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tags/tag1.xml" ContentType="application/vnd.openxmlformats-officedocument.presentationml.tags+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8"/>
  </p:notesMasterIdLst>
  <p:sldIdLst>
    <p:sldId id="1153" r:id="rId2"/>
    <p:sldId id="900" r:id="rId3"/>
    <p:sldId id="1369" r:id="rId4"/>
    <p:sldId id="912" r:id="rId5"/>
    <p:sldId id="1366" r:id="rId6"/>
    <p:sldId id="1367" r:id="rId7"/>
    <p:sldId id="1368" r:id="rId8"/>
    <p:sldId id="1380" r:id="rId9"/>
    <p:sldId id="1230" r:id="rId10"/>
    <p:sldId id="963" r:id="rId11"/>
    <p:sldId id="955" r:id="rId12"/>
    <p:sldId id="919" r:id="rId13"/>
    <p:sldId id="956" r:id="rId14"/>
    <p:sldId id="950" r:id="rId15"/>
    <p:sldId id="1273" r:id="rId16"/>
    <p:sldId id="1274" r:id="rId17"/>
    <p:sldId id="1270" r:id="rId18"/>
    <p:sldId id="1271" r:id="rId19"/>
    <p:sldId id="1272" r:id="rId20"/>
    <p:sldId id="1223" r:id="rId21"/>
    <p:sldId id="1229" r:id="rId22"/>
    <p:sldId id="1092" r:id="rId23"/>
    <p:sldId id="1155" r:id="rId24"/>
    <p:sldId id="1068" r:id="rId25"/>
    <p:sldId id="1201" r:id="rId26"/>
    <p:sldId id="879" r:id="rId27"/>
    <p:sldId id="1203" r:id="rId28"/>
    <p:sldId id="924" r:id="rId29"/>
    <p:sldId id="1221" r:id="rId30"/>
    <p:sldId id="1204" r:id="rId31"/>
    <p:sldId id="962" r:id="rId32"/>
    <p:sldId id="882" r:id="rId33"/>
    <p:sldId id="1209" r:id="rId34"/>
    <p:sldId id="886" r:id="rId35"/>
    <p:sldId id="930" r:id="rId36"/>
    <p:sldId id="931" r:id="rId37"/>
    <p:sldId id="932" r:id="rId38"/>
    <p:sldId id="934" r:id="rId39"/>
    <p:sldId id="1212" r:id="rId40"/>
    <p:sldId id="1214" r:id="rId41"/>
    <p:sldId id="1328" r:id="rId42"/>
    <p:sldId id="1329" r:id="rId43"/>
    <p:sldId id="1330" r:id="rId44"/>
    <p:sldId id="1331" r:id="rId45"/>
    <p:sldId id="1332" r:id="rId46"/>
    <p:sldId id="1333" r:id="rId47"/>
    <p:sldId id="1334" r:id="rId48"/>
    <p:sldId id="1335" r:id="rId49"/>
    <p:sldId id="1336" r:id="rId50"/>
    <p:sldId id="1012" r:id="rId51"/>
    <p:sldId id="1095" r:id="rId52"/>
    <p:sldId id="1097" r:id="rId53"/>
    <p:sldId id="1096" r:id="rId54"/>
    <p:sldId id="1021" r:id="rId55"/>
    <p:sldId id="1241" r:id="rId56"/>
    <p:sldId id="1242" r:id="rId57"/>
    <p:sldId id="1243" r:id="rId58"/>
    <p:sldId id="975" r:id="rId59"/>
    <p:sldId id="1026" r:id="rId60"/>
    <p:sldId id="1027" r:id="rId61"/>
    <p:sldId id="1337" r:id="rId62"/>
    <p:sldId id="1340" r:id="rId63"/>
    <p:sldId id="1341" r:id="rId64"/>
    <p:sldId id="1342" r:id="rId65"/>
    <p:sldId id="1384" r:id="rId66"/>
    <p:sldId id="1343" r:id="rId67"/>
    <p:sldId id="1344" r:id="rId68"/>
    <p:sldId id="1345" r:id="rId69"/>
    <p:sldId id="1375" r:id="rId70"/>
    <p:sldId id="1376" r:id="rId71"/>
    <p:sldId id="1183" r:id="rId72"/>
    <p:sldId id="1351" r:id="rId73"/>
    <p:sldId id="1352" r:id="rId74"/>
    <p:sldId id="1033" r:id="rId75"/>
    <p:sldId id="1191" r:id="rId76"/>
    <p:sldId id="1031" r:id="rId77"/>
    <p:sldId id="1036" r:id="rId78"/>
    <p:sldId id="1192" r:id="rId79"/>
    <p:sldId id="1382" r:id="rId80"/>
    <p:sldId id="1146" r:id="rId81"/>
    <p:sldId id="1147" r:id="rId82"/>
    <p:sldId id="1148" r:id="rId83"/>
    <p:sldId id="1149" r:id="rId84"/>
    <p:sldId id="1218" r:id="rId85"/>
    <p:sldId id="1228" r:id="rId86"/>
    <p:sldId id="1383" r:id="rId87"/>
    <p:sldId id="1275" r:id="rId88"/>
    <p:sldId id="1276" r:id="rId89"/>
    <p:sldId id="1277" r:id="rId90"/>
    <p:sldId id="1278" r:id="rId91"/>
    <p:sldId id="1279" r:id="rId92"/>
    <p:sldId id="1280" r:id="rId93"/>
    <p:sldId id="1281" r:id="rId94"/>
    <p:sldId id="1282" r:id="rId95"/>
    <p:sldId id="1283" r:id="rId96"/>
    <p:sldId id="1284" r:id="rId97"/>
    <p:sldId id="1285" r:id="rId98"/>
    <p:sldId id="1286" r:id="rId99"/>
    <p:sldId id="1287" r:id="rId100"/>
    <p:sldId id="1288" r:id="rId101"/>
    <p:sldId id="1289" r:id="rId102"/>
    <p:sldId id="1290" r:id="rId103"/>
    <p:sldId id="1291" r:id="rId104"/>
    <p:sldId id="1292" r:id="rId105"/>
    <p:sldId id="1293" r:id="rId106"/>
    <p:sldId id="1294" r:id="rId107"/>
    <p:sldId id="1295" r:id="rId108"/>
    <p:sldId id="1296" r:id="rId109"/>
    <p:sldId id="1297" r:id="rId110"/>
    <p:sldId id="1298" r:id="rId111"/>
    <p:sldId id="1299" r:id="rId112"/>
    <p:sldId id="1300" r:id="rId113"/>
    <p:sldId id="1301" r:id="rId114"/>
    <p:sldId id="1302" r:id="rId115"/>
    <p:sldId id="1303" r:id="rId116"/>
    <p:sldId id="1304" r:id="rId117"/>
    <p:sldId id="1305" r:id="rId118"/>
    <p:sldId id="1306" r:id="rId119"/>
    <p:sldId id="1307" r:id="rId120"/>
    <p:sldId id="1308" r:id="rId121"/>
    <p:sldId id="1309" r:id="rId122"/>
    <p:sldId id="1310" r:id="rId123"/>
    <p:sldId id="1311" r:id="rId124"/>
    <p:sldId id="1312" r:id="rId125"/>
    <p:sldId id="1313" r:id="rId126"/>
    <p:sldId id="1314" r:id="rId127"/>
    <p:sldId id="1315" r:id="rId128"/>
    <p:sldId id="1316" r:id="rId129"/>
    <p:sldId id="1317" r:id="rId130"/>
    <p:sldId id="1318" r:id="rId131"/>
    <p:sldId id="1319" r:id="rId132"/>
    <p:sldId id="1320" r:id="rId133"/>
    <p:sldId id="1321" r:id="rId134"/>
    <p:sldId id="1322" r:id="rId135"/>
    <p:sldId id="1323" r:id="rId136"/>
    <p:sldId id="1324" r:id="rId137"/>
    <p:sldId id="1325" r:id="rId138"/>
    <p:sldId id="1326" r:id="rId139"/>
    <p:sldId id="1327" r:id="rId140"/>
    <p:sldId id="1227" r:id="rId141"/>
    <p:sldId id="1253" r:id="rId142"/>
    <p:sldId id="1231" r:id="rId143"/>
    <p:sldId id="1232" r:id="rId144"/>
    <p:sldId id="1233" r:id="rId145"/>
    <p:sldId id="1234" r:id="rId146"/>
    <p:sldId id="1235" r:id="rId147"/>
    <p:sldId id="1238" r:id="rId148"/>
    <p:sldId id="1239" r:id="rId149"/>
    <p:sldId id="1240" r:id="rId150"/>
    <p:sldId id="1244" r:id="rId151"/>
    <p:sldId id="1245" r:id="rId152"/>
    <p:sldId id="1246" r:id="rId153"/>
    <p:sldId id="1247" r:id="rId154"/>
    <p:sldId id="1249" r:id="rId155"/>
    <p:sldId id="1252" r:id="rId156"/>
    <p:sldId id="1354" r:id="rId157"/>
    <p:sldId id="1355" r:id="rId158"/>
    <p:sldId id="1356" r:id="rId159"/>
    <p:sldId id="1377" r:id="rId160"/>
    <p:sldId id="1357" r:id="rId161"/>
    <p:sldId id="1358" r:id="rId162"/>
    <p:sldId id="1359" r:id="rId163"/>
    <p:sldId id="1360" r:id="rId164"/>
    <p:sldId id="1361" r:id="rId165"/>
    <p:sldId id="1362" r:id="rId166"/>
    <p:sldId id="1363" r:id="rId167"/>
    <p:sldId id="1364" r:id="rId168"/>
    <p:sldId id="1365" r:id="rId169"/>
    <p:sldId id="1370" r:id="rId170"/>
    <p:sldId id="1371" r:id="rId171"/>
    <p:sldId id="1372" r:id="rId172"/>
    <p:sldId id="1373" r:id="rId173"/>
    <p:sldId id="1374" r:id="rId174"/>
    <p:sldId id="1378" r:id="rId175"/>
    <p:sldId id="1379" r:id="rId176"/>
    <p:sldId id="1381" r:id="rId177"/>
  </p:sldIdLst>
  <p:sldSz cx="9144000" cy="6858000" type="screen4x3"/>
  <p:notesSz cx="6797675" cy="99282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pos="5602" userDrawn="1">
          <p15:clr>
            <a:srgbClr val="A4A3A4"/>
          </p15:clr>
        </p15:guide>
        <p15:guide id="4" pos="158" userDrawn="1">
          <p15:clr>
            <a:srgbClr val="A4A3A4"/>
          </p15:clr>
        </p15:guide>
        <p15:guide id="7" orient="horz" pos="34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98" autoAdjust="0"/>
    <p:restoredTop sz="93367" autoAdjust="0"/>
  </p:normalViewPr>
  <p:slideViewPr>
    <p:cSldViewPr showGuides="1">
      <p:cViewPr varScale="1">
        <p:scale>
          <a:sx n="122" d="100"/>
          <a:sy n="122" d="100"/>
        </p:scale>
        <p:origin x="414" y="114"/>
      </p:cViewPr>
      <p:guideLst>
        <p:guide pos="5602"/>
        <p:guide pos="158"/>
        <p:guide orient="horz" pos="346"/>
      </p:guideLst>
    </p:cSldViewPr>
  </p:slideViewPr>
  <p:notesTextViewPr>
    <p:cViewPr>
      <p:scale>
        <a:sx n="3" d="2"/>
        <a:sy n="3" d="2"/>
      </p:scale>
      <p:origin x="0" y="0"/>
    </p:cViewPr>
  </p:notesTextViewPr>
  <p:sorterViewPr>
    <p:cViewPr varScale="1">
      <p:scale>
        <a:sx n="1" d="1"/>
        <a:sy n="1" d="1"/>
      </p:scale>
      <p:origin x="0" y="-3615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slide" Target="slides/slide171.xml"/><Relationship Id="rId180" Type="http://schemas.openxmlformats.org/officeDocument/2006/relationships/viewProps" Target="view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8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00.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02.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106.wmf"/><Relationship Id="rId2" Type="http://schemas.openxmlformats.org/officeDocument/2006/relationships/image" Target="../media/image105.wmf"/><Relationship Id="rId1" Type="http://schemas.openxmlformats.org/officeDocument/2006/relationships/image" Target="../media/image104.wmf"/><Relationship Id="rId6" Type="http://schemas.openxmlformats.org/officeDocument/2006/relationships/image" Target="../media/image109.wmf"/><Relationship Id="rId5" Type="http://schemas.openxmlformats.org/officeDocument/2006/relationships/image" Target="../media/image108.wmf"/><Relationship Id="rId4" Type="http://schemas.openxmlformats.org/officeDocument/2006/relationships/image" Target="../media/image107.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106.wmf"/><Relationship Id="rId2" Type="http://schemas.openxmlformats.org/officeDocument/2006/relationships/image" Target="../media/image105.wmf"/><Relationship Id="rId1" Type="http://schemas.openxmlformats.org/officeDocument/2006/relationships/image" Target="../media/image104.wmf"/><Relationship Id="rId6" Type="http://schemas.openxmlformats.org/officeDocument/2006/relationships/image" Target="../media/image109.wmf"/><Relationship Id="rId5" Type="http://schemas.openxmlformats.org/officeDocument/2006/relationships/image" Target="../media/image108.wmf"/><Relationship Id="rId4" Type="http://schemas.openxmlformats.org/officeDocument/2006/relationships/image" Target="../media/image10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121.wmf"/><Relationship Id="rId1" Type="http://schemas.openxmlformats.org/officeDocument/2006/relationships/image" Target="../media/image120.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22.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25.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129.wmf"/><Relationship Id="rId1" Type="http://schemas.openxmlformats.org/officeDocument/2006/relationships/image" Target="../media/image128.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32.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35.w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121.wmf"/><Relationship Id="rId1" Type="http://schemas.openxmlformats.org/officeDocument/2006/relationships/image" Target="../media/image12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5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542855C7-1CBF-4ED1-BE9F-E52CA175960F}" type="datetimeFigureOut">
              <a:rPr lang="en-GB" smtClean="0"/>
              <a:t>14/10/2019</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2119D60F-B276-4077-96EB-722715557476}" type="slidenum">
              <a:rPr lang="en-GB" smtClean="0"/>
              <a:t>‹#›</a:t>
            </a:fld>
            <a:endParaRPr lang="en-GB"/>
          </a:p>
        </p:txBody>
      </p:sp>
    </p:spTree>
    <p:extLst>
      <p:ext uri="{BB962C8B-B14F-4D97-AF65-F5344CB8AC3E}">
        <p14:creationId xmlns:p14="http://schemas.microsoft.com/office/powerpoint/2010/main" val="542971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8" Type="http://schemas.openxmlformats.org/officeDocument/2006/relationships/hyperlink" Target="https://en.wikipedia.org/wiki/Substrate_(materials_science)" TargetMode="External"/><Relationship Id="rId13" Type="http://schemas.openxmlformats.org/officeDocument/2006/relationships/hyperlink" Target="https://en.wikipedia.org/w/index.php?title=Thin-film_transistor&amp;action=edit&amp;section=1" TargetMode="External"/><Relationship Id="rId18" Type="http://schemas.openxmlformats.org/officeDocument/2006/relationships/hyperlink" Target="https://en.wikipedia.org/wiki/Microcrystalline_silicon" TargetMode="External"/><Relationship Id="rId26" Type="http://schemas.openxmlformats.org/officeDocument/2006/relationships/hyperlink" Target="https://en.wikipedia.org/wiki/Organic_field-effect_transistor" TargetMode="External"/><Relationship Id="rId3" Type="http://schemas.openxmlformats.org/officeDocument/2006/relationships/hyperlink" Target="https://en.wikipedia.org/wiki/Field-effect_transistor" TargetMode="External"/><Relationship Id="rId21" Type="http://schemas.openxmlformats.org/officeDocument/2006/relationships/hyperlink" Target="https://en.wikipedia.org/wiki/Compound_semiconductor" TargetMode="External"/><Relationship Id="rId34" Type="http://schemas.openxmlformats.org/officeDocument/2006/relationships/hyperlink" Target="https://en.wikipedia.org/wiki/Universidade_Nova_de_Lisboa" TargetMode="External"/><Relationship Id="rId7" Type="http://schemas.openxmlformats.org/officeDocument/2006/relationships/hyperlink" Target="https://en.wikipedia.org/wiki/Metal" TargetMode="External"/><Relationship Id="rId12" Type="http://schemas.openxmlformats.org/officeDocument/2006/relationships/hyperlink" Target="https://en.wikipedia.org/wiki/Silicon_wafer" TargetMode="External"/><Relationship Id="rId17" Type="http://schemas.openxmlformats.org/officeDocument/2006/relationships/hyperlink" Target="https://en.wikipedia.org/wiki/Thin-film_transistor#cite_note-Kanicki1-1" TargetMode="External"/><Relationship Id="rId25" Type="http://schemas.openxmlformats.org/officeDocument/2006/relationships/hyperlink" Target="https://en.wikipedia.org/wiki/Thin-film_transistor#cite_note-WagerZnO-4" TargetMode="External"/><Relationship Id="rId33" Type="http://schemas.openxmlformats.org/officeDocument/2006/relationships/hyperlink" Target="https://en.wikipedia.org/wiki/Oregon_State_University" TargetMode="External"/><Relationship Id="rId2" Type="http://schemas.openxmlformats.org/officeDocument/2006/relationships/slide" Target="../slides/slide140.xml"/><Relationship Id="rId16" Type="http://schemas.openxmlformats.org/officeDocument/2006/relationships/hyperlink" Target="https://en.wikipedia.org/wiki/Amorphous_silicon" TargetMode="External"/><Relationship Id="rId20" Type="http://schemas.openxmlformats.org/officeDocument/2006/relationships/hyperlink" Target="https://en.wikipedia.org/wiki/Polysilicon" TargetMode="External"/><Relationship Id="rId29" Type="http://schemas.openxmlformats.org/officeDocument/2006/relationships/hyperlink" Target="https://en.wikipedia.org/wiki/Chemical_vapor_deposition" TargetMode="External"/><Relationship Id="rId1" Type="http://schemas.openxmlformats.org/officeDocument/2006/relationships/notesMaster" Target="../notesMasters/notesMaster1.xml"/><Relationship Id="rId6" Type="http://schemas.openxmlformats.org/officeDocument/2006/relationships/hyperlink" Target="https://en.wikipedia.org/wiki/Dielectric" TargetMode="External"/><Relationship Id="rId11" Type="http://schemas.openxmlformats.org/officeDocument/2006/relationships/hyperlink" Target="https://en.wikipedia.org/wiki/Transistor" TargetMode="External"/><Relationship Id="rId24" Type="http://schemas.openxmlformats.org/officeDocument/2006/relationships/hyperlink" Target="https://en.wikipedia.org/wiki/Thin-film_transistor#cite_note-Brody2-3" TargetMode="External"/><Relationship Id="rId32" Type="http://schemas.openxmlformats.org/officeDocument/2006/relationships/hyperlink" Target="https://en.wikipedia.org/wiki/Zinc_oxide" TargetMode="External"/><Relationship Id="rId5" Type="http://schemas.openxmlformats.org/officeDocument/2006/relationships/hyperlink" Target="https://en.wikipedia.org/wiki/Semiconductor" TargetMode="External"/><Relationship Id="rId15" Type="http://schemas.openxmlformats.org/officeDocument/2006/relationships/hyperlink" Target="https://en.wikipedia.org/wiki/Crystal" TargetMode="External"/><Relationship Id="rId23" Type="http://schemas.openxmlformats.org/officeDocument/2006/relationships/hyperlink" Target="https://en.wikipedia.org/wiki/Thin-film_transistor#cite_note-Brody1-2" TargetMode="External"/><Relationship Id="rId28" Type="http://schemas.openxmlformats.org/officeDocument/2006/relationships/hyperlink" Target="https://en.wikipedia.org/wiki/Indium_tin_oxide" TargetMode="External"/><Relationship Id="rId10" Type="http://schemas.openxmlformats.org/officeDocument/2006/relationships/hyperlink" Target="https://en.wikipedia.org/wiki/Liquid-crystal_display" TargetMode="External"/><Relationship Id="rId19" Type="http://schemas.openxmlformats.org/officeDocument/2006/relationships/hyperlink" Target="https://en.wikipedia.org/wiki/Annealing_(metallurgy)" TargetMode="External"/><Relationship Id="rId31" Type="http://schemas.openxmlformats.org/officeDocument/2006/relationships/hyperlink" Target="https://en.wikipedia.org/wiki/Sputtering" TargetMode="External"/><Relationship Id="rId4" Type="http://schemas.openxmlformats.org/officeDocument/2006/relationships/hyperlink" Target="https://en.wikipedia.org/wiki/Thin_film" TargetMode="External"/><Relationship Id="rId9" Type="http://schemas.openxmlformats.org/officeDocument/2006/relationships/hyperlink" Target="https://en.wikipedia.org/wiki/Glass" TargetMode="External"/><Relationship Id="rId14" Type="http://schemas.openxmlformats.org/officeDocument/2006/relationships/hyperlink" Target="https://en.wikipedia.org/wiki/Silicon" TargetMode="External"/><Relationship Id="rId22" Type="http://schemas.openxmlformats.org/officeDocument/2006/relationships/hyperlink" Target="https://en.wikipedia.org/wiki/Cadmium_selenide" TargetMode="External"/><Relationship Id="rId27" Type="http://schemas.openxmlformats.org/officeDocument/2006/relationships/hyperlink" Target="https://en.wikipedia.org/wiki/Electrode" TargetMode="External"/><Relationship Id="rId30" Type="http://schemas.openxmlformats.org/officeDocument/2006/relationships/hyperlink" Target="https://en.wikipedia.org/wiki/Physical_vapor_deposition" TargetMode="External"/><Relationship Id="rId35" Type="http://schemas.openxmlformats.org/officeDocument/2006/relationships/hyperlink" Target="https://en.wikipedia.org/wiki/Wikipedia:Citation_needed"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3" Type="http://schemas.openxmlformats.org/officeDocument/2006/relationships/hyperlink" Target="https://en.wikipedia.org/wiki/Cumulative_distribution_function" TargetMode="External"/><Relationship Id="rId7" Type="http://schemas.openxmlformats.org/officeDocument/2006/relationships/hyperlink" Target="https://en.wikipedia.org/wiki/Poisson_process" TargetMode="External"/><Relationship Id="rId2" Type="http://schemas.openxmlformats.org/officeDocument/2006/relationships/slide" Target="../slides/slide148.xml"/><Relationship Id="rId1" Type="http://schemas.openxmlformats.org/officeDocument/2006/relationships/notesMaster" Target="../notesMasters/notesMaster1.xml"/><Relationship Id="rId6" Type="http://schemas.openxmlformats.org/officeDocument/2006/relationships/hyperlink" Target="https://en.wikipedia.org/wiki/Probability_distribution" TargetMode="External"/><Relationship Id="rId5" Type="http://schemas.openxmlformats.org/officeDocument/2006/relationships/hyperlink" Target="https://en.wikipedia.org/wiki/Statistics" TargetMode="External"/><Relationship Id="rId4" Type="http://schemas.openxmlformats.org/officeDocument/2006/relationships/hyperlink" Target="https://en.wikipedia.org/wiki/Probability_theory" TargetMode="Externa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8" Type="http://schemas.openxmlformats.org/officeDocument/2006/relationships/hyperlink" Target="https://en.wikipedia.org/wiki/Ethernet" TargetMode="External"/><Relationship Id="rId3" Type="http://schemas.openxmlformats.org/officeDocument/2006/relationships/hyperlink" Target="https://en.wikipedia.org/wiki/Local_area_network" TargetMode="External"/><Relationship Id="rId7" Type="http://schemas.openxmlformats.org/officeDocument/2006/relationships/hyperlink" Target="https://en.wikipedia.org/wiki/Contention_(telecommunications)" TargetMode="External"/><Relationship Id="rId2" Type="http://schemas.openxmlformats.org/officeDocument/2006/relationships/slide" Target="../slides/slide151.xml"/><Relationship Id="rId1" Type="http://schemas.openxmlformats.org/officeDocument/2006/relationships/notesMaster" Target="../notesMasters/notesMaster1.xml"/><Relationship Id="rId6" Type="http://schemas.openxmlformats.org/officeDocument/2006/relationships/hyperlink" Target="https://en.wikipedia.org/wiki/Channel_access_method" TargetMode="External"/><Relationship Id="rId5" Type="http://schemas.openxmlformats.org/officeDocument/2006/relationships/hyperlink" Target="https://en.wikipedia.org/wiki/Token_passing" TargetMode="External"/><Relationship Id="rId4" Type="http://schemas.openxmlformats.org/officeDocument/2006/relationships/hyperlink" Target="https://en.wikipedia.org/wiki/Communications_protocol"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8" Type="http://schemas.openxmlformats.org/officeDocument/2006/relationships/hyperlink" Target="https://ca.wikipedia.org/wiki/Energia" TargetMode="External"/><Relationship Id="rId13" Type="http://schemas.openxmlformats.org/officeDocument/2006/relationships/hyperlink" Target="https://ca.wikipedia.org/wiki/Radiaci%C3%B3_t%C3%A8rmica" TargetMode="External"/><Relationship Id="rId3" Type="http://schemas.openxmlformats.org/officeDocument/2006/relationships/hyperlink" Target="https://ca.wikipedia.org/wiki/Transfer%C3%A8ncia_de_calor" TargetMode="External"/><Relationship Id="rId7" Type="http://schemas.openxmlformats.org/officeDocument/2006/relationships/hyperlink" Target="https://ca.wikipedia.org/wiki/Calor" TargetMode="External"/><Relationship Id="rId12" Type="http://schemas.openxmlformats.org/officeDocument/2006/relationships/hyperlink" Target="https://ca.wikipedia.org/wiki/Conducci%C3%B3_t%C3%A8rmica" TargetMode="External"/><Relationship Id="rId2" Type="http://schemas.openxmlformats.org/officeDocument/2006/relationships/slide" Target="../slides/slide175.xml"/><Relationship Id="rId1" Type="http://schemas.openxmlformats.org/officeDocument/2006/relationships/notesMaster" Target="../notesMasters/notesMaster1.xml"/><Relationship Id="rId6" Type="http://schemas.openxmlformats.org/officeDocument/2006/relationships/hyperlink" Target="https://ca.wikipedia.org/wiki/Densitat" TargetMode="External"/><Relationship Id="rId11" Type="http://schemas.openxmlformats.org/officeDocument/2006/relationships/hyperlink" Target="https://ca.wikipedia.org/wiki/Ventilador" TargetMode="External"/><Relationship Id="rId5" Type="http://schemas.openxmlformats.org/officeDocument/2006/relationships/hyperlink" Target="https://ca.wikipedia.org/wiki/Fluid" TargetMode="External"/><Relationship Id="rId15" Type="http://schemas.openxmlformats.org/officeDocument/2006/relationships/hyperlink" Target="http://www.sciencedirect.com/science/article/pii/S0168900204001093#BIB16" TargetMode="External"/><Relationship Id="rId10" Type="http://schemas.openxmlformats.org/officeDocument/2006/relationships/hyperlink" Target="https://ca.wikipedia.org/wiki/Bomba_(enginyeria)" TargetMode="External"/><Relationship Id="rId4" Type="http://schemas.openxmlformats.org/officeDocument/2006/relationships/hyperlink" Target="https://ca.wikipedia.org/wiki/Mat%C3%A8ria" TargetMode="External"/><Relationship Id="rId9" Type="http://schemas.openxmlformats.org/officeDocument/2006/relationships/hyperlink" Target="https://ca.wikipedia.org/wiki/S%C3%B2lid" TargetMode="External"/><Relationship Id="rId14" Type="http://schemas.openxmlformats.org/officeDocument/2006/relationships/hyperlink" Target="http://www.sciencedirect.com/science/article/pii/S0168900204001093#FIG2"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8" Type="http://schemas.openxmlformats.org/officeDocument/2006/relationships/hyperlink" Target="https://en.wikipedia.org/wiki/Gamma-ray" TargetMode="External"/><Relationship Id="rId13" Type="http://schemas.openxmlformats.org/officeDocument/2006/relationships/hyperlink" Target="https://en.wikipedia.org/wiki/Density" TargetMode="External"/><Relationship Id="rId3" Type="http://schemas.openxmlformats.org/officeDocument/2006/relationships/hyperlink" Target="https://en.wikipedia.org/wiki/Physics" TargetMode="External"/><Relationship Id="rId7" Type="http://schemas.openxmlformats.org/officeDocument/2006/relationships/hyperlink" Target="https://en.wikipedia.org/wiki/Mean_free_path#cite_note-1" TargetMode="External"/><Relationship Id="rId12" Type="http://schemas.openxmlformats.org/officeDocument/2006/relationships/hyperlink" Target="https://en.wikipedia.org/wiki/Mass_attenuation_coefficient" TargetMode="External"/><Relationship Id="rId17" Type="http://schemas.openxmlformats.org/officeDocument/2006/relationships/hyperlink" Target="https://en.wikipedia.org/wiki/E_(mathematical_constant)" TargetMode="External"/><Relationship Id="rId2" Type="http://schemas.openxmlformats.org/officeDocument/2006/relationships/slide" Target="../slides/slide15.xml"/><Relationship Id="rId16" Type="http://schemas.openxmlformats.org/officeDocument/2006/relationships/hyperlink" Target="https://en.wikipedia.org/wiki/Mean_free_path#cite_note-NIST2-5" TargetMode="External"/><Relationship Id="rId1" Type="http://schemas.openxmlformats.org/officeDocument/2006/relationships/notesMaster" Target="../notesMasters/notesMaster1.xml"/><Relationship Id="rId6" Type="http://schemas.openxmlformats.org/officeDocument/2006/relationships/hyperlink" Target="https://en.wikipedia.org/wiki/Photon" TargetMode="External"/><Relationship Id="rId11" Type="http://schemas.openxmlformats.org/officeDocument/2006/relationships/hyperlink" Target="https://en.wikipedia.org/wiki/Linear_attenuation_coefficient" TargetMode="External"/><Relationship Id="rId5" Type="http://schemas.openxmlformats.org/officeDocument/2006/relationships/hyperlink" Target="https://en.wikipedia.org/wiki/Molecule" TargetMode="External"/><Relationship Id="rId15" Type="http://schemas.openxmlformats.org/officeDocument/2006/relationships/hyperlink" Target="https://en.wikipedia.org/wiki/Mean_free_path#cite_note-NIST1-4" TargetMode="External"/><Relationship Id="rId10" Type="http://schemas.openxmlformats.org/officeDocument/2006/relationships/hyperlink" Target="https://en.wikipedia.org/wiki/Pencil_beam" TargetMode="External"/><Relationship Id="rId4" Type="http://schemas.openxmlformats.org/officeDocument/2006/relationships/hyperlink" Target="https://en.wikipedia.org/wiki/Atom" TargetMode="External"/><Relationship Id="rId9" Type="http://schemas.openxmlformats.org/officeDocument/2006/relationships/hyperlink" Target="https://en.wikipedia.org/wiki/Radiography" TargetMode="External"/><Relationship Id="rId14" Type="http://schemas.openxmlformats.org/officeDocument/2006/relationships/hyperlink" Target="https://en.wikipedia.org/wiki/National_Institute_of_Standards_and_Technology"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ca.wikipedia.org/wiki/T%C3%A8xtil" TargetMode="External"/><Relationship Id="rId7" Type="http://schemas.openxmlformats.org/officeDocument/2006/relationships/hyperlink" Target="https://ca.wikipedia.org/wiki/Pintura" TargetMode="External"/><Relationship Id="rId2" Type="http://schemas.openxmlformats.org/officeDocument/2006/relationships/slide" Target="../slides/slide17.xml"/><Relationship Id="rId1" Type="http://schemas.openxmlformats.org/officeDocument/2006/relationships/notesMaster" Target="../notesMasters/notesMaster1.xml"/><Relationship Id="rId6" Type="http://schemas.openxmlformats.org/officeDocument/2006/relationships/hyperlink" Target="https://ca.wikipedia.org/wiki/Lli" TargetMode="External"/><Relationship Id="rId5" Type="http://schemas.openxmlformats.org/officeDocument/2006/relationships/hyperlink" Target="https://ca.wikipedia.org/wiki/Cot%C3%B3" TargetMode="External"/><Relationship Id="rId4" Type="http://schemas.openxmlformats.org/officeDocument/2006/relationships/hyperlink" Target="https://ca.wikipedia.org/wiki/Bastidor"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8" Type="http://schemas.openxmlformats.org/officeDocument/2006/relationships/hyperlink" Target="https://en.wikipedia.org/wiki/Substrate_(materials_science)" TargetMode="External"/><Relationship Id="rId13" Type="http://schemas.openxmlformats.org/officeDocument/2006/relationships/hyperlink" Target="https://en.wikipedia.org/wiki/Silicon" TargetMode="External"/><Relationship Id="rId18" Type="http://schemas.openxmlformats.org/officeDocument/2006/relationships/hyperlink" Target="https://en.wikipedia.org/wiki/Annealing_(metallurgy)" TargetMode="External"/><Relationship Id="rId26" Type="http://schemas.openxmlformats.org/officeDocument/2006/relationships/hyperlink" Target="https://en.wikipedia.org/wiki/Electrode" TargetMode="External"/><Relationship Id="rId3" Type="http://schemas.openxmlformats.org/officeDocument/2006/relationships/hyperlink" Target="https://en.wikipedia.org/wiki/Field-effect_transistor" TargetMode="External"/><Relationship Id="rId21" Type="http://schemas.openxmlformats.org/officeDocument/2006/relationships/hyperlink" Target="https://en.wikipedia.org/wiki/Cadmium_selenide" TargetMode="External"/><Relationship Id="rId34" Type="http://schemas.openxmlformats.org/officeDocument/2006/relationships/hyperlink" Target="https://en.wikipedia.org/wiki/Wikipedia:Citation_needed" TargetMode="External"/><Relationship Id="rId7" Type="http://schemas.openxmlformats.org/officeDocument/2006/relationships/hyperlink" Target="https://en.wikipedia.org/wiki/Metal" TargetMode="External"/><Relationship Id="rId12" Type="http://schemas.openxmlformats.org/officeDocument/2006/relationships/hyperlink" Target="https://en.wikipedia.org/wiki/Silicon_wafer" TargetMode="External"/><Relationship Id="rId17" Type="http://schemas.openxmlformats.org/officeDocument/2006/relationships/hyperlink" Target="https://en.wikipedia.org/wiki/Microcrystalline_silicon" TargetMode="External"/><Relationship Id="rId25" Type="http://schemas.openxmlformats.org/officeDocument/2006/relationships/hyperlink" Target="https://en.wikipedia.org/wiki/Organic_field-effect_transistor" TargetMode="External"/><Relationship Id="rId33" Type="http://schemas.openxmlformats.org/officeDocument/2006/relationships/hyperlink" Target="https://en.wikipedia.org/wiki/Universidade_Nova_de_Lisboa" TargetMode="External"/><Relationship Id="rId2" Type="http://schemas.openxmlformats.org/officeDocument/2006/relationships/slide" Target="../slides/slide21.xml"/><Relationship Id="rId16" Type="http://schemas.openxmlformats.org/officeDocument/2006/relationships/hyperlink" Target="https://en.wikipedia.org/wiki/Thin-film_transistor#cite_note-Kanicki1-1" TargetMode="External"/><Relationship Id="rId20" Type="http://schemas.openxmlformats.org/officeDocument/2006/relationships/hyperlink" Target="https://en.wikipedia.org/wiki/Compound_semiconductor" TargetMode="External"/><Relationship Id="rId29" Type="http://schemas.openxmlformats.org/officeDocument/2006/relationships/hyperlink" Target="https://en.wikipedia.org/wiki/Physical_vapor_deposition" TargetMode="External"/><Relationship Id="rId1" Type="http://schemas.openxmlformats.org/officeDocument/2006/relationships/notesMaster" Target="../notesMasters/notesMaster1.xml"/><Relationship Id="rId6" Type="http://schemas.openxmlformats.org/officeDocument/2006/relationships/hyperlink" Target="https://en.wikipedia.org/wiki/Dielectric" TargetMode="External"/><Relationship Id="rId11" Type="http://schemas.openxmlformats.org/officeDocument/2006/relationships/hyperlink" Target="https://en.wikipedia.org/wiki/Transistor" TargetMode="External"/><Relationship Id="rId24" Type="http://schemas.openxmlformats.org/officeDocument/2006/relationships/hyperlink" Target="https://en.wikipedia.org/wiki/Thin-film_transistor#cite_note-WagerZnO-4" TargetMode="External"/><Relationship Id="rId32" Type="http://schemas.openxmlformats.org/officeDocument/2006/relationships/hyperlink" Target="https://en.wikipedia.org/wiki/Oregon_State_University" TargetMode="External"/><Relationship Id="rId5" Type="http://schemas.openxmlformats.org/officeDocument/2006/relationships/hyperlink" Target="https://en.wikipedia.org/wiki/Semiconductor" TargetMode="External"/><Relationship Id="rId15" Type="http://schemas.openxmlformats.org/officeDocument/2006/relationships/hyperlink" Target="https://en.wikipedia.org/wiki/Amorphous_silicon" TargetMode="External"/><Relationship Id="rId23" Type="http://schemas.openxmlformats.org/officeDocument/2006/relationships/hyperlink" Target="https://en.wikipedia.org/wiki/Thin-film_transistor#cite_note-Brody2-3" TargetMode="External"/><Relationship Id="rId28" Type="http://schemas.openxmlformats.org/officeDocument/2006/relationships/hyperlink" Target="https://en.wikipedia.org/wiki/Chemical_vapor_deposition" TargetMode="External"/><Relationship Id="rId10" Type="http://schemas.openxmlformats.org/officeDocument/2006/relationships/hyperlink" Target="https://en.wikipedia.org/wiki/Liquid-crystal_display" TargetMode="External"/><Relationship Id="rId19" Type="http://schemas.openxmlformats.org/officeDocument/2006/relationships/hyperlink" Target="https://en.wikipedia.org/wiki/Polysilicon" TargetMode="External"/><Relationship Id="rId31" Type="http://schemas.openxmlformats.org/officeDocument/2006/relationships/hyperlink" Target="https://en.wikipedia.org/wiki/Zinc_oxide" TargetMode="External"/><Relationship Id="rId4" Type="http://schemas.openxmlformats.org/officeDocument/2006/relationships/hyperlink" Target="https://en.wikipedia.org/wiki/Thin_film" TargetMode="External"/><Relationship Id="rId9" Type="http://schemas.openxmlformats.org/officeDocument/2006/relationships/hyperlink" Target="https://en.wikipedia.org/wiki/Glass" TargetMode="External"/><Relationship Id="rId14" Type="http://schemas.openxmlformats.org/officeDocument/2006/relationships/hyperlink" Target="https://en.wikipedia.org/wiki/Crystal" TargetMode="External"/><Relationship Id="rId22" Type="http://schemas.openxmlformats.org/officeDocument/2006/relationships/hyperlink" Target="https://en.wikipedia.org/wiki/Thin-film_transistor#cite_note-Brody1-2" TargetMode="External"/><Relationship Id="rId27" Type="http://schemas.openxmlformats.org/officeDocument/2006/relationships/hyperlink" Target="https://en.wikipedia.org/wiki/Indium_tin_oxide" TargetMode="External"/><Relationship Id="rId30" Type="http://schemas.openxmlformats.org/officeDocument/2006/relationships/hyperlink" Target="https://en.wikipedia.org/wiki/Sputtering"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8" Type="http://schemas.openxmlformats.org/officeDocument/2006/relationships/hyperlink" Target="https://ca.wikipedia.org/wiki/Energia" TargetMode="External"/><Relationship Id="rId13" Type="http://schemas.openxmlformats.org/officeDocument/2006/relationships/hyperlink" Target="https://ca.wikipedia.org/wiki/Radiaci%C3%B3_t%C3%A8rmica" TargetMode="External"/><Relationship Id="rId3" Type="http://schemas.openxmlformats.org/officeDocument/2006/relationships/hyperlink" Target="https://ca.wikipedia.org/wiki/Transfer%C3%A8ncia_de_calor" TargetMode="External"/><Relationship Id="rId7" Type="http://schemas.openxmlformats.org/officeDocument/2006/relationships/hyperlink" Target="https://ca.wikipedia.org/wiki/Calor" TargetMode="External"/><Relationship Id="rId12" Type="http://schemas.openxmlformats.org/officeDocument/2006/relationships/hyperlink" Target="https://ca.wikipedia.org/wiki/Conducci%C3%B3_t%C3%A8rmica" TargetMode="External"/><Relationship Id="rId2" Type="http://schemas.openxmlformats.org/officeDocument/2006/relationships/slide" Target="../slides/slide65.xml"/><Relationship Id="rId1" Type="http://schemas.openxmlformats.org/officeDocument/2006/relationships/notesMaster" Target="../notesMasters/notesMaster1.xml"/><Relationship Id="rId6" Type="http://schemas.openxmlformats.org/officeDocument/2006/relationships/hyperlink" Target="https://ca.wikipedia.org/wiki/Densitat" TargetMode="External"/><Relationship Id="rId11" Type="http://schemas.openxmlformats.org/officeDocument/2006/relationships/hyperlink" Target="https://ca.wikipedia.org/wiki/Ventilador" TargetMode="External"/><Relationship Id="rId5" Type="http://schemas.openxmlformats.org/officeDocument/2006/relationships/hyperlink" Target="https://ca.wikipedia.org/wiki/Fluid" TargetMode="External"/><Relationship Id="rId15" Type="http://schemas.openxmlformats.org/officeDocument/2006/relationships/hyperlink" Target="http://www.sciencedirect.com/science/article/pii/S0168900204001093#BIB16" TargetMode="External"/><Relationship Id="rId10" Type="http://schemas.openxmlformats.org/officeDocument/2006/relationships/hyperlink" Target="https://ca.wikipedia.org/wiki/Bomba_(enginyeria)" TargetMode="External"/><Relationship Id="rId4" Type="http://schemas.openxmlformats.org/officeDocument/2006/relationships/hyperlink" Target="https://ca.wikipedia.org/wiki/Mat%C3%A8ria" TargetMode="External"/><Relationship Id="rId9" Type="http://schemas.openxmlformats.org/officeDocument/2006/relationships/hyperlink" Target="https://ca.wikipedia.org/wiki/S%C3%B2lid" TargetMode="External"/><Relationship Id="rId14" Type="http://schemas.openxmlformats.org/officeDocument/2006/relationships/hyperlink" Target="http://www.sciencedirect.com/science/article/pii/S0168900204001093#FIG2" TargetMode="Externa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8" Type="http://schemas.openxmlformats.org/officeDocument/2006/relationships/hyperlink" Target="https://en.wikipedia.org/wiki/Substrate_(materials_science)" TargetMode="External"/><Relationship Id="rId13" Type="http://schemas.openxmlformats.org/officeDocument/2006/relationships/hyperlink" Target="https://en.wikipedia.org/wiki/Silicon" TargetMode="External"/><Relationship Id="rId18" Type="http://schemas.openxmlformats.org/officeDocument/2006/relationships/hyperlink" Target="https://en.wikipedia.org/wiki/Annealing_(metallurgy)" TargetMode="External"/><Relationship Id="rId26" Type="http://schemas.openxmlformats.org/officeDocument/2006/relationships/hyperlink" Target="https://en.wikipedia.org/wiki/Electrode" TargetMode="External"/><Relationship Id="rId3" Type="http://schemas.openxmlformats.org/officeDocument/2006/relationships/hyperlink" Target="https://en.wikipedia.org/wiki/Field-effect_transistor" TargetMode="External"/><Relationship Id="rId21" Type="http://schemas.openxmlformats.org/officeDocument/2006/relationships/hyperlink" Target="https://en.wikipedia.org/wiki/Cadmium_selenide" TargetMode="External"/><Relationship Id="rId34" Type="http://schemas.openxmlformats.org/officeDocument/2006/relationships/hyperlink" Target="https://en.wikipedia.org/wiki/Wikipedia:Citation_needed" TargetMode="External"/><Relationship Id="rId7" Type="http://schemas.openxmlformats.org/officeDocument/2006/relationships/hyperlink" Target="https://en.wikipedia.org/wiki/Metal" TargetMode="External"/><Relationship Id="rId12" Type="http://schemas.openxmlformats.org/officeDocument/2006/relationships/hyperlink" Target="https://en.wikipedia.org/wiki/Silicon_wafer" TargetMode="External"/><Relationship Id="rId17" Type="http://schemas.openxmlformats.org/officeDocument/2006/relationships/hyperlink" Target="https://en.wikipedia.org/wiki/Microcrystalline_silicon" TargetMode="External"/><Relationship Id="rId25" Type="http://schemas.openxmlformats.org/officeDocument/2006/relationships/hyperlink" Target="https://en.wikipedia.org/wiki/Organic_field-effect_transistor" TargetMode="External"/><Relationship Id="rId33" Type="http://schemas.openxmlformats.org/officeDocument/2006/relationships/hyperlink" Target="https://en.wikipedia.org/wiki/Universidade_Nova_de_Lisboa" TargetMode="External"/><Relationship Id="rId2" Type="http://schemas.openxmlformats.org/officeDocument/2006/relationships/slide" Target="../slides/slide9.xml"/><Relationship Id="rId16" Type="http://schemas.openxmlformats.org/officeDocument/2006/relationships/hyperlink" Target="https://en.wikipedia.org/wiki/Thin-film_transistor#cite_note-Kanicki1-1" TargetMode="External"/><Relationship Id="rId20" Type="http://schemas.openxmlformats.org/officeDocument/2006/relationships/hyperlink" Target="https://en.wikipedia.org/wiki/Compound_semiconductor" TargetMode="External"/><Relationship Id="rId29" Type="http://schemas.openxmlformats.org/officeDocument/2006/relationships/hyperlink" Target="https://en.wikipedia.org/wiki/Physical_vapor_deposition" TargetMode="External"/><Relationship Id="rId1" Type="http://schemas.openxmlformats.org/officeDocument/2006/relationships/notesMaster" Target="../notesMasters/notesMaster1.xml"/><Relationship Id="rId6" Type="http://schemas.openxmlformats.org/officeDocument/2006/relationships/hyperlink" Target="https://en.wikipedia.org/wiki/Dielectric" TargetMode="External"/><Relationship Id="rId11" Type="http://schemas.openxmlformats.org/officeDocument/2006/relationships/hyperlink" Target="https://en.wikipedia.org/wiki/Transistor" TargetMode="External"/><Relationship Id="rId24" Type="http://schemas.openxmlformats.org/officeDocument/2006/relationships/hyperlink" Target="https://en.wikipedia.org/wiki/Thin-film_transistor#cite_note-WagerZnO-4" TargetMode="External"/><Relationship Id="rId32" Type="http://schemas.openxmlformats.org/officeDocument/2006/relationships/hyperlink" Target="https://en.wikipedia.org/wiki/Oregon_State_University" TargetMode="External"/><Relationship Id="rId5" Type="http://schemas.openxmlformats.org/officeDocument/2006/relationships/hyperlink" Target="https://en.wikipedia.org/wiki/Semiconductor" TargetMode="External"/><Relationship Id="rId15" Type="http://schemas.openxmlformats.org/officeDocument/2006/relationships/hyperlink" Target="https://en.wikipedia.org/wiki/Amorphous_silicon" TargetMode="External"/><Relationship Id="rId23" Type="http://schemas.openxmlformats.org/officeDocument/2006/relationships/hyperlink" Target="https://en.wikipedia.org/wiki/Thin-film_transistor#cite_note-Brody2-3" TargetMode="External"/><Relationship Id="rId28" Type="http://schemas.openxmlformats.org/officeDocument/2006/relationships/hyperlink" Target="https://en.wikipedia.org/wiki/Chemical_vapor_deposition" TargetMode="External"/><Relationship Id="rId10" Type="http://schemas.openxmlformats.org/officeDocument/2006/relationships/hyperlink" Target="https://en.wikipedia.org/wiki/Liquid-crystal_display" TargetMode="External"/><Relationship Id="rId19" Type="http://schemas.openxmlformats.org/officeDocument/2006/relationships/hyperlink" Target="https://en.wikipedia.org/wiki/Polysilicon" TargetMode="External"/><Relationship Id="rId31" Type="http://schemas.openxmlformats.org/officeDocument/2006/relationships/hyperlink" Target="https://en.wikipedia.org/wiki/Zinc_oxide" TargetMode="External"/><Relationship Id="rId4" Type="http://schemas.openxmlformats.org/officeDocument/2006/relationships/hyperlink" Target="https://en.wikipedia.org/wiki/Thin_film" TargetMode="External"/><Relationship Id="rId9" Type="http://schemas.openxmlformats.org/officeDocument/2006/relationships/hyperlink" Target="https://en.wikipedia.org/wiki/Glass" TargetMode="External"/><Relationship Id="rId14" Type="http://schemas.openxmlformats.org/officeDocument/2006/relationships/hyperlink" Target="https://en.wikipedia.org/wiki/Crystal" TargetMode="External"/><Relationship Id="rId22" Type="http://schemas.openxmlformats.org/officeDocument/2006/relationships/hyperlink" Target="https://en.wikipedia.org/wiki/Thin-film_transistor#cite_note-Brody1-2" TargetMode="External"/><Relationship Id="rId27" Type="http://schemas.openxmlformats.org/officeDocument/2006/relationships/hyperlink" Target="https://en.wikipedia.org/wiki/Indium_tin_oxide" TargetMode="External"/><Relationship Id="rId30" Type="http://schemas.openxmlformats.org/officeDocument/2006/relationships/hyperlink" Target="https://en.wikipedia.org/wiki/Sputtering" TargetMode="Externa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3" Type="http://schemas.openxmlformats.org/officeDocument/2006/relationships/hyperlink" Target="https://en.wikipedia.org/wiki/Cumulative_distribution_function" TargetMode="External"/><Relationship Id="rId7" Type="http://schemas.openxmlformats.org/officeDocument/2006/relationships/hyperlink" Target="https://en.wikipedia.org/wiki/Poisson_process" TargetMode="External"/><Relationship Id="rId2" Type="http://schemas.openxmlformats.org/officeDocument/2006/relationships/slide" Target="../slides/slide118.xml"/><Relationship Id="rId1" Type="http://schemas.openxmlformats.org/officeDocument/2006/relationships/notesMaster" Target="../notesMasters/notesMaster1.xml"/><Relationship Id="rId6" Type="http://schemas.openxmlformats.org/officeDocument/2006/relationships/hyperlink" Target="https://en.wikipedia.org/wiki/Probability_distribution" TargetMode="External"/><Relationship Id="rId5" Type="http://schemas.openxmlformats.org/officeDocument/2006/relationships/hyperlink" Target="https://en.wikipedia.org/wiki/Statistics" TargetMode="External"/><Relationship Id="rId4" Type="http://schemas.openxmlformats.org/officeDocument/2006/relationships/hyperlink" Target="https://en.wikipedia.org/wiki/Probability_theory" TargetMode="Externa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 talk has 2 parts: </a:t>
            </a:r>
          </a:p>
          <a:p>
            <a:pPr marL="228600" indent="-228600">
              <a:buAutoNum type="arabicPeriod"/>
            </a:pPr>
            <a:r>
              <a:rPr lang="en-GB" baseline="0" dirty="0" smtClean="0"/>
              <a:t>Practical aspects in the design of HPDs (from the point of view of the front-end electronics designer)</a:t>
            </a:r>
          </a:p>
          <a:p>
            <a:pPr marL="685800" lvl="1" indent="-228600">
              <a:buAutoNum type="arabicPeriod"/>
            </a:pPr>
            <a:r>
              <a:rPr lang="en-GB" baseline="0" dirty="0" smtClean="0"/>
              <a:t>Definitions</a:t>
            </a:r>
          </a:p>
          <a:p>
            <a:pPr marL="685800" lvl="1" indent="-228600">
              <a:buAutoNum type="arabicPeriod"/>
            </a:pPr>
            <a:r>
              <a:rPr lang="en-GB" baseline="0" dirty="0" smtClean="0"/>
              <a:t>Limitations mainly to energy resolution and count rate behaviour </a:t>
            </a:r>
          </a:p>
          <a:p>
            <a:r>
              <a:rPr lang="en-GB" dirty="0" smtClean="0"/>
              <a:t>2. Review of readout ASICs (How available ASICs address these</a:t>
            </a:r>
            <a:r>
              <a:rPr lang="en-GB" baseline="0" dirty="0" smtClean="0"/>
              <a:t> limitations)</a:t>
            </a:r>
            <a:endParaRPr lang="en-GB" dirty="0" smtClean="0"/>
          </a:p>
          <a:p>
            <a:endParaRPr lang="en-GB" dirty="0" smtClean="0"/>
          </a:p>
          <a:p>
            <a:r>
              <a:rPr lang="en-GB" dirty="0" smtClean="0"/>
              <a:t>Some slides left for reference/completeness but I may</a:t>
            </a:r>
            <a:r>
              <a:rPr lang="en-GB" baseline="0" dirty="0" smtClean="0"/>
              <a:t> skip them depending on the timing.</a:t>
            </a:r>
          </a:p>
          <a:p>
            <a:endParaRPr lang="en-GB" baseline="0" dirty="0" smtClean="0"/>
          </a:p>
          <a:p>
            <a:r>
              <a:rPr lang="en-GB" baseline="0" dirty="0" smtClean="0"/>
              <a:t>HPDs can be used to detect different types of particles (here emphasis on photon detection)</a:t>
            </a:r>
          </a:p>
          <a:p>
            <a:r>
              <a:rPr lang="en-GB" dirty="0" smtClean="0"/>
              <a:t>Let’s</a:t>
            </a:r>
            <a:r>
              <a:rPr lang="en-GB" baseline="0" dirty="0" smtClean="0"/>
              <a:t> start with the definitions:</a:t>
            </a:r>
          </a:p>
          <a:p>
            <a:pPr marL="228600" indent="-228600">
              <a:buAutoNum type="arabicPeriod"/>
            </a:pPr>
            <a:r>
              <a:rPr lang="en-GB" baseline="0" dirty="0" smtClean="0"/>
              <a:t>Hybrid pixel detectors</a:t>
            </a:r>
          </a:p>
          <a:p>
            <a:pPr marL="228600" indent="-228600">
              <a:buAutoNum type="arabicPeriod"/>
            </a:pPr>
            <a:r>
              <a:rPr lang="en-GB" baseline="0" dirty="0" smtClean="0"/>
              <a:t>Spectroscopic X-ray imaging</a:t>
            </a:r>
            <a:endParaRPr lang="en-GB" dirty="0" smtClean="0"/>
          </a:p>
        </p:txBody>
      </p:sp>
      <p:sp>
        <p:nvSpPr>
          <p:cNvPr id="4" name="Slide Number Placeholder 3"/>
          <p:cNvSpPr>
            <a:spLocks noGrp="1"/>
          </p:cNvSpPr>
          <p:nvPr>
            <p:ph type="sldNum" sz="quarter" idx="10"/>
          </p:nvPr>
        </p:nvSpPr>
        <p:spPr/>
        <p:txBody>
          <a:bodyPr/>
          <a:lstStyle/>
          <a:p>
            <a:fld id="{2119D60F-B276-4077-96EB-722715557476}" type="slidenum">
              <a:rPr lang="en-GB" smtClean="0"/>
              <a:t>1</a:t>
            </a:fld>
            <a:endParaRPr lang="en-GB"/>
          </a:p>
        </p:txBody>
      </p:sp>
    </p:spTree>
    <p:extLst>
      <p:ext uri="{BB962C8B-B14F-4D97-AF65-F5344CB8AC3E}">
        <p14:creationId xmlns:p14="http://schemas.microsoft.com/office/powerpoint/2010/main" val="8341586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970" name="Rectangle 2"/>
          <p:cNvSpPr>
            <a:spLocks noGrp="1" noRot="1" noChangeAspect="1" noChangeArrowheads="1" noTextEdit="1"/>
          </p:cNvSpPr>
          <p:nvPr>
            <p:ph type="sldImg"/>
          </p:nvPr>
        </p:nvSpPr>
        <p:spPr>
          <a:ln/>
        </p:spPr>
      </p:sp>
      <p:sp>
        <p:nvSpPr>
          <p:cNvPr id="7239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Integrating</a:t>
            </a:r>
          </a:p>
          <a:p>
            <a:r>
              <a:rPr lang="en-US" dirty="0" smtClean="0"/>
              <a:t>Single Quantum Processing </a:t>
            </a:r>
          </a:p>
          <a:p>
            <a:pPr lvl="1"/>
            <a:r>
              <a:rPr lang="en-US" dirty="0" smtClean="0"/>
              <a:t>Signal from each individual photon is treated on an event-by-event basis</a:t>
            </a:r>
          </a:p>
          <a:p>
            <a:pPr lvl="1"/>
            <a:r>
              <a:rPr lang="en-US" dirty="0" smtClean="0"/>
              <a:t>Signal attributed to a particle only when it exceeds a threshold</a:t>
            </a:r>
          </a:p>
          <a:p>
            <a:pPr lvl="1"/>
            <a:r>
              <a:rPr lang="en-US" dirty="0" smtClean="0"/>
              <a:t>E.g. Photon Counting, Spectroscopic Imaging</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X-ray imaging in spatially segmented detectors containing multiple thresholds is referred to as spectroscopic X-ray imaging. Spectroscopic X-ray imaging has been shown to improve the overall image quality for a given X-ray dose or lead to a reduction in the required dose necessary to obtain a given image quality.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Spectroscopic X-ray detectors can enable the identification of the material composition of the object under study by exploiting the property that the attenuation of X-rays is energy and material dependent. </a:t>
            </a:r>
            <a:r>
              <a:rPr lang="en-GB" sz="1200" kern="1200" dirty="0" smtClean="0">
                <a:solidFill>
                  <a:schemeClr val="tx1"/>
                </a:solidFill>
                <a:effectLst/>
                <a:latin typeface="+mn-lt"/>
                <a:ea typeface="+mn-ea"/>
                <a:cs typeface="+mn-cs"/>
              </a:rPr>
              <a:t>If the information of the energy spectrum transmitted through the object is measured and accounted for in the identification algorithm, different materials can be distinguished. Spectroscopic X-ray imaging can also be used in medical imaging to suppress beam-hardening </a:t>
            </a:r>
            <a:r>
              <a:rPr lang="en-GB" sz="1200" kern="1200" dirty="0" err="1" smtClean="0">
                <a:solidFill>
                  <a:schemeClr val="tx1"/>
                </a:solidFill>
                <a:effectLst/>
                <a:latin typeface="+mn-lt"/>
                <a:ea typeface="+mn-ea"/>
                <a:cs typeface="+mn-cs"/>
              </a:rPr>
              <a:t>artifacts</a:t>
            </a:r>
            <a:r>
              <a:rPr lang="en-GB" sz="1200" kern="1200" dirty="0" smtClean="0">
                <a:solidFill>
                  <a:schemeClr val="tx1"/>
                </a:solidFill>
                <a:effectLst/>
                <a:latin typeface="+mn-lt"/>
                <a:ea typeface="+mn-ea"/>
                <a:cs typeface="+mn-cs"/>
              </a:rPr>
              <a:t> or to discriminate to some extent between calcium or iodine and lighter elements (Z &lt; 20), which form body tissues [1]. K-edge Computed Tomography (CT) has been proposed as a potential method for functional CT wherein heavy metal nanoparticles are used as targeted imaging agents. K-edge CT imaging combined with targeted biomarkers could provide simultaneous functional and anatomical tomographic images in a single scan thus providing a new quantitative molecular imaging platform [2]. K-edge imaging relies on the developments of spectroscopic detectors since the cost and complexity of developments for multiple </a:t>
            </a:r>
            <a:r>
              <a:rPr lang="en-GB" sz="1200" kern="1200" dirty="0" err="1" smtClean="0">
                <a:solidFill>
                  <a:schemeClr val="tx1"/>
                </a:solidFill>
                <a:effectLst/>
                <a:latin typeface="+mn-lt"/>
                <a:ea typeface="+mn-ea"/>
                <a:cs typeface="+mn-cs"/>
              </a:rPr>
              <a:t>kVp</a:t>
            </a:r>
            <a:r>
              <a:rPr lang="en-GB" sz="1200" kern="1200" dirty="0" smtClean="0">
                <a:solidFill>
                  <a:schemeClr val="tx1"/>
                </a:solidFill>
                <a:effectLst/>
                <a:latin typeface="+mn-lt"/>
                <a:ea typeface="+mn-ea"/>
                <a:cs typeface="+mn-cs"/>
              </a:rPr>
              <a:t> systems can be prohibitive. Moreover, multiple </a:t>
            </a:r>
            <a:r>
              <a:rPr lang="en-GB" sz="1200" kern="1200" dirty="0" err="1" smtClean="0">
                <a:solidFill>
                  <a:schemeClr val="tx1"/>
                </a:solidFill>
                <a:effectLst/>
                <a:latin typeface="+mn-lt"/>
                <a:ea typeface="+mn-ea"/>
                <a:cs typeface="+mn-cs"/>
              </a:rPr>
              <a:t>kVp</a:t>
            </a:r>
            <a:r>
              <a:rPr lang="en-GB" sz="1200" kern="1200" dirty="0" smtClean="0">
                <a:solidFill>
                  <a:schemeClr val="tx1"/>
                </a:solidFill>
                <a:effectLst/>
                <a:latin typeface="+mn-lt"/>
                <a:ea typeface="+mn-ea"/>
                <a:cs typeface="+mn-cs"/>
              </a:rPr>
              <a:t> with energy integrating detectors does not provide optimal results because there is cross-talk between the different energy images [3].</a:t>
            </a:r>
          </a:p>
          <a:p>
            <a:endParaRPr lang="en-US" dirty="0" smtClean="0">
              <a:latin typeface="Arial" pitchFamily="34" charset="0"/>
            </a:endParaRPr>
          </a:p>
        </p:txBody>
      </p:sp>
    </p:spTree>
    <p:extLst>
      <p:ext uri="{BB962C8B-B14F-4D97-AF65-F5344CB8AC3E}">
        <p14:creationId xmlns:p14="http://schemas.microsoft.com/office/powerpoint/2010/main" val="2446469757"/>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FC5488-2736-4A06-8FA7-28CE21A24629}" type="slidenum">
              <a:rPr lang="en-US" altLang="en-US"/>
              <a:pPr/>
              <a:t>125</a:t>
            </a:fld>
            <a:endParaRPr lang="en-US" altLang="en-US"/>
          </a:p>
        </p:txBody>
      </p:sp>
      <p:sp>
        <p:nvSpPr>
          <p:cNvPr id="26626" name="Rectangle 2"/>
          <p:cNvSpPr>
            <a:spLocks noGrp="1" noRot="1" noChangeAspect="1" noChangeArrowheads="1" noTextEdit="1"/>
          </p:cNvSpPr>
          <p:nvPr>
            <p:ph type="sldImg"/>
          </p:nvPr>
        </p:nvSpPr>
        <p:spPr>
          <a:xfrm>
            <a:off x="966788" y="765175"/>
            <a:ext cx="4903787" cy="3679825"/>
          </a:xfrm>
          <a:ln/>
          <a:extLst>
            <a:ext uri="{909E8E84-426E-40DD-AFC4-6F175D3DCCD1}">
              <a14:hiddenFill xmlns:a14="http://schemas.microsoft.com/office/drawing/2010/main">
                <a:solidFill>
                  <a:srgbClr val="FFFFFF"/>
                </a:solidFill>
              </a14:hiddenFill>
            </a:ext>
          </a:extLst>
        </p:spPr>
      </p:sp>
      <p:sp>
        <p:nvSpPr>
          <p:cNvPr id="26627" name="Rectangle 3"/>
          <p:cNvSpPr>
            <a:spLocks noGrp="1" noChangeArrowheads="1"/>
          </p:cNvSpPr>
          <p:nvPr>
            <p:ph type="body" idx="1"/>
          </p:nvPr>
        </p:nvSpPr>
        <p:spPr>
          <a:xfrm>
            <a:off x="921995" y="4753991"/>
            <a:ext cx="4989092" cy="4447017"/>
          </a:xfrm>
          <a:ln/>
        </p:spPr>
        <p:txBody>
          <a:bodyPr lIns="91264" tIns="45632" rIns="91264" bIns="45632"/>
          <a:lstStyle/>
          <a:p>
            <a:pPr defTabSz="720776"/>
            <a:endParaRPr lang="en-US" altLang="en-US"/>
          </a:p>
          <a:p>
            <a:pPr defTabSz="720776"/>
            <a:endParaRPr lang="en-US" altLang="en-US"/>
          </a:p>
        </p:txBody>
      </p:sp>
    </p:spTree>
    <p:extLst>
      <p:ext uri="{BB962C8B-B14F-4D97-AF65-F5344CB8AC3E}">
        <p14:creationId xmlns:p14="http://schemas.microsoft.com/office/powerpoint/2010/main" val="703991962"/>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When talking about mismatch, one talks</a:t>
            </a:r>
            <a:r>
              <a:rPr lang="en-GB" baseline="0" dirty="0" smtClean="0"/>
              <a:t> about stochastic or random mismatch (the sigma of your distribution, random part) and systematic effects (the mean of your distribution, the offset)</a:t>
            </a:r>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1289140248"/>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VT is the threshold voltage</a:t>
            </a:r>
          </a:p>
          <a:p>
            <a:r>
              <a:rPr lang="en-GB" dirty="0" smtClean="0"/>
              <a:t>Beta</a:t>
            </a:r>
            <a:r>
              <a:rPr lang="en-GB" baseline="0" dirty="0" smtClean="0"/>
              <a:t> is the </a:t>
            </a:r>
            <a:r>
              <a:rPr lang="en-GB" baseline="0" dirty="0" err="1" smtClean="0"/>
              <a:t>transconductance</a:t>
            </a:r>
            <a:r>
              <a:rPr lang="en-GB" baseline="0" dirty="0" smtClean="0"/>
              <a:t> factor or the transfer parameter (beta=mu Cox W/L)</a:t>
            </a:r>
            <a:endParaRPr lang="en-GB" dirty="0" smtClean="0"/>
          </a:p>
          <a:p>
            <a:r>
              <a:rPr lang="en-GB" dirty="0" smtClean="0"/>
              <a:t>By</a:t>
            </a:r>
            <a:r>
              <a:rPr lang="en-GB" baseline="0" dirty="0" smtClean="0"/>
              <a:t> watching this picture we can understand that matching is a charge effect. The charge is converted into voltage through the gate capacitance.</a:t>
            </a:r>
          </a:p>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699669370"/>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Thesis folder</a:t>
            </a:r>
          </a:p>
          <a:p>
            <a:r>
              <a:rPr lang="en-GB" dirty="0" smtClean="0"/>
              <a:t>HybridPixelDetectorScheme2</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128</a:t>
            </a:fld>
            <a:endParaRPr lang="en-GB"/>
          </a:p>
        </p:txBody>
      </p:sp>
    </p:spTree>
    <p:extLst>
      <p:ext uri="{BB962C8B-B14F-4D97-AF65-F5344CB8AC3E}">
        <p14:creationId xmlns:p14="http://schemas.microsoft.com/office/powerpoint/2010/main" val="3228032160"/>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general expression is the expression of a voltage divider</a:t>
            </a:r>
            <a:r>
              <a:rPr lang="en-GB" baseline="0" dirty="0" smtClean="0"/>
              <a:t> between the impedance of the </a:t>
            </a:r>
            <a:r>
              <a:rPr lang="en-GB" baseline="0" dirty="0" err="1" smtClean="0"/>
              <a:t>interpixel</a:t>
            </a:r>
            <a:r>
              <a:rPr lang="en-GB" baseline="0" dirty="0" smtClean="0"/>
              <a:t> capacitance and the </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130</a:t>
            </a:fld>
            <a:endParaRPr lang="en-GB"/>
          </a:p>
        </p:txBody>
      </p:sp>
    </p:spTree>
    <p:extLst>
      <p:ext uri="{BB962C8B-B14F-4D97-AF65-F5344CB8AC3E}">
        <p14:creationId xmlns:p14="http://schemas.microsoft.com/office/powerpoint/2010/main" val="2102872922"/>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Interpixel</a:t>
            </a:r>
            <a:r>
              <a:rPr lang="en-GB" dirty="0" smtClean="0"/>
              <a:t> capacitance has</a:t>
            </a:r>
            <a:r>
              <a:rPr lang="en-GB" baseline="0" dirty="0" smtClean="0"/>
              <a:t> an impact on noise and on Cross talk</a:t>
            </a:r>
            <a:endParaRPr lang="en-GB" dirty="0" smtClean="0"/>
          </a:p>
          <a:p>
            <a:r>
              <a:rPr lang="en-GB" dirty="0" smtClean="0"/>
              <a:t>From fitting the three dimensional numerical solution of the Laplace equation</a:t>
            </a:r>
          </a:p>
          <a:p>
            <a:r>
              <a:rPr lang="en-GB" dirty="0" smtClean="0"/>
              <a:t>i.e.</a:t>
            </a:r>
            <a:r>
              <a:rPr lang="en-GB" baseline="0" dirty="0" smtClean="0"/>
              <a:t> for a 55um pixel we have a 5.5fF capacitance for each of the adjacent neighbours</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132</a:t>
            </a:fld>
            <a:endParaRPr lang="en-GB"/>
          </a:p>
        </p:txBody>
      </p:sp>
    </p:spTree>
    <p:extLst>
      <p:ext uri="{BB962C8B-B14F-4D97-AF65-F5344CB8AC3E}">
        <p14:creationId xmlns:p14="http://schemas.microsoft.com/office/powerpoint/2010/main" val="2441149840"/>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Thesis folder</a:t>
            </a:r>
          </a:p>
          <a:p>
            <a:r>
              <a:rPr lang="en-GB" dirty="0" smtClean="0"/>
              <a:t>HybridPixelDetectorScheme2</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133</a:t>
            </a:fld>
            <a:endParaRPr lang="en-GB"/>
          </a:p>
        </p:txBody>
      </p:sp>
    </p:spTree>
    <p:extLst>
      <p:ext uri="{BB962C8B-B14F-4D97-AF65-F5344CB8AC3E}">
        <p14:creationId xmlns:p14="http://schemas.microsoft.com/office/powerpoint/2010/main" val="2903535220"/>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Exponential probability density function (pdf) with mean time between photons equal to mu.</a:t>
            </a:r>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134</a:t>
            </a:fld>
            <a:endParaRPr lang="en-GB"/>
          </a:p>
        </p:txBody>
      </p:sp>
    </p:spTree>
    <p:extLst>
      <p:ext uri="{BB962C8B-B14F-4D97-AF65-F5344CB8AC3E}">
        <p14:creationId xmlns:p14="http://schemas.microsoft.com/office/powerpoint/2010/main" val="4251097843"/>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Calculation is based on the fact that the time between consecutive photons follows</a:t>
            </a:r>
            <a:r>
              <a:rPr lang="en-GB" baseline="0" dirty="0" smtClean="0"/>
              <a:t> an exponential probability density function (pdf) with mean time between photons equal to mu.</a:t>
            </a:r>
          </a:p>
          <a:p>
            <a:endParaRPr lang="en-GB" dirty="0" smtClean="0"/>
          </a:p>
          <a:p>
            <a:r>
              <a:rPr lang="en-GB" dirty="0" smtClean="0"/>
              <a:t>The amplifier output must return to the baseline before a new pulse can be processed otherwise the two signals will pile up. The time of arrivals of the events in a radiation</a:t>
            </a:r>
            <a:r>
              <a:rPr lang="en-GB" baseline="0" dirty="0" smtClean="0"/>
              <a:t> detector usually falls a Poisson distribution.</a:t>
            </a:r>
            <a:endParaRPr lang="en-GB" dirty="0" smtClean="0"/>
          </a:p>
          <a:p>
            <a:endParaRPr lang="en-GB" dirty="0" smtClean="0"/>
          </a:p>
          <a:p>
            <a:r>
              <a:rPr lang="en-GB" dirty="0" smtClean="0"/>
              <a:t>Straight forward way to reduce the event loss is to speed up the system.</a:t>
            </a:r>
            <a:r>
              <a:rPr lang="en-GB" baseline="0" dirty="0" smtClean="0"/>
              <a:t> Ex </a:t>
            </a:r>
            <a:r>
              <a:rPr lang="en-GB" baseline="0" dirty="0" err="1" smtClean="0"/>
              <a:t>Ploss</a:t>
            </a:r>
            <a:r>
              <a:rPr lang="en-GB" baseline="0" dirty="0" smtClean="0"/>
              <a:t>=1-P(0)=0.01 . This is fulfilled for  mu=0.01.</a:t>
            </a:r>
          </a:p>
          <a:p>
            <a:r>
              <a:rPr lang="en-GB" baseline="0" dirty="0" smtClean="0"/>
              <a:t>Suppose instead that a memory is added so that the data can be stored locally while waiting for the readout, making the channel sensitive to another hit.</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138</a:t>
            </a:fld>
            <a:endParaRPr lang="en-GB"/>
          </a:p>
        </p:txBody>
      </p:sp>
    </p:spTree>
    <p:extLst>
      <p:ext uri="{BB962C8B-B14F-4D97-AF65-F5344CB8AC3E}">
        <p14:creationId xmlns:p14="http://schemas.microsoft.com/office/powerpoint/2010/main" val="2582458036"/>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An important characteristic of an X-ray imaging system is the way the </a:t>
            </a:r>
            <a:r>
              <a:rPr lang="en-US" sz="1200" b="1" kern="1200" dirty="0" smtClean="0">
                <a:solidFill>
                  <a:schemeClr val="tx1"/>
                </a:solidFill>
                <a:effectLst/>
                <a:latin typeface="+mn-lt"/>
                <a:ea typeface="+mn-ea"/>
                <a:cs typeface="+mn-cs"/>
              </a:rPr>
              <a:t>radiation quantum </a:t>
            </a:r>
            <a:r>
              <a:rPr lang="en-US" sz="1200" kern="1200" dirty="0" smtClean="0">
                <a:solidFill>
                  <a:schemeClr val="tx1"/>
                </a:solidFill>
                <a:effectLst/>
                <a:latin typeface="+mn-lt"/>
                <a:ea typeface="+mn-ea"/>
                <a:cs typeface="+mn-cs"/>
              </a:rPr>
              <a:t>is transformed into an </a:t>
            </a:r>
            <a:r>
              <a:rPr lang="en-US" sz="1200" b="1" kern="1200" dirty="0" smtClean="0">
                <a:solidFill>
                  <a:schemeClr val="tx1"/>
                </a:solidFill>
                <a:effectLst/>
                <a:latin typeface="+mn-lt"/>
                <a:ea typeface="+mn-ea"/>
                <a:cs typeface="+mn-cs"/>
              </a:rPr>
              <a:t>electrical signal </a:t>
            </a:r>
            <a:r>
              <a:rPr lang="en-US" sz="1200" kern="1200" dirty="0" smtClean="0">
                <a:solidFill>
                  <a:schemeClr val="tx1"/>
                </a:solidFill>
                <a:effectLst/>
                <a:latin typeface="+mn-lt"/>
                <a:ea typeface="+mn-ea"/>
                <a:cs typeface="+mn-cs"/>
              </a:rPr>
              <a:t>before it is processed by the readout electronics. Systems are classified from this point of view into indirect and direct detection systems.  </a:t>
            </a:r>
          </a:p>
          <a:p>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a:t>
            </a:r>
            <a:r>
              <a:rPr lang="en-US" sz="1200" b="1" kern="1200" dirty="0" smtClean="0">
                <a:solidFill>
                  <a:schemeClr val="tx1"/>
                </a:solidFill>
                <a:effectLst/>
                <a:latin typeface="+mn-lt"/>
                <a:ea typeface="+mn-ea"/>
                <a:cs typeface="+mn-cs"/>
              </a:rPr>
              <a:t>indirect</a:t>
            </a:r>
            <a:r>
              <a:rPr lang="en-US" sz="1200" kern="1200" dirty="0" smtClean="0">
                <a:solidFill>
                  <a:schemeClr val="tx1"/>
                </a:solidFill>
                <a:effectLst/>
                <a:latin typeface="+mn-lt"/>
                <a:ea typeface="+mn-ea"/>
                <a:cs typeface="+mn-cs"/>
              </a:rPr>
              <a:t> detection systems the conversion of the photon into an electrical signal is done in two steps: </a:t>
            </a:r>
            <a:r>
              <a:rPr lang="en-US" sz="1200" b="1" kern="1200" dirty="0" smtClean="0">
                <a:solidFill>
                  <a:schemeClr val="tx1"/>
                </a:solidFill>
                <a:effectLst/>
                <a:latin typeface="+mn-lt"/>
                <a:ea typeface="+mn-ea"/>
                <a:cs typeface="+mn-cs"/>
              </a:rPr>
              <a:t>first</a:t>
            </a:r>
            <a:r>
              <a:rPr lang="en-US" sz="1200" kern="1200" dirty="0" smtClean="0">
                <a:solidFill>
                  <a:schemeClr val="tx1"/>
                </a:solidFill>
                <a:effectLst/>
                <a:latin typeface="+mn-lt"/>
                <a:ea typeface="+mn-ea"/>
                <a:cs typeface="+mn-cs"/>
              </a:rPr>
              <a:t> the </a:t>
            </a:r>
            <a:r>
              <a:rPr lang="en-US" sz="1200" b="1" kern="1200" dirty="0" smtClean="0">
                <a:solidFill>
                  <a:schemeClr val="tx1"/>
                </a:solidFill>
                <a:effectLst/>
                <a:latin typeface="+mn-lt"/>
                <a:ea typeface="+mn-ea"/>
                <a:cs typeface="+mn-cs"/>
              </a:rPr>
              <a:t>conversion</a:t>
            </a:r>
            <a:r>
              <a:rPr lang="en-US" sz="1200" kern="1200" dirty="0" smtClean="0">
                <a:solidFill>
                  <a:schemeClr val="tx1"/>
                </a:solidFill>
                <a:effectLst/>
                <a:latin typeface="+mn-lt"/>
                <a:ea typeface="+mn-ea"/>
                <a:cs typeface="+mn-cs"/>
              </a:rPr>
              <a:t> is done </a:t>
            </a:r>
            <a:r>
              <a:rPr lang="en-US" sz="1200" b="1" kern="1200" dirty="0" smtClean="0">
                <a:solidFill>
                  <a:schemeClr val="tx1"/>
                </a:solidFill>
                <a:effectLst/>
                <a:latin typeface="+mn-lt"/>
                <a:ea typeface="+mn-ea"/>
                <a:cs typeface="+mn-cs"/>
              </a:rPr>
              <a:t>from X-rays to visible light </a:t>
            </a:r>
            <a:r>
              <a:rPr lang="en-US" sz="1200" kern="1200" dirty="0" smtClean="0">
                <a:solidFill>
                  <a:schemeClr val="tx1"/>
                </a:solidFill>
                <a:effectLst/>
                <a:latin typeface="+mn-lt"/>
                <a:ea typeface="+mn-ea"/>
                <a:cs typeface="+mn-cs"/>
              </a:rPr>
              <a:t>by means of a scintillator material and </a:t>
            </a:r>
            <a:r>
              <a:rPr lang="en-US" sz="1200" b="1" kern="1200" dirty="0" smtClean="0">
                <a:solidFill>
                  <a:schemeClr val="tx1"/>
                </a:solidFill>
                <a:effectLst/>
                <a:latin typeface="+mn-lt"/>
                <a:ea typeface="+mn-ea"/>
                <a:cs typeface="+mn-cs"/>
              </a:rPr>
              <a:t>second</a:t>
            </a:r>
            <a:r>
              <a:rPr lang="en-US" sz="1200" kern="1200" dirty="0" smtClean="0">
                <a:solidFill>
                  <a:schemeClr val="tx1"/>
                </a:solidFill>
                <a:effectLst/>
                <a:latin typeface="+mn-lt"/>
                <a:ea typeface="+mn-ea"/>
                <a:cs typeface="+mn-cs"/>
              </a:rPr>
              <a:t>, the </a:t>
            </a:r>
            <a:r>
              <a:rPr lang="en-US" sz="1200" b="1" kern="1200" dirty="0" smtClean="0">
                <a:solidFill>
                  <a:schemeClr val="tx1"/>
                </a:solidFill>
                <a:effectLst/>
                <a:latin typeface="+mn-lt"/>
                <a:ea typeface="+mn-ea"/>
                <a:cs typeface="+mn-cs"/>
              </a:rPr>
              <a:t>visible light is detected</a:t>
            </a:r>
            <a:r>
              <a:rPr lang="en-US" sz="1200" kern="1200" dirty="0" smtClean="0">
                <a:solidFill>
                  <a:schemeClr val="tx1"/>
                </a:solidFill>
                <a:effectLst/>
                <a:latin typeface="+mn-lt"/>
                <a:ea typeface="+mn-ea"/>
                <a:cs typeface="+mn-cs"/>
              </a:rPr>
              <a:t> in a pixelated sensor </a:t>
            </a:r>
            <a:r>
              <a:rPr lang="en-US" sz="1200" b="1" kern="1200" dirty="0" smtClean="0">
                <a:solidFill>
                  <a:schemeClr val="tx1"/>
                </a:solidFill>
                <a:effectLst/>
                <a:latin typeface="+mn-lt"/>
                <a:ea typeface="+mn-ea"/>
                <a:cs typeface="+mn-cs"/>
              </a:rPr>
              <a:t>with photodiodes</a:t>
            </a:r>
            <a:r>
              <a:rPr lang="en-US" sz="1200" kern="1200" dirty="0" smtClean="0">
                <a:solidFill>
                  <a:schemeClr val="tx1"/>
                </a:solidFill>
                <a:effectLst/>
                <a:latin typeface="+mn-lt"/>
                <a:ea typeface="+mn-ea"/>
                <a:cs typeface="+mn-cs"/>
              </a:rPr>
              <a:t>. Spatial resolution and the efficiency of the overall detection process are degraded due to this two-step process. The approach of indirect detection combined with on-pixel photon counting signal processing has been implemented by </a:t>
            </a:r>
            <a:r>
              <a:rPr lang="en-US" sz="1200" kern="1200" dirty="0" err="1" smtClean="0">
                <a:solidFill>
                  <a:schemeClr val="tx1"/>
                </a:solidFill>
                <a:effectLst/>
                <a:latin typeface="+mn-lt"/>
                <a:ea typeface="+mn-ea"/>
                <a:cs typeface="+mn-cs"/>
              </a:rPr>
              <a:t>Dierickx</a:t>
            </a:r>
            <a:r>
              <a:rPr lang="en-US" sz="1200" kern="1200" dirty="0" smtClean="0">
                <a:solidFill>
                  <a:schemeClr val="tx1"/>
                </a:solidFill>
                <a:effectLst/>
                <a:latin typeface="+mn-lt"/>
                <a:ea typeface="+mn-ea"/>
                <a:cs typeface="+mn-cs"/>
              </a:rPr>
              <a:t> ([4], [5]).</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a:t>
            </a:r>
            <a:r>
              <a:rPr lang="en-GB" sz="1200" b="1" kern="1200" dirty="0" smtClean="0">
                <a:solidFill>
                  <a:schemeClr val="tx1"/>
                </a:solidFill>
                <a:effectLst/>
                <a:latin typeface="+mn-lt"/>
                <a:ea typeface="+mn-ea"/>
                <a:cs typeface="+mn-cs"/>
              </a:rPr>
              <a:t>direct</a:t>
            </a:r>
            <a:r>
              <a:rPr lang="en-GB" sz="1200" kern="1200" dirty="0" smtClean="0">
                <a:solidFill>
                  <a:schemeClr val="tx1"/>
                </a:solidFill>
                <a:effectLst/>
                <a:latin typeface="+mn-lt"/>
                <a:ea typeface="+mn-ea"/>
                <a:cs typeface="+mn-cs"/>
              </a:rPr>
              <a:t> detection systems the X-ray photons deposit their energy in the detector material directly creating electron-hole pairs that drift to collection electrodes creating an electrical current. For the X-ray energies used in medical applications, each impinging photon releases a charge from 4000 to 25000 electrons in a </a:t>
            </a:r>
            <a:r>
              <a:rPr lang="en-GB" sz="1200" kern="1200" dirty="0" err="1" smtClean="0">
                <a:solidFill>
                  <a:schemeClr val="tx1"/>
                </a:solidFill>
                <a:effectLst/>
                <a:latin typeface="+mn-lt"/>
                <a:ea typeface="+mn-ea"/>
                <a:cs typeface="+mn-cs"/>
              </a:rPr>
              <a:t>CdTe</a:t>
            </a:r>
            <a:r>
              <a:rPr lang="en-GB" sz="1200" kern="1200" dirty="0" smtClean="0">
                <a:solidFill>
                  <a:schemeClr val="tx1"/>
                </a:solidFill>
                <a:effectLst/>
                <a:latin typeface="+mn-lt"/>
                <a:ea typeface="+mn-ea"/>
                <a:cs typeface="+mn-cs"/>
              </a:rPr>
              <a:t> semiconductor detector. In an indirect conversion system the detected electrical signal is in the range from 100 to 1000 electrons depending on the scintillator characteristics. Scintillator materials used in indirect conversion technology are nowadays more economical to manufacture than high-Z materials. The cost of bump bonding is currently an important fraction of the total cost of an assembly.</a:t>
            </a:r>
          </a:p>
          <a:p>
            <a:endParaRPr lang="en-GB" sz="1200" b="0" i="0" u="none" strike="noStrike" kern="1200" baseline="0" dirty="0" smtClean="0">
              <a:solidFill>
                <a:schemeClr val="tx1"/>
              </a:solidFill>
              <a:latin typeface="+mn-lt"/>
              <a:ea typeface="+mn-ea"/>
              <a:cs typeface="+mn-cs"/>
            </a:endParaRPr>
          </a:p>
          <a:p>
            <a:endParaRPr lang="en-GB" sz="1200" b="0" i="0" u="none" strike="noStrike" kern="1200" baseline="0" dirty="0" smtClean="0">
              <a:solidFill>
                <a:schemeClr val="tx1"/>
              </a:solidFill>
              <a:latin typeface="+mn-lt"/>
              <a:ea typeface="+mn-ea"/>
              <a:cs typeface="+mn-cs"/>
            </a:endParaRPr>
          </a:p>
          <a:p>
            <a:r>
              <a:rPr lang="en-GB" sz="1200" b="1" i="0" u="none" strike="noStrike" kern="1200" baseline="0" dirty="0" smtClean="0">
                <a:solidFill>
                  <a:schemeClr val="tx1"/>
                </a:solidFill>
                <a:latin typeface="+mn-lt"/>
                <a:ea typeface="+mn-ea"/>
                <a:cs typeface="+mn-cs"/>
              </a:rPr>
              <a:t>Indirect detection</a:t>
            </a:r>
            <a:r>
              <a:rPr lang="en-GB" sz="1200" b="0" i="0" u="none" strike="noStrike" kern="1200" baseline="0" dirty="0" smtClean="0">
                <a:solidFill>
                  <a:schemeClr val="tx1"/>
                </a:solidFill>
                <a:latin typeface="+mn-lt"/>
                <a:ea typeface="+mn-ea"/>
                <a:cs typeface="+mn-cs"/>
              </a:rPr>
              <a:t>: i.e., detection of the X-ray photon indirectly by first absorbing it in a high-Z scintillator and then detecting the secondary, visible light radiation by a visible light image sensor.</a:t>
            </a:r>
          </a:p>
          <a:p>
            <a:endParaRPr lang="en-GB" sz="1200" b="0" i="0" u="none" strike="noStrike" kern="1200" baseline="0" dirty="0" smtClean="0">
              <a:solidFill>
                <a:schemeClr val="tx1"/>
              </a:solidFill>
              <a:latin typeface="+mn-lt"/>
              <a:ea typeface="+mn-ea"/>
              <a:cs typeface="+mn-cs"/>
            </a:endParaRPr>
          </a:p>
          <a:p>
            <a:r>
              <a:rPr lang="en-GB" sz="1200" b="1" i="0" u="none" strike="noStrike" kern="1200" baseline="0" dirty="0" smtClean="0">
                <a:solidFill>
                  <a:schemeClr val="tx1"/>
                </a:solidFill>
                <a:latin typeface="+mn-lt"/>
                <a:ea typeface="+mn-ea"/>
                <a:cs typeface="+mn-cs"/>
              </a:rPr>
              <a:t>Direct detection</a:t>
            </a:r>
            <a:r>
              <a:rPr lang="en-GB" sz="1200" b="0" i="0" u="none" strike="noStrike" kern="1200" baseline="0" dirty="0" smtClean="0">
                <a:solidFill>
                  <a:schemeClr val="tx1"/>
                </a:solidFill>
                <a:latin typeface="+mn-lt"/>
                <a:ea typeface="+mn-ea"/>
                <a:cs typeface="+mn-cs"/>
              </a:rPr>
              <a:t>: the X-ray detection happens by absorption of the photon in a high-Z semiconductor</a:t>
            </a:r>
          </a:p>
          <a:p>
            <a:endParaRPr lang="en-GB" sz="1200" b="0" i="0" u="none" strike="noStrike" kern="1200" baseline="0" dirty="0" smtClean="0">
              <a:solidFill>
                <a:schemeClr val="tx1"/>
              </a:solidFill>
              <a:latin typeface="+mn-lt"/>
              <a:ea typeface="+mn-ea"/>
              <a:cs typeface="+mn-cs"/>
            </a:endParaRP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Most, if not all of today’s successful photon counting X-ray imagers are based on “direct detection” [4–13], i.e., the X-ray detection happens by absorption of the photon in a high-Z semiconductor photo diode or photo resistor. From a pure detection performance standpoint, this approach is ideal: the photo-electric conversion happens in a very limited volume, and the energy quantum is deposited in a narrow trace or cloud of secondary electron-hole pairs, which are quickly and with little sideward dispersion collected by the electric drift field. As the collection time is in the order of nanoseconds, the direct detector can be operated at very high count rates. As the secondary charges remain confined, the modulation transfer function (MTF), and hence the DQE, is excellent, and the reproducibility of the collected charge packet size is nearly perfect, allowing, if required, an accurate photon energy measurement. </a:t>
            </a:r>
          </a:p>
          <a:p>
            <a:r>
              <a:rPr lang="en-GB" sz="1200" b="0" i="0" u="none" strike="noStrike" kern="1200" baseline="0" dirty="0" smtClean="0">
                <a:solidFill>
                  <a:schemeClr val="tx1"/>
                </a:solidFill>
                <a:latin typeface="+mn-lt"/>
                <a:ea typeface="+mn-ea"/>
                <a:cs typeface="+mn-cs"/>
              </a:rPr>
              <a:t>The limiting factor for the widespread use of direct detection in photon counting imaging is the cost and manipulation of the material.</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The alternative route, indirect detection, i.e., detection of the X-ray photon indirectly by ﬁrst absorbing it in a high-Z scintillator and then detecting the secondary, visible light radiation by a visible light image sensor, is economically viable [14]. Many scintillators are inexpensive and easy to co-integrate, and CMOS visible-light event counting is an easily scalable and mature technology.</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However, indirect detection has disadvantages as compared to detect detection: the overall indirect process has a signiﬁcantly lower photon to electron conversion, suffers from slow decay times, may suffer light dispersion and poor MTF, and has poor reproducibility of charge packet sizes, making photon energy measurements unreliable.</a:t>
            </a:r>
          </a:p>
          <a:p>
            <a:endParaRPr lang="en-GB" sz="1200" b="0" i="0" u="none" strike="noStrike" kern="1200" baseline="0" dirty="0" smtClean="0">
              <a:solidFill>
                <a:schemeClr val="tx1"/>
              </a:solidFill>
              <a:latin typeface="+mn-lt"/>
              <a:ea typeface="+mn-ea"/>
              <a:cs typeface="+mn-cs"/>
            </a:endParaRPr>
          </a:p>
          <a:p>
            <a:endParaRPr lang="en-GB" b="1" dirty="0" smtClean="0">
              <a:effectLst/>
            </a:endParaRPr>
          </a:p>
          <a:p>
            <a:r>
              <a:rPr lang="en-GB" b="1" dirty="0" smtClean="0">
                <a:effectLst/>
              </a:rPr>
              <a:t>Definition</a:t>
            </a:r>
            <a:endParaRPr lang="en-GB" dirty="0" smtClean="0">
              <a:effectLst/>
            </a:endParaRPr>
          </a:p>
          <a:p>
            <a:r>
              <a:rPr lang="en-GB" dirty="0" smtClean="0">
                <a:effectLst/>
              </a:rPr>
              <a:t>A </a:t>
            </a:r>
            <a:r>
              <a:rPr lang="en-GB" b="1" dirty="0" smtClean="0">
                <a:effectLst/>
              </a:rPr>
              <a:t>thin-film transistor</a:t>
            </a:r>
            <a:r>
              <a:rPr lang="en-GB" dirty="0" smtClean="0">
                <a:effectLst/>
              </a:rPr>
              <a:t> (</a:t>
            </a:r>
            <a:r>
              <a:rPr lang="en-GB" b="1" dirty="0" smtClean="0">
                <a:effectLst/>
              </a:rPr>
              <a:t>TFT</a:t>
            </a:r>
            <a:r>
              <a:rPr lang="en-GB" dirty="0" smtClean="0">
                <a:effectLst/>
              </a:rPr>
              <a:t>) is a special kind of </a:t>
            </a:r>
            <a:r>
              <a:rPr lang="en-GB" dirty="0" smtClean="0">
                <a:effectLst/>
                <a:hlinkClick r:id="rId3" tooltip="Field-effect transistor"/>
              </a:rPr>
              <a:t>field-effect transistor</a:t>
            </a:r>
            <a:r>
              <a:rPr lang="en-GB" dirty="0" smtClean="0">
                <a:effectLst/>
              </a:rPr>
              <a:t> made by depositing </a:t>
            </a:r>
            <a:r>
              <a:rPr lang="en-GB" dirty="0" smtClean="0">
                <a:effectLst/>
                <a:hlinkClick r:id="rId4" tooltip="Thin film"/>
              </a:rPr>
              <a:t>thin films</a:t>
            </a:r>
            <a:r>
              <a:rPr lang="en-GB" dirty="0" smtClean="0">
                <a:effectLst/>
              </a:rPr>
              <a:t> of an active </a:t>
            </a:r>
            <a:r>
              <a:rPr lang="en-GB" dirty="0" smtClean="0">
                <a:effectLst/>
                <a:hlinkClick r:id="rId5" tooltip="Semiconductor"/>
              </a:rPr>
              <a:t>semiconductor</a:t>
            </a:r>
            <a:r>
              <a:rPr lang="en-GB" dirty="0" smtClean="0">
                <a:effectLst/>
              </a:rPr>
              <a:t> layer as well as the </a:t>
            </a:r>
            <a:r>
              <a:rPr lang="en-GB" dirty="0" smtClean="0">
                <a:effectLst/>
                <a:hlinkClick r:id="rId6" tooltip="Dielectric"/>
              </a:rPr>
              <a:t>dielectric</a:t>
            </a:r>
            <a:r>
              <a:rPr lang="en-GB" dirty="0" smtClean="0">
                <a:effectLst/>
              </a:rPr>
              <a:t> layer and </a:t>
            </a:r>
            <a:r>
              <a:rPr lang="en-GB" dirty="0" smtClean="0">
                <a:effectLst/>
                <a:hlinkClick r:id="rId7" tooltip="Metal"/>
              </a:rPr>
              <a:t>metallic</a:t>
            </a:r>
            <a:r>
              <a:rPr lang="en-GB" dirty="0" smtClean="0">
                <a:effectLst/>
              </a:rPr>
              <a:t> contacts over a supporting (but non-conducting) </a:t>
            </a:r>
            <a:r>
              <a:rPr lang="en-GB" dirty="0" smtClean="0">
                <a:effectLst/>
                <a:hlinkClick r:id="rId8" tooltip="Substrate (materials science)"/>
              </a:rPr>
              <a:t>substrate</a:t>
            </a:r>
            <a:r>
              <a:rPr lang="en-GB" dirty="0" smtClean="0">
                <a:effectLst/>
              </a:rPr>
              <a:t>. A common substrate is </a:t>
            </a:r>
            <a:r>
              <a:rPr lang="en-GB" dirty="0" smtClean="0">
                <a:effectLst/>
                <a:hlinkClick r:id="rId9" tooltip="Glass"/>
              </a:rPr>
              <a:t>glass</a:t>
            </a:r>
            <a:r>
              <a:rPr lang="en-GB" dirty="0" smtClean="0">
                <a:effectLst/>
              </a:rPr>
              <a:t>, because the primary application of TFTs is in </a:t>
            </a:r>
            <a:r>
              <a:rPr lang="en-GB" dirty="0" smtClean="0">
                <a:effectLst/>
                <a:hlinkClick r:id="rId10" tooltip="Liquid-crystal display"/>
              </a:rPr>
              <a:t>liquid-crystal displays</a:t>
            </a:r>
            <a:r>
              <a:rPr lang="en-GB" dirty="0" smtClean="0">
                <a:effectLst/>
              </a:rPr>
              <a:t>. This differs from the conventional </a:t>
            </a:r>
            <a:r>
              <a:rPr lang="en-GB" dirty="0" smtClean="0">
                <a:effectLst/>
                <a:hlinkClick r:id="rId11" tooltip="Transistor"/>
              </a:rPr>
              <a:t>transistor</a:t>
            </a:r>
            <a:r>
              <a:rPr lang="en-GB" dirty="0" smtClean="0">
                <a:effectLst/>
              </a:rPr>
              <a:t>, where the semiconductor material typically </a:t>
            </a:r>
            <a:r>
              <a:rPr lang="en-GB" i="1" dirty="0" smtClean="0">
                <a:effectLst/>
              </a:rPr>
              <a:t>is</a:t>
            </a:r>
            <a:r>
              <a:rPr lang="en-GB" dirty="0" smtClean="0">
                <a:effectLst/>
              </a:rPr>
              <a:t> the substrate, such as a </a:t>
            </a:r>
            <a:r>
              <a:rPr lang="en-GB" dirty="0" smtClean="0">
                <a:effectLst/>
                <a:hlinkClick r:id="rId12" tooltip="Silicon wafer"/>
              </a:rPr>
              <a:t>silicon wafer</a:t>
            </a:r>
            <a:r>
              <a:rPr lang="en-GB" dirty="0" smtClean="0">
                <a:effectLst/>
              </a:rPr>
              <a:t>.</a:t>
            </a:r>
          </a:p>
          <a:p>
            <a:pPr rtl="0"/>
            <a:r>
              <a:rPr lang="en-GB" b="1" dirty="0" smtClean="0">
                <a:effectLst/>
              </a:rPr>
              <a:t>Manufacture[</a:t>
            </a:r>
            <a:r>
              <a:rPr lang="en-GB" b="1" dirty="0" smtClean="0">
                <a:effectLst/>
                <a:hlinkClick r:id="rId13" tooltip="Edit section: Manufacture"/>
              </a:rPr>
              <a:t>edit</a:t>
            </a:r>
            <a:r>
              <a:rPr lang="en-GB" b="1" dirty="0" smtClean="0">
                <a:effectLst/>
              </a:rPr>
              <a:t>]</a:t>
            </a:r>
          </a:p>
          <a:p>
            <a:pPr rtl="0"/>
            <a:r>
              <a:rPr lang="en-GB" dirty="0" smtClean="0">
                <a:effectLst/>
              </a:rPr>
              <a:t>TFTs can be made using a wide variety of semiconductor materials. A common material is </a:t>
            </a:r>
            <a:r>
              <a:rPr lang="en-GB" dirty="0" smtClean="0">
                <a:effectLst/>
                <a:hlinkClick r:id="rId14" tooltip="Silicon"/>
              </a:rPr>
              <a:t>silicon</a:t>
            </a:r>
            <a:r>
              <a:rPr lang="en-GB" dirty="0" smtClean="0">
                <a:effectLst/>
              </a:rPr>
              <a:t>. The characteristics of a silicon-based TFT depend on the silicon's </a:t>
            </a:r>
            <a:r>
              <a:rPr lang="en-GB" dirty="0" smtClean="0">
                <a:effectLst/>
                <a:hlinkClick r:id="rId15" tooltip="Crystal"/>
              </a:rPr>
              <a:t>crystalline</a:t>
            </a:r>
            <a:r>
              <a:rPr lang="en-GB" dirty="0" smtClean="0">
                <a:effectLst/>
              </a:rPr>
              <a:t> state; that is, the semiconductor layer can be either </a:t>
            </a:r>
            <a:r>
              <a:rPr lang="en-GB" dirty="0" smtClean="0">
                <a:effectLst/>
                <a:hlinkClick r:id="rId16" tooltip="Amorphous silicon"/>
              </a:rPr>
              <a:t>amorphous silicon</a:t>
            </a:r>
            <a:r>
              <a:rPr lang="en-GB" dirty="0" smtClean="0">
                <a:effectLst/>
              </a:rPr>
              <a:t>,</a:t>
            </a:r>
            <a:r>
              <a:rPr lang="en-GB" b="0" i="0" baseline="30000" dirty="0" smtClean="0">
                <a:effectLst/>
                <a:hlinkClick r:id="rId17"/>
              </a:rPr>
              <a:t>[1]</a:t>
            </a:r>
            <a:r>
              <a:rPr lang="en-GB" dirty="0" smtClean="0">
                <a:effectLst/>
              </a:rPr>
              <a:t> </a:t>
            </a:r>
            <a:r>
              <a:rPr lang="en-GB" dirty="0" smtClean="0">
                <a:effectLst/>
                <a:hlinkClick r:id="rId18" tooltip="Microcrystalline silicon"/>
              </a:rPr>
              <a:t>microcrystalline silicon</a:t>
            </a:r>
            <a:r>
              <a:rPr lang="en-GB" dirty="0" smtClean="0">
                <a:effectLst/>
              </a:rPr>
              <a:t>,</a:t>
            </a:r>
            <a:r>
              <a:rPr lang="en-GB" b="0" i="0" baseline="30000" dirty="0" smtClean="0">
                <a:effectLst/>
                <a:hlinkClick r:id="rId17"/>
              </a:rPr>
              <a:t>[1]</a:t>
            </a:r>
            <a:r>
              <a:rPr lang="en-GB" dirty="0" smtClean="0">
                <a:effectLst/>
              </a:rPr>
              <a:t> or it can be </a:t>
            </a:r>
            <a:r>
              <a:rPr lang="en-GB" dirty="0" smtClean="0">
                <a:effectLst/>
                <a:hlinkClick r:id="rId19" tooltip="Annealing (metallurgy)"/>
              </a:rPr>
              <a:t>annealed</a:t>
            </a:r>
            <a:r>
              <a:rPr lang="en-GB" dirty="0" smtClean="0">
                <a:effectLst/>
              </a:rPr>
              <a:t> into </a:t>
            </a:r>
            <a:r>
              <a:rPr lang="en-GB" dirty="0" smtClean="0">
                <a:effectLst/>
                <a:hlinkClick r:id="rId20" tooltip="Polysilicon"/>
              </a:rPr>
              <a:t>polysilicon</a:t>
            </a:r>
            <a:r>
              <a:rPr lang="en-GB" dirty="0" smtClean="0">
                <a:effectLst/>
              </a:rPr>
              <a:t>.</a:t>
            </a:r>
          </a:p>
          <a:p>
            <a:pPr rtl="0"/>
            <a:r>
              <a:rPr lang="en-GB" dirty="0" smtClean="0">
                <a:effectLst/>
              </a:rPr>
              <a:t>Other materials which have been used as semiconductors in TFTs include </a:t>
            </a:r>
            <a:r>
              <a:rPr lang="en-GB" dirty="0" smtClean="0">
                <a:effectLst/>
                <a:hlinkClick r:id="rId21" tooltip="Compound semiconductor"/>
              </a:rPr>
              <a:t>compound semiconductors</a:t>
            </a:r>
            <a:r>
              <a:rPr lang="en-GB" dirty="0" smtClean="0">
                <a:effectLst/>
              </a:rPr>
              <a:t> such as </a:t>
            </a:r>
            <a:r>
              <a:rPr lang="en-GB" dirty="0" smtClean="0">
                <a:effectLst/>
                <a:hlinkClick r:id="rId22" tooltip="Cadmium selenide"/>
              </a:rPr>
              <a:t>cadmium selenide</a:t>
            </a:r>
            <a:r>
              <a:rPr lang="en-GB" dirty="0" smtClean="0">
                <a:effectLst/>
              </a:rPr>
              <a:t>,</a:t>
            </a:r>
            <a:r>
              <a:rPr lang="en-GB" b="0" i="0" baseline="30000" dirty="0" smtClean="0">
                <a:effectLst/>
                <a:hlinkClick r:id="rId23"/>
              </a:rPr>
              <a:t>[2]</a:t>
            </a:r>
            <a:r>
              <a:rPr lang="en-GB" b="0" i="0" baseline="30000" dirty="0" smtClean="0">
                <a:effectLst/>
                <a:hlinkClick r:id="rId24"/>
              </a:rPr>
              <a:t>[3]</a:t>
            </a:r>
            <a:r>
              <a:rPr lang="en-GB" dirty="0" smtClean="0">
                <a:effectLst/>
              </a:rPr>
              <a:t> or metal oxides such as zinc oxide.</a:t>
            </a:r>
            <a:r>
              <a:rPr lang="en-GB" b="0" i="0" baseline="30000" dirty="0" smtClean="0">
                <a:effectLst/>
                <a:hlinkClick r:id="rId25"/>
              </a:rPr>
              <a:t>[4]</a:t>
            </a:r>
            <a:r>
              <a:rPr lang="en-GB" dirty="0" smtClean="0">
                <a:effectLst/>
              </a:rPr>
              <a:t> TFTs have also been made using organic materials, referred to as </a:t>
            </a:r>
            <a:r>
              <a:rPr lang="en-GB" dirty="0" smtClean="0">
                <a:effectLst/>
                <a:hlinkClick r:id="rId26" tooltip="Organic field-effect transistor"/>
              </a:rPr>
              <a:t>organic field-effect transistors</a:t>
            </a:r>
            <a:r>
              <a:rPr lang="en-GB" dirty="0" smtClean="0">
                <a:effectLst/>
              </a:rPr>
              <a:t> or OTFTs.</a:t>
            </a:r>
          </a:p>
          <a:p>
            <a:pPr rtl="0"/>
            <a:r>
              <a:rPr lang="en-GB" dirty="0" smtClean="0">
                <a:effectLst/>
              </a:rPr>
              <a:t>By using transparent semiconductors and transparent </a:t>
            </a:r>
            <a:r>
              <a:rPr lang="en-GB" dirty="0" smtClean="0">
                <a:effectLst/>
                <a:hlinkClick r:id="rId27" tooltip="Electrode"/>
              </a:rPr>
              <a:t>electrodes</a:t>
            </a:r>
            <a:r>
              <a:rPr lang="en-GB" dirty="0" smtClean="0">
                <a:effectLst/>
              </a:rPr>
              <a:t>, such as </a:t>
            </a:r>
            <a:r>
              <a:rPr lang="en-GB" dirty="0" smtClean="0">
                <a:effectLst/>
                <a:hlinkClick r:id="rId28" tooltip="Indium tin oxide"/>
              </a:rPr>
              <a:t>indium tin oxide</a:t>
            </a:r>
            <a:r>
              <a:rPr lang="en-GB" dirty="0" smtClean="0">
                <a:effectLst/>
              </a:rPr>
              <a:t> (ITO), some TFT devices can be made completely transparent. Such transparent TFTs (TTFTs) can be used for construction of video display panels.</a:t>
            </a:r>
          </a:p>
          <a:p>
            <a:pPr rtl="0"/>
            <a:r>
              <a:rPr lang="en-GB" dirty="0" smtClean="0">
                <a:effectLst/>
              </a:rPr>
              <a:t>Because conventional substrates cannot withstand high annealing temperatures, the deposition process must be completed under relatively low temperatures. </a:t>
            </a:r>
            <a:r>
              <a:rPr lang="en-GB" dirty="0" smtClean="0">
                <a:effectLst/>
                <a:hlinkClick r:id="rId29" tooltip="Chemical vapor deposition"/>
              </a:rPr>
              <a:t>Chemical </a:t>
            </a:r>
            <a:r>
              <a:rPr lang="en-GB" dirty="0" err="1" smtClean="0">
                <a:effectLst/>
                <a:hlinkClick r:id="rId29" tooltip="Chemical vapor deposition"/>
              </a:rPr>
              <a:t>vapor</a:t>
            </a:r>
            <a:r>
              <a:rPr lang="en-GB" dirty="0" smtClean="0">
                <a:effectLst/>
                <a:hlinkClick r:id="rId29" tooltip="Chemical vapor deposition"/>
              </a:rPr>
              <a:t> deposition</a:t>
            </a:r>
            <a:r>
              <a:rPr lang="en-GB" dirty="0" smtClean="0">
                <a:effectLst/>
              </a:rPr>
              <a:t> and </a:t>
            </a:r>
            <a:r>
              <a:rPr lang="en-GB" dirty="0" smtClean="0">
                <a:effectLst/>
                <a:hlinkClick r:id="rId30" tooltip="Physical vapor deposition"/>
              </a:rPr>
              <a:t>physical </a:t>
            </a:r>
            <a:r>
              <a:rPr lang="en-GB" dirty="0" err="1" smtClean="0">
                <a:effectLst/>
                <a:hlinkClick r:id="rId30" tooltip="Physical vapor deposition"/>
              </a:rPr>
              <a:t>vapor</a:t>
            </a:r>
            <a:r>
              <a:rPr lang="en-GB" dirty="0" smtClean="0">
                <a:effectLst/>
                <a:hlinkClick r:id="rId30" tooltip="Physical vapor deposition"/>
              </a:rPr>
              <a:t> deposition</a:t>
            </a:r>
            <a:r>
              <a:rPr lang="en-GB" dirty="0" smtClean="0">
                <a:effectLst/>
              </a:rPr>
              <a:t> (usually </a:t>
            </a:r>
            <a:r>
              <a:rPr lang="en-GB" dirty="0" smtClean="0">
                <a:effectLst/>
                <a:hlinkClick r:id="rId31" tooltip="Sputtering"/>
              </a:rPr>
              <a:t>sputtering</a:t>
            </a:r>
            <a:r>
              <a:rPr lang="en-GB" dirty="0" smtClean="0">
                <a:effectLst/>
              </a:rPr>
              <a:t>) are applied. The first solution-processed TTFTs, based on </a:t>
            </a:r>
            <a:r>
              <a:rPr lang="en-GB" dirty="0" smtClean="0">
                <a:effectLst/>
                <a:hlinkClick r:id="rId32" tooltip="Zinc oxide"/>
              </a:rPr>
              <a:t>zinc oxide</a:t>
            </a:r>
            <a:r>
              <a:rPr lang="en-GB" dirty="0" smtClean="0">
                <a:effectLst/>
              </a:rPr>
              <a:t>, were reported in 2003 by researchers at </a:t>
            </a:r>
            <a:r>
              <a:rPr lang="en-GB" dirty="0" smtClean="0">
                <a:effectLst/>
                <a:hlinkClick r:id="rId33" tooltip="Oregon State University"/>
              </a:rPr>
              <a:t>Oregon State University</a:t>
            </a:r>
            <a:r>
              <a:rPr lang="en-GB" dirty="0" smtClean="0">
                <a:effectLst/>
              </a:rPr>
              <a:t>.</a:t>
            </a:r>
            <a:r>
              <a:rPr lang="en-GB" b="0" i="0" baseline="30000" dirty="0" smtClean="0">
                <a:effectLst/>
                <a:hlinkClick r:id="rId25"/>
              </a:rPr>
              <a:t>[4]</a:t>
            </a:r>
            <a:r>
              <a:rPr lang="en-GB" dirty="0" smtClean="0">
                <a:effectLst/>
              </a:rPr>
              <a:t> The Portuguese laboratory CENIMAT at the </a:t>
            </a:r>
            <a:r>
              <a:rPr lang="en-GB" dirty="0" err="1" smtClean="0">
                <a:effectLst/>
                <a:hlinkClick r:id="rId34" tooltip="Universidade Nova de Lisboa"/>
              </a:rPr>
              <a:t>Universidade</a:t>
            </a:r>
            <a:r>
              <a:rPr lang="en-GB" dirty="0" smtClean="0">
                <a:effectLst/>
                <a:hlinkClick r:id="rId34" tooltip="Universidade Nova de Lisboa"/>
              </a:rPr>
              <a:t> Nova de </a:t>
            </a:r>
            <a:r>
              <a:rPr lang="en-GB" dirty="0" err="1" smtClean="0">
                <a:effectLst/>
                <a:hlinkClick r:id="rId34" tooltip="Universidade Nova de Lisboa"/>
              </a:rPr>
              <a:t>Lisboa</a:t>
            </a:r>
            <a:r>
              <a:rPr lang="en-GB" dirty="0" smtClean="0">
                <a:effectLst/>
              </a:rPr>
              <a:t> has produced the world’s first completely transparent TFT at room temperature.</a:t>
            </a:r>
            <a:r>
              <a:rPr lang="en-GB" baseline="30000" dirty="0" smtClean="0">
                <a:effectLst/>
              </a:rPr>
              <a:t>[</a:t>
            </a:r>
            <a:r>
              <a:rPr lang="en-GB" i="1" baseline="30000" dirty="0" smtClean="0">
                <a:effectLst/>
                <a:hlinkClick r:id="rId35" tooltip="Wikipedia:Citation needed"/>
              </a:rPr>
              <a:t>citation needed</a:t>
            </a:r>
            <a:r>
              <a:rPr lang="en-GB" baseline="30000" dirty="0" smtClean="0">
                <a:effectLst/>
              </a:rPr>
              <a:t>]</a:t>
            </a:r>
            <a:r>
              <a:rPr lang="en-GB" dirty="0" smtClean="0">
                <a:effectLst/>
              </a:rPr>
              <a:t> CENIMAT also developed the first paper transistor,</a:t>
            </a:r>
            <a:r>
              <a:rPr lang="en-GB" baseline="30000" dirty="0" smtClean="0">
                <a:effectLst/>
              </a:rPr>
              <a:t>[</a:t>
            </a:r>
            <a:r>
              <a:rPr lang="en-GB" i="1" baseline="30000" dirty="0" smtClean="0">
                <a:effectLst/>
                <a:hlinkClick r:id="rId35" tooltip="Wikipedia:Citation needed"/>
              </a:rPr>
              <a:t>citation needed</a:t>
            </a:r>
            <a:r>
              <a:rPr lang="en-GB" baseline="30000" dirty="0" smtClean="0">
                <a:effectLst/>
              </a:rPr>
              <a:t>]</a:t>
            </a:r>
            <a:r>
              <a:rPr lang="en-GB" dirty="0" smtClean="0">
                <a:effectLst/>
              </a:rPr>
              <a:t> which may lead to applications such as magazines and journal pages with moving images.</a:t>
            </a:r>
          </a:p>
          <a:p>
            <a:pPr rtl="0"/>
            <a:endParaRPr lang="en-GB" dirty="0" smtClean="0">
              <a:effectLst/>
            </a:endParaRPr>
          </a:p>
          <a:p>
            <a:pPr rtl="0"/>
            <a:r>
              <a:rPr lang="en-GB" dirty="0" smtClean="0"/>
              <a:t>Flat panels with poly-Si TFT (e.g. A. K. Liang “Performance of in-pixel circuits for photon counting arrays (PCAs) based on polycrystalline silicon TFTs” Phys. Med. Biol. 61 (2016) 1968-1985)</a:t>
            </a:r>
            <a:endParaRPr lang="en-GB" dirty="0">
              <a:effectLst/>
            </a:endParaRPr>
          </a:p>
        </p:txBody>
      </p:sp>
      <p:sp>
        <p:nvSpPr>
          <p:cNvPr id="4" name="Slide Number Placeholder 3"/>
          <p:cNvSpPr>
            <a:spLocks noGrp="1"/>
          </p:cNvSpPr>
          <p:nvPr>
            <p:ph type="sldNum" sz="quarter" idx="10"/>
          </p:nvPr>
        </p:nvSpPr>
        <p:spPr/>
        <p:txBody>
          <a:bodyPr/>
          <a:lstStyle/>
          <a:p>
            <a:fld id="{2119D60F-B276-4077-96EB-722715557476}" type="slidenum">
              <a:rPr lang="en-GB" smtClean="0"/>
              <a:t>140</a:t>
            </a:fld>
            <a:endParaRPr lang="en-GB"/>
          </a:p>
        </p:txBody>
      </p:sp>
    </p:spTree>
    <p:extLst>
      <p:ext uri="{BB962C8B-B14F-4D97-AF65-F5344CB8AC3E}">
        <p14:creationId xmlns:p14="http://schemas.microsoft.com/office/powerpoint/2010/main" val="2810368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smtClean="0"/>
              <a:t>In the plot, we can see:</a:t>
            </a:r>
          </a:p>
          <a:p>
            <a:pPr marL="228600" indent="-228600">
              <a:buAutoNum type="arabicPeriod"/>
            </a:pPr>
            <a:r>
              <a:rPr lang="en-GB" dirty="0" smtClean="0"/>
              <a:t>Photon time of arrival and their</a:t>
            </a:r>
            <a:r>
              <a:rPr lang="en-GB" baseline="0" dirty="0" smtClean="0"/>
              <a:t> energy</a:t>
            </a:r>
          </a:p>
          <a:p>
            <a:pPr marL="228600" indent="-228600">
              <a:buAutoNum type="arabicPeriod"/>
            </a:pPr>
            <a:r>
              <a:rPr lang="en-GB" baseline="0" dirty="0" smtClean="0"/>
              <a:t>Illustration of how the integrating detector works: when the shutter closes we get a number i.e. the total amount of integrated charge during the shutter time</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The weight of each photon is proportional to its energy:</a:t>
            </a:r>
            <a:r>
              <a:rPr lang="en-US" sz="1200" baseline="0" dirty="0" smtClean="0"/>
              <a:t> </a:t>
            </a:r>
            <a:r>
              <a:rPr lang="en-GB" dirty="0" smtClean="0"/>
              <a:t>High energy photons mask the information of the low</a:t>
            </a:r>
            <a:r>
              <a:rPr lang="en-GB" baseline="0" dirty="0" smtClean="0"/>
              <a:t> energy ones</a:t>
            </a:r>
          </a:p>
          <a:p>
            <a:r>
              <a:rPr lang="en-GB" baseline="0" dirty="0" smtClean="0"/>
              <a:t>Dead-time free system</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11</a:t>
            </a:fld>
            <a:endParaRPr lang="en-GB"/>
          </a:p>
        </p:txBody>
      </p:sp>
    </p:spTree>
    <p:extLst>
      <p:ext uri="{BB962C8B-B14F-4D97-AF65-F5344CB8AC3E}">
        <p14:creationId xmlns:p14="http://schemas.microsoft.com/office/powerpoint/2010/main" val="42799233"/>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Diffusion occurs when there are local differences of carrier concentrations in the</a:t>
            </a:r>
          </a:p>
          <a:p>
            <a:r>
              <a:rPr lang="en-GB" sz="1200" b="0" i="0" u="none" strike="noStrike" kern="1200" baseline="0" dirty="0" smtClean="0">
                <a:solidFill>
                  <a:schemeClr val="tx1"/>
                </a:solidFill>
                <a:latin typeface="+mn-lt"/>
                <a:ea typeface="+mn-ea"/>
                <a:cs typeface="+mn-cs"/>
              </a:rPr>
              <a:t>semiconductor. In this case a current is observed from the region of high carrier</a:t>
            </a:r>
          </a:p>
          <a:p>
            <a:r>
              <a:rPr lang="en-GB" sz="1200" b="0" i="0" u="none" strike="noStrike" kern="1200" baseline="0" dirty="0" smtClean="0">
                <a:solidFill>
                  <a:schemeClr val="tx1"/>
                </a:solidFill>
                <a:latin typeface="+mn-lt"/>
                <a:ea typeface="+mn-ea"/>
                <a:cs typeface="+mn-cs"/>
              </a:rPr>
              <a:t>concentration to the region of low carrier concentration. The density of current is</a:t>
            </a:r>
          </a:p>
          <a:p>
            <a:r>
              <a:rPr lang="en-GB" sz="1200" b="0" i="0" u="none" strike="noStrike" kern="1200" baseline="0" dirty="0" smtClean="0">
                <a:solidFill>
                  <a:schemeClr val="tx1"/>
                </a:solidFill>
                <a:latin typeface="+mn-lt"/>
                <a:ea typeface="+mn-ea"/>
                <a:cs typeface="+mn-cs"/>
              </a:rPr>
              <a:t>proportional to the gradient of the carrier density and the diffusivity D. In the case of a</a:t>
            </a:r>
          </a:p>
          <a:p>
            <a:r>
              <a:rPr lang="en-GB" sz="1200" b="0" i="0" u="none" strike="noStrike" kern="1200" baseline="0" dirty="0" smtClean="0">
                <a:solidFill>
                  <a:schemeClr val="tx1"/>
                </a:solidFill>
                <a:latin typeface="+mn-lt"/>
                <a:ea typeface="+mn-ea"/>
                <a:cs typeface="+mn-cs"/>
              </a:rPr>
              <a:t>diffusion current of electrons:</a:t>
            </a:r>
          </a:p>
          <a:p>
            <a:r>
              <a:rPr lang="en-GB" dirty="0" smtClean="0"/>
              <a:t>Percentage of charge within Radius</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142</a:t>
            </a:fld>
            <a:endParaRPr lang="en-GB"/>
          </a:p>
        </p:txBody>
      </p:sp>
    </p:spTree>
    <p:extLst>
      <p:ext uri="{BB962C8B-B14F-4D97-AF65-F5344CB8AC3E}">
        <p14:creationId xmlns:p14="http://schemas.microsoft.com/office/powerpoint/2010/main" val="846369305"/>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Say: These factors</a:t>
            </a:r>
            <a:r>
              <a:rPr lang="en-GB" baseline="0" dirty="0" smtClean="0"/>
              <a:t> affect the mainly energy resolution and the count rate</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143</a:t>
            </a:fld>
            <a:endParaRPr lang="en-GB"/>
          </a:p>
        </p:txBody>
      </p:sp>
    </p:spTree>
    <p:extLst>
      <p:ext uri="{BB962C8B-B14F-4D97-AF65-F5344CB8AC3E}">
        <p14:creationId xmlns:p14="http://schemas.microsoft.com/office/powerpoint/2010/main" val="265501709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MOTION and not</a:t>
            </a:r>
            <a:r>
              <a:rPr lang="en-GB" baseline="0" dirty="0" smtClean="0"/>
              <a:t> COLLECTION of carriers on the electrodes</a:t>
            </a:r>
          </a:p>
          <a:p>
            <a:r>
              <a:rPr lang="en-GB" baseline="0" dirty="0" smtClean="0"/>
              <a:t>If a negative charge (-q) “floats” on top of an ideal grounded conductor, this alters the charge distribution at the conductor surface, inducing on it a charge +q of equal magnitude and opposite sign.</a:t>
            </a:r>
          </a:p>
          <a:p>
            <a:r>
              <a:rPr lang="en-GB" baseline="0" dirty="0" smtClean="0"/>
              <a:t>If the charge –q is now put closer to the conductor, the total induced charge is always the same but its distribution changes.</a:t>
            </a:r>
          </a:p>
          <a:p>
            <a:r>
              <a:rPr lang="en-GB" baseline="0" dirty="0" smtClean="0"/>
              <a:t>By dynamically changing the position of the charge, we change the charge distribution at the conductor surface causing a motion of charges and thus, an electrical current.</a:t>
            </a:r>
          </a:p>
          <a:p>
            <a:r>
              <a:rPr lang="en-GB" baseline="0" dirty="0" smtClean="0"/>
              <a:t>This signal is due by induction and it vanishes if the charge –q stops moving or if it lands on the electrode.</a:t>
            </a:r>
          </a:p>
          <a:p>
            <a:endParaRPr lang="en-GB" baseline="0" dirty="0" smtClean="0"/>
          </a:p>
          <a:p>
            <a:r>
              <a:rPr lang="en-GB" baseline="0" dirty="0" smtClean="0"/>
              <a:t>Drift field is the electric field that is generated (determined) by the actual potentials in the sensor and it is the responsible for the movement of charge.</a:t>
            </a:r>
          </a:p>
          <a:p>
            <a:endParaRPr lang="en-GB" baseline="0" dirty="0" smtClean="0"/>
          </a:p>
          <a:p>
            <a:r>
              <a:rPr lang="en-GB" baseline="0" dirty="0" smtClean="0"/>
              <a:t>The weighting field determines how a moving charge couples to a specific terminal (this is calculated as the electric field in a region in which the electrode of interest is biased at 1V while all other electrodes are grounded).   </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144</a:t>
            </a:fld>
            <a:endParaRPr lang="en-GB"/>
          </a:p>
        </p:txBody>
      </p:sp>
    </p:spTree>
    <p:extLst>
      <p:ext uri="{BB962C8B-B14F-4D97-AF65-F5344CB8AC3E}">
        <p14:creationId xmlns:p14="http://schemas.microsoft.com/office/powerpoint/2010/main" val="2474410729"/>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t>Here we can see a simulation of the weighting potential</a:t>
            </a:r>
            <a:r>
              <a:rPr lang="en-GB" i="1" baseline="0" dirty="0" smtClean="0"/>
              <a:t> in a segmented detector</a:t>
            </a:r>
          </a:p>
          <a:p>
            <a:pPr marL="0" marR="0" indent="0" algn="l" defTabSz="914400" rtl="0" eaLnBrk="1" fontAlgn="auto" latinLnBrk="0" hangingPunct="1">
              <a:lnSpc>
                <a:spcPct val="100000"/>
              </a:lnSpc>
              <a:spcBef>
                <a:spcPts val="0"/>
              </a:spcBef>
              <a:spcAft>
                <a:spcPts val="0"/>
              </a:spcAft>
              <a:buClrTx/>
              <a:buSzTx/>
              <a:buFontTx/>
              <a:buNone/>
              <a:tabLst/>
              <a:defRPr/>
            </a:pPr>
            <a:r>
              <a:rPr lang="en-GB" i="1" baseline="0" dirty="0" smtClean="0"/>
              <a:t>The weighting field is the gradient of the weighting potential</a:t>
            </a:r>
          </a:p>
          <a:p>
            <a:pPr marL="0" marR="0" indent="0" algn="l" defTabSz="914400" rtl="0" eaLnBrk="1" fontAlgn="auto" latinLnBrk="0" hangingPunct="1">
              <a:lnSpc>
                <a:spcPct val="100000"/>
              </a:lnSpc>
              <a:spcBef>
                <a:spcPts val="0"/>
              </a:spcBef>
              <a:spcAft>
                <a:spcPts val="0"/>
              </a:spcAft>
              <a:buClrTx/>
              <a:buSzTx/>
              <a:buFontTx/>
              <a:buNone/>
              <a:tabLst/>
              <a:defRPr/>
            </a:pPr>
            <a:r>
              <a:rPr lang="en-GB" i="1" baseline="0" dirty="0" smtClean="0"/>
              <a:t>After charge deposition charge carriers drift to the electrodes</a:t>
            </a:r>
            <a:endParaRPr lang="en-GB" i="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t>The current signal develops when the “collected” carriers are close to the detector electrodes</a:t>
            </a:r>
            <a:r>
              <a:rPr lang="en-GB" i="1" baseline="0" dirty="0" smtClean="0"/>
              <a:t> BECAUSE </a:t>
            </a:r>
            <a:r>
              <a:rPr lang="en-GB" i="1" u="sng" baseline="0" dirty="0" smtClean="0"/>
              <a:t>the gradient of the weighting potential is higher in that region</a:t>
            </a:r>
          </a:p>
          <a:p>
            <a:pPr marL="0" marR="0" indent="0" algn="l" defTabSz="914400" rtl="0" eaLnBrk="1" fontAlgn="auto" latinLnBrk="0" hangingPunct="1">
              <a:lnSpc>
                <a:spcPct val="100000"/>
              </a:lnSpc>
              <a:spcBef>
                <a:spcPts val="0"/>
              </a:spcBef>
              <a:spcAft>
                <a:spcPts val="0"/>
              </a:spcAft>
              <a:buClrTx/>
              <a:buSzTx/>
              <a:buFontTx/>
              <a:buNone/>
              <a:tabLst/>
              <a:defRPr/>
            </a:pPr>
            <a:endParaRPr lang="en-GB" i="1" u="sng"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i="1" u="sng" baseline="0" dirty="0" smtClean="0"/>
              <a:t>The total induced charge is independent on the depth of deposition</a:t>
            </a:r>
          </a:p>
          <a:p>
            <a:pPr marL="0" marR="0" indent="0" algn="l" defTabSz="914400" rtl="0" eaLnBrk="1" fontAlgn="auto" latinLnBrk="0" hangingPunct="1">
              <a:lnSpc>
                <a:spcPct val="100000"/>
              </a:lnSpc>
              <a:spcBef>
                <a:spcPts val="0"/>
              </a:spcBef>
              <a:spcAft>
                <a:spcPts val="0"/>
              </a:spcAft>
              <a:buClrTx/>
              <a:buSzTx/>
              <a:buFontTx/>
              <a:buNone/>
              <a:tabLst/>
              <a:defRPr/>
            </a:pPr>
            <a:r>
              <a:rPr lang="en-GB" i="1" u="sng" baseline="0" dirty="0" smtClean="0"/>
              <a:t>The system can be designed to be sensitive to only a single charge carrier type</a:t>
            </a:r>
            <a:endParaRPr lang="en-GB" i="1" u="sng" dirty="0" smtClean="0"/>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145</a:t>
            </a:fld>
            <a:endParaRPr lang="en-GB"/>
          </a:p>
        </p:txBody>
      </p:sp>
    </p:spTree>
    <p:extLst>
      <p:ext uri="{BB962C8B-B14F-4D97-AF65-F5344CB8AC3E}">
        <p14:creationId xmlns:p14="http://schemas.microsoft.com/office/powerpoint/2010/main" val="3000254386"/>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Say: These factors</a:t>
            </a:r>
            <a:r>
              <a:rPr lang="en-GB" baseline="0" dirty="0" smtClean="0"/>
              <a:t> affect the mainly energy resolution and the count rate</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146</a:t>
            </a:fld>
            <a:endParaRPr lang="en-GB"/>
          </a:p>
        </p:txBody>
      </p:sp>
    </p:spTree>
    <p:extLst>
      <p:ext uri="{BB962C8B-B14F-4D97-AF65-F5344CB8AC3E}">
        <p14:creationId xmlns:p14="http://schemas.microsoft.com/office/powerpoint/2010/main" val="3305958124"/>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Since pixelated detectors are single-polarity devices, it suffices that the mu tau product of only</a:t>
            </a:r>
            <a:r>
              <a:rPr lang="en-GB" b="1" baseline="0" dirty="0" smtClean="0"/>
              <a:t> one charge carrier type in the sensor material is high.</a:t>
            </a:r>
          </a:p>
          <a:p>
            <a:r>
              <a:rPr lang="en-GB" baseline="0" dirty="0" smtClean="0"/>
              <a:t>For most high-Z materials, the mu tau product of electrons is higher than the one of holes. </a:t>
            </a:r>
            <a:r>
              <a:rPr lang="en-GB" sz="1200" b="0" i="0" u="none" strike="noStrike" kern="1200" baseline="0" dirty="0" smtClean="0">
                <a:solidFill>
                  <a:schemeClr val="tx1"/>
                </a:solidFill>
                <a:latin typeface="+mn-lt"/>
                <a:ea typeface="+mn-ea"/>
                <a:cs typeface="+mn-cs"/>
              </a:rPr>
              <a:t>Another important effect in some high-Z materials is charge trapping. Some semiconductor defects can temporarily trap electrons and holes. So, when a photon hits the detector, some of the electrons and holes generated by the photon may be trapped as they drift towards the electrodes, reducing the signal induced on the electrodes.</a:t>
            </a:r>
          </a:p>
          <a:p>
            <a:r>
              <a:rPr lang="en-GB" sz="1200" b="0" i="0" u="none" strike="noStrike" kern="1200" baseline="0" dirty="0" smtClean="0">
                <a:solidFill>
                  <a:schemeClr val="tx1"/>
                </a:solidFill>
                <a:latin typeface="+mn-lt"/>
                <a:ea typeface="+mn-ea"/>
                <a:cs typeface="+mn-cs"/>
              </a:rPr>
              <a:t>The effects of trapping are influenced by various factors. The rates at which electrons and holes are trapped are dependent on the material properties and can be characterised by the electron and hole trapping lifetimes. If the carriers can be collected more quickly then fewer carriers will be trapped. So, reducing the sensor thickness, increasing the field strength and using material with higher carrier </a:t>
            </a:r>
            <a:r>
              <a:rPr lang="en-GB" sz="1200" b="0" i="0" u="none" strike="noStrike" kern="1200" baseline="0" dirty="0" err="1" smtClean="0">
                <a:solidFill>
                  <a:schemeClr val="tx1"/>
                </a:solidFill>
                <a:latin typeface="+mn-lt"/>
                <a:ea typeface="+mn-ea"/>
                <a:cs typeface="+mn-cs"/>
              </a:rPr>
              <a:t>mobilities</a:t>
            </a:r>
            <a:r>
              <a:rPr lang="en-GB" sz="1200" b="0" i="0" u="none" strike="noStrike" kern="1200" baseline="0" dirty="0" smtClean="0">
                <a:solidFill>
                  <a:schemeClr val="tx1"/>
                </a:solidFill>
                <a:latin typeface="+mn-lt"/>
                <a:ea typeface="+mn-ea"/>
                <a:cs typeface="+mn-cs"/>
              </a:rPr>
              <a:t> will reduce the effects of trapping. The pixel geometry will also affect the induced signals; in particular, if a detector has small pixels, then the carriers drifting to the readout electrodes will induce most of the total signal [12]. </a:t>
            </a:r>
          </a:p>
          <a:p>
            <a:r>
              <a:rPr lang="en-GB" sz="1200" b="0" i="0" u="none" strike="noStrike" kern="1200" baseline="0" dirty="0" smtClean="0">
                <a:solidFill>
                  <a:schemeClr val="tx1"/>
                </a:solidFill>
                <a:latin typeface="+mn-lt"/>
                <a:ea typeface="+mn-ea"/>
                <a:cs typeface="+mn-cs"/>
              </a:rPr>
              <a:t>If a material has much lower electron trapping than hole trapping, or vice versa, then this “small pixel effect” can be exploited to improve the</a:t>
            </a:r>
          </a:p>
          <a:p>
            <a:r>
              <a:rPr lang="en-GB" sz="1200" b="0" i="0" u="none" strike="noStrike" kern="1200" baseline="0" dirty="0" smtClean="0">
                <a:solidFill>
                  <a:schemeClr val="tx1"/>
                </a:solidFill>
                <a:latin typeface="+mn-lt"/>
                <a:ea typeface="+mn-ea"/>
                <a:cs typeface="+mn-cs"/>
              </a:rPr>
              <a:t>charge collection, by putting the pixel contacts on the appropriate side.</a:t>
            </a:r>
          </a:p>
          <a:p>
            <a:r>
              <a:rPr lang="en-GB" sz="1200" b="0" i="0" u="none" strike="noStrike" kern="1200" baseline="0" dirty="0" smtClean="0">
                <a:solidFill>
                  <a:schemeClr val="tx1"/>
                </a:solidFill>
                <a:latin typeface="+mn-lt"/>
                <a:ea typeface="+mn-ea"/>
                <a:cs typeface="+mn-cs"/>
              </a:rPr>
              <a:t>Since germanium is available in wafers of extremely high purity, trapping effects in a finely pixelated germanium detector will be negligible. While </a:t>
            </a:r>
            <a:r>
              <a:rPr lang="en-GB" sz="1200" b="0" i="0" u="none" strike="noStrike" kern="1200" baseline="0" dirty="0" err="1" smtClean="0">
                <a:solidFill>
                  <a:schemeClr val="tx1"/>
                </a:solidFill>
                <a:latin typeface="+mn-lt"/>
                <a:ea typeface="+mn-ea"/>
                <a:cs typeface="+mn-cs"/>
              </a:rPr>
              <a:t>CdTe</a:t>
            </a:r>
            <a:r>
              <a:rPr lang="en-GB" sz="1200" b="0" i="0" u="none" strike="noStrike" kern="1200" baseline="0" dirty="0" smtClean="0">
                <a:solidFill>
                  <a:schemeClr val="tx1"/>
                </a:solidFill>
                <a:latin typeface="+mn-lt"/>
                <a:ea typeface="+mn-ea"/>
                <a:cs typeface="+mn-cs"/>
              </a:rPr>
              <a:t> is affected by charge trapping, the material quality has improved to the point where lifetime-mobility product is over 1x10^-3cm2/V.</a:t>
            </a:r>
          </a:p>
          <a:p>
            <a:r>
              <a:rPr lang="en-GB" sz="1200" b="0" i="0" u="none" strike="noStrike" kern="1200" baseline="0" dirty="0" smtClean="0">
                <a:solidFill>
                  <a:schemeClr val="tx1"/>
                </a:solidFill>
                <a:latin typeface="+mn-lt"/>
                <a:ea typeface="+mn-ea"/>
                <a:cs typeface="+mn-cs"/>
              </a:rPr>
              <a:t>for electrons and around 1x10^-4cm2/V for holes [13]. </a:t>
            </a:r>
          </a:p>
          <a:p>
            <a:r>
              <a:rPr lang="en-GB" sz="1200" b="0" i="0" u="none" strike="noStrike" kern="1200" baseline="0" dirty="0" smtClean="0">
                <a:solidFill>
                  <a:schemeClr val="tx1"/>
                </a:solidFill>
                <a:latin typeface="+mn-lt"/>
                <a:ea typeface="+mn-ea"/>
                <a:cs typeface="+mn-cs"/>
              </a:rPr>
              <a:t>With a typical detector thickness of 1mm and a bias voltage of 500V, the mean drift distance before trapping would then be at least 5 cm</a:t>
            </a:r>
          </a:p>
          <a:p>
            <a:r>
              <a:rPr lang="en-GB" sz="1200" b="0" i="0" u="none" strike="noStrike" kern="1200" baseline="0" dirty="0" smtClean="0">
                <a:solidFill>
                  <a:schemeClr val="tx1"/>
                </a:solidFill>
                <a:latin typeface="+mn-lt"/>
                <a:ea typeface="+mn-ea"/>
                <a:cs typeface="+mn-cs"/>
              </a:rPr>
              <a:t>for electrons and 5 mm for holes, which would result in 2% of the electrons and 18% of the holes being trapped if they have to drift across the full detector thickness. In a photon counting pixel detector with electron readout, where holes only make a small contribution to the total signal, the signal loss from trapping will be small compared to other effects and can be ignored.</a:t>
            </a:r>
          </a:p>
          <a:p>
            <a:r>
              <a:rPr lang="en-GB" sz="1200" b="0" i="0" u="none" strike="noStrike" kern="1200" baseline="0" dirty="0" smtClean="0">
                <a:solidFill>
                  <a:schemeClr val="tx1"/>
                </a:solidFill>
                <a:latin typeface="+mn-lt"/>
                <a:ea typeface="+mn-ea"/>
                <a:cs typeface="+mn-cs"/>
              </a:rPr>
              <a:t>GaAs has a relatively high concentration of defects, and one major challenge for developing GaAs detectors is to produce material with both high resistivity and low trapping. </a:t>
            </a:r>
          </a:p>
        </p:txBody>
      </p:sp>
      <p:sp>
        <p:nvSpPr>
          <p:cNvPr id="4" name="Slide Number Placeholder 3"/>
          <p:cNvSpPr>
            <a:spLocks noGrp="1"/>
          </p:cNvSpPr>
          <p:nvPr>
            <p:ph type="sldNum" sz="quarter" idx="10"/>
          </p:nvPr>
        </p:nvSpPr>
        <p:spPr/>
        <p:txBody>
          <a:bodyPr/>
          <a:lstStyle/>
          <a:p>
            <a:fld id="{2119D60F-B276-4077-96EB-722715557476}" type="slidenum">
              <a:rPr lang="en-GB" smtClean="0"/>
              <a:t>147</a:t>
            </a:fld>
            <a:endParaRPr lang="en-GB"/>
          </a:p>
        </p:txBody>
      </p:sp>
    </p:spTree>
    <p:extLst>
      <p:ext uri="{BB962C8B-B14F-4D97-AF65-F5344CB8AC3E}">
        <p14:creationId xmlns:p14="http://schemas.microsoft.com/office/powerpoint/2010/main" val="2907939502"/>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effectLst/>
              </a:rPr>
              <a:t>The </a:t>
            </a:r>
            <a:r>
              <a:rPr lang="en-GB" dirty="0" smtClean="0">
                <a:effectLst/>
                <a:hlinkClick r:id="rId3" tooltip="Cumulative distribution function"/>
              </a:rPr>
              <a:t>cumulative distribution function</a:t>
            </a:r>
            <a:r>
              <a:rPr lang="en-GB" dirty="0" smtClean="0">
                <a:effectLst/>
              </a:rPr>
              <a:t> of the probability density function (pdf) of an exponential distribution is given by 1-exp(-d/D).</a:t>
            </a:r>
          </a:p>
          <a:p>
            <a:endParaRPr lang="en-GB" dirty="0" smtClean="0"/>
          </a:p>
          <a:p>
            <a:r>
              <a:rPr lang="en-GB" dirty="0" smtClean="0"/>
              <a:t>Since pixelated detectors are single-polarity devices, it suffices that the mu tau product of only</a:t>
            </a:r>
            <a:r>
              <a:rPr lang="en-GB" baseline="0" dirty="0" smtClean="0"/>
              <a:t> one charge carrier type in the sensor material is high.</a:t>
            </a:r>
          </a:p>
          <a:p>
            <a:r>
              <a:rPr lang="en-GB" baseline="0" dirty="0" smtClean="0"/>
              <a:t>For most high-Z materials, the mu tau product or electrons is higher than the one of holes.</a:t>
            </a:r>
          </a:p>
          <a:p>
            <a:endParaRPr lang="en-GB" baseline="0" dirty="0" smtClean="0"/>
          </a:p>
          <a:p>
            <a:r>
              <a:rPr lang="en-GB" dirty="0" smtClean="0">
                <a:effectLst/>
              </a:rPr>
              <a:t>In </a:t>
            </a:r>
            <a:r>
              <a:rPr lang="en-GB" dirty="0" smtClean="0">
                <a:effectLst/>
                <a:hlinkClick r:id="rId4" tooltip="Probability theory"/>
              </a:rPr>
              <a:t>probability theory</a:t>
            </a:r>
            <a:r>
              <a:rPr lang="en-GB" dirty="0" smtClean="0">
                <a:effectLst/>
              </a:rPr>
              <a:t> and </a:t>
            </a:r>
            <a:r>
              <a:rPr lang="en-GB" dirty="0" smtClean="0">
                <a:effectLst/>
                <a:hlinkClick r:id="rId5" tooltip="Statistics"/>
              </a:rPr>
              <a:t>statistics</a:t>
            </a:r>
            <a:r>
              <a:rPr lang="en-GB" dirty="0" smtClean="0">
                <a:effectLst/>
              </a:rPr>
              <a:t>, the </a:t>
            </a:r>
            <a:r>
              <a:rPr lang="en-GB" b="1" dirty="0" smtClean="0">
                <a:effectLst/>
              </a:rPr>
              <a:t>exponential distribution</a:t>
            </a:r>
            <a:r>
              <a:rPr lang="en-GB" dirty="0" smtClean="0">
                <a:effectLst/>
              </a:rPr>
              <a:t> (a.k.a. </a:t>
            </a:r>
            <a:r>
              <a:rPr lang="en-GB" b="1" dirty="0" smtClean="0">
                <a:effectLst/>
              </a:rPr>
              <a:t>negative exponential distribution</a:t>
            </a:r>
            <a:r>
              <a:rPr lang="en-GB" dirty="0" smtClean="0">
                <a:effectLst/>
              </a:rPr>
              <a:t>) is the </a:t>
            </a:r>
            <a:r>
              <a:rPr lang="en-GB" dirty="0" smtClean="0">
                <a:effectLst/>
                <a:hlinkClick r:id="rId6" tooltip="Probability distribution"/>
              </a:rPr>
              <a:t>probability distribution</a:t>
            </a:r>
            <a:r>
              <a:rPr lang="en-GB" dirty="0" smtClean="0">
                <a:effectLst/>
              </a:rPr>
              <a:t> that describes the time between events in a </a:t>
            </a:r>
            <a:r>
              <a:rPr lang="en-GB" dirty="0" smtClean="0">
                <a:effectLst/>
                <a:hlinkClick r:id="rId7" tooltip="Poisson process"/>
              </a:rPr>
              <a:t>Poisson process</a:t>
            </a:r>
            <a:r>
              <a:rPr lang="en-GB" dirty="0" smtClean="0">
                <a:effectLst/>
              </a:rPr>
              <a:t>, i.e. a process in which events occur continuously and independently at a constant average rate.</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148</a:t>
            </a:fld>
            <a:endParaRPr lang="en-GB"/>
          </a:p>
        </p:txBody>
      </p:sp>
    </p:spTree>
    <p:extLst>
      <p:ext uri="{BB962C8B-B14F-4D97-AF65-F5344CB8AC3E}">
        <p14:creationId xmlns:p14="http://schemas.microsoft.com/office/powerpoint/2010/main" val="3651663687"/>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Making</a:t>
            </a:r>
            <a:r>
              <a:rPr lang="en-GB" baseline="0" dirty="0" smtClean="0"/>
              <a:t> use of the small pixel effect by collecting those carriers less susceptible to being trapped.</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149</a:t>
            </a:fld>
            <a:endParaRPr lang="en-GB"/>
          </a:p>
        </p:txBody>
      </p:sp>
    </p:spTree>
    <p:extLst>
      <p:ext uri="{BB962C8B-B14F-4D97-AF65-F5344CB8AC3E}">
        <p14:creationId xmlns:p14="http://schemas.microsoft.com/office/powerpoint/2010/main" val="3847669604"/>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solidFill>
                  <a:schemeClr val="tx2"/>
                </a:solidFill>
              </a:rPr>
              <a:t>Applications: Particle tracking by time stamping and measurement of the total deposited charge (e.g. Radiation and beam monitors, dosimetry, gas detectors, HEP TPC readout, HEP prototype for vertex detector)  </a:t>
            </a:r>
          </a:p>
          <a:p>
            <a:pPr marL="285750" indent="-285750">
              <a:buFont typeface="Arial" pitchFamily="34" charset="0"/>
              <a:buChar char="•"/>
            </a:pPr>
            <a:r>
              <a:rPr lang="en-GB" sz="1200" dirty="0" smtClean="0">
                <a:solidFill>
                  <a:schemeClr val="tx2"/>
                </a:solidFill>
              </a:rPr>
              <a:t>Developed in the framework of the Medipix3 collaboration (design effort between CERN, Bonn university and </a:t>
            </a:r>
            <a:r>
              <a:rPr lang="en-GB" sz="1200" dirty="0" err="1" smtClean="0">
                <a:solidFill>
                  <a:schemeClr val="tx2"/>
                </a:solidFill>
              </a:rPr>
              <a:t>Nikhef</a:t>
            </a:r>
            <a:r>
              <a:rPr lang="en-GB" sz="1200" dirty="0" smtClean="0">
                <a:solidFill>
                  <a:schemeClr val="tx2"/>
                </a:solidFill>
              </a:rPr>
              <a:t>)</a:t>
            </a:r>
          </a:p>
          <a:p>
            <a:endParaRPr lang="en-GB" sz="1200" dirty="0" smtClean="0">
              <a:solidFill>
                <a:schemeClr val="tx2"/>
              </a:solidFill>
            </a:endParaRPr>
          </a:p>
          <a:p>
            <a:pPr marL="285750" indent="-285750">
              <a:buFont typeface="Arial" pitchFamily="34" charset="0"/>
              <a:buChar char="•"/>
            </a:pPr>
            <a:r>
              <a:rPr lang="en-GB" sz="1200" dirty="0" smtClean="0">
                <a:solidFill>
                  <a:schemeClr val="tx2"/>
                </a:solidFill>
              </a:rPr>
              <a:t>256x256 pixel matrix, 55x55</a:t>
            </a:r>
            <a:r>
              <a:rPr lang="en-GB" sz="1200" dirty="0" smtClean="0">
                <a:solidFill>
                  <a:schemeClr val="tx2"/>
                </a:solidFill>
                <a:latin typeface="Symbol" pitchFamily="18" charset="2"/>
              </a:rPr>
              <a:t>m</a:t>
            </a:r>
            <a:r>
              <a:rPr lang="en-GB" sz="1200" dirty="0" smtClean="0">
                <a:solidFill>
                  <a:schemeClr val="tx2"/>
                </a:solidFill>
              </a:rPr>
              <a:t>m</a:t>
            </a:r>
            <a:r>
              <a:rPr lang="en-GB" sz="1200" baseline="30000" dirty="0" smtClean="0">
                <a:solidFill>
                  <a:schemeClr val="tx2"/>
                </a:solidFill>
              </a:rPr>
              <a:t>2</a:t>
            </a:r>
            <a:r>
              <a:rPr lang="en-GB" sz="1200" dirty="0" smtClean="0">
                <a:solidFill>
                  <a:schemeClr val="tx2"/>
                </a:solidFill>
              </a:rPr>
              <a:t> pixels</a:t>
            </a:r>
          </a:p>
          <a:p>
            <a:pPr marL="285750" indent="-285750">
              <a:buFont typeface="Arial" pitchFamily="34" charset="0"/>
              <a:buChar char="•"/>
            </a:pPr>
            <a:r>
              <a:rPr lang="en-GB" sz="1200" dirty="0" smtClean="0">
                <a:solidFill>
                  <a:schemeClr val="tx2"/>
                </a:solidFill>
              </a:rPr>
              <a:t>CMOS 0.13</a:t>
            </a:r>
            <a:r>
              <a:rPr lang="en-GB" sz="1200" dirty="0" smtClean="0">
                <a:solidFill>
                  <a:schemeClr val="tx2"/>
                </a:solidFill>
                <a:latin typeface="Symbol" pitchFamily="18" charset="2"/>
              </a:rPr>
              <a:t>m</a:t>
            </a:r>
            <a:r>
              <a:rPr lang="en-GB" sz="1200" dirty="0" smtClean="0">
                <a:solidFill>
                  <a:schemeClr val="tx2"/>
                </a:solidFill>
              </a:rPr>
              <a:t>m technology</a:t>
            </a:r>
          </a:p>
          <a:p>
            <a:pPr marL="285750" indent="-285750">
              <a:buFont typeface="Arial" pitchFamily="34" charset="0"/>
              <a:buChar char="•"/>
            </a:pPr>
            <a:endParaRPr lang="en-GB" sz="1200" dirty="0" smtClean="0">
              <a:solidFill>
                <a:schemeClr val="tx2"/>
              </a:solidFill>
            </a:endParaRPr>
          </a:p>
          <a:p>
            <a:pPr marL="285750" indent="-285750">
              <a:buFont typeface="Arial" pitchFamily="34" charset="0"/>
              <a:buChar char="•"/>
            </a:pPr>
            <a:r>
              <a:rPr lang="en-GB" sz="1200" b="1" dirty="0" smtClean="0">
                <a:solidFill>
                  <a:schemeClr val="tx2"/>
                </a:solidFill>
              </a:rPr>
              <a:t>Simultaneous measurement of </a:t>
            </a:r>
            <a:r>
              <a:rPr lang="en-GB" sz="1200" b="1" dirty="0" err="1" smtClean="0">
                <a:solidFill>
                  <a:schemeClr val="tx2"/>
                </a:solidFill>
              </a:rPr>
              <a:t>ToA</a:t>
            </a:r>
            <a:r>
              <a:rPr lang="en-GB" sz="1200" b="1" dirty="0" smtClean="0">
                <a:solidFill>
                  <a:schemeClr val="tx2"/>
                </a:solidFill>
              </a:rPr>
              <a:t> and </a:t>
            </a:r>
            <a:r>
              <a:rPr lang="en-GB" sz="1200" b="1" dirty="0" err="1" smtClean="0">
                <a:solidFill>
                  <a:schemeClr val="tx2"/>
                </a:solidFill>
              </a:rPr>
              <a:t>ToT</a:t>
            </a:r>
            <a:r>
              <a:rPr lang="en-GB" sz="1200" b="1" dirty="0" smtClean="0">
                <a:solidFill>
                  <a:schemeClr val="tx2"/>
                </a:solidFill>
              </a:rPr>
              <a:t> per event (48bits/event) </a:t>
            </a:r>
          </a:p>
          <a:p>
            <a:pPr marL="285750" indent="-285750">
              <a:buFont typeface="Arial" pitchFamily="34" charset="0"/>
              <a:buChar char="•"/>
            </a:pPr>
            <a:r>
              <a:rPr lang="en-GB" sz="1200" b="1" dirty="0" smtClean="0">
                <a:solidFill>
                  <a:schemeClr val="tx2"/>
                </a:solidFill>
              </a:rPr>
              <a:t>Packet-based data-driven readout </a:t>
            </a:r>
            <a:r>
              <a:rPr lang="en-GB" sz="1200" dirty="0" smtClean="0">
                <a:solidFill>
                  <a:schemeClr val="tx2"/>
                </a:solidFill>
              </a:rPr>
              <a:t>(small readout associated dead time of 375ns)</a:t>
            </a:r>
          </a:p>
          <a:p>
            <a:pPr marL="285750" indent="-285750">
              <a:buFont typeface="Arial" pitchFamily="34" charset="0"/>
              <a:buChar char="•"/>
            </a:pPr>
            <a:r>
              <a:rPr lang="en-GB" sz="1200" dirty="0" smtClean="0">
                <a:solidFill>
                  <a:schemeClr val="tx2"/>
                </a:solidFill>
              </a:rPr>
              <a:t>Maximum dead time free hit rate of 40 10</a:t>
            </a:r>
            <a:r>
              <a:rPr lang="en-GB" sz="1200" baseline="30000" dirty="0" smtClean="0">
                <a:solidFill>
                  <a:schemeClr val="tx2"/>
                </a:solidFill>
              </a:rPr>
              <a:t>6</a:t>
            </a:r>
            <a:r>
              <a:rPr lang="en-GB" sz="1200" dirty="0" smtClean="0">
                <a:solidFill>
                  <a:schemeClr val="tx2"/>
                </a:solidFill>
              </a:rPr>
              <a:t> hits/s/cm</a:t>
            </a:r>
            <a:r>
              <a:rPr lang="en-GB" sz="1200" baseline="30000" dirty="0" smtClean="0">
                <a:solidFill>
                  <a:schemeClr val="tx2"/>
                </a:solidFill>
              </a:rPr>
              <a:t>2</a:t>
            </a:r>
            <a:r>
              <a:rPr lang="en-GB" sz="1200" dirty="0" smtClean="0">
                <a:solidFill>
                  <a:schemeClr val="tx2"/>
                </a:solidFill>
              </a:rPr>
              <a:t> </a:t>
            </a:r>
          </a:p>
          <a:p>
            <a:pPr marL="285750" indent="-285750">
              <a:buFont typeface="Arial" pitchFamily="34" charset="0"/>
              <a:buChar char="•"/>
            </a:pPr>
            <a:r>
              <a:rPr lang="en-GB" sz="1200" dirty="0" smtClean="0">
                <a:solidFill>
                  <a:schemeClr val="tx2"/>
                </a:solidFill>
              </a:rPr>
              <a:t>Programmable shutdown/wake-up feature for the front-end (</a:t>
            </a:r>
            <a:r>
              <a:rPr lang="en-GB" sz="1200" dirty="0" err="1" smtClean="0">
                <a:solidFill>
                  <a:schemeClr val="tx2"/>
                </a:solidFill>
              </a:rPr>
              <a:t>analog</a:t>
            </a:r>
            <a:r>
              <a:rPr lang="en-GB" sz="1200" dirty="0" smtClean="0">
                <a:solidFill>
                  <a:schemeClr val="tx2"/>
                </a:solidFill>
              </a:rPr>
              <a:t> domain) and/or general clock gating (digital domain)</a:t>
            </a:r>
          </a:p>
          <a:p>
            <a:pPr marL="285750" indent="-285750">
              <a:buFont typeface="Arial" pitchFamily="34" charset="0"/>
              <a:buChar char="•"/>
            </a:pPr>
            <a:r>
              <a:rPr lang="en-GB" sz="1200" dirty="0" smtClean="0">
                <a:solidFill>
                  <a:schemeClr val="tx2"/>
                </a:solidFill>
              </a:rPr>
              <a:t>Maximum output data bandwidth of 5.12Gbps</a:t>
            </a:r>
          </a:p>
          <a:p>
            <a:pPr marL="285750" indent="-285750">
              <a:buFont typeface="Arial" pitchFamily="34" charset="0"/>
              <a:buChar char="•"/>
            </a:pPr>
            <a:endParaRPr lang="en-GB" sz="1200" dirty="0" smtClean="0">
              <a:solidFill>
                <a:schemeClr val="tx2"/>
              </a:solidFill>
            </a:endParaRPr>
          </a:p>
          <a:p>
            <a:pPr marL="0" indent="0">
              <a:buFont typeface="Arial" pitchFamily="34" charset="0"/>
              <a:buNone/>
            </a:pPr>
            <a:r>
              <a:rPr lang="en-GB" sz="1200" dirty="0" smtClean="0">
                <a:solidFill>
                  <a:schemeClr val="tx2"/>
                </a:solidFill>
              </a:rPr>
              <a:t>Schematic:</a:t>
            </a:r>
          </a:p>
          <a:p>
            <a:pPr marL="0" indent="0">
              <a:buFont typeface="Arial" pitchFamily="34" charset="0"/>
              <a:buNone/>
            </a:pPr>
            <a:r>
              <a:rPr lang="en-GB" sz="1200" dirty="0" smtClean="0">
                <a:solidFill>
                  <a:schemeClr val="tx2"/>
                </a:solidFill>
              </a:rPr>
              <a:t>Preamplifier.</a:t>
            </a:r>
          </a:p>
          <a:p>
            <a:pPr marL="0" indent="0">
              <a:buFont typeface="Arial" pitchFamily="34" charset="0"/>
              <a:buNone/>
            </a:pPr>
            <a:r>
              <a:rPr lang="en-GB" sz="1200" dirty="0" smtClean="0">
                <a:solidFill>
                  <a:schemeClr val="tx2"/>
                </a:solidFill>
              </a:rPr>
              <a:t>Discriminator.</a:t>
            </a:r>
          </a:p>
          <a:p>
            <a:pPr marL="0" indent="0">
              <a:buFont typeface="Arial" pitchFamily="34" charset="0"/>
              <a:buNone/>
            </a:pPr>
            <a:r>
              <a:rPr lang="en-GB" sz="1200" dirty="0" smtClean="0">
                <a:solidFill>
                  <a:schemeClr val="tx2"/>
                </a:solidFill>
              </a:rPr>
              <a:t>Synchronization</a:t>
            </a:r>
            <a:r>
              <a:rPr lang="en-GB" sz="1200" baseline="0" dirty="0" smtClean="0">
                <a:solidFill>
                  <a:schemeClr val="tx2"/>
                </a:solidFill>
              </a:rPr>
              <a:t> logic to synchronize the asynchronous hits to the on-pixel clock.</a:t>
            </a:r>
          </a:p>
          <a:p>
            <a:pPr marL="0" indent="0">
              <a:buFont typeface="Arial" pitchFamily="34" charset="0"/>
              <a:buNone/>
            </a:pPr>
            <a:r>
              <a:rPr lang="en-GB" sz="1200" baseline="0" dirty="0" smtClean="0">
                <a:solidFill>
                  <a:schemeClr val="tx2"/>
                </a:solidFill>
              </a:rPr>
              <a:t>Clock gating to reduce dynamic power consumption of inactive pixels.</a:t>
            </a:r>
          </a:p>
          <a:p>
            <a:pPr marL="0" indent="0">
              <a:buFont typeface="Arial" pitchFamily="34" charset="0"/>
              <a:buNone/>
            </a:pPr>
            <a:r>
              <a:rPr lang="en-GB" sz="1200" baseline="0" dirty="0" smtClean="0">
                <a:solidFill>
                  <a:schemeClr val="tx2"/>
                </a:solidFill>
              </a:rPr>
              <a:t>14-bit time stamp register.</a:t>
            </a:r>
          </a:p>
          <a:p>
            <a:pPr marL="0" indent="0">
              <a:buFont typeface="Arial" pitchFamily="34" charset="0"/>
              <a:buNone/>
            </a:pPr>
            <a:r>
              <a:rPr lang="en-GB" sz="1200" baseline="0" dirty="0" smtClean="0">
                <a:solidFill>
                  <a:schemeClr val="tx2"/>
                </a:solidFill>
              </a:rPr>
              <a:t>10-bit LFSR counter for Time-over-Threshold</a:t>
            </a:r>
          </a:p>
          <a:p>
            <a:pPr marL="0" indent="0">
              <a:buFont typeface="Arial" pitchFamily="34" charset="0"/>
              <a:buNone/>
            </a:pPr>
            <a:r>
              <a:rPr lang="en-GB" sz="1200" baseline="0" dirty="0" smtClean="0">
                <a:solidFill>
                  <a:schemeClr val="tx2"/>
                </a:solidFill>
              </a:rPr>
              <a:t>Logic.</a:t>
            </a:r>
          </a:p>
          <a:p>
            <a:pPr marL="0" indent="0">
              <a:buFont typeface="Arial" pitchFamily="34" charset="0"/>
              <a:buNone/>
            </a:pPr>
            <a:r>
              <a:rPr lang="en-GB" sz="1200" baseline="0" dirty="0" smtClean="0">
                <a:solidFill>
                  <a:schemeClr val="tx2"/>
                </a:solidFill>
              </a:rPr>
              <a:t>The SP (super-pixel-logic) is shared by 8 pixels.</a:t>
            </a:r>
          </a:p>
          <a:p>
            <a:pPr marL="0" indent="0">
              <a:buFont typeface="Arial" pitchFamily="34" charset="0"/>
              <a:buNone/>
            </a:pPr>
            <a:r>
              <a:rPr lang="en-GB" sz="1200" baseline="0" dirty="0" smtClean="0">
                <a:solidFill>
                  <a:schemeClr val="tx2"/>
                </a:solidFill>
              </a:rPr>
              <a:t>Intra –SP token ring</a:t>
            </a:r>
          </a:p>
          <a:p>
            <a:pPr marL="0" indent="0">
              <a:buFont typeface="Arial" pitchFamily="34" charset="0"/>
              <a:buNone/>
            </a:pPr>
            <a:r>
              <a:rPr lang="en-GB" sz="1200" baseline="0" dirty="0" smtClean="0">
                <a:solidFill>
                  <a:schemeClr val="tx2"/>
                </a:solidFill>
              </a:rPr>
              <a:t>Data are shifted from a selected pixel into a </a:t>
            </a:r>
            <a:r>
              <a:rPr lang="en-GB" sz="1200" baseline="0" dirty="0" err="1" smtClean="0">
                <a:solidFill>
                  <a:schemeClr val="tx2"/>
                </a:solidFill>
              </a:rPr>
              <a:t>deserializer</a:t>
            </a:r>
            <a:r>
              <a:rPr lang="en-GB" sz="1200" baseline="0" dirty="0" smtClean="0">
                <a:solidFill>
                  <a:schemeClr val="tx2"/>
                </a:solidFill>
              </a:rPr>
              <a:t> in the </a:t>
            </a:r>
            <a:r>
              <a:rPr lang="en-GB" sz="1200" baseline="0" dirty="0" err="1" smtClean="0">
                <a:solidFill>
                  <a:schemeClr val="tx2"/>
                </a:solidFill>
              </a:rPr>
              <a:t>superpixel</a:t>
            </a:r>
            <a:r>
              <a:rPr lang="en-GB" sz="1200" baseline="0" dirty="0" smtClean="0">
                <a:solidFill>
                  <a:schemeClr val="tx2"/>
                </a:solidFill>
              </a:rPr>
              <a:t> and written into a buffer for readout.</a:t>
            </a:r>
          </a:p>
          <a:p>
            <a:pPr marL="0" indent="0">
              <a:buFont typeface="Arial" pitchFamily="34" charset="0"/>
              <a:buNone/>
            </a:pPr>
            <a:r>
              <a:rPr lang="en-GB" sz="1200" baseline="0" dirty="0" smtClean="0">
                <a:solidFill>
                  <a:schemeClr val="tx2"/>
                </a:solidFill>
              </a:rPr>
              <a:t>Each SP accesses the column by using token-ring arbitration.</a:t>
            </a:r>
          </a:p>
          <a:p>
            <a:pPr marL="0" indent="0">
              <a:buFont typeface="Arial" pitchFamily="34" charset="0"/>
              <a:buNone/>
            </a:pPr>
            <a:r>
              <a:rPr lang="en-GB" sz="1200" baseline="0" dirty="0" smtClean="0">
                <a:solidFill>
                  <a:schemeClr val="tx2"/>
                </a:solidFill>
              </a:rPr>
              <a:t>Data driven</a:t>
            </a:r>
            <a:endParaRPr lang="en-GB" sz="1200" dirty="0" smtClean="0">
              <a:solidFill>
                <a:schemeClr val="tx2"/>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dirty="0" smtClean="0">
              <a:solidFill>
                <a:schemeClr val="tx2"/>
              </a:solidFill>
            </a:endParaRPr>
          </a:p>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1446653115"/>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solidFill>
                  <a:schemeClr val="tx2"/>
                </a:solidFill>
              </a:rPr>
              <a:t>Applications: Particle tracking by time stamping and measurement of the total deposited charge (e.g. Radiation and beam monitors, dosimetry, gas detectors, HEP TPC readout, HEP prototype for vertex detector)  </a:t>
            </a:r>
          </a:p>
          <a:p>
            <a:pPr marL="285750" indent="-285750">
              <a:buFont typeface="Arial" pitchFamily="34" charset="0"/>
              <a:buChar char="•"/>
            </a:pPr>
            <a:r>
              <a:rPr lang="en-GB" sz="1200" dirty="0" smtClean="0">
                <a:solidFill>
                  <a:schemeClr val="tx2"/>
                </a:solidFill>
              </a:rPr>
              <a:t>Developed in the framework of the Medipix3 collaboration (design effort between CERN, Bonn university and </a:t>
            </a:r>
            <a:r>
              <a:rPr lang="en-GB" sz="1200" dirty="0" err="1" smtClean="0">
                <a:solidFill>
                  <a:schemeClr val="tx2"/>
                </a:solidFill>
              </a:rPr>
              <a:t>Nikhef</a:t>
            </a:r>
            <a:r>
              <a:rPr lang="en-GB" sz="1200" dirty="0" smtClean="0">
                <a:solidFill>
                  <a:schemeClr val="tx2"/>
                </a:solidFill>
              </a:rPr>
              <a:t>)</a:t>
            </a:r>
          </a:p>
          <a:p>
            <a:endParaRPr lang="en-GB" sz="1200" dirty="0" smtClean="0">
              <a:solidFill>
                <a:schemeClr val="tx2"/>
              </a:solidFill>
            </a:endParaRPr>
          </a:p>
          <a:p>
            <a:pPr marL="285750" indent="-285750">
              <a:buFont typeface="Arial" pitchFamily="34" charset="0"/>
              <a:buChar char="•"/>
            </a:pPr>
            <a:r>
              <a:rPr lang="en-GB" sz="1200" dirty="0" smtClean="0">
                <a:solidFill>
                  <a:schemeClr val="tx2"/>
                </a:solidFill>
              </a:rPr>
              <a:t>256x256 pixel matrix, 55x55</a:t>
            </a:r>
            <a:r>
              <a:rPr lang="en-GB" sz="1200" dirty="0" smtClean="0">
                <a:solidFill>
                  <a:schemeClr val="tx2"/>
                </a:solidFill>
                <a:latin typeface="Symbol" pitchFamily="18" charset="2"/>
              </a:rPr>
              <a:t>m</a:t>
            </a:r>
            <a:r>
              <a:rPr lang="en-GB" sz="1200" dirty="0" smtClean="0">
                <a:solidFill>
                  <a:schemeClr val="tx2"/>
                </a:solidFill>
              </a:rPr>
              <a:t>m</a:t>
            </a:r>
            <a:r>
              <a:rPr lang="en-GB" sz="1200" baseline="30000" dirty="0" smtClean="0">
                <a:solidFill>
                  <a:schemeClr val="tx2"/>
                </a:solidFill>
              </a:rPr>
              <a:t>2</a:t>
            </a:r>
            <a:r>
              <a:rPr lang="en-GB" sz="1200" dirty="0" smtClean="0">
                <a:solidFill>
                  <a:schemeClr val="tx2"/>
                </a:solidFill>
              </a:rPr>
              <a:t> pixels</a:t>
            </a:r>
          </a:p>
          <a:p>
            <a:pPr marL="285750" indent="-285750">
              <a:buFont typeface="Arial" pitchFamily="34" charset="0"/>
              <a:buChar char="•"/>
            </a:pPr>
            <a:r>
              <a:rPr lang="en-GB" sz="1200" dirty="0" smtClean="0">
                <a:solidFill>
                  <a:schemeClr val="tx2"/>
                </a:solidFill>
              </a:rPr>
              <a:t>CMOS 0.13</a:t>
            </a:r>
            <a:r>
              <a:rPr lang="en-GB" sz="1200" dirty="0" smtClean="0">
                <a:solidFill>
                  <a:schemeClr val="tx2"/>
                </a:solidFill>
                <a:latin typeface="Symbol" pitchFamily="18" charset="2"/>
              </a:rPr>
              <a:t>m</a:t>
            </a:r>
            <a:r>
              <a:rPr lang="en-GB" sz="1200" dirty="0" smtClean="0">
                <a:solidFill>
                  <a:schemeClr val="tx2"/>
                </a:solidFill>
              </a:rPr>
              <a:t>m technology</a:t>
            </a:r>
          </a:p>
          <a:p>
            <a:pPr marL="285750" indent="-285750">
              <a:buFont typeface="Arial" pitchFamily="34" charset="0"/>
              <a:buChar char="•"/>
            </a:pPr>
            <a:endParaRPr lang="en-GB" sz="1200" dirty="0" smtClean="0">
              <a:solidFill>
                <a:schemeClr val="tx2"/>
              </a:solidFill>
            </a:endParaRPr>
          </a:p>
          <a:p>
            <a:pPr marL="285750" indent="-285750">
              <a:buFont typeface="Arial" pitchFamily="34" charset="0"/>
              <a:buChar char="•"/>
            </a:pPr>
            <a:r>
              <a:rPr lang="en-GB" sz="1200" b="1" dirty="0" smtClean="0">
                <a:solidFill>
                  <a:schemeClr val="tx2"/>
                </a:solidFill>
              </a:rPr>
              <a:t>Simultaneous measurement of </a:t>
            </a:r>
            <a:r>
              <a:rPr lang="en-GB" sz="1200" b="1" dirty="0" err="1" smtClean="0">
                <a:solidFill>
                  <a:schemeClr val="tx2"/>
                </a:solidFill>
              </a:rPr>
              <a:t>ToA</a:t>
            </a:r>
            <a:r>
              <a:rPr lang="en-GB" sz="1200" b="1" dirty="0" smtClean="0">
                <a:solidFill>
                  <a:schemeClr val="tx2"/>
                </a:solidFill>
              </a:rPr>
              <a:t> and </a:t>
            </a:r>
            <a:r>
              <a:rPr lang="en-GB" sz="1200" b="1" dirty="0" err="1" smtClean="0">
                <a:solidFill>
                  <a:schemeClr val="tx2"/>
                </a:solidFill>
              </a:rPr>
              <a:t>ToT</a:t>
            </a:r>
            <a:r>
              <a:rPr lang="en-GB" sz="1200" b="1" dirty="0" smtClean="0">
                <a:solidFill>
                  <a:schemeClr val="tx2"/>
                </a:solidFill>
              </a:rPr>
              <a:t> per event (48bits/event) </a:t>
            </a:r>
          </a:p>
          <a:p>
            <a:pPr marL="285750" indent="-285750">
              <a:buFont typeface="Arial" pitchFamily="34" charset="0"/>
              <a:buChar char="•"/>
            </a:pPr>
            <a:r>
              <a:rPr lang="en-GB" sz="1200" b="1" dirty="0" smtClean="0">
                <a:solidFill>
                  <a:schemeClr val="tx2"/>
                </a:solidFill>
              </a:rPr>
              <a:t>Packet-based data-driven readout </a:t>
            </a:r>
            <a:r>
              <a:rPr lang="en-GB" sz="1200" dirty="0" smtClean="0">
                <a:solidFill>
                  <a:schemeClr val="tx2"/>
                </a:solidFill>
              </a:rPr>
              <a:t>(small readout associated dead time of 375ns)</a:t>
            </a:r>
          </a:p>
          <a:p>
            <a:pPr marL="285750" indent="-285750">
              <a:buFont typeface="Arial" pitchFamily="34" charset="0"/>
              <a:buChar char="•"/>
            </a:pPr>
            <a:r>
              <a:rPr lang="en-GB" sz="1200" dirty="0" smtClean="0">
                <a:solidFill>
                  <a:schemeClr val="tx2"/>
                </a:solidFill>
              </a:rPr>
              <a:t>Maximum dead time free hit rate of 40 10</a:t>
            </a:r>
            <a:r>
              <a:rPr lang="en-GB" sz="1200" baseline="30000" dirty="0" smtClean="0">
                <a:solidFill>
                  <a:schemeClr val="tx2"/>
                </a:solidFill>
              </a:rPr>
              <a:t>6</a:t>
            </a:r>
            <a:r>
              <a:rPr lang="en-GB" sz="1200" dirty="0" smtClean="0">
                <a:solidFill>
                  <a:schemeClr val="tx2"/>
                </a:solidFill>
              </a:rPr>
              <a:t> hits/s/cm</a:t>
            </a:r>
            <a:r>
              <a:rPr lang="en-GB" sz="1200" baseline="30000" dirty="0" smtClean="0">
                <a:solidFill>
                  <a:schemeClr val="tx2"/>
                </a:solidFill>
              </a:rPr>
              <a:t>2</a:t>
            </a:r>
            <a:r>
              <a:rPr lang="en-GB" sz="1200" dirty="0" smtClean="0">
                <a:solidFill>
                  <a:schemeClr val="tx2"/>
                </a:solidFill>
              </a:rPr>
              <a:t> </a:t>
            </a:r>
          </a:p>
          <a:p>
            <a:pPr marL="285750" indent="-285750">
              <a:buFont typeface="Arial" pitchFamily="34" charset="0"/>
              <a:buChar char="•"/>
            </a:pPr>
            <a:r>
              <a:rPr lang="en-GB" sz="1200" dirty="0" smtClean="0">
                <a:solidFill>
                  <a:schemeClr val="tx2"/>
                </a:solidFill>
              </a:rPr>
              <a:t>Programmable shutdown/wake-up feature for the front-end (</a:t>
            </a:r>
            <a:r>
              <a:rPr lang="en-GB" sz="1200" dirty="0" err="1" smtClean="0">
                <a:solidFill>
                  <a:schemeClr val="tx2"/>
                </a:solidFill>
              </a:rPr>
              <a:t>analog</a:t>
            </a:r>
            <a:r>
              <a:rPr lang="en-GB" sz="1200" dirty="0" smtClean="0">
                <a:solidFill>
                  <a:schemeClr val="tx2"/>
                </a:solidFill>
              </a:rPr>
              <a:t> domain) and/or general clock gating (digital domain)</a:t>
            </a:r>
          </a:p>
          <a:p>
            <a:pPr marL="285750" indent="-285750">
              <a:buFont typeface="Arial" pitchFamily="34" charset="0"/>
              <a:buChar char="•"/>
            </a:pPr>
            <a:r>
              <a:rPr lang="en-GB" sz="1200" dirty="0" smtClean="0">
                <a:solidFill>
                  <a:schemeClr val="tx2"/>
                </a:solidFill>
              </a:rPr>
              <a:t>Maximum output data bandwidth of 5.12Gbps</a:t>
            </a:r>
          </a:p>
          <a:p>
            <a:pPr marL="285750" indent="-285750">
              <a:buFont typeface="Arial" pitchFamily="34" charset="0"/>
              <a:buChar char="•"/>
            </a:pPr>
            <a:endParaRPr lang="en-GB" sz="1200" dirty="0" smtClean="0">
              <a:solidFill>
                <a:schemeClr val="tx2"/>
              </a:solidFill>
            </a:endParaRPr>
          </a:p>
          <a:p>
            <a:pPr marL="0" indent="0">
              <a:buFont typeface="Arial" pitchFamily="34" charset="0"/>
              <a:buNone/>
            </a:pPr>
            <a:r>
              <a:rPr lang="en-GB" sz="1200" dirty="0" smtClean="0">
                <a:solidFill>
                  <a:schemeClr val="tx2"/>
                </a:solidFill>
              </a:rPr>
              <a:t>Schematic:</a:t>
            </a:r>
          </a:p>
          <a:p>
            <a:pPr marL="0" indent="0">
              <a:buFont typeface="Arial" pitchFamily="34" charset="0"/>
              <a:buNone/>
            </a:pPr>
            <a:r>
              <a:rPr lang="en-GB" sz="1200" dirty="0" smtClean="0">
                <a:solidFill>
                  <a:schemeClr val="tx2"/>
                </a:solidFill>
              </a:rPr>
              <a:t>Preamplifier.</a:t>
            </a:r>
          </a:p>
          <a:p>
            <a:pPr marL="0" indent="0">
              <a:buFont typeface="Arial" pitchFamily="34" charset="0"/>
              <a:buNone/>
            </a:pPr>
            <a:r>
              <a:rPr lang="en-GB" sz="1200" dirty="0" smtClean="0">
                <a:solidFill>
                  <a:schemeClr val="tx2"/>
                </a:solidFill>
              </a:rPr>
              <a:t>Discriminator.</a:t>
            </a:r>
          </a:p>
          <a:p>
            <a:pPr marL="0" indent="0">
              <a:buFont typeface="Arial" pitchFamily="34" charset="0"/>
              <a:buNone/>
            </a:pPr>
            <a:r>
              <a:rPr lang="en-GB" sz="1200" dirty="0" smtClean="0">
                <a:solidFill>
                  <a:schemeClr val="tx2"/>
                </a:solidFill>
              </a:rPr>
              <a:t>Synchronization</a:t>
            </a:r>
            <a:r>
              <a:rPr lang="en-GB" sz="1200" baseline="0" dirty="0" smtClean="0">
                <a:solidFill>
                  <a:schemeClr val="tx2"/>
                </a:solidFill>
              </a:rPr>
              <a:t> logic to synchronize the asynchronous hits to the on-pixel clock.</a:t>
            </a:r>
          </a:p>
          <a:p>
            <a:pPr marL="0" indent="0">
              <a:buFont typeface="Arial" pitchFamily="34" charset="0"/>
              <a:buNone/>
            </a:pPr>
            <a:r>
              <a:rPr lang="en-GB" sz="1200" baseline="0" dirty="0" smtClean="0">
                <a:solidFill>
                  <a:schemeClr val="tx2"/>
                </a:solidFill>
              </a:rPr>
              <a:t>Clock gating to reduce dynamic power consumption of inactive pixels.</a:t>
            </a:r>
          </a:p>
          <a:p>
            <a:pPr marL="0" indent="0">
              <a:buFont typeface="Arial" pitchFamily="34" charset="0"/>
              <a:buNone/>
            </a:pPr>
            <a:r>
              <a:rPr lang="en-GB" sz="1200" baseline="0" dirty="0" smtClean="0">
                <a:solidFill>
                  <a:schemeClr val="tx2"/>
                </a:solidFill>
              </a:rPr>
              <a:t>14-bit time stamp register.</a:t>
            </a:r>
          </a:p>
          <a:p>
            <a:pPr marL="0" indent="0">
              <a:buFont typeface="Arial" pitchFamily="34" charset="0"/>
              <a:buNone/>
            </a:pPr>
            <a:r>
              <a:rPr lang="en-GB" sz="1200" baseline="0" dirty="0" smtClean="0">
                <a:solidFill>
                  <a:schemeClr val="tx2"/>
                </a:solidFill>
              </a:rPr>
              <a:t>10-bit LFSR counter for Time-over-Threshold</a:t>
            </a:r>
          </a:p>
          <a:p>
            <a:pPr marL="0" indent="0">
              <a:buFont typeface="Arial" pitchFamily="34" charset="0"/>
              <a:buNone/>
            </a:pPr>
            <a:r>
              <a:rPr lang="en-GB" sz="1200" baseline="0" dirty="0" smtClean="0">
                <a:solidFill>
                  <a:schemeClr val="tx2"/>
                </a:solidFill>
              </a:rPr>
              <a:t>Logic.</a:t>
            </a:r>
          </a:p>
          <a:p>
            <a:pPr marL="0" indent="0">
              <a:buFont typeface="Arial" pitchFamily="34" charset="0"/>
              <a:buNone/>
            </a:pPr>
            <a:r>
              <a:rPr lang="en-GB" sz="1200" baseline="0" dirty="0" smtClean="0">
                <a:solidFill>
                  <a:schemeClr val="tx2"/>
                </a:solidFill>
              </a:rPr>
              <a:t>The SP (super-pixel-logic) is shared by 8 pixels and can be accessed by only one pixel at a time.</a:t>
            </a:r>
          </a:p>
          <a:p>
            <a:pPr marL="0" indent="0">
              <a:buFont typeface="Arial" pitchFamily="34" charset="0"/>
              <a:buNone/>
            </a:pPr>
            <a:r>
              <a:rPr lang="en-GB" sz="1200" baseline="0" dirty="0" smtClean="0">
                <a:solidFill>
                  <a:schemeClr val="tx2"/>
                </a:solidFill>
              </a:rPr>
              <a:t>Intra –SP token ring</a:t>
            </a:r>
          </a:p>
          <a:p>
            <a:pPr marL="0" indent="0">
              <a:buFont typeface="Arial" pitchFamily="34" charset="0"/>
              <a:buNone/>
            </a:pPr>
            <a:r>
              <a:rPr lang="en-GB" sz="1200" baseline="0" dirty="0" smtClean="0">
                <a:solidFill>
                  <a:schemeClr val="tx2"/>
                </a:solidFill>
              </a:rPr>
              <a:t>Data are shifted from a selected pixel into a </a:t>
            </a:r>
            <a:r>
              <a:rPr lang="en-GB" sz="1200" baseline="0" dirty="0" err="1" smtClean="0">
                <a:solidFill>
                  <a:schemeClr val="tx2"/>
                </a:solidFill>
              </a:rPr>
              <a:t>deserializer</a:t>
            </a:r>
            <a:r>
              <a:rPr lang="en-GB" sz="1200" baseline="0" dirty="0" smtClean="0">
                <a:solidFill>
                  <a:schemeClr val="tx2"/>
                </a:solidFill>
              </a:rPr>
              <a:t> in the </a:t>
            </a:r>
            <a:r>
              <a:rPr lang="en-GB" sz="1200" baseline="0" dirty="0" err="1" smtClean="0">
                <a:solidFill>
                  <a:schemeClr val="tx2"/>
                </a:solidFill>
              </a:rPr>
              <a:t>superpixel</a:t>
            </a:r>
            <a:r>
              <a:rPr lang="en-GB" sz="1200" baseline="0" dirty="0" smtClean="0">
                <a:solidFill>
                  <a:schemeClr val="tx2"/>
                </a:solidFill>
              </a:rPr>
              <a:t> and written into a buffer for readout.</a:t>
            </a:r>
          </a:p>
          <a:p>
            <a:pPr marL="0" indent="0">
              <a:buFont typeface="Arial" pitchFamily="34" charset="0"/>
              <a:buNone/>
            </a:pPr>
            <a:r>
              <a:rPr lang="en-GB" sz="1200" baseline="0" dirty="0" smtClean="0">
                <a:solidFill>
                  <a:schemeClr val="tx2"/>
                </a:solidFill>
              </a:rPr>
              <a:t>Each SP accesses the column by using token-ring arbitration.</a:t>
            </a:r>
          </a:p>
          <a:p>
            <a:pPr marL="0" indent="0">
              <a:buFont typeface="Arial" pitchFamily="34" charset="0"/>
              <a:buNone/>
            </a:pPr>
            <a:r>
              <a:rPr lang="en-GB" sz="1200" baseline="0" dirty="0" smtClean="0">
                <a:solidFill>
                  <a:schemeClr val="tx2"/>
                </a:solidFill>
              </a:rPr>
              <a:t>Data driven</a:t>
            </a:r>
            <a:endParaRPr lang="en-GB" sz="1200" dirty="0" smtClean="0">
              <a:solidFill>
                <a:schemeClr val="tx2"/>
              </a:solidFill>
            </a:endParaRPr>
          </a:p>
          <a:p>
            <a:endParaRPr lang="en-GB" dirty="0" smtClean="0"/>
          </a:p>
          <a:p>
            <a:pPr rtl="0"/>
            <a:r>
              <a:rPr lang="en-GB" b="1" dirty="0" smtClean="0">
                <a:effectLst/>
              </a:rPr>
              <a:t>Token ring</a:t>
            </a:r>
            <a:r>
              <a:rPr lang="en-GB" dirty="0" smtClean="0">
                <a:effectLst/>
              </a:rPr>
              <a:t> </a:t>
            </a:r>
            <a:r>
              <a:rPr lang="en-GB" dirty="0" smtClean="0">
                <a:effectLst/>
                <a:hlinkClick r:id="rId3" tooltip="Local area network"/>
              </a:rPr>
              <a:t>local area network</a:t>
            </a:r>
            <a:r>
              <a:rPr lang="en-GB" dirty="0" smtClean="0">
                <a:effectLst/>
              </a:rPr>
              <a:t> (LAN) technology is a </a:t>
            </a:r>
            <a:r>
              <a:rPr lang="en-GB" dirty="0" smtClean="0">
                <a:effectLst/>
                <a:hlinkClick r:id="rId4" tooltip="Communications protocol"/>
              </a:rPr>
              <a:t>communications protocol</a:t>
            </a:r>
            <a:r>
              <a:rPr lang="en-GB" dirty="0" smtClean="0">
                <a:effectLst/>
              </a:rPr>
              <a:t> for </a:t>
            </a:r>
            <a:r>
              <a:rPr lang="en-GB" dirty="0" smtClean="0">
                <a:effectLst/>
                <a:hlinkClick r:id="rId3" tooltip="Local area network"/>
              </a:rPr>
              <a:t>local area networks</a:t>
            </a:r>
            <a:r>
              <a:rPr lang="en-GB" dirty="0" smtClean="0">
                <a:effectLst/>
              </a:rPr>
              <a:t>. It uses a special three-byte frame called a "token" that travels around a logical "ring" of workstations or servers. This </a:t>
            </a:r>
            <a:r>
              <a:rPr lang="en-GB" dirty="0" smtClean="0">
                <a:effectLst/>
                <a:hlinkClick r:id="rId5" tooltip="Token passing"/>
              </a:rPr>
              <a:t>token passing</a:t>
            </a:r>
            <a:r>
              <a:rPr lang="en-GB" dirty="0" smtClean="0">
                <a:effectLst/>
              </a:rPr>
              <a:t> is a </a:t>
            </a:r>
            <a:r>
              <a:rPr lang="en-GB" dirty="0" smtClean="0">
                <a:effectLst/>
                <a:hlinkClick r:id="rId6" tooltip="Channel access method"/>
              </a:rPr>
              <a:t>channel access method</a:t>
            </a:r>
            <a:r>
              <a:rPr lang="en-GB" dirty="0" smtClean="0">
                <a:effectLst/>
              </a:rPr>
              <a:t> providing fair access for all stations, and eliminating the collisions of </a:t>
            </a:r>
            <a:r>
              <a:rPr lang="en-GB" dirty="0" smtClean="0">
                <a:effectLst/>
                <a:hlinkClick r:id="rId7" tooltip="Contention (telecommunications)"/>
              </a:rPr>
              <a:t>contention</a:t>
            </a:r>
            <a:r>
              <a:rPr lang="en-GB" dirty="0" smtClean="0">
                <a:effectLst/>
              </a:rPr>
              <a:t>-based access methods.</a:t>
            </a:r>
          </a:p>
          <a:p>
            <a:pPr rtl="0"/>
            <a:r>
              <a:rPr lang="en-GB" dirty="0" smtClean="0">
                <a:effectLst/>
              </a:rPr>
              <a:t>Introduced by IBM in 1984, it was then standardized with protocol </a:t>
            </a:r>
            <a:r>
              <a:rPr lang="en-GB" b="1" dirty="0" smtClean="0">
                <a:effectLst/>
              </a:rPr>
              <a:t>IEEE 802.5</a:t>
            </a:r>
            <a:r>
              <a:rPr lang="en-GB" dirty="0" smtClean="0">
                <a:effectLst/>
              </a:rPr>
              <a:t> and was fairly successful, particularly in corporate environments, but gradually eclipsed by the later versions of </a:t>
            </a:r>
            <a:r>
              <a:rPr lang="en-GB" dirty="0" smtClean="0">
                <a:effectLst/>
                <a:hlinkClick r:id="rId8" tooltip="Ethernet"/>
              </a:rPr>
              <a:t>Ethernet</a:t>
            </a:r>
            <a:r>
              <a:rPr lang="en-GB" dirty="0" smtClean="0">
                <a:effectLst/>
              </a:rPr>
              <a:t>.</a:t>
            </a:r>
          </a:p>
          <a:p>
            <a:endParaRPr lang="en-GB" dirty="0"/>
          </a:p>
        </p:txBody>
      </p:sp>
      <p:sp>
        <p:nvSpPr>
          <p:cNvPr id="4" name="Slide Number Placeholder 3"/>
          <p:cNvSpPr>
            <a:spLocks noGrp="1"/>
          </p:cNvSpPr>
          <p:nvPr>
            <p:ph type="sldNum" idx="10"/>
          </p:nvPr>
        </p:nvSpPr>
        <p:spPr/>
        <p:txBody>
          <a:bodyPr/>
          <a:lstStyle/>
          <a:p>
            <a:fld id="{695145C8-B015-485D-A999-772091AB2E7F}" type="slidenum">
              <a:rPr lang="en-GB" smtClean="0"/>
              <a:pPr/>
              <a:t>151</a:t>
            </a:fld>
            <a:endParaRPr lang="en-GB"/>
          </a:p>
        </p:txBody>
      </p:sp>
    </p:spTree>
    <p:extLst>
      <p:ext uri="{BB962C8B-B14F-4D97-AF65-F5344CB8AC3E}">
        <p14:creationId xmlns:p14="http://schemas.microsoft.com/office/powerpoint/2010/main" val="2191615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dirty="0" smtClean="0"/>
              <a:t>Photon time of arrival and their</a:t>
            </a:r>
            <a:r>
              <a:rPr lang="en-GB" baseline="0" dirty="0" smtClean="0"/>
              <a:t> energy</a:t>
            </a:r>
          </a:p>
          <a:p>
            <a:pPr marL="228600" indent="-228600">
              <a:buAutoNum type="arabicPeriod"/>
            </a:pPr>
            <a:r>
              <a:rPr lang="en-GB" baseline="0" dirty="0" smtClean="0"/>
              <a:t>Illustration of how the photon counting detector works: when the shutter closes we get a number i.e. the total number of photons detected during the shutter time</a:t>
            </a:r>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12</a:t>
            </a:fld>
            <a:endParaRPr lang="en-GB"/>
          </a:p>
        </p:txBody>
      </p:sp>
    </p:spTree>
    <p:extLst>
      <p:ext uri="{BB962C8B-B14F-4D97-AF65-F5344CB8AC3E}">
        <p14:creationId xmlns:p14="http://schemas.microsoft.com/office/powerpoint/2010/main" val="877186737"/>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This was measured at ANKA with 40keV synchrotron radiation. The green line shows the energy bin output directly from the chip (i.e. one "frame" of data), the blue line shows binning done offline with </a:t>
            </a:r>
            <a:r>
              <a:rPr lang="en-GB" sz="1200" kern="1200" dirty="0" err="1" smtClean="0">
                <a:solidFill>
                  <a:schemeClr val="tx1"/>
                </a:solidFill>
                <a:effectLst/>
                <a:latin typeface="+mn-lt"/>
                <a:ea typeface="+mn-ea"/>
                <a:cs typeface="+mn-cs"/>
              </a:rPr>
              <a:t>ToT</a:t>
            </a:r>
            <a:r>
              <a:rPr lang="en-GB" sz="1200" kern="1200" dirty="0" smtClean="0">
                <a:solidFill>
                  <a:schemeClr val="tx1"/>
                </a:solidFill>
                <a:effectLst/>
                <a:latin typeface="+mn-lt"/>
                <a:ea typeface="+mn-ea"/>
                <a:cs typeface="+mn-cs"/>
              </a:rPr>
              <a:t> counts read from the chip, and the read line shows a simulation Erik did using Geant4 and a model of the frontend. Reference is </a:t>
            </a:r>
            <a:r>
              <a:rPr lang="en-GB" sz="1200" kern="1200" dirty="0" err="1" smtClean="0">
                <a:solidFill>
                  <a:schemeClr val="tx1"/>
                </a:solidFill>
                <a:effectLst/>
                <a:latin typeface="+mn-lt"/>
                <a:ea typeface="+mn-ea"/>
                <a:cs typeface="+mn-cs"/>
              </a:rPr>
              <a:t>Frojdh</a:t>
            </a:r>
            <a:r>
              <a:rPr lang="en-GB" sz="1200" kern="1200" dirty="0" smtClean="0">
                <a:solidFill>
                  <a:schemeClr val="tx1"/>
                </a:solidFill>
                <a:effectLst/>
                <a:latin typeface="+mn-lt"/>
                <a:ea typeface="+mn-ea"/>
                <a:cs typeface="+mn-cs"/>
              </a:rPr>
              <a:t> et al, NIMA, 2015.</a:t>
            </a:r>
          </a:p>
          <a:p>
            <a:r>
              <a:rPr lang="en-GB" sz="1200" kern="1200" dirty="0" smtClean="0">
                <a:solidFill>
                  <a:schemeClr val="tx1"/>
                </a:solidFill>
                <a:effectLst/>
                <a:latin typeface="+mn-lt"/>
                <a:ea typeface="+mn-ea"/>
                <a:cs typeface="+mn-cs"/>
              </a:rPr>
              <a:t>Underestimation</a:t>
            </a:r>
            <a:r>
              <a:rPr lang="en-GB" sz="1200" kern="1200" baseline="0" dirty="0" smtClean="0">
                <a:solidFill>
                  <a:schemeClr val="tx1"/>
                </a:solidFill>
                <a:effectLst/>
                <a:latin typeface="+mn-lt"/>
                <a:ea typeface="+mn-ea"/>
                <a:cs typeface="+mn-cs"/>
              </a:rPr>
              <a:t> of charge sharing in the simulation.</a:t>
            </a:r>
          </a:p>
          <a:p>
            <a:r>
              <a:rPr lang="en-GB" sz="1200" kern="1200" baseline="0" dirty="0" smtClean="0">
                <a:solidFill>
                  <a:schemeClr val="tx1"/>
                </a:solidFill>
                <a:effectLst/>
                <a:latin typeface="+mn-lt"/>
                <a:ea typeface="+mn-ea"/>
                <a:cs typeface="+mn-cs"/>
              </a:rPr>
              <a:t>E 3.18KeV FWHM</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154</a:t>
            </a:fld>
            <a:endParaRPr lang="en-GB"/>
          </a:p>
        </p:txBody>
      </p:sp>
    </p:spTree>
    <p:extLst>
      <p:ext uri="{BB962C8B-B14F-4D97-AF65-F5344CB8AC3E}">
        <p14:creationId xmlns:p14="http://schemas.microsoft.com/office/powerpoint/2010/main" val="3463452355"/>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chip from Samsung (also designed</a:t>
            </a:r>
            <a:r>
              <a:rPr lang="en-US" baseline="0" dirty="0" smtClean="0"/>
              <a:t> for X-ray photon counting)</a:t>
            </a:r>
            <a:r>
              <a:rPr lang="en-US" dirty="0" smtClean="0"/>
              <a:t> is an example</a:t>
            </a:r>
            <a:r>
              <a:rPr lang="en-US" baseline="0" dirty="0" smtClean="0"/>
              <a:t> of pixel implementing the SAR type ADC. The output of the amplifier is frozen and the digitization is done in different steps/clock cycles. (The algorithm is not strictly speaking SAR (there is not a binary search) but they call it SAL (like)).</a:t>
            </a:r>
          </a:p>
          <a:p>
            <a:endParaRPr lang="en-GB" dirty="0" smtClean="0"/>
          </a:p>
          <a:p>
            <a:r>
              <a:rPr lang="en-GB" dirty="0" smtClean="0"/>
              <a:t>Sampling based CSA</a:t>
            </a:r>
          </a:p>
          <a:p>
            <a:r>
              <a:rPr lang="en-GB" dirty="0" smtClean="0"/>
              <a:t>After energy discrimination is finished, the ADC activates an asynchronous self reset signal that represents the END of conversion (EOC). </a:t>
            </a:r>
          </a:p>
          <a:p>
            <a:r>
              <a:rPr lang="en-GB" dirty="0" smtClean="0"/>
              <a:t>CFB (1.5fF) is reset.</a:t>
            </a:r>
          </a:p>
          <a:p>
            <a:r>
              <a:rPr lang="en-GB" dirty="0" smtClean="0"/>
              <a:t>Optimized switching level with dummy</a:t>
            </a:r>
            <a:r>
              <a:rPr lang="en-GB" baseline="0" dirty="0" smtClean="0"/>
              <a:t> switch.</a:t>
            </a:r>
          </a:p>
          <a:p>
            <a:r>
              <a:rPr lang="en-GB" baseline="0" dirty="0" smtClean="0"/>
              <a:t>Correlated double sampling (to correct for charge injection and for offset voltage of OTA).</a:t>
            </a:r>
          </a:p>
          <a:p>
            <a:pPr marL="171450" indent="-171450">
              <a:buFont typeface="Arial" panose="020B0604020202020204" pitchFamily="34" charset="0"/>
              <a:buChar char="•"/>
            </a:pPr>
            <a:r>
              <a:rPr lang="en-GB" baseline="0" dirty="0" smtClean="0"/>
              <a:t>OTA VOS (offset voltage) is sampled by CCDS (SW1 and M1 ON)</a:t>
            </a:r>
          </a:p>
          <a:p>
            <a:pPr marL="171450" indent="-171450">
              <a:buFont typeface="Arial" panose="020B0604020202020204" pitchFamily="34" charset="0"/>
              <a:buChar char="•"/>
            </a:pPr>
            <a:r>
              <a:rPr lang="en-GB" baseline="0" dirty="0" smtClean="0"/>
              <a:t>M1 turns OFF, i.e. AVOUT from charge injection is also stored in CCDS</a:t>
            </a:r>
          </a:p>
          <a:p>
            <a:pPr marL="171450" indent="-171450">
              <a:buFont typeface="Arial" panose="020B0604020202020204" pitchFamily="34" charset="0"/>
              <a:buChar char="•"/>
            </a:pPr>
            <a:r>
              <a:rPr lang="en-GB" baseline="0" dirty="0" smtClean="0"/>
              <a:t>SW1 turns OFF</a:t>
            </a:r>
          </a:p>
          <a:p>
            <a:pPr marL="0" indent="0">
              <a:buFont typeface="Arial" panose="020B0604020202020204" pitchFamily="34" charset="0"/>
              <a:buNone/>
            </a:pPr>
            <a:r>
              <a:rPr lang="en-GB" baseline="0" dirty="0" smtClean="0"/>
              <a:t>Successive approximation like ADC</a:t>
            </a:r>
          </a:p>
          <a:p>
            <a:pPr marL="171450" indent="-171450">
              <a:buFont typeface="Arial" panose="020B0604020202020204" pitchFamily="34" charset="0"/>
              <a:buChar char="•"/>
            </a:pPr>
            <a:r>
              <a:rPr lang="en-GB" baseline="0" dirty="0" smtClean="0"/>
              <a:t>Unlike traditional SAR (Successive Approximation Register) ADC, the proposed SAL ADC controls the internal DAC linearly rather than in a binary search way.</a:t>
            </a:r>
          </a:p>
          <a:p>
            <a:pPr marL="171450" indent="-171450">
              <a:buFont typeface="Arial" panose="020B0604020202020204" pitchFamily="34" charset="0"/>
              <a:buChar char="•"/>
            </a:pPr>
            <a:r>
              <a:rPr lang="en-GB" baseline="0" dirty="0" err="1" smtClean="0"/>
              <a:t>Clockless</a:t>
            </a:r>
            <a:r>
              <a:rPr lang="en-GB" baseline="0" dirty="0" smtClean="0"/>
              <a:t> comparator, SAL control logic, Thermometer coded DAC</a:t>
            </a:r>
          </a:p>
          <a:p>
            <a:pPr marL="171450" indent="-171450">
              <a:buFont typeface="Arial" panose="020B0604020202020204" pitchFamily="34" charset="0"/>
              <a:buChar char="•"/>
            </a:pPr>
            <a:r>
              <a:rPr lang="en-GB" baseline="0" dirty="0" smtClean="0"/>
              <a:t>If VOUT&gt;VTHPRE the start trigger runs the SAL ADC</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160</a:t>
            </a:fld>
            <a:endParaRPr lang="en-GB"/>
          </a:p>
        </p:txBody>
      </p:sp>
    </p:spTree>
    <p:extLst>
      <p:ext uri="{BB962C8B-B14F-4D97-AF65-F5344CB8AC3E}">
        <p14:creationId xmlns:p14="http://schemas.microsoft.com/office/powerpoint/2010/main" val="2684093969"/>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chip from Samsung (also designed</a:t>
            </a:r>
            <a:r>
              <a:rPr lang="en-US" baseline="0" dirty="0" smtClean="0"/>
              <a:t> for X-ray photon counting)</a:t>
            </a:r>
            <a:r>
              <a:rPr lang="en-US" dirty="0" smtClean="0"/>
              <a:t> is an example</a:t>
            </a:r>
            <a:r>
              <a:rPr lang="en-US" baseline="0" dirty="0" smtClean="0"/>
              <a:t> of pixel implementing the SAR type ADC. The output of the amplifier is frozen and the digitization is done in different steps/clock cycles. (The algorithm is not strictly speaking SAR (there is not a binary search) but they call it SAL (like)).</a:t>
            </a:r>
          </a:p>
          <a:p>
            <a:endParaRPr lang="en-GB" dirty="0" smtClean="0"/>
          </a:p>
          <a:p>
            <a:r>
              <a:rPr lang="en-GB" dirty="0" smtClean="0"/>
              <a:t>Sampling based CSA</a:t>
            </a:r>
          </a:p>
          <a:p>
            <a:r>
              <a:rPr lang="en-GB" dirty="0" smtClean="0"/>
              <a:t>After energy discrimination is finished, the ADC activates an asynchronous self reset signal that represents the END of conversion (EOC). </a:t>
            </a:r>
          </a:p>
          <a:p>
            <a:r>
              <a:rPr lang="en-GB" dirty="0" smtClean="0"/>
              <a:t>CFB (1.5fF) is reset.</a:t>
            </a:r>
          </a:p>
          <a:p>
            <a:r>
              <a:rPr lang="en-GB" dirty="0" smtClean="0"/>
              <a:t>Optimized switching level with dummy</a:t>
            </a:r>
            <a:r>
              <a:rPr lang="en-GB" baseline="0" dirty="0" smtClean="0"/>
              <a:t> switch.</a:t>
            </a:r>
          </a:p>
          <a:p>
            <a:r>
              <a:rPr lang="en-GB" baseline="0" dirty="0" smtClean="0"/>
              <a:t>Correlated double sampling (to correct for charge injection and for offset voltage of OTA).</a:t>
            </a:r>
          </a:p>
          <a:p>
            <a:pPr marL="171450" indent="-171450">
              <a:buFont typeface="Arial" panose="020B0604020202020204" pitchFamily="34" charset="0"/>
              <a:buChar char="•"/>
            </a:pPr>
            <a:r>
              <a:rPr lang="en-GB" baseline="0" dirty="0" smtClean="0"/>
              <a:t>OTA VOS (offset voltage) is sampled by CCDS (SW1 and M1 ON)</a:t>
            </a:r>
          </a:p>
          <a:p>
            <a:pPr marL="171450" indent="-171450">
              <a:buFont typeface="Arial" panose="020B0604020202020204" pitchFamily="34" charset="0"/>
              <a:buChar char="•"/>
            </a:pPr>
            <a:r>
              <a:rPr lang="en-GB" baseline="0" dirty="0" smtClean="0"/>
              <a:t>M1 turns OFF, i.e. AVOUT from charge injection is also stored in CCDS</a:t>
            </a:r>
          </a:p>
          <a:p>
            <a:pPr marL="171450" indent="-171450">
              <a:buFont typeface="Arial" panose="020B0604020202020204" pitchFamily="34" charset="0"/>
              <a:buChar char="•"/>
            </a:pPr>
            <a:r>
              <a:rPr lang="en-GB" baseline="0" dirty="0" smtClean="0"/>
              <a:t>SW1 turns OFF</a:t>
            </a:r>
          </a:p>
          <a:p>
            <a:pPr marL="0" indent="0">
              <a:buFont typeface="Arial" panose="020B0604020202020204" pitchFamily="34" charset="0"/>
              <a:buNone/>
            </a:pPr>
            <a:r>
              <a:rPr lang="en-GB" baseline="0" dirty="0" smtClean="0"/>
              <a:t>Successive approximation like ADC</a:t>
            </a:r>
          </a:p>
          <a:p>
            <a:pPr marL="171450" indent="-171450">
              <a:buFont typeface="Arial" panose="020B0604020202020204" pitchFamily="34" charset="0"/>
              <a:buChar char="•"/>
            </a:pPr>
            <a:r>
              <a:rPr lang="en-GB" baseline="0" dirty="0" smtClean="0"/>
              <a:t>Unlike traditional SAR (Successive Approximation Register) ADC, the proposed SAL ADC controls the internal DAC linearly rather than in a binary search way.</a:t>
            </a:r>
          </a:p>
          <a:p>
            <a:pPr marL="171450" indent="-171450">
              <a:buFont typeface="Arial" panose="020B0604020202020204" pitchFamily="34" charset="0"/>
              <a:buChar char="•"/>
            </a:pPr>
            <a:r>
              <a:rPr lang="en-GB" baseline="0" dirty="0" err="1" smtClean="0"/>
              <a:t>Clockless</a:t>
            </a:r>
            <a:r>
              <a:rPr lang="en-GB" baseline="0" dirty="0" smtClean="0"/>
              <a:t> comparator, SAL control logic, Thermometer coded DAC</a:t>
            </a:r>
          </a:p>
          <a:p>
            <a:pPr marL="171450" indent="-171450">
              <a:buFont typeface="Arial" panose="020B0604020202020204" pitchFamily="34" charset="0"/>
              <a:buChar char="•"/>
            </a:pPr>
            <a:r>
              <a:rPr lang="en-GB" baseline="0" dirty="0" smtClean="0"/>
              <a:t>If VOUT&gt;VTHPRE the start trigger runs the SAL ADC</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161</a:t>
            </a:fld>
            <a:endParaRPr lang="en-GB"/>
          </a:p>
        </p:txBody>
      </p:sp>
    </p:spTree>
    <p:extLst>
      <p:ext uri="{BB962C8B-B14F-4D97-AF65-F5344CB8AC3E}">
        <p14:creationId xmlns:p14="http://schemas.microsoft.com/office/powerpoint/2010/main" val="3348884806"/>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chip from Samsung (also designed</a:t>
            </a:r>
            <a:r>
              <a:rPr lang="en-US" baseline="0" dirty="0" smtClean="0"/>
              <a:t> for X-ray photon counting)</a:t>
            </a:r>
            <a:r>
              <a:rPr lang="en-US" dirty="0" smtClean="0"/>
              <a:t> is an example</a:t>
            </a:r>
            <a:r>
              <a:rPr lang="en-US" baseline="0" dirty="0" smtClean="0"/>
              <a:t> of pixel implementing the SAR type ADC. The output of the amplifier is frozen and the digitization is done in different steps/clock cycles. (The algorithm is not strictly speaking SAR (there is not a binary search) but they call it SAL (like)).</a:t>
            </a:r>
          </a:p>
          <a:p>
            <a:endParaRPr lang="en-GB" dirty="0" smtClean="0"/>
          </a:p>
          <a:p>
            <a:r>
              <a:rPr lang="en-GB" dirty="0" smtClean="0"/>
              <a:t>Sampling based CSA</a:t>
            </a:r>
          </a:p>
          <a:p>
            <a:r>
              <a:rPr lang="en-GB" dirty="0" smtClean="0"/>
              <a:t>After energy discrimination is finished, the ADC activates an asynchronous self reset signal that represents the END of conversion (EOC). </a:t>
            </a:r>
          </a:p>
          <a:p>
            <a:r>
              <a:rPr lang="en-GB" dirty="0" smtClean="0"/>
              <a:t>CFB (1.5fF) is reset.</a:t>
            </a:r>
          </a:p>
          <a:p>
            <a:r>
              <a:rPr lang="en-GB" dirty="0" smtClean="0"/>
              <a:t>Optimized switching level with dummy</a:t>
            </a:r>
            <a:r>
              <a:rPr lang="en-GB" baseline="0" dirty="0" smtClean="0"/>
              <a:t> switch.</a:t>
            </a:r>
          </a:p>
          <a:p>
            <a:r>
              <a:rPr lang="en-GB" baseline="0" dirty="0" smtClean="0"/>
              <a:t>Correlated double sampling (to correct for charge injection and for offset voltage of OTA).</a:t>
            </a:r>
          </a:p>
          <a:p>
            <a:pPr marL="171450" indent="-171450">
              <a:buFont typeface="Arial" panose="020B0604020202020204" pitchFamily="34" charset="0"/>
              <a:buChar char="•"/>
            </a:pPr>
            <a:r>
              <a:rPr lang="en-GB" baseline="0" dirty="0" smtClean="0"/>
              <a:t>OTA VOS (offset voltage) is sampled by CCDS (SW1 and M1 ON)</a:t>
            </a:r>
          </a:p>
          <a:p>
            <a:pPr marL="171450" indent="-171450">
              <a:buFont typeface="Arial" panose="020B0604020202020204" pitchFamily="34" charset="0"/>
              <a:buChar char="•"/>
            </a:pPr>
            <a:r>
              <a:rPr lang="en-GB" baseline="0" dirty="0" smtClean="0"/>
              <a:t>M1 turns OFF, i.e. AVOUT from charge injection is also stored in CCDS</a:t>
            </a:r>
          </a:p>
          <a:p>
            <a:pPr marL="171450" indent="-171450">
              <a:buFont typeface="Arial" panose="020B0604020202020204" pitchFamily="34" charset="0"/>
              <a:buChar char="•"/>
            </a:pPr>
            <a:r>
              <a:rPr lang="en-GB" baseline="0" dirty="0" smtClean="0"/>
              <a:t>SW1 turns OFF</a:t>
            </a:r>
          </a:p>
          <a:p>
            <a:pPr marL="0" indent="0">
              <a:buFont typeface="Arial" panose="020B0604020202020204" pitchFamily="34" charset="0"/>
              <a:buNone/>
            </a:pPr>
            <a:r>
              <a:rPr lang="en-GB" baseline="0" dirty="0" smtClean="0"/>
              <a:t>Successive approximation like ADC</a:t>
            </a:r>
          </a:p>
          <a:p>
            <a:pPr marL="171450" indent="-171450">
              <a:buFont typeface="Arial" panose="020B0604020202020204" pitchFamily="34" charset="0"/>
              <a:buChar char="•"/>
            </a:pPr>
            <a:r>
              <a:rPr lang="en-GB" baseline="0" dirty="0" smtClean="0"/>
              <a:t>Unlike traditional SAR (Successive Approximation Register) ADC, the proposed SAL ADC controls the internal DAC linearly rather than in a binary search way.</a:t>
            </a:r>
          </a:p>
          <a:p>
            <a:pPr marL="171450" indent="-171450">
              <a:buFont typeface="Arial" panose="020B0604020202020204" pitchFamily="34" charset="0"/>
              <a:buChar char="•"/>
            </a:pPr>
            <a:r>
              <a:rPr lang="en-GB" baseline="0" dirty="0" err="1" smtClean="0"/>
              <a:t>Clockless</a:t>
            </a:r>
            <a:r>
              <a:rPr lang="en-GB" baseline="0" dirty="0" smtClean="0"/>
              <a:t> comparator, SAL control logic, Thermometer coded DAC</a:t>
            </a:r>
          </a:p>
          <a:p>
            <a:pPr marL="171450" indent="-171450">
              <a:buFont typeface="Arial" panose="020B0604020202020204" pitchFamily="34" charset="0"/>
              <a:buChar char="•"/>
            </a:pPr>
            <a:r>
              <a:rPr lang="en-GB" baseline="0" dirty="0" smtClean="0"/>
              <a:t>If VOUT&gt;VTHPRE the start trigger runs the SAL ADC</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162</a:t>
            </a:fld>
            <a:endParaRPr lang="en-GB"/>
          </a:p>
        </p:txBody>
      </p:sp>
    </p:spTree>
    <p:extLst>
      <p:ext uri="{BB962C8B-B14F-4D97-AF65-F5344CB8AC3E}">
        <p14:creationId xmlns:p14="http://schemas.microsoft.com/office/powerpoint/2010/main" val="1911869118"/>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(ADDITIONAL SLIDE)</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163</a:t>
            </a:fld>
            <a:endParaRPr lang="en-GB"/>
          </a:p>
        </p:txBody>
      </p:sp>
    </p:spTree>
    <p:extLst>
      <p:ext uri="{BB962C8B-B14F-4D97-AF65-F5344CB8AC3E}">
        <p14:creationId xmlns:p14="http://schemas.microsoft.com/office/powerpoint/2010/main" val="821701341"/>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Instant retrigger technology re-evaluates the pulse signal after a predetermined</a:t>
            </a:r>
            <a:r>
              <a:rPr lang="en-GB" baseline="0" dirty="0" smtClean="0"/>
              <a:t> dead time interval after each count and potentially retriggers the counting circuit in case of pulse pile-up.</a:t>
            </a:r>
          </a:p>
          <a:p>
            <a:r>
              <a:rPr lang="en-GB" baseline="0" dirty="0" smtClean="0"/>
              <a:t>Counting becomes non-</a:t>
            </a:r>
            <a:r>
              <a:rPr lang="en-GB" baseline="0" dirty="0" err="1" smtClean="0"/>
              <a:t>parallizable</a:t>
            </a:r>
            <a:r>
              <a:rPr lang="en-GB" baseline="0" dirty="0" smtClean="0"/>
              <a:t>.</a:t>
            </a:r>
          </a:p>
          <a:p>
            <a:r>
              <a:rPr lang="en-GB" baseline="0" dirty="0" smtClean="0"/>
              <a:t>XRD X-ray Diffraction experiments in synchrotrons</a:t>
            </a:r>
          </a:p>
          <a:p>
            <a:r>
              <a:rPr lang="en-GB" baseline="0" dirty="0" smtClean="0"/>
              <a:t>Macromolecular crystallography (MX), Small Molecule Crystallography (SMX) require high photon fluxes and count-rates.</a:t>
            </a:r>
          </a:p>
          <a:p>
            <a:endParaRPr lang="en-GB" baseline="0" dirty="0" smtClean="0"/>
          </a:p>
          <a:p>
            <a:r>
              <a:rPr lang="en-GB" baseline="0" dirty="0" err="1" smtClean="0"/>
              <a:t>Compout</a:t>
            </a:r>
            <a:r>
              <a:rPr lang="en-GB" baseline="0" dirty="0" smtClean="0"/>
              <a:t> shows the corresponding digital discriminator output signal that triggers the counter.</a:t>
            </a:r>
          </a:p>
          <a:p>
            <a:r>
              <a:rPr lang="en-GB" baseline="0" dirty="0" smtClean="0"/>
              <a:t>Count shows the corresponding counts being registered by a conventional single counting X-ray detector. Counts are lost in case of pulse pile up. (paralysis)</a:t>
            </a:r>
          </a:p>
          <a:p>
            <a:r>
              <a:rPr lang="en-GB" baseline="0" dirty="0" err="1" smtClean="0"/>
              <a:t>Deadgenout</a:t>
            </a:r>
            <a:r>
              <a:rPr lang="en-GB" baseline="0" dirty="0" smtClean="0"/>
              <a:t> dead time generator output signal with instant retrigger technology.</a:t>
            </a:r>
          </a:p>
          <a:p>
            <a:r>
              <a:rPr lang="en-GB" baseline="0" dirty="0" smtClean="0"/>
              <a:t>A predefined dead time interval is started whenever a count has been registered.</a:t>
            </a:r>
          </a:p>
          <a:p>
            <a:r>
              <a:rPr lang="en-GB" baseline="0" dirty="0" smtClean="0"/>
              <a:t>Corresponding counts. The counting becomes non-</a:t>
            </a:r>
            <a:r>
              <a:rPr lang="en-GB" baseline="0" dirty="0" err="1" smtClean="0"/>
              <a:t>paralyzable</a:t>
            </a:r>
            <a:r>
              <a:rPr lang="en-GB" baseline="0" dirty="0" smtClean="0"/>
              <a:t>.</a:t>
            </a:r>
          </a:p>
          <a:p>
            <a:endParaRPr lang="en-GB" baseline="0" dirty="0" smtClean="0"/>
          </a:p>
          <a:p>
            <a:r>
              <a:rPr lang="en-GB" sz="1200" b="0" i="0" u="none" strike="noStrike" kern="1200" baseline="0" dirty="0" smtClean="0">
                <a:solidFill>
                  <a:schemeClr val="tx1"/>
                </a:solidFill>
                <a:latin typeface="+mn-lt"/>
                <a:ea typeface="+mn-ea"/>
                <a:cs typeface="+mn-cs"/>
              </a:rPr>
              <a:t>In order to achieve high counting accuracy, the dead time interval has to account for the width of a single photon pulse corresponding to the specific photon energy, which in fact is only viable with high precision for a monochromatic x-ray source.</a:t>
            </a:r>
            <a:endParaRPr lang="en-GB" baseline="0" dirty="0" smtClean="0"/>
          </a:p>
          <a:p>
            <a:endParaRPr lang="en-GB" dirty="0" smtClean="0"/>
          </a:p>
          <a:p>
            <a:r>
              <a:rPr lang="en-GB" dirty="0" smtClean="0"/>
              <a:t>Nominal</a:t>
            </a:r>
            <a:r>
              <a:rPr lang="en-GB" baseline="0" dirty="0" smtClean="0"/>
              <a:t> retrigger dead time 100ns</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166</a:t>
            </a:fld>
            <a:endParaRPr lang="en-GB"/>
          </a:p>
        </p:txBody>
      </p:sp>
    </p:spTree>
    <p:extLst>
      <p:ext uri="{BB962C8B-B14F-4D97-AF65-F5344CB8AC3E}">
        <p14:creationId xmlns:p14="http://schemas.microsoft.com/office/powerpoint/2010/main" val="290415762"/>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Ns: Number of counts</a:t>
            </a:r>
            <a:r>
              <a:rPr lang="en-US" baseline="0" dirty="0" smtClean="0"/>
              <a:t> in the spectral counter</a:t>
            </a:r>
          </a:p>
          <a:p>
            <a:r>
              <a:rPr lang="en-US" baseline="0" dirty="0" smtClean="0"/>
              <a:t>Np: Number of counts in the pile up counter</a:t>
            </a:r>
            <a:endParaRPr lang="en-GB" dirty="0" smtClean="0"/>
          </a:p>
          <a:p>
            <a:r>
              <a:rPr lang="en-GB" dirty="0" smtClean="0"/>
              <a:t>CT-&gt;Extreme X-ray fluxes-&gt;Pulse</a:t>
            </a:r>
            <a:r>
              <a:rPr lang="en-GB" baseline="0" dirty="0" smtClean="0"/>
              <a:t> pile up-&gt;detector paralysis and ambiguity</a:t>
            </a:r>
          </a:p>
          <a:p>
            <a:r>
              <a:rPr lang="en-GB" baseline="0" dirty="0" smtClean="0"/>
              <a:t>Pile up trigger-&gt; a novel method that provides unambiguous detector signals in the rate regimes where classical rising-edge counters run into paralysis.</a:t>
            </a:r>
          </a:p>
          <a:p>
            <a:r>
              <a:rPr lang="en-GB" baseline="0" dirty="0" smtClean="0"/>
              <a:t>CT 10^9 hits/s x cm^2</a:t>
            </a:r>
          </a:p>
          <a:p>
            <a:r>
              <a:rPr lang="en-GB" baseline="0" dirty="0" smtClean="0"/>
              <a:t>Pixel pitch is chosen 225um (</a:t>
            </a:r>
            <a:r>
              <a:rPr lang="en-GB" baseline="0" dirty="0" err="1" smtClean="0"/>
              <a:t>Kappler</a:t>
            </a:r>
            <a:r>
              <a:rPr lang="en-GB" baseline="0" dirty="0" smtClean="0"/>
              <a:t>) (Philips 300um). This size is a trade off between segmentation (small pixels) for speed and large pixels to minimize the negative influence of k-escape and  charge sharing in the energy spectrum measured by the individual pixel.</a:t>
            </a:r>
          </a:p>
          <a:p>
            <a:endParaRPr lang="en-GB" baseline="0" dirty="0" smtClean="0"/>
          </a:p>
          <a:p>
            <a:r>
              <a:rPr lang="en-GB" baseline="0" dirty="0" smtClean="0"/>
              <a:t>Calculation: </a:t>
            </a:r>
          </a:p>
          <a:p>
            <a:r>
              <a:rPr lang="en-GB" baseline="0" dirty="0" smtClean="0"/>
              <a:t>Pixel pitch 250um, max count rate in CT scan with 140kV and 800mA may reach 125 </a:t>
            </a:r>
            <a:r>
              <a:rPr lang="en-GB" baseline="0" dirty="0" err="1" smtClean="0"/>
              <a:t>Mcps</a:t>
            </a:r>
            <a:r>
              <a:rPr lang="en-GB" baseline="0" dirty="0" smtClean="0"/>
              <a:t> (central projection, no attenuation). In these conditions the average time between photons amounts to 8ns.</a:t>
            </a:r>
          </a:p>
          <a:p>
            <a:endParaRPr lang="en-GB" baseline="0" dirty="0" smtClean="0"/>
          </a:p>
          <a:p>
            <a:r>
              <a:rPr lang="en-GB" baseline="0" dirty="0" smtClean="0"/>
              <a:t>Note that beyond the peak for the 20keV threshold it is not longer possible to linearize this signal, resulting in ambiguous and therefore inconsistent data sets not suited for CT image reconstruction.</a:t>
            </a:r>
          </a:p>
          <a:p>
            <a:r>
              <a:rPr lang="en-GB" baseline="0" dirty="0" smtClean="0"/>
              <a:t>The same is true for the 65keV threshold. But its peak occurs at higher X-ray tube currents (475mA)</a:t>
            </a:r>
          </a:p>
          <a:p>
            <a:endParaRPr lang="en-GB" baseline="0" dirty="0" smtClean="0"/>
          </a:p>
          <a:p>
            <a:r>
              <a:rPr lang="en-GB" baseline="0" dirty="0" smtClean="0"/>
              <a:t>Definition: A pile up counter is a rising-edge counter with a threshold beyond the maximum energy of the incoming X-ray spectrum. The signal of a 160keV counter, for instance is zero at low tube currents but it provides a reasonable signal at rates where pulse pile up occurs (this corresponds to the diagnostically irrelevant regions in CT with lowest or no attenuation.</a:t>
            </a:r>
          </a:p>
          <a:p>
            <a:r>
              <a:rPr lang="en-GB" baseline="0" dirty="0" smtClean="0"/>
              <a:t>By combining the counts of NS (from a spectral threshold) with the counts of Np (from a pile up threshold) in a weighted manner:</a:t>
            </a:r>
          </a:p>
          <a:p>
            <a:r>
              <a:rPr lang="en-GB" baseline="0" dirty="0" smtClean="0"/>
              <a:t>N=</a:t>
            </a:r>
            <a:r>
              <a:rPr lang="en-GB" baseline="0" dirty="0" err="1" smtClean="0"/>
              <a:t>Ns+wxNp</a:t>
            </a:r>
            <a:endParaRPr lang="en-GB" baseline="0" dirty="0" smtClean="0"/>
          </a:p>
          <a:p>
            <a:r>
              <a:rPr lang="en-GB" baseline="0" dirty="0" smtClean="0"/>
              <a:t>Then the signal is (1) unambiguous up to the highest fluxes and (2) full spectral sensitivity in the low flux regime. (w=~1.25)</a:t>
            </a:r>
          </a:p>
        </p:txBody>
      </p:sp>
      <p:sp>
        <p:nvSpPr>
          <p:cNvPr id="4" name="Slide Number Placeholder 3"/>
          <p:cNvSpPr>
            <a:spLocks noGrp="1"/>
          </p:cNvSpPr>
          <p:nvPr>
            <p:ph type="sldNum" sz="quarter" idx="10"/>
          </p:nvPr>
        </p:nvSpPr>
        <p:spPr/>
        <p:txBody>
          <a:bodyPr/>
          <a:lstStyle/>
          <a:p>
            <a:fld id="{2119D60F-B276-4077-96EB-722715557476}" type="slidenum">
              <a:rPr lang="en-GB" smtClean="0"/>
              <a:t>168</a:t>
            </a:fld>
            <a:endParaRPr lang="en-GB"/>
          </a:p>
        </p:txBody>
      </p:sp>
    </p:spTree>
    <p:extLst>
      <p:ext uri="{BB962C8B-B14F-4D97-AF65-F5344CB8AC3E}">
        <p14:creationId xmlns:p14="http://schemas.microsoft.com/office/powerpoint/2010/main" val="3242483053"/>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This was measured at ANKA with 40keV synchrotron radiation. The green line shows the energy bin output directly from the chip (i.e. one "frame" of data), the blue line shows binning done offline with </a:t>
            </a:r>
            <a:r>
              <a:rPr lang="en-GB" sz="1200" kern="1200" dirty="0" err="1" smtClean="0">
                <a:solidFill>
                  <a:schemeClr val="tx1"/>
                </a:solidFill>
                <a:effectLst/>
                <a:latin typeface="+mn-lt"/>
                <a:ea typeface="+mn-ea"/>
                <a:cs typeface="+mn-cs"/>
              </a:rPr>
              <a:t>ToT</a:t>
            </a:r>
            <a:r>
              <a:rPr lang="en-GB" sz="1200" kern="1200" dirty="0" smtClean="0">
                <a:solidFill>
                  <a:schemeClr val="tx1"/>
                </a:solidFill>
                <a:effectLst/>
                <a:latin typeface="+mn-lt"/>
                <a:ea typeface="+mn-ea"/>
                <a:cs typeface="+mn-cs"/>
              </a:rPr>
              <a:t> counts read from the chip, and the read line shows a simulation Erik did using Geant4 and a model of the frontend. Reference is </a:t>
            </a:r>
            <a:r>
              <a:rPr lang="en-GB" sz="1200" kern="1200" dirty="0" err="1" smtClean="0">
                <a:solidFill>
                  <a:schemeClr val="tx1"/>
                </a:solidFill>
                <a:effectLst/>
                <a:latin typeface="+mn-lt"/>
                <a:ea typeface="+mn-ea"/>
                <a:cs typeface="+mn-cs"/>
              </a:rPr>
              <a:t>Frojdh</a:t>
            </a:r>
            <a:r>
              <a:rPr lang="en-GB" sz="1200" kern="1200" dirty="0" smtClean="0">
                <a:solidFill>
                  <a:schemeClr val="tx1"/>
                </a:solidFill>
                <a:effectLst/>
                <a:latin typeface="+mn-lt"/>
                <a:ea typeface="+mn-ea"/>
                <a:cs typeface="+mn-cs"/>
              </a:rPr>
              <a:t> et al, NIMA, 2015.</a:t>
            </a:r>
          </a:p>
          <a:p>
            <a:r>
              <a:rPr lang="en-GB" sz="1200" kern="1200" dirty="0" smtClean="0">
                <a:solidFill>
                  <a:schemeClr val="tx1"/>
                </a:solidFill>
                <a:effectLst/>
                <a:latin typeface="+mn-lt"/>
                <a:ea typeface="+mn-ea"/>
                <a:cs typeface="+mn-cs"/>
              </a:rPr>
              <a:t>Underestimation</a:t>
            </a:r>
            <a:r>
              <a:rPr lang="en-GB" sz="1200" kern="1200" baseline="0" dirty="0" smtClean="0">
                <a:solidFill>
                  <a:schemeClr val="tx1"/>
                </a:solidFill>
                <a:effectLst/>
                <a:latin typeface="+mn-lt"/>
                <a:ea typeface="+mn-ea"/>
                <a:cs typeface="+mn-cs"/>
              </a:rPr>
              <a:t> of charge sharing in the simulation.</a:t>
            </a:r>
          </a:p>
          <a:p>
            <a:r>
              <a:rPr lang="en-GB" sz="1200" kern="1200" baseline="0" dirty="0" smtClean="0">
                <a:solidFill>
                  <a:schemeClr val="tx1"/>
                </a:solidFill>
                <a:effectLst/>
                <a:latin typeface="+mn-lt"/>
                <a:ea typeface="+mn-ea"/>
                <a:cs typeface="+mn-cs"/>
              </a:rPr>
              <a:t>E 3.18KeV FWHM</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173</a:t>
            </a:fld>
            <a:endParaRPr lang="en-GB"/>
          </a:p>
        </p:txBody>
      </p:sp>
    </p:spTree>
    <p:extLst>
      <p:ext uri="{BB962C8B-B14F-4D97-AF65-F5344CB8AC3E}">
        <p14:creationId xmlns:p14="http://schemas.microsoft.com/office/powerpoint/2010/main" val="87760346"/>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0.1W/cm2 corresponds roughly to the limiting heat flux that can</a:t>
            </a:r>
            <a:r>
              <a:rPr lang="en-GB" baseline="0" dirty="0" smtClean="0"/>
              <a:t> be removed by natural air convection with 10oC temperature rise.</a:t>
            </a:r>
          </a:p>
          <a:p>
            <a:pPr rtl="0"/>
            <a:r>
              <a:rPr lang="ca-ES" dirty="0" smtClean="0">
                <a:effectLst/>
              </a:rPr>
              <a:t>La </a:t>
            </a:r>
            <a:r>
              <a:rPr lang="ca-ES" b="1" dirty="0" smtClean="0">
                <a:effectLst/>
              </a:rPr>
              <a:t>convecció</a:t>
            </a:r>
            <a:r>
              <a:rPr lang="ca-ES" dirty="0" smtClean="0">
                <a:effectLst/>
              </a:rPr>
              <a:t> és una de les tres formes de </a:t>
            </a:r>
            <a:r>
              <a:rPr lang="ca-ES" dirty="0" smtClean="0">
                <a:effectLst/>
                <a:hlinkClick r:id="rId3" tooltip="Transferència de calor"/>
              </a:rPr>
              <a:t>transferència de calor</a:t>
            </a:r>
            <a:r>
              <a:rPr lang="ca-ES" dirty="0" smtClean="0">
                <a:effectLst/>
              </a:rPr>
              <a:t> i es caracteritza pel fet que aquesta es produeix a través del desplaçament de </a:t>
            </a:r>
            <a:r>
              <a:rPr lang="ca-ES" dirty="0" smtClean="0">
                <a:effectLst/>
                <a:hlinkClick r:id="rId4" tooltip="Matèria"/>
              </a:rPr>
              <a:t>matèria</a:t>
            </a:r>
            <a:r>
              <a:rPr lang="ca-ES" dirty="0" smtClean="0">
                <a:effectLst/>
              </a:rPr>
              <a:t> entre regions amb diferents temperatures. La convecció es produeix únicament en materials </a:t>
            </a:r>
            <a:r>
              <a:rPr lang="ca-ES" dirty="0" smtClean="0">
                <a:effectLst/>
                <a:hlinkClick r:id="rId5" tooltip="Fluid"/>
              </a:rPr>
              <a:t>fluids</a:t>
            </a:r>
            <a:r>
              <a:rPr lang="ca-ES" dirty="0" smtClean="0">
                <a:effectLst/>
              </a:rPr>
              <a:t>. Quan s'escalfen disminueix la seva </a:t>
            </a:r>
            <a:r>
              <a:rPr lang="ca-ES" dirty="0" smtClean="0">
                <a:effectLst/>
                <a:hlinkClick r:id="rId6" tooltip="Densitat"/>
              </a:rPr>
              <a:t>densitat</a:t>
            </a:r>
            <a:r>
              <a:rPr lang="ca-ES" dirty="0" smtClean="0">
                <a:effectLst/>
              </a:rPr>
              <a:t> i ascendeixen al ser desplaçats per les porcions a menor temperatura que, al mateix temps, descendeixen i s'escalfen repetint el cicle. El resultat és el transport de </a:t>
            </a:r>
            <a:r>
              <a:rPr lang="ca-ES" dirty="0" smtClean="0">
                <a:effectLst/>
                <a:hlinkClick r:id="rId7" tooltip="Calor"/>
              </a:rPr>
              <a:t>calor</a:t>
            </a:r>
            <a:r>
              <a:rPr lang="ca-ES" dirty="0" smtClean="0">
                <a:effectLst/>
              </a:rPr>
              <a:t> per mitjà de les parcel·les de fluid ascendent i descendent. La transferència de calor implica el transport de calor en un volum i la barreja d'elements macroscòpics de porcions calentes i fredes d'un gas o un líquid. S'inclou també l'intercanvi d'</a:t>
            </a:r>
            <a:r>
              <a:rPr lang="ca-ES" dirty="0" smtClean="0">
                <a:effectLst/>
                <a:hlinkClick r:id="rId8" tooltip="Energia"/>
              </a:rPr>
              <a:t>energia</a:t>
            </a:r>
            <a:r>
              <a:rPr lang="ca-ES" dirty="0" smtClean="0">
                <a:effectLst/>
              </a:rPr>
              <a:t> entre una superfície </a:t>
            </a:r>
            <a:r>
              <a:rPr lang="ca-ES" dirty="0" smtClean="0">
                <a:effectLst/>
                <a:hlinkClick r:id="rId9" tooltip="Sòlid"/>
              </a:rPr>
              <a:t>sòlida</a:t>
            </a:r>
            <a:r>
              <a:rPr lang="ca-ES" dirty="0" smtClean="0">
                <a:effectLst/>
              </a:rPr>
              <a:t> i un fluid.</a:t>
            </a:r>
          </a:p>
          <a:p>
            <a:pPr rtl="0"/>
            <a:r>
              <a:rPr lang="ca-ES" dirty="0" smtClean="0">
                <a:effectLst/>
              </a:rPr>
              <a:t>En la transferència de calor per </a:t>
            </a:r>
            <a:r>
              <a:rPr lang="ca-ES" b="1" dirty="0" smtClean="0">
                <a:effectLst/>
              </a:rPr>
              <a:t>convecció forçada</a:t>
            </a:r>
            <a:r>
              <a:rPr lang="ca-ES" dirty="0" smtClean="0">
                <a:effectLst/>
              </a:rPr>
              <a:t> es provoca el flux d'un fluid sobre una superfície sòlida per mitjà d'una força externa com per exemple una </a:t>
            </a:r>
            <a:r>
              <a:rPr lang="ca-ES" dirty="0" smtClean="0">
                <a:effectLst/>
                <a:hlinkClick r:id="rId10" tooltip="Bomba (enginyeria)"/>
              </a:rPr>
              <a:t>bomba</a:t>
            </a:r>
            <a:r>
              <a:rPr lang="ca-ES" dirty="0" smtClean="0">
                <a:effectLst/>
              </a:rPr>
              <a:t>, un </a:t>
            </a:r>
            <a:r>
              <a:rPr lang="ca-ES" dirty="0" smtClean="0">
                <a:effectLst/>
                <a:hlinkClick r:id="rId11" tooltip="Ventilador"/>
              </a:rPr>
              <a:t>ventilador</a:t>
            </a:r>
            <a:r>
              <a:rPr lang="ca-ES" dirty="0" smtClean="0">
                <a:effectLst/>
              </a:rPr>
              <a:t> o altre dispositiu mecànic.</a:t>
            </a:r>
          </a:p>
          <a:p>
            <a:pPr rtl="0"/>
            <a:r>
              <a:rPr lang="ca-ES" dirty="0" smtClean="0">
                <a:effectLst/>
              </a:rPr>
              <a:t>En la transferència de calor per </a:t>
            </a:r>
            <a:r>
              <a:rPr lang="ca-ES" b="1" dirty="0" smtClean="0">
                <a:effectLst/>
              </a:rPr>
              <a:t>convecció lliure</a:t>
            </a:r>
            <a:r>
              <a:rPr lang="ca-ES" dirty="0" smtClean="0">
                <a:effectLst/>
              </a:rPr>
              <a:t> o natural en la qual un fluid és més calent o més fred i en contacte amb una superfície sòlida causa una circulació a causa de les diferències de densitat que resulten del gradient de temperatures en el fluid.</a:t>
            </a:r>
          </a:p>
          <a:p>
            <a:pPr rtl="0"/>
            <a:r>
              <a:rPr lang="ca-ES" dirty="0" smtClean="0">
                <a:effectLst/>
              </a:rPr>
              <a:t>Els mecanismes de transferència d'energia tèrmica són:</a:t>
            </a:r>
          </a:p>
          <a:p>
            <a:pPr rtl="0"/>
            <a:r>
              <a:rPr lang="ca-ES" dirty="0" smtClean="0">
                <a:effectLst/>
                <a:hlinkClick r:id="rId12" tooltip="Conducció tèrmica"/>
              </a:rPr>
              <a:t>Conducció</a:t>
            </a:r>
            <a:endParaRPr lang="ca-ES" dirty="0" smtClean="0">
              <a:effectLst/>
            </a:endParaRPr>
          </a:p>
          <a:p>
            <a:pPr rtl="0"/>
            <a:r>
              <a:rPr lang="ca-ES" dirty="0" smtClean="0">
                <a:effectLst/>
              </a:rPr>
              <a:t>Convecció</a:t>
            </a:r>
          </a:p>
          <a:p>
            <a:pPr rtl="0"/>
            <a:r>
              <a:rPr lang="ca-ES" dirty="0" smtClean="0">
                <a:effectLst/>
                <a:hlinkClick r:id="rId13" tooltip="Radiació tèrmica"/>
              </a:rPr>
              <a:t>Radiació</a:t>
            </a:r>
            <a:endParaRPr lang="ca-ES" dirty="0" smtClean="0">
              <a:effectLst/>
            </a:endParaRPr>
          </a:p>
          <a:p>
            <a:pPr rtl="0"/>
            <a:endParaRPr lang="ca-ES" dirty="0" smtClean="0">
              <a:effectLst/>
            </a:endParaRPr>
          </a:p>
          <a:p>
            <a:r>
              <a:rPr lang="en-GB" dirty="0" smtClean="0"/>
              <a:t>It is likely that front-end electronics power dissipation will limit the achievable pixel density of proposed fine-grain detectors. To realize the low noise possibilities of pixel detectors with low-capacitance electrodes, the electronics must be located in close proximity to the detector. Detector temperature usually has to be controlled and kept at or below room temperature to prevent undesirable leakage currents or thermally induced gain inhomogeneity. Therefore, available cooling technology must be considered when high density pixel electronics is designed.</a:t>
            </a:r>
          </a:p>
          <a:p>
            <a:r>
              <a:rPr lang="en-GB" dirty="0" smtClean="0">
                <a:hlinkClick r:id="rId14"/>
              </a:rPr>
              <a:t>Fig. 2</a:t>
            </a:r>
            <a:r>
              <a:rPr lang="en-GB" dirty="0" smtClean="0"/>
              <a:t> shows the allowed power dissipation per pixel versus pixel density, for three overall power density levels. The lowest level, 0.1Wcm2, corresponds roughly to the limiting heat flux that can be removed by natural air convection with 10°C temperature rise </a:t>
            </a:r>
            <a:r>
              <a:rPr lang="en-GB" dirty="0" smtClean="0">
                <a:hlinkClick r:id="rId15"/>
              </a:rPr>
              <a:t>[16]</a:t>
            </a:r>
            <a:r>
              <a:rPr lang="en-GB" dirty="0" smtClean="0"/>
              <a:t>. At the highest level, 10W/cm2, forced liquid cooling is required to limit the temperature rise to less than 10°C. It can be seen that as pixel densities exceed 10^4, the electronics power budget will have to be at the microwatt per channel level to avoid exotic cooling schemes.</a:t>
            </a:r>
          </a:p>
          <a:p>
            <a:pPr rtl="0"/>
            <a:endParaRPr lang="ca-ES" dirty="0" smtClean="0">
              <a:effectLst/>
            </a:endParaRPr>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175</a:t>
            </a:fld>
            <a:endParaRPr lang="en-GB"/>
          </a:p>
        </p:txBody>
      </p:sp>
    </p:spTree>
    <p:extLst>
      <p:ext uri="{BB962C8B-B14F-4D97-AF65-F5344CB8AC3E}">
        <p14:creationId xmlns:p14="http://schemas.microsoft.com/office/powerpoint/2010/main" val="312642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Energy weighting</a:t>
            </a:r>
            <a:r>
              <a:rPr lang="en-GB" baseline="0" dirty="0" smtClean="0"/>
              <a:t> can be applied off detector for enhancing contrast.</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13</a:t>
            </a:fld>
            <a:endParaRPr lang="en-GB"/>
          </a:p>
        </p:txBody>
      </p:sp>
    </p:spTree>
    <p:extLst>
      <p:ext uri="{BB962C8B-B14F-4D97-AF65-F5344CB8AC3E}">
        <p14:creationId xmlns:p14="http://schemas.microsoft.com/office/powerpoint/2010/main" val="19933077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970" name="Rectangle 2"/>
          <p:cNvSpPr>
            <a:spLocks noGrp="1" noRot="1" noChangeAspect="1" noChangeArrowheads="1" noTextEdit="1"/>
          </p:cNvSpPr>
          <p:nvPr>
            <p:ph type="sldImg"/>
          </p:nvPr>
        </p:nvSpPr>
        <p:spPr>
          <a:ln/>
        </p:spPr>
      </p:sp>
      <p:sp>
        <p:nvSpPr>
          <p:cNvPr id="7239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Implications</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GB" sz="1200" kern="1200" baseline="0" dirty="0" smtClean="0">
                <a:solidFill>
                  <a:schemeClr val="tx1"/>
                </a:solidFill>
                <a:effectLst/>
                <a:latin typeface="+mn-lt"/>
                <a:ea typeface="+mn-ea"/>
                <a:cs typeface="+mn-cs"/>
              </a:rPr>
              <a:t>Signal to Noise Ratio improvement</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GB" sz="1200" kern="1200" baseline="0" dirty="0" smtClean="0">
                <a:solidFill>
                  <a:schemeClr val="tx1"/>
                </a:solidFill>
                <a:effectLst/>
                <a:latin typeface="+mn-lt"/>
                <a:ea typeface="+mn-ea"/>
                <a:cs typeface="+mn-cs"/>
              </a:rPr>
              <a:t>Allows to exploit the energy-dependence of the attenuation coefficients of different materials</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GB" sz="1200" kern="1200" baseline="0" dirty="0" smtClean="0">
                <a:solidFill>
                  <a:schemeClr val="tx1"/>
                </a:solidFill>
                <a:effectLst/>
                <a:latin typeface="+mn-lt"/>
                <a:ea typeface="+mn-ea"/>
                <a:cs typeface="+mn-cs"/>
              </a:rPr>
              <a:t>Enables identification of materials using their K-edge</a:t>
            </a: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X-ray imaging in spatially segmented detectors containing multiple thresholds is referred to as spectroscopic X-ray imaging. Spectroscopic X-ray imaging has been shown to improve the overall image quality for a given X-ray dose or lead to a reduction in the required dose necessary to obtain a given image quality. Spectroscopic X-ray detectors can enable the identification of the material composition of the object under study by exploiting the property that the attenuation of X-rays is energy and material dependent. If the information of the energy spectrum transmitted through the object is measured and accounted for in the identification algorithm, different materials can be distinguished. Spectroscopic X-ray imaging can also be used in medical imaging to suppress beam-hardening </a:t>
            </a:r>
            <a:r>
              <a:rPr lang="en-GB" sz="1200" kern="1200" dirty="0" err="1" smtClean="0">
                <a:solidFill>
                  <a:schemeClr val="tx1"/>
                </a:solidFill>
                <a:effectLst/>
                <a:latin typeface="+mn-lt"/>
                <a:ea typeface="+mn-ea"/>
                <a:cs typeface="+mn-cs"/>
              </a:rPr>
              <a:t>artifacts</a:t>
            </a:r>
            <a:r>
              <a:rPr lang="en-GB" sz="1200" kern="1200" dirty="0" smtClean="0">
                <a:solidFill>
                  <a:schemeClr val="tx1"/>
                </a:solidFill>
                <a:effectLst/>
                <a:latin typeface="+mn-lt"/>
                <a:ea typeface="+mn-ea"/>
                <a:cs typeface="+mn-cs"/>
              </a:rPr>
              <a:t> or to discriminate to some extent between calcium or iodine and lighter elements (Z &lt; 20), which form body tissues [1]. K-edge Computed Tomography (CT) has been proposed as a potential method for functional CT wherein heavy metal nanoparticles are used as targeted imaging agents. K-edge CT imaging combined with targeted biomarkers could provide simultaneous functional and anatomical tomographic images in a single scan thus providing a new quantitative molecular imaging platform [2]. K-edge imaging relies on the developments of spectroscopic detectors since the cost and complexity of developments for multiple </a:t>
            </a:r>
            <a:r>
              <a:rPr lang="en-GB" sz="1200" kern="1200" dirty="0" err="1" smtClean="0">
                <a:solidFill>
                  <a:schemeClr val="tx1"/>
                </a:solidFill>
                <a:effectLst/>
                <a:latin typeface="+mn-lt"/>
                <a:ea typeface="+mn-ea"/>
                <a:cs typeface="+mn-cs"/>
              </a:rPr>
              <a:t>kVp</a:t>
            </a:r>
            <a:r>
              <a:rPr lang="en-GB" sz="1200" kern="1200" dirty="0" smtClean="0">
                <a:solidFill>
                  <a:schemeClr val="tx1"/>
                </a:solidFill>
                <a:effectLst/>
                <a:latin typeface="+mn-lt"/>
                <a:ea typeface="+mn-ea"/>
                <a:cs typeface="+mn-cs"/>
              </a:rPr>
              <a:t> systems can be prohibitive. Moreover, multiple </a:t>
            </a:r>
            <a:r>
              <a:rPr lang="en-GB" sz="1200" kern="1200" dirty="0" err="1" smtClean="0">
                <a:solidFill>
                  <a:schemeClr val="tx1"/>
                </a:solidFill>
                <a:effectLst/>
                <a:latin typeface="+mn-lt"/>
                <a:ea typeface="+mn-ea"/>
                <a:cs typeface="+mn-cs"/>
              </a:rPr>
              <a:t>kVp</a:t>
            </a:r>
            <a:r>
              <a:rPr lang="en-GB" sz="1200" kern="1200" dirty="0" smtClean="0">
                <a:solidFill>
                  <a:schemeClr val="tx1"/>
                </a:solidFill>
                <a:effectLst/>
                <a:latin typeface="+mn-lt"/>
                <a:ea typeface="+mn-ea"/>
                <a:cs typeface="+mn-cs"/>
              </a:rPr>
              <a:t> with energy integrating detectors does not provide optimal results because there is cross-talk between the different energy images [3].</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Lower energy photons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information that the</a:t>
            </a:r>
            <a:r>
              <a:rPr lang="en-GB" sz="1200" kern="1200" baseline="0" dirty="0" smtClean="0">
                <a:solidFill>
                  <a:schemeClr val="tx1"/>
                </a:solidFill>
                <a:effectLst/>
                <a:latin typeface="+mn-lt"/>
                <a:ea typeface="+mn-ea"/>
                <a:cs typeface="+mn-cs"/>
              </a:rPr>
              <a:t> photon arriving at the detector carries is directly proportional to its probability to be attenuated in the object under study.</a:t>
            </a: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Charge deposit-</a:t>
            </a:r>
            <a:endParaRPr lang="en-US" dirty="0" smtClean="0">
              <a:latin typeface="Arial" pitchFamily="34" charset="0"/>
            </a:endParaRPr>
          </a:p>
        </p:txBody>
      </p:sp>
    </p:spTree>
    <p:extLst>
      <p:ext uri="{BB962C8B-B14F-4D97-AF65-F5344CB8AC3E}">
        <p14:creationId xmlns:p14="http://schemas.microsoft.com/office/powerpoint/2010/main" val="7655237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GB" dirty="0" smtClean="0"/>
                  <a:t>This is the attenuation of different materials (metals) as a function of the energy.</a:t>
                </a:r>
              </a:p>
              <a:p>
                <a:r>
                  <a:rPr lang="en-GB" dirty="0" smtClean="0"/>
                  <a:t>The energy dependent attenuation are a signature of the material. </a:t>
                </a:r>
              </a:p>
              <a:p>
                <a:endParaRPr lang="en-GB" dirty="0" smtClean="0"/>
              </a:p>
              <a:p>
                <a:r>
                  <a:rPr lang="en-GB" dirty="0" err="1" smtClean="0"/>
                  <a:t>Matlab</a:t>
                </a:r>
                <a:r>
                  <a:rPr lang="en-GB" dirty="0" smtClean="0"/>
                  <a:t> </a:t>
                </a:r>
                <a:r>
                  <a:rPr lang="en-GB" dirty="0" smtClean="0"/>
                  <a:t>routine to generate plot:</a:t>
                </a:r>
              </a:p>
              <a:p>
                <a:r>
                  <a:rPr lang="en-GB" dirty="0" smtClean="0"/>
                  <a:t>F:\CERNBOX\WORK\Measurements\180109_MaterialAttenuation</a:t>
                </a:r>
              </a:p>
              <a:p>
                <a:r>
                  <a:rPr lang="en-US" sz="1200" kern="1200" dirty="0" err="1" smtClean="0">
                    <a:solidFill>
                      <a:schemeClr val="tx1"/>
                    </a:solidFill>
                    <a:effectLst/>
                    <a:latin typeface="+mn-lt"/>
                    <a:ea typeface="+mn-ea"/>
                    <a:cs typeface="+mn-cs"/>
                  </a:rPr>
                  <a:t>Matlab</a:t>
                </a:r>
                <a:r>
                  <a:rPr lang="en-US" sz="1200" kern="1200" dirty="0" smtClean="0">
                    <a:solidFill>
                      <a:schemeClr val="tx1"/>
                    </a:solidFill>
                    <a:effectLst/>
                    <a:latin typeface="+mn-lt"/>
                    <a:ea typeface="+mn-ea"/>
                    <a:cs typeface="+mn-cs"/>
                  </a:rPr>
                  <a:t> function (</a:t>
                </a:r>
                <a:r>
                  <a:rPr lang="en-US" sz="1200" kern="1200" dirty="0" err="1" smtClean="0">
                    <a:solidFill>
                      <a:schemeClr val="tx1"/>
                    </a:solidFill>
                    <a:effectLst/>
                    <a:latin typeface="+mn-lt"/>
                    <a:ea typeface="+mn-ea"/>
                    <a:cs typeface="+mn-cs"/>
                  </a:rPr>
                  <a:t>MaterialAttenuation</a:t>
                </a:r>
                <a:r>
                  <a:rPr lang="en-US" sz="1200" kern="1200" dirty="0" smtClean="0">
                    <a:solidFill>
                      <a:schemeClr val="tx1"/>
                    </a:solidFill>
                    <a:effectLst/>
                    <a:latin typeface="+mn-lt"/>
                    <a:ea typeface="+mn-ea"/>
                    <a:cs typeface="+mn-cs"/>
                  </a:rPr>
                  <a:t>\analysis)</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narrow beam of </a:t>
                </a:r>
                <a:r>
                  <a:rPr lang="en-US" sz="1200" kern="1200" dirty="0" err="1">
                    <a:solidFill>
                      <a:schemeClr val="tx1"/>
                    </a:solidFill>
                    <a:effectLst/>
                    <a:latin typeface="+mn-lt"/>
                    <a:ea typeface="+mn-ea"/>
                    <a:cs typeface="+mn-cs"/>
                  </a:rPr>
                  <a:t>monoenergetic</a:t>
                </a:r>
                <a:r>
                  <a:rPr lang="en-US" sz="1200" kern="1200" dirty="0">
                    <a:solidFill>
                      <a:schemeClr val="tx1"/>
                    </a:solidFill>
                    <a:effectLst/>
                    <a:latin typeface="+mn-lt"/>
                    <a:ea typeface="+mn-ea"/>
                    <a:cs typeface="+mn-cs"/>
                  </a:rPr>
                  <a:t> photons with an incident intensity </a:t>
                </a:r>
                <a:r>
                  <a:rPr lang="en-US" sz="1200" i="1" kern="1200" dirty="0">
                    <a:solidFill>
                      <a:schemeClr val="tx1"/>
                    </a:solidFill>
                    <a:effectLst/>
                    <a:latin typeface="+mn-lt"/>
                    <a:ea typeface="+mn-ea"/>
                    <a:cs typeface="+mn-cs"/>
                  </a:rPr>
                  <a:t>I</a:t>
                </a:r>
                <a:r>
                  <a:rPr lang="en-US" sz="1200" i="1" kern="1200" baseline="-25000" dirty="0">
                    <a:solidFill>
                      <a:schemeClr val="tx1"/>
                    </a:solidFill>
                    <a:effectLst/>
                    <a:latin typeface="+mn-lt"/>
                    <a:ea typeface="+mn-ea"/>
                    <a:cs typeface="+mn-cs"/>
                  </a:rPr>
                  <a:t>0</a:t>
                </a:r>
                <a:r>
                  <a:rPr lang="en-US" sz="1200" kern="1200" dirty="0">
                    <a:solidFill>
                      <a:schemeClr val="tx1"/>
                    </a:solidFill>
                    <a:effectLst/>
                    <a:latin typeface="+mn-lt"/>
                    <a:ea typeface="+mn-ea"/>
                    <a:cs typeface="+mn-cs"/>
                  </a:rPr>
                  <a:t>, penetrating a layer of material with thickness </a:t>
                </a:r>
                <a:r>
                  <a:rPr lang="en-US" sz="1200" i="1" kern="1200" dirty="0">
                    <a:solidFill>
                      <a:schemeClr val="tx1"/>
                    </a:solidFill>
                    <a:effectLst/>
                    <a:latin typeface="+mn-lt"/>
                    <a:ea typeface="+mn-ea"/>
                    <a:cs typeface="+mn-cs"/>
                  </a:rPr>
                  <a:t>x</a:t>
                </a:r>
                <a:r>
                  <a:rPr lang="en-US" sz="1200" kern="1200" dirty="0">
                    <a:solidFill>
                      <a:schemeClr val="tx1"/>
                    </a:solidFill>
                    <a:effectLst/>
                    <a:latin typeface="+mn-lt"/>
                    <a:ea typeface="+mn-ea"/>
                    <a:cs typeface="+mn-cs"/>
                  </a:rPr>
                  <a:t> and density </a:t>
                </a:r>
                <a:r>
                  <a:rPr lang="en-US" sz="1200" i="1" kern="1200" dirty="0">
                    <a:solidFill>
                      <a:schemeClr val="tx1"/>
                    </a:solidFill>
                    <a:effectLst/>
                    <a:latin typeface="+mn-lt"/>
                    <a:ea typeface="+mn-ea"/>
                    <a:cs typeface="+mn-cs"/>
                  </a:rPr>
                  <a:t>ρ</a:t>
                </a:r>
                <a:r>
                  <a:rPr lang="en-US" sz="1200" kern="1200" dirty="0">
                    <a:solidFill>
                      <a:schemeClr val="tx1"/>
                    </a:solidFill>
                    <a:effectLst/>
                    <a:latin typeface="+mn-lt"/>
                    <a:ea typeface="+mn-ea"/>
                    <a:cs typeface="+mn-cs"/>
                  </a:rPr>
                  <a:t>, emerges with intensity </a:t>
                </a:r>
                <a:r>
                  <a:rPr lang="en-US" sz="1200" i="1" kern="1200" dirty="0">
                    <a:solidFill>
                      <a:schemeClr val="tx1"/>
                    </a:solidFill>
                    <a:effectLst/>
                    <a:latin typeface="+mn-lt"/>
                    <a:ea typeface="+mn-ea"/>
                    <a:cs typeface="+mn-cs"/>
                  </a:rPr>
                  <a:t>I</a:t>
                </a:r>
                <a:r>
                  <a:rPr lang="en-US" sz="1200" kern="1200" dirty="0">
                    <a:solidFill>
                      <a:schemeClr val="tx1"/>
                    </a:solidFill>
                    <a:effectLst/>
                    <a:latin typeface="+mn-lt"/>
                    <a:ea typeface="+mn-ea"/>
                    <a:cs typeface="+mn-cs"/>
                  </a:rPr>
                  <a:t> given by the exponential attenuation law</a:t>
                </a:r>
                <a:endParaRPr lang="en-GB" sz="1200" kern="1200" dirty="0">
                  <a:solidFill>
                    <a:schemeClr val="tx1"/>
                  </a:solidFill>
                  <a:effectLst/>
                  <a:latin typeface="+mn-lt"/>
                  <a:ea typeface="+mn-ea"/>
                  <a:cs typeface="+mn-cs"/>
                </a:endParaRPr>
              </a:p>
              <a:p>
                <a:pPr/>
                <a14:m>
                  <m:oMathPara xmlns:m="http://schemas.openxmlformats.org/officeDocument/2006/math">
                    <m:oMathParaPr>
                      <m:jc m:val="centerGroup"/>
                    </m:oMathParaPr>
                    <m:oMath xmlns:m="http://schemas.openxmlformats.org/officeDocument/2006/math">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𝐼</m:t>
                          </m:r>
                        </m:num>
                        <m:den>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𝐼</m:t>
                              </m:r>
                            </m:e>
                            <m:sub>
                              <m:r>
                                <a:rPr lang="en-US" sz="1200" i="1" kern="1200">
                                  <a:solidFill>
                                    <a:schemeClr val="tx1"/>
                                  </a:solidFill>
                                  <a:effectLst/>
                                  <a:latin typeface="Cambria Math" panose="02040503050406030204" pitchFamily="18" charset="0"/>
                                  <a:ea typeface="+mn-ea"/>
                                  <a:cs typeface="+mn-cs"/>
                                </a:rPr>
                                <m:t>0</m:t>
                              </m:r>
                            </m:sub>
                          </m:sSub>
                        </m:den>
                      </m:f>
                      <m:r>
                        <a:rPr lang="en-US" sz="1200" i="1" kern="1200">
                          <a:solidFill>
                            <a:schemeClr val="tx1"/>
                          </a:solidFill>
                          <a:effectLst/>
                          <a:latin typeface="Cambria Math" panose="02040503050406030204" pitchFamily="18" charset="0"/>
                          <a:ea typeface="+mn-ea"/>
                          <a:cs typeface="+mn-cs"/>
                        </a:rPr>
                        <m:t>=</m:t>
                      </m:r>
                      <m:sSup>
                        <m:sSupPr>
                          <m:ctrlPr>
                            <a:rPr lang="en-GB"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 </m:t>
                          </m:r>
                          <m:r>
                            <a:rPr lang="en-US" sz="1200" i="1" kern="1200">
                              <a:solidFill>
                                <a:schemeClr val="tx1"/>
                              </a:solidFill>
                              <a:effectLst/>
                              <a:latin typeface="Cambria Math" panose="02040503050406030204" pitchFamily="18" charset="0"/>
                              <a:ea typeface="+mn-ea"/>
                              <a:cs typeface="+mn-cs"/>
                            </a:rPr>
                            <m:t>𝑒</m:t>
                          </m:r>
                        </m:e>
                        <m:sup>
                          <m:r>
                            <a:rPr lang="en-US" sz="1200" i="1" kern="1200">
                              <a:solidFill>
                                <a:schemeClr val="tx1"/>
                              </a:solidFill>
                              <a:effectLst/>
                              <a:latin typeface="Cambria Math" panose="02040503050406030204" pitchFamily="18" charset="0"/>
                              <a:ea typeface="+mn-ea"/>
                              <a:cs typeface="+mn-cs"/>
                            </a:rPr>
                            <m:t>−</m:t>
                          </m:r>
                          <m:d>
                            <m:dPr>
                              <m:ctrlPr>
                                <a:rPr lang="en-GB" sz="1200" i="1" kern="1200">
                                  <a:solidFill>
                                    <a:schemeClr val="tx1"/>
                                  </a:solidFill>
                                  <a:effectLst/>
                                  <a:latin typeface="Cambria Math" panose="02040503050406030204" pitchFamily="18" charset="0"/>
                                  <a:ea typeface="+mn-ea"/>
                                  <a:cs typeface="+mn-cs"/>
                                </a:rPr>
                              </m:ctrlPr>
                            </m:dPr>
                            <m:e>
                              <m:f>
                                <m:fPr>
                                  <m:type m:val="lin"/>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𝜇</m:t>
                                  </m:r>
                                </m:num>
                                <m:den>
                                  <m:r>
                                    <a:rPr lang="en-US" sz="1200" i="1" kern="1200">
                                      <a:solidFill>
                                        <a:schemeClr val="tx1"/>
                                      </a:solidFill>
                                      <a:effectLst/>
                                      <a:latin typeface="Cambria Math" panose="02040503050406030204" pitchFamily="18" charset="0"/>
                                      <a:ea typeface="+mn-ea"/>
                                      <a:cs typeface="+mn-cs"/>
                                    </a:rPr>
                                    <m:t>𝜌</m:t>
                                  </m:r>
                                </m:den>
                              </m:f>
                            </m:e>
                          </m:d>
                          <m:r>
                            <a:rPr lang="en-US" sz="1200" i="1" kern="1200">
                              <a:solidFill>
                                <a:schemeClr val="tx1"/>
                              </a:solidFill>
                              <a:effectLst/>
                              <a:latin typeface="Cambria Math" panose="02040503050406030204" pitchFamily="18" charset="0"/>
                              <a:ea typeface="+mn-ea"/>
                              <a:cs typeface="+mn-cs"/>
                            </a:rPr>
                            <m:t>𝜌</m:t>
                          </m:r>
                          <m:r>
                            <a:rPr lang="en-US" sz="1200" i="1" kern="1200">
                              <a:solidFill>
                                <a:schemeClr val="tx1"/>
                              </a:solidFill>
                              <a:effectLst/>
                              <a:latin typeface="Cambria Math" panose="02040503050406030204" pitchFamily="18" charset="0"/>
                              <a:ea typeface="+mn-ea"/>
                              <a:cs typeface="+mn-cs"/>
                            </a:rPr>
                            <m:t>𝑥</m:t>
                          </m:r>
                        </m:sup>
                      </m:sSup>
                    </m:oMath>
                  </m:oMathPara>
                </a14:m>
                <a:endParaRPr lang="en-GB"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mu </a:t>
                </a:r>
                <a:r>
                  <a:rPr lang="en-US" sz="1200" kern="1200" dirty="0">
                    <a:solidFill>
                      <a:schemeClr val="tx1"/>
                    </a:solidFill>
                    <a:effectLst/>
                    <a:latin typeface="+mn-lt"/>
                    <a:ea typeface="+mn-ea"/>
                    <a:cs typeface="+mn-cs"/>
                  </a:rPr>
                  <a:t>is the linear attenuation coefficient (units: distance</a:t>
                </a:r>
                <a:r>
                  <a:rPr lang="en-US" sz="1200" kern="1200" baseline="30000" dirty="0">
                    <a:solidFill>
                      <a:schemeClr val="tx1"/>
                    </a:solidFill>
                    <a:effectLst/>
                    <a:latin typeface="+mn-lt"/>
                    <a:ea typeface="+mn-ea"/>
                    <a:cs typeface="+mn-cs"/>
                  </a:rPr>
                  <a:t>-1</a:t>
                </a:r>
                <a:r>
                  <a:rPr lang="en-US" sz="1200" kern="1200" dirty="0">
                    <a:solidFill>
                      <a:schemeClr val="tx1"/>
                    </a:solidFill>
                    <a:effectLst/>
                    <a:latin typeface="+mn-lt"/>
                    <a:ea typeface="+mn-ea"/>
                    <a:cs typeface="+mn-cs"/>
                  </a:rPr>
                  <a:t>) (inverse of the mean free path)</a:t>
                </a:r>
                <a:endParaRPr lang="en-GB"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rho </a:t>
                </a:r>
                <a:r>
                  <a:rPr lang="en-US" sz="1200" kern="1200" dirty="0">
                    <a:solidFill>
                      <a:schemeClr val="tx1"/>
                    </a:solidFill>
                    <a:effectLst/>
                    <a:latin typeface="+mn-lt"/>
                    <a:ea typeface="+mn-ea"/>
                    <a:cs typeface="+mn-cs"/>
                  </a:rPr>
                  <a:t>is the density of the material</a:t>
                </a:r>
                <a:endParaRPr lang="en-GB" sz="1200" kern="1200" dirty="0">
                  <a:solidFill>
                    <a:schemeClr val="tx1"/>
                  </a:solidFill>
                  <a:effectLst/>
                  <a:latin typeface="+mn-lt"/>
                  <a:ea typeface="+mn-ea"/>
                  <a:cs typeface="+mn-cs"/>
                </a:endParaRPr>
              </a:p>
              <a:p>
                <a:endParaRPr lang="en-GB" dirty="0" smtClean="0"/>
              </a:p>
              <a:p>
                <a:r>
                  <a:rPr lang="en-GB" sz="1200" kern="1200" dirty="0" smtClean="0">
                    <a:solidFill>
                      <a:schemeClr val="tx1"/>
                    </a:solidFill>
                    <a:effectLst/>
                    <a:latin typeface="+mn-lt"/>
                    <a:ea typeface="+mn-ea"/>
                    <a:cs typeface="+mn-cs"/>
                  </a:rPr>
                  <a:t>In </a:t>
                </a:r>
                <a:r>
                  <a:rPr lang="en-GB" sz="1200" u="none" strike="noStrike" kern="1200" dirty="0" smtClean="0">
                    <a:solidFill>
                      <a:schemeClr val="tx1"/>
                    </a:solidFill>
                    <a:effectLst/>
                    <a:latin typeface="+mn-lt"/>
                    <a:ea typeface="+mn-ea"/>
                    <a:cs typeface="+mn-cs"/>
                    <a:hlinkClick r:id="rId3" tooltip="Physics"/>
                  </a:rPr>
                  <a:t>physics</a:t>
                </a:r>
                <a:r>
                  <a:rPr lang="en-GB" sz="1200" kern="1200" dirty="0" smtClean="0">
                    <a:solidFill>
                      <a:schemeClr val="tx1"/>
                    </a:solidFill>
                    <a:effectLst/>
                    <a:latin typeface="+mn-lt"/>
                    <a:ea typeface="+mn-ea"/>
                    <a:cs typeface="+mn-cs"/>
                  </a:rPr>
                  <a:t>, the </a:t>
                </a:r>
                <a:r>
                  <a:rPr lang="en-GB" sz="1200" b="1" kern="1200" dirty="0" smtClean="0">
                    <a:solidFill>
                      <a:schemeClr val="tx1"/>
                    </a:solidFill>
                    <a:effectLst/>
                    <a:latin typeface="+mn-lt"/>
                    <a:ea typeface="+mn-ea"/>
                    <a:cs typeface="+mn-cs"/>
                  </a:rPr>
                  <a:t>mean free path</a:t>
                </a:r>
                <a:r>
                  <a:rPr lang="en-GB" sz="1200" kern="1200" dirty="0" smtClean="0">
                    <a:solidFill>
                      <a:schemeClr val="tx1"/>
                    </a:solidFill>
                    <a:effectLst/>
                    <a:latin typeface="+mn-lt"/>
                    <a:ea typeface="+mn-ea"/>
                    <a:cs typeface="+mn-cs"/>
                  </a:rPr>
                  <a:t> is the average distance travelled by a moving particle (such as an </a:t>
                </a:r>
                <a:r>
                  <a:rPr lang="en-GB" sz="1200" u="none" strike="noStrike" kern="1200" dirty="0" smtClean="0">
                    <a:solidFill>
                      <a:schemeClr val="tx1"/>
                    </a:solidFill>
                    <a:effectLst/>
                    <a:latin typeface="+mn-lt"/>
                    <a:ea typeface="+mn-ea"/>
                    <a:cs typeface="+mn-cs"/>
                    <a:hlinkClick r:id="rId4" tooltip="Atom"/>
                  </a:rPr>
                  <a:t>atom</a:t>
                </a:r>
                <a:r>
                  <a:rPr lang="en-GB" sz="1200" kern="1200" dirty="0" smtClean="0">
                    <a:solidFill>
                      <a:schemeClr val="tx1"/>
                    </a:solidFill>
                    <a:effectLst/>
                    <a:latin typeface="+mn-lt"/>
                    <a:ea typeface="+mn-ea"/>
                    <a:cs typeface="+mn-cs"/>
                  </a:rPr>
                  <a:t>, a </a:t>
                </a:r>
                <a:r>
                  <a:rPr lang="en-GB" sz="1200" u="none" strike="noStrike" kern="1200" dirty="0" smtClean="0">
                    <a:solidFill>
                      <a:schemeClr val="tx1"/>
                    </a:solidFill>
                    <a:effectLst/>
                    <a:latin typeface="+mn-lt"/>
                    <a:ea typeface="+mn-ea"/>
                    <a:cs typeface="+mn-cs"/>
                    <a:hlinkClick r:id="rId5" tooltip="Molecule"/>
                  </a:rPr>
                  <a:t>molecule</a:t>
                </a:r>
                <a:r>
                  <a:rPr lang="en-GB" sz="1200" kern="1200" dirty="0" smtClean="0">
                    <a:solidFill>
                      <a:schemeClr val="tx1"/>
                    </a:solidFill>
                    <a:effectLst/>
                    <a:latin typeface="+mn-lt"/>
                    <a:ea typeface="+mn-ea"/>
                    <a:cs typeface="+mn-cs"/>
                  </a:rPr>
                  <a:t>, a </a:t>
                </a:r>
                <a:r>
                  <a:rPr lang="en-GB" sz="1200" u="none" strike="noStrike" kern="1200" dirty="0" smtClean="0">
                    <a:solidFill>
                      <a:schemeClr val="tx1"/>
                    </a:solidFill>
                    <a:effectLst/>
                    <a:latin typeface="+mn-lt"/>
                    <a:ea typeface="+mn-ea"/>
                    <a:cs typeface="+mn-cs"/>
                    <a:hlinkClick r:id="rId6" tooltip="Photon"/>
                  </a:rPr>
                  <a:t>photon</a:t>
                </a:r>
                <a:r>
                  <a:rPr lang="en-GB" sz="1200" kern="1200" dirty="0" smtClean="0">
                    <a:solidFill>
                      <a:schemeClr val="tx1"/>
                    </a:solidFill>
                    <a:effectLst/>
                    <a:latin typeface="+mn-lt"/>
                    <a:ea typeface="+mn-ea"/>
                    <a:cs typeface="+mn-cs"/>
                  </a:rPr>
                  <a:t>) between successive impacts (collisions),</a:t>
                </a:r>
                <a:r>
                  <a:rPr lang="en-GB" sz="1200" u="none" strike="noStrike" kern="1200" baseline="30000" dirty="0" smtClean="0">
                    <a:solidFill>
                      <a:schemeClr val="tx1"/>
                    </a:solidFill>
                    <a:effectLst/>
                    <a:latin typeface="+mn-lt"/>
                    <a:ea typeface="+mn-ea"/>
                    <a:cs typeface="+mn-cs"/>
                    <a:hlinkClick r:id="rId7"/>
                  </a:rPr>
                  <a:t>[1]</a:t>
                </a:r>
                <a:r>
                  <a:rPr lang="en-GB" sz="1200" kern="1200" dirty="0" smtClean="0">
                    <a:solidFill>
                      <a:schemeClr val="tx1"/>
                    </a:solidFill>
                    <a:effectLst/>
                    <a:latin typeface="+mn-lt"/>
                    <a:ea typeface="+mn-ea"/>
                    <a:cs typeface="+mn-cs"/>
                  </a:rPr>
                  <a:t> which modify its direction or energy or other particle properties.</a:t>
                </a:r>
              </a:p>
              <a:p>
                <a:r>
                  <a:rPr lang="en-GB" sz="1200" kern="1200" dirty="0" smtClean="0">
                    <a:solidFill>
                      <a:schemeClr val="tx1"/>
                    </a:solidFill>
                    <a:effectLst/>
                    <a:latin typeface="+mn-lt"/>
                    <a:ea typeface="+mn-ea"/>
                    <a:cs typeface="+mn-cs"/>
                  </a:rPr>
                  <a:t>In </a:t>
                </a:r>
                <a:r>
                  <a:rPr lang="en-GB" sz="1200" u="sng" kern="1200" dirty="0" smtClean="0">
                    <a:solidFill>
                      <a:schemeClr val="tx1"/>
                    </a:solidFill>
                    <a:effectLst/>
                    <a:latin typeface="+mn-lt"/>
                    <a:ea typeface="+mn-ea"/>
                    <a:cs typeface="+mn-cs"/>
                    <a:hlinkClick r:id="rId8" tooltip="Gamma-ray"/>
                  </a:rPr>
                  <a:t>gamma-ray</a:t>
                </a:r>
                <a:r>
                  <a:rPr lang="en-GB" sz="1200" kern="120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9" tooltip="Radiography"/>
                  </a:rPr>
                  <a:t>radiography</a:t>
                </a:r>
                <a:r>
                  <a:rPr lang="en-GB" sz="1200" kern="1200" dirty="0" smtClean="0">
                    <a:solidFill>
                      <a:schemeClr val="tx1"/>
                    </a:solidFill>
                    <a:effectLst/>
                    <a:latin typeface="+mn-lt"/>
                    <a:ea typeface="+mn-ea"/>
                    <a:cs typeface="+mn-cs"/>
                  </a:rPr>
                  <a:t> the </a:t>
                </a:r>
                <a:r>
                  <a:rPr lang="en-GB" sz="1200" i="1" kern="1200" dirty="0" smtClean="0">
                    <a:solidFill>
                      <a:schemeClr val="tx1"/>
                    </a:solidFill>
                    <a:effectLst/>
                    <a:latin typeface="+mn-lt"/>
                    <a:ea typeface="+mn-ea"/>
                    <a:cs typeface="+mn-cs"/>
                  </a:rPr>
                  <a:t>mean free path</a:t>
                </a:r>
                <a:r>
                  <a:rPr lang="en-GB" sz="1200" kern="1200" dirty="0" smtClean="0">
                    <a:solidFill>
                      <a:schemeClr val="tx1"/>
                    </a:solidFill>
                    <a:effectLst/>
                    <a:latin typeface="+mn-lt"/>
                    <a:ea typeface="+mn-ea"/>
                    <a:cs typeface="+mn-cs"/>
                  </a:rPr>
                  <a:t> of a </a:t>
                </a:r>
                <a:r>
                  <a:rPr lang="en-GB" sz="1200" u="sng" kern="1200" dirty="0" smtClean="0">
                    <a:solidFill>
                      <a:schemeClr val="tx1"/>
                    </a:solidFill>
                    <a:effectLst/>
                    <a:latin typeface="+mn-lt"/>
                    <a:ea typeface="+mn-ea"/>
                    <a:cs typeface="+mn-cs"/>
                    <a:hlinkClick r:id="rId10" tooltip="Pencil beam"/>
                  </a:rPr>
                  <a:t>pencil beam</a:t>
                </a:r>
                <a:r>
                  <a:rPr lang="en-GB" sz="1200" kern="1200" dirty="0" smtClean="0">
                    <a:solidFill>
                      <a:schemeClr val="tx1"/>
                    </a:solidFill>
                    <a:effectLst/>
                    <a:latin typeface="+mn-lt"/>
                    <a:ea typeface="+mn-ea"/>
                    <a:cs typeface="+mn-cs"/>
                  </a:rPr>
                  <a:t> of mono-energetic </a:t>
                </a:r>
                <a:r>
                  <a:rPr lang="en-GB" sz="1200" u="sng" kern="1200" dirty="0" smtClean="0">
                    <a:solidFill>
                      <a:schemeClr val="tx1"/>
                    </a:solidFill>
                    <a:effectLst/>
                    <a:latin typeface="+mn-lt"/>
                    <a:ea typeface="+mn-ea"/>
                    <a:cs typeface="+mn-cs"/>
                    <a:hlinkClick r:id="rId6" tooltip="Photon"/>
                  </a:rPr>
                  <a:t>photons</a:t>
                </a:r>
                <a:r>
                  <a:rPr lang="en-GB" sz="1200" kern="1200" dirty="0" smtClean="0">
                    <a:solidFill>
                      <a:schemeClr val="tx1"/>
                    </a:solidFill>
                    <a:effectLst/>
                    <a:latin typeface="+mn-lt"/>
                    <a:ea typeface="+mn-ea"/>
                    <a:cs typeface="+mn-cs"/>
                  </a:rPr>
                  <a:t> is the average distance a photon travels between collisions with atoms of the target material. It depends on the material and the energy of the photons:</a:t>
                </a:r>
              </a:p>
              <a:p>
                <a:r>
                  <a:rPr lang="en-GB" sz="1200" kern="1200" dirty="0" smtClean="0">
                    <a:solidFill>
                      <a:schemeClr val="tx1"/>
                    </a:solidFill>
                    <a:effectLst/>
                    <a:latin typeface="+mn-lt"/>
                    <a:ea typeface="+mn-ea"/>
                    <a:cs typeface="+mn-cs"/>
                  </a:rPr>
                  <a:t>l=1/m</a:t>
                </a:r>
              </a:p>
              <a:p>
                <a:r>
                  <a:rPr lang="en-GB" sz="1200" kern="1200" dirty="0" smtClean="0">
                    <a:solidFill>
                      <a:schemeClr val="tx1"/>
                    </a:solidFill>
                    <a:effectLst/>
                    <a:latin typeface="+mn-lt"/>
                    <a:ea typeface="+mn-ea"/>
                    <a:cs typeface="+mn-cs"/>
                  </a:rPr>
                  <a:t>where </a:t>
                </a:r>
                <a:r>
                  <a:rPr lang="en-GB" sz="1200" i="1" kern="1200" dirty="0" smtClean="0">
                    <a:solidFill>
                      <a:schemeClr val="tx1"/>
                    </a:solidFill>
                    <a:effectLst/>
                    <a:latin typeface="+mn-lt"/>
                    <a:ea typeface="+mn-ea"/>
                    <a:cs typeface="+mn-cs"/>
                  </a:rPr>
                  <a:t>μ</a:t>
                </a:r>
                <a:r>
                  <a:rPr lang="en-GB" sz="1200" kern="1200" dirty="0" smtClean="0">
                    <a:solidFill>
                      <a:schemeClr val="tx1"/>
                    </a:solidFill>
                    <a:effectLst/>
                    <a:latin typeface="+mn-lt"/>
                    <a:ea typeface="+mn-ea"/>
                    <a:cs typeface="+mn-cs"/>
                  </a:rPr>
                  <a:t> is the </a:t>
                </a:r>
                <a:r>
                  <a:rPr lang="en-GB" sz="1200" u="sng" kern="1200" dirty="0" smtClean="0">
                    <a:solidFill>
                      <a:schemeClr val="tx1"/>
                    </a:solidFill>
                    <a:effectLst/>
                    <a:latin typeface="+mn-lt"/>
                    <a:ea typeface="+mn-ea"/>
                    <a:cs typeface="+mn-cs"/>
                    <a:hlinkClick r:id="rId11" tooltip="Linear attenuation coefficient"/>
                  </a:rPr>
                  <a:t>linear attenuation coefficient</a:t>
                </a:r>
                <a:r>
                  <a:rPr lang="en-GB" sz="1200" kern="1200" dirty="0" smtClean="0">
                    <a:solidFill>
                      <a:schemeClr val="tx1"/>
                    </a:solidFill>
                    <a:effectLst/>
                    <a:latin typeface="+mn-lt"/>
                    <a:ea typeface="+mn-ea"/>
                    <a:cs typeface="+mn-cs"/>
                  </a:rPr>
                  <a:t>, </a:t>
                </a:r>
                <a:r>
                  <a:rPr lang="en-GB" sz="1200" i="1" kern="1200" dirty="0" smtClean="0">
                    <a:solidFill>
                      <a:schemeClr val="tx1"/>
                    </a:solidFill>
                    <a:effectLst/>
                    <a:latin typeface="+mn-lt"/>
                    <a:ea typeface="+mn-ea"/>
                    <a:cs typeface="+mn-cs"/>
                  </a:rPr>
                  <a:t>μ/ρ</a:t>
                </a:r>
                <a:r>
                  <a:rPr lang="en-GB" sz="1200" kern="1200" dirty="0" smtClean="0">
                    <a:solidFill>
                      <a:schemeClr val="tx1"/>
                    </a:solidFill>
                    <a:effectLst/>
                    <a:latin typeface="+mn-lt"/>
                    <a:ea typeface="+mn-ea"/>
                    <a:cs typeface="+mn-cs"/>
                  </a:rPr>
                  <a:t> is the </a:t>
                </a:r>
                <a:r>
                  <a:rPr lang="en-GB" sz="1200" u="sng" kern="1200" dirty="0" smtClean="0">
                    <a:solidFill>
                      <a:schemeClr val="tx1"/>
                    </a:solidFill>
                    <a:effectLst/>
                    <a:latin typeface="+mn-lt"/>
                    <a:ea typeface="+mn-ea"/>
                    <a:cs typeface="+mn-cs"/>
                    <a:hlinkClick r:id="rId12" tooltip="Mass attenuation coefficient"/>
                  </a:rPr>
                  <a:t>mass attenuation coefficient</a:t>
                </a:r>
                <a:r>
                  <a:rPr lang="en-GB" sz="1200" kern="1200" dirty="0" smtClean="0">
                    <a:solidFill>
                      <a:schemeClr val="tx1"/>
                    </a:solidFill>
                    <a:effectLst/>
                    <a:latin typeface="+mn-lt"/>
                    <a:ea typeface="+mn-ea"/>
                    <a:cs typeface="+mn-cs"/>
                  </a:rPr>
                  <a:t> and </a:t>
                </a:r>
                <a:r>
                  <a:rPr lang="en-GB" sz="1200" i="1" kern="1200" dirty="0" smtClean="0">
                    <a:solidFill>
                      <a:schemeClr val="tx1"/>
                    </a:solidFill>
                    <a:effectLst/>
                    <a:latin typeface="+mn-lt"/>
                    <a:ea typeface="+mn-ea"/>
                    <a:cs typeface="+mn-cs"/>
                  </a:rPr>
                  <a:t>ρ</a:t>
                </a:r>
                <a:r>
                  <a:rPr lang="en-GB" sz="1200" kern="1200" dirty="0" smtClean="0">
                    <a:solidFill>
                      <a:schemeClr val="tx1"/>
                    </a:solidFill>
                    <a:effectLst/>
                    <a:latin typeface="+mn-lt"/>
                    <a:ea typeface="+mn-ea"/>
                    <a:cs typeface="+mn-cs"/>
                  </a:rPr>
                  <a:t> is the </a:t>
                </a:r>
                <a:r>
                  <a:rPr lang="en-GB" sz="1200" u="sng" kern="1200" dirty="0" smtClean="0">
                    <a:solidFill>
                      <a:schemeClr val="tx1"/>
                    </a:solidFill>
                    <a:effectLst/>
                    <a:latin typeface="+mn-lt"/>
                    <a:ea typeface="+mn-ea"/>
                    <a:cs typeface="+mn-cs"/>
                    <a:hlinkClick r:id="rId13" tooltip="Density"/>
                  </a:rPr>
                  <a:t>density</a:t>
                </a:r>
                <a:r>
                  <a:rPr lang="en-GB" sz="1200" kern="1200" dirty="0" smtClean="0">
                    <a:solidFill>
                      <a:schemeClr val="tx1"/>
                    </a:solidFill>
                    <a:effectLst/>
                    <a:latin typeface="+mn-lt"/>
                    <a:ea typeface="+mn-ea"/>
                    <a:cs typeface="+mn-cs"/>
                  </a:rPr>
                  <a:t> of the material. The </a:t>
                </a:r>
                <a:r>
                  <a:rPr lang="en-GB" sz="1200" u="sng" kern="1200" dirty="0" smtClean="0">
                    <a:solidFill>
                      <a:schemeClr val="tx1"/>
                    </a:solidFill>
                    <a:effectLst/>
                    <a:latin typeface="+mn-lt"/>
                    <a:ea typeface="+mn-ea"/>
                    <a:cs typeface="+mn-cs"/>
                    <a:hlinkClick r:id="rId12" tooltip="Mass attenuation coefficient"/>
                  </a:rPr>
                  <a:t>mass attenuation coefficient</a:t>
                </a:r>
                <a:r>
                  <a:rPr lang="en-GB" sz="1200" kern="1200" dirty="0" smtClean="0">
                    <a:solidFill>
                      <a:schemeClr val="tx1"/>
                    </a:solidFill>
                    <a:effectLst/>
                    <a:latin typeface="+mn-lt"/>
                    <a:ea typeface="+mn-ea"/>
                    <a:cs typeface="+mn-cs"/>
                  </a:rPr>
                  <a:t> can be looked up or calculated for any material and energy combination using the </a:t>
                </a:r>
                <a:r>
                  <a:rPr lang="en-GB" sz="1200" u="sng" kern="1200" dirty="0" smtClean="0">
                    <a:solidFill>
                      <a:schemeClr val="tx1"/>
                    </a:solidFill>
                    <a:effectLst/>
                    <a:latin typeface="+mn-lt"/>
                    <a:ea typeface="+mn-ea"/>
                    <a:cs typeface="+mn-cs"/>
                    <a:hlinkClick r:id="rId14" tooltip="National Institute of Standards and Technology"/>
                  </a:rPr>
                  <a:t>National Institute of Standards and Technology</a:t>
                </a:r>
                <a:r>
                  <a:rPr lang="en-GB" sz="1200" kern="1200" dirty="0" smtClean="0">
                    <a:solidFill>
                      <a:schemeClr val="tx1"/>
                    </a:solidFill>
                    <a:effectLst/>
                    <a:latin typeface="+mn-lt"/>
                    <a:ea typeface="+mn-ea"/>
                    <a:cs typeface="+mn-cs"/>
                  </a:rPr>
                  <a:t> (NIST) databases</a:t>
                </a:r>
                <a:r>
                  <a:rPr lang="en-GB" sz="1200" u="sng" kern="1200" baseline="30000" dirty="0" smtClean="0">
                    <a:solidFill>
                      <a:schemeClr val="tx1"/>
                    </a:solidFill>
                    <a:effectLst/>
                    <a:latin typeface="+mn-lt"/>
                    <a:ea typeface="+mn-ea"/>
                    <a:cs typeface="+mn-cs"/>
                    <a:hlinkClick r:id="rId15"/>
                  </a:rPr>
                  <a:t>[4]</a:t>
                </a:r>
                <a:r>
                  <a:rPr lang="en-GB" sz="1200" u="sng" kern="1200" baseline="30000" dirty="0" smtClean="0">
                    <a:solidFill>
                      <a:schemeClr val="tx1"/>
                    </a:solidFill>
                    <a:effectLst/>
                    <a:latin typeface="+mn-lt"/>
                    <a:ea typeface="+mn-ea"/>
                    <a:cs typeface="+mn-cs"/>
                    <a:hlinkClick r:id="rId16"/>
                  </a:rPr>
                  <a:t>[5]</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Sometimes one measures the thickness of a material in the </a:t>
                </a:r>
                <a:r>
                  <a:rPr lang="en-GB" sz="1200" i="1" kern="1200" dirty="0" smtClean="0">
                    <a:solidFill>
                      <a:schemeClr val="tx1"/>
                    </a:solidFill>
                    <a:effectLst/>
                    <a:latin typeface="+mn-lt"/>
                    <a:ea typeface="+mn-ea"/>
                    <a:cs typeface="+mn-cs"/>
                  </a:rPr>
                  <a:t>number of mean free paths</a:t>
                </a:r>
                <a:r>
                  <a:rPr lang="en-GB" sz="1200" kern="1200" dirty="0" smtClean="0">
                    <a:solidFill>
                      <a:schemeClr val="tx1"/>
                    </a:solidFill>
                    <a:effectLst/>
                    <a:latin typeface="+mn-lt"/>
                    <a:ea typeface="+mn-ea"/>
                    <a:cs typeface="+mn-cs"/>
                  </a:rPr>
                  <a:t>. Material with the thickness of one </a:t>
                </a:r>
                <a:r>
                  <a:rPr lang="en-GB" sz="1200" i="1" kern="1200" dirty="0" smtClean="0">
                    <a:solidFill>
                      <a:schemeClr val="tx1"/>
                    </a:solidFill>
                    <a:effectLst/>
                    <a:latin typeface="+mn-lt"/>
                    <a:ea typeface="+mn-ea"/>
                    <a:cs typeface="+mn-cs"/>
                  </a:rPr>
                  <a:t>mean free path</a:t>
                </a:r>
                <a:r>
                  <a:rPr lang="en-GB" sz="1200" kern="1200" dirty="0" smtClean="0">
                    <a:solidFill>
                      <a:schemeClr val="tx1"/>
                    </a:solidFill>
                    <a:effectLst/>
                    <a:latin typeface="+mn-lt"/>
                    <a:ea typeface="+mn-ea"/>
                    <a:cs typeface="+mn-cs"/>
                  </a:rPr>
                  <a:t> will attenuate 37% (1/</a:t>
                </a:r>
                <a:r>
                  <a:rPr lang="en-GB" sz="1200" i="1" u="none" strike="noStrike" kern="1200" dirty="0" smtClean="0">
                    <a:solidFill>
                      <a:schemeClr val="tx1"/>
                    </a:solidFill>
                    <a:effectLst/>
                    <a:latin typeface="+mn-lt"/>
                    <a:ea typeface="+mn-ea"/>
                    <a:cs typeface="+mn-cs"/>
                    <a:hlinkClick r:id="rId17" tooltip="E (mathematical constant)"/>
                  </a:rPr>
                  <a:t>e</a:t>
                </a:r>
                <a:r>
                  <a:rPr lang="en-GB" sz="1200" kern="1200" dirty="0" smtClean="0">
                    <a:solidFill>
                      <a:schemeClr val="tx1"/>
                    </a:solidFill>
                    <a:effectLst/>
                    <a:latin typeface="+mn-lt"/>
                    <a:ea typeface="+mn-ea"/>
                    <a:cs typeface="+mn-cs"/>
                  </a:rPr>
                  <a:t>) of photons.</a:t>
                </a:r>
              </a:p>
              <a:p>
                <a:endParaRPr lang="en-GB" dirty="0"/>
              </a:p>
            </p:txBody>
          </p:sp>
        </mc:Choice>
        <mc:Fallback xmlns="">
          <p:sp>
            <p:nvSpPr>
              <p:cNvPr id="3" name="Notes Placeholder 2"/>
              <p:cNvSpPr>
                <a:spLocks noGrp="1"/>
              </p:cNvSpPr>
              <p:nvPr>
                <p:ph type="body" idx="1"/>
              </p:nvPr>
            </p:nvSpPr>
            <p:spPr/>
            <p:txBody>
              <a:bodyPr/>
              <a:lstStyle/>
              <a:p>
                <a:r>
                  <a:rPr lang="en-GB" dirty="0" err="1" smtClean="0"/>
                  <a:t>Matlab</a:t>
                </a:r>
                <a:r>
                  <a:rPr lang="en-GB" dirty="0" smtClean="0"/>
                  <a:t> routine to generate plot:</a:t>
                </a:r>
              </a:p>
              <a:p>
                <a:r>
                  <a:rPr lang="en-GB" dirty="0" smtClean="0"/>
                  <a:t>F:\CERNBOX\WORK\Measurements\180109_MaterialAttenuation</a:t>
                </a:r>
              </a:p>
              <a:p>
                <a:r>
                  <a:rPr lang="en-US" sz="1200" kern="1200" dirty="0" err="1" smtClean="0">
                    <a:solidFill>
                      <a:schemeClr val="tx1"/>
                    </a:solidFill>
                    <a:effectLst/>
                    <a:latin typeface="+mn-lt"/>
                    <a:ea typeface="+mn-ea"/>
                    <a:cs typeface="+mn-cs"/>
                  </a:rPr>
                  <a:t>Matlab</a:t>
                </a:r>
                <a:r>
                  <a:rPr lang="en-US" sz="1200" kern="1200" dirty="0" smtClean="0">
                    <a:solidFill>
                      <a:schemeClr val="tx1"/>
                    </a:solidFill>
                    <a:effectLst/>
                    <a:latin typeface="+mn-lt"/>
                    <a:ea typeface="+mn-ea"/>
                    <a:cs typeface="+mn-cs"/>
                  </a:rPr>
                  <a:t> function (</a:t>
                </a:r>
                <a:r>
                  <a:rPr lang="en-US" sz="1200" kern="1200" dirty="0" err="1" smtClean="0">
                    <a:solidFill>
                      <a:schemeClr val="tx1"/>
                    </a:solidFill>
                    <a:effectLst/>
                    <a:latin typeface="+mn-lt"/>
                    <a:ea typeface="+mn-ea"/>
                    <a:cs typeface="+mn-cs"/>
                  </a:rPr>
                  <a:t>MaterialAttenuation</a:t>
                </a:r>
                <a:r>
                  <a:rPr lang="en-US" sz="1200" kern="1200" dirty="0" smtClean="0">
                    <a:solidFill>
                      <a:schemeClr val="tx1"/>
                    </a:solidFill>
                    <a:effectLst/>
                    <a:latin typeface="+mn-lt"/>
                    <a:ea typeface="+mn-ea"/>
                    <a:cs typeface="+mn-cs"/>
                  </a:rPr>
                  <a:t>\analysis)</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narrow beam of </a:t>
                </a:r>
                <a:r>
                  <a:rPr lang="en-US" sz="1200" kern="1200" dirty="0" err="1">
                    <a:solidFill>
                      <a:schemeClr val="tx1"/>
                    </a:solidFill>
                    <a:effectLst/>
                    <a:latin typeface="+mn-lt"/>
                    <a:ea typeface="+mn-ea"/>
                    <a:cs typeface="+mn-cs"/>
                  </a:rPr>
                  <a:t>monoenergetic</a:t>
                </a:r>
                <a:r>
                  <a:rPr lang="en-US" sz="1200" kern="1200" dirty="0">
                    <a:solidFill>
                      <a:schemeClr val="tx1"/>
                    </a:solidFill>
                    <a:effectLst/>
                    <a:latin typeface="+mn-lt"/>
                    <a:ea typeface="+mn-ea"/>
                    <a:cs typeface="+mn-cs"/>
                  </a:rPr>
                  <a:t> photons with an incident intensity </a:t>
                </a:r>
                <a:r>
                  <a:rPr lang="en-US" sz="1200" i="1" kern="1200" dirty="0">
                    <a:solidFill>
                      <a:schemeClr val="tx1"/>
                    </a:solidFill>
                    <a:effectLst/>
                    <a:latin typeface="+mn-lt"/>
                    <a:ea typeface="+mn-ea"/>
                    <a:cs typeface="+mn-cs"/>
                  </a:rPr>
                  <a:t>I</a:t>
                </a:r>
                <a:r>
                  <a:rPr lang="en-US" sz="1200" i="1" kern="1200" baseline="-25000" dirty="0">
                    <a:solidFill>
                      <a:schemeClr val="tx1"/>
                    </a:solidFill>
                    <a:effectLst/>
                    <a:latin typeface="+mn-lt"/>
                    <a:ea typeface="+mn-ea"/>
                    <a:cs typeface="+mn-cs"/>
                  </a:rPr>
                  <a:t>0</a:t>
                </a:r>
                <a:r>
                  <a:rPr lang="en-US" sz="1200" kern="1200" dirty="0">
                    <a:solidFill>
                      <a:schemeClr val="tx1"/>
                    </a:solidFill>
                    <a:effectLst/>
                    <a:latin typeface="+mn-lt"/>
                    <a:ea typeface="+mn-ea"/>
                    <a:cs typeface="+mn-cs"/>
                  </a:rPr>
                  <a:t>, penetrating a layer of material with thickness </a:t>
                </a:r>
                <a:r>
                  <a:rPr lang="en-US" sz="1200" i="1" kern="1200" dirty="0">
                    <a:solidFill>
                      <a:schemeClr val="tx1"/>
                    </a:solidFill>
                    <a:effectLst/>
                    <a:latin typeface="+mn-lt"/>
                    <a:ea typeface="+mn-ea"/>
                    <a:cs typeface="+mn-cs"/>
                  </a:rPr>
                  <a:t>x</a:t>
                </a:r>
                <a:r>
                  <a:rPr lang="en-US" sz="1200" kern="1200" dirty="0">
                    <a:solidFill>
                      <a:schemeClr val="tx1"/>
                    </a:solidFill>
                    <a:effectLst/>
                    <a:latin typeface="+mn-lt"/>
                    <a:ea typeface="+mn-ea"/>
                    <a:cs typeface="+mn-cs"/>
                  </a:rPr>
                  <a:t> and density </a:t>
                </a:r>
                <a:r>
                  <a:rPr lang="en-US" sz="1200" i="1" kern="1200" dirty="0">
                    <a:solidFill>
                      <a:schemeClr val="tx1"/>
                    </a:solidFill>
                    <a:effectLst/>
                    <a:latin typeface="+mn-lt"/>
                    <a:ea typeface="+mn-ea"/>
                    <a:cs typeface="+mn-cs"/>
                  </a:rPr>
                  <a:t>ρ</a:t>
                </a:r>
                <a:r>
                  <a:rPr lang="en-US" sz="1200" kern="1200" dirty="0">
                    <a:solidFill>
                      <a:schemeClr val="tx1"/>
                    </a:solidFill>
                    <a:effectLst/>
                    <a:latin typeface="+mn-lt"/>
                    <a:ea typeface="+mn-ea"/>
                    <a:cs typeface="+mn-cs"/>
                  </a:rPr>
                  <a:t>, emerges with intensity </a:t>
                </a:r>
                <a:r>
                  <a:rPr lang="en-US" sz="1200" i="1" kern="1200" dirty="0">
                    <a:solidFill>
                      <a:schemeClr val="tx1"/>
                    </a:solidFill>
                    <a:effectLst/>
                    <a:latin typeface="+mn-lt"/>
                    <a:ea typeface="+mn-ea"/>
                    <a:cs typeface="+mn-cs"/>
                  </a:rPr>
                  <a:t>I</a:t>
                </a:r>
                <a:r>
                  <a:rPr lang="en-US" sz="1200" kern="1200" dirty="0">
                    <a:solidFill>
                      <a:schemeClr val="tx1"/>
                    </a:solidFill>
                    <a:effectLst/>
                    <a:latin typeface="+mn-lt"/>
                    <a:ea typeface="+mn-ea"/>
                    <a:cs typeface="+mn-cs"/>
                  </a:rPr>
                  <a:t> given by the exponential attenuation law</a:t>
                </a:r>
                <a:endParaRPr lang="en-GB" sz="1200" kern="1200" dirty="0">
                  <a:solidFill>
                    <a:schemeClr val="tx1"/>
                  </a:solidFill>
                  <a:effectLst/>
                  <a:latin typeface="+mn-lt"/>
                  <a:ea typeface="+mn-ea"/>
                  <a:cs typeface="+mn-cs"/>
                </a:endParaRPr>
              </a:p>
              <a:p>
                <a:r>
                  <a:rPr lang="en-US" sz="1200" i="0" kern="1200">
                    <a:solidFill>
                      <a:schemeClr val="tx1"/>
                    </a:solidFill>
                    <a:effectLst/>
                    <a:latin typeface="+mn-lt"/>
                    <a:ea typeface="+mn-ea"/>
                    <a:cs typeface="+mn-cs"/>
                  </a:rPr>
                  <a:t>𝐼</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𝐼</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0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 𝑒</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𝜇</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𝜌)𝜌𝑥</a:t>
                </a:r>
                <a:r>
                  <a:rPr lang="en-GB" sz="1200" i="0" kern="120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mu </a:t>
                </a:r>
                <a:r>
                  <a:rPr lang="en-US" sz="1200" kern="1200" dirty="0">
                    <a:solidFill>
                      <a:schemeClr val="tx1"/>
                    </a:solidFill>
                    <a:effectLst/>
                    <a:latin typeface="+mn-lt"/>
                    <a:ea typeface="+mn-ea"/>
                    <a:cs typeface="+mn-cs"/>
                  </a:rPr>
                  <a:t>is the linear attenuation coefficient (units: distance</a:t>
                </a:r>
                <a:r>
                  <a:rPr lang="en-US" sz="1200" kern="1200" baseline="30000" dirty="0">
                    <a:solidFill>
                      <a:schemeClr val="tx1"/>
                    </a:solidFill>
                    <a:effectLst/>
                    <a:latin typeface="+mn-lt"/>
                    <a:ea typeface="+mn-ea"/>
                    <a:cs typeface="+mn-cs"/>
                  </a:rPr>
                  <a:t>-1</a:t>
                </a:r>
                <a:r>
                  <a:rPr lang="en-US" sz="1200" kern="1200" dirty="0">
                    <a:solidFill>
                      <a:schemeClr val="tx1"/>
                    </a:solidFill>
                    <a:effectLst/>
                    <a:latin typeface="+mn-lt"/>
                    <a:ea typeface="+mn-ea"/>
                    <a:cs typeface="+mn-cs"/>
                  </a:rPr>
                  <a:t>) (inverse of the mean free path)</a:t>
                </a:r>
                <a:endParaRPr lang="en-GB"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rho </a:t>
                </a:r>
                <a:r>
                  <a:rPr lang="en-US" sz="1200" kern="1200" dirty="0">
                    <a:solidFill>
                      <a:schemeClr val="tx1"/>
                    </a:solidFill>
                    <a:effectLst/>
                    <a:latin typeface="+mn-lt"/>
                    <a:ea typeface="+mn-ea"/>
                    <a:cs typeface="+mn-cs"/>
                  </a:rPr>
                  <a:t>is the density of the material</a:t>
                </a:r>
                <a:endParaRPr lang="en-GB" sz="1200" kern="1200" dirty="0">
                  <a:solidFill>
                    <a:schemeClr val="tx1"/>
                  </a:solidFill>
                  <a:effectLst/>
                  <a:latin typeface="+mn-lt"/>
                  <a:ea typeface="+mn-ea"/>
                  <a:cs typeface="+mn-cs"/>
                </a:endParaRPr>
              </a:p>
              <a:p>
                <a:endParaRPr lang="en-GB" dirty="0"/>
              </a:p>
            </p:txBody>
          </p:sp>
        </mc:Fallback>
      </mc:AlternateContent>
      <p:sp>
        <p:nvSpPr>
          <p:cNvPr id="4" name="Slide Number Placeholder 3"/>
          <p:cNvSpPr>
            <a:spLocks noGrp="1"/>
          </p:cNvSpPr>
          <p:nvPr>
            <p:ph type="sldNum" sz="quarter" idx="10"/>
          </p:nvPr>
        </p:nvSpPr>
        <p:spPr/>
        <p:txBody>
          <a:bodyPr/>
          <a:lstStyle/>
          <a:p>
            <a:fld id="{2119D60F-B276-4077-96EB-722715557476}" type="slidenum">
              <a:rPr lang="en-GB" smtClean="0"/>
              <a:t>15</a:t>
            </a:fld>
            <a:endParaRPr lang="en-GB"/>
          </a:p>
        </p:txBody>
      </p:sp>
    </p:spTree>
    <p:extLst>
      <p:ext uri="{BB962C8B-B14F-4D97-AF65-F5344CB8AC3E}">
        <p14:creationId xmlns:p14="http://schemas.microsoft.com/office/powerpoint/2010/main" val="15568776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a:t>
            </a:r>
            <a:r>
              <a:rPr lang="en-GB" baseline="0" dirty="0" smtClean="0"/>
              <a:t> can use this in order to identify materials using a polychromatic beam of X-rays. (and identify them with colours)</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16</a:t>
            </a:fld>
            <a:endParaRPr lang="en-GB"/>
          </a:p>
        </p:txBody>
      </p:sp>
    </p:spTree>
    <p:extLst>
      <p:ext uri="{BB962C8B-B14F-4D97-AF65-F5344CB8AC3E}">
        <p14:creationId xmlns:p14="http://schemas.microsoft.com/office/powerpoint/2010/main" val="38027544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a-ES" dirty="0" smtClean="0"/>
              <a:t>Quadre</a:t>
            </a:r>
            <a:r>
              <a:rPr lang="ca-ES" baseline="0" dirty="0" smtClean="0"/>
              <a:t> que el propietari va comprar en uns subasta com un Van Gogh (mai s’havia fet cap analisis d’autenticitat del quadre i no hi havia historia documentada sobre el mateix)</a:t>
            </a:r>
          </a:p>
          <a:p>
            <a:r>
              <a:rPr lang="ca-ES" baseline="0" dirty="0" smtClean="0"/>
              <a:t>2015-2018 analisi del quadre</a:t>
            </a:r>
          </a:p>
          <a:p>
            <a:endParaRPr lang="ca-E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Arial" charset="0"/>
                <a:ea typeface="+mn-ea"/>
                <a:cs typeface="+mn-cs"/>
              </a:rPr>
              <a:t>La </a:t>
            </a:r>
            <a:r>
              <a:rPr lang="en-GB" sz="1200" b="0" i="0" kern="1200" dirty="0" err="1" smtClean="0">
                <a:solidFill>
                  <a:schemeClr val="tx1"/>
                </a:solidFill>
                <a:effectLst/>
                <a:latin typeface="Arial" charset="0"/>
                <a:ea typeface="+mn-ea"/>
                <a:cs typeface="+mn-cs"/>
              </a:rPr>
              <a:t>clau</a:t>
            </a:r>
            <a:r>
              <a:rPr lang="en-GB" sz="1200" b="0" i="0" kern="1200" dirty="0" smtClean="0">
                <a:solidFill>
                  <a:schemeClr val="tx1"/>
                </a:solidFill>
                <a:effectLst/>
                <a:latin typeface="Arial" charset="0"/>
                <a:ea typeface="+mn-ea"/>
                <a:cs typeface="+mn-cs"/>
              </a:rPr>
              <a:t>: </a:t>
            </a:r>
            <a:endParaRPr lang="en-GB" sz="1200" b="0" i="0" kern="1200" dirty="0" smtClean="0">
              <a:solidFill>
                <a:schemeClr val="tx1"/>
              </a:solidFill>
              <a:effectLst/>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Arial" charset="0"/>
                <a:ea typeface="+mn-ea"/>
                <a:cs typeface="+mn-cs"/>
              </a:rPr>
              <a:t>The </a:t>
            </a:r>
            <a:r>
              <a:rPr lang="en-GB" sz="1200" b="0" i="0" kern="1200" dirty="0" smtClean="0">
                <a:solidFill>
                  <a:schemeClr val="tx1"/>
                </a:solidFill>
                <a:effectLst/>
                <a:latin typeface="Arial" charset="0"/>
                <a:ea typeface="+mn-ea"/>
                <a:cs typeface="+mn-cs"/>
              </a:rPr>
              <a:t>material-sensitive X-ray images show the exact distribution of individual pigments across the image area, as well as the way they are applied in individual parts of the work. Using the separation of individual energy channels, we can get an accurate survey of the author’s work with individual layers and materials (Fig. 12 and Fig. 13). In the subsequent post-production process, it is also possible to show materials that are only related to the layer of paint that we want to visualize (Fig. 14).</a:t>
            </a:r>
          </a:p>
          <a:p>
            <a:endParaRPr lang="ca-ES" baseline="0" dirty="0" smtClean="0"/>
          </a:p>
          <a:p>
            <a:endParaRPr lang="ca-ES" baseline="0" dirty="0" smtClean="0"/>
          </a:p>
          <a:p>
            <a:endParaRPr lang="ca-ES" dirty="0" smtClean="0"/>
          </a:p>
          <a:p>
            <a:r>
              <a:rPr lang="ca-ES" dirty="0" smtClean="0"/>
              <a:t>El </a:t>
            </a:r>
            <a:r>
              <a:rPr lang="ca-ES" b="1" dirty="0" smtClean="0"/>
              <a:t>llenç</a:t>
            </a:r>
            <a:r>
              <a:rPr lang="ca-ES" dirty="0" smtClean="0"/>
              <a:t> o </a:t>
            </a:r>
            <a:r>
              <a:rPr lang="ca-ES" b="1" dirty="0" smtClean="0"/>
              <a:t>tela</a:t>
            </a:r>
            <a:r>
              <a:rPr lang="ca-ES" dirty="0" smtClean="0"/>
              <a:t> és un suport fet de </a:t>
            </a:r>
            <a:r>
              <a:rPr lang="ca-ES" dirty="0" smtClean="0">
                <a:hlinkClick r:id="rId3" tooltip="Tèxtil"/>
              </a:rPr>
              <a:t>teixit</a:t>
            </a:r>
            <a:r>
              <a:rPr lang="ca-ES" dirty="0" smtClean="0"/>
              <a:t> que normalment porta un </a:t>
            </a:r>
            <a:r>
              <a:rPr lang="ca-ES" dirty="0" smtClean="0">
                <a:hlinkClick r:id="rId4" tooltip="Bastidor"/>
              </a:rPr>
              <a:t>bastidor</a:t>
            </a:r>
            <a:r>
              <a:rPr lang="ca-ES" dirty="0" smtClean="0"/>
              <a:t> per a poder tensar-lo i es fa servir per pintar-hi a sobre. Acostumen a ser de </a:t>
            </a:r>
            <a:r>
              <a:rPr lang="ca-ES" dirty="0" smtClean="0">
                <a:hlinkClick r:id="rId5" tooltip="Cotó"/>
              </a:rPr>
              <a:t>cotó</a:t>
            </a:r>
            <a:r>
              <a:rPr lang="ca-ES" dirty="0" smtClean="0"/>
              <a:t> o de </a:t>
            </a:r>
            <a:r>
              <a:rPr lang="ca-ES" dirty="0" smtClean="0">
                <a:hlinkClick r:id="rId6" tooltip="Lli"/>
              </a:rPr>
              <a:t>lli</a:t>
            </a:r>
            <a:r>
              <a:rPr lang="ca-ES" dirty="0" smtClean="0"/>
              <a:t>: el cotó té un color més clar, una trama menys compacta i és més econòmic; el de lli és més rígid, de color gris ocre una mica fosc i es considera la millor tela per a pintar a l'oli. També es pot dir tela al </a:t>
            </a:r>
            <a:r>
              <a:rPr lang="ca-ES" dirty="0" smtClean="0">
                <a:hlinkClick r:id="rId7" tooltip="Pintura"/>
              </a:rPr>
              <a:t>quadre</a:t>
            </a:r>
            <a:r>
              <a:rPr lang="ca-ES" dirty="0" smtClean="0"/>
              <a:t> sobre tela ja pintat.</a:t>
            </a:r>
          </a:p>
          <a:p>
            <a:endParaRPr lang="ca-ES" dirty="0" smtClean="0"/>
          </a:p>
          <a:p>
            <a:r>
              <a:rPr lang="ca-ES" dirty="0" smtClean="0"/>
              <a:t>Transmission radiography: changes in the beam intensity</a:t>
            </a:r>
            <a:r>
              <a:rPr lang="ca-ES" baseline="0" dirty="0" smtClean="0"/>
              <a:t> caused by specific attenuation of different components in the sample.</a:t>
            </a:r>
          </a:p>
          <a:p>
            <a:r>
              <a:rPr lang="ca-ES" baseline="0" dirty="0" smtClean="0"/>
              <a:t>The changes in the intensity of the beam transmitted by the sample are caused by differences in the inner composition of the object.</a:t>
            </a:r>
          </a:p>
          <a:p>
            <a:endParaRPr lang="ca-ES" baseline="0" dirty="0" smtClean="0"/>
          </a:p>
          <a:p>
            <a:r>
              <a:rPr lang="ca-ES" baseline="0" dirty="0" smtClean="0"/>
              <a:t>XRF (X-ray Fluorescence)  based on the detection of radiation induced by the X-ray photons. (surface technique).</a:t>
            </a:r>
          </a:p>
          <a:p>
            <a:endParaRPr lang="ca-ES" baseline="0" dirty="0" smtClean="0"/>
          </a:p>
          <a:p>
            <a:r>
              <a:rPr lang="ca-ES" baseline="0" dirty="0" smtClean="0"/>
              <a:t>The knowledge of the painting and composition of the pigments helps dating te work and even trace back the author. (One can study the under painting, brush strokes and canvas fabric from the X-ray radiogram).</a:t>
            </a:r>
          </a:p>
          <a:p>
            <a:endParaRPr lang="ca-ES" baseline="0" dirty="0" smtClean="0"/>
          </a:p>
          <a:p>
            <a:r>
              <a:rPr lang="ca-ES" baseline="0" dirty="0" smtClean="0"/>
              <a:t>The sensor noise is suppressed by the ability to set the individual threshold for each pixel. These features lead to practically unlimited contrast in the resulting transmission images and spatial resolution of hundreds of nanometers (after magnification with microfocus beam).</a:t>
            </a:r>
          </a:p>
          <a:p>
            <a:endParaRPr lang="ca-ES" baseline="0" dirty="0" smtClean="0"/>
          </a:p>
          <a:p>
            <a:r>
              <a:rPr lang="ca-ES" baseline="0" dirty="0" smtClean="0"/>
              <a:t>XRF can give quantitative information of concentrations of materials (e.g. Concentrations of Cadmium red mixed in Titanium white). i.e. Pigment composition and identification is possible using energy based methods.</a:t>
            </a:r>
          </a:p>
          <a:p>
            <a:endParaRPr lang="ca-ES" baseline="0" dirty="0" smtClean="0"/>
          </a:p>
          <a:p>
            <a:endParaRPr lang="ca-ES" baseline="0" dirty="0" smtClean="0"/>
          </a:p>
          <a:p>
            <a:r>
              <a:rPr lang="ca-ES" baseline="0" dirty="0" smtClean="0"/>
              <a:t>https://insightart.eu/2018/07/11/new-possibilities-of-exploring-artworks-with-x-ray-transmission-radiography-using-the-latest-generation-of-pixel-detectors/</a:t>
            </a:r>
          </a:p>
          <a:p>
            <a:endParaRPr lang="ca-ES" baseline="0" dirty="0" smtClean="0"/>
          </a:p>
          <a:p>
            <a:r>
              <a:rPr lang="en-GB" sz="1200" b="0" i="0" kern="1200" dirty="0" smtClean="0">
                <a:solidFill>
                  <a:schemeClr val="tx1"/>
                </a:solidFill>
                <a:effectLst/>
                <a:latin typeface="Arial" charset="0"/>
                <a:ea typeface="+mn-ea"/>
                <a:cs typeface="+mn-cs"/>
              </a:rPr>
              <a:t>La </a:t>
            </a:r>
            <a:r>
              <a:rPr lang="en-GB" sz="1200" b="0" i="0" kern="1200" dirty="0" err="1" smtClean="0">
                <a:solidFill>
                  <a:schemeClr val="tx1"/>
                </a:solidFill>
                <a:effectLst/>
                <a:latin typeface="Arial" charset="0"/>
                <a:ea typeface="+mn-ea"/>
                <a:cs typeface="+mn-cs"/>
              </a:rPr>
              <a:t>Crau</a:t>
            </a:r>
            <a:r>
              <a:rPr lang="en-GB" sz="1200" b="0" i="0" kern="1200" dirty="0" smtClean="0">
                <a:solidFill>
                  <a:schemeClr val="tx1"/>
                </a:solidFill>
                <a:effectLst/>
                <a:latin typeface="Arial" charset="0"/>
                <a:ea typeface="+mn-ea"/>
                <a:cs typeface="+mn-cs"/>
              </a:rPr>
              <a:t> with a View of </a:t>
            </a:r>
            <a:r>
              <a:rPr lang="en-GB" sz="1200" b="0" i="0" kern="1200" dirty="0" err="1" smtClean="0">
                <a:solidFill>
                  <a:schemeClr val="tx1"/>
                </a:solidFill>
                <a:effectLst/>
                <a:latin typeface="Arial" charset="0"/>
                <a:ea typeface="+mn-ea"/>
                <a:cs typeface="+mn-cs"/>
              </a:rPr>
              <a:t>Montmajour</a:t>
            </a:r>
            <a:endParaRPr lang="en-GB" sz="1200" b="0" i="0" kern="1200" dirty="0" smtClean="0">
              <a:solidFill>
                <a:schemeClr val="tx1"/>
              </a:solidFill>
              <a:effectLst/>
              <a:latin typeface="Arial" charset="0"/>
              <a:ea typeface="+mn-ea"/>
              <a:cs typeface="+mn-cs"/>
            </a:endParaRPr>
          </a:p>
          <a:p>
            <a:r>
              <a:rPr lang="en-GB" sz="1200" b="0" i="0" kern="1200" dirty="0" smtClean="0">
                <a:solidFill>
                  <a:schemeClr val="tx1"/>
                </a:solidFill>
                <a:effectLst/>
                <a:latin typeface="Arial" charset="0"/>
                <a:ea typeface="+mn-ea"/>
                <a:cs typeface="+mn-cs"/>
              </a:rPr>
              <a:t>The painting of </a:t>
            </a:r>
            <a:r>
              <a:rPr lang="en-GB" sz="1200" b="0" i="1" kern="1200" dirty="0" smtClean="0">
                <a:solidFill>
                  <a:schemeClr val="tx1"/>
                </a:solidFill>
                <a:effectLst/>
                <a:latin typeface="Arial" charset="0"/>
                <a:ea typeface="+mn-ea"/>
                <a:cs typeface="+mn-cs"/>
              </a:rPr>
              <a:t>La </a:t>
            </a:r>
            <a:r>
              <a:rPr lang="en-GB" sz="1200" b="0" i="1" kern="1200" dirty="0" err="1" smtClean="0">
                <a:solidFill>
                  <a:schemeClr val="tx1"/>
                </a:solidFill>
                <a:effectLst/>
                <a:latin typeface="Arial" charset="0"/>
                <a:ea typeface="+mn-ea"/>
                <a:cs typeface="+mn-cs"/>
              </a:rPr>
              <a:t>Crau</a:t>
            </a:r>
            <a:r>
              <a:rPr lang="en-GB" sz="1200" b="0" i="1" kern="1200" dirty="0" smtClean="0">
                <a:solidFill>
                  <a:schemeClr val="tx1"/>
                </a:solidFill>
                <a:effectLst/>
                <a:latin typeface="Arial" charset="0"/>
                <a:ea typeface="+mn-ea"/>
                <a:cs typeface="+mn-cs"/>
              </a:rPr>
              <a:t> with a View of </a:t>
            </a:r>
            <a:r>
              <a:rPr lang="en-GB" sz="1200" b="0" i="1" kern="1200" dirty="0" err="1" smtClean="0">
                <a:solidFill>
                  <a:schemeClr val="tx1"/>
                </a:solidFill>
                <a:effectLst/>
                <a:latin typeface="Arial" charset="0"/>
                <a:ea typeface="+mn-ea"/>
                <a:cs typeface="+mn-cs"/>
              </a:rPr>
              <a:t>Montmajour</a:t>
            </a:r>
            <a:r>
              <a:rPr lang="en-GB" sz="1200" b="0" i="0" kern="1200" dirty="0" smtClean="0">
                <a:solidFill>
                  <a:schemeClr val="tx1"/>
                </a:solidFill>
                <a:effectLst/>
                <a:latin typeface="Arial" charset="0"/>
                <a:ea typeface="+mn-ea"/>
                <a:cs typeface="+mn-cs"/>
              </a:rPr>
              <a:t> (Fig. 9) is a unique example of the use of material-sensitive X-ray radiography using </a:t>
            </a:r>
            <a:r>
              <a:rPr lang="en-GB" sz="1200" b="0" i="0" kern="1200" dirty="0" err="1" smtClean="0">
                <a:solidFill>
                  <a:schemeClr val="tx1"/>
                </a:solidFill>
                <a:effectLst/>
                <a:latin typeface="Arial" charset="0"/>
                <a:ea typeface="+mn-ea"/>
                <a:cs typeface="+mn-cs"/>
              </a:rPr>
              <a:t>RToo</a:t>
            </a:r>
            <a:r>
              <a:rPr lang="en-GB" sz="1200" b="0" i="0" kern="1200" dirty="0" smtClean="0">
                <a:solidFill>
                  <a:schemeClr val="tx1"/>
                </a:solidFill>
                <a:effectLst/>
                <a:latin typeface="Arial" charset="0"/>
                <a:ea typeface="+mn-ea"/>
                <a:cs typeface="+mn-cs"/>
              </a:rPr>
              <a:t> imaging equipment with </a:t>
            </a:r>
            <a:r>
              <a:rPr lang="en-GB" sz="1200" b="0" i="0" kern="1200" dirty="0" err="1" smtClean="0">
                <a:solidFill>
                  <a:schemeClr val="tx1"/>
                </a:solidFill>
                <a:effectLst/>
                <a:latin typeface="Arial" charset="0"/>
                <a:ea typeface="+mn-ea"/>
                <a:cs typeface="+mn-cs"/>
              </a:rPr>
              <a:t>Widepix</a:t>
            </a:r>
            <a:r>
              <a:rPr lang="en-GB" sz="1200" b="0" i="0" kern="1200" dirty="0" smtClean="0">
                <a:solidFill>
                  <a:schemeClr val="tx1"/>
                </a:solidFill>
                <a:effectLst/>
                <a:latin typeface="Arial" charset="0"/>
                <a:ea typeface="+mn-ea"/>
                <a:cs typeface="+mn-cs"/>
              </a:rPr>
              <a:t> detector. It is an oil painting on canvas, showing a view of the landscape near the French Arles with the ruins of </a:t>
            </a:r>
            <a:r>
              <a:rPr lang="en-GB" sz="1200" b="0" i="0" kern="1200" dirty="0" err="1" smtClean="0">
                <a:solidFill>
                  <a:schemeClr val="tx1"/>
                </a:solidFill>
                <a:effectLst/>
                <a:latin typeface="Arial" charset="0"/>
                <a:ea typeface="+mn-ea"/>
                <a:cs typeface="+mn-cs"/>
              </a:rPr>
              <a:t>Montmajour</a:t>
            </a:r>
            <a:r>
              <a:rPr lang="en-GB" sz="1200" b="0" i="0" kern="1200" dirty="0" smtClean="0">
                <a:solidFill>
                  <a:schemeClr val="tx1"/>
                </a:solidFill>
                <a:effectLst/>
                <a:latin typeface="Arial" charset="0"/>
                <a:ea typeface="+mn-ea"/>
                <a:cs typeface="+mn-cs"/>
              </a:rPr>
              <a:t> Abbey in the background. In the lower left corner is the signature </a:t>
            </a:r>
            <a:r>
              <a:rPr lang="en-GB" sz="1200" b="0" i="1" kern="1200" dirty="0" smtClean="0">
                <a:solidFill>
                  <a:schemeClr val="tx1"/>
                </a:solidFill>
                <a:effectLst/>
                <a:latin typeface="Arial" charset="0"/>
                <a:ea typeface="+mn-ea"/>
                <a:cs typeface="+mn-cs"/>
              </a:rPr>
              <a:t>Vincent</a:t>
            </a:r>
            <a:r>
              <a:rPr lang="en-GB" sz="1200" b="0" i="0" kern="1200" dirty="0" smtClean="0">
                <a:solidFill>
                  <a:schemeClr val="tx1"/>
                </a:solidFill>
                <a:effectLst/>
                <a:latin typeface="Arial" charset="0"/>
                <a:ea typeface="+mn-ea"/>
                <a:cs typeface="+mn-cs"/>
              </a:rPr>
              <a:t>. The image was purchased by the current owner in an auction, where it was listed as a copy by van Gogh. </a:t>
            </a:r>
            <a:r>
              <a:rPr lang="en-GB" sz="1200" b="0" i="0" kern="1200" dirty="0" smtClean="0">
                <a:solidFill>
                  <a:schemeClr val="tx1"/>
                </a:solidFill>
                <a:effectLst/>
                <a:latin typeface="Arial" charset="0"/>
                <a:ea typeface="+mn-ea"/>
                <a:cs typeface="+mn-cs"/>
              </a:rPr>
              <a:t>With its visual style and thematic focus this work fits the style of Vincent van Gogh’s work in 1888.</a:t>
            </a:r>
          </a:p>
          <a:p>
            <a:r>
              <a:rPr lang="en-GB" dirty="0" smtClean="0"/>
              <a:t>Fig. 9 La </a:t>
            </a:r>
            <a:r>
              <a:rPr lang="en-GB" dirty="0" err="1" smtClean="0"/>
              <a:t>Crau</a:t>
            </a:r>
            <a:r>
              <a:rPr lang="en-GB" dirty="0" smtClean="0"/>
              <a:t> with a View of </a:t>
            </a:r>
            <a:r>
              <a:rPr lang="en-GB" dirty="0" err="1" smtClean="0"/>
              <a:t>Montmajour</a:t>
            </a:r>
            <a:r>
              <a:rPr lang="en-GB" dirty="0" smtClean="0"/>
              <a:t>, signed </a:t>
            </a:r>
            <a:r>
              <a:rPr lang="en-GB" dirty="0" err="1" smtClean="0"/>
              <a:t>Vincent.</a:t>
            </a:r>
            <a:r>
              <a:rPr lang="en-GB" sz="1200" b="0" i="0" kern="1200" dirty="0" err="1" smtClean="0">
                <a:solidFill>
                  <a:schemeClr val="tx1"/>
                </a:solidFill>
                <a:effectLst/>
                <a:latin typeface="Arial" charset="0"/>
                <a:ea typeface="+mn-ea"/>
                <a:cs typeface="+mn-cs"/>
              </a:rPr>
              <a:t>However</a:t>
            </a:r>
            <a:r>
              <a:rPr lang="en-GB" sz="1200" b="0" i="0" kern="1200" dirty="0" smtClean="0">
                <a:solidFill>
                  <a:schemeClr val="tx1"/>
                </a:solidFill>
                <a:effectLst/>
                <a:latin typeface="Arial" charset="0"/>
                <a:ea typeface="+mn-ea"/>
                <a:cs typeface="+mn-cs"/>
              </a:rPr>
              <a:t>, there is only a minimal amount of information about the origin of this work and, in the past, there has never been a thorough restoration or technological and historical research into the painting. For these reasons, in 2015-2018 the work was subject to a full range of available analyses including material-sensitive X-ray radiography.</a:t>
            </a:r>
          </a:p>
          <a:p>
            <a:r>
              <a:rPr lang="en-GB" dirty="0" smtClean="0"/>
              <a:t>Fig</a:t>
            </a:r>
            <a:r>
              <a:rPr lang="en-GB" dirty="0" smtClean="0"/>
              <a:t>. 10 La </a:t>
            </a:r>
            <a:r>
              <a:rPr lang="en-GB" dirty="0" err="1" smtClean="0"/>
              <a:t>Crau</a:t>
            </a:r>
            <a:r>
              <a:rPr lang="en-GB" dirty="0" smtClean="0"/>
              <a:t> with a View of </a:t>
            </a:r>
            <a:r>
              <a:rPr lang="en-GB" dirty="0" err="1" smtClean="0"/>
              <a:t>Montmajour</a:t>
            </a:r>
            <a:r>
              <a:rPr lang="en-GB" dirty="0" smtClean="0"/>
              <a:t>, X-ray radiography in high resolution</a:t>
            </a:r>
            <a:r>
              <a:rPr lang="en-GB" dirty="0" smtClean="0"/>
              <a:t>. Fig</a:t>
            </a:r>
            <a:r>
              <a:rPr lang="en-GB" dirty="0" smtClean="0"/>
              <a:t>. 11 La </a:t>
            </a:r>
            <a:r>
              <a:rPr lang="en-GB" dirty="0" err="1" smtClean="0"/>
              <a:t>Crau</a:t>
            </a:r>
            <a:r>
              <a:rPr lang="en-GB" dirty="0" smtClean="0"/>
              <a:t> with a View of </a:t>
            </a:r>
            <a:r>
              <a:rPr lang="en-GB" dirty="0" err="1" smtClean="0"/>
              <a:t>Montmajour</a:t>
            </a:r>
            <a:r>
              <a:rPr lang="en-GB" dirty="0" smtClean="0"/>
              <a:t>, material-sensitive X-ray radiography with a drawing of a female nude in the lower layers of the painting shows the distribution of individual pigments in the </a:t>
            </a:r>
            <a:r>
              <a:rPr lang="en-GB" dirty="0" err="1" smtClean="0"/>
              <a:t>image.Fig</a:t>
            </a:r>
            <a:r>
              <a:rPr lang="en-GB" dirty="0" smtClean="0"/>
              <a:t>. 12 La </a:t>
            </a:r>
            <a:r>
              <a:rPr lang="en-GB" dirty="0" err="1" smtClean="0"/>
              <a:t>Crau</a:t>
            </a:r>
            <a:r>
              <a:rPr lang="en-GB" dirty="0" smtClean="0"/>
              <a:t> with a View of </a:t>
            </a:r>
            <a:r>
              <a:rPr lang="en-GB" dirty="0" err="1" smtClean="0"/>
              <a:t>Montmajour</a:t>
            </a:r>
            <a:r>
              <a:rPr lang="en-GB" dirty="0" smtClean="0"/>
              <a:t>, material-sensitive X-ray radiography – display of pigments dominated by zinc, chromium and </a:t>
            </a:r>
            <a:r>
              <a:rPr lang="en-GB" dirty="0" err="1" smtClean="0"/>
              <a:t>cadmium.Fig</a:t>
            </a:r>
            <a:r>
              <a:rPr lang="en-GB" dirty="0" smtClean="0"/>
              <a:t>. 13 La </a:t>
            </a:r>
            <a:r>
              <a:rPr lang="en-GB" dirty="0" err="1" smtClean="0"/>
              <a:t>Crau</a:t>
            </a:r>
            <a:r>
              <a:rPr lang="en-GB" dirty="0" smtClean="0"/>
              <a:t> with a View of </a:t>
            </a:r>
            <a:r>
              <a:rPr lang="en-GB" dirty="0" err="1" smtClean="0"/>
              <a:t>Montmajour</a:t>
            </a:r>
            <a:r>
              <a:rPr lang="en-GB" dirty="0" smtClean="0"/>
              <a:t>, material-sensitive X-ray radiography – display of lead-dominated </a:t>
            </a:r>
            <a:r>
              <a:rPr lang="en-GB" dirty="0" err="1" smtClean="0"/>
              <a:t>pigments.</a:t>
            </a:r>
            <a:r>
              <a:rPr lang="en-GB" sz="1200" b="0" i="0" kern="1200" dirty="0" err="1" smtClean="0">
                <a:solidFill>
                  <a:schemeClr val="tx1"/>
                </a:solidFill>
                <a:effectLst/>
                <a:latin typeface="Arial" charset="0"/>
                <a:ea typeface="+mn-ea"/>
                <a:cs typeface="+mn-cs"/>
              </a:rPr>
              <a:t>During</a:t>
            </a:r>
            <a:r>
              <a:rPr lang="en-GB" sz="1200" b="0" i="0" kern="1200" dirty="0" smtClean="0">
                <a:solidFill>
                  <a:schemeClr val="tx1"/>
                </a:solidFill>
                <a:effectLst/>
                <a:latin typeface="Arial" charset="0"/>
                <a:ea typeface="+mn-ea"/>
                <a:cs typeface="+mn-cs"/>
              </a:rPr>
              <a:t> the radiographic survey of the work, it was found that there is another image under the painting of the La </a:t>
            </a:r>
            <a:r>
              <a:rPr lang="en-GB" sz="1200" b="0" i="0" kern="1200" dirty="0" err="1" smtClean="0">
                <a:solidFill>
                  <a:schemeClr val="tx1"/>
                </a:solidFill>
                <a:effectLst/>
                <a:latin typeface="Arial" charset="0"/>
                <a:ea typeface="+mn-ea"/>
                <a:cs typeface="+mn-cs"/>
              </a:rPr>
              <a:t>Crau</a:t>
            </a:r>
            <a:r>
              <a:rPr lang="en-GB" sz="1200" b="0" i="0" kern="1200" dirty="0" smtClean="0">
                <a:solidFill>
                  <a:schemeClr val="tx1"/>
                </a:solidFill>
                <a:effectLst/>
                <a:latin typeface="Arial" charset="0"/>
                <a:ea typeface="+mn-ea"/>
                <a:cs typeface="+mn-cs"/>
              </a:rPr>
              <a:t> landscape, namely the figure of a female nude shown from behind (Fig. 11). This figure was commenced only with brown tones in the shadow parts and white pastes in the illuminated parts of the figure. The style of underpainting and the position of the model show that it is an incomplete study painting of the nude, similar to the models van Gogh drew and painted in classes of the local academy in 1886-88, during his Parisian visit. The paste layers of the underpainting were partially scraped before painting the new image, and thus on the surface of the current painting a small relief is visible.</a:t>
            </a:r>
          </a:p>
          <a:p>
            <a:r>
              <a:rPr lang="en-GB" sz="1200" b="0" i="0" kern="1200" dirty="0" smtClean="0">
                <a:solidFill>
                  <a:schemeClr val="tx1"/>
                </a:solidFill>
                <a:effectLst/>
                <a:latin typeface="Arial" charset="0"/>
                <a:ea typeface="+mn-ea"/>
                <a:cs typeface="+mn-cs"/>
              </a:rPr>
              <a:t>The material-sensitive X-ray images show the exact distribution of individual pigments across the image area, as well as the way they are applied in individual parts of the work. Using the separation of individual energy channels, we can get an accurate survey of the author’s work with individual layers and materials (Fig. 12 and Fig. 13). In the subsequent post-production process, it is also possible to show materials that are only related to the layer of paint that we want to visualize (Fig. 14).</a:t>
            </a:r>
          </a:p>
          <a:p>
            <a:r>
              <a:rPr lang="en-GB" sz="1200" b="0" i="0" kern="1200" dirty="0" smtClean="0">
                <a:solidFill>
                  <a:schemeClr val="tx1"/>
                </a:solidFill>
                <a:effectLst/>
                <a:latin typeface="Arial" charset="0"/>
                <a:ea typeface="+mn-ea"/>
                <a:cs typeface="+mn-cs"/>
              </a:rPr>
              <a:t>Only the original figure of the female nude is shown in the picture; all the paint layers from the top landscape painting of </a:t>
            </a:r>
            <a:r>
              <a:rPr lang="en-GB" sz="1200" b="0" i="1" kern="1200" dirty="0" smtClean="0">
                <a:solidFill>
                  <a:schemeClr val="tx1"/>
                </a:solidFill>
                <a:effectLst/>
                <a:latin typeface="Arial" charset="0"/>
                <a:ea typeface="+mn-ea"/>
                <a:cs typeface="+mn-cs"/>
              </a:rPr>
              <a:t>La </a:t>
            </a:r>
            <a:r>
              <a:rPr lang="en-GB" sz="1200" b="0" i="1" kern="1200" dirty="0" err="1" smtClean="0">
                <a:solidFill>
                  <a:schemeClr val="tx1"/>
                </a:solidFill>
                <a:effectLst/>
                <a:latin typeface="Arial" charset="0"/>
                <a:ea typeface="+mn-ea"/>
                <a:cs typeface="+mn-cs"/>
              </a:rPr>
              <a:t>Crau</a:t>
            </a:r>
            <a:r>
              <a:rPr lang="en-GB" sz="1200" b="0" i="1" kern="1200" dirty="0" smtClean="0">
                <a:solidFill>
                  <a:schemeClr val="tx1"/>
                </a:solidFill>
                <a:effectLst/>
                <a:latin typeface="Arial" charset="0"/>
                <a:ea typeface="+mn-ea"/>
                <a:cs typeface="+mn-cs"/>
              </a:rPr>
              <a:t> with a View of </a:t>
            </a:r>
            <a:r>
              <a:rPr lang="en-GB" sz="1200" b="0" i="1" kern="1200" dirty="0" err="1" smtClean="0">
                <a:solidFill>
                  <a:schemeClr val="tx1"/>
                </a:solidFill>
                <a:effectLst/>
                <a:latin typeface="Arial" charset="0"/>
                <a:ea typeface="+mn-ea"/>
                <a:cs typeface="+mn-cs"/>
              </a:rPr>
              <a:t>Montmajour</a:t>
            </a:r>
            <a:r>
              <a:rPr lang="en-GB" sz="1200" b="0" i="0" kern="1200" dirty="0" smtClean="0">
                <a:solidFill>
                  <a:schemeClr val="tx1"/>
                </a:solidFill>
                <a:effectLst/>
                <a:latin typeface="Arial" charset="0"/>
                <a:ea typeface="+mn-ea"/>
                <a:cs typeface="+mn-cs"/>
              </a:rPr>
              <a:t> were suppressed here by filtering the signal in the individual energy channels. Thus, it is evident that this method allows a completely new way of working with X-ray radiography using the most advanced pixel detectors. The post-production image processing options are enormous and bring with them many ways to process the resulting X-ray image so that they have the greatest possible value for the studied work. For example, the exact representation of a figure in lower layer of </a:t>
            </a:r>
            <a:r>
              <a:rPr lang="en-GB" sz="1200" b="0" i="1" kern="1200" dirty="0" smtClean="0">
                <a:solidFill>
                  <a:schemeClr val="tx1"/>
                </a:solidFill>
                <a:effectLst/>
                <a:latin typeface="Arial" charset="0"/>
                <a:ea typeface="+mn-ea"/>
                <a:cs typeface="+mn-cs"/>
              </a:rPr>
              <a:t>La </a:t>
            </a:r>
            <a:r>
              <a:rPr lang="en-GB" sz="1200" b="0" i="1" kern="1200" dirty="0" err="1" smtClean="0">
                <a:solidFill>
                  <a:schemeClr val="tx1"/>
                </a:solidFill>
                <a:effectLst/>
                <a:latin typeface="Arial" charset="0"/>
                <a:ea typeface="+mn-ea"/>
                <a:cs typeface="+mn-cs"/>
              </a:rPr>
              <a:t>Crau</a:t>
            </a:r>
            <a:r>
              <a:rPr lang="en-GB" sz="1200" b="0" i="1" kern="1200" dirty="0" smtClean="0">
                <a:solidFill>
                  <a:schemeClr val="tx1"/>
                </a:solidFill>
                <a:effectLst/>
                <a:latin typeface="Arial" charset="0"/>
                <a:ea typeface="+mn-ea"/>
                <a:cs typeface="+mn-cs"/>
              </a:rPr>
              <a:t> with a View of </a:t>
            </a:r>
            <a:r>
              <a:rPr lang="en-GB" sz="1200" b="0" i="1" kern="1200" dirty="0" err="1" smtClean="0">
                <a:solidFill>
                  <a:schemeClr val="tx1"/>
                </a:solidFill>
                <a:effectLst/>
                <a:latin typeface="Arial" charset="0"/>
                <a:ea typeface="+mn-ea"/>
                <a:cs typeface="+mn-cs"/>
              </a:rPr>
              <a:t>Montmajour</a:t>
            </a:r>
            <a:r>
              <a:rPr lang="en-GB" sz="1200" b="0" i="0" kern="1200" dirty="0" smtClean="0">
                <a:solidFill>
                  <a:schemeClr val="tx1"/>
                </a:solidFill>
                <a:effectLst/>
                <a:latin typeface="Arial" charset="0"/>
                <a:ea typeface="+mn-ea"/>
                <a:cs typeface="+mn-cs"/>
              </a:rPr>
              <a:t> allows a precise comparison to be made of the presumed author’s painting style with his/her other works (Fig. 15 and Fig. 16).</a:t>
            </a:r>
          </a:p>
          <a:p>
            <a:r>
              <a:rPr lang="en-GB" dirty="0" smtClean="0"/>
              <a:t>Fig. 14 La </a:t>
            </a:r>
            <a:r>
              <a:rPr lang="en-GB" dirty="0" err="1" smtClean="0"/>
              <a:t>Crau</a:t>
            </a:r>
            <a:r>
              <a:rPr lang="en-GB" dirty="0" smtClean="0"/>
              <a:t> with a View of </a:t>
            </a:r>
            <a:r>
              <a:rPr lang="en-GB" dirty="0" err="1" smtClean="0"/>
              <a:t>Montmajour</a:t>
            </a:r>
            <a:r>
              <a:rPr lang="en-GB" dirty="0" smtClean="0"/>
              <a:t>, a black-and-white photograph of material sensitive X-ray radiography showing only the materials (pigments) associated with the original painting of a female nude.</a:t>
            </a:r>
            <a:endParaRPr lang="en-GB" sz="1200" b="0" i="0" kern="1200" dirty="0" smtClean="0">
              <a:solidFill>
                <a:schemeClr val="tx1"/>
              </a:solidFill>
              <a:effectLst/>
              <a:latin typeface="Arial" charset="0"/>
              <a:ea typeface="+mn-ea"/>
              <a:cs typeface="+mn-cs"/>
            </a:endParaRPr>
          </a:p>
          <a:p>
            <a:r>
              <a:rPr lang="en-GB" sz="1200" b="1" i="0" kern="1200" dirty="0" smtClean="0">
                <a:solidFill>
                  <a:schemeClr val="tx1"/>
                </a:solidFill>
                <a:effectLst/>
                <a:latin typeface="Arial" charset="0"/>
                <a:ea typeface="+mn-ea"/>
                <a:cs typeface="+mn-cs"/>
              </a:rPr>
              <a:t>Fig. 15</a:t>
            </a:r>
            <a:r>
              <a:rPr lang="en-GB" sz="1200" b="0" i="0" kern="1200" dirty="0" smtClean="0">
                <a:solidFill>
                  <a:schemeClr val="tx1"/>
                </a:solidFill>
                <a:effectLst/>
                <a:latin typeface="Arial" charset="0"/>
                <a:ea typeface="+mn-ea"/>
                <a:cs typeface="+mn-cs"/>
              </a:rPr>
              <a:t> a)  b)  c)</a:t>
            </a:r>
          </a:p>
          <a:p>
            <a:r>
              <a:rPr lang="en-GB" sz="1200" b="0" i="0" kern="1200" dirty="0" smtClean="0">
                <a:solidFill>
                  <a:schemeClr val="tx1"/>
                </a:solidFill>
                <a:effectLst/>
                <a:latin typeface="Arial" charset="0"/>
                <a:ea typeface="+mn-ea"/>
                <a:cs typeface="+mn-cs"/>
              </a:rPr>
              <a:t>Van Gogh’s studies of a female nude of 1886-7.</a:t>
            </a:r>
          </a:p>
          <a:p>
            <a:r>
              <a:rPr lang="en-GB" dirty="0" smtClean="0"/>
              <a:t>Fig. 16 Vincent van Gogh, Standing Female Nude, 1886-7; this figure shows a striking similarity to the modelling of the figure with the female nude displayed by </a:t>
            </a:r>
            <a:r>
              <a:rPr lang="en-GB" dirty="0" err="1" smtClean="0"/>
              <a:t>RToo</a:t>
            </a:r>
            <a:r>
              <a:rPr lang="en-GB" dirty="0" smtClean="0"/>
              <a:t> equipment under La </a:t>
            </a:r>
            <a:r>
              <a:rPr lang="en-GB" dirty="0" err="1" smtClean="0"/>
              <a:t>Crau</a:t>
            </a:r>
            <a:r>
              <a:rPr lang="en-GB" dirty="0" smtClean="0"/>
              <a:t> with a View of </a:t>
            </a:r>
            <a:r>
              <a:rPr lang="en-GB" dirty="0" err="1" smtClean="0"/>
              <a:t>Montmajour.</a:t>
            </a:r>
            <a:r>
              <a:rPr lang="en-GB" sz="1200" b="0" i="0" kern="1200" dirty="0" err="1" smtClean="0">
                <a:solidFill>
                  <a:schemeClr val="tx1"/>
                </a:solidFill>
                <a:effectLst/>
                <a:latin typeface="Arial" charset="0"/>
                <a:ea typeface="+mn-ea"/>
                <a:cs typeface="+mn-cs"/>
              </a:rPr>
              <a:t>Conclusion</a:t>
            </a:r>
            <a:endParaRPr lang="en-GB" sz="1200" b="0" i="0" kern="1200" dirty="0" smtClean="0">
              <a:solidFill>
                <a:schemeClr val="tx1"/>
              </a:solidFill>
              <a:effectLst/>
              <a:latin typeface="Arial" charset="0"/>
              <a:ea typeface="+mn-ea"/>
              <a:cs typeface="+mn-cs"/>
            </a:endParaRPr>
          </a:p>
          <a:p>
            <a:r>
              <a:rPr lang="en-GB" sz="1200" b="0" i="0" kern="1200" dirty="0" smtClean="0">
                <a:solidFill>
                  <a:schemeClr val="tx1"/>
                </a:solidFill>
                <a:effectLst/>
                <a:latin typeface="Arial" charset="0"/>
                <a:ea typeface="+mn-ea"/>
                <a:cs typeface="+mn-cs"/>
              </a:rPr>
              <a:t>It is clear that X-ray transmission radiography using the latest pixel detectors has a great future in the field of artwork research. By engaging other technological processes, such as artificial intelligence for precise determination of detected pigments in paints, or virtual reality for more thorough analysis of radiographs, this method is becoming an important tool for accurate identification of artworks in the authentication process. In terms of extensive application and utilization capabilities, it is evident that these methods will soon appear in the everyday practice of restorers, conservators, technologists and historians, who will significantly benefit from them in their profession. Obviously, the development of these technologies continues; however, at present we already have a new functional tool that significantly shifts the field of X-ray radiography.</a:t>
            </a:r>
          </a:p>
          <a:p>
            <a:endParaRPr lang="ca-ES" dirty="0" smtClean="0"/>
          </a:p>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6255353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20</a:t>
            </a:fld>
            <a:endParaRPr lang="en-GB"/>
          </a:p>
        </p:txBody>
      </p:sp>
    </p:spTree>
    <p:extLst>
      <p:ext uri="{BB962C8B-B14F-4D97-AF65-F5344CB8AC3E}">
        <p14:creationId xmlns:p14="http://schemas.microsoft.com/office/powerpoint/2010/main" val="21993728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Direct detection</a:t>
            </a:r>
          </a:p>
          <a:p>
            <a:pPr lvl="1"/>
            <a:r>
              <a:rPr lang="en-GB" dirty="0" smtClean="0"/>
              <a:t>Increased signal, improved spatial resolution</a:t>
            </a:r>
          </a:p>
          <a:p>
            <a:r>
              <a:rPr lang="en-GB" dirty="0" smtClean="0"/>
              <a:t>Single quantum processing</a:t>
            </a:r>
          </a:p>
          <a:p>
            <a:pPr lvl="1"/>
            <a:r>
              <a:rPr lang="en-GB" dirty="0" smtClean="0"/>
              <a:t>Energy weighting (optimal SNR), noise rejection, perfect linear behaviour</a:t>
            </a:r>
          </a:p>
          <a:p>
            <a:r>
              <a:rPr lang="en-GB" dirty="0" smtClean="0"/>
              <a:t>Zero dead time</a:t>
            </a:r>
          </a:p>
          <a:p>
            <a:r>
              <a:rPr lang="en-US" sz="1200" kern="1200" dirty="0" smtClean="0">
                <a:solidFill>
                  <a:schemeClr val="tx1"/>
                </a:solidFill>
                <a:effectLst/>
                <a:latin typeface="+mn-lt"/>
                <a:ea typeface="+mn-ea"/>
                <a:cs typeface="+mn-cs"/>
              </a:rPr>
              <a:t>Dead</a:t>
            </a:r>
            <a:r>
              <a:rPr lang="en-US" sz="1200" kern="1200" baseline="0" dirty="0" smtClean="0">
                <a:solidFill>
                  <a:schemeClr val="tx1"/>
                </a:solidFill>
                <a:effectLst/>
                <a:latin typeface="+mn-lt"/>
                <a:ea typeface="+mn-ea"/>
                <a:cs typeface="+mn-cs"/>
              </a:rPr>
              <a:t> time is defined as the minimum time that must separate two events in order for them to be recorded as separate/different pulses.</a:t>
            </a:r>
          </a:p>
          <a:p>
            <a:r>
              <a:rPr lang="en-US" sz="1200" kern="1200" baseline="0" dirty="0" smtClean="0">
                <a:solidFill>
                  <a:schemeClr val="tx1"/>
                </a:solidFill>
                <a:effectLst/>
                <a:latin typeface="+mn-lt"/>
                <a:ea typeface="+mn-ea"/>
                <a:cs typeface="+mn-cs"/>
              </a:rPr>
              <a:t>In a given application, the dead time (tau) has to be much smaller than 1/r where r is the detector count rate in counts per second.</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An important characteristic of an X-ray imaging system is the way the </a:t>
            </a:r>
            <a:r>
              <a:rPr lang="en-US" sz="1200" b="1" kern="1200" dirty="0" smtClean="0">
                <a:solidFill>
                  <a:schemeClr val="tx1"/>
                </a:solidFill>
                <a:effectLst/>
                <a:latin typeface="+mn-lt"/>
                <a:ea typeface="+mn-ea"/>
                <a:cs typeface="+mn-cs"/>
              </a:rPr>
              <a:t>radiation quantum </a:t>
            </a:r>
            <a:r>
              <a:rPr lang="en-US" sz="1200" kern="1200" dirty="0" smtClean="0">
                <a:solidFill>
                  <a:schemeClr val="tx1"/>
                </a:solidFill>
                <a:effectLst/>
                <a:latin typeface="+mn-lt"/>
                <a:ea typeface="+mn-ea"/>
                <a:cs typeface="+mn-cs"/>
              </a:rPr>
              <a:t>is transformed into an </a:t>
            </a:r>
            <a:r>
              <a:rPr lang="en-US" sz="1200" b="1" kern="1200" dirty="0" smtClean="0">
                <a:solidFill>
                  <a:schemeClr val="tx1"/>
                </a:solidFill>
                <a:effectLst/>
                <a:latin typeface="+mn-lt"/>
                <a:ea typeface="+mn-ea"/>
                <a:cs typeface="+mn-cs"/>
              </a:rPr>
              <a:t>electrical signal </a:t>
            </a:r>
            <a:r>
              <a:rPr lang="en-US" sz="1200" kern="1200" dirty="0" smtClean="0">
                <a:solidFill>
                  <a:schemeClr val="tx1"/>
                </a:solidFill>
                <a:effectLst/>
                <a:latin typeface="+mn-lt"/>
                <a:ea typeface="+mn-ea"/>
                <a:cs typeface="+mn-cs"/>
              </a:rPr>
              <a:t>before it is processed by the readout electronics. Systems are classified from this point of view into indirect and direct detection systems.  </a:t>
            </a:r>
          </a:p>
          <a:p>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a:t>
            </a:r>
            <a:r>
              <a:rPr lang="en-US" sz="1200" b="1" kern="1200" dirty="0" smtClean="0">
                <a:solidFill>
                  <a:schemeClr val="tx1"/>
                </a:solidFill>
                <a:effectLst/>
                <a:latin typeface="+mn-lt"/>
                <a:ea typeface="+mn-ea"/>
                <a:cs typeface="+mn-cs"/>
              </a:rPr>
              <a:t>indirect</a:t>
            </a:r>
            <a:r>
              <a:rPr lang="en-US" sz="1200" kern="1200" dirty="0" smtClean="0">
                <a:solidFill>
                  <a:schemeClr val="tx1"/>
                </a:solidFill>
                <a:effectLst/>
                <a:latin typeface="+mn-lt"/>
                <a:ea typeface="+mn-ea"/>
                <a:cs typeface="+mn-cs"/>
              </a:rPr>
              <a:t> detection systems the conversion of the photon into an electrical signal is done in two steps: </a:t>
            </a:r>
            <a:r>
              <a:rPr lang="en-US" sz="1200" b="1" kern="1200" dirty="0" smtClean="0">
                <a:solidFill>
                  <a:schemeClr val="tx1"/>
                </a:solidFill>
                <a:effectLst/>
                <a:latin typeface="+mn-lt"/>
                <a:ea typeface="+mn-ea"/>
                <a:cs typeface="+mn-cs"/>
              </a:rPr>
              <a:t>first</a:t>
            </a:r>
            <a:r>
              <a:rPr lang="en-US" sz="1200" kern="1200" dirty="0" smtClean="0">
                <a:solidFill>
                  <a:schemeClr val="tx1"/>
                </a:solidFill>
                <a:effectLst/>
                <a:latin typeface="+mn-lt"/>
                <a:ea typeface="+mn-ea"/>
                <a:cs typeface="+mn-cs"/>
              </a:rPr>
              <a:t> the </a:t>
            </a:r>
            <a:r>
              <a:rPr lang="en-US" sz="1200" b="1" kern="1200" dirty="0" smtClean="0">
                <a:solidFill>
                  <a:schemeClr val="tx1"/>
                </a:solidFill>
                <a:effectLst/>
                <a:latin typeface="+mn-lt"/>
                <a:ea typeface="+mn-ea"/>
                <a:cs typeface="+mn-cs"/>
              </a:rPr>
              <a:t>conversion</a:t>
            </a:r>
            <a:r>
              <a:rPr lang="en-US" sz="1200" kern="1200" dirty="0" smtClean="0">
                <a:solidFill>
                  <a:schemeClr val="tx1"/>
                </a:solidFill>
                <a:effectLst/>
                <a:latin typeface="+mn-lt"/>
                <a:ea typeface="+mn-ea"/>
                <a:cs typeface="+mn-cs"/>
              </a:rPr>
              <a:t> is done </a:t>
            </a:r>
            <a:r>
              <a:rPr lang="en-US" sz="1200" b="1" kern="1200" dirty="0" smtClean="0">
                <a:solidFill>
                  <a:schemeClr val="tx1"/>
                </a:solidFill>
                <a:effectLst/>
                <a:latin typeface="+mn-lt"/>
                <a:ea typeface="+mn-ea"/>
                <a:cs typeface="+mn-cs"/>
              </a:rPr>
              <a:t>from X-rays to visible light </a:t>
            </a:r>
            <a:r>
              <a:rPr lang="en-US" sz="1200" kern="1200" dirty="0" smtClean="0">
                <a:solidFill>
                  <a:schemeClr val="tx1"/>
                </a:solidFill>
                <a:effectLst/>
                <a:latin typeface="+mn-lt"/>
                <a:ea typeface="+mn-ea"/>
                <a:cs typeface="+mn-cs"/>
              </a:rPr>
              <a:t>by means of a scintillator material and </a:t>
            </a:r>
            <a:r>
              <a:rPr lang="en-US" sz="1200" b="1" kern="1200" dirty="0" smtClean="0">
                <a:solidFill>
                  <a:schemeClr val="tx1"/>
                </a:solidFill>
                <a:effectLst/>
                <a:latin typeface="+mn-lt"/>
                <a:ea typeface="+mn-ea"/>
                <a:cs typeface="+mn-cs"/>
              </a:rPr>
              <a:t>second</a:t>
            </a:r>
            <a:r>
              <a:rPr lang="en-US" sz="1200" kern="1200" dirty="0" smtClean="0">
                <a:solidFill>
                  <a:schemeClr val="tx1"/>
                </a:solidFill>
                <a:effectLst/>
                <a:latin typeface="+mn-lt"/>
                <a:ea typeface="+mn-ea"/>
                <a:cs typeface="+mn-cs"/>
              </a:rPr>
              <a:t>, the </a:t>
            </a:r>
            <a:r>
              <a:rPr lang="en-US" sz="1200" b="1" kern="1200" dirty="0" smtClean="0">
                <a:solidFill>
                  <a:schemeClr val="tx1"/>
                </a:solidFill>
                <a:effectLst/>
                <a:latin typeface="+mn-lt"/>
                <a:ea typeface="+mn-ea"/>
                <a:cs typeface="+mn-cs"/>
              </a:rPr>
              <a:t>visible light is detected</a:t>
            </a:r>
            <a:r>
              <a:rPr lang="en-US" sz="1200" kern="1200" dirty="0" smtClean="0">
                <a:solidFill>
                  <a:schemeClr val="tx1"/>
                </a:solidFill>
                <a:effectLst/>
                <a:latin typeface="+mn-lt"/>
                <a:ea typeface="+mn-ea"/>
                <a:cs typeface="+mn-cs"/>
              </a:rPr>
              <a:t> in a pixelated sensor </a:t>
            </a:r>
            <a:r>
              <a:rPr lang="en-US" sz="1200" b="1" kern="1200" dirty="0" smtClean="0">
                <a:solidFill>
                  <a:schemeClr val="tx1"/>
                </a:solidFill>
                <a:effectLst/>
                <a:latin typeface="+mn-lt"/>
                <a:ea typeface="+mn-ea"/>
                <a:cs typeface="+mn-cs"/>
              </a:rPr>
              <a:t>with photodiodes</a:t>
            </a:r>
            <a:r>
              <a:rPr lang="en-US" sz="1200" kern="1200" dirty="0" smtClean="0">
                <a:solidFill>
                  <a:schemeClr val="tx1"/>
                </a:solidFill>
                <a:effectLst/>
                <a:latin typeface="+mn-lt"/>
                <a:ea typeface="+mn-ea"/>
                <a:cs typeface="+mn-cs"/>
              </a:rPr>
              <a:t>. Spatial resolution and the efficiency of the overall detection process are degraded due to this two-step process. The approach of indirect detection combined with on-pixel photon counting signal processing has been implemented by </a:t>
            </a:r>
            <a:r>
              <a:rPr lang="en-US" sz="1200" kern="1200" dirty="0" err="1" smtClean="0">
                <a:solidFill>
                  <a:schemeClr val="tx1"/>
                </a:solidFill>
                <a:effectLst/>
                <a:latin typeface="+mn-lt"/>
                <a:ea typeface="+mn-ea"/>
                <a:cs typeface="+mn-cs"/>
              </a:rPr>
              <a:t>Dierickx</a:t>
            </a:r>
            <a:r>
              <a:rPr lang="en-US" sz="1200" kern="1200" dirty="0" smtClean="0">
                <a:solidFill>
                  <a:schemeClr val="tx1"/>
                </a:solidFill>
                <a:effectLst/>
                <a:latin typeface="+mn-lt"/>
                <a:ea typeface="+mn-ea"/>
                <a:cs typeface="+mn-cs"/>
              </a:rPr>
              <a:t> ([4], [5]).</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a:t>
            </a:r>
            <a:r>
              <a:rPr lang="en-GB" sz="1200" b="1" kern="1200" dirty="0" smtClean="0">
                <a:solidFill>
                  <a:schemeClr val="tx1"/>
                </a:solidFill>
                <a:effectLst/>
                <a:latin typeface="+mn-lt"/>
                <a:ea typeface="+mn-ea"/>
                <a:cs typeface="+mn-cs"/>
              </a:rPr>
              <a:t>direct</a:t>
            </a:r>
            <a:r>
              <a:rPr lang="en-GB" sz="1200" kern="1200" dirty="0" smtClean="0">
                <a:solidFill>
                  <a:schemeClr val="tx1"/>
                </a:solidFill>
                <a:effectLst/>
                <a:latin typeface="+mn-lt"/>
                <a:ea typeface="+mn-ea"/>
                <a:cs typeface="+mn-cs"/>
              </a:rPr>
              <a:t> detection systems the X-ray photons deposit their energy in the detector material directly creating electron-hole pairs that drift to collection electrodes creating an electrical current. For the X-ray energies used in medical applications, each impinging photon releases a charge from 4000 to 25000 electrons in a </a:t>
            </a:r>
            <a:r>
              <a:rPr lang="en-GB" sz="1200" kern="1200" dirty="0" err="1" smtClean="0">
                <a:solidFill>
                  <a:schemeClr val="tx1"/>
                </a:solidFill>
                <a:effectLst/>
                <a:latin typeface="+mn-lt"/>
                <a:ea typeface="+mn-ea"/>
                <a:cs typeface="+mn-cs"/>
              </a:rPr>
              <a:t>CdTe</a:t>
            </a:r>
            <a:r>
              <a:rPr lang="en-GB" sz="1200" kern="1200" dirty="0" smtClean="0">
                <a:solidFill>
                  <a:schemeClr val="tx1"/>
                </a:solidFill>
                <a:effectLst/>
                <a:latin typeface="+mn-lt"/>
                <a:ea typeface="+mn-ea"/>
                <a:cs typeface="+mn-cs"/>
              </a:rPr>
              <a:t> semiconductor detector. In an indirect conversion system the detected electrical signal is in the range from 100 to 1000 electrons depending on the scintillator characteristics. Scintillator materials used in indirect conversion technology are nowadays more economical to manufacture than high-Z materials. The cost of bump bonding is currently an important fraction of the total cost of an assembly.</a:t>
            </a:r>
          </a:p>
          <a:p>
            <a:endParaRPr lang="en-GB" sz="1200" b="0" i="0" u="none" strike="noStrike" kern="1200" baseline="0" dirty="0" smtClean="0">
              <a:solidFill>
                <a:schemeClr val="tx1"/>
              </a:solidFill>
              <a:latin typeface="+mn-lt"/>
              <a:ea typeface="+mn-ea"/>
              <a:cs typeface="+mn-cs"/>
            </a:endParaRPr>
          </a:p>
          <a:p>
            <a:endParaRPr lang="en-GB" sz="1200" b="0" i="0" u="none" strike="noStrike" kern="1200" baseline="0" dirty="0" smtClean="0">
              <a:solidFill>
                <a:schemeClr val="tx1"/>
              </a:solidFill>
              <a:latin typeface="+mn-lt"/>
              <a:ea typeface="+mn-ea"/>
              <a:cs typeface="+mn-cs"/>
            </a:endParaRPr>
          </a:p>
          <a:p>
            <a:r>
              <a:rPr lang="en-GB" sz="1200" b="1" i="0" u="none" strike="noStrike" kern="1200" baseline="0" dirty="0" smtClean="0">
                <a:solidFill>
                  <a:schemeClr val="tx1"/>
                </a:solidFill>
                <a:latin typeface="+mn-lt"/>
                <a:ea typeface="+mn-ea"/>
                <a:cs typeface="+mn-cs"/>
              </a:rPr>
              <a:t>Indirect detection</a:t>
            </a:r>
            <a:r>
              <a:rPr lang="en-GB" sz="1200" b="0" i="0" u="none" strike="noStrike" kern="1200" baseline="0" dirty="0" smtClean="0">
                <a:solidFill>
                  <a:schemeClr val="tx1"/>
                </a:solidFill>
                <a:latin typeface="+mn-lt"/>
                <a:ea typeface="+mn-ea"/>
                <a:cs typeface="+mn-cs"/>
              </a:rPr>
              <a:t>: i.e., detection of the X-ray photon indirectly by first absorbing it in a high-Z scintillator and then detecting the secondary, visible light radiation by a visible light image sensor.</a:t>
            </a:r>
          </a:p>
          <a:p>
            <a:endParaRPr lang="en-GB" sz="1200" b="0" i="0" u="none" strike="noStrike" kern="1200" baseline="0" dirty="0" smtClean="0">
              <a:solidFill>
                <a:schemeClr val="tx1"/>
              </a:solidFill>
              <a:latin typeface="+mn-lt"/>
              <a:ea typeface="+mn-ea"/>
              <a:cs typeface="+mn-cs"/>
            </a:endParaRPr>
          </a:p>
          <a:p>
            <a:r>
              <a:rPr lang="en-GB" sz="1200" b="1" i="0" u="none" strike="noStrike" kern="1200" baseline="0" dirty="0" smtClean="0">
                <a:solidFill>
                  <a:schemeClr val="tx1"/>
                </a:solidFill>
                <a:latin typeface="+mn-lt"/>
                <a:ea typeface="+mn-ea"/>
                <a:cs typeface="+mn-cs"/>
              </a:rPr>
              <a:t>Direct detection</a:t>
            </a:r>
            <a:r>
              <a:rPr lang="en-GB" sz="1200" b="0" i="0" u="none" strike="noStrike" kern="1200" baseline="0" dirty="0" smtClean="0">
                <a:solidFill>
                  <a:schemeClr val="tx1"/>
                </a:solidFill>
                <a:latin typeface="+mn-lt"/>
                <a:ea typeface="+mn-ea"/>
                <a:cs typeface="+mn-cs"/>
              </a:rPr>
              <a:t>: the X-ray detection happens by absorption of the photon in a high-Z semiconductor</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Most, if not all of today’s successful photon counting X-ray imagers are based on “direct detection” [4–13], i.e., the X-ray detection happens by absorption of the photon in a high-Z semiconductor photo diode or photo resistor. From a pure detection performance standpoint, this approach is ideal: the photo-electric conversion happens in a very limited volume, and the energy quantum is deposited in a narrow trace or cloud of secondary electron-hole pairs, which are quickly and with little sideward dispersion collected by the electric drift field. As the collection time is in the order of nanoseconds, the direct detector can be operated at very high count rates. As the secondary charges remain confined, the modulation transfer function (MTF), and hence the DQE, is excellent, and the reproducibility of the collected charge packet size is nearly perfect, allowing, if required, an accurate photon energy measurement. </a:t>
            </a:r>
          </a:p>
          <a:p>
            <a:r>
              <a:rPr lang="en-GB" sz="1200" b="0" i="0" u="none" strike="noStrike" kern="1200" baseline="0" dirty="0" smtClean="0">
                <a:solidFill>
                  <a:schemeClr val="tx1"/>
                </a:solidFill>
                <a:latin typeface="+mn-lt"/>
                <a:ea typeface="+mn-ea"/>
                <a:cs typeface="+mn-cs"/>
              </a:rPr>
              <a:t>The limiting factor for the widespread use of direct detection in photon counting imaging is the cost and manipulation of the material.</a:t>
            </a:r>
          </a:p>
          <a:p>
            <a:endParaRPr lang="en-GB" b="1" dirty="0" smtClean="0">
              <a:effectLst/>
            </a:endParaRPr>
          </a:p>
          <a:p>
            <a:r>
              <a:rPr lang="en-GB" b="1" dirty="0" smtClean="0">
                <a:effectLst/>
              </a:rPr>
              <a:t>Definitions</a:t>
            </a:r>
            <a:endParaRPr lang="en-GB" dirty="0" smtClean="0">
              <a:effectLst/>
            </a:endParaRPr>
          </a:p>
          <a:p>
            <a:r>
              <a:rPr lang="en-GB" dirty="0" smtClean="0">
                <a:effectLst/>
              </a:rPr>
              <a:t>A </a:t>
            </a:r>
            <a:r>
              <a:rPr lang="en-GB" b="1" dirty="0" smtClean="0">
                <a:effectLst/>
              </a:rPr>
              <a:t>thin-film transistor</a:t>
            </a:r>
            <a:r>
              <a:rPr lang="en-GB" dirty="0" smtClean="0">
                <a:effectLst/>
              </a:rPr>
              <a:t> (</a:t>
            </a:r>
            <a:r>
              <a:rPr lang="en-GB" b="1" dirty="0" smtClean="0">
                <a:effectLst/>
              </a:rPr>
              <a:t>TFT</a:t>
            </a:r>
            <a:r>
              <a:rPr lang="en-GB" dirty="0" smtClean="0">
                <a:effectLst/>
              </a:rPr>
              <a:t>) is a special kind of </a:t>
            </a:r>
            <a:r>
              <a:rPr lang="en-GB" dirty="0" smtClean="0">
                <a:effectLst/>
                <a:hlinkClick r:id="rId3" tooltip="Field-effect transistor"/>
              </a:rPr>
              <a:t>field-effect transistor</a:t>
            </a:r>
            <a:r>
              <a:rPr lang="en-GB" dirty="0" smtClean="0">
                <a:effectLst/>
              </a:rPr>
              <a:t> made by depositing </a:t>
            </a:r>
            <a:r>
              <a:rPr lang="en-GB" dirty="0" smtClean="0">
                <a:effectLst/>
                <a:hlinkClick r:id="rId4" tooltip="Thin film"/>
              </a:rPr>
              <a:t>thin films</a:t>
            </a:r>
            <a:r>
              <a:rPr lang="en-GB" dirty="0" smtClean="0">
                <a:effectLst/>
              </a:rPr>
              <a:t> of an active </a:t>
            </a:r>
            <a:r>
              <a:rPr lang="en-GB" dirty="0" smtClean="0">
                <a:effectLst/>
                <a:hlinkClick r:id="rId5" tooltip="Semiconductor"/>
              </a:rPr>
              <a:t>semiconductor</a:t>
            </a:r>
            <a:r>
              <a:rPr lang="en-GB" dirty="0" smtClean="0">
                <a:effectLst/>
              </a:rPr>
              <a:t> layer as well as the </a:t>
            </a:r>
            <a:r>
              <a:rPr lang="en-GB" dirty="0" smtClean="0">
                <a:effectLst/>
                <a:hlinkClick r:id="rId6" tooltip="Dielectric"/>
              </a:rPr>
              <a:t>dielectric</a:t>
            </a:r>
            <a:r>
              <a:rPr lang="en-GB" dirty="0" smtClean="0">
                <a:effectLst/>
              </a:rPr>
              <a:t> layer and </a:t>
            </a:r>
            <a:r>
              <a:rPr lang="en-GB" dirty="0" smtClean="0">
                <a:effectLst/>
                <a:hlinkClick r:id="rId7" tooltip="Metal"/>
              </a:rPr>
              <a:t>metallic</a:t>
            </a:r>
            <a:r>
              <a:rPr lang="en-GB" dirty="0" smtClean="0">
                <a:effectLst/>
              </a:rPr>
              <a:t> contacts over a supporting (but non-conducting) </a:t>
            </a:r>
            <a:r>
              <a:rPr lang="en-GB" dirty="0" smtClean="0">
                <a:effectLst/>
                <a:hlinkClick r:id="rId8" tooltip="Substrate (materials science)"/>
              </a:rPr>
              <a:t>substrate</a:t>
            </a:r>
            <a:r>
              <a:rPr lang="en-GB" dirty="0" smtClean="0">
                <a:effectLst/>
              </a:rPr>
              <a:t>. A common substrate is </a:t>
            </a:r>
            <a:r>
              <a:rPr lang="en-GB" dirty="0" smtClean="0">
                <a:effectLst/>
                <a:hlinkClick r:id="rId9" tooltip="Glass"/>
              </a:rPr>
              <a:t>glass</a:t>
            </a:r>
            <a:r>
              <a:rPr lang="en-GB" dirty="0" smtClean="0">
                <a:effectLst/>
              </a:rPr>
              <a:t>, because the primary application of TFTs is in </a:t>
            </a:r>
            <a:r>
              <a:rPr lang="en-GB" dirty="0" smtClean="0">
                <a:effectLst/>
                <a:hlinkClick r:id="rId10" tooltip="Liquid-crystal display"/>
              </a:rPr>
              <a:t>liquid-crystal displays</a:t>
            </a:r>
            <a:r>
              <a:rPr lang="en-GB" dirty="0" smtClean="0">
                <a:effectLst/>
              </a:rPr>
              <a:t>. This differs from the conventional </a:t>
            </a:r>
            <a:r>
              <a:rPr lang="en-GB" dirty="0" smtClean="0">
                <a:effectLst/>
                <a:hlinkClick r:id="rId11" tooltip="Transistor"/>
              </a:rPr>
              <a:t>transistor</a:t>
            </a:r>
            <a:r>
              <a:rPr lang="en-GB" dirty="0" smtClean="0">
                <a:effectLst/>
              </a:rPr>
              <a:t>, where the semiconductor material typically </a:t>
            </a:r>
            <a:r>
              <a:rPr lang="en-GB" i="1" dirty="0" smtClean="0">
                <a:effectLst/>
              </a:rPr>
              <a:t>is</a:t>
            </a:r>
            <a:r>
              <a:rPr lang="en-GB" dirty="0" smtClean="0">
                <a:effectLst/>
              </a:rPr>
              <a:t> the substrate, such as a </a:t>
            </a:r>
            <a:r>
              <a:rPr lang="en-GB" dirty="0" smtClean="0">
                <a:effectLst/>
                <a:hlinkClick r:id="rId12" tooltip="Silicon wafer"/>
              </a:rPr>
              <a:t>silicon wafer</a:t>
            </a:r>
            <a:r>
              <a:rPr lang="en-GB" dirty="0" smtClean="0">
                <a:effectLst/>
              </a:rPr>
              <a:t>.</a:t>
            </a:r>
          </a:p>
          <a:p>
            <a:pPr rtl="0"/>
            <a:endParaRPr lang="en-GB" b="1" dirty="0" smtClean="0">
              <a:effectLst/>
            </a:endParaRPr>
          </a:p>
          <a:p>
            <a:pPr rtl="0"/>
            <a:r>
              <a:rPr lang="en-GB" b="1" dirty="0" smtClean="0">
                <a:effectLst/>
              </a:rPr>
              <a:t>Manufacture</a:t>
            </a:r>
          </a:p>
          <a:p>
            <a:pPr rtl="0"/>
            <a:r>
              <a:rPr lang="en-GB" dirty="0" smtClean="0">
                <a:effectLst/>
              </a:rPr>
              <a:t>TFTs can be made using a wide variety of semiconductor materials. A common material is </a:t>
            </a:r>
            <a:r>
              <a:rPr lang="en-GB" dirty="0" smtClean="0">
                <a:effectLst/>
                <a:hlinkClick r:id="rId13" tooltip="Silicon"/>
              </a:rPr>
              <a:t>silicon</a:t>
            </a:r>
            <a:r>
              <a:rPr lang="en-GB" dirty="0" smtClean="0">
                <a:effectLst/>
              </a:rPr>
              <a:t>. The characteristics of a silicon-based TFT depend on the silicon's </a:t>
            </a:r>
            <a:r>
              <a:rPr lang="en-GB" dirty="0" smtClean="0">
                <a:effectLst/>
                <a:hlinkClick r:id="rId14" tooltip="Crystal"/>
              </a:rPr>
              <a:t>crystalline</a:t>
            </a:r>
            <a:r>
              <a:rPr lang="en-GB" dirty="0" smtClean="0">
                <a:effectLst/>
              </a:rPr>
              <a:t> state; that is, the semiconductor layer can be either </a:t>
            </a:r>
            <a:r>
              <a:rPr lang="en-GB" dirty="0" smtClean="0">
                <a:effectLst/>
                <a:hlinkClick r:id="rId15" tooltip="Amorphous silicon"/>
              </a:rPr>
              <a:t>amorphous silicon</a:t>
            </a:r>
            <a:r>
              <a:rPr lang="en-GB" dirty="0" smtClean="0">
                <a:effectLst/>
              </a:rPr>
              <a:t>,</a:t>
            </a:r>
            <a:r>
              <a:rPr lang="en-GB" b="0" i="0" baseline="30000" dirty="0" smtClean="0">
                <a:effectLst/>
                <a:hlinkClick r:id="rId16"/>
              </a:rPr>
              <a:t>[1]</a:t>
            </a:r>
            <a:r>
              <a:rPr lang="en-GB" dirty="0" smtClean="0">
                <a:effectLst/>
              </a:rPr>
              <a:t> </a:t>
            </a:r>
            <a:r>
              <a:rPr lang="en-GB" dirty="0" smtClean="0">
                <a:effectLst/>
                <a:hlinkClick r:id="rId17" tooltip="Microcrystalline silicon"/>
              </a:rPr>
              <a:t>microcrystalline silicon</a:t>
            </a:r>
            <a:r>
              <a:rPr lang="en-GB" dirty="0" smtClean="0">
                <a:effectLst/>
              </a:rPr>
              <a:t>,</a:t>
            </a:r>
            <a:r>
              <a:rPr lang="en-GB" b="0" i="0" baseline="30000" dirty="0" smtClean="0">
                <a:effectLst/>
                <a:hlinkClick r:id="rId16"/>
              </a:rPr>
              <a:t>[1]</a:t>
            </a:r>
            <a:r>
              <a:rPr lang="en-GB" dirty="0" smtClean="0">
                <a:effectLst/>
              </a:rPr>
              <a:t> or it can be </a:t>
            </a:r>
            <a:r>
              <a:rPr lang="en-GB" dirty="0" smtClean="0">
                <a:effectLst/>
                <a:hlinkClick r:id="rId18" tooltip="Annealing (metallurgy)"/>
              </a:rPr>
              <a:t>annealed</a:t>
            </a:r>
            <a:r>
              <a:rPr lang="en-GB" dirty="0" smtClean="0">
                <a:effectLst/>
              </a:rPr>
              <a:t> into </a:t>
            </a:r>
            <a:r>
              <a:rPr lang="en-GB" dirty="0" smtClean="0">
                <a:effectLst/>
                <a:hlinkClick r:id="rId19" tooltip="Polysilicon"/>
              </a:rPr>
              <a:t>polysilicon</a:t>
            </a:r>
            <a:r>
              <a:rPr lang="en-GB" dirty="0" smtClean="0">
                <a:effectLst/>
              </a:rPr>
              <a:t>.</a:t>
            </a:r>
          </a:p>
          <a:p>
            <a:pPr rtl="0"/>
            <a:r>
              <a:rPr lang="en-GB" dirty="0" smtClean="0">
                <a:effectLst/>
              </a:rPr>
              <a:t>Other materials which have been used as semiconductors in TFTs include </a:t>
            </a:r>
            <a:r>
              <a:rPr lang="en-GB" dirty="0" smtClean="0">
                <a:effectLst/>
                <a:hlinkClick r:id="rId20" tooltip="Compound semiconductor"/>
              </a:rPr>
              <a:t>compound semiconductors</a:t>
            </a:r>
            <a:r>
              <a:rPr lang="en-GB" dirty="0" smtClean="0">
                <a:effectLst/>
              </a:rPr>
              <a:t> such as </a:t>
            </a:r>
            <a:r>
              <a:rPr lang="en-GB" dirty="0" smtClean="0">
                <a:effectLst/>
                <a:hlinkClick r:id="rId21" tooltip="Cadmium selenide"/>
              </a:rPr>
              <a:t>cadmium selenide</a:t>
            </a:r>
            <a:r>
              <a:rPr lang="en-GB" dirty="0" smtClean="0">
                <a:effectLst/>
              </a:rPr>
              <a:t>,</a:t>
            </a:r>
            <a:r>
              <a:rPr lang="en-GB" b="0" i="0" baseline="30000" dirty="0" smtClean="0">
                <a:effectLst/>
                <a:hlinkClick r:id="rId22"/>
              </a:rPr>
              <a:t>[2]</a:t>
            </a:r>
            <a:r>
              <a:rPr lang="en-GB" b="0" i="0" baseline="30000" dirty="0" smtClean="0">
                <a:effectLst/>
                <a:hlinkClick r:id="rId23"/>
              </a:rPr>
              <a:t>[3]</a:t>
            </a:r>
            <a:r>
              <a:rPr lang="en-GB" dirty="0" smtClean="0">
                <a:effectLst/>
              </a:rPr>
              <a:t> or metal oxides such as zinc oxide.</a:t>
            </a:r>
            <a:r>
              <a:rPr lang="en-GB" b="0" i="0" baseline="30000" dirty="0" smtClean="0">
                <a:effectLst/>
                <a:hlinkClick r:id="rId24"/>
              </a:rPr>
              <a:t>[4]</a:t>
            </a:r>
            <a:r>
              <a:rPr lang="en-GB" dirty="0" smtClean="0">
                <a:effectLst/>
              </a:rPr>
              <a:t> TFTs have also been made using organic materials, referred to as </a:t>
            </a:r>
            <a:r>
              <a:rPr lang="en-GB" dirty="0" smtClean="0">
                <a:effectLst/>
                <a:hlinkClick r:id="rId25" tooltip="Organic field-effect transistor"/>
              </a:rPr>
              <a:t>organic field-effect transistors</a:t>
            </a:r>
            <a:r>
              <a:rPr lang="en-GB" dirty="0" smtClean="0">
                <a:effectLst/>
              </a:rPr>
              <a:t> or OTFTs.</a:t>
            </a:r>
          </a:p>
          <a:p>
            <a:pPr rtl="0"/>
            <a:r>
              <a:rPr lang="en-GB" dirty="0" smtClean="0">
                <a:effectLst/>
              </a:rPr>
              <a:t>By using transparent semiconductors and transparent </a:t>
            </a:r>
            <a:r>
              <a:rPr lang="en-GB" dirty="0" smtClean="0">
                <a:effectLst/>
                <a:hlinkClick r:id="rId26" tooltip="Electrode"/>
              </a:rPr>
              <a:t>electrodes</a:t>
            </a:r>
            <a:r>
              <a:rPr lang="en-GB" dirty="0" smtClean="0">
                <a:effectLst/>
              </a:rPr>
              <a:t>, such as </a:t>
            </a:r>
            <a:r>
              <a:rPr lang="en-GB" dirty="0" smtClean="0">
                <a:effectLst/>
                <a:hlinkClick r:id="rId27" tooltip="Indium tin oxide"/>
              </a:rPr>
              <a:t>indium tin oxide</a:t>
            </a:r>
            <a:r>
              <a:rPr lang="en-GB" dirty="0" smtClean="0">
                <a:effectLst/>
              </a:rPr>
              <a:t> (ITO), some TFT devices can be made completely transparent. Such transparent TFTs (TTFTs) can be used for construction of video display panels.</a:t>
            </a:r>
          </a:p>
          <a:p>
            <a:pPr rtl="0"/>
            <a:r>
              <a:rPr lang="en-GB" dirty="0" smtClean="0">
                <a:effectLst/>
              </a:rPr>
              <a:t>Because conventional substrates cannot withstand high annealing temperatures, the deposition process must be completed under relatively low temperatures. </a:t>
            </a:r>
            <a:r>
              <a:rPr lang="en-GB" dirty="0" smtClean="0">
                <a:effectLst/>
                <a:hlinkClick r:id="rId28" tooltip="Chemical vapor deposition"/>
              </a:rPr>
              <a:t>Chemical </a:t>
            </a:r>
            <a:r>
              <a:rPr lang="en-GB" dirty="0" err="1" smtClean="0">
                <a:effectLst/>
                <a:hlinkClick r:id="rId28" tooltip="Chemical vapor deposition"/>
              </a:rPr>
              <a:t>vapor</a:t>
            </a:r>
            <a:r>
              <a:rPr lang="en-GB" dirty="0" smtClean="0">
                <a:effectLst/>
                <a:hlinkClick r:id="rId28" tooltip="Chemical vapor deposition"/>
              </a:rPr>
              <a:t> deposition</a:t>
            </a:r>
            <a:r>
              <a:rPr lang="en-GB" dirty="0" smtClean="0">
                <a:effectLst/>
              </a:rPr>
              <a:t> and </a:t>
            </a:r>
            <a:r>
              <a:rPr lang="en-GB" dirty="0" smtClean="0">
                <a:effectLst/>
                <a:hlinkClick r:id="rId29" tooltip="Physical vapor deposition"/>
              </a:rPr>
              <a:t>physical </a:t>
            </a:r>
            <a:r>
              <a:rPr lang="en-GB" dirty="0" err="1" smtClean="0">
                <a:effectLst/>
                <a:hlinkClick r:id="rId29" tooltip="Physical vapor deposition"/>
              </a:rPr>
              <a:t>vapor</a:t>
            </a:r>
            <a:r>
              <a:rPr lang="en-GB" dirty="0" smtClean="0">
                <a:effectLst/>
                <a:hlinkClick r:id="rId29" tooltip="Physical vapor deposition"/>
              </a:rPr>
              <a:t> deposition</a:t>
            </a:r>
            <a:r>
              <a:rPr lang="en-GB" dirty="0" smtClean="0">
                <a:effectLst/>
              </a:rPr>
              <a:t> (usually </a:t>
            </a:r>
            <a:r>
              <a:rPr lang="en-GB" dirty="0" smtClean="0">
                <a:effectLst/>
                <a:hlinkClick r:id="rId30" tooltip="Sputtering"/>
              </a:rPr>
              <a:t>sputtering</a:t>
            </a:r>
            <a:r>
              <a:rPr lang="en-GB" dirty="0" smtClean="0">
                <a:effectLst/>
              </a:rPr>
              <a:t>) are applied. The first solution-processed TTFTs, based on </a:t>
            </a:r>
            <a:r>
              <a:rPr lang="en-GB" dirty="0" smtClean="0">
                <a:effectLst/>
                <a:hlinkClick r:id="rId31" tooltip="Zinc oxide"/>
              </a:rPr>
              <a:t>zinc oxide</a:t>
            </a:r>
            <a:r>
              <a:rPr lang="en-GB" dirty="0" smtClean="0">
                <a:effectLst/>
              </a:rPr>
              <a:t>, were reported in 2003 by researchers at </a:t>
            </a:r>
            <a:r>
              <a:rPr lang="en-GB" dirty="0" smtClean="0">
                <a:effectLst/>
                <a:hlinkClick r:id="rId32" tooltip="Oregon State University"/>
              </a:rPr>
              <a:t>Oregon State University</a:t>
            </a:r>
            <a:r>
              <a:rPr lang="en-GB" dirty="0" smtClean="0">
                <a:effectLst/>
              </a:rPr>
              <a:t>.</a:t>
            </a:r>
            <a:r>
              <a:rPr lang="en-GB" b="0" i="0" baseline="30000" dirty="0" smtClean="0">
                <a:effectLst/>
                <a:hlinkClick r:id="rId24"/>
              </a:rPr>
              <a:t>[4]</a:t>
            </a:r>
            <a:r>
              <a:rPr lang="en-GB" dirty="0" smtClean="0">
                <a:effectLst/>
              </a:rPr>
              <a:t> The Portuguese laboratory CENIMAT at the </a:t>
            </a:r>
            <a:r>
              <a:rPr lang="en-GB" dirty="0" err="1" smtClean="0">
                <a:effectLst/>
                <a:hlinkClick r:id="rId33" tooltip="Universidade Nova de Lisboa"/>
              </a:rPr>
              <a:t>Universidade</a:t>
            </a:r>
            <a:r>
              <a:rPr lang="en-GB" dirty="0" smtClean="0">
                <a:effectLst/>
                <a:hlinkClick r:id="rId33" tooltip="Universidade Nova de Lisboa"/>
              </a:rPr>
              <a:t> Nova de </a:t>
            </a:r>
            <a:r>
              <a:rPr lang="en-GB" dirty="0" err="1" smtClean="0">
                <a:effectLst/>
                <a:hlinkClick r:id="rId33" tooltip="Universidade Nova de Lisboa"/>
              </a:rPr>
              <a:t>Lisboa</a:t>
            </a:r>
            <a:r>
              <a:rPr lang="en-GB" dirty="0" smtClean="0">
                <a:effectLst/>
              </a:rPr>
              <a:t> has produced the world’s first completely transparent TFT at room temperature.</a:t>
            </a:r>
            <a:r>
              <a:rPr lang="en-GB" baseline="30000" dirty="0" smtClean="0">
                <a:effectLst/>
              </a:rPr>
              <a:t>[</a:t>
            </a:r>
            <a:r>
              <a:rPr lang="en-GB" i="1" baseline="30000" dirty="0" smtClean="0">
                <a:effectLst/>
                <a:hlinkClick r:id="rId34" tooltip="Wikipedia:Citation needed"/>
              </a:rPr>
              <a:t>citation needed</a:t>
            </a:r>
            <a:r>
              <a:rPr lang="en-GB" baseline="30000" dirty="0" smtClean="0">
                <a:effectLst/>
              </a:rPr>
              <a:t>]</a:t>
            </a:r>
            <a:r>
              <a:rPr lang="en-GB" dirty="0" smtClean="0">
                <a:effectLst/>
              </a:rPr>
              <a:t> CENIMAT also developed the first paper transistor,</a:t>
            </a:r>
            <a:r>
              <a:rPr lang="en-GB" baseline="30000" dirty="0" smtClean="0">
                <a:effectLst/>
              </a:rPr>
              <a:t>[</a:t>
            </a:r>
            <a:r>
              <a:rPr lang="en-GB" i="1" baseline="30000" dirty="0" smtClean="0">
                <a:effectLst/>
                <a:hlinkClick r:id="rId34" tooltip="Wikipedia:Citation needed"/>
              </a:rPr>
              <a:t>citation needed</a:t>
            </a:r>
            <a:r>
              <a:rPr lang="en-GB" baseline="30000" dirty="0" smtClean="0">
                <a:effectLst/>
              </a:rPr>
              <a:t>]</a:t>
            </a:r>
            <a:r>
              <a:rPr lang="en-GB" dirty="0" smtClean="0">
                <a:effectLst/>
              </a:rPr>
              <a:t> which may lead to applications such as magazines and journal pages with moving images.</a:t>
            </a:r>
          </a:p>
          <a:p>
            <a:pPr rtl="0"/>
            <a:endParaRPr lang="en-GB" dirty="0" smtClean="0">
              <a:effectLst/>
            </a:endParaRPr>
          </a:p>
          <a:p>
            <a:pPr rtl="0"/>
            <a:r>
              <a:rPr lang="en-GB" dirty="0" smtClean="0"/>
              <a:t>Flat panels with poly-Si TFT (e.g. A. K. Liang “Performance of in-pixel circuits for photon counting arrays (PCAs) based on polycrystalline silicon TFTs” Phys. Med. Biol. 61 (2016) 1968-1985)</a:t>
            </a:r>
            <a:endParaRPr lang="en-GB" dirty="0">
              <a:effectLst/>
            </a:endParaRPr>
          </a:p>
        </p:txBody>
      </p:sp>
      <p:sp>
        <p:nvSpPr>
          <p:cNvPr id="4" name="Slide Number Placeholder 3"/>
          <p:cNvSpPr>
            <a:spLocks noGrp="1"/>
          </p:cNvSpPr>
          <p:nvPr>
            <p:ph type="sldNum" sz="quarter" idx="10"/>
          </p:nvPr>
        </p:nvSpPr>
        <p:spPr/>
        <p:txBody>
          <a:bodyPr/>
          <a:lstStyle/>
          <a:p>
            <a:fld id="{2119D60F-B276-4077-96EB-722715557476}" type="slidenum">
              <a:rPr lang="en-GB" smtClean="0"/>
              <a:t>21</a:t>
            </a:fld>
            <a:endParaRPr lang="en-GB"/>
          </a:p>
        </p:txBody>
      </p:sp>
    </p:spTree>
    <p:extLst>
      <p:ext uri="{BB962C8B-B14F-4D97-AF65-F5344CB8AC3E}">
        <p14:creationId xmlns:p14="http://schemas.microsoft.com/office/powerpoint/2010/main" val="1243297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2</a:t>
            </a:fld>
            <a:endParaRPr lang="en-GB"/>
          </a:p>
        </p:txBody>
      </p:sp>
    </p:spTree>
    <p:extLst>
      <p:ext uri="{BB962C8B-B14F-4D97-AF65-F5344CB8AC3E}">
        <p14:creationId xmlns:p14="http://schemas.microsoft.com/office/powerpoint/2010/main" val="42292342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Say: These factors</a:t>
            </a:r>
            <a:r>
              <a:rPr lang="en-GB" baseline="0" dirty="0" smtClean="0"/>
              <a:t> affect the mainly energy resolution and the count rate</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22</a:t>
            </a:fld>
            <a:endParaRPr lang="en-GB"/>
          </a:p>
        </p:txBody>
      </p:sp>
    </p:spTree>
    <p:extLst>
      <p:ext uri="{BB962C8B-B14F-4D97-AF65-F5344CB8AC3E}">
        <p14:creationId xmlns:p14="http://schemas.microsoft.com/office/powerpoint/2010/main" val="23298537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0" dirty="0" smtClean="0"/>
              <a:t>Limiting factors in the sensor</a:t>
            </a:r>
            <a:r>
              <a:rPr lang="en-GB" b="1" i="0" baseline="0" dirty="0" smtClean="0"/>
              <a:t> </a:t>
            </a:r>
            <a:r>
              <a:rPr lang="en-GB" i="0" baseline="0" dirty="0" smtClean="0"/>
              <a:t>(</a:t>
            </a:r>
            <a:r>
              <a:rPr lang="en-GB" dirty="0" smtClean="0"/>
              <a:t>Thesis folder /</a:t>
            </a:r>
            <a:r>
              <a:rPr lang="en-GB" baseline="0" dirty="0" smtClean="0"/>
              <a:t> </a:t>
            </a:r>
            <a:r>
              <a:rPr lang="en-GB" dirty="0" smtClean="0"/>
              <a:t>HybridPixelDetectorScheme2)</a:t>
            </a:r>
          </a:p>
          <a:p>
            <a:endParaRPr lang="en-GB" dirty="0" smtClean="0"/>
          </a:p>
          <a:p>
            <a:r>
              <a:rPr lang="en-GB" dirty="0" smtClean="0"/>
              <a:t>Thesis folder /</a:t>
            </a:r>
            <a:r>
              <a:rPr lang="en-GB" baseline="0" dirty="0" smtClean="0"/>
              <a:t> </a:t>
            </a:r>
            <a:r>
              <a:rPr lang="en-GB" dirty="0" smtClean="0"/>
              <a:t>HybridPixelDetectorScheme2</a:t>
            </a:r>
          </a:p>
          <a:p>
            <a:pPr lvl="1"/>
            <a:r>
              <a:rPr lang="en-GB" sz="2000" b="1" dirty="0" smtClean="0"/>
              <a:t>SENSOR</a:t>
            </a:r>
          </a:p>
          <a:p>
            <a:pPr marL="800100" lvl="1" indent="-342900">
              <a:buFont typeface="Arial" panose="020B0604020202020204" pitchFamily="34" charset="0"/>
              <a:buChar char="•"/>
            </a:pPr>
            <a:r>
              <a:rPr lang="en-GB" sz="2000" dirty="0" smtClean="0"/>
              <a:t>Absorption efficiency (probability that the X-ray photon will be removed from the beam</a:t>
            </a:r>
            <a:r>
              <a:rPr lang="en-GB" sz="2000" baseline="0" dirty="0" smtClean="0"/>
              <a:t> in the absorber of a given thickness)</a:t>
            </a:r>
            <a:endParaRPr lang="en-GB" sz="2000" dirty="0" smtClean="0"/>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Fluctuations in the number of generated charge carriers</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smtClean="0"/>
              <a:t>Photoelectron interacts with electrons in material</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smtClean="0"/>
              <a:t>Energy losses occur both to ionizing processes (result in charge) and non-ionizing processes (multiple mechanisms reduce statistical spread)</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smtClean="0"/>
              <a:t>Fluctuations represent a lower limit for the achievable energy resolution</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Charge diffusion (the created electrons and holes drift</a:t>
            </a:r>
            <a:r>
              <a:rPr lang="en-GB" sz="2000" baseline="0" dirty="0" smtClean="0"/>
              <a:t> under the influence of the electric field</a:t>
            </a:r>
            <a:r>
              <a:rPr lang="en-GB" sz="2000" dirty="0" smtClean="0"/>
              <a:t> and also diffuse to the pixel electrodes)</a:t>
            </a:r>
          </a:p>
          <a:p>
            <a:pPr marL="800100" lvl="1" indent="-342900">
              <a:buFont typeface="Arial" panose="020B0604020202020204" pitchFamily="34" charset="0"/>
              <a:buChar char="•"/>
            </a:pPr>
            <a:r>
              <a:rPr lang="en-GB" sz="2000" dirty="0" smtClean="0"/>
              <a:t>Partial charge deposition due to Fluorescence and Compton Scattering</a:t>
            </a:r>
          </a:p>
          <a:p>
            <a:pPr marL="800100" lvl="1" indent="-342900">
              <a:buFont typeface="Arial" panose="020B0604020202020204" pitchFamily="34" charset="0"/>
              <a:buChar char="•"/>
            </a:pPr>
            <a:r>
              <a:rPr lang="en-GB" sz="2000" dirty="0" smtClean="0"/>
              <a:t>Charge trapping in the semiconductor material: </a:t>
            </a:r>
          </a:p>
          <a:p>
            <a:pPr marL="1257300" lvl="2" indent="-342900">
              <a:buFont typeface="Arial" panose="020B0604020202020204" pitchFamily="34" charset="0"/>
              <a:buChar char="•"/>
            </a:pPr>
            <a:r>
              <a:rPr lang="en-GB" sz="2000" dirty="0" smtClean="0"/>
              <a:t>reduction of the signal in the electrodes</a:t>
            </a:r>
          </a:p>
          <a:p>
            <a:pPr marL="1257300" lvl="2" indent="-342900">
              <a:buFont typeface="Arial" panose="020B0604020202020204" pitchFamily="34" charset="0"/>
              <a:buChar char="•"/>
            </a:pPr>
            <a:r>
              <a:rPr lang="en-GB" sz="2000" dirty="0" smtClean="0"/>
              <a:t>The</a:t>
            </a:r>
            <a:r>
              <a:rPr lang="en-GB" sz="2000" baseline="0" dirty="0" smtClean="0"/>
              <a:t> mobility lifetime product of the carrier determines the trapping length (usually higher for electrons than holes)</a:t>
            </a:r>
            <a:endParaRPr lang="en-GB" sz="2000" dirty="0" smtClean="0"/>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If a detector has small pixels the carriers drifting to the readout electrodes will induce most of the total signal </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Other defects in the crystal (like grain boundaries) can also lead to trapping and charge carrier loss</a:t>
            </a:r>
          </a:p>
          <a:p>
            <a:pPr marL="800100" lvl="1" indent="-342900">
              <a:buFont typeface="Arial" panose="020B0604020202020204" pitchFamily="34" charset="0"/>
              <a:buChar char="•"/>
            </a:pPr>
            <a:r>
              <a:rPr lang="en-GB" sz="2000" dirty="0" smtClean="0"/>
              <a:t>Sensor polarization</a:t>
            </a:r>
          </a:p>
          <a:p>
            <a:pPr marL="1257300" lvl="2" indent="-342900">
              <a:buFont typeface="Arial" panose="020B0604020202020204" pitchFamily="34" charset="0"/>
              <a:buChar char="•"/>
            </a:pPr>
            <a:r>
              <a:rPr lang="en-GB" sz="2000" dirty="0" smtClean="0"/>
              <a:t>Time-dependent decrease of the count-rate and charge collection eﬃciency due to trapping and </a:t>
            </a:r>
            <a:r>
              <a:rPr lang="en-GB" sz="2000" dirty="0" err="1" smtClean="0"/>
              <a:t>detrapping</a:t>
            </a:r>
            <a:r>
              <a:rPr lang="en-GB" sz="2000" dirty="0" smtClean="0"/>
              <a:t> of the carriers within the crystal that aﬀect the electric ﬁeld proﬁle in the detector. </a:t>
            </a:r>
          </a:p>
          <a:p>
            <a:pPr marL="1257300" lvl="2" indent="-342900">
              <a:buFont typeface="Arial" panose="020B0604020202020204" pitchFamily="34" charset="0"/>
              <a:buChar char="•"/>
            </a:pPr>
            <a:r>
              <a:rPr lang="en-GB" sz="2000" dirty="0" smtClean="0"/>
              <a:t>It is possible to minimize the polarization eﬀects by using high bias voltages and low temperature operation. </a:t>
            </a:r>
          </a:p>
          <a:p>
            <a:pPr marL="1257300" lvl="2" indent="-342900">
              <a:buFont typeface="Arial" panose="020B0604020202020204" pitchFamily="34" charset="0"/>
              <a:buChar char="•"/>
            </a:pPr>
            <a:r>
              <a:rPr lang="en-GB" sz="2000" dirty="0" smtClean="0"/>
              <a:t>Good</a:t>
            </a:r>
            <a:r>
              <a:rPr lang="en-GB" sz="2000" baseline="0" dirty="0" smtClean="0"/>
              <a:t> </a:t>
            </a:r>
            <a:r>
              <a:rPr lang="en-GB" sz="2000" dirty="0" smtClean="0"/>
              <a:t>reliability of </a:t>
            </a:r>
            <a:r>
              <a:rPr lang="en-GB" sz="2000" dirty="0" err="1" smtClean="0"/>
              <a:t>CdZnTe</a:t>
            </a:r>
            <a:r>
              <a:rPr lang="en-GB" sz="2000" dirty="0" smtClean="0"/>
              <a:t> has been recently reported and systems with such detectors are commercially available.</a:t>
            </a:r>
          </a:p>
          <a:p>
            <a:pPr marL="800100" lvl="1" indent="-342900">
              <a:buFont typeface="Arial" panose="020B0604020202020204" pitchFamily="34" charset="0"/>
              <a:buChar char="•"/>
            </a:pPr>
            <a:endParaRPr lang="en-GB" sz="2000" dirty="0" smtClean="0"/>
          </a:p>
          <a:p>
            <a:pPr lvl="1"/>
            <a:r>
              <a:rPr lang="en-GB" sz="2000" b="1" dirty="0" smtClean="0"/>
              <a:t>INTERFACE</a:t>
            </a:r>
          </a:p>
          <a:p>
            <a:pPr marL="800100" lvl="1" indent="-342900">
              <a:buFont typeface="Arial" panose="020B0604020202020204" pitchFamily="34" charset="0"/>
              <a:buChar char="•"/>
            </a:pPr>
            <a:r>
              <a:rPr lang="en-GB" sz="2000" dirty="0" smtClean="0"/>
              <a:t>Ballistic deficit</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Ballistic deficit refers to the loss of signal amplitude at the shaper output due to an incomplete integration of the sensor signal by the readout electronics.</a:t>
            </a:r>
          </a:p>
          <a:p>
            <a:pPr marL="800100" lvl="1" indent="-342900">
              <a:buFont typeface="Arial" panose="020B0604020202020204" pitchFamily="34" charset="0"/>
              <a:buChar char="•"/>
            </a:pPr>
            <a:endParaRPr lang="en-GB" sz="2000" dirty="0" smtClean="0"/>
          </a:p>
          <a:p>
            <a:pPr lvl="1"/>
            <a:r>
              <a:rPr lang="en-GB" sz="2000" b="1" dirty="0" smtClean="0"/>
              <a:t>READOUT</a:t>
            </a:r>
          </a:p>
          <a:p>
            <a:pPr marL="800100" lvl="1" indent="-342900">
              <a:buFont typeface="Arial" panose="020B0604020202020204" pitchFamily="34" charset="0"/>
              <a:buChar char="•"/>
            </a:pPr>
            <a:r>
              <a:rPr lang="en-GB" sz="2000" dirty="0" smtClean="0"/>
              <a:t>Electronics noise</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Noise is a random process inherent to the conduction of current in devices that limits the minimum signal level that a circuit can process with acceptable quality</a:t>
            </a:r>
          </a:p>
          <a:p>
            <a:pPr marL="800100" lvl="1" indent="-342900">
              <a:buFont typeface="Arial" panose="020B0604020202020204" pitchFamily="34" charset="0"/>
              <a:buChar char="•"/>
            </a:pPr>
            <a:r>
              <a:rPr lang="en-GB" sz="2000" dirty="0" smtClean="0"/>
              <a:t>Cross talk</a:t>
            </a:r>
          </a:p>
          <a:p>
            <a:pPr marL="800100" lvl="1" indent="-342900">
              <a:buFont typeface="Arial" panose="020B0604020202020204" pitchFamily="34" charset="0"/>
              <a:buChar char="•"/>
            </a:pPr>
            <a:r>
              <a:rPr lang="en-GB" sz="2000" dirty="0" smtClean="0"/>
              <a:t>Threshold offset and gain dispersion between pixels</a:t>
            </a:r>
          </a:p>
          <a:p>
            <a:pPr marL="800100" lvl="1" indent="-342900">
              <a:buFont typeface="Arial" panose="020B0604020202020204" pitchFamily="34" charset="0"/>
              <a:buChar char="•"/>
            </a:pPr>
            <a:r>
              <a:rPr lang="en-GB" sz="2000" dirty="0" smtClean="0"/>
              <a:t>Pulse pile-up leads to a reduction of the event</a:t>
            </a:r>
            <a:r>
              <a:rPr lang="en-GB" sz="2000" baseline="0" dirty="0" smtClean="0"/>
              <a:t> counts and an incorrect/distorted measurement of the energy </a:t>
            </a:r>
            <a:endParaRPr lang="en-GB" sz="2000" dirty="0" smtClean="0"/>
          </a:p>
          <a:p>
            <a:pPr marL="457200" lvl="1" indent="0">
              <a:buFont typeface="Arial" panose="020B0604020202020204" pitchFamily="34" charset="0"/>
              <a:buNone/>
            </a:pPr>
            <a:endParaRPr lang="en-GB" sz="2000" dirty="0" smtClean="0"/>
          </a:p>
          <a:p>
            <a:pPr marL="457200" lvl="1" indent="0">
              <a:buFont typeface="Arial" panose="020B0604020202020204" pitchFamily="34" charset="0"/>
              <a:buNone/>
            </a:pPr>
            <a:r>
              <a:rPr lang="en-GB" sz="2000" dirty="0" smtClean="0"/>
              <a:t>Polarization: causes a change in the detector’s performance after biasing the sensor, and leads</a:t>
            </a:r>
            <a:r>
              <a:rPr lang="en-GB" sz="2000" baseline="0" dirty="0" smtClean="0"/>
              <a:t> to a reduction in the count rate over time and loss of charge collection efficiency.</a:t>
            </a:r>
          </a:p>
          <a:p>
            <a:pPr marL="457200" lvl="1" indent="0">
              <a:buFont typeface="Arial" panose="020B0604020202020204" pitchFamily="34" charset="0"/>
              <a:buNone/>
            </a:pPr>
            <a:r>
              <a:rPr lang="en-GB" sz="2000" baseline="0" dirty="0" smtClean="0"/>
              <a:t>Polarization arises from trapping and de-trapping of ionized deep level acceptors within the crystal which affects the space-charge and the electric field distribution.</a:t>
            </a:r>
          </a:p>
          <a:p>
            <a:pPr marL="457200" lvl="1" indent="0">
              <a:buFont typeface="Arial" panose="020B0604020202020204" pitchFamily="34" charset="0"/>
              <a:buNone/>
            </a:pPr>
            <a:endParaRPr lang="en-GB" sz="2000" dirty="0" smtClean="0"/>
          </a:p>
          <a:p>
            <a:r>
              <a:rPr lang="en-GB" dirty="0" smtClean="0"/>
              <a:t>Time-dependent decrease in the counting rate and charge collection efficiency due to electron capture in the material.</a:t>
            </a:r>
          </a:p>
          <a:p>
            <a:r>
              <a:rPr lang="en-GB" dirty="0" smtClean="0"/>
              <a:t>Polarization is a phenomenon </a:t>
            </a:r>
            <a:r>
              <a:rPr lang="en-GB" dirty="0" err="1" smtClean="0"/>
              <a:t>occuring</a:t>
            </a:r>
            <a:r>
              <a:rPr lang="en-GB" dirty="0" smtClean="0"/>
              <a:t> in semiconductor detectors that leads to a time-dependent decrease of the count-rate and charge collection efficiency [9]. It happens due to trapping and </a:t>
            </a:r>
            <a:r>
              <a:rPr lang="en-GB" dirty="0" err="1" smtClean="0"/>
              <a:t>detrapping</a:t>
            </a:r>
            <a:r>
              <a:rPr lang="en-GB" dirty="0" smtClean="0"/>
              <a:t> [23] of the carriers within the crystal that affect the electric field profile in the detector. The sensor design must be such that the charge generated by the X-ray photon is removed from the device at sufficiently high rate through both drift and recombination. It is possible to minimize the polarization effects by using high bias voltages and low temperature operation [31]. Good reliability of </a:t>
            </a:r>
            <a:r>
              <a:rPr lang="en-GB" dirty="0" err="1" smtClean="0"/>
              <a:t>CdZnTe</a:t>
            </a:r>
            <a:r>
              <a:rPr lang="en-GB" dirty="0" smtClean="0"/>
              <a:t> has been recently reported and systems with such detectors are commercially available [23].</a:t>
            </a:r>
          </a:p>
          <a:p>
            <a:endParaRPr lang="en-GB" sz="2000" dirty="0" smtClean="0"/>
          </a:p>
          <a:p>
            <a:r>
              <a:rPr lang="en-GB" sz="2000" dirty="0" smtClean="0"/>
              <a:t>Discussion</a:t>
            </a:r>
            <a:r>
              <a:rPr lang="en-GB" sz="2000" baseline="0" dirty="0" smtClean="0"/>
              <a:t> with </a:t>
            </a:r>
            <a:r>
              <a:rPr lang="en-GB" sz="2000" baseline="0" dirty="0" err="1" smtClean="0"/>
              <a:t>CdTe</a:t>
            </a:r>
            <a:r>
              <a:rPr lang="en-GB" sz="2000" baseline="0" dirty="0" smtClean="0"/>
              <a:t> </a:t>
            </a:r>
            <a:r>
              <a:rPr lang="en-GB" sz="2000" baseline="0" dirty="0" err="1" smtClean="0"/>
              <a:t>Ohmic</a:t>
            </a:r>
            <a:r>
              <a:rPr lang="en-GB" sz="2000" baseline="0" dirty="0" smtClean="0"/>
              <a:t> vs </a:t>
            </a:r>
            <a:r>
              <a:rPr lang="en-GB" sz="2000" baseline="0" dirty="0" err="1" smtClean="0"/>
              <a:t>Schottky</a:t>
            </a:r>
            <a:endParaRPr lang="en-GB" sz="2000" baseline="0" dirty="0" smtClean="0"/>
          </a:p>
          <a:p>
            <a:r>
              <a:rPr lang="en-GB" sz="2000" baseline="0" dirty="0" err="1" smtClean="0"/>
              <a:t>Ohmic</a:t>
            </a:r>
            <a:r>
              <a:rPr lang="en-GB" sz="2000" baseline="0" dirty="0" smtClean="0"/>
              <a:t>:</a:t>
            </a:r>
          </a:p>
          <a:p>
            <a:pPr marL="342900" indent="-342900">
              <a:buFont typeface="Arial" panose="020B0604020202020204" pitchFamily="34" charset="0"/>
              <a:buChar char="•"/>
            </a:pPr>
            <a:r>
              <a:rPr lang="en-GB" sz="2000" baseline="0" dirty="0" smtClean="0"/>
              <a:t>Higher leakage current (but can be compensated with a proper leakage current compensation network in the pixel)</a:t>
            </a:r>
          </a:p>
          <a:p>
            <a:pPr marL="342900" indent="-342900">
              <a:buFont typeface="Arial" panose="020B0604020202020204" pitchFamily="34" charset="0"/>
              <a:buChar char="•"/>
            </a:pPr>
            <a:r>
              <a:rPr lang="en-GB" sz="2000" baseline="0" dirty="0" smtClean="0"/>
              <a:t>Less defects for imaging (i.e. better for imaging with photon counting detectors).</a:t>
            </a:r>
          </a:p>
          <a:p>
            <a:pPr marL="342900" indent="-342900">
              <a:buFont typeface="Arial" panose="020B0604020202020204" pitchFamily="34" charset="0"/>
              <a:buChar char="•"/>
            </a:pPr>
            <a:r>
              <a:rPr lang="en-GB" sz="2000" baseline="0" dirty="0" smtClean="0"/>
              <a:t>A bit more noise (due to increased leakage current)</a:t>
            </a:r>
          </a:p>
          <a:p>
            <a:pPr marL="0" indent="0">
              <a:buFont typeface="Arial" panose="020B0604020202020204" pitchFamily="34" charset="0"/>
              <a:buNone/>
            </a:pPr>
            <a:r>
              <a:rPr lang="en-GB" sz="2000" baseline="0" dirty="0" err="1" smtClean="0"/>
              <a:t>Schottky</a:t>
            </a:r>
            <a:endParaRPr lang="en-GB" sz="2000" baseline="0" dirty="0" smtClean="0"/>
          </a:p>
          <a:p>
            <a:pPr marL="342900" indent="-342900">
              <a:buFont typeface="Arial" panose="020B0604020202020204" pitchFamily="34" charset="0"/>
              <a:buChar char="•"/>
            </a:pPr>
            <a:r>
              <a:rPr lang="en-GB" sz="2000" baseline="0" dirty="0" smtClean="0"/>
              <a:t>Lower leakage current (i.e. this type is required for integrating front-ends)</a:t>
            </a:r>
          </a:p>
          <a:p>
            <a:pPr marL="342900" indent="-342900">
              <a:buFont typeface="Arial" panose="020B0604020202020204" pitchFamily="34" charset="0"/>
              <a:buChar char="•"/>
            </a:pPr>
            <a:r>
              <a:rPr lang="en-GB" sz="2000" baseline="0" dirty="0" smtClean="0"/>
              <a:t>More defects for imaging (dead pixels / anomalously high leakage current / grain boundaries)</a:t>
            </a:r>
            <a:endParaRPr lang="en-GB" dirty="0" smtClean="0"/>
          </a:p>
          <a:p>
            <a:endParaRPr lang="en-GB" dirty="0" smtClean="0"/>
          </a:p>
        </p:txBody>
      </p:sp>
      <p:sp>
        <p:nvSpPr>
          <p:cNvPr id="4" name="Slide Number Placeholder 3"/>
          <p:cNvSpPr>
            <a:spLocks noGrp="1"/>
          </p:cNvSpPr>
          <p:nvPr>
            <p:ph type="sldNum" sz="quarter" idx="10"/>
          </p:nvPr>
        </p:nvSpPr>
        <p:spPr/>
        <p:txBody>
          <a:bodyPr/>
          <a:lstStyle/>
          <a:p>
            <a:fld id="{2119D60F-B276-4077-96EB-722715557476}" type="slidenum">
              <a:rPr lang="en-GB" smtClean="0"/>
              <a:t>23</a:t>
            </a:fld>
            <a:endParaRPr lang="en-GB"/>
          </a:p>
        </p:txBody>
      </p:sp>
    </p:spTree>
    <p:extLst>
      <p:ext uri="{BB962C8B-B14F-4D97-AF65-F5344CB8AC3E}">
        <p14:creationId xmlns:p14="http://schemas.microsoft.com/office/powerpoint/2010/main" val="15457236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t>Limiting factors in the sensor-electronics interface and in the electronics</a:t>
            </a:r>
            <a:endParaRPr lang="en-GB" dirty="0" smtClean="0"/>
          </a:p>
          <a:p>
            <a:r>
              <a:rPr lang="en-GB" dirty="0" smtClean="0"/>
              <a:t>Thesis folder</a:t>
            </a:r>
          </a:p>
          <a:p>
            <a:r>
              <a:rPr lang="en-GB" dirty="0" smtClean="0"/>
              <a:t>HybridPixelDetectorScheme2</a:t>
            </a:r>
          </a:p>
          <a:p>
            <a:endParaRPr lang="en-GB" dirty="0" smtClean="0"/>
          </a:p>
          <a:p>
            <a:pPr lvl="1"/>
            <a:r>
              <a:rPr lang="en-GB" sz="2000" b="1" dirty="0" smtClean="0"/>
              <a:t>INTERFACE</a:t>
            </a:r>
          </a:p>
          <a:p>
            <a:pPr marL="800100" lvl="1" indent="-342900">
              <a:buFont typeface="Arial" panose="020B0604020202020204" pitchFamily="34" charset="0"/>
              <a:buChar char="•"/>
            </a:pPr>
            <a:r>
              <a:rPr lang="en-GB" sz="2000" dirty="0" smtClean="0"/>
              <a:t>Ballistic deficit</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Ballistic deficit refers to the loss of signal amplitude at the shaper output due to an incomplete integration of the sensor signal by the readout electronics.</a:t>
            </a:r>
          </a:p>
          <a:p>
            <a:pPr marL="800100" lvl="1" indent="-342900">
              <a:buFont typeface="Arial" panose="020B0604020202020204" pitchFamily="34" charset="0"/>
              <a:buChar char="•"/>
            </a:pPr>
            <a:endParaRPr lang="en-GB" sz="2000" dirty="0" smtClean="0"/>
          </a:p>
          <a:p>
            <a:pPr lvl="1"/>
            <a:r>
              <a:rPr lang="en-GB" sz="2000" b="1" dirty="0" smtClean="0"/>
              <a:t>READOUT</a:t>
            </a:r>
          </a:p>
          <a:p>
            <a:pPr marL="800100" lvl="1" indent="-342900">
              <a:buFont typeface="Arial" panose="020B0604020202020204" pitchFamily="34" charset="0"/>
              <a:buChar char="•"/>
            </a:pPr>
            <a:r>
              <a:rPr lang="en-GB" sz="2000" dirty="0" smtClean="0"/>
              <a:t>Electronics noise</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Noise is a random process inherent to the conduction of current in devices that limits the minimum signal level that a circuit can process with acceptable quality</a:t>
            </a:r>
          </a:p>
          <a:p>
            <a:pPr marL="800100" lvl="1" indent="-342900">
              <a:buFont typeface="Arial" panose="020B0604020202020204" pitchFamily="34" charset="0"/>
              <a:buChar char="•"/>
            </a:pPr>
            <a:r>
              <a:rPr lang="en-GB" sz="2000" dirty="0" smtClean="0"/>
              <a:t>Cross talk</a:t>
            </a:r>
          </a:p>
          <a:p>
            <a:pPr marL="800100" lvl="1" indent="-342900">
              <a:buFont typeface="Arial" panose="020B0604020202020204" pitchFamily="34" charset="0"/>
              <a:buChar char="•"/>
            </a:pPr>
            <a:r>
              <a:rPr lang="en-GB" sz="2000" dirty="0" smtClean="0"/>
              <a:t>Threshold offset and gain dispersion between pixels</a:t>
            </a:r>
          </a:p>
          <a:p>
            <a:pPr marL="800100" lvl="1" indent="-342900">
              <a:buFont typeface="Arial" panose="020B0604020202020204" pitchFamily="34" charset="0"/>
              <a:buChar char="•"/>
            </a:pPr>
            <a:r>
              <a:rPr lang="en-GB" sz="2000" dirty="0" smtClean="0"/>
              <a:t>Pulse pile-up leads to a reduction of the event</a:t>
            </a:r>
            <a:r>
              <a:rPr lang="en-GB" sz="2000" baseline="0" dirty="0" smtClean="0"/>
              <a:t> counts and an incorrect/distorted measurement of the energy </a:t>
            </a:r>
            <a:endParaRPr lang="en-GB" sz="2000" dirty="0" smtClean="0"/>
          </a:p>
          <a:p>
            <a:pPr marL="457200" lvl="1" indent="0">
              <a:buFont typeface="Arial" panose="020B0604020202020204" pitchFamily="34" charset="0"/>
              <a:buNone/>
            </a:pPr>
            <a:endParaRPr lang="en-GB" sz="2000" dirty="0" smtClean="0"/>
          </a:p>
          <a:p>
            <a:pPr marL="457200" lvl="1" indent="0">
              <a:buFont typeface="Arial" panose="020B0604020202020204" pitchFamily="34" charset="0"/>
              <a:buNone/>
            </a:pPr>
            <a:r>
              <a:rPr lang="en-GB" sz="2000" dirty="0" smtClean="0"/>
              <a:t>Polarization: causes a change in the detector’s performance after biasing the sensor, and leads</a:t>
            </a:r>
            <a:r>
              <a:rPr lang="en-GB" sz="2000" baseline="0" dirty="0" smtClean="0"/>
              <a:t> to a reduction in the count rate over time and loss of charge collection efficiency.</a:t>
            </a:r>
          </a:p>
          <a:p>
            <a:pPr marL="457200" lvl="1" indent="0">
              <a:buFont typeface="Arial" panose="020B0604020202020204" pitchFamily="34" charset="0"/>
              <a:buNone/>
            </a:pPr>
            <a:r>
              <a:rPr lang="en-GB" sz="2000" baseline="0" dirty="0" smtClean="0"/>
              <a:t>Polarization arises from trapping and de-trapping of ionized deep level acceptors within the crystal which affects the space-charge and the electric field distribution.</a:t>
            </a:r>
          </a:p>
          <a:p>
            <a:pPr marL="457200" lvl="1" indent="0">
              <a:buFont typeface="Arial" panose="020B0604020202020204" pitchFamily="34" charset="0"/>
              <a:buNone/>
            </a:pPr>
            <a:endParaRPr lang="en-GB" sz="2000" dirty="0" smtClean="0"/>
          </a:p>
          <a:p>
            <a:r>
              <a:rPr lang="en-GB" dirty="0" smtClean="0"/>
              <a:t>Time-dependent decrease in the counting rate and charge collection efficiency due to electron capture in the material.</a:t>
            </a:r>
          </a:p>
          <a:p>
            <a:r>
              <a:rPr lang="en-GB" dirty="0" smtClean="0"/>
              <a:t>Polarization is a phenomenon </a:t>
            </a:r>
            <a:r>
              <a:rPr lang="en-GB" dirty="0" err="1" smtClean="0"/>
              <a:t>occuring</a:t>
            </a:r>
            <a:r>
              <a:rPr lang="en-GB" dirty="0" smtClean="0"/>
              <a:t> in semiconductor detectors that leads to a time-dependent decrease of the count-rate and charge collection efficiency [9]. It happens due to trapping and </a:t>
            </a:r>
            <a:r>
              <a:rPr lang="en-GB" dirty="0" err="1" smtClean="0"/>
              <a:t>detrapping</a:t>
            </a:r>
            <a:r>
              <a:rPr lang="en-GB" dirty="0" smtClean="0"/>
              <a:t> [23] of the carriers within the crystal that affect the electric field profile in the detector. The sensor design must be such that the charge generated by the X-ray photon is removed from the device at sufficiently high rate through both drift and recombination. It is possible to minimize the polarization effects by using high bias voltages and low temperature operation [31]. Good reliability of </a:t>
            </a:r>
            <a:r>
              <a:rPr lang="en-GB" dirty="0" err="1" smtClean="0"/>
              <a:t>CdZnTe</a:t>
            </a:r>
            <a:r>
              <a:rPr lang="en-GB" dirty="0" smtClean="0"/>
              <a:t> has been recently reported and systems with such detectors are commercially available [23].</a:t>
            </a:r>
          </a:p>
          <a:p>
            <a:endParaRPr lang="en-GB" sz="2000" dirty="0" smtClean="0"/>
          </a:p>
          <a:p>
            <a:r>
              <a:rPr lang="en-GB" sz="2000" dirty="0" smtClean="0"/>
              <a:t>Discussion</a:t>
            </a:r>
            <a:r>
              <a:rPr lang="en-GB" sz="2000" baseline="0" dirty="0" smtClean="0"/>
              <a:t> with </a:t>
            </a:r>
            <a:r>
              <a:rPr lang="en-GB" sz="2000" baseline="0" dirty="0" err="1" smtClean="0"/>
              <a:t>CdTe</a:t>
            </a:r>
            <a:r>
              <a:rPr lang="en-GB" sz="2000" baseline="0" dirty="0" smtClean="0"/>
              <a:t> </a:t>
            </a:r>
            <a:r>
              <a:rPr lang="en-GB" sz="2000" baseline="0" dirty="0" err="1" smtClean="0"/>
              <a:t>Ohmic</a:t>
            </a:r>
            <a:r>
              <a:rPr lang="en-GB" sz="2000" baseline="0" dirty="0" smtClean="0"/>
              <a:t> vs </a:t>
            </a:r>
            <a:r>
              <a:rPr lang="en-GB" sz="2000" baseline="0" dirty="0" err="1" smtClean="0"/>
              <a:t>Schottky</a:t>
            </a:r>
            <a:endParaRPr lang="en-GB" sz="2000" baseline="0" dirty="0" smtClean="0"/>
          </a:p>
          <a:p>
            <a:r>
              <a:rPr lang="en-GB" sz="2000" baseline="0" dirty="0" err="1" smtClean="0"/>
              <a:t>Ohmic</a:t>
            </a:r>
            <a:r>
              <a:rPr lang="en-GB" sz="2000" baseline="0" dirty="0" smtClean="0"/>
              <a:t>:</a:t>
            </a:r>
          </a:p>
          <a:p>
            <a:pPr marL="342900" indent="-342900">
              <a:buFont typeface="Arial" panose="020B0604020202020204" pitchFamily="34" charset="0"/>
              <a:buChar char="•"/>
            </a:pPr>
            <a:r>
              <a:rPr lang="en-GB" sz="2000" baseline="0" dirty="0" smtClean="0"/>
              <a:t>Higher leakage current (but can be compensated with a proper leakage current compensation network in the pixel)</a:t>
            </a:r>
          </a:p>
          <a:p>
            <a:pPr marL="342900" indent="-342900">
              <a:buFont typeface="Arial" panose="020B0604020202020204" pitchFamily="34" charset="0"/>
              <a:buChar char="•"/>
            </a:pPr>
            <a:r>
              <a:rPr lang="en-GB" sz="2000" baseline="0" dirty="0" smtClean="0"/>
              <a:t>Less defects for imaging (i.e. better for imaging with photon counting detectors).</a:t>
            </a:r>
          </a:p>
          <a:p>
            <a:pPr marL="342900" indent="-342900">
              <a:buFont typeface="Arial" panose="020B0604020202020204" pitchFamily="34" charset="0"/>
              <a:buChar char="•"/>
            </a:pPr>
            <a:r>
              <a:rPr lang="en-GB" sz="2000" baseline="0" dirty="0" smtClean="0"/>
              <a:t>A bit more noise (due to increased leakage current)</a:t>
            </a:r>
          </a:p>
          <a:p>
            <a:pPr marL="0" indent="0">
              <a:buFont typeface="Arial" panose="020B0604020202020204" pitchFamily="34" charset="0"/>
              <a:buNone/>
            </a:pPr>
            <a:r>
              <a:rPr lang="en-GB" sz="2000" baseline="0" dirty="0" err="1" smtClean="0"/>
              <a:t>Schottky</a:t>
            </a:r>
            <a:endParaRPr lang="en-GB" sz="2000" baseline="0" dirty="0" smtClean="0"/>
          </a:p>
          <a:p>
            <a:pPr marL="342900" indent="-342900">
              <a:buFont typeface="Arial" panose="020B0604020202020204" pitchFamily="34" charset="0"/>
              <a:buChar char="•"/>
            </a:pPr>
            <a:r>
              <a:rPr lang="en-GB" sz="2000" baseline="0" dirty="0" smtClean="0"/>
              <a:t>Lower leakage current (i.e. this type is required for integrating front-ends)</a:t>
            </a:r>
          </a:p>
          <a:p>
            <a:pPr marL="342900" indent="-342900">
              <a:buFont typeface="Arial" panose="020B0604020202020204" pitchFamily="34" charset="0"/>
              <a:buChar char="•"/>
            </a:pPr>
            <a:r>
              <a:rPr lang="en-GB" sz="2000" baseline="0" dirty="0" smtClean="0"/>
              <a:t>More defects for imaging (dead pixels / anomalously high leakage current / grain boundaries)</a:t>
            </a:r>
            <a:endParaRPr lang="en-GB" dirty="0" smtClean="0"/>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24</a:t>
            </a:fld>
            <a:endParaRPr lang="en-GB"/>
          </a:p>
        </p:txBody>
      </p:sp>
    </p:spTree>
    <p:extLst>
      <p:ext uri="{BB962C8B-B14F-4D97-AF65-F5344CB8AC3E}">
        <p14:creationId xmlns:p14="http://schemas.microsoft.com/office/powerpoint/2010/main" val="19223571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Thesis folder /</a:t>
            </a:r>
            <a:r>
              <a:rPr lang="en-GB" baseline="0" dirty="0" smtClean="0"/>
              <a:t> </a:t>
            </a:r>
            <a:r>
              <a:rPr lang="en-GB" dirty="0" smtClean="0"/>
              <a:t>HybridPixelDetectorScheme2</a:t>
            </a:r>
          </a:p>
          <a:p>
            <a:pPr lvl="1"/>
            <a:r>
              <a:rPr lang="en-GB" sz="2000" b="1" dirty="0" smtClean="0"/>
              <a:t>SENSOR</a:t>
            </a:r>
          </a:p>
          <a:p>
            <a:pPr marL="800100" lvl="1" indent="-342900">
              <a:buFont typeface="Arial" panose="020B0604020202020204" pitchFamily="34" charset="0"/>
              <a:buChar char="•"/>
            </a:pPr>
            <a:r>
              <a:rPr lang="en-GB" sz="2000" dirty="0" smtClean="0"/>
              <a:t>Absorption efficiency (probability that the X-ray photon will be removed from the beam</a:t>
            </a:r>
            <a:r>
              <a:rPr lang="en-GB" sz="2000" baseline="0" dirty="0" smtClean="0"/>
              <a:t> in the absorber of a given thickness)</a:t>
            </a:r>
            <a:endParaRPr lang="en-GB" sz="2000" dirty="0" smtClean="0"/>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Fluctuations in the number of generated charge carriers</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Charge diffusion</a:t>
            </a:r>
          </a:p>
          <a:p>
            <a:pPr marL="800100" lvl="1" indent="-342900">
              <a:buFont typeface="Arial" panose="020B0604020202020204" pitchFamily="34" charset="0"/>
              <a:buChar char="•"/>
            </a:pPr>
            <a:r>
              <a:rPr lang="en-GB" sz="2000" dirty="0" smtClean="0"/>
              <a:t>Partial charge deposition due to Fluorescence and Compton Scattering</a:t>
            </a:r>
          </a:p>
          <a:p>
            <a:pPr marL="800100" lvl="1" indent="-342900">
              <a:buFont typeface="Arial" panose="020B0604020202020204" pitchFamily="34" charset="0"/>
              <a:buChar char="•"/>
            </a:pPr>
            <a:r>
              <a:rPr lang="en-GB" sz="2000" dirty="0" smtClean="0"/>
              <a:t>Charge trapping in the semiconductor material: </a:t>
            </a:r>
          </a:p>
          <a:p>
            <a:pPr marL="1257300" lvl="2" indent="-342900">
              <a:buFont typeface="Arial" panose="020B0604020202020204" pitchFamily="34" charset="0"/>
              <a:buChar char="•"/>
            </a:pPr>
            <a:r>
              <a:rPr lang="en-GB" sz="2000" dirty="0" smtClean="0"/>
              <a:t>reduction of the signal in the electrodes</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Other defects in the crystal can also lead to trapping and charge carrier loss</a:t>
            </a:r>
          </a:p>
          <a:p>
            <a:pPr marL="800100" lvl="1" indent="-342900">
              <a:buFont typeface="Arial" panose="020B0604020202020204" pitchFamily="34" charset="0"/>
              <a:buChar char="•"/>
            </a:pPr>
            <a:endParaRPr lang="en-GB" sz="2000" dirty="0" smtClean="0"/>
          </a:p>
          <a:p>
            <a:pPr marL="800100" lvl="1" indent="-342900">
              <a:buFont typeface="Arial" panose="020B0604020202020204" pitchFamily="34" charset="0"/>
              <a:buChar char="•"/>
            </a:pPr>
            <a:r>
              <a:rPr lang="en-GB" sz="2000" dirty="0" smtClean="0"/>
              <a:t>Sensor polarization</a:t>
            </a:r>
          </a:p>
          <a:p>
            <a:pPr lvl="1"/>
            <a:r>
              <a:rPr lang="en-GB" sz="2000" b="1" dirty="0" smtClean="0"/>
              <a:t>INTERFACE</a:t>
            </a:r>
          </a:p>
          <a:p>
            <a:pPr marL="800100" lvl="1" indent="-342900">
              <a:buFont typeface="Arial" panose="020B0604020202020204" pitchFamily="34" charset="0"/>
              <a:buChar char="•"/>
            </a:pPr>
            <a:r>
              <a:rPr lang="en-GB" sz="2000" dirty="0" smtClean="0"/>
              <a:t>Ballistic deficit</a:t>
            </a:r>
          </a:p>
          <a:p>
            <a:pPr lvl="1"/>
            <a:r>
              <a:rPr lang="en-GB" sz="2000" b="1" dirty="0" smtClean="0"/>
              <a:t>READOUT</a:t>
            </a:r>
          </a:p>
          <a:p>
            <a:pPr marL="800100" lvl="1" indent="-342900">
              <a:buFont typeface="Arial" panose="020B0604020202020204" pitchFamily="34" charset="0"/>
              <a:buChar char="•"/>
            </a:pPr>
            <a:r>
              <a:rPr lang="en-GB" sz="2000" dirty="0" smtClean="0"/>
              <a:t>Electronics noise</a:t>
            </a:r>
          </a:p>
          <a:p>
            <a:pPr marL="800100" lvl="1" indent="-342900">
              <a:buFont typeface="Arial" panose="020B0604020202020204" pitchFamily="34" charset="0"/>
              <a:buChar char="•"/>
            </a:pPr>
            <a:r>
              <a:rPr lang="en-GB" sz="2000" dirty="0" smtClean="0"/>
              <a:t>Cross talk</a:t>
            </a:r>
          </a:p>
          <a:p>
            <a:pPr marL="800100" lvl="1" indent="-342900">
              <a:buFont typeface="Arial" panose="020B0604020202020204" pitchFamily="34" charset="0"/>
              <a:buChar char="•"/>
            </a:pPr>
            <a:r>
              <a:rPr lang="en-GB" sz="2000" dirty="0" smtClean="0"/>
              <a:t>Threshold offset and gain dispersion between pixels</a:t>
            </a:r>
          </a:p>
          <a:p>
            <a:pPr marL="800100" lvl="1" indent="-342900">
              <a:buFont typeface="Arial" panose="020B0604020202020204" pitchFamily="34" charset="0"/>
              <a:buChar char="•"/>
            </a:pPr>
            <a:r>
              <a:rPr lang="en-GB" sz="2000" dirty="0" smtClean="0"/>
              <a:t>Pulse pile-up</a:t>
            </a:r>
          </a:p>
          <a:p>
            <a:pPr marL="457200" lvl="1" indent="0">
              <a:buFont typeface="Arial" panose="020B0604020202020204" pitchFamily="34" charset="0"/>
              <a:buNone/>
            </a:pPr>
            <a:endParaRPr lang="en-GB" sz="2000" dirty="0" smtClean="0"/>
          </a:p>
          <a:p>
            <a:pPr marL="457200" lvl="1" indent="0">
              <a:buFont typeface="Arial" panose="020B0604020202020204" pitchFamily="34" charset="0"/>
              <a:buNone/>
            </a:pPr>
            <a:r>
              <a:rPr lang="en-GB" sz="2000" dirty="0" smtClean="0"/>
              <a:t>Polarization: causes a change in the detector’s performance after biasing the sensor, and leads</a:t>
            </a:r>
            <a:r>
              <a:rPr lang="en-GB" sz="2000" baseline="0" dirty="0" smtClean="0"/>
              <a:t> to a reduction in the count rate over time and loss of charge collection efficiency.</a:t>
            </a:r>
          </a:p>
          <a:p>
            <a:pPr marL="457200" lvl="1" indent="0">
              <a:buFont typeface="Arial" panose="020B0604020202020204" pitchFamily="34" charset="0"/>
              <a:buNone/>
            </a:pPr>
            <a:r>
              <a:rPr lang="en-GB" sz="2000" baseline="0" dirty="0" smtClean="0"/>
              <a:t>Polarization arises from trapping and de-trapping of ionized deep level acceptors within the crystal which affects the space-charge and the electric field distribution.</a:t>
            </a:r>
          </a:p>
          <a:p>
            <a:pPr marL="457200" lvl="1" indent="0">
              <a:buFont typeface="Arial" panose="020B0604020202020204" pitchFamily="34" charset="0"/>
              <a:buNone/>
            </a:pPr>
            <a:endParaRPr lang="en-GB" sz="2000" dirty="0" smtClean="0"/>
          </a:p>
          <a:p>
            <a:r>
              <a:rPr lang="en-GB" dirty="0" smtClean="0"/>
              <a:t>Time-dependent decrease in the counting rate and charge collection efficiency due to electron capture in the material.</a:t>
            </a:r>
          </a:p>
          <a:p>
            <a:r>
              <a:rPr lang="en-GB" dirty="0" smtClean="0"/>
              <a:t>Polarization is a phenomenon </a:t>
            </a:r>
            <a:r>
              <a:rPr lang="en-GB" dirty="0" err="1" smtClean="0"/>
              <a:t>occuring</a:t>
            </a:r>
            <a:r>
              <a:rPr lang="en-GB" dirty="0" smtClean="0"/>
              <a:t> in semiconductor detectors that leads to a time-dependent decrease of the count-rate and charge collection efficiency [9]. It happens due to trapping and </a:t>
            </a:r>
            <a:r>
              <a:rPr lang="en-GB" dirty="0" err="1" smtClean="0"/>
              <a:t>detrapping</a:t>
            </a:r>
            <a:r>
              <a:rPr lang="en-GB" dirty="0" smtClean="0"/>
              <a:t> [23] of the carriers within the crystal that affect the electric field profile in the detector. The sensor design must be such that the charge generated by the X-ray photon is removed from the device at sufficiently high rate through both drift and recombination. It is possible to minimize the polarization effects by using high bias voltages and low temperature operation [31]. Good reliability of </a:t>
            </a:r>
            <a:r>
              <a:rPr lang="en-GB" dirty="0" err="1" smtClean="0"/>
              <a:t>CdZnTe</a:t>
            </a:r>
            <a:r>
              <a:rPr lang="en-GB" dirty="0" smtClean="0"/>
              <a:t> has been recently reported and systems with such detectors are commercially available [23].</a:t>
            </a:r>
          </a:p>
          <a:p>
            <a:pPr marL="457200" lvl="1" indent="0">
              <a:buFont typeface="Arial" panose="020B0604020202020204" pitchFamily="34" charset="0"/>
              <a:buNone/>
            </a:pPr>
            <a:endParaRPr lang="en-GB" sz="2000" dirty="0" smtClean="0"/>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25</a:t>
            </a:fld>
            <a:endParaRPr lang="en-GB"/>
          </a:p>
        </p:txBody>
      </p:sp>
    </p:spTree>
    <p:extLst>
      <p:ext uri="{BB962C8B-B14F-4D97-AF65-F5344CB8AC3E}">
        <p14:creationId xmlns:p14="http://schemas.microsoft.com/office/powerpoint/2010/main" val="42798331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Si: low</a:t>
            </a:r>
            <a:r>
              <a:rPr lang="en-GB" baseline="0" dirty="0" smtClean="0"/>
              <a:t> mass, very homogeneous, low price</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26</a:t>
            </a:fld>
            <a:endParaRPr lang="en-GB"/>
          </a:p>
        </p:txBody>
      </p:sp>
    </p:spTree>
    <p:extLst>
      <p:ext uri="{BB962C8B-B14F-4D97-AF65-F5344CB8AC3E}">
        <p14:creationId xmlns:p14="http://schemas.microsoft.com/office/powerpoint/2010/main" val="38662261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Thesis folder /</a:t>
            </a:r>
            <a:r>
              <a:rPr lang="en-GB" baseline="0" dirty="0" smtClean="0"/>
              <a:t> </a:t>
            </a:r>
            <a:r>
              <a:rPr lang="en-GB" dirty="0" smtClean="0"/>
              <a:t>HybridPixelDetectorScheme2</a:t>
            </a:r>
          </a:p>
          <a:p>
            <a:pPr lvl="1"/>
            <a:r>
              <a:rPr lang="en-GB" sz="2000" b="1" dirty="0" smtClean="0"/>
              <a:t>SENSOR</a:t>
            </a:r>
          </a:p>
          <a:p>
            <a:pPr marL="800100" lvl="1" indent="-342900">
              <a:buFont typeface="Arial" panose="020B0604020202020204" pitchFamily="34" charset="0"/>
              <a:buChar char="•"/>
            </a:pPr>
            <a:r>
              <a:rPr lang="en-GB" sz="2000" dirty="0" smtClean="0"/>
              <a:t>Absorption efficiency (probability that the X-ray photon will be removed from the beam</a:t>
            </a:r>
            <a:r>
              <a:rPr lang="en-GB" sz="2000" baseline="0" dirty="0" smtClean="0"/>
              <a:t> in the absorber of a given thickness)</a:t>
            </a:r>
            <a:endParaRPr lang="en-GB" sz="2000" dirty="0" smtClean="0"/>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Fluctuations in the number of generated charge carriers</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Charge diffusion</a:t>
            </a:r>
          </a:p>
          <a:p>
            <a:pPr marL="800100" lvl="1" indent="-342900">
              <a:buFont typeface="Arial" panose="020B0604020202020204" pitchFamily="34" charset="0"/>
              <a:buChar char="•"/>
            </a:pPr>
            <a:r>
              <a:rPr lang="en-GB" sz="2000" dirty="0" smtClean="0"/>
              <a:t>Partial charge deposition due to Fluorescence and Compton Scattering</a:t>
            </a:r>
          </a:p>
          <a:p>
            <a:pPr marL="800100" lvl="1" indent="-342900">
              <a:buFont typeface="Arial" panose="020B0604020202020204" pitchFamily="34" charset="0"/>
              <a:buChar char="•"/>
            </a:pPr>
            <a:r>
              <a:rPr lang="en-GB" sz="2000" dirty="0" smtClean="0"/>
              <a:t>Charge trapping in the semiconductor material: </a:t>
            </a:r>
          </a:p>
          <a:p>
            <a:pPr marL="1257300" lvl="2" indent="-342900">
              <a:buFont typeface="Arial" panose="020B0604020202020204" pitchFamily="34" charset="0"/>
              <a:buChar char="•"/>
            </a:pPr>
            <a:r>
              <a:rPr lang="en-GB" sz="2000" dirty="0" smtClean="0"/>
              <a:t>reduction of the signal in the electrodes</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Other defects in the crystal can also lead to trapping and charge carrier loss</a:t>
            </a:r>
          </a:p>
          <a:p>
            <a:pPr marL="800100" lvl="1" indent="-342900">
              <a:buFont typeface="Arial" panose="020B0604020202020204" pitchFamily="34" charset="0"/>
              <a:buChar char="•"/>
            </a:pPr>
            <a:endParaRPr lang="en-GB" sz="2000" dirty="0" smtClean="0"/>
          </a:p>
          <a:p>
            <a:pPr marL="800100" lvl="1" indent="-342900">
              <a:buFont typeface="Arial" panose="020B0604020202020204" pitchFamily="34" charset="0"/>
              <a:buChar char="•"/>
            </a:pPr>
            <a:r>
              <a:rPr lang="en-GB" sz="2000" dirty="0" smtClean="0"/>
              <a:t>Sensor polarization</a:t>
            </a:r>
          </a:p>
          <a:p>
            <a:pPr lvl="1"/>
            <a:r>
              <a:rPr lang="en-GB" sz="2000" b="1" dirty="0" smtClean="0"/>
              <a:t>INTERFACE</a:t>
            </a:r>
          </a:p>
          <a:p>
            <a:pPr marL="800100" lvl="1" indent="-342900">
              <a:buFont typeface="Arial" panose="020B0604020202020204" pitchFamily="34" charset="0"/>
              <a:buChar char="•"/>
            </a:pPr>
            <a:r>
              <a:rPr lang="en-GB" sz="2000" dirty="0" smtClean="0"/>
              <a:t>Ballistic deficit</a:t>
            </a:r>
          </a:p>
          <a:p>
            <a:pPr lvl="1"/>
            <a:r>
              <a:rPr lang="en-GB" sz="2000" b="1" dirty="0" smtClean="0"/>
              <a:t>READOUT</a:t>
            </a:r>
          </a:p>
          <a:p>
            <a:pPr marL="800100" lvl="1" indent="-342900">
              <a:buFont typeface="Arial" panose="020B0604020202020204" pitchFamily="34" charset="0"/>
              <a:buChar char="•"/>
            </a:pPr>
            <a:r>
              <a:rPr lang="en-GB" sz="2000" dirty="0" smtClean="0"/>
              <a:t>Electronics noise</a:t>
            </a:r>
          </a:p>
          <a:p>
            <a:pPr marL="800100" lvl="1" indent="-342900">
              <a:buFont typeface="Arial" panose="020B0604020202020204" pitchFamily="34" charset="0"/>
              <a:buChar char="•"/>
            </a:pPr>
            <a:r>
              <a:rPr lang="en-GB" sz="2000" dirty="0" smtClean="0"/>
              <a:t>Cross talk</a:t>
            </a:r>
          </a:p>
          <a:p>
            <a:pPr marL="800100" lvl="1" indent="-342900">
              <a:buFont typeface="Arial" panose="020B0604020202020204" pitchFamily="34" charset="0"/>
              <a:buChar char="•"/>
            </a:pPr>
            <a:r>
              <a:rPr lang="en-GB" sz="2000" dirty="0" smtClean="0"/>
              <a:t>Threshold offset and gain dispersion between pixels</a:t>
            </a:r>
          </a:p>
          <a:p>
            <a:pPr marL="800100" lvl="1" indent="-342900">
              <a:buFont typeface="Arial" panose="020B0604020202020204" pitchFamily="34" charset="0"/>
              <a:buChar char="•"/>
            </a:pPr>
            <a:r>
              <a:rPr lang="en-GB" sz="2000" dirty="0" smtClean="0"/>
              <a:t>Pulse pile-up</a:t>
            </a:r>
          </a:p>
          <a:p>
            <a:pPr marL="457200" lvl="1" indent="0">
              <a:buFont typeface="Arial" panose="020B0604020202020204" pitchFamily="34" charset="0"/>
              <a:buNone/>
            </a:pPr>
            <a:endParaRPr lang="en-GB" sz="2000" dirty="0" smtClean="0"/>
          </a:p>
          <a:p>
            <a:pPr marL="457200" lvl="1" indent="0">
              <a:buFont typeface="Arial" panose="020B0604020202020204" pitchFamily="34" charset="0"/>
              <a:buNone/>
            </a:pPr>
            <a:r>
              <a:rPr lang="en-GB" sz="2000" dirty="0" smtClean="0"/>
              <a:t>Polarization: causes a change in the detector’s performance after biasing the sensor, and leads</a:t>
            </a:r>
            <a:r>
              <a:rPr lang="en-GB" sz="2000" baseline="0" dirty="0" smtClean="0"/>
              <a:t> to a reduction in the count rate over time and loss of charge collection efficiency.</a:t>
            </a:r>
          </a:p>
          <a:p>
            <a:pPr marL="457200" lvl="1" indent="0">
              <a:buFont typeface="Arial" panose="020B0604020202020204" pitchFamily="34" charset="0"/>
              <a:buNone/>
            </a:pPr>
            <a:r>
              <a:rPr lang="en-GB" sz="2000" baseline="0" dirty="0" smtClean="0"/>
              <a:t>Polarization arises from trapping and de-trapping of ionized deep level acceptors within the crystal which affects the space-charge and the electric field distribution.</a:t>
            </a:r>
          </a:p>
          <a:p>
            <a:pPr marL="457200" lvl="1" indent="0">
              <a:buFont typeface="Arial" panose="020B0604020202020204" pitchFamily="34" charset="0"/>
              <a:buNone/>
            </a:pPr>
            <a:endParaRPr lang="en-GB" sz="2000" dirty="0" smtClean="0"/>
          </a:p>
          <a:p>
            <a:r>
              <a:rPr lang="en-GB" dirty="0" smtClean="0"/>
              <a:t>Time-dependent decrease in the counting rate and charge collection efficiency due to electron capture in the material.</a:t>
            </a:r>
          </a:p>
          <a:p>
            <a:r>
              <a:rPr lang="en-GB" dirty="0" smtClean="0"/>
              <a:t>Polarization is a phenomenon </a:t>
            </a:r>
            <a:r>
              <a:rPr lang="en-GB" dirty="0" err="1" smtClean="0"/>
              <a:t>occuring</a:t>
            </a:r>
            <a:r>
              <a:rPr lang="en-GB" dirty="0" smtClean="0"/>
              <a:t> in semiconductor detectors that leads to a time-dependent decrease of the count-rate and charge collection efficiency [9]. It happens due to trapping and </a:t>
            </a:r>
            <a:r>
              <a:rPr lang="en-GB" dirty="0" err="1" smtClean="0"/>
              <a:t>detrapping</a:t>
            </a:r>
            <a:r>
              <a:rPr lang="en-GB" dirty="0" smtClean="0"/>
              <a:t> [23] of the carriers within the crystal that affect the electric field profile in the detector. The sensor design must be such that the charge generated by the X-ray photon is removed from the device at sufficiently high rate through both drift and recombination. It is possible to minimize the polarization effects by using high bias voltages and low temperature operation [31]. Good reliability of </a:t>
            </a:r>
            <a:r>
              <a:rPr lang="en-GB" dirty="0" err="1" smtClean="0"/>
              <a:t>CdZnTe</a:t>
            </a:r>
            <a:r>
              <a:rPr lang="en-GB" dirty="0" smtClean="0"/>
              <a:t> has been recently reported and systems with such detectors are commercially available [23].</a:t>
            </a:r>
          </a:p>
          <a:p>
            <a:pPr marL="457200" lvl="1" indent="0">
              <a:buFont typeface="Arial" panose="020B0604020202020204" pitchFamily="34" charset="0"/>
              <a:buNone/>
            </a:pPr>
            <a:endParaRPr lang="en-GB" sz="2000" dirty="0" smtClean="0"/>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27</a:t>
            </a:fld>
            <a:endParaRPr lang="en-GB"/>
          </a:p>
        </p:txBody>
      </p:sp>
    </p:spTree>
    <p:extLst>
      <p:ext uri="{BB962C8B-B14F-4D97-AF65-F5344CB8AC3E}">
        <p14:creationId xmlns:p14="http://schemas.microsoft.com/office/powerpoint/2010/main" val="11708782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Diffusion occurs when there are local differences of carrier concentrations in the semiconductor. In this case a current is observed from the region of high carrier concentration to the region of low carrier concentration. The density of current is proportional to the gradient of the carrier density and the diffusivity D. In the case of a diffusion current of electrons:</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28</a:t>
            </a:fld>
            <a:endParaRPr lang="en-GB"/>
          </a:p>
        </p:txBody>
      </p:sp>
    </p:spTree>
    <p:extLst>
      <p:ext uri="{BB962C8B-B14F-4D97-AF65-F5344CB8AC3E}">
        <p14:creationId xmlns:p14="http://schemas.microsoft.com/office/powerpoint/2010/main" val="27851861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2"/>
          <p:cNvSpPr>
            <a:spLocks noGrp="1" noRot="1" noChangeAspect="1" noChangeArrowheads="1" noTextEdit="1"/>
          </p:cNvSpPr>
          <p:nvPr>
            <p:ph type="sldImg"/>
          </p:nvPr>
        </p:nvSpPr>
        <p:spPr>
          <a:xfrm>
            <a:off x="903288" y="739775"/>
            <a:ext cx="4927600" cy="3695700"/>
          </a:xfrm>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28707" name="Rectangle 3"/>
          <p:cNvSpPr>
            <a:spLocks noGrp="1" noChangeArrowheads="1"/>
          </p:cNvSpPr>
          <p:nvPr>
            <p:ph type="body" idx="1"/>
          </p:nvPr>
        </p:nvSpPr>
        <p:spPr>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mtClean="0">
                <a:latin typeface="Arial" panose="020B0604020202020204" pitchFamily="34" charset="0"/>
              </a:rPr>
              <a:t>This is one of the first simulations to validate the new architecture. </a:t>
            </a:r>
          </a:p>
          <a:p>
            <a:r>
              <a:rPr lang="en-US" altLang="en-US" smtClean="0">
                <a:latin typeface="Arial" panose="020B0604020202020204" pitchFamily="34" charset="0"/>
              </a:rPr>
              <a:t>It simulates a hybrid pixel detector architecture with a three hundred micrometer thick silicon sensor and fifty five micron pixel pitch.</a:t>
            </a:r>
          </a:p>
          <a:p>
            <a:r>
              <a:rPr lang="en-US" altLang="en-US" smtClean="0">
                <a:latin typeface="Arial" panose="020B0604020202020204" pitchFamily="34" charset="0"/>
              </a:rPr>
              <a:t>The simulation was done with a 10keV photon beam.</a:t>
            </a:r>
          </a:p>
          <a:p>
            <a:r>
              <a:rPr lang="en-US" altLang="en-US" smtClean="0">
                <a:latin typeface="Arial" panose="020B0604020202020204" pitchFamily="34" charset="0"/>
              </a:rPr>
              <a:t>In blue the spectrum seen by one pixel working independently of its neighbours is shown. Because some of the charge deposited in the sensor is “shared” between pixels, the spectrum seen by one pixel has a low energy tail. The electronic noise of the pixel front end is simulated to be 100e-.</a:t>
            </a:r>
          </a:p>
          <a:p>
            <a:r>
              <a:rPr lang="en-US" altLang="en-US" smtClean="0">
                <a:latin typeface="Arial" panose="020B0604020202020204" pitchFamily="34" charset="0"/>
              </a:rPr>
              <a:t>The influence of this effect on the spectrum increases as the pixel pitch is decreased with respect to the thickness of the sensor material.</a:t>
            </a:r>
          </a:p>
          <a:p>
            <a:r>
              <a:rPr lang="en-US" altLang="en-US" smtClean="0">
                <a:latin typeface="Arial" panose="020B0604020202020204" pitchFamily="34" charset="0"/>
              </a:rPr>
              <a:t>This charge sharing tail means that any residual threshold variation between pixels produces a fixed pattern which varies with the incoming energy spectrum.</a:t>
            </a:r>
          </a:p>
          <a:p>
            <a:endParaRPr lang="en-US" altLang="en-US" smtClean="0">
              <a:latin typeface="Arial" panose="020B0604020202020204" pitchFamily="34" charset="0"/>
            </a:endParaRPr>
          </a:p>
          <a:p>
            <a:r>
              <a:rPr lang="en-US" altLang="en-US" smtClean="0">
                <a:latin typeface="Arial" panose="020B0604020202020204" pitchFamily="34" charset="0"/>
              </a:rPr>
              <a:t>In red the new architecture in which 4 pixels contribute to the total charge sum and the hit is allocated to the circuit with the largest energy deposition. The electronics noise is 200 e- in this case.</a:t>
            </a:r>
          </a:p>
          <a:p>
            <a:r>
              <a:rPr lang="en-US" altLang="en-US" smtClean="0">
                <a:latin typeface="Arial" panose="020B0604020202020204" pitchFamily="34" charset="0"/>
              </a:rPr>
              <a:t>  </a:t>
            </a:r>
          </a:p>
        </p:txBody>
      </p:sp>
    </p:spTree>
    <p:extLst>
      <p:ext uri="{BB962C8B-B14F-4D97-AF65-F5344CB8AC3E}">
        <p14:creationId xmlns:p14="http://schemas.microsoft.com/office/powerpoint/2010/main" val="6012391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Thesis folder /</a:t>
            </a:r>
            <a:r>
              <a:rPr lang="en-GB" baseline="0" dirty="0" smtClean="0"/>
              <a:t> </a:t>
            </a:r>
            <a:r>
              <a:rPr lang="en-GB" dirty="0" smtClean="0"/>
              <a:t>HybridPixelDetectorScheme2</a:t>
            </a:r>
          </a:p>
          <a:p>
            <a:pPr lvl="1"/>
            <a:r>
              <a:rPr lang="en-GB" sz="2000" b="1" dirty="0" smtClean="0"/>
              <a:t>SENSOR</a:t>
            </a:r>
          </a:p>
          <a:p>
            <a:pPr marL="800100" lvl="1" indent="-342900">
              <a:buFont typeface="Arial" panose="020B0604020202020204" pitchFamily="34" charset="0"/>
              <a:buChar char="•"/>
            </a:pPr>
            <a:r>
              <a:rPr lang="en-GB" sz="2000" dirty="0" smtClean="0"/>
              <a:t>Absorption efficiency (probability that the X-ray photon will be removed from the beam</a:t>
            </a:r>
            <a:r>
              <a:rPr lang="en-GB" sz="2000" baseline="0" dirty="0" smtClean="0"/>
              <a:t> in the absorber of a given thickness)</a:t>
            </a:r>
            <a:endParaRPr lang="en-GB" sz="2000" dirty="0" smtClean="0"/>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Fluctuations in the number of generated charge carriers</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Charge diffusion</a:t>
            </a:r>
          </a:p>
          <a:p>
            <a:pPr marL="800100" lvl="1" indent="-342900">
              <a:buFont typeface="Arial" panose="020B0604020202020204" pitchFamily="34" charset="0"/>
              <a:buChar char="•"/>
            </a:pPr>
            <a:r>
              <a:rPr lang="en-GB" sz="2000" dirty="0" smtClean="0"/>
              <a:t>Partial charge deposition due to Fluorescence and Compton Scattering</a:t>
            </a:r>
          </a:p>
          <a:p>
            <a:pPr marL="800100" lvl="1" indent="-342900">
              <a:buFont typeface="Arial" panose="020B0604020202020204" pitchFamily="34" charset="0"/>
              <a:buChar char="•"/>
            </a:pPr>
            <a:r>
              <a:rPr lang="en-GB" sz="2000" dirty="0" smtClean="0"/>
              <a:t>Charge trapping in the semiconductor material: </a:t>
            </a:r>
          </a:p>
          <a:p>
            <a:pPr marL="1257300" lvl="2" indent="-342900">
              <a:buFont typeface="Arial" panose="020B0604020202020204" pitchFamily="34" charset="0"/>
              <a:buChar char="•"/>
            </a:pPr>
            <a:r>
              <a:rPr lang="en-GB" sz="2000" dirty="0" smtClean="0"/>
              <a:t>reduction of the signal in the electrodes</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Other defects in the crystal can also lead to trapping and charge carrier loss</a:t>
            </a:r>
          </a:p>
          <a:p>
            <a:pPr marL="800100" lvl="1" indent="-342900">
              <a:buFont typeface="Arial" panose="020B0604020202020204" pitchFamily="34" charset="0"/>
              <a:buChar char="•"/>
            </a:pPr>
            <a:endParaRPr lang="en-GB" sz="2000" dirty="0" smtClean="0"/>
          </a:p>
          <a:p>
            <a:pPr marL="800100" lvl="1" indent="-342900">
              <a:buFont typeface="Arial" panose="020B0604020202020204" pitchFamily="34" charset="0"/>
              <a:buChar char="•"/>
            </a:pPr>
            <a:r>
              <a:rPr lang="en-GB" sz="2000" dirty="0" smtClean="0"/>
              <a:t>Sensor polarization</a:t>
            </a:r>
          </a:p>
          <a:p>
            <a:pPr lvl="1"/>
            <a:r>
              <a:rPr lang="en-GB" sz="2000" b="1" dirty="0" smtClean="0"/>
              <a:t>INTERFACE</a:t>
            </a:r>
          </a:p>
          <a:p>
            <a:pPr marL="800100" lvl="1" indent="-342900">
              <a:buFont typeface="Arial" panose="020B0604020202020204" pitchFamily="34" charset="0"/>
              <a:buChar char="•"/>
            </a:pPr>
            <a:r>
              <a:rPr lang="en-GB" sz="2000" dirty="0" smtClean="0"/>
              <a:t>Ballistic deficit</a:t>
            </a:r>
          </a:p>
          <a:p>
            <a:pPr lvl="1"/>
            <a:r>
              <a:rPr lang="en-GB" sz="2000" b="1" dirty="0" smtClean="0"/>
              <a:t>READOUT</a:t>
            </a:r>
          </a:p>
          <a:p>
            <a:pPr marL="800100" lvl="1" indent="-342900">
              <a:buFont typeface="Arial" panose="020B0604020202020204" pitchFamily="34" charset="0"/>
              <a:buChar char="•"/>
            </a:pPr>
            <a:r>
              <a:rPr lang="en-GB" sz="2000" dirty="0" smtClean="0"/>
              <a:t>Electronics noise</a:t>
            </a:r>
          </a:p>
          <a:p>
            <a:pPr marL="800100" lvl="1" indent="-342900">
              <a:buFont typeface="Arial" panose="020B0604020202020204" pitchFamily="34" charset="0"/>
              <a:buChar char="•"/>
            </a:pPr>
            <a:r>
              <a:rPr lang="en-GB" sz="2000" dirty="0" smtClean="0"/>
              <a:t>Cross talk</a:t>
            </a:r>
          </a:p>
          <a:p>
            <a:pPr marL="800100" lvl="1" indent="-342900">
              <a:buFont typeface="Arial" panose="020B0604020202020204" pitchFamily="34" charset="0"/>
              <a:buChar char="•"/>
            </a:pPr>
            <a:r>
              <a:rPr lang="en-GB" sz="2000" dirty="0" smtClean="0"/>
              <a:t>Threshold offset and gain dispersion between pixels</a:t>
            </a:r>
          </a:p>
          <a:p>
            <a:pPr marL="800100" lvl="1" indent="-342900">
              <a:buFont typeface="Arial" panose="020B0604020202020204" pitchFamily="34" charset="0"/>
              <a:buChar char="•"/>
            </a:pPr>
            <a:r>
              <a:rPr lang="en-GB" sz="2000" dirty="0" smtClean="0"/>
              <a:t>Pulse pile-up</a:t>
            </a:r>
          </a:p>
          <a:p>
            <a:pPr marL="457200" lvl="1" indent="0">
              <a:buFont typeface="Arial" panose="020B0604020202020204" pitchFamily="34" charset="0"/>
              <a:buNone/>
            </a:pPr>
            <a:endParaRPr lang="en-GB" sz="2000" dirty="0" smtClean="0"/>
          </a:p>
          <a:p>
            <a:pPr marL="457200" lvl="1" indent="0">
              <a:buFont typeface="Arial" panose="020B0604020202020204" pitchFamily="34" charset="0"/>
              <a:buNone/>
            </a:pPr>
            <a:r>
              <a:rPr lang="en-GB" sz="2000" dirty="0" smtClean="0"/>
              <a:t>Polarization: causes a change in the detector’s performance after biasing the sensor, and leads</a:t>
            </a:r>
            <a:r>
              <a:rPr lang="en-GB" sz="2000" baseline="0" dirty="0" smtClean="0"/>
              <a:t> to a reduction in the count rate over time and loss of charge collection efficiency.</a:t>
            </a:r>
          </a:p>
          <a:p>
            <a:pPr marL="457200" lvl="1" indent="0">
              <a:buFont typeface="Arial" panose="020B0604020202020204" pitchFamily="34" charset="0"/>
              <a:buNone/>
            </a:pPr>
            <a:r>
              <a:rPr lang="en-GB" sz="2000" baseline="0" dirty="0" smtClean="0"/>
              <a:t>Polarization arises from trapping and de-trapping of ionized deep level acceptors within the crystal which affects the space-charge and the electric field distribution.</a:t>
            </a:r>
          </a:p>
          <a:p>
            <a:pPr marL="457200" lvl="1" indent="0">
              <a:buFont typeface="Arial" panose="020B0604020202020204" pitchFamily="34" charset="0"/>
              <a:buNone/>
            </a:pPr>
            <a:endParaRPr lang="en-GB" sz="2000" dirty="0" smtClean="0"/>
          </a:p>
          <a:p>
            <a:r>
              <a:rPr lang="en-GB" dirty="0" smtClean="0"/>
              <a:t>Time-dependent decrease in the counting rate and charge collection efficiency due to electron capture in the material.</a:t>
            </a:r>
          </a:p>
          <a:p>
            <a:r>
              <a:rPr lang="en-GB" dirty="0" smtClean="0"/>
              <a:t>Polarization is a phenomenon </a:t>
            </a:r>
            <a:r>
              <a:rPr lang="en-GB" dirty="0" err="1" smtClean="0"/>
              <a:t>occuring</a:t>
            </a:r>
            <a:r>
              <a:rPr lang="en-GB" dirty="0" smtClean="0"/>
              <a:t> in semiconductor detectors that leads to a time-dependent decrease of the count-rate and charge collection efficiency [9]. It happens due to trapping and </a:t>
            </a:r>
            <a:r>
              <a:rPr lang="en-GB" dirty="0" err="1" smtClean="0"/>
              <a:t>detrapping</a:t>
            </a:r>
            <a:r>
              <a:rPr lang="en-GB" dirty="0" smtClean="0"/>
              <a:t> [23] of the carriers within the crystal that affect the electric field profile in the detector. The sensor design must be such that the charge generated by the X-ray photon is removed from the device at sufficiently high rate through both drift and recombination. It is possible to minimize the polarization effects by using high bias voltages and low temperature operation [31]. Good reliability of </a:t>
            </a:r>
            <a:r>
              <a:rPr lang="en-GB" dirty="0" err="1" smtClean="0"/>
              <a:t>CdZnTe</a:t>
            </a:r>
            <a:r>
              <a:rPr lang="en-GB" dirty="0" smtClean="0"/>
              <a:t> has been recently reported and systems with such detectors are commercially available [23].</a:t>
            </a:r>
          </a:p>
          <a:p>
            <a:pPr marL="457200" lvl="1" indent="0">
              <a:buFont typeface="Arial" panose="020B0604020202020204" pitchFamily="34" charset="0"/>
              <a:buNone/>
            </a:pPr>
            <a:endParaRPr lang="en-GB" sz="2000" dirty="0" smtClean="0"/>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30</a:t>
            </a:fld>
            <a:endParaRPr lang="en-GB"/>
          </a:p>
        </p:txBody>
      </p:sp>
    </p:spTree>
    <p:extLst>
      <p:ext uri="{BB962C8B-B14F-4D97-AF65-F5344CB8AC3E}">
        <p14:creationId xmlns:p14="http://schemas.microsoft.com/office/powerpoint/2010/main" val="10829307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14" name="Rectangle 2"/>
          <p:cNvSpPr>
            <a:spLocks noGrp="1" noRot="1" noChangeAspect="1" noChangeArrowheads="1" noTextEdit="1"/>
          </p:cNvSpPr>
          <p:nvPr>
            <p:ph type="sldImg"/>
          </p:nvPr>
        </p:nvSpPr>
        <p:spPr>
          <a:ln/>
        </p:spPr>
      </p:sp>
      <p:sp>
        <p:nvSpPr>
          <p:cNvPr id="550915" name="Rectangle 3"/>
          <p:cNvSpPr>
            <a:spLocks noGrp="1" noChangeArrowheads="1"/>
          </p:cNvSpPr>
          <p:nvPr>
            <p:ph type="body" idx="1"/>
          </p:nvPr>
        </p:nvSpPr>
        <p:spPr>
          <a:noFill/>
          <a:ln/>
        </p:spPr>
        <p:txBody>
          <a:bodyPr/>
          <a:lstStyle/>
          <a:p>
            <a:r>
              <a:rPr lang="en-US" dirty="0" smtClean="0">
                <a:latin typeface="Arial" pitchFamily="34" charset="0"/>
              </a:rPr>
              <a:t>Fluorescence yield is the probability of producing a fluorescence photon after a K-shell electron absorbs an incoming photon.</a:t>
            </a:r>
          </a:p>
          <a:p>
            <a:r>
              <a:rPr lang="en-US" dirty="0" smtClean="0">
                <a:latin typeface="Arial" pitchFamily="34" charset="0"/>
              </a:rPr>
              <a:t>K_alpha1=K1-L3</a:t>
            </a:r>
          </a:p>
          <a:p>
            <a:pPr defTabSz="844083" eaLnBrk="0" fontAlgn="base" hangingPunct="0">
              <a:spcBef>
                <a:spcPct val="30000"/>
              </a:spcBef>
              <a:spcAft>
                <a:spcPct val="0"/>
              </a:spcAft>
              <a:defRPr/>
            </a:pPr>
            <a:r>
              <a:rPr lang="en-US" dirty="0" smtClean="0">
                <a:latin typeface="Arial" pitchFamily="34" charset="0"/>
              </a:rPr>
              <a:t>K_alpha2=K1-L2</a:t>
            </a:r>
          </a:p>
          <a:p>
            <a:endParaRPr lang="en-US" dirty="0" smtClean="0">
              <a:latin typeface="Arial" pitchFamily="34" charset="0"/>
            </a:endParaRPr>
          </a:p>
          <a:p>
            <a:r>
              <a:rPr lang="en-GB" sz="1200" b="0" i="0" u="none" strike="noStrike" kern="1200" baseline="0" dirty="0" smtClean="0">
                <a:solidFill>
                  <a:schemeClr val="tx1"/>
                </a:solidFill>
                <a:latin typeface="+mn-lt"/>
                <a:ea typeface="+mn-ea"/>
                <a:cs typeface="+mn-cs"/>
              </a:rPr>
              <a:t>Another important effect in some high-Z materials is charge trapping. Some semiconductor</a:t>
            </a:r>
          </a:p>
          <a:p>
            <a:r>
              <a:rPr lang="en-GB" sz="1200" b="0" i="0" u="none" strike="noStrike" kern="1200" baseline="0" dirty="0" smtClean="0">
                <a:solidFill>
                  <a:schemeClr val="tx1"/>
                </a:solidFill>
                <a:latin typeface="+mn-lt"/>
                <a:ea typeface="+mn-ea"/>
                <a:cs typeface="+mn-cs"/>
              </a:rPr>
              <a:t>defects can temporarily trap electrons and holes. So, when a photon hits the detector, some of the</a:t>
            </a:r>
          </a:p>
          <a:p>
            <a:r>
              <a:rPr lang="en-GB" sz="1200" b="0" i="0" u="none" strike="noStrike" kern="1200" baseline="0" dirty="0" smtClean="0">
                <a:solidFill>
                  <a:schemeClr val="tx1"/>
                </a:solidFill>
                <a:latin typeface="+mn-lt"/>
                <a:ea typeface="+mn-ea"/>
                <a:cs typeface="+mn-cs"/>
              </a:rPr>
              <a:t>electrons and holes generated by the photon may be trapped as they drift towards the electrodes,</a:t>
            </a:r>
          </a:p>
          <a:p>
            <a:r>
              <a:rPr lang="en-GB" sz="1200" b="0" i="0" u="none" strike="noStrike" kern="1200" baseline="0" dirty="0" smtClean="0">
                <a:solidFill>
                  <a:schemeClr val="tx1"/>
                </a:solidFill>
                <a:latin typeface="+mn-lt"/>
                <a:ea typeface="+mn-ea"/>
                <a:cs typeface="+mn-cs"/>
              </a:rPr>
              <a:t>reducing the signal induced on the electrodes.</a:t>
            </a:r>
          </a:p>
          <a:p>
            <a:r>
              <a:rPr lang="en-GB" sz="1200" b="0" i="0" u="none" strike="noStrike" kern="1200" baseline="0" dirty="0" smtClean="0">
                <a:solidFill>
                  <a:schemeClr val="tx1"/>
                </a:solidFill>
                <a:latin typeface="+mn-lt"/>
                <a:ea typeface="+mn-ea"/>
                <a:cs typeface="+mn-cs"/>
              </a:rPr>
              <a:t>The effects of trapping are influenced by various factors. The rates at which electrons and</a:t>
            </a:r>
          </a:p>
          <a:p>
            <a:r>
              <a:rPr lang="en-GB" sz="1200" b="0" i="0" u="none" strike="noStrike" kern="1200" baseline="0" dirty="0" smtClean="0">
                <a:solidFill>
                  <a:schemeClr val="tx1"/>
                </a:solidFill>
                <a:latin typeface="+mn-lt"/>
                <a:ea typeface="+mn-ea"/>
                <a:cs typeface="+mn-cs"/>
              </a:rPr>
              <a:t>holes are trapped are dependent on the material properties and can be characterised by the electron</a:t>
            </a:r>
          </a:p>
          <a:p>
            <a:r>
              <a:rPr lang="en-GB" sz="1200" b="0" i="0" u="none" strike="noStrike" kern="1200" baseline="0" dirty="0" smtClean="0">
                <a:solidFill>
                  <a:schemeClr val="tx1"/>
                </a:solidFill>
                <a:latin typeface="+mn-lt"/>
                <a:ea typeface="+mn-ea"/>
                <a:cs typeface="+mn-cs"/>
              </a:rPr>
              <a:t>and hole trapping lifetimes. If the carriers can be collected more quickly then fewer carriers will</a:t>
            </a:r>
          </a:p>
          <a:p>
            <a:r>
              <a:rPr lang="en-GB" sz="1200" b="0" i="0" u="none" strike="noStrike" kern="1200" baseline="0" dirty="0" smtClean="0">
                <a:solidFill>
                  <a:schemeClr val="tx1"/>
                </a:solidFill>
                <a:latin typeface="+mn-lt"/>
                <a:ea typeface="+mn-ea"/>
                <a:cs typeface="+mn-cs"/>
              </a:rPr>
              <a:t>be trapped. So, reducing the sensor thickness, increasing the field strength and using material with</a:t>
            </a:r>
          </a:p>
          <a:p>
            <a:r>
              <a:rPr lang="en-GB" sz="1200" b="0" i="0" u="none" strike="noStrike" kern="1200" baseline="0" dirty="0" smtClean="0">
                <a:solidFill>
                  <a:schemeClr val="tx1"/>
                </a:solidFill>
                <a:latin typeface="+mn-lt"/>
                <a:ea typeface="+mn-ea"/>
                <a:cs typeface="+mn-cs"/>
              </a:rPr>
              <a:t>higher carrier </a:t>
            </a:r>
            <a:r>
              <a:rPr lang="en-GB" sz="1200" b="0" i="0" u="none" strike="noStrike" kern="1200" baseline="0" dirty="0" err="1" smtClean="0">
                <a:solidFill>
                  <a:schemeClr val="tx1"/>
                </a:solidFill>
                <a:latin typeface="+mn-lt"/>
                <a:ea typeface="+mn-ea"/>
                <a:cs typeface="+mn-cs"/>
              </a:rPr>
              <a:t>mobilities</a:t>
            </a:r>
            <a:r>
              <a:rPr lang="en-GB" sz="1200" b="0" i="0" u="none" strike="noStrike" kern="1200" baseline="0" dirty="0" smtClean="0">
                <a:solidFill>
                  <a:schemeClr val="tx1"/>
                </a:solidFill>
                <a:latin typeface="+mn-lt"/>
                <a:ea typeface="+mn-ea"/>
                <a:cs typeface="+mn-cs"/>
              </a:rPr>
              <a:t> will reduce the effects of trapping. The pixel geometry will also affect the</a:t>
            </a:r>
          </a:p>
          <a:p>
            <a:r>
              <a:rPr lang="en-GB" sz="1200" b="0" i="0" u="none" strike="noStrike" kern="1200" baseline="0" dirty="0" smtClean="0">
                <a:solidFill>
                  <a:schemeClr val="tx1"/>
                </a:solidFill>
                <a:latin typeface="+mn-lt"/>
                <a:ea typeface="+mn-ea"/>
                <a:cs typeface="+mn-cs"/>
              </a:rPr>
              <a:t>induced signals; in particular, if a detector has small pixels, then the carriers drifting to the readout</a:t>
            </a:r>
          </a:p>
          <a:p>
            <a:r>
              <a:rPr lang="en-GB" sz="1200" b="0" i="0" u="none" strike="noStrike" kern="1200" baseline="0" dirty="0" smtClean="0">
                <a:solidFill>
                  <a:schemeClr val="tx1"/>
                </a:solidFill>
                <a:latin typeface="+mn-lt"/>
                <a:ea typeface="+mn-ea"/>
                <a:cs typeface="+mn-cs"/>
              </a:rPr>
              <a:t>electrodes will induce most of the total signal [12]. If a material has much lower electron trapping</a:t>
            </a:r>
          </a:p>
          <a:p>
            <a:r>
              <a:rPr lang="en-GB" sz="1200" b="0" i="0" u="none" strike="noStrike" kern="1200" baseline="0" dirty="0" smtClean="0">
                <a:solidFill>
                  <a:schemeClr val="tx1"/>
                </a:solidFill>
                <a:latin typeface="+mn-lt"/>
                <a:ea typeface="+mn-ea"/>
                <a:cs typeface="+mn-cs"/>
              </a:rPr>
              <a:t>than hole trapping, or vice versa, then this “small pixel effect” can be exploited to improve the</a:t>
            </a:r>
          </a:p>
          <a:p>
            <a:r>
              <a:rPr lang="en-GB" sz="1200" b="0" i="0" u="none" strike="noStrike" kern="1200" baseline="0" dirty="0" smtClean="0">
                <a:solidFill>
                  <a:schemeClr val="tx1"/>
                </a:solidFill>
                <a:latin typeface="+mn-lt"/>
                <a:ea typeface="+mn-ea"/>
                <a:cs typeface="+mn-cs"/>
              </a:rPr>
              <a:t>charge collection, by putting the pixel contacts on the appropriate side.</a:t>
            </a:r>
          </a:p>
          <a:p>
            <a:r>
              <a:rPr lang="en-GB" sz="1200" b="0" i="0" u="none" strike="noStrike" kern="1200" baseline="0" dirty="0" smtClean="0">
                <a:solidFill>
                  <a:schemeClr val="tx1"/>
                </a:solidFill>
                <a:latin typeface="+mn-lt"/>
                <a:ea typeface="+mn-ea"/>
                <a:cs typeface="+mn-cs"/>
              </a:rPr>
              <a:t>Since germanium is available in wafers of extremely high purity, trapping effects in a </a:t>
            </a:r>
            <a:r>
              <a:rPr lang="en-GB" sz="1200" b="0" i="0" u="none" strike="noStrike" kern="1200" baseline="0" dirty="0" err="1" smtClean="0">
                <a:solidFill>
                  <a:schemeClr val="tx1"/>
                </a:solidFill>
                <a:latin typeface="+mn-lt"/>
                <a:ea typeface="+mn-ea"/>
                <a:cs typeface="+mn-cs"/>
              </a:rPr>
              <a:t>finelypixellated</a:t>
            </a:r>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germanium detector will be negligible. While </a:t>
            </a:r>
            <a:r>
              <a:rPr lang="en-GB" sz="1200" b="0" i="0" u="none" strike="noStrike" kern="1200" baseline="0" dirty="0" err="1" smtClean="0">
                <a:solidFill>
                  <a:schemeClr val="tx1"/>
                </a:solidFill>
                <a:latin typeface="+mn-lt"/>
                <a:ea typeface="+mn-ea"/>
                <a:cs typeface="+mn-cs"/>
              </a:rPr>
              <a:t>CdTe</a:t>
            </a:r>
            <a:r>
              <a:rPr lang="en-GB" sz="1200" b="0" i="0" u="none" strike="noStrike" kern="1200" baseline="0" dirty="0" smtClean="0">
                <a:solidFill>
                  <a:schemeClr val="tx1"/>
                </a:solidFill>
                <a:latin typeface="+mn-lt"/>
                <a:ea typeface="+mn-ea"/>
                <a:cs typeface="+mn-cs"/>
              </a:rPr>
              <a:t> is affected by charge trapping, the</a:t>
            </a:r>
          </a:p>
          <a:p>
            <a:r>
              <a:rPr lang="en-GB" sz="1200" b="0" i="0" u="none" strike="noStrike" kern="1200" baseline="0" dirty="0" smtClean="0">
                <a:solidFill>
                  <a:schemeClr val="tx1"/>
                </a:solidFill>
                <a:latin typeface="+mn-lt"/>
                <a:ea typeface="+mn-ea"/>
                <a:cs typeface="+mn-cs"/>
              </a:rPr>
              <a:t>material quality has improved to the point where lifetime-mobility product is over 110􀀀3cm2=V</a:t>
            </a:r>
          </a:p>
          <a:p>
            <a:r>
              <a:rPr lang="en-GB" sz="1200" b="0" i="0" u="none" strike="noStrike" kern="1200" baseline="0" dirty="0" smtClean="0">
                <a:solidFill>
                  <a:schemeClr val="tx1"/>
                </a:solidFill>
                <a:latin typeface="+mn-lt"/>
                <a:ea typeface="+mn-ea"/>
                <a:cs typeface="+mn-cs"/>
              </a:rPr>
              <a:t>for electrons and around 110􀀀4cm2=V for holes [13]. With a typical detector thickness of 1000</a:t>
            </a:r>
          </a:p>
          <a:p>
            <a:r>
              <a:rPr lang="en-GB" sz="1200" b="0" i="0" u="none" strike="noStrike" kern="1200" baseline="0" dirty="0" smtClean="0">
                <a:solidFill>
                  <a:schemeClr val="tx1"/>
                </a:solidFill>
                <a:latin typeface="+mn-lt"/>
                <a:ea typeface="+mn-ea"/>
                <a:cs typeface="+mn-cs"/>
              </a:rPr>
              <a:t>m and a bias voltage of 500V, the mean drift distance before trapping would then be at least 5 cm</a:t>
            </a:r>
          </a:p>
          <a:p>
            <a:r>
              <a:rPr lang="en-GB" sz="1200" b="0" i="0" u="none" strike="noStrike" kern="1200" baseline="0" dirty="0" smtClean="0">
                <a:solidFill>
                  <a:schemeClr val="tx1"/>
                </a:solidFill>
                <a:latin typeface="+mn-lt"/>
                <a:ea typeface="+mn-ea"/>
                <a:cs typeface="+mn-cs"/>
              </a:rPr>
              <a:t>for electrons and 5 mm for holes, which would result in 2% of the electrons and 18% of the holes</a:t>
            </a:r>
          </a:p>
          <a:p>
            <a:r>
              <a:rPr lang="en-GB" sz="1200" b="0" i="0" u="none" strike="noStrike" kern="1200" baseline="0" dirty="0" smtClean="0">
                <a:solidFill>
                  <a:schemeClr val="tx1"/>
                </a:solidFill>
                <a:latin typeface="+mn-lt"/>
                <a:ea typeface="+mn-ea"/>
                <a:cs typeface="+mn-cs"/>
              </a:rPr>
              <a:t>being trapped if they have to drift across the full detector thickness. In a photon counting pixel</a:t>
            </a:r>
          </a:p>
          <a:p>
            <a:r>
              <a:rPr lang="en-GB" sz="1200" b="0" i="0" u="none" strike="noStrike" kern="1200" baseline="0" dirty="0" smtClean="0">
                <a:solidFill>
                  <a:schemeClr val="tx1"/>
                </a:solidFill>
                <a:latin typeface="+mn-lt"/>
                <a:ea typeface="+mn-ea"/>
                <a:cs typeface="+mn-cs"/>
              </a:rPr>
              <a:t>detector with electron readout, where holes only make a small contribution to the total signal, the</a:t>
            </a:r>
          </a:p>
          <a:p>
            <a:r>
              <a:rPr lang="en-GB" sz="1200" b="0" i="0" u="none" strike="noStrike" kern="1200" baseline="0" dirty="0" smtClean="0">
                <a:solidFill>
                  <a:schemeClr val="tx1"/>
                </a:solidFill>
                <a:latin typeface="+mn-lt"/>
                <a:ea typeface="+mn-ea"/>
                <a:cs typeface="+mn-cs"/>
              </a:rPr>
              <a:t>signal loss from trapping will be small compared to other effects and can be ignored.</a:t>
            </a:r>
          </a:p>
          <a:p>
            <a:r>
              <a:rPr lang="en-GB" sz="1200" b="0" i="0" u="none" strike="noStrike" kern="1200" baseline="0" dirty="0" smtClean="0">
                <a:solidFill>
                  <a:schemeClr val="tx1"/>
                </a:solidFill>
                <a:latin typeface="+mn-lt"/>
                <a:ea typeface="+mn-ea"/>
                <a:cs typeface="+mn-cs"/>
              </a:rPr>
              <a:t>GaAs has a relatively high concentration of defects, and one major challenge for developing</a:t>
            </a:r>
          </a:p>
          <a:p>
            <a:r>
              <a:rPr lang="en-GB" sz="1200" b="0" i="0" u="none" strike="noStrike" kern="1200" baseline="0" dirty="0" smtClean="0">
                <a:solidFill>
                  <a:schemeClr val="tx1"/>
                </a:solidFill>
                <a:latin typeface="+mn-lt"/>
                <a:ea typeface="+mn-ea"/>
                <a:cs typeface="+mn-cs"/>
              </a:rPr>
              <a:t>GaAs detectors is to produce material with both high resistivity and low trapping. The trapping</a:t>
            </a:r>
          </a:p>
          <a:p>
            <a:r>
              <a:rPr lang="en-GB" sz="1200" b="0" i="0" u="none" strike="noStrike" kern="1200" baseline="0" dirty="0" smtClean="0">
                <a:solidFill>
                  <a:schemeClr val="tx1"/>
                </a:solidFill>
                <a:latin typeface="+mn-lt"/>
                <a:ea typeface="+mn-ea"/>
                <a:cs typeface="+mn-cs"/>
              </a:rPr>
              <a:t>parameters of GaAs may vary a great deal depending on how the material is produced. As discussed</a:t>
            </a:r>
          </a:p>
          <a:p>
            <a:r>
              <a:rPr lang="en-GB" sz="1200" b="0" i="0" u="none" strike="noStrike" kern="1200" baseline="0" dirty="0" smtClean="0">
                <a:solidFill>
                  <a:schemeClr val="tx1"/>
                </a:solidFill>
                <a:latin typeface="+mn-lt"/>
                <a:ea typeface="+mn-ea"/>
                <a:cs typeface="+mn-cs"/>
              </a:rPr>
              <a:t>in subsection 3.4, this paper focuses on simulating chromium-compensated GaAs [6], which has</a:t>
            </a:r>
          </a:p>
          <a:p>
            <a:r>
              <a:rPr lang="en-GB" sz="1200" b="0" i="0" u="none" strike="noStrike" kern="1200" baseline="0" dirty="0" smtClean="0">
                <a:solidFill>
                  <a:schemeClr val="tx1"/>
                </a:solidFill>
                <a:latin typeface="+mn-lt"/>
                <a:ea typeface="+mn-ea"/>
                <a:cs typeface="+mn-cs"/>
              </a:rPr>
              <a:t>shown promising results when bonded to Medipix2 readout chips [14].</a:t>
            </a:r>
            <a:endParaRPr lang="en-US" dirty="0" smtClean="0">
              <a:latin typeface="Arial" pitchFamily="34" charset="0"/>
            </a:endParaRPr>
          </a:p>
        </p:txBody>
      </p:sp>
    </p:spTree>
    <p:extLst>
      <p:ext uri="{BB962C8B-B14F-4D97-AF65-F5344CB8AC3E}">
        <p14:creationId xmlns:p14="http://schemas.microsoft.com/office/powerpoint/2010/main" val="4095148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Architectures that have been implemented in hybrid pixel detectors</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3</a:t>
            </a:fld>
            <a:endParaRPr lang="en-GB"/>
          </a:p>
        </p:txBody>
      </p:sp>
    </p:spTree>
    <p:extLst>
      <p:ext uri="{BB962C8B-B14F-4D97-AF65-F5344CB8AC3E}">
        <p14:creationId xmlns:p14="http://schemas.microsoft.com/office/powerpoint/2010/main" val="17086902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Thesis folder</a:t>
            </a:r>
          </a:p>
          <a:p>
            <a:r>
              <a:rPr lang="en-GB" dirty="0" smtClean="0"/>
              <a:t>HybridPixelDetectorScheme2</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33</a:t>
            </a:fld>
            <a:endParaRPr lang="en-GB"/>
          </a:p>
        </p:txBody>
      </p:sp>
    </p:spTree>
    <p:extLst>
      <p:ext uri="{BB962C8B-B14F-4D97-AF65-F5344CB8AC3E}">
        <p14:creationId xmlns:p14="http://schemas.microsoft.com/office/powerpoint/2010/main" val="12737769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Exponential probability density function (pdf) with mean time between photons equal to mu.</a:t>
            </a:r>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34</a:t>
            </a:fld>
            <a:endParaRPr lang="en-GB"/>
          </a:p>
        </p:txBody>
      </p:sp>
    </p:spTree>
    <p:extLst>
      <p:ext uri="{BB962C8B-B14F-4D97-AF65-F5344CB8AC3E}">
        <p14:creationId xmlns:p14="http://schemas.microsoft.com/office/powerpoint/2010/main" val="4113338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 as we decrease</a:t>
            </a:r>
            <a:r>
              <a:rPr lang="en-GB" baseline="0" dirty="0" smtClean="0"/>
              <a:t> the mean time between consecutive photons we start seeing events piling up.</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35</a:t>
            </a:fld>
            <a:endParaRPr lang="en-GB"/>
          </a:p>
        </p:txBody>
      </p:sp>
    </p:spTree>
    <p:extLst>
      <p:ext uri="{BB962C8B-B14F-4D97-AF65-F5344CB8AC3E}">
        <p14:creationId xmlns:p14="http://schemas.microsoft.com/office/powerpoint/2010/main" val="3661172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Calculation is based on the fact that the time between consecutive photons follows</a:t>
            </a:r>
            <a:r>
              <a:rPr lang="en-GB" baseline="0" dirty="0" smtClean="0"/>
              <a:t> an exponential probability density function (pdf) with mean time between photons equal to mu.</a:t>
            </a:r>
          </a:p>
          <a:p>
            <a:endParaRPr lang="en-GB" dirty="0" smtClean="0"/>
          </a:p>
          <a:p>
            <a:r>
              <a:rPr lang="en-GB" dirty="0" smtClean="0"/>
              <a:t>The amplifier output must return to the baseline before a new pulse can be processed otherwise the two signals will pile up. The time of arrivals of the events in a radiation</a:t>
            </a:r>
            <a:r>
              <a:rPr lang="en-GB" baseline="0" dirty="0" smtClean="0"/>
              <a:t> detector usually falls a Poisson distribution.</a:t>
            </a:r>
            <a:endParaRPr lang="en-GB" dirty="0" smtClean="0"/>
          </a:p>
          <a:p>
            <a:endParaRPr lang="en-GB" dirty="0" smtClean="0"/>
          </a:p>
          <a:p>
            <a:r>
              <a:rPr lang="en-GB" dirty="0" smtClean="0"/>
              <a:t>Straight forward way to reduce the event loss is to speed up the system.</a:t>
            </a:r>
            <a:r>
              <a:rPr lang="en-GB" baseline="0" dirty="0" smtClean="0"/>
              <a:t> Ex </a:t>
            </a:r>
            <a:r>
              <a:rPr lang="en-GB" baseline="0" dirty="0" err="1" smtClean="0"/>
              <a:t>Ploss</a:t>
            </a:r>
            <a:r>
              <a:rPr lang="en-GB" baseline="0" dirty="0" smtClean="0"/>
              <a:t>=1-P(0)=0.01 . This is fulfilled for  mu=0.01.</a:t>
            </a:r>
          </a:p>
          <a:p>
            <a:r>
              <a:rPr lang="en-GB" baseline="0" dirty="0" smtClean="0"/>
              <a:t>Suppose instead that a memory is added so that the data can be stored locally while waiting for the readout, making the channel sensitive to another hit.</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38</a:t>
            </a:fld>
            <a:endParaRPr lang="en-GB"/>
          </a:p>
        </p:txBody>
      </p:sp>
    </p:spTree>
    <p:extLst>
      <p:ext uri="{BB962C8B-B14F-4D97-AF65-F5344CB8AC3E}">
        <p14:creationId xmlns:p14="http://schemas.microsoft.com/office/powerpoint/2010/main" val="11570519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39</a:t>
            </a:fld>
            <a:endParaRPr lang="en-GB"/>
          </a:p>
        </p:txBody>
      </p:sp>
    </p:spTree>
    <p:extLst>
      <p:ext uri="{BB962C8B-B14F-4D97-AF65-F5344CB8AC3E}">
        <p14:creationId xmlns:p14="http://schemas.microsoft.com/office/powerpoint/2010/main" val="30937265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40</a:t>
            </a:fld>
            <a:endParaRPr lang="en-GB"/>
          </a:p>
        </p:txBody>
      </p:sp>
    </p:spTree>
    <p:extLst>
      <p:ext uri="{BB962C8B-B14F-4D97-AF65-F5344CB8AC3E}">
        <p14:creationId xmlns:p14="http://schemas.microsoft.com/office/powerpoint/2010/main" val="34638053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work I am going to present is based on: </a:t>
            </a:r>
            <a:r>
              <a:rPr lang="en-GB" sz="1200" dirty="0" smtClean="0"/>
              <a:t>“Review of Hybrid Pixel Detector Readout ASICs for spectroscopic X-ray imaging”.</a:t>
            </a:r>
            <a:r>
              <a:rPr lang="en-GB" sz="1200" baseline="0" dirty="0" smtClean="0"/>
              <a:t> Published in 2016. It has been updated.</a:t>
            </a:r>
          </a:p>
          <a:p>
            <a:r>
              <a:rPr lang="en-US" sz="1200" baseline="0" dirty="0" smtClean="0"/>
              <a:t>Tables: for completeness!</a:t>
            </a:r>
          </a:p>
          <a:p>
            <a:r>
              <a:rPr lang="en-US" sz="1200" baseline="0" dirty="0" smtClean="0"/>
              <a:t>For example: count rate measurement results depends on many parameters: e.g. Input spectrum/ threshold (No standardized measurement conditions)</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41</a:t>
            </a:fld>
            <a:endParaRPr lang="en-GB"/>
          </a:p>
        </p:txBody>
      </p:sp>
    </p:spTree>
    <p:extLst>
      <p:ext uri="{BB962C8B-B14F-4D97-AF65-F5344CB8AC3E}">
        <p14:creationId xmlns:p14="http://schemas.microsoft.com/office/powerpoint/2010/main" val="42594116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a:t>
            </a:r>
            <a:r>
              <a:rPr lang="en-US" baseline="30000" dirty="0" smtClean="0"/>
              <a:t>st</a:t>
            </a:r>
            <a:r>
              <a:rPr lang="en-US" dirty="0" smtClean="0"/>
              <a:t> table: Design parameters for Hybrid</a:t>
            </a:r>
            <a:r>
              <a:rPr lang="en-US" baseline="0" dirty="0" smtClean="0"/>
              <a:t> Pixel Detectors</a:t>
            </a:r>
          </a:p>
          <a:p>
            <a:r>
              <a:rPr lang="en-US" baseline="0" dirty="0" smtClean="0"/>
              <a:t>ASICs whereby the readout channels are laid out in a 2d matrix</a:t>
            </a:r>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42</a:t>
            </a:fld>
            <a:endParaRPr lang="en-GB"/>
          </a:p>
        </p:txBody>
      </p:sp>
    </p:spTree>
    <p:extLst>
      <p:ext uri="{BB962C8B-B14F-4D97-AF65-F5344CB8AC3E}">
        <p14:creationId xmlns:p14="http://schemas.microsoft.com/office/powerpoint/2010/main" val="83048426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Table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ASICS sorted</a:t>
            </a:r>
            <a:r>
              <a:rPr lang="en-US" sz="1200" b="1" kern="1200" baseline="0" dirty="0" smtClean="0">
                <a:solidFill>
                  <a:schemeClr val="tx1"/>
                </a:solidFill>
                <a:effectLst/>
                <a:latin typeface="+mn-lt"/>
                <a:ea typeface="+mn-ea"/>
                <a:cs typeface="+mn-cs"/>
              </a:rPr>
              <a:t> depending on their pixel size</a:t>
            </a:r>
            <a:endParaRPr lang="en-US"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F:\CERNBOX\WORK\PhotonCountingChips\tables.ppt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Hybrid pixel detector photon counting chips. The indexes (in italics and inside curly brackets) in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the table identify the chips in the following plots (they should not be confused with the references). (NS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means that the data was not speciﬁed in the reference).</a:t>
            </a:r>
            <a:endParaRPr lang="en-US" sz="1200" b="1"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43</a:t>
            </a:fld>
            <a:endParaRPr lang="en-GB"/>
          </a:p>
        </p:txBody>
      </p:sp>
    </p:spTree>
    <p:extLst>
      <p:ext uri="{BB962C8B-B14F-4D97-AF65-F5344CB8AC3E}">
        <p14:creationId xmlns:p14="http://schemas.microsoft.com/office/powerpoint/2010/main" val="764443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ASICs</a:t>
            </a:r>
            <a:r>
              <a:rPr lang="en-US" baseline="0" dirty="0" smtClean="0"/>
              <a:t> in which the readout channels are connected to the sensor</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44</a:t>
            </a:fld>
            <a:endParaRPr lang="en-GB"/>
          </a:p>
        </p:txBody>
      </p:sp>
    </p:spTree>
    <p:extLst>
      <p:ext uri="{BB962C8B-B14F-4D97-AF65-F5344CB8AC3E}">
        <p14:creationId xmlns:p14="http://schemas.microsoft.com/office/powerpoint/2010/main" val="2580962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Conversion of radiation to electrical signal</a:t>
            </a:r>
            <a:r>
              <a:rPr lang="en-GB" baseline="0" dirty="0" smtClean="0"/>
              <a:t> occurs in the semiconductor detector volume (direct detection)</a:t>
            </a:r>
          </a:p>
          <a:p>
            <a:endParaRPr lang="en-GB" baseline="0" dirty="0" smtClean="0"/>
          </a:p>
          <a:p>
            <a:r>
              <a:rPr lang="en-GB" baseline="0" dirty="0" smtClean="0"/>
              <a:t>The intimate connection allows to minimize the </a:t>
            </a:r>
            <a:r>
              <a:rPr lang="en-GB" baseline="0" dirty="0" err="1" smtClean="0"/>
              <a:t>parasitics</a:t>
            </a:r>
            <a:r>
              <a:rPr lang="en-GB" baseline="0" dirty="0" smtClean="0"/>
              <a:t> (capacitance and inductance) and this optimizes the SNR.</a:t>
            </a:r>
          </a:p>
          <a:p>
            <a:endParaRPr lang="en-GB" baseline="0" dirty="0" smtClean="0"/>
          </a:p>
        </p:txBody>
      </p:sp>
      <p:sp>
        <p:nvSpPr>
          <p:cNvPr id="4" name="Slide Number Placeholder 3"/>
          <p:cNvSpPr>
            <a:spLocks noGrp="1"/>
          </p:cNvSpPr>
          <p:nvPr>
            <p:ph type="sldNum" sz="quarter" idx="10"/>
          </p:nvPr>
        </p:nvSpPr>
        <p:spPr/>
        <p:txBody>
          <a:bodyPr/>
          <a:lstStyle/>
          <a:p>
            <a:fld id="{2119D60F-B276-4077-96EB-722715557476}" type="slidenum">
              <a:rPr lang="en-GB" smtClean="0"/>
              <a:t>4</a:t>
            </a:fld>
            <a:endParaRPr lang="en-GB"/>
          </a:p>
        </p:txBody>
      </p:sp>
    </p:spTree>
    <p:extLst>
      <p:ext uri="{BB962C8B-B14F-4D97-AF65-F5344CB8AC3E}">
        <p14:creationId xmlns:p14="http://schemas.microsoft.com/office/powerpoint/2010/main" val="212256890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F:\CERNBOX\WORK\PhotonCountingChips\tables.ppt</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Design</a:t>
            </a:r>
            <a:r>
              <a:rPr lang="en-US" sz="1200" b="1" kern="1200" baseline="0" dirty="0" smtClean="0">
                <a:solidFill>
                  <a:schemeClr val="tx1"/>
                </a:solidFill>
                <a:effectLst/>
                <a:latin typeface="+mn-lt"/>
                <a:ea typeface="+mn-ea"/>
                <a:cs typeface="+mn-cs"/>
              </a:rPr>
              <a:t> parameters</a:t>
            </a:r>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Table 3. Photon counting ASICs not hybridized to the sensor.</a:t>
            </a:r>
          </a:p>
          <a:p>
            <a:endParaRPr lang="en-US" sz="1200"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Table 3 presents photon counting semiconductor readout ASICs that are not hybridized to the sensor and, as a consequence, cannot be bump-bonded to a 2D sensor. In these chips the size of the sensor pixel does not necessarily match the size of the readout channel. </a:t>
            </a:r>
          </a:p>
          <a:p>
            <a:endParaRPr lang="en-GB" sz="1200" b="1"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45</a:t>
            </a:fld>
            <a:endParaRPr lang="en-GB"/>
          </a:p>
        </p:txBody>
      </p:sp>
    </p:spTree>
    <p:extLst>
      <p:ext uri="{BB962C8B-B14F-4D97-AF65-F5344CB8AC3E}">
        <p14:creationId xmlns:p14="http://schemas.microsoft.com/office/powerpoint/2010/main" val="31430006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Siemens ASIC refers</a:t>
            </a:r>
            <a:r>
              <a:rPr lang="en-US" sz="1200" b="1" kern="1200" baseline="0" dirty="0" smtClean="0">
                <a:solidFill>
                  <a:schemeClr val="tx1"/>
                </a:solidFill>
                <a:effectLst/>
                <a:latin typeface="+mn-lt"/>
                <a:ea typeface="+mn-ea"/>
                <a:cs typeface="+mn-cs"/>
              </a:rPr>
              <a:t> to the ACTINA presented by Loick Verger </a:t>
            </a:r>
            <a:r>
              <a:rPr lang="en-US" sz="1200" b="1" kern="1200" dirty="0" smtClean="0">
                <a:solidFill>
                  <a:schemeClr val="tx1"/>
                </a:solidFill>
                <a:effectLst/>
                <a:latin typeface="+mn-lt"/>
                <a:ea typeface="+mn-ea"/>
                <a:cs typeface="+mn-cs"/>
              </a:rPr>
              <a:t>F:\CERNBOX\WORK\PhotonCountingChips\tables.ppt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Electrical parameters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Table 4. Electrical parameters for hybrid pixel detector photon counting chips.</a:t>
            </a:r>
            <a:endParaRPr lang="en-GB" sz="1200" b="1"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measured electrical parameters for all these chips are shown in Table 4 and Table 5. The maximum count-rates correspond to the input flux at which the output count-rate saturates which corresponds, for the particular case of the </a:t>
            </a:r>
            <a:r>
              <a:rPr lang="en-US" sz="1200" kern="1200" dirty="0" err="1" smtClean="0">
                <a:solidFill>
                  <a:schemeClr val="tx1"/>
                </a:solidFill>
                <a:effectLst/>
                <a:latin typeface="+mn-lt"/>
                <a:ea typeface="+mn-ea"/>
                <a:cs typeface="+mn-cs"/>
              </a:rPr>
              <a:t>paralyzable</a:t>
            </a:r>
            <a:r>
              <a:rPr lang="en-US" sz="1200" kern="1200" dirty="0" smtClean="0">
                <a:solidFill>
                  <a:schemeClr val="tx1"/>
                </a:solidFill>
                <a:effectLst/>
                <a:latin typeface="+mn-lt"/>
                <a:ea typeface="+mn-ea"/>
                <a:cs typeface="+mn-cs"/>
              </a:rPr>
              <a:t> model, to the inverse of the dead time. Beyond this value it is no longer possible to linearize the count-rate, resulting in ambiguous and therefore inconsistent datasets.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electronics noise or ENC and the energy resolution are also reported. Note that the ENC corresponds to an electrical parameter related to a single detection channel whereas the energy resolution is usually specified for the full detector system. As a consequence, pixel-to-pixel threshold and gain mismatch are accounted for in the energy resolution.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Please note that the reported values for the maximum count-rates and the energy resolution have a strong dependency on the measurement conditions (for example, the maximum count-rate depends strongly on the energy of the incoming radiation and on the threshold level programmed on the ASIC). The measurements presented in the following tables were not taken under the same measurement conditions. As a consequence, those numbers should not be taken as absolute values to compare the different designs but should be rather used to identify trends and performance envelopes.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New chips:</a:t>
            </a:r>
          </a:p>
          <a:p>
            <a:r>
              <a:rPr lang="en-US" sz="1200" kern="1200" dirty="0" smtClean="0">
                <a:solidFill>
                  <a:schemeClr val="tx1"/>
                </a:solidFill>
                <a:effectLst/>
                <a:latin typeface="+mn-lt"/>
                <a:ea typeface="+mn-ea"/>
                <a:cs typeface="+mn-cs"/>
              </a:rPr>
              <a:t>IBEX from </a:t>
            </a:r>
            <a:r>
              <a:rPr lang="en-US" sz="1200" kern="1200" dirty="0" err="1" smtClean="0">
                <a:solidFill>
                  <a:schemeClr val="tx1"/>
                </a:solidFill>
                <a:effectLst/>
                <a:latin typeface="+mn-lt"/>
                <a:ea typeface="+mn-ea"/>
                <a:cs typeface="+mn-cs"/>
              </a:rPr>
              <a:t>Dectris</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which achieves a very high maximum count-rate and which implements the instant retrigger technology as we saw in the workshop.</a:t>
            </a:r>
          </a:p>
          <a:p>
            <a:r>
              <a:rPr lang="en-US" sz="1200" kern="1200" baseline="0" dirty="0" smtClean="0">
                <a:solidFill>
                  <a:schemeClr val="tx1"/>
                </a:solidFill>
                <a:effectLst/>
                <a:latin typeface="+mn-lt"/>
                <a:ea typeface="+mn-ea"/>
                <a:cs typeface="+mn-cs"/>
              </a:rPr>
              <a:t>PXF40: a prototype chip from AGH in 40nm CMOS technology and that achieves a very high input count rate (measured in this case with 8keV photons).</a:t>
            </a:r>
          </a:p>
          <a:p>
            <a:r>
              <a:rPr lang="en-US" sz="1200" kern="1200" baseline="0" dirty="0" smtClean="0">
                <a:solidFill>
                  <a:schemeClr val="tx1"/>
                </a:solidFill>
                <a:effectLst/>
                <a:latin typeface="+mn-lt"/>
                <a:ea typeface="+mn-ea"/>
                <a:cs typeface="+mn-cs"/>
              </a:rPr>
              <a:t>The HEPS-BPIX chip: High Energy Photon Source-BPIX Beijing Pixel (design for synchrotrons)</a:t>
            </a:r>
          </a:p>
          <a:p>
            <a:r>
              <a:rPr lang="en-US" sz="1200" kern="1200" baseline="0" dirty="0" smtClean="0">
                <a:solidFill>
                  <a:schemeClr val="tx1"/>
                </a:solidFill>
                <a:effectLst/>
                <a:latin typeface="+mn-lt"/>
                <a:ea typeface="+mn-ea"/>
                <a:cs typeface="+mn-cs"/>
              </a:rPr>
              <a:t>The Philips ChromAIX2 (which increases the pixel size with respect to its predecessor).</a:t>
            </a:r>
          </a:p>
          <a:p>
            <a:r>
              <a:rPr lang="en-US" sz="1200" kern="1200" baseline="0" dirty="0" smtClean="0">
                <a:solidFill>
                  <a:schemeClr val="tx1"/>
                </a:solidFill>
                <a:effectLst/>
                <a:latin typeface="+mn-lt"/>
                <a:ea typeface="+mn-ea"/>
                <a:cs typeface="+mn-cs"/>
              </a:rPr>
              <a:t>The CEA-</a:t>
            </a:r>
            <a:r>
              <a:rPr lang="en-US" sz="1200" kern="1200" baseline="0" dirty="0" err="1" smtClean="0">
                <a:solidFill>
                  <a:schemeClr val="tx1"/>
                </a:solidFill>
                <a:effectLst/>
                <a:latin typeface="+mn-lt"/>
                <a:ea typeface="+mn-ea"/>
                <a:cs typeface="+mn-cs"/>
              </a:rPr>
              <a:t>Multix</a:t>
            </a:r>
            <a:endParaRPr lang="en-US" sz="1200" kern="1200" baseline="0" dirty="0" smtClean="0">
              <a:solidFill>
                <a:schemeClr val="tx1"/>
              </a:solidFill>
              <a:effectLst/>
              <a:latin typeface="+mn-lt"/>
              <a:ea typeface="+mn-ea"/>
              <a:cs typeface="+mn-cs"/>
            </a:endParaRPr>
          </a:p>
          <a:p>
            <a:endParaRPr lang="en-US" sz="1200" kern="1200" baseline="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47</a:t>
            </a:fld>
            <a:endParaRPr lang="en-GB"/>
          </a:p>
        </p:txBody>
      </p:sp>
    </p:spTree>
    <p:extLst>
      <p:ext uri="{BB962C8B-B14F-4D97-AF65-F5344CB8AC3E}">
        <p14:creationId xmlns:p14="http://schemas.microsoft.com/office/powerpoint/2010/main" val="1870872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Electrical parameters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Table 5. Electrical parameters for photon counting ASICs not hybridized to the sensor.</a:t>
            </a:r>
            <a:endParaRPr lang="en-GB" sz="1200" b="1"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49</a:t>
            </a:fld>
            <a:endParaRPr lang="en-GB"/>
          </a:p>
        </p:txBody>
      </p:sp>
    </p:spTree>
    <p:extLst>
      <p:ext uri="{BB962C8B-B14F-4D97-AF65-F5344CB8AC3E}">
        <p14:creationId xmlns:p14="http://schemas.microsoft.com/office/powerpoint/2010/main" val="42043197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discuss the methods to digitize the energy</a:t>
            </a:r>
            <a:r>
              <a:rPr lang="en-US" baseline="0" dirty="0" smtClean="0"/>
              <a:t> measurement.</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50</a:t>
            </a:fld>
            <a:endParaRPr lang="en-GB"/>
          </a:p>
        </p:txBody>
      </p:sp>
    </p:spTree>
    <p:extLst>
      <p:ext uri="{BB962C8B-B14F-4D97-AF65-F5344CB8AC3E}">
        <p14:creationId xmlns:p14="http://schemas.microsoft.com/office/powerpoint/2010/main" val="299491373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Different methods have been implemented:</a:t>
            </a:r>
          </a:p>
          <a:p>
            <a:r>
              <a:rPr lang="en-US" dirty="0" smtClean="0"/>
              <a:t>Most of the chips digitize</a:t>
            </a:r>
            <a:r>
              <a:rPr lang="en-US" baseline="0" dirty="0" smtClean="0"/>
              <a:t> using a “flash” or “parallel” Analog to digital converter (one comparator per energy level).</a:t>
            </a:r>
          </a:p>
          <a:p>
            <a:r>
              <a:rPr lang="en-US" baseline="0" dirty="0" smtClean="0"/>
              <a:t>There are a couple of chips (Samsung and CEA-</a:t>
            </a:r>
            <a:r>
              <a:rPr lang="en-US" baseline="0" dirty="0" err="1" smtClean="0"/>
              <a:t>Multix</a:t>
            </a:r>
            <a:r>
              <a:rPr lang="en-US" baseline="0" dirty="0" smtClean="0"/>
              <a:t>) in which a Successive Approximation Register is implemented</a:t>
            </a:r>
          </a:p>
          <a:p>
            <a:r>
              <a:rPr lang="en-US" baseline="0" dirty="0" smtClean="0"/>
              <a:t>Ramp and compare (this approach is slower and the chip is used for spectroscopy applications).</a:t>
            </a:r>
          </a:p>
          <a:p>
            <a:endParaRPr lang="en-US" baseline="0" dirty="0" smtClean="0"/>
          </a:p>
          <a:p>
            <a:r>
              <a:rPr lang="en-US" baseline="0" dirty="0" smtClean="0"/>
              <a:t>Other chips like the </a:t>
            </a:r>
            <a:r>
              <a:rPr lang="en-US" baseline="0" dirty="0" err="1" smtClean="0"/>
              <a:t>Timepix</a:t>
            </a:r>
            <a:r>
              <a:rPr lang="en-US" baseline="0" dirty="0" smtClean="0"/>
              <a:t> chips or the </a:t>
            </a:r>
            <a:r>
              <a:rPr lang="en-US" baseline="0" dirty="0" err="1" smtClean="0"/>
              <a:t>Dosepix</a:t>
            </a:r>
            <a:r>
              <a:rPr lang="en-US" baseline="0" dirty="0" smtClean="0"/>
              <a:t> chip digitize the energy using the Time over threshold approach</a:t>
            </a:r>
          </a:p>
          <a:p>
            <a:endParaRPr lang="en-US" baseline="0" dirty="0" smtClean="0"/>
          </a:p>
          <a:p>
            <a:r>
              <a:rPr lang="en-US" baseline="0" dirty="0" smtClean="0"/>
              <a:t>And finally other chips (specially those for spectrometry (at a relatively low fluxes)) digitize the signal with many bits (13-14) with ADCs physically located outside the chips.</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51</a:t>
            </a:fld>
            <a:endParaRPr lang="en-GB"/>
          </a:p>
        </p:txBody>
      </p:sp>
    </p:spTree>
    <p:extLst>
      <p:ext uri="{BB962C8B-B14F-4D97-AF65-F5344CB8AC3E}">
        <p14:creationId xmlns:p14="http://schemas.microsoft.com/office/powerpoint/2010/main" val="72203043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effectLst/>
              </a:rPr>
              <a:t>Designed by Philips</a:t>
            </a:r>
            <a:r>
              <a:rPr lang="en-US" i="1" baseline="0" dirty="0" smtClean="0">
                <a:effectLst/>
              </a:rPr>
              <a:t> for their CT prototype scanners using photon counting technology</a:t>
            </a:r>
          </a:p>
          <a:p>
            <a:r>
              <a:rPr lang="en-US" i="1" baseline="0" dirty="0" smtClean="0">
                <a:effectLst/>
              </a:rPr>
              <a:t>Chip specs</a:t>
            </a:r>
          </a:p>
          <a:p>
            <a:r>
              <a:rPr lang="en-US" i="1" baseline="0" dirty="0" smtClean="0">
                <a:effectLst/>
              </a:rPr>
              <a:t>For every threshold level there is a discriminator/comparator and the counters associated to it.</a:t>
            </a:r>
          </a:p>
          <a:p>
            <a:endParaRPr lang="en-GB" i="1" dirty="0" smtClean="0">
              <a:effectLst/>
            </a:endParaRPr>
          </a:p>
          <a:p>
            <a:r>
              <a:rPr lang="en-GB" i="1" dirty="0" smtClean="0">
                <a:effectLst/>
              </a:rPr>
              <a:t>Flash </a:t>
            </a:r>
            <a:r>
              <a:rPr lang="en-GB" i="1" dirty="0" err="1" smtClean="0">
                <a:effectLst/>
              </a:rPr>
              <a:t>analog</a:t>
            </a:r>
            <a:r>
              <a:rPr lang="en-GB" i="1" dirty="0" smtClean="0">
                <a:effectLst/>
              </a:rPr>
              <a:t>-to-digital converters, also known as parallel ADCs, are the fastest way to convert an </a:t>
            </a:r>
            <a:r>
              <a:rPr lang="en-GB" i="1" dirty="0" err="1" smtClean="0">
                <a:effectLst/>
              </a:rPr>
              <a:t>analog</a:t>
            </a:r>
            <a:r>
              <a:rPr lang="en-GB" i="1" dirty="0" smtClean="0">
                <a:effectLst/>
              </a:rPr>
              <a:t> signal to a digital signal. Flash ADCs are ideal for applications requiring very large bandwidth, but they consume more power than other ADC architectures and are generally limited to 8-bit resolution.</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52</a:t>
            </a:fld>
            <a:endParaRPr lang="en-GB"/>
          </a:p>
        </p:txBody>
      </p:sp>
    </p:spTree>
    <p:extLst>
      <p:ext uri="{BB962C8B-B14F-4D97-AF65-F5344CB8AC3E}">
        <p14:creationId xmlns:p14="http://schemas.microsoft.com/office/powerpoint/2010/main" val="387057939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smtClean="0"/>
              <a:t>SAR ADC (8 bits) fed by an innovative queuing block to </a:t>
            </a:r>
            <a:r>
              <a:rPr lang="en-GB" dirty="0" err="1" smtClean="0"/>
              <a:t>derandomize</a:t>
            </a:r>
            <a:r>
              <a:rPr lang="en-GB" dirty="0" smtClean="0"/>
              <a:t> the detected photon flux and in this way</a:t>
            </a:r>
            <a:r>
              <a:rPr lang="en-GB" baseline="0" dirty="0" smtClean="0"/>
              <a:t> to relax the specifications for the ADC sampling frequency.</a:t>
            </a:r>
            <a:endParaRPr lang="en-GB" dirty="0" smtClean="0"/>
          </a:p>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53</a:t>
            </a:fld>
            <a:endParaRPr lang="en-GB"/>
          </a:p>
        </p:txBody>
      </p:sp>
    </p:spTree>
    <p:extLst>
      <p:ext uri="{BB962C8B-B14F-4D97-AF65-F5344CB8AC3E}">
        <p14:creationId xmlns:p14="http://schemas.microsoft.com/office/powerpoint/2010/main" val="88530838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chemeClr val="tx2"/>
                </a:solidFill>
              </a:rPr>
              <a:t>Another way of digitizing</a:t>
            </a:r>
            <a:r>
              <a:rPr lang="en-US" sz="1200" baseline="0" dirty="0" smtClean="0">
                <a:solidFill>
                  <a:schemeClr val="tx2"/>
                </a:solidFill>
              </a:rPr>
              <a:t> is the Time Over Threshold method.</a:t>
            </a:r>
            <a:endParaRPr lang="en-US" sz="1200" dirty="0" smtClean="0">
              <a:solidFill>
                <a:schemeClr val="tx2"/>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chemeClr val="tx2"/>
                </a:solidFill>
              </a:rPr>
              <a:t>If we take a look at the signal at the</a:t>
            </a:r>
            <a:r>
              <a:rPr lang="en-US" sz="1200" baseline="0" dirty="0" smtClean="0">
                <a:solidFill>
                  <a:schemeClr val="tx2"/>
                </a:solidFill>
              </a:rPr>
              <a:t> preamplifier output, when it is discharged at constant current, we realize that the time the signal is above threshold is proportional to the energy. This can be used to combine the signal with a clock and obtain a linear energy measurement. This is known as time over threshold approach.</a:t>
            </a:r>
            <a:endParaRPr lang="en-GB" sz="1200" dirty="0" smtClean="0">
              <a:solidFill>
                <a:schemeClr val="tx2"/>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dirty="0" smtClean="0">
              <a:solidFill>
                <a:schemeClr val="tx2"/>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solidFill>
                  <a:schemeClr val="tx2"/>
                </a:solidFill>
              </a:rPr>
              <a:t>Applications: Particle tracking by time stamping and measurement of the total deposited charge (e.g. Radiation and beam monitors, dosimetry, gas detectors, HEP TPC readout, HEP prototype for vertex detector)  </a:t>
            </a:r>
          </a:p>
          <a:p>
            <a:pPr marL="285750" indent="-285750">
              <a:buFont typeface="Arial" pitchFamily="34" charset="0"/>
              <a:buChar char="•"/>
            </a:pPr>
            <a:r>
              <a:rPr lang="en-GB" sz="1200" dirty="0" smtClean="0">
                <a:solidFill>
                  <a:schemeClr val="tx2"/>
                </a:solidFill>
              </a:rPr>
              <a:t>Developed in the framework of the Medipix3 collaboration (design effort between CERN, Bonn university and </a:t>
            </a:r>
            <a:r>
              <a:rPr lang="en-GB" sz="1200" dirty="0" err="1" smtClean="0">
                <a:solidFill>
                  <a:schemeClr val="tx2"/>
                </a:solidFill>
              </a:rPr>
              <a:t>Nikhef</a:t>
            </a:r>
            <a:r>
              <a:rPr lang="en-GB" sz="1200" dirty="0" smtClean="0">
                <a:solidFill>
                  <a:schemeClr val="tx2"/>
                </a:solidFill>
              </a:rPr>
              <a:t>)</a:t>
            </a:r>
          </a:p>
          <a:p>
            <a:endParaRPr lang="en-GB" sz="1200" dirty="0" smtClean="0">
              <a:solidFill>
                <a:schemeClr val="tx2"/>
              </a:solidFill>
            </a:endParaRPr>
          </a:p>
          <a:p>
            <a:pPr marL="285750" indent="-285750">
              <a:buFont typeface="Arial" pitchFamily="34" charset="0"/>
              <a:buChar char="•"/>
            </a:pPr>
            <a:r>
              <a:rPr lang="en-GB" sz="1200" dirty="0" smtClean="0">
                <a:solidFill>
                  <a:schemeClr val="tx2"/>
                </a:solidFill>
              </a:rPr>
              <a:t>256x256 pixel matrix, 55x55</a:t>
            </a:r>
            <a:r>
              <a:rPr lang="en-GB" sz="1200" dirty="0" smtClean="0">
                <a:solidFill>
                  <a:schemeClr val="tx2"/>
                </a:solidFill>
                <a:latin typeface="Symbol" pitchFamily="18" charset="2"/>
              </a:rPr>
              <a:t>m</a:t>
            </a:r>
            <a:r>
              <a:rPr lang="en-GB" sz="1200" dirty="0" smtClean="0">
                <a:solidFill>
                  <a:schemeClr val="tx2"/>
                </a:solidFill>
              </a:rPr>
              <a:t>m</a:t>
            </a:r>
            <a:r>
              <a:rPr lang="en-GB" sz="1200" baseline="30000" dirty="0" smtClean="0">
                <a:solidFill>
                  <a:schemeClr val="tx2"/>
                </a:solidFill>
              </a:rPr>
              <a:t>2</a:t>
            </a:r>
            <a:r>
              <a:rPr lang="en-GB" sz="1200" dirty="0" smtClean="0">
                <a:solidFill>
                  <a:schemeClr val="tx2"/>
                </a:solidFill>
              </a:rPr>
              <a:t> pixels</a:t>
            </a:r>
          </a:p>
          <a:p>
            <a:pPr marL="285750" indent="-285750">
              <a:buFont typeface="Arial" pitchFamily="34" charset="0"/>
              <a:buChar char="•"/>
            </a:pPr>
            <a:r>
              <a:rPr lang="en-GB" sz="1200" dirty="0" smtClean="0">
                <a:solidFill>
                  <a:schemeClr val="tx2"/>
                </a:solidFill>
              </a:rPr>
              <a:t>CMOS 0.13</a:t>
            </a:r>
            <a:r>
              <a:rPr lang="en-GB" sz="1200" dirty="0" smtClean="0">
                <a:solidFill>
                  <a:schemeClr val="tx2"/>
                </a:solidFill>
                <a:latin typeface="Symbol" pitchFamily="18" charset="2"/>
              </a:rPr>
              <a:t>m</a:t>
            </a:r>
            <a:r>
              <a:rPr lang="en-GB" sz="1200" dirty="0" smtClean="0">
                <a:solidFill>
                  <a:schemeClr val="tx2"/>
                </a:solidFill>
              </a:rPr>
              <a:t>m technology</a:t>
            </a:r>
          </a:p>
          <a:p>
            <a:pPr marL="285750" indent="-285750">
              <a:buFont typeface="Arial" pitchFamily="34" charset="0"/>
              <a:buChar char="•"/>
            </a:pPr>
            <a:endParaRPr lang="en-GB" sz="1200" dirty="0" smtClean="0">
              <a:solidFill>
                <a:schemeClr val="tx2"/>
              </a:solidFill>
            </a:endParaRPr>
          </a:p>
          <a:p>
            <a:pPr marL="285750" indent="-285750">
              <a:buFont typeface="Arial" pitchFamily="34" charset="0"/>
              <a:buChar char="•"/>
            </a:pPr>
            <a:r>
              <a:rPr lang="en-GB" sz="1200" b="1" dirty="0" smtClean="0">
                <a:solidFill>
                  <a:schemeClr val="tx2"/>
                </a:solidFill>
              </a:rPr>
              <a:t>Simultaneous measurement of </a:t>
            </a:r>
            <a:r>
              <a:rPr lang="en-GB" sz="1200" b="1" dirty="0" err="1" smtClean="0">
                <a:solidFill>
                  <a:schemeClr val="tx2"/>
                </a:solidFill>
              </a:rPr>
              <a:t>ToA</a:t>
            </a:r>
            <a:r>
              <a:rPr lang="en-GB" sz="1200" b="1" dirty="0" smtClean="0">
                <a:solidFill>
                  <a:schemeClr val="tx2"/>
                </a:solidFill>
              </a:rPr>
              <a:t> and </a:t>
            </a:r>
            <a:r>
              <a:rPr lang="en-GB" sz="1200" b="1" dirty="0" err="1" smtClean="0">
                <a:solidFill>
                  <a:schemeClr val="tx2"/>
                </a:solidFill>
              </a:rPr>
              <a:t>ToT</a:t>
            </a:r>
            <a:r>
              <a:rPr lang="en-GB" sz="1200" b="1" dirty="0" smtClean="0">
                <a:solidFill>
                  <a:schemeClr val="tx2"/>
                </a:solidFill>
              </a:rPr>
              <a:t> per event (48bits/event) </a:t>
            </a:r>
          </a:p>
          <a:p>
            <a:pPr marL="285750" indent="-285750">
              <a:buFont typeface="Arial" pitchFamily="34" charset="0"/>
              <a:buChar char="•"/>
            </a:pPr>
            <a:r>
              <a:rPr lang="en-GB" sz="1200" b="1" dirty="0" smtClean="0">
                <a:solidFill>
                  <a:schemeClr val="tx2"/>
                </a:solidFill>
              </a:rPr>
              <a:t>Packet-based data-driven readout </a:t>
            </a:r>
            <a:r>
              <a:rPr lang="en-GB" sz="1200" dirty="0" smtClean="0">
                <a:solidFill>
                  <a:schemeClr val="tx2"/>
                </a:solidFill>
              </a:rPr>
              <a:t>(small readout associated dead time of 375ns)</a:t>
            </a:r>
          </a:p>
          <a:p>
            <a:pPr marL="285750" indent="-285750">
              <a:buFont typeface="Arial" pitchFamily="34" charset="0"/>
              <a:buChar char="•"/>
            </a:pPr>
            <a:r>
              <a:rPr lang="en-GB" sz="1200" dirty="0" smtClean="0">
                <a:solidFill>
                  <a:schemeClr val="tx2"/>
                </a:solidFill>
              </a:rPr>
              <a:t>Maximum dead time free hit rate of 40 10</a:t>
            </a:r>
            <a:r>
              <a:rPr lang="en-GB" sz="1200" baseline="30000" dirty="0" smtClean="0">
                <a:solidFill>
                  <a:schemeClr val="tx2"/>
                </a:solidFill>
              </a:rPr>
              <a:t>6</a:t>
            </a:r>
            <a:r>
              <a:rPr lang="en-GB" sz="1200" dirty="0" smtClean="0">
                <a:solidFill>
                  <a:schemeClr val="tx2"/>
                </a:solidFill>
              </a:rPr>
              <a:t> hits/s/cm</a:t>
            </a:r>
            <a:r>
              <a:rPr lang="en-GB" sz="1200" baseline="30000" dirty="0" smtClean="0">
                <a:solidFill>
                  <a:schemeClr val="tx2"/>
                </a:solidFill>
              </a:rPr>
              <a:t>2</a:t>
            </a:r>
            <a:r>
              <a:rPr lang="en-GB" sz="1200" dirty="0" smtClean="0">
                <a:solidFill>
                  <a:schemeClr val="tx2"/>
                </a:solidFill>
              </a:rPr>
              <a:t> </a:t>
            </a:r>
          </a:p>
          <a:p>
            <a:pPr marL="285750" indent="-285750">
              <a:buFont typeface="Arial" pitchFamily="34" charset="0"/>
              <a:buChar char="•"/>
            </a:pPr>
            <a:r>
              <a:rPr lang="en-GB" sz="1200" dirty="0" smtClean="0">
                <a:solidFill>
                  <a:schemeClr val="tx2"/>
                </a:solidFill>
              </a:rPr>
              <a:t>Programmable shutdown/wake-up feature for the front-end (</a:t>
            </a:r>
            <a:r>
              <a:rPr lang="en-GB" sz="1200" dirty="0" err="1" smtClean="0">
                <a:solidFill>
                  <a:schemeClr val="tx2"/>
                </a:solidFill>
              </a:rPr>
              <a:t>analog</a:t>
            </a:r>
            <a:r>
              <a:rPr lang="en-GB" sz="1200" dirty="0" smtClean="0">
                <a:solidFill>
                  <a:schemeClr val="tx2"/>
                </a:solidFill>
              </a:rPr>
              <a:t> domain) and/or general clock gating (digital domain)</a:t>
            </a:r>
          </a:p>
          <a:p>
            <a:pPr marL="285750" indent="-285750">
              <a:buFont typeface="Arial" pitchFamily="34" charset="0"/>
              <a:buChar char="•"/>
            </a:pPr>
            <a:r>
              <a:rPr lang="en-GB" sz="1200" dirty="0" smtClean="0">
                <a:solidFill>
                  <a:schemeClr val="tx2"/>
                </a:solidFill>
              </a:rPr>
              <a:t>Maximum output data bandwidth of 5.12Gbps</a:t>
            </a:r>
          </a:p>
          <a:p>
            <a:pPr marL="285750" indent="-285750">
              <a:buFont typeface="Arial" pitchFamily="34" charset="0"/>
              <a:buChar char="•"/>
            </a:pPr>
            <a:endParaRPr lang="en-GB" sz="1200" dirty="0" smtClean="0">
              <a:solidFill>
                <a:schemeClr val="tx2"/>
              </a:solidFill>
            </a:endParaRPr>
          </a:p>
          <a:p>
            <a:pPr marL="0" indent="0">
              <a:buFont typeface="Arial" pitchFamily="34" charset="0"/>
              <a:buNone/>
            </a:pPr>
            <a:r>
              <a:rPr lang="en-GB" sz="1200" dirty="0" smtClean="0">
                <a:solidFill>
                  <a:schemeClr val="tx2"/>
                </a:solidFill>
              </a:rPr>
              <a:t>Schematic:</a:t>
            </a:r>
          </a:p>
          <a:p>
            <a:pPr marL="0" indent="0">
              <a:buFont typeface="Arial" pitchFamily="34" charset="0"/>
              <a:buNone/>
            </a:pPr>
            <a:r>
              <a:rPr lang="en-GB" sz="1200" dirty="0" smtClean="0">
                <a:solidFill>
                  <a:schemeClr val="tx2"/>
                </a:solidFill>
              </a:rPr>
              <a:t>Preamplifier.</a:t>
            </a:r>
          </a:p>
          <a:p>
            <a:pPr marL="0" indent="0">
              <a:buFont typeface="Arial" pitchFamily="34" charset="0"/>
              <a:buNone/>
            </a:pPr>
            <a:r>
              <a:rPr lang="en-GB" sz="1200" dirty="0" smtClean="0">
                <a:solidFill>
                  <a:schemeClr val="tx2"/>
                </a:solidFill>
              </a:rPr>
              <a:t>Discriminator.</a:t>
            </a:r>
          </a:p>
          <a:p>
            <a:pPr marL="0" indent="0">
              <a:buFont typeface="Arial" pitchFamily="34" charset="0"/>
              <a:buNone/>
            </a:pPr>
            <a:r>
              <a:rPr lang="en-GB" sz="1200" dirty="0" smtClean="0">
                <a:solidFill>
                  <a:schemeClr val="tx2"/>
                </a:solidFill>
              </a:rPr>
              <a:t>Synchronization</a:t>
            </a:r>
            <a:r>
              <a:rPr lang="en-GB" sz="1200" baseline="0" dirty="0" smtClean="0">
                <a:solidFill>
                  <a:schemeClr val="tx2"/>
                </a:solidFill>
              </a:rPr>
              <a:t> logic to synchronize the asynchronous hits to the on-pixel clock.</a:t>
            </a:r>
          </a:p>
          <a:p>
            <a:pPr marL="0" indent="0">
              <a:buFont typeface="Arial" pitchFamily="34" charset="0"/>
              <a:buNone/>
            </a:pPr>
            <a:r>
              <a:rPr lang="en-GB" sz="1200" baseline="0" dirty="0" smtClean="0">
                <a:solidFill>
                  <a:schemeClr val="tx2"/>
                </a:solidFill>
              </a:rPr>
              <a:t>Clock gating to reduce dynamic power consumption of inactive pixels.</a:t>
            </a:r>
          </a:p>
          <a:p>
            <a:pPr marL="0" indent="0">
              <a:buFont typeface="Arial" pitchFamily="34" charset="0"/>
              <a:buNone/>
            </a:pPr>
            <a:r>
              <a:rPr lang="en-GB" sz="1200" baseline="0" dirty="0" smtClean="0">
                <a:solidFill>
                  <a:schemeClr val="tx2"/>
                </a:solidFill>
              </a:rPr>
              <a:t>14-bit time stamp register.</a:t>
            </a:r>
          </a:p>
          <a:p>
            <a:pPr marL="0" indent="0">
              <a:buFont typeface="Arial" pitchFamily="34" charset="0"/>
              <a:buNone/>
            </a:pPr>
            <a:r>
              <a:rPr lang="en-GB" sz="1200" baseline="0" dirty="0" smtClean="0">
                <a:solidFill>
                  <a:schemeClr val="tx2"/>
                </a:solidFill>
              </a:rPr>
              <a:t>10-bit LFSR counter for Time-over-Threshold</a:t>
            </a:r>
          </a:p>
          <a:p>
            <a:pPr marL="0" indent="0">
              <a:buFont typeface="Arial" pitchFamily="34" charset="0"/>
              <a:buNone/>
            </a:pPr>
            <a:r>
              <a:rPr lang="en-GB" sz="1200" baseline="0" dirty="0" smtClean="0">
                <a:solidFill>
                  <a:schemeClr val="tx2"/>
                </a:solidFill>
              </a:rPr>
              <a:t>Logic.</a:t>
            </a:r>
          </a:p>
          <a:p>
            <a:pPr marL="0" indent="0">
              <a:buFont typeface="Arial" pitchFamily="34" charset="0"/>
              <a:buNone/>
            </a:pPr>
            <a:r>
              <a:rPr lang="en-GB" sz="1200" baseline="0" dirty="0" smtClean="0">
                <a:solidFill>
                  <a:schemeClr val="tx2"/>
                </a:solidFill>
              </a:rPr>
              <a:t>The SP (super-pixel-logic) is shared by 8 pixels.</a:t>
            </a:r>
          </a:p>
          <a:p>
            <a:pPr marL="0" indent="0">
              <a:buFont typeface="Arial" pitchFamily="34" charset="0"/>
              <a:buNone/>
            </a:pPr>
            <a:r>
              <a:rPr lang="en-GB" sz="1200" baseline="0" dirty="0" smtClean="0">
                <a:solidFill>
                  <a:schemeClr val="tx2"/>
                </a:solidFill>
              </a:rPr>
              <a:t>Intra –SP token ring</a:t>
            </a:r>
          </a:p>
          <a:p>
            <a:pPr marL="0" indent="0">
              <a:buFont typeface="Arial" pitchFamily="34" charset="0"/>
              <a:buNone/>
            </a:pPr>
            <a:r>
              <a:rPr lang="en-GB" sz="1200" baseline="0" dirty="0" smtClean="0">
                <a:solidFill>
                  <a:schemeClr val="tx2"/>
                </a:solidFill>
              </a:rPr>
              <a:t>Data are shifted from a selected pixel into a </a:t>
            </a:r>
            <a:r>
              <a:rPr lang="en-GB" sz="1200" baseline="0" dirty="0" err="1" smtClean="0">
                <a:solidFill>
                  <a:schemeClr val="tx2"/>
                </a:solidFill>
              </a:rPr>
              <a:t>deserializer</a:t>
            </a:r>
            <a:r>
              <a:rPr lang="en-GB" sz="1200" baseline="0" dirty="0" smtClean="0">
                <a:solidFill>
                  <a:schemeClr val="tx2"/>
                </a:solidFill>
              </a:rPr>
              <a:t> in the </a:t>
            </a:r>
            <a:r>
              <a:rPr lang="en-GB" sz="1200" baseline="0" dirty="0" err="1" smtClean="0">
                <a:solidFill>
                  <a:schemeClr val="tx2"/>
                </a:solidFill>
              </a:rPr>
              <a:t>superpixel</a:t>
            </a:r>
            <a:r>
              <a:rPr lang="en-GB" sz="1200" baseline="0" dirty="0" smtClean="0">
                <a:solidFill>
                  <a:schemeClr val="tx2"/>
                </a:solidFill>
              </a:rPr>
              <a:t> and written into a buffer for readout.</a:t>
            </a:r>
          </a:p>
          <a:p>
            <a:pPr marL="0" indent="0">
              <a:buFont typeface="Arial" pitchFamily="34" charset="0"/>
              <a:buNone/>
            </a:pPr>
            <a:r>
              <a:rPr lang="en-GB" sz="1200" baseline="0" dirty="0" smtClean="0">
                <a:solidFill>
                  <a:schemeClr val="tx2"/>
                </a:solidFill>
              </a:rPr>
              <a:t>Each SP accesses the column by using token-ring arbitration.</a:t>
            </a:r>
          </a:p>
          <a:p>
            <a:pPr marL="0" indent="0">
              <a:buFont typeface="Arial" pitchFamily="34" charset="0"/>
              <a:buNone/>
            </a:pPr>
            <a:r>
              <a:rPr lang="en-GB" sz="1200" baseline="0" dirty="0" smtClean="0">
                <a:solidFill>
                  <a:schemeClr val="tx2"/>
                </a:solidFill>
              </a:rPr>
              <a:t>Data driven</a:t>
            </a:r>
            <a:endParaRPr lang="en-GB" sz="1200" dirty="0" smtClean="0">
              <a:solidFill>
                <a:schemeClr val="tx2"/>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dirty="0" smtClean="0">
              <a:solidFill>
                <a:schemeClr val="tx2"/>
              </a:solidFill>
            </a:endParaRPr>
          </a:p>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194356697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solidFill>
                  <a:schemeClr val="tx2"/>
                </a:solidFill>
              </a:rPr>
              <a:t>Applications: Particle tracking by time stamping and measurement of the total deposited charge (e.g. Radiation and beam monitors, dosimetry, gas detectors, HEP TPC readout, HEP prototype for vertex detector)  </a:t>
            </a:r>
          </a:p>
          <a:p>
            <a:pPr marL="285750" indent="-285750">
              <a:buFont typeface="Arial" pitchFamily="34" charset="0"/>
              <a:buChar char="•"/>
            </a:pPr>
            <a:r>
              <a:rPr lang="en-GB" sz="1200" dirty="0" smtClean="0">
                <a:solidFill>
                  <a:schemeClr val="tx2"/>
                </a:solidFill>
              </a:rPr>
              <a:t>Developed in the framework of the Medipix3 collaboration (design effort between CERN, Bonn university and </a:t>
            </a:r>
            <a:r>
              <a:rPr lang="en-GB" sz="1200" dirty="0" err="1" smtClean="0">
                <a:solidFill>
                  <a:schemeClr val="tx2"/>
                </a:solidFill>
              </a:rPr>
              <a:t>Nikhef</a:t>
            </a:r>
            <a:r>
              <a:rPr lang="en-GB" sz="1200" dirty="0" smtClean="0">
                <a:solidFill>
                  <a:schemeClr val="tx2"/>
                </a:solidFill>
              </a:rPr>
              <a:t>)</a:t>
            </a:r>
          </a:p>
          <a:p>
            <a:endParaRPr lang="en-GB" sz="1200" dirty="0" smtClean="0">
              <a:solidFill>
                <a:schemeClr val="tx2"/>
              </a:solidFill>
            </a:endParaRPr>
          </a:p>
          <a:p>
            <a:pPr marL="285750" indent="-285750">
              <a:buFont typeface="Arial" pitchFamily="34" charset="0"/>
              <a:buChar char="•"/>
            </a:pPr>
            <a:r>
              <a:rPr lang="en-GB" sz="1200" dirty="0" smtClean="0">
                <a:solidFill>
                  <a:schemeClr val="tx2"/>
                </a:solidFill>
              </a:rPr>
              <a:t>256x256 pixel matrix, 55x55</a:t>
            </a:r>
            <a:r>
              <a:rPr lang="en-GB" sz="1200" dirty="0" smtClean="0">
                <a:solidFill>
                  <a:schemeClr val="tx2"/>
                </a:solidFill>
                <a:latin typeface="Symbol" pitchFamily="18" charset="2"/>
              </a:rPr>
              <a:t>m</a:t>
            </a:r>
            <a:r>
              <a:rPr lang="en-GB" sz="1200" dirty="0" smtClean="0">
                <a:solidFill>
                  <a:schemeClr val="tx2"/>
                </a:solidFill>
              </a:rPr>
              <a:t>m</a:t>
            </a:r>
            <a:r>
              <a:rPr lang="en-GB" sz="1200" baseline="30000" dirty="0" smtClean="0">
                <a:solidFill>
                  <a:schemeClr val="tx2"/>
                </a:solidFill>
              </a:rPr>
              <a:t>2</a:t>
            </a:r>
            <a:r>
              <a:rPr lang="en-GB" sz="1200" dirty="0" smtClean="0">
                <a:solidFill>
                  <a:schemeClr val="tx2"/>
                </a:solidFill>
              </a:rPr>
              <a:t> pixels</a:t>
            </a:r>
          </a:p>
          <a:p>
            <a:pPr marL="285750" indent="-285750">
              <a:buFont typeface="Arial" pitchFamily="34" charset="0"/>
              <a:buChar char="•"/>
            </a:pPr>
            <a:r>
              <a:rPr lang="en-GB" sz="1200" dirty="0" smtClean="0">
                <a:solidFill>
                  <a:schemeClr val="tx2"/>
                </a:solidFill>
              </a:rPr>
              <a:t>CMOS 0.13</a:t>
            </a:r>
            <a:r>
              <a:rPr lang="en-GB" sz="1200" dirty="0" smtClean="0">
                <a:solidFill>
                  <a:schemeClr val="tx2"/>
                </a:solidFill>
                <a:latin typeface="Symbol" pitchFamily="18" charset="2"/>
              </a:rPr>
              <a:t>m</a:t>
            </a:r>
            <a:r>
              <a:rPr lang="en-GB" sz="1200" dirty="0" smtClean="0">
                <a:solidFill>
                  <a:schemeClr val="tx2"/>
                </a:solidFill>
              </a:rPr>
              <a:t>m technology</a:t>
            </a:r>
          </a:p>
          <a:p>
            <a:pPr marL="285750" indent="-285750">
              <a:buFont typeface="Arial" pitchFamily="34" charset="0"/>
              <a:buChar char="•"/>
            </a:pPr>
            <a:endParaRPr lang="en-GB" sz="1200" dirty="0" smtClean="0">
              <a:solidFill>
                <a:schemeClr val="tx2"/>
              </a:solidFill>
            </a:endParaRPr>
          </a:p>
          <a:p>
            <a:pPr marL="285750" indent="-285750">
              <a:buFont typeface="Arial" pitchFamily="34" charset="0"/>
              <a:buChar char="•"/>
            </a:pPr>
            <a:r>
              <a:rPr lang="en-GB" sz="1200" b="1" dirty="0" smtClean="0">
                <a:solidFill>
                  <a:schemeClr val="tx2"/>
                </a:solidFill>
              </a:rPr>
              <a:t>Simultaneous measurement of </a:t>
            </a:r>
            <a:r>
              <a:rPr lang="en-GB" sz="1200" b="1" dirty="0" err="1" smtClean="0">
                <a:solidFill>
                  <a:schemeClr val="tx2"/>
                </a:solidFill>
              </a:rPr>
              <a:t>ToA</a:t>
            </a:r>
            <a:r>
              <a:rPr lang="en-GB" sz="1200" b="1" dirty="0" smtClean="0">
                <a:solidFill>
                  <a:schemeClr val="tx2"/>
                </a:solidFill>
              </a:rPr>
              <a:t> and </a:t>
            </a:r>
            <a:r>
              <a:rPr lang="en-GB" sz="1200" b="1" dirty="0" err="1" smtClean="0">
                <a:solidFill>
                  <a:schemeClr val="tx2"/>
                </a:solidFill>
              </a:rPr>
              <a:t>ToT</a:t>
            </a:r>
            <a:r>
              <a:rPr lang="en-GB" sz="1200" b="1" dirty="0" smtClean="0">
                <a:solidFill>
                  <a:schemeClr val="tx2"/>
                </a:solidFill>
              </a:rPr>
              <a:t> per event (48bits/event) </a:t>
            </a:r>
          </a:p>
          <a:p>
            <a:pPr marL="285750" indent="-285750">
              <a:buFont typeface="Arial" pitchFamily="34" charset="0"/>
              <a:buChar char="•"/>
            </a:pPr>
            <a:r>
              <a:rPr lang="en-GB" sz="1200" b="1" dirty="0" smtClean="0">
                <a:solidFill>
                  <a:schemeClr val="tx2"/>
                </a:solidFill>
              </a:rPr>
              <a:t>Packet-based data-driven readout </a:t>
            </a:r>
            <a:r>
              <a:rPr lang="en-GB" sz="1200" dirty="0" smtClean="0">
                <a:solidFill>
                  <a:schemeClr val="tx2"/>
                </a:solidFill>
              </a:rPr>
              <a:t>(small readout associated dead time of 375ns)</a:t>
            </a:r>
          </a:p>
          <a:p>
            <a:pPr marL="285750" indent="-285750">
              <a:buFont typeface="Arial" pitchFamily="34" charset="0"/>
              <a:buChar char="•"/>
            </a:pPr>
            <a:r>
              <a:rPr lang="en-GB" sz="1200" dirty="0" smtClean="0">
                <a:solidFill>
                  <a:schemeClr val="tx2"/>
                </a:solidFill>
              </a:rPr>
              <a:t>Maximum dead time free hit rate of 40 10</a:t>
            </a:r>
            <a:r>
              <a:rPr lang="en-GB" sz="1200" baseline="30000" dirty="0" smtClean="0">
                <a:solidFill>
                  <a:schemeClr val="tx2"/>
                </a:solidFill>
              </a:rPr>
              <a:t>6</a:t>
            </a:r>
            <a:r>
              <a:rPr lang="en-GB" sz="1200" dirty="0" smtClean="0">
                <a:solidFill>
                  <a:schemeClr val="tx2"/>
                </a:solidFill>
              </a:rPr>
              <a:t> hits/s/cm</a:t>
            </a:r>
            <a:r>
              <a:rPr lang="en-GB" sz="1200" baseline="30000" dirty="0" smtClean="0">
                <a:solidFill>
                  <a:schemeClr val="tx2"/>
                </a:solidFill>
              </a:rPr>
              <a:t>2</a:t>
            </a:r>
            <a:r>
              <a:rPr lang="en-GB" sz="1200" dirty="0" smtClean="0">
                <a:solidFill>
                  <a:schemeClr val="tx2"/>
                </a:solidFill>
              </a:rPr>
              <a:t> </a:t>
            </a:r>
          </a:p>
          <a:p>
            <a:pPr marL="285750" indent="-285750">
              <a:buFont typeface="Arial" pitchFamily="34" charset="0"/>
              <a:buChar char="•"/>
            </a:pPr>
            <a:r>
              <a:rPr lang="en-GB" sz="1200" dirty="0" smtClean="0">
                <a:solidFill>
                  <a:schemeClr val="tx2"/>
                </a:solidFill>
              </a:rPr>
              <a:t>Programmable shutdown/wake-up feature for the front-end (</a:t>
            </a:r>
            <a:r>
              <a:rPr lang="en-GB" sz="1200" dirty="0" err="1" smtClean="0">
                <a:solidFill>
                  <a:schemeClr val="tx2"/>
                </a:solidFill>
              </a:rPr>
              <a:t>analog</a:t>
            </a:r>
            <a:r>
              <a:rPr lang="en-GB" sz="1200" dirty="0" smtClean="0">
                <a:solidFill>
                  <a:schemeClr val="tx2"/>
                </a:solidFill>
              </a:rPr>
              <a:t> domain) and/or general clock gating (digital domain)</a:t>
            </a:r>
          </a:p>
          <a:p>
            <a:pPr marL="285750" indent="-285750">
              <a:buFont typeface="Arial" pitchFamily="34" charset="0"/>
              <a:buChar char="•"/>
            </a:pPr>
            <a:r>
              <a:rPr lang="en-GB" sz="1200" dirty="0" smtClean="0">
                <a:solidFill>
                  <a:schemeClr val="tx2"/>
                </a:solidFill>
              </a:rPr>
              <a:t>Maximum output data bandwidth of 5.12Gbps</a:t>
            </a:r>
          </a:p>
          <a:p>
            <a:pPr marL="285750" indent="-285750">
              <a:buFont typeface="Arial" pitchFamily="34" charset="0"/>
              <a:buChar char="•"/>
            </a:pPr>
            <a:endParaRPr lang="en-GB" sz="1200" dirty="0" smtClean="0">
              <a:solidFill>
                <a:schemeClr val="tx2"/>
              </a:solidFill>
            </a:endParaRPr>
          </a:p>
          <a:p>
            <a:pPr marL="0" indent="0">
              <a:buFont typeface="Arial" pitchFamily="34" charset="0"/>
              <a:buNone/>
            </a:pPr>
            <a:r>
              <a:rPr lang="en-GB" sz="1200" dirty="0" smtClean="0">
                <a:solidFill>
                  <a:schemeClr val="tx2"/>
                </a:solidFill>
              </a:rPr>
              <a:t>Schematic:</a:t>
            </a:r>
          </a:p>
          <a:p>
            <a:pPr marL="0" indent="0">
              <a:buFont typeface="Arial" pitchFamily="34" charset="0"/>
              <a:buNone/>
            </a:pPr>
            <a:r>
              <a:rPr lang="en-GB" sz="1200" dirty="0" smtClean="0">
                <a:solidFill>
                  <a:schemeClr val="tx2"/>
                </a:solidFill>
              </a:rPr>
              <a:t>Preamplifier.</a:t>
            </a:r>
          </a:p>
          <a:p>
            <a:pPr marL="0" indent="0">
              <a:buFont typeface="Arial" pitchFamily="34" charset="0"/>
              <a:buNone/>
            </a:pPr>
            <a:r>
              <a:rPr lang="en-GB" sz="1200" dirty="0" smtClean="0">
                <a:solidFill>
                  <a:schemeClr val="tx2"/>
                </a:solidFill>
              </a:rPr>
              <a:t>Discriminator.</a:t>
            </a:r>
          </a:p>
          <a:p>
            <a:pPr marL="0" indent="0">
              <a:buFont typeface="Arial" pitchFamily="34" charset="0"/>
              <a:buNone/>
            </a:pPr>
            <a:r>
              <a:rPr lang="en-GB" sz="1200" dirty="0" smtClean="0">
                <a:solidFill>
                  <a:schemeClr val="tx2"/>
                </a:solidFill>
              </a:rPr>
              <a:t>Synchronization</a:t>
            </a:r>
            <a:r>
              <a:rPr lang="en-GB" sz="1200" baseline="0" dirty="0" smtClean="0">
                <a:solidFill>
                  <a:schemeClr val="tx2"/>
                </a:solidFill>
              </a:rPr>
              <a:t> logic to synchronize the asynchronous hits to the on-pixel clock.</a:t>
            </a:r>
          </a:p>
          <a:p>
            <a:pPr marL="0" indent="0">
              <a:buFont typeface="Arial" pitchFamily="34" charset="0"/>
              <a:buNone/>
            </a:pPr>
            <a:r>
              <a:rPr lang="en-GB" sz="1200" baseline="0" dirty="0" smtClean="0">
                <a:solidFill>
                  <a:schemeClr val="tx2"/>
                </a:solidFill>
              </a:rPr>
              <a:t>Clock gating to reduce dynamic power consumption of inactive pixels.</a:t>
            </a:r>
          </a:p>
          <a:p>
            <a:pPr marL="0" indent="0">
              <a:buFont typeface="Arial" pitchFamily="34" charset="0"/>
              <a:buNone/>
            </a:pPr>
            <a:r>
              <a:rPr lang="en-GB" sz="1200" baseline="0" dirty="0" smtClean="0">
                <a:solidFill>
                  <a:schemeClr val="tx2"/>
                </a:solidFill>
              </a:rPr>
              <a:t>14-bit time stamp register.</a:t>
            </a:r>
          </a:p>
          <a:p>
            <a:pPr marL="0" indent="0">
              <a:buFont typeface="Arial" pitchFamily="34" charset="0"/>
              <a:buNone/>
            </a:pPr>
            <a:r>
              <a:rPr lang="en-GB" sz="1200" baseline="0" dirty="0" smtClean="0">
                <a:solidFill>
                  <a:schemeClr val="tx2"/>
                </a:solidFill>
              </a:rPr>
              <a:t>10-bit LFSR counter for Time-over-Threshold</a:t>
            </a:r>
          </a:p>
          <a:p>
            <a:pPr marL="0" indent="0">
              <a:buFont typeface="Arial" pitchFamily="34" charset="0"/>
              <a:buNone/>
            </a:pPr>
            <a:r>
              <a:rPr lang="en-GB" sz="1200" baseline="0" dirty="0" smtClean="0">
                <a:solidFill>
                  <a:schemeClr val="tx2"/>
                </a:solidFill>
              </a:rPr>
              <a:t>Logic.</a:t>
            </a:r>
          </a:p>
          <a:p>
            <a:pPr marL="0" indent="0">
              <a:buFont typeface="Arial" pitchFamily="34" charset="0"/>
              <a:buNone/>
            </a:pPr>
            <a:r>
              <a:rPr lang="en-GB" sz="1200" baseline="0" dirty="0" smtClean="0">
                <a:solidFill>
                  <a:schemeClr val="tx2"/>
                </a:solidFill>
              </a:rPr>
              <a:t>The SP (super-pixel-logic) is shared by 8 pixels.</a:t>
            </a:r>
          </a:p>
          <a:p>
            <a:pPr marL="0" indent="0">
              <a:buFont typeface="Arial" pitchFamily="34" charset="0"/>
              <a:buNone/>
            </a:pPr>
            <a:r>
              <a:rPr lang="en-GB" sz="1200" baseline="0" dirty="0" smtClean="0">
                <a:solidFill>
                  <a:schemeClr val="tx2"/>
                </a:solidFill>
              </a:rPr>
              <a:t>Intra –SP token ring</a:t>
            </a:r>
          </a:p>
          <a:p>
            <a:pPr marL="0" indent="0">
              <a:buFont typeface="Arial" pitchFamily="34" charset="0"/>
              <a:buNone/>
            </a:pPr>
            <a:r>
              <a:rPr lang="en-GB" sz="1200" baseline="0" dirty="0" smtClean="0">
                <a:solidFill>
                  <a:schemeClr val="tx2"/>
                </a:solidFill>
              </a:rPr>
              <a:t>Data are shifted from a selected pixel into a </a:t>
            </a:r>
            <a:r>
              <a:rPr lang="en-GB" sz="1200" baseline="0" dirty="0" err="1" smtClean="0">
                <a:solidFill>
                  <a:schemeClr val="tx2"/>
                </a:solidFill>
              </a:rPr>
              <a:t>deserializer</a:t>
            </a:r>
            <a:r>
              <a:rPr lang="en-GB" sz="1200" baseline="0" dirty="0" smtClean="0">
                <a:solidFill>
                  <a:schemeClr val="tx2"/>
                </a:solidFill>
              </a:rPr>
              <a:t> in the </a:t>
            </a:r>
            <a:r>
              <a:rPr lang="en-GB" sz="1200" baseline="0" dirty="0" err="1" smtClean="0">
                <a:solidFill>
                  <a:schemeClr val="tx2"/>
                </a:solidFill>
              </a:rPr>
              <a:t>superpixel</a:t>
            </a:r>
            <a:r>
              <a:rPr lang="en-GB" sz="1200" baseline="0" dirty="0" smtClean="0">
                <a:solidFill>
                  <a:schemeClr val="tx2"/>
                </a:solidFill>
              </a:rPr>
              <a:t> and written into a buffer for readout.</a:t>
            </a:r>
          </a:p>
          <a:p>
            <a:pPr marL="0" indent="0">
              <a:buFont typeface="Arial" pitchFamily="34" charset="0"/>
              <a:buNone/>
            </a:pPr>
            <a:r>
              <a:rPr lang="en-GB" sz="1200" baseline="0" dirty="0" smtClean="0">
                <a:solidFill>
                  <a:schemeClr val="tx2"/>
                </a:solidFill>
              </a:rPr>
              <a:t>Each SP accesses the column by using token-ring arbitration.</a:t>
            </a:r>
          </a:p>
          <a:p>
            <a:pPr marL="0" indent="0">
              <a:buFont typeface="Arial" pitchFamily="34" charset="0"/>
              <a:buNone/>
            </a:pPr>
            <a:r>
              <a:rPr lang="en-GB" sz="1200" baseline="0" dirty="0" smtClean="0">
                <a:solidFill>
                  <a:schemeClr val="tx2"/>
                </a:solidFill>
              </a:rPr>
              <a:t>Data driven</a:t>
            </a:r>
            <a:endParaRPr lang="en-GB" sz="1200" dirty="0" smtClean="0">
              <a:solidFill>
                <a:schemeClr val="tx2"/>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dirty="0" smtClean="0">
              <a:solidFill>
                <a:schemeClr val="tx2"/>
              </a:solidFill>
            </a:endParaRPr>
          </a:p>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246910165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chemeClr val="tx2"/>
                </a:solidFill>
              </a:rPr>
              <a:t>The amount of data to create an image is very big because</a:t>
            </a:r>
            <a:r>
              <a:rPr lang="en-US" sz="1200" baseline="0" dirty="0" smtClean="0">
                <a:solidFill>
                  <a:schemeClr val="tx2"/>
                </a:solidFill>
              </a:rPr>
              <a:t> we have the information of every photon and we can build histograms per pixel.</a:t>
            </a:r>
            <a:endParaRPr lang="en-GB" sz="1200" dirty="0" smtClean="0">
              <a:solidFill>
                <a:schemeClr val="tx2"/>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dirty="0" smtClean="0">
              <a:solidFill>
                <a:schemeClr val="tx2"/>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solidFill>
                  <a:schemeClr val="tx2"/>
                </a:solidFill>
              </a:rPr>
              <a:t>Applications: Particle tracking by time stamping and measurement of the total deposited charge (e.g. Radiation and beam monitors, dosimetry, gas detectors, HEP TPC readout, HEP prototype for vertex detector)  </a:t>
            </a:r>
          </a:p>
          <a:p>
            <a:pPr marL="285750" indent="-285750">
              <a:buFont typeface="Arial" pitchFamily="34" charset="0"/>
              <a:buChar char="•"/>
            </a:pPr>
            <a:r>
              <a:rPr lang="en-GB" sz="1200" dirty="0" smtClean="0">
                <a:solidFill>
                  <a:schemeClr val="tx2"/>
                </a:solidFill>
              </a:rPr>
              <a:t>Developed in the framework of the Medipix3 collaboration (design effort between CERN, Bonn university and </a:t>
            </a:r>
            <a:r>
              <a:rPr lang="en-GB" sz="1200" dirty="0" err="1" smtClean="0">
                <a:solidFill>
                  <a:schemeClr val="tx2"/>
                </a:solidFill>
              </a:rPr>
              <a:t>Nikhef</a:t>
            </a:r>
            <a:r>
              <a:rPr lang="en-GB" sz="1200" dirty="0" smtClean="0">
                <a:solidFill>
                  <a:schemeClr val="tx2"/>
                </a:solidFill>
              </a:rPr>
              <a:t>)</a:t>
            </a:r>
          </a:p>
          <a:p>
            <a:endParaRPr lang="en-GB" sz="1200" dirty="0" smtClean="0">
              <a:solidFill>
                <a:schemeClr val="tx2"/>
              </a:solidFill>
            </a:endParaRPr>
          </a:p>
          <a:p>
            <a:pPr marL="285750" indent="-285750">
              <a:buFont typeface="Arial" pitchFamily="34" charset="0"/>
              <a:buChar char="•"/>
            </a:pPr>
            <a:r>
              <a:rPr lang="en-GB" sz="1200" dirty="0" smtClean="0">
                <a:solidFill>
                  <a:schemeClr val="tx2"/>
                </a:solidFill>
              </a:rPr>
              <a:t>256x256 pixel matrix, 55x55</a:t>
            </a:r>
            <a:r>
              <a:rPr lang="en-GB" sz="1200" dirty="0" smtClean="0">
                <a:solidFill>
                  <a:schemeClr val="tx2"/>
                </a:solidFill>
                <a:latin typeface="Symbol" pitchFamily="18" charset="2"/>
              </a:rPr>
              <a:t>m</a:t>
            </a:r>
            <a:r>
              <a:rPr lang="en-GB" sz="1200" dirty="0" smtClean="0">
                <a:solidFill>
                  <a:schemeClr val="tx2"/>
                </a:solidFill>
              </a:rPr>
              <a:t>m</a:t>
            </a:r>
            <a:r>
              <a:rPr lang="en-GB" sz="1200" baseline="30000" dirty="0" smtClean="0">
                <a:solidFill>
                  <a:schemeClr val="tx2"/>
                </a:solidFill>
              </a:rPr>
              <a:t>2</a:t>
            </a:r>
            <a:r>
              <a:rPr lang="en-GB" sz="1200" dirty="0" smtClean="0">
                <a:solidFill>
                  <a:schemeClr val="tx2"/>
                </a:solidFill>
              </a:rPr>
              <a:t> pixels</a:t>
            </a:r>
          </a:p>
          <a:p>
            <a:pPr marL="285750" indent="-285750">
              <a:buFont typeface="Arial" pitchFamily="34" charset="0"/>
              <a:buChar char="•"/>
            </a:pPr>
            <a:r>
              <a:rPr lang="en-GB" sz="1200" dirty="0" smtClean="0">
                <a:solidFill>
                  <a:schemeClr val="tx2"/>
                </a:solidFill>
              </a:rPr>
              <a:t>CMOS 0.13</a:t>
            </a:r>
            <a:r>
              <a:rPr lang="en-GB" sz="1200" dirty="0" smtClean="0">
                <a:solidFill>
                  <a:schemeClr val="tx2"/>
                </a:solidFill>
                <a:latin typeface="Symbol" pitchFamily="18" charset="2"/>
              </a:rPr>
              <a:t>m</a:t>
            </a:r>
            <a:r>
              <a:rPr lang="en-GB" sz="1200" dirty="0" smtClean="0">
                <a:solidFill>
                  <a:schemeClr val="tx2"/>
                </a:solidFill>
              </a:rPr>
              <a:t>m technology</a:t>
            </a:r>
          </a:p>
          <a:p>
            <a:pPr marL="285750" indent="-285750">
              <a:buFont typeface="Arial" pitchFamily="34" charset="0"/>
              <a:buChar char="•"/>
            </a:pPr>
            <a:endParaRPr lang="en-GB" sz="1200" dirty="0" smtClean="0">
              <a:solidFill>
                <a:schemeClr val="tx2"/>
              </a:solidFill>
            </a:endParaRPr>
          </a:p>
          <a:p>
            <a:pPr marL="285750" indent="-285750">
              <a:buFont typeface="Arial" pitchFamily="34" charset="0"/>
              <a:buChar char="•"/>
            </a:pPr>
            <a:r>
              <a:rPr lang="en-GB" sz="1200" b="1" dirty="0" smtClean="0">
                <a:solidFill>
                  <a:schemeClr val="tx2"/>
                </a:solidFill>
              </a:rPr>
              <a:t>Simultaneous measurement of </a:t>
            </a:r>
            <a:r>
              <a:rPr lang="en-GB" sz="1200" b="1" dirty="0" err="1" smtClean="0">
                <a:solidFill>
                  <a:schemeClr val="tx2"/>
                </a:solidFill>
              </a:rPr>
              <a:t>ToA</a:t>
            </a:r>
            <a:r>
              <a:rPr lang="en-GB" sz="1200" b="1" dirty="0" smtClean="0">
                <a:solidFill>
                  <a:schemeClr val="tx2"/>
                </a:solidFill>
              </a:rPr>
              <a:t> and </a:t>
            </a:r>
            <a:r>
              <a:rPr lang="en-GB" sz="1200" b="1" dirty="0" err="1" smtClean="0">
                <a:solidFill>
                  <a:schemeClr val="tx2"/>
                </a:solidFill>
              </a:rPr>
              <a:t>ToT</a:t>
            </a:r>
            <a:r>
              <a:rPr lang="en-GB" sz="1200" b="1" dirty="0" smtClean="0">
                <a:solidFill>
                  <a:schemeClr val="tx2"/>
                </a:solidFill>
              </a:rPr>
              <a:t> per event (48bits/event) </a:t>
            </a:r>
          </a:p>
          <a:p>
            <a:pPr marL="285750" indent="-285750">
              <a:buFont typeface="Arial" pitchFamily="34" charset="0"/>
              <a:buChar char="•"/>
            </a:pPr>
            <a:r>
              <a:rPr lang="en-GB" sz="1200" b="1" dirty="0" smtClean="0">
                <a:solidFill>
                  <a:schemeClr val="tx2"/>
                </a:solidFill>
              </a:rPr>
              <a:t>Packet-based data-driven readout </a:t>
            </a:r>
            <a:r>
              <a:rPr lang="en-GB" sz="1200" dirty="0" smtClean="0">
                <a:solidFill>
                  <a:schemeClr val="tx2"/>
                </a:solidFill>
              </a:rPr>
              <a:t>(small readout associated dead time of 375ns)</a:t>
            </a:r>
          </a:p>
          <a:p>
            <a:pPr marL="285750" indent="-285750">
              <a:buFont typeface="Arial" pitchFamily="34" charset="0"/>
              <a:buChar char="•"/>
            </a:pPr>
            <a:r>
              <a:rPr lang="en-GB" sz="1200" dirty="0" smtClean="0">
                <a:solidFill>
                  <a:schemeClr val="tx2"/>
                </a:solidFill>
              </a:rPr>
              <a:t>Maximum dead time free hit rate of 40 10</a:t>
            </a:r>
            <a:r>
              <a:rPr lang="en-GB" sz="1200" baseline="30000" dirty="0" smtClean="0">
                <a:solidFill>
                  <a:schemeClr val="tx2"/>
                </a:solidFill>
              </a:rPr>
              <a:t>6</a:t>
            </a:r>
            <a:r>
              <a:rPr lang="en-GB" sz="1200" dirty="0" smtClean="0">
                <a:solidFill>
                  <a:schemeClr val="tx2"/>
                </a:solidFill>
              </a:rPr>
              <a:t> hits/s/cm</a:t>
            </a:r>
            <a:r>
              <a:rPr lang="en-GB" sz="1200" baseline="30000" dirty="0" smtClean="0">
                <a:solidFill>
                  <a:schemeClr val="tx2"/>
                </a:solidFill>
              </a:rPr>
              <a:t>2</a:t>
            </a:r>
            <a:r>
              <a:rPr lang="en-GB" sz="1200" dirty="0" smtClean="0">
                <a:solidFill>
                  <a:schemeClr val="tx2"/>
                </a:solidFill>
              </a:rPr>
              <a:t> </a:t>
            </a:r>
          </a:p>
          <a:p>
            <a:pPr marL="285750" indent="-285750">
              <a:buFont typeface="Arial" pitchFamily="34" charset="0"/>
              <a:buChar char="•"/>
            </a:pPr>
            <a:r>
              <a:rPr lang="en-GB" sz="1200" dirty="0" smtClean="0">
                <a:solidFill>
                  <a:schemeClr val="tx2"/>
                </a:solidFill>
              </a:rPr>
              <a:t>Programmable shutdown/wake-up feature for the front-end (</a:t>
            </a:r>
            <a:r>
              <a:rPr lang="en-GB" sz="1200" dirty="0" err="1" smtClean="0">
                <a:solidFill>
                  <a:schemeClr val="tx2"/>
                </a:solidFill>
              </a:rPr>
              <a:t>analog</a:t>
            </a:r>
            <a:r>
              <a:rPr lang="en-GB" sz="1200" dirty="0" smtClean="0">
                <a:solidFill>
                  <a:schemeClr val="tx2"/>
                </a:solidFill>
              </a:rPr>
              <a:t> domain) and/or general clock gating (digital domain)</a:t>
            </a:r>
          </a:p>
          <a:p>
            <a:pPr marL="285750" indent="-285750">
              <a:buFont typeface="Arial" pitchFamily="34" charset="0"/>
              <a:buChar char="•"/>
            </a:pPr>
            <a:r>
              <a:rPr lang="en-GB" sz="1200" dirty="0" smtClean="0">
                <a:solidFill>
                  <a:schemeClr val="tx2"/>
                </a:solidFill>
              </a:rPr>
              <a:t>Maximum output data bandwidth of 5.12Gbps</a:t>
            </a:r>
          </a:p>
          <a:p>
            <a:pPr marL="285750" indent="-285750">
              <a:buFont typeface="Arial" pitchFamily="34" charset="0"/>
              <a:buChar char="•"/>
            </a:pPr>
            <a:endParaRPr lang="en-GB" sz="1200" dirty="0" smtClean="0">
              <a:solidFill>
                <a:schemeClr val="tx2"/>
              </a:solidFill>
            </a:endParaRPr>
          </a:p>
          <a:p>
            <a:pPr marL="0" indent="0">
              <a:buFont typeface="Arial" pitchFamily="34" charset="0"/>
              <a:buNone/>
            </a:pPr>
            <a:r>
              <a:rPr lang="en-GB" sz="1200" dirty="0" smtClean="0">
                <a:solidFill>
                  <a:schemeClr val="tx2"/>
                </a:solidFill>
              </a:rPr>
              <a:t>Schematic:</a:t>
            </a:r>
          </a:p>
          <a:p>
            <a:pPr marL="0" indent="0">
              <a:buFont typeface="Arial" pitchFamily="34" charset="0"/>
              <a:buNone/>
            </a:pPr>
            <a:r>
              <a:rPr lang="en-GB" sz="1200" dirty="0" smtClean="0">
                <a:solidFill>
                  <a:schemeClr val="tx2"/>
                </a:solidFill>
              </a:rPr>
              <a:t>Preamplifier.</a:t>
            </a:r>
          </a:p>
          <a:p>
            <a:pPr marL="0" indent="0">
              <a:buFont typeface="Arial" pitchFamily="34" charset="0"/>
              <a:buNone/>
            </a:pPr>
            <a:r>
              <a:rPr lang="en-GB" sz="1200" dirty="0" smtClean="0">
                <a:solidFill>
                  <a:schemeClr val="tx2"/>
                </a:solidFill>
              </a:rPr>
              <a:t>Discriminator.</a:t>
            </a:r>
          </a:p>
          <a:p>
            <a:pPr marL="0" indent="0">
              <a:buFont typeface="Arial" pitchFamily="34" charset="0"/>
              <a:buNone/>
            </a:pPr>
            <a:r>
              <a:rPr lang="en-GB" sz="1200" dirty="0" smtClean="0">
                <a:solidFill>
                  <a:schemeClr val="tx2"/>
                </a:solidFill>
              </a:rPr>
              <a:t>Synchronization</a:t>
            </a:r>
            <a:r>
              <a:rPr lang="en-GB" sz="1200" baseline="0" dirty="0" smtClean="0">
                <a:solidFill>
                  <a:schemeClr val="tx2"/>
                </a:solidFill>
              </a:rPr>
              <a:t> logic to synchronize the asynchronous hits to the on-pixel clock.</a:t>
            </a:r>
          </a:p>
          <a:p>
            <a:pPr marL="0" indent="0">
              <a:buFont typeface="Arial" pitchFamily="34" charset="0"/>
              <a:buNone/>
            </a:pPr>
            <a:r>
              <a:rPr lang="en-GB" sz="1200" baseline="0" dirty="0" smtClean="0">
                <a:solidFill>
                  <a:schemeClr val="tx2"/>
                </a:solidFill>
              </a:rPr>
              <a:t>Clock gating to reduce dynamic power consumption of inactive pixels.</a:t>
            </a:r>
          </a:p>
          <a:p>
            <a:pPr marL="0" indent="0">
              <a:buFont typeface="Arial" pitchFamily="34" charset="0"/>
              <a:buNone/>
            </a:pPr>
            <a:r>
              <a:rPr lang="en-GB" sz="1200" baseline="0" dirty="0" smtClean="0">
                <a:solidFill>
                  <a:schemeClr val="tx2"/>
                </a:solidFill>
              </a:rPr>
              <a:t>14-bit time stamp register.</a:t>
            </a:r>
          </a:p>
          <a:p>
            <a:pPr marL="0" indent="0">
              <a:buFont typeface="Arial" pitchFamily="34" charset="0"/>
              <a:buNone/>
            </a:pPr>
            <a:r>
              <a:rPr lang="en-GB" sz="1200" baseline="0" dirty="0" smtClean="0">
                <a:solidFill>
                  <a:schemeClr val="tx2"/>
                </a:solidFill>
              </a:rPr>
              <a:t>10-bit LFSR counter for Time-over-Threshold</a:t>
            </a:r>
          </a:p>
          <a:p>
            <a:pPr marL="0" indent="0">
              <a:buFont typeface="Arial" pitchFamily="34" charset="0"/>
              <a:buNone/>
            </a:pPr>
            <a:r>
              <a:rPr lang="en-GB" sz="1200" baseline="0" dirty="0" smtClean="0">
                <a:solidFill>
                  <a:schemeClr val="tx2"/>
                </a:solidFill>
              </a:rPr>
              <a:t>Logic.</a:t>
            </a:r>
          </a:p>
          <a:p>
            <a:pPr marL="0" indent="0">
              <a:buFont typeface="Arial" pitchFamily="34" charset="0"/>
              <a:buNone/>
            </a:pPr>
            <a:r>
              <a:rPr lang="en-GB" sz="1200" baseline="0" dirty="0" smtClean="0">
                <a:solidFill>
                  <a:schemeClr val="tx2"/>
                </a:solidFill>
              </a:rPr>
              <a:t>The SP (super-pixel-logic) is shared by 8 pixels.</a:t>
            </a:r>
          </a:p>
          <a:p>
            <a:pPr marL="0" indent="0">
              <a:buFont typeface="Arial" pitchFamily="34" charset="0"/>
              <a:buNone/>
            </a:pPr>
            <a:r>
              <a:rPr lang="en-GB" sz="1200" baseline="0" dirty="0" smtClean="0">
                <a:solidFill>
                  <a:schemeClr val="tx2"/>
                </a:solidFill>
              </a:rPr>
              <a:t>Intra –SP token ring</a:t>
            </a:r>
          </a:p>
          <a:p>
            <a:pPr marL="0" indent="0">
              <a:buFont typeface="Arial" pitchFamily="34" charset="0"/>
              <a:buNone/>
            </a:pPr>
            <a:r>
              <a:rPr lang="en-GB" sz="1200" baseline="0" dirty="0" smtClean="0">
                <a:solidFill>
                  <a:schemeClr val="tx2"/>
                </a:solidFill>
              </a:rPr>
              <a:t>Data are shifted from a selected pixel into a </a:t>
            </a:r>
            <a:r>
              <a:rPr lang="en-GB" sz="1200" baseline="0" dirty="0" err="1" smtClean="0">
                <a:solidFill>
                  <a:schemeClr val="tx2"/>
                </a:solidFill>
              </a:rPr>
              <a:t>deserializer</a:t>
            </a:r>
            <a:r>
              <a:rPr lang="en-GB" sz="1200" baseline="0" dirty="0" smtClean="0">
                <a:solidFill>
                  <a:schemeClr val="tx2"/>
                </a:solidFill>
              </a:rPr>
              <a:t> in the </a:t>
            </a:r>
            <a:r>
              <a:rPr lang="en-GB" sz="1200" baseline="0" dirty="0" err="1" smtClean="0">
                <a:solidFill>
                  <a:schemeClr val="tx2"/>
                </a:solidFill>
              </a:rPr>
              <a:t>superpixel</a:t>
            </a:r>
            <a:r>
              <a:rPr lang="en-GB" sz="1200" baseline="0" dirty="0" smtClean="0">
                <a:solidFill>
                  <a:schemeClr val="tx2"/>
                </a:solidFill>
              </a:rPr>
              <a:t> and written into a buffer for readout.</a:t>
            </a:r>
          </a:p>
          <a:p>
            <a:pPr marL="0" indent="0">
              <a:buFont typeface="Arial" pitchFamily="34" charset="0"/>
              <a:buNone/>
            </a:pPr>
            <a:r>
              <a:rPr lang="en-GB" sz="1200" baseline="0" dirty="0" smtClean="0">
                <a:solidFill>
                  <a:schemeClr val="tx2"/>
                </a:solidFill>
              </a:rPr>
              <a:t>Each SP accesses the column by using token-ring arbitration.</a:t>
            </a:r>
          </a:p>
          <a:p>
            <a:pPr marL="0" indent="0">
              <a:buFont typeface="Arial" pitchFamily="34" charset="0"/>
              <a:buNone/>
            </a:pPr>
            <a:r>
              <a:rPr lang="en-GB" sz="1200" baseline="0" dirty="0" smtClean="0">
                <a:solidFill>
                  <a:schemeClr val="tx2"/>
                </a:solidFill>
              </a:rPr>
              <a:t>Data driven</a:t>
            </a:r>
            <a:endParaRPr lang="en-GB" sz="1200" dirty="0" smtClean="0">
              <a:solidFill>
                <a:schemeClr val="tx2"/>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dirty="0" smtClean="0">
              <a:solidFill>
                <a:schemeClr val="tx2"/>
              </a:solidFill>
            </a:endParaRPr>
          </a:p>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10712959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http://link.springer.com/content/pdf/10.1023/A%3A1021200315694</a:t>
            </a:r>
          </a:p>
          <a:p>
            <a:r>
              <a:rPr lang="en-GB" dirty="0" smtClean="0"/>
              <a:t>1. First published</a:t>
            </a:r>
            <a:r>
              <a:rPr lang="en-GB" baseline="0" dirty="0" smtClean="0"/>
              <a:t> in 1984 by </a:t>
            </a:r>
            <a:r>
              <a:rPr lang="en-GB" baseline="0" dirty="0" err="1" smtClean="0"/>
              <a:t>Gaalema</a:t>
            </a:r>
            <a:r>
              <a:rPr lang="en-GB" baseline="0" dirty="0" smtClean="0"/>
              <a:t> IEEE NSS (showed the possibility and potential of hybrid pixel detectors)</a:t>
            </a:r>
          </a:p>
          <a:p>
            <a:r>
              <a:rPr lang="en-GB" baseline="0" dirty="0" smtClean="0"/>
              <a:t>(an integrated circuit for focal plane imaging sensors could be connected to a diode array to detect X-rays).</a:t>
            </a:r>
          </a:p>
          <a:p>
            <a:r>
              <a:rPr lang="en-GB" baseline="0" dirty="0" smtClean="0"/>
              <a:t>2. Designs of pixel readout started in Europe and in the States in early 1990s by groups developing vertex detectors for LHC and SSC.</a:t>
            </a:r>
          </a:p>
          <a:p>
            <a:r>
              <a:rPr lang="en-GB" baseline="0" dirty="0" smtClean="0"/>
              <a:t>3. After the stop of the SSC (Superconducting Super Collider) in the States in 1994 R&amp;D continued exclusively and for a few years at CERN</a:t>
            </a:r>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323973648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represents the volume of the detector</a:t>
            </a:r>
          </a:p>
          <a:p>
            <a:r>
              <a:rPr lang="en-GB" dirty="0" smtClean="0"/>
              <a:t>Based on the energy and time of arrival we can reconstruct the 3d track of a particle (pion)</a:t>
            </a:r>
            <a:r>
              <a:rPr lang="en-GB" baseline="0" dirty="0" smtClean="0"/>
              <a:t> passing through the detector and generating a delta electron.</a:t>
            </a:r>
          </a:p>
          <a:p>
            <a:r>
              <a:rPr lang="en-GB" baseline="0" dirty="0" smtClean="0"/>
              <a:t>(based on the drift time)</a:t>
            </a:r>
            <a:endParaRPr lang="en-GB" dirty="0" smtClean="0"/>
          </a:p>
          <a:p>
            <a:endParaRPr lang="en-GB" dirty="0" smtClean="0"/>
          </a:p>
          <a:p>
            <a:r>
              <a:rPr lang="en-GB" dirty="0" smtClean="0"/>
              <a:t>3D </a:t>
            </a:r>
            <a:r>
              <a:rPr lang="en-GB" dirty="0" smtClean="0"/>
              <a:t>track reconstructed based on the time information recorded on the pixel</a:t>
            </a:r>
            <a:r>
              <a:rPr lang="en-GB" baseline="0" dirty="0" smtClean="0"/>
              <a:t> (because the charge cloud, once it is generated in the sensor volume, it takes some time to drift to the collection electrodes in the pixels).</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57</a:t>
            </a:fld>
            <a:endParaRPr lang="en-GB"/>
          </a:p>
        </p:txBody>
      </p:sp>
    </p:spTree>
    <p:extLst>
      <p:ext uri="{BB962C8B-B14F-4D97-AF65-F5344CB8AC3E}">
        <p14:creationId xmlns:p14="http://schemas.microsoft.com/office/powerpoint/2010/main" val="36306613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solidFill>
                  <a:schemeClr val="tx2"/>
                </a:solidFill>
              </a:rPr>
              <a:t>80x80</a:t>
            </a:r>
            <a:r>
              <a:rPr lang="en-GB" sz="1200" baseline="0" dirty="0" smtClean="0">
                <a:solidFill>
                  <a:schemeClr val="tx2"/>
                </a:solidFill>
              </a:rPr>
              <a:t> pixels</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aseline="0" dirty="0" smtClean="0">
                <a:solidFill>
                  <a:schemeClr val="tx2"/>
                </a:solidFill>
              </a:rPr>
              <a:t>4 groups of 20 columns each</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aseline="0" dirty="0" smtClean="0">
                <a:solidFill>
                  <a:schemeClr val="tx2"/>
                </a:solidFill>
              </a:rPr>
              <a:t>Multiplexed and read out in parallel by a 20MHz 12 bit ADC </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aseline="0" dirty="0" smtClean="0">
                <a:solidFill>
                  <a:schemeClr val="tx2"/>
                </a:solidFill>
              </a:rPr>
              <a:t>Readout time in rolling shutter is 20 columns x 80 rows x 50ns</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aseline="0" dirty="0" smtClean="0">
                <a:solidFill>
                  <a:schemeClr val="tx2"/>
                </a:solidFill>
              </a:rPr>
              <a:t>10K frames/s</a:t>
            </a:r>
            <a:endParaRPr lang="en-GB" sz="1200" dirty="0" smtClean="0">
              <a:solidFill>
                <a:schemeClr val="tx2"/>
              </a:solidFill>
            </a:endParaRPr>
          </a:p>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109824334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1" dirty="0" smtClean="0">
                <a:effectLst/>
              </a:rPr>
              <a:t>Rolling shutter</a:t>
            </a:r>
            <a:r>
              <a:rPr lang="en-GB" dirty="0" smtClean="0">
                <a:effectLst/>
              </a:rPr>
              <a:t> is a method of image capture in which a still picture (in a still camera) or each frame of a video (in a video camera) is captured not by taking a snapshot of the entire scene at single instant in time but rather by scanning across the scene rapidly, either vertically or horizontally. In other words, not all parts of the image of the scene are recorded at exactly the same instant. (Though, during playback, the entire image of the scene is displayed at once, as if it represents a single instant in time.) This produces predictable distortions of fast-moving objects or rapid flashes of light. This is in contrast with "</a:t>
            </a:r>
            <a:r>
              <a:rPr lang="en-GB" b="1" dirty="0" smtClean="0">
                <a:effectLst/>
              </a:rPr>
              <a:t>global shutter</a:t>
            </a:r>
            <a:r>
              <a:rPr lang="en-GB" dirty="0" smtClean="0">
                <a:effectLst/>
              </a:rPr>
              <a:t>" in which the entire frame is captured at the same instant.</a:t>
            </a:r>
            <a:endParaRPr lang="en-GB" sz="1200" dirty="0" smtClean="0">
              <a:solidFill>
                <a:schemeClr val="tx2"/>
              </a:solidFill>
            </a:endParaRPr>
          </a:p>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354553161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Maximum</a:t>
            </a:r>
            <a:r>
              <a:rPr lang="en-US" sz="1200" kern="1200" baseline="0" dirty="0" smtClean="0">
                <a:solidFill>
                  <a:schemeClr val="tx1"/>
                </a:solidFill>
                <a:effectLst/>
                <a:latin typeface="+mn-lt"/>
                <a:ea typeface="+mn-ea"/>
                <a:cs typeface="+mn-cs"/>
              </a:rPr>
              <a:t> count rates in Million counts per second per millimeter square as a function of the pixel size.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maximum count-rates correspond to the input flux at which the output count-rate saturates which corresponds, for the particular case of the </a:t>
            </a:r>
            <a:r>
              <a:rPr lang="en-US" sz="1200" kern="1200" dirty="0" err="1" smtClean="0">
                <a:solidFill>
                  <a:schemeClr val="tx1"/>
                </a:solidFill>
                <a:effectLst/>
                <a:latin typeface="+mn-lt"/>
                <a:ea typeface="+mn-ea"/>
                <a:cs typeface="+mn-cs"/>
              </a:rPr>
              <a:t>paralyzable</a:t>
            </a:r>
            <a:r>
              <a:rPr lang="en-US" sz="1200" kern="1200" dirty="0" smtClean="0">
                <a:solidFill>
                  <a:schemeClr val="tx1"/>
                </a:solidFill>
                <a:effectLst/>
                <a:latin typeface="+mn-lt"/>
                <a:ea typeface="+mn-ea"/>
                <a:cs typeface="+mn-cs"/>
              </a:rPr>
              <a:t> model, to the inverse of the dead time. Beyond this value it is no longer possible to linearize the count-rate, resulting in ambiguous and therefore inconsistent datasets.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Red dots: Hybrid pixel detectors.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Blue dots: non-hybridized systems.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Dashed line is a guide for the eye that corresponds to a count rate=10Mcps/mm^2</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can observe that increasing segmentation helps</a:t>
            </a:r>
            <a:r>
              <a:rPr lang="en-US" sz="1200" kern="1200" baseline="0" dirty="0" smtClean="0">
                <a:solidFill>
                  <a:schemeClr val="tx1"/>
                </a:solidFill>
                <a:effectLst/>
                <a:latin typeface="+mn-lt"/>
                <a:ea typeface="+mn-ea"/>
                <a:cs typeface="+mn-cs"/>
              </a:rPr>
              <a:t> to deal with increased fluxes.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indent="0">
              <a:buFont typeface="Arial" panose="020B0604020202020204" pitchFamily="34" charset="0"/>
              <a:buNone/>
            </a:pPr>
            <a:r>
              <a:rPr lang="en-US" sz="1200" kern="1200" dirty="0" smtClean="0">
                <a:solidFill>
                  <a:schemeClr val="tx1"/>
                </a:solidFill>
                <a:effectLst/>
                <a:latin typeface="+mn-lt"/>
                <a:ea typeface="+mn-ea"/>
                <a:cs typeface="+mn-cs"/>
              </a:rPr>
              <a:t>Please note that: </a:t>
            </a:r>
          </a:p>
          <a:p>
            <a:pPr marL="0" indent="0">
              <a:buFont typeface="Arial" panose="020B0604020202020204" pitchFamily="34" charset="0"/>
              <a:buNone/>
            </a:pPr>
            <a:r>
              <a:rPr lang="en-GB" i="1" dirty="0" smtClean="0"/>
              <a:t>Reported measurement values not taken as absolute values for comparison but should be used to identify trends and performance envelopes</a:t>
            </a:r>
          </a:p>
          <a:p>
            <a:pPr marL="0" indent="0">
              <a:buFont typeface="Arial" panose="020B0604020202020204" pitchFamily="34" charset="0"/>
              <a:buNone/>
            </a:pPr>
            <a:r>
              <a:rPr lang="en-US" i="1" dirty="0" smtClean="0"/>
              <a:t>For example, count</a:t>
            </a:r>
            <a:r>
              <a:rPr lang="en-US" i="1" baseline="0" dirty="0" smtClean="0"/>
              <a:t> rate depends on measurement conditions (</a:t>
            </a:r>
            <a:r>
              <a:rPr lang="en-GB" sz="1200" kern="1200" dirty="0" smtClean="0">
                <a:solidFill>
                  <a:schemeClr val="tx1"/>
                </a:solidFill>
                <a:effectLst/>
                <a:latin typeface="+mn-lt"/>
                <a:ea typeface="+mn-ea"/>
                <a:cs typeface="+mn-cs"/>
              </a:rPr>
              <a:t>energy of the incoming</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radiation (monochromatic-polychromatic) and on the threshold level programmed on the ASIC</a:t>
            </a:r>
            <a:r>
              <a:rPr lang="en-US" i="1" baseline="0" dirty="0" smtClean="0"/>
              <a:t>)</a:t>
            </a:r>
            <a:r>
              <a:rPr lang="en-GB" i="1" baseline="0" dirty="0" smtClean="0"/>
              <a:t> (Not all the chips where measured in the same conditions)</a:t>
            </a: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r>
              <a:rPr lang="en-US" dirty="0" smtClean="0"/>
              <a:t>New chips</a:t>
            </a:r>
            <a:r>
              <a:rPr lang="en-US" baseline="0" dirty="0" smtClean="0"/>
              <a:t> in the table (</a:t>
            </a:r>
            <a:r>
              <a:rPr lang="en-US" baseline="0" dirty="0" err="1" smtClean="0"/>
              <a:t>wrt</a:t>
            </a:r>
            <a:r>
              <a:rPr lang="en-US" baseline="0" dirty="0" smtClean="0"/>
              <a:t> 2016)</a:t>
            </a:r>
            <a:endParaRPr lang="en-US" dirty="0" smtClean="0"/>
          </a:p>
          <a:p>
            <a:r>
              <a:rPr lang="en-US" dirty="0" smtClean="0"/>
              <a:t>We</a:t>
            </a:r>
            <a:r>
              <a:rPr lang="en-US" baseline="0" dirty="0" smtClean="0"/>
              <a:t> also discussed about the Timepix3 and the </a:t>
            </a:r>
            <a:r>
              <a:rPr lang="en-US" baseline="0" dirty="0" err="1" smtClean="0"/>
              <a:t>Hexitec</a:t>
            </a:r>
            <a:r>
              <a:rPr lang="en-US" baseline="0" dirty="0" smtClean="0"/>
              <a:t> whereby the digitization is done in 10-14 bits for spectroscopy or tracking applications.</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61</a:t>
            </a:fld>
            <a:endParaRPr lang="en-GB"/>
          </a:p>
        </p:txBody>
      </p:sp>
    </p:spTree>
    <p:extLst>
      <p:ext uri="{BB962C8B-B14F-4D97-AF65-F5344CB8AC3E}">
        <p14:creationId xmlns:p14="http://schemas.microsoft.com/office/powerpoint/2010/main" val="349295280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a:t>
            </a:r>
            <a:r>
              <a:rPr lang="en-US" baseline="0" dirty="0" smtClean="0"/>
              <a:t> Outlier: 38 Implementation by the group from Matts Danielsson </a:t>
            </a:r>
            <a:endParaRPr lang="en-US" baseline="0" dirty="0" smtClean="0"/>
          </a:p>
          <a:p>
            <a:r>
              <a:rPr lang="en-US" baseline="0" dirty="0" smtClean="0"/>
              <a:t>All systems, the segmentation is in the plane perpendicular to the beam.</a:t>
            </a:r>
          </a:p>
          <a:p>
            <a:r>
              <a:rPr lang="en-US" baseline="0" dirty="0" smtClean="0"/>
              <a:t>In this approach segmentation is also done in the z direction.</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62</a:t>
            </a:fld>
            <a:endParaRPr lang="en-GB"/>
          </a:p>
        </p:txBody>
      </p:sp>
    </p:spTree>
    <p:extLst>
      <p:ext uri="{BB962C8B-B14F-4D97-AF65-F5344CB8AC3E}">
        <p14:creationId xmlns:p14="http://schemas.microsoft.com/office/powerpoint/2010/main" val="405589804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The detector is built up from stacked silicon wafers with a depth of 32 mm and thickness of 500 </a:t>
            </a:r>
            <a:r>
              <a:rPr lang="en-GB" sz="1200" b="0" i="1" u="none" strike="noStrike" kern="1200" baseline="0" dirty="0" err="1" smtClean="0">
                <a:solidFill>
                  <a:schemeClr val="tx1"/>
                </a:solidFill>
                <a:latin typeface="+mn-lt"/>
                <a:ea typeface="+mn-ea"/>
                <a:cs typeface="+mn-cs"/>
              </a:rPr>
              <a:t>μ</a:t>
            </a:r>
            <a:r>
              <a:rPr lang="en-GB" sz="1200" b="0" i="0" u="none" strike="noStrike" kern="1200" baseline="0" dirty="0" err="1" smtClean="0">
                <a:solidFill>
                  <a:schemeClr val="tx1"/>
                </a:solidFill>
                <a:latin typeface="+mn-lt"/>
                <a:ea typeface="+mn-ea"/>
                <a:cs typeface="+mn-cs"/>
              </a:rPr>
              <a:t>m</a:t>
            </a:r>
            <a:r>
              <a:rPr lang="en-GB" sz="1200" b="0" i="0" u="none" strike="noStrike" kern="1200" baseline="0" dirty="0" smtClean="0">
                <a:solidFill>
                  <a:schemeClr val="tx1"/>
                </a:solidFill>
                <a:latin typeface="+mn-lt"/>
                <a:ea typeface="+mn-ea"/>
                <a:cs typeface="+mn-cs"/>
              </a:rPr>
              <a:t> separated by 20 </a:t>
            </a:r>
            <a:r>
              <a:rPr lang="en-GB" sz="1200" b="0" i="1" u="none" strike="noStrike" kern="1200" baseline="0" dirty="0" err="1" smtClean="0">
                <a:solidFill>
                  <a:schemeClr val="tx1"/>
                </a:solidFill>
                <a:latin typeface="+mn-lt"/>
                <a:ea typeface="+mn-ea"/>
                <a:cs typeface="+mn-cs"/>
              </a:rPr>
              <a:t>μ</a:t>
            </a:r>
            <a:r>
              <a:rPr lang="en-GB" sz="1200" b="0" i="0" u="none" strike="noStrike" kern="1200" baseline="0" dirty="0" err="1" smtClean="0">
                <a:solidFill>
                  <a:schemeClr val="tx1"/>
                </a:solidFill>
                <a:latin typeface="+mn-lt"/>
                <a:ea typeface="+mn-ea"/>
                <a:cs typeface="+mn-cs"/>
              </a:rPr>
              <a:t>m</a:t>
            </a:r>
            <a:r>
              <a:rPr lang="en-GB" sz="1200" b="0" i="0" u="none" strike="noStrike" kern="1200" baseline="0" dirty="0" smtClean="0">
                <a:solidFill>
                  <a:schemeClr val="tx1"/>
                </a:solidFill>
                <a:latin typeface="+mn-lt"/>
                <a:ea typeface="+mn-ea"/>
                <a:cs typeface="+mn-cs"/>
              </a:rPr>
              <a:t> sheaths of tungsten. The pixel size is 0</a:t>
            </a:r>
            <a:r>
              <a:rPr lang="en-GB" sz="1200" b="0" i="1" u="none" strike="noStrike" kern="1200" baseline="0" dirty="0" smtClean="0">
                <a:solidFill>
                  <a:schemeClr val="tx1"/>
                </a:solidFill>
                <a:latin typeface="+mn-lt"/>
                <a:ea typeface="+mn-ea"/>
                <a:cs typeface="+mn-cs"/>
              </a:rPr>
              <a:t>.</a:t>
            </a:r>
            <a:r>
              <a:rPr lang="en-GB" sz="1200" b="0" i="0" u="none" strike="noStrike" kern="1200" baseline="0" dirty="0" smtClean="0">
                <a:solidFill>
                  <a:schemeClr val="tx1"/>
                </a:solidFill>
                <a:latin typeface="+mn-lt"/>
                <a:ea typeface="+mn-ea"/>
                <a:cs typeface="+mn-cs"/>
              </a:rPr>
              <a:t>4 × 0</a:t>
            </a:r>
            <a:r>
              <a:rPr lang="en-GB" sz="1200" b="0" i="1" u="none" strike="noStrike" kern="1200" baseline="0" dirty="0" smtClean="0">
                <a:solidFill>
                  <a:schemeClr val="tx1"/>
                </a:solidFill>
                <a:latin typeface="+mn-lt"/>
                <a:ea typeface="+mn-ea"/>
                <a:cs typeface="+mn-cs"/>
              </a:rPr>
              <a:t>.</a:t>
            </a:r>
            <a:r>
              <a:rPr lang="en-GB" sz="1200" b="0" i="0" u="none" strike="noStrike" kern="1200" baseline="0" dirty="0" smtClean="0">
                <a:solidFill>
                  <a:schemeClr val="tx1"/>
                </a:solidFill>
                <a:latin typeface="+mn-lt"/>
                <a:ea typeface="+mn-ea"/>
                <a:cs typeface="+mn-cs"/>
              </a:rPr>
              <a:t>5 mm2. Figure 1 shows the basic layout of the detector. Part of the lower level strips will be obscured by the tungsten shielding of the upper level, resulting in a geometric detection efficiency of 0.98 (figure B1). No scatter grid is applied; instead the intrinsic scatter rejection from the sheaths is used.</a:t>
            </a:r>
          </a:p>
          <a:p>
            <a:r>
              <a:rPr lang="en-GB" sz="1200" b="0" i="0" u="none" strike="noStrike" kern="1200" baseline="0" dirty="0" smtClean="0">
                <a:solidFill>
                  <a:schemeClr val="tx1"/>
                </a:solidFill>
                <a:latin typeface="+mn-lt"/>
                <a:ea typeface="+mn-ea"/>
                <a:cs typeface="+mn-cs"/>
              </a:rPr>
              <a:t>To mitigate the flux rate problem, the detector is divided into 16 segments along the x-ray direction with an individual charge sensing channel with </a:t>
            </a:r>
            <a:r>
              <a:rPr lang="en-GB" sz="1200" b="0" i="1" u="none" strike="noStrike" kern="1200" baseline="0" dirty="0" smtClean="0">
                <a:solidFill>
                  <a:schemeClr val="tx1"/>
                </a:solidFill>
                <a:latin typeface="+mn-lt"/>
                <a:ea typeface="+mn-ea"/>
                <a:cs typeface="+mn-cs"/>
              </a:rPr>
              <a:t>N </a:t>
            </a:r>
            <a:r>
              <a:rPr lang="en-GB" sz="1200" b="0" i="0" u="none" strike="noStrike" kern="1200" baseline="0" dirty="0" smtClean="0">
                <a:solidFill>
                  <a:schemeClr val="tx1"/>
                </a:solidFill>
                <a:latin typeface="+mn-lt"/>
                <a:ea typeface="+mn-ea"/>
                <a:cs typeface="+mn-cs"/>
              </a:rPr>
              <a:t>= 8 energy thresholds connected to each segment. Such segmentation has been proposed by others before to overcome the issue of high count rates, for instance by Tkaczyk </a:t>
            </a:r>
            <a:r>
              <a:rPr lang="en-GB" sz="1200" b="0" i="1" u="none" strike="noStrike" kern="1200" baseline="0" dirty="0" smtClean="0">
                <a:solidFill>
                  <a:schemeClr val="tx1"/>
                </a:solidFill>
                <a:latin typeface="+mn-lt"/>
                <a:ea typeface="+mn-ea"/>
                <a:cs typeface="+mn-cs"/>
              </a:rPr>
              <a:t>et al </a:t>
            </a:r>
            <a:r>
              <a:rPr lang="en-GB" sz="1200" b="0" i="0" u="none" strike="noStrike" kern="1200" baseline="0" dirty="0" smtClean="0">
                <a:solidFill>
                  <a:schemeClr val="tx1"/>
                </a:solidFill>
                <a:latin typeface="+mn-lt"/>
                <a:ea typeface="+mn-ea"/>
                <a:cs typeface="+mn-cs"/>
              </a:rPr>
              <a:t>(2007). The height of the segments are exponentially increasing, ensuring uniform count rates.</a:t>
            </a:r>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208068389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0.1W/cm2 corresponds roughly to the limiting heat flux that can</a:t>
            </a:r>
            <a:r>
              <a:rPr lang="en-GB" baseline="0" dirty="0" smtClean="0"/>
              <a:t> be removed by natural air convection with 10oC temperature rise.</a:t>
            </a:r>
          </a:p>
          <a:p>
            <a:pPr rtl="0"/>
            <a:r>
              <a:rPr lang="ca-ES" dirty="0" smtClean="0">
                <a:effectLst/>
              </a:rPr>
              <a:t>La </a:t>
            </a:r>
            <a:r>
              <a:rPr lang="ca-ES" b="1" dirty="0" smtClean="0">
                <a:effectLst/>
              </a:rPr>
              <a:t>convecció</a:t>
            </a:r>
            <a:r>
              <a:rPr lang="ca-ES" dirty="0" smtClean="0">
                <a:effectLst/>
              </a:rPr>
              <a:t> és una de les tres formes de </a:t>
            </a:r>
            <a:r>
              <a:rPr lang="ca-ES" dirty="0" smtClean="0">
                <a:effectLst/>
                <a:hlinkClick r:id="rId3" tooltip="Transferència de calor"/>
              </a:rPr>
              <a:t>transferència de calor</a:t>
            </a:r>
            <a:r>
              <a:rPr lang="ca-ES" dirty="0" smtClean="0">
                <a:effectLst/>
              </a:rPr>
              <a:t> i es caracteritza pel fet que aquesta es produeix a través del desplaçament de </a:t>
            </a:r>
            <a:r>
              <a:rPr lang="ca-ES" dirty="0" smtClean="0">
                <a:effectLst/>
                <a:hlinkClick r:id="rId4" tooltip="Matèria"/>
              </a:rPr>
              <a:t>matèria</a:t>
            </a:r>
            <a:r>
              <a:rPr lang="ca-ES" dirty="0" smtClean="0">
                <a:effectLst/>
              </a:rPr>
              <a:t> entre regions amb diferents temperatures. La convecció es produeix únicament en materials </a:t>
            </a:r>
            <a:r>
              <a:rPr lang="ca-ES" dirty="0" smtClean="0">
                <a:effectLst/>
                <a:hlinkClick r:id="rId5" tooltip="Fluid"/>
              </a:rPr>
              <a:t>fluids</a:t>
            </a:r>
            <a:r>
              <a:rPr lang="ca-ES" dirty="0" smtClean="0">
                <a:effectLst/>
              </a:rPr>
              <a:t>. Quan s'escalfen disminueix la seva </a:t>
            </a:r>
            <a:r>
              <a:rPr lang="ca-ES" dirty="0" smtClean="0">
                <a:effectLst/>
                <a:hlinkClick r:id="rId6" tooltip="Densitat"/>
              </a:rPr>
              <a:t>densitat</a:t>
            </a:r>
            <a:r>
              <a:rPr lang="ca-ES" dirty="0" smtClean="0">
                <a:effectLst/>
              </a:rPr>
              <a:t> i ascendeixen al ser desplaçats per les porcions a menor temperatura que, al mateix temps, descendeixen i s'escalfen repetint el cicle. El resultat és el transport de </a:t>
            </a:r>
            <a:r>
              <a:rPr lang="ca-ES" dirty="0" smtClean="0">
                <a:effectLst/>
                <a:hlinkClick r:id="rId7" tooltip="Calor"/>
              </a:rPr>
              <a:t>calor</a:t>
            </a:r>
            <a:r>
              <a:rPr lang="ca-ES" dirty="0" smtClean="0">
                <a:effectLst/>
              </a:rPr>
              <a:t> per mitjà de les parcel·les de fluid ascendent i descendent. La transferència de calor implica el transport de calor en un volum i la barreja d'elements macroscòpics de porcions calentes i fredes d'un gas o un líquid. S'inclou també l'intercanvi d'</a:t>
            </a:r>
            <a:r>
              <a:rPr lang="ca-ES" dirty="0" smtClean="0">
                <a:effectLst/>
                <a:hlinkClick r:id="rId8" tooltip="Energia"/>
              </a:rPr>
              <a:t>energia</a:t>
            </a:r>
            <a:r>
              <a:rPr lang="ca-ES" dirty="0" smtClean="0">
                <a:effectLst/>
              </a:rPr>
              <a:t> entre una superfície </a:t>
            </a:r>
            <a:r>
              <a:rPr lang="ca-ES" dirty="0" smtClean="0">
                <a:effectLst/>
                <a:hlinkClick r:id="rId9" tooltip="Sòlid"/>
              </a:rPr>
              <a:t>sòlida</a:t>
            </a:r>
            <a:r>
              <a:rPr lang="ca-ES" dirty="0" smtClean="0">
                <a:effectLst/>
              </a:rPr>
              <a:t> i un fluid.</a:t>
            </a:r>
          </a:p>
          <a:p>
            <a:pPr rtl="0"/>
            <a:r>
              <a:rPr lang="ca-ES" dirty="0" smtClean="0">
                <a:effectLst/>
              </a:rPr>
              <a:t>En la transferència de calor per </a:t>
            </a:r>
            <a:r>
              <a:rPr lang="ca-ES" b="1" dirty="0" smtClean="0">
                <a:effectLst/>
              </a:rPr>
              <a:t>convecció forçada</a:t>
            </a:r>
            <a:r>
              <a:rPr lang="ca-ES" dirty="0" smtClean="0">
                <a:effectLst/>
              </a:rPr>
              <a:t> es provoca el flux d'un fluid sobre una superfície sòlida per mitjà d'una força externa com per exemple una </a:t>
            </a:r>
            <a:r>
              <a:rPr lang="ca-ES" dirty="0" smtClean="0">
                <a:effectLst/>
                <a:hlinkClick r:id="rId10" tooltip="Bomba (enginyeria)"/>
              </a:rPr>
              <a:t>bomba</a:t>
            </a:r>
            <a:r>
              <a:rPr lang="ca-ES" dirty="0" smtClean="0">
                <a:effectLst/>
              </a:rPr>
              <a:t>, un </a:t>
            </a:r>
            <a:r>
              <a:rPr lang="ca-ES" dirty="0" smtClean="0">
                <a:effectLst/>
                <a:hlinkClick r:id="rId11" tooltip="Ventilador"/>
              </a:rPr>
              <a:t>ventilador</a:t>
            </a:r>
            <a:r>
              <a:rPr lang="ca-ES" dirty="0" smtClean="0">
                <a:effectLst/>
              </a:rPr>
              <a:t> o altre dispositiu mecànic.</a:t>
            </a:r>
          </a:p>
          <a:p>
            <a:pPr rtl="0"/>
            <a:r>
              <a:rPr lang="ca-ES" dirty="0" smtClean="0">
                <a:effectLst/>
              </a:rPr>
              <a:t>En la transferència de calor per </a:t>
            </a:r>
            <a:r>
              <a:rPr lang="ca-ES" b="1" dirty="0" smtClean="0">
                <a:effectLst/>
              </a:rPr>
              <a:t>convecció lliure</a:t>
            </a:r>
            <a:r>
              <a:rPr lang="ca-ES" dirty="0" smtClean="0">
                <a:effectLst/>
              </a:rPr>
              <a:t> o natural en la qual un fluid és més calent o més fred i en contacte amb una superfície sòlida causa una circulació a causa de les diferències de densitat que resulten del gradient de temperatures en el fluid.</a:t>
            </a:r>
          </a:p>
          <a:p>
            <a:pPr rtl="0"/>
            <a:r>
              <a:rPr lang="ca-ES" dirty="0" smtClean="0">
                <a:effectLst/>
              </a:rPr>
              <a:t>Els mecanismes de transferència d'energia tèrmica són:</a:t>
            </a:r>
          </a:p>
          <a:p>
            <a:pPr rtl="0"/>
            <a:r>
              <a:rPr lang="ca-ES" dirty="0" smtClean="0">
                <a:effectLst/>
                <a:hlinkClick r:id="rId12" tooltip="Conducció tèrmica"/>
              </a:rPr>
              <a:t>Conducció</a:t>
            </a:r>
            <a:endParaRPr lang="ca-ES" dirty="0" smtClean="0">
              <a:effectLst/>
            </a:endParaRPr>
          </a:p>
          <a:p>
            <a:pPr rtl="0"/>
            <a:r>
              <a:rPr lang="ca-ES" dirty="0" smtClean="0">
                <a:effectLst/>
              </a:rPr>
              <a:t>Convecció</a:t>
            </a:r>
          </a:p>
          <a:p>
            <a:pPr rtl="0"/>
            <a:r>
              <a:rPr lang="ca-ES" dirty="0" smtClean="0">
                <a:effectLst/>
                <a:hlinkClick r:id="rId13" tooltip="Radiació tèrmica"/>
              </a:rPr>
              <a:t>Radiació</a:t>
            </a:r>
            <a:endParaRPr lang="ca-ES" dirty="0" smtClean="0">
              <a:effectLst/>
            </a:endParaRPr>
          </a:p>
          <a:p>
            <a:pPr rtl="0"/>
            <a:endParaRPr lang="ca-ES" dirty="0" smtClean="0">
              <a:effectLst/>
            </a:endParaRPr>
          </a:p>
          <a:p>
            <a:r>
              <a:rPr lang="en-GB" dirty="0" smtClean="0"/>
              <a:t>It is likely that front-end electronics power dissipation will limit the achievable pixel density of proposed fine-grain detectors. To realize the low noise possibilities of pixel detectors with low-capacitance electrodes, the electronics must be located in close proximity to the detector. Detector temperature usually has to be controlled and kept at or below room temperature to prevent undesirable leakage currents or thermally induced gain inhomogeneity. Therefore, available cooling technology must be considered when high density pixel electronics is designed.</a:t>
            </a:r>
          </a:p>
          <a:p>
            <a:r>
              <a:rPr lang="en-GB" dirty="0" smtClean="0">
                <a:hlinkClick r:id="rId14"/>
              </a:rPr>
              <a:t>Fig. 2</a:t>
            </a:r>
            <a:r>
              <a:rPr lang="en-GB" dirty="0" smtClean="0"/>
              <a:t> shows the allowed power dissipation per pixel versus pixel density, for three overall power density levels. The lowest level, 0.1Wcm2, corresponds roughly to the limiting heat flux that can be removed by natural air convection with 10°C temperature rise </a:t>
            </a:r>
            <a:r>
              <a:rPr lang="en-GB" dirty="0" smtClean="0">
                <a:hlinkClick r:id="rId15"/>
              </a:rPr>
              <a:t>[16]</a:t>
            </a:r>
            <a:r>
              <a:rPr lang="en-GB" dirty="0" smtClean="0"/>
              <a:t>. At the highest level, 10W/cm2, forced liquid cooling is required to limit the temperature rise to less than 10°C. It can be seen that as pixel densities exceed 10^4, the electronics power budget will have to be at the microwatt per channel level to avoid exotic cooling schemes.</a:t>
            </a:r>
          </a:p>
          <a:p>
            <a:pPr rtl="0"/>
            <a:endParaRPr lang="ca-ES" dirty="0" smtClean="0">
              <a:effectLst/>
            </a:endParaRPr>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65</a:t>
            </a:fld>
            <a:endParaRPr lang="en-GB"/>
          </a:p>
        </p:txBody>
      </p:sp>
    </p:spTree>
    <p:extLst>
      <p:ext uri="{BB962C8B-B14F-4D97-AF65-F5344CB8AC3E}">
        <p14:creationId xmlns:p14="http://schemas.microsoft.com/office/powerpoint/2010/main" val="237746392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 decreasing the pixel pitch, the distortion in the energy</a:t>
            </a:r>
            <a:r>
              <a:rPr lang="en-GB" baseline="0" dirty="0" smtClean="0"/>
              <a:t> spectrum due to charge sharing and fluorescence photons in high-Z materials increases.</a:t>
            </a:r>
          </a:p>
          <a:p>
            <a:r>
              <a:rPr lang="en-GB" sz="1200" kern="1200" dirty="0" smtClean="0">
                <a:solidFill>
                  <a:schemeClr val="tx1"/>
                </a:solidFill>
                <a:effectLst/>
                <a:latin typeface="+mn-lt"/>
                <a:ea typeface="+mn-ea"/>
                <a:cs typeface="+mn-cs"/>
              </a:rPr>
              <a:t>When the pixel pitch is decreased from 1mm to 500um the amplitude of the main peak (at 80keV) is decreased. At the same time the peak from the fluorescence photons and escape peaks increase in magnitude. </a:t>
            </a:r>
          </a:p>
          <a:p>
            <a:r>
              <a:rPr lang="en-GB" sz="1200" kern="1200" dirty="0" smtClean="0">
                <a:solidFill>
                  <a:schemeClr val="tx1"/>
                </a:solidFill>
                <a:effectLst/>
                <a:latin typeface="+mn-lt"/>
                <a:ea typeface="+mn-ea"/>
                <a:cs typeface="+mn-cs"/>
              </a:rPr>
              <a:t>When decreasing the pixel pitch further to 100um, the charge sharing tail is clearly visible. </a:t>
            </a:r>
          </a:p>
          <a:p>
            <a:r>
              <a:rPr lang="en-GB" sz="1200" kern="1200" dirty="0" smtClean="0">
                <a:solidFill>
                  <a:schemeClr val="tx1"/>
                </a:solidFill>
                <a:effectLst/>
                <a:latin typeface="+mn-lt"/>
                <a:ea typeface="+mn-ea"/>
                <a:cs typeface="+mn-cs"/>
              </a:rPr>
              <a:t>For pixel pitches below 100um the energy information contained in the incoming beam is lost.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larger pixels in the ChromAIX2</a:t>
            </a:r>
            <a:r>
              <a:rPr lang="en-GB" sz="1200" kern="1200" baseline="0" dirty="0" smtClean="0">
                <a:solidFill>
                  <a:schemeClr val="tx1"/>
                </a:solidFill>
                <a:effectLst/>
                <a:latin typeface="+mn-lt"/>
                <a:ea typeface="+mn-ea"/>
                <a:cs typeface="+mn-cs"/>
              </a:rPr>
              <a:t> ensure better energy response as it is less affected by charge sharing and fluorescence</a:t>
            </a:r>
            <a:endParaRPr lang="en-GB" dirty="0"/>
          </a:p>
        </p:txBody>
      </p:sp>
      <p:sp>
        <p:nvSpPr>
          <p:cNvPr id="4" name="Slide Number Placeholder 3"/>
          <p:cNvSpPr>
            <a:spLocks noGrp="1"/>
          </p:cNvSpPr>
          <p:nvPr>
            <p:ph type="sldNum" sz="quarter" idx="10"/>
          </p:nvPr>
        </p:nvSpPr>
        <p:spPr/>
        <p:txBody>
          <a:bodyPr/>
          <a:lstStyle/>
          <a:p>
            <a:fld id="{5F016520-E322-4F23-A91E-E210175D2AAC}" type="slidenum">
              <a:rPr lang="en-GB" smtClean="0"/>
              <a:t>66</a:t>
            </a:fld>
            <a:endParaRPr lang="en-GB"/>
          </a:p>
        </p:txBody>
      </p:sp>
    </p:spTree>
    <p:extLst>
      <p:ext uri="{BB962C8B-B14F-4D97-AF65-F5344CB8AC3E}">
        <p14:creationId xmlns:p14="http://schemas.microsoft.com/office/powerpoint/2010/main" val="383615506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1/tau</a:t>
            </a:r>
            <a:r>
              <a:rPr lang="en-US" baseline="0" dirty="0" smtClean="0"/>
              <a:t> (dead time) is the maximum count rate that the electronics channel can deal with (counts/hits per second).</a:t>
            </a:r>
          </a:p>
          <a:p>
            <a:r>
              <a:rPr lang="en-US" baseline="0" dirty="0" smtClean="0"/>
              <a:t>Then we normalize to the pixel area</a:t>
            </a:r>
          </a:p>
          <a:p>
            <a:endParaRPr lang="en-US" baseline="0" dirty="0" smtClean="0"/>
          </a:p>
          <a:p>
            <a:r>
              <a:rPr lang="en-US" baseline="0" dirty="0" smtClean="0"/>
              <a:t>This corresponds to the incoming photon rate at which the output count-rate shows a maximum.</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smtClean="0"/>
              <a:t>The lower limit on </a:t>
            </a:r>
            <a:r>
              <a:rPr lang="en-GB" i="1" dirty="0" smtClean="0">
                <a:latin typeface="Symbol" panose="05050102010706020507" pitchFamily="18" charset="2"/>
              </a:rPr>
              <a:t>tau</a:t>
            </a:r>
            <a:r>
              <a:rPr lang="en-GB" i="1" dirty="0" smtClean="0"/>
              <a:t> depends on the time required by the </a:t>
            </a:r>
            <a:r>
              <a:rPr lang="en-GB" i="1" dirty="0" err="1" smtClean="0"/>
              <a:t>analog</a:t>
            </a:r>
            <a:r>
              <a:rPr lang="en-GB" i="1" dirty="0" smtClean="0"/>
              <a:t> front-end to integrate the charge delivered by the sensor. If the integration time is too small we might end up</a:t>
            </a:r>
            <a:r>
              <a:rPr lang="en-GB" i="1" baseline="0" dirty="0" smtClean="0"/>
              <a:t> having ballistic deficit (which corresponds to the loss of signal amplitude at the shaper output due to an incomplete integration of the sensor signal by the readout electronics).</a:t>
            </a:r>
            <a:endParaRPr lang="en-GB" i="1" dirty="0" smtClean="0"/>
          </a:p>
          <a:p>
            <a:endParaRPr lang="en-GB" dirty="0" smtClean="0"/>
          </a:p>
          <a:p>
            <a:r>
              <a:rPr lang="en-GB" dirty="0" smtClean="0"/>
              <a:t>The ultimate limit for tau (the dead time) depends on the sensor collection time which at the same time depends on the detector geometry</a:t>
            </a:r>
            <a:r>
              <a:rPr lang="en-GB" baseline="0" dirty="0" smtClean="0"/>
              <a:t> (in particular on the </a:t>
            </a:r>
            <a:r>
              <a:rPr lang="en-GB" dirty="0" smtClean="0"/>
              <a:t>sensor</a:t>
            </a:r>
            <a:r>
              <a:rPr lang="en-GB" baseline="0" dirty="0" smtClean="0"/>
              <a:t> thickness and on the pixel pitch).</a:t>
            </a:r>
          </a:p>
          <a:p>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Ballistic deficit refers to the loss of signal amplitude at the shaper output due to an incomplete integration of the sensor signal by the readout electronics</a:t>
            </a:r>
          </a:p>
          <a:p>
            <a:endParaRPr lang="en-GB" dirty="0"/>
          </a:p>
        </p:txBody>
      </p:sp>
      <p:sp>
        <p:nvSpPr>
          <p:cNvPr id="4" name="Slide Number Placeholder 3"/>
          <p:cNvSpPr>
            <a:spLocks noGrp="1"/>
          </p:cNvSpPr>
          <p:nvPr>
            <p:ph type="sldNum" sz="quarter" idx="10"/>
          </p:nvPr>
        </p:nvSpPr>
        <p:spPr/>
        <p:txBody>
          <a:bodyPr/>
          <a:lstStyle/>
          <a:p>
            <a:fld id="{5F016520-E322-4F23-A91E-E210175D2AAC}" type="slidenum">
              <a:rPr lang="en-GB" smtClean="0"/>
              <a:t>67</a:t>
            </a:fld>
            <a:endParaRPr lang="en-GB"/>
          </a:p>
        </p:txBody>
      </p:sp>
    </p:spTree>
    <p:extLst>
      <p:ext uri="{BB962C8B-B14F-4D97-AF65-F5344CB8AC3E}">
        <p14:creationId xmlns:p14="http://schemas.microsoft.com/office/powerpoint/2010/main" val="273564750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We can</a:t>
            </a:r>
            <a:r>
              <a:rPr lang="en-GB" sz="1200" baseline="0" dirty="0" smtClean="0"/>
              <a:t> see in the</a:t>
            </a:r>
            <a:endParaRPr lang="en-GB" sz="1200" dirty="0" smtClean="0"/>
          </a:p>
          <a:p>
            <a:r>
              <a:rPr lang="en-GB" sz="1200" dirty="0" smtClean="0"/>
              <a:t>z=240</a:t>
            </a:r>
            <a:r>
              <a:rPr lang="en-GB" sz="1200" dirty="0" smtClean="0">
                <a:latin typeface="Symbol" panose="05050102010706020507" pitchFamily="18" charset="2"/>
              </a:rPr>
              <a:t>u</a:t>
            </a:r>
            <a:r>
              <a:rPr lang="en-GB" sz="1200" dirty="0" smtClean="0"/>
              <a:t>m equals</a:t>
            </a:r>
            <a:r>
              <a:rPr lang="en-GB" sz="1200" baseline="0" dirty="0" smtClean="0"/>
              <a:t> the mean free path of the photon.</a:t>
            </a:r>
          </a:p>
          <a:p>
            <a:r>
              <a:rPr lang="en-GB" sz="1200" baseline="0" dirty="0" smtClean="0"/>
              <a:t>First order calculation (dead time =2x peaking time (symmetric pulse)</a:t>
            </a:r>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2155565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chemeClr val="tx2"/>
                </a:solidFill>
              </a:rPr>
              <a:t>In High Energy Physics the “objects” to be imaged are the interactions (events) between incoming particles, which result in other outgoing particles.</a:t>
            </a:r>
          </a:p>
          <a:p>
            <a:pPr marL="0" marR="0" indent="0" algn="l" defTabSz="914400" rtl="0" eaLnBrk="0" fontAlgn="base" latinLnBrk="0" hangingPunct="0">
              <a:lnSpc>
                <a:spcPct val="100000"/>
              </a:lnSpc>
              <a:spcBef>
                <a:spcPct val="30000"/>
              </a:spcBef>
              <a:spcAft>
                <a:spcPct val="0"/>
              </a:spcAft>
              <a:buClrTx/>
              <a:buSzTx/>
              <a:buFontTx/>
              <a:buNone/>
              <a:tabLst/>
              <a:defRPr/>
            </a:pPr>
            <a:r>
              <a:rPr lang="fr-CH" sz="1200" dirty="0" smtClean="0">
                <a:solidFill>
                  <a:schemeClr val="tx2"/>
                </a:solidFill>
              </a:rPr>
              <a:t>The dots </a:t>
            </a:r>
            <a:r>
              <a:rPr lang="fr-CH" sz="1200" dirty="0" err="1" smtClean="0">
                <a:solidFill>
                  <a:schemeClr val="tx2"/>
                </a:solidFill>
              </a:rPr>
              <a:t>represent</a:t>
            </a:r>
            <a:r>
              <a:rPr lang="fr-CH" sz="1200" dirty="0" smtClean="0">
                <a:solidFill>
                  <a:schemeClr val="tx2"/>
                </a:solidFill>
              </a:rPr>
              <a:t> hits in the </a:t>
            </a:r>
            <a:r>
              <a:rPr lang="fr-CH" sz="1200" dirty="0" err="1" smtClean="0">
                <a:solidFill>
                  <a:schemeClr val="tx2"/>
                </a:solidFill>
              </a:rPr>
              <a:t>Silicon</a:t>
            </a:r>
            <a:r>
              <a:rPr lang="fr-CH" sz="1200" dirty="0" smtClean="0">
                <a:solidFill>
                  <a:schemeClr val="tx2"/>
                </a:solidFill>
              </a:rPr>
              <a:t> detectors </a:t>
            </a:r>
            <a:r>
              <a:rPr lang="fr-CH" sz="1200" dirty="0" err="1" smtClean="0">
                <a:solidFill>
                  <a:schemeClr val="tx2"/>
                </a:solidFill>
              </a:rPr>
              <a:t>from</a:t>
            </a:r>
            <a:r>
              <a:rPr lang="fr-CH" sz="1200" dirty="0" smtClean="0">
                <a:solidFill>
                  <a:schemeClr val="tx2"/>
                </a:solidFill>
              </a:rPr>
              <a:t> </a:t>
            </a:r>
            <a:r>
              <a:rPr lang="fr-CH" sz="1200" dirty="0" err="1" smtClean="0">
                <a:solidFill>
                  <a:schemeClr val="tx2"/>
                </a:solidFill>
              </a:rPr>
              <a:t>wich</a:t>
            </a:r>
            <a:r>
              <a:rPr lang="fr-CH" sz="1200" dirty="0" smtClean="0">
                <a:solidFill>
                  <a:schemeClr val="tx2"/>
                </a:solidFill>
              </a:rPr>
              <a:t> </a:t>
            </a:r>
            <a:r>
              <a:rPr lang="fr-CH" sz="1200" dirty="0" err="1" smtClean="0">
                <a:solidFill>
                  <a:schemeClr val="tx2"/>
                </a:solidFill>
              </a:rPr>
              <a:t>tracks</a:t>
            </a:r>
            <a:r>
              <a:rPr lang="fr-CH" sz="1200" dirty="0" smtClean="0">
                <a:solidFill>
                  <a:schemeClr val="tx2"/>
                </a:solidFill>
              </a:rPr>
              <a:t> are </a:t>
            </a:r>
            <a:r>
              <a:rPr lang="fr-CH" sz="1200" dirty="0" err="1" smtClean="0">
                <a:solidFill>
                  <a:schemeClr val="tx2"/>
                </a:solidFill>
              </a:rPr>
              <a:t>reconstructed</a:t>
            </a:r>
            <a:r>
              <a:rPr lang="fr-CH" sz="1200" dirty="0" smtClean="0">
                <a:solidFill>
                  <a:schemeClr val="tx2"/>
                </a:solidFill>
              </a:rPr>
              <a:t>.</a:t>
            </a:r>
          </a:p>
          <a:p>
            <a:endParaRPr lang="en-GB"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The tracking detectors are the detector elements which are closest to the interaction point. Their purpose is to disentangle the various particle tracks and to assign them to primary or secondary vertices. </a:t>
            </a:r>
          </a:p>
          <a:p>
            <a:endParaRPr lang="en-GB" dirty="0" smtClean="0"/>
          </a:p>
          <a:p>
            <a:r>
              <a:rPr lang="en-GB" dirty="0" smtClean="0"/>
              <a:t>http://link.springer.com/content/pdf/10.1023/A%3A1021200315694</a:t>
            </a:r>
          </a:p>
          <a:p>
            <a:r>
              <a:rPr lang="en-GB" dirty="0" smtClean="0"/>
              <a:t>1. First published</a:t>
            </a:r>
            <a:r>
              <a:rPr lang="en-GB" baseline="0" dirty="0" smtClean="0"/>
              <a:t> in 1984 by </a:t>
            </a:r>
            <a:r>
              <a:rPr lang="en-GB" baseline="0" dirty="0" err="1" smtClean="0"/>
              <a:t>Gaalema</a:t>
            </a:r>
            <a:r>
              <a:rPr lang="en-GB" baseline="0" dirty="0" smtClean="0"/>
              <a:t> IEEE NSS (showed the possibility and potential of hybrid pixel detectors)</a:t>
            </a:r>
          </a:p>
          <a:p>
            <a:r>
              <a:rPr lang="en-GB" baseline="0" dirty="0" smtClean="0"/>
              <a:t>(an integrated circuit for focal plane imaging sensors could be connected to a diode array to detect X-rays).</a:t>
            </a:r>
          </a:p>
          <a:p>
            <a:r>
              <a:rPr lang="en-GB" baseline="0" dirty="0" smtClean="0"/>
              <a:t>2. Designs of pixel readout started in Europe and in the States in early 1990s by groups developing vertex detectors for LHC and SSC.</a:t>
            </a:r>
          </a:p>
          <a:p>
            <a:r>
              <a:rPr lang="en-GB" baseline="0" dirty="0" smtClean="0"/>
              <a:t>3. After the stop of the SSC (Superconducting Super Collider) in the States in 1994 R&amp;D continued exclusively and for a few years at CERN</a:t>
            </a:r>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380487530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Industry (for CT): trade off between count</a:t>
            </a:r>
            <a:r>
              <a:rPr lang="en-GB" baseline="0" dirty="0" smtClean="0"/>
              <a:t> rate and spectrum fidelity.</a:t>
            </a:r>
          </a:p>
          <a:p>
            <a:r>
              <a:rPr lang="en-GB" baseline="0" dirty="0" smtClean="0"/>
              <a:t>We are in the region with spectroscopy at fine pixel pitch.</a:t>
            </a:r>
            <a:endParaRPr lang="en-GB" dirty="0"/>
          </a:p>
        </p:txBody>
      </p:sp>
      <p:sp>
        <p:nvSpPr>
          <p:cNvPr id="4" name="Slide Number Placeholder 3"/>
          <p:cNvSpPr>
            <a:spLocks noGrp="1"/>
          </p:cNvSpPr>
          <p:nvPr>
            <p:ph type="sldNum" sz="quarter" idx="10"/>
          </p:nvPr>
        </p:nvSpPr>
        <p:spPr/>
        <p:txBody>
          <a:bodyPr/>
          <a:lstStyle/>
          <a:p>
            <a:fld id="{20C9CAD1-DA1B-4A59-BEF1-5ABF2942461F}" type="slidenum">
              <a:rPr lang="es-ES" smtClean="0"/>
              <a:t>69</a:t>
            </a:fld>
            <a:endParaRPr lang="es-ES"/>
          </a:p>
        </p:txBody>
      </p:sp>
    </p:spTree>
    <p:extLst>
      <p:ext uri="{BB962C8B-B14F-4D97-AF65-F5344CB8AC3E}">
        <p14:creationId xmlns:p14="http://schemas.microsoft.com/office/powerpoint/2010/main" val="4441166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 decreasing the pixel pitch, the distortion in the energy</a:t>
            </a:r>
            <a:r>
              <a:rPr lang="en-GB" baseline="0" dirty="0" smtClean="0"/>
              <a:t> spectrum due to charge sharing and fluorescence photons in high-Z materials increases.</a:t>
            </a:r>
          </a:p>
          <a:p>
            <a:r>
              <a:rPr lang="en-GB" sz="1200" kern="1200" dirty="0" smtClean="0">
                <a:solidFill>
                  <a:schemeClr val="tx1"/>
                </a:solidFill>
                <a:effectLst/>
                <a:latin typeface="+mn-lt"/>
                <a:ea typeface="+mn-ea"/>
                <a:cs typeface="+mn-cs"/>
              </a:rPr>
              <a:t>When the pixel pitch is decreased from 1mm to 500um the amplitude of the main peak (at 80keV) is decreased. At the same time the peak from the fluorescence photons and escape peaks increase in magnitude. </a:t>
            </a:r>
          </a:p>
          <a:p>
            <a:r>
              <a:rPr lang="en-GB" sz="1200" kern="1200" dirty="0" smtClean="0">
                <a:solidFill>
                  <a:schemeClr val="tx1"/>
                </a:solidFill>
                <a:effectLst/>
                <a:latin typeface="+mn-lt"/>
                <a:ea typeface="+mn-ea"/>
                <a:cs typeface="+mn-cs"/>
              </a:rPr>
              <a:t>When decreasing the pixel pitch further to 100um, the charge sharing tail is clearly visible. </a:t>
            </a:r>
          </a:p>
          <a:p>
            <a:r>
              <a:rPr lang="en-GB" sz="1200" kern="1200" dirty="0" smtClean="0">
                <a:solidFill>
                  <a:schemeClr val="tx1"/>
                </a:solidFill>
                <a:effectLst/>
                <a:latin typeface="+mn-lt"/>
                <a:ea typeface="+mn-ea"/>
                <a:cs typeface="+mn-cs"/>
              </a:rPr>
              <a:t>For pixel pitches below 100um the energy information contained in the incoming beam is lost. </a:t>
            </a:r>
            <a:endParaRPr lang="en-GB" dirty="0"/>
          </a:p>
        </p:txBody>
      </p:sp>
      <p:sp>
        <p:nvSpPr>
          <p:cNvPr id="4" name="Slide Number Placeholder 3"/>
          <p:cNvSpPr>
            <a:spLocks noGrp="1"/>
          </p:cNvSpPr>
          <p:nvPr>
            <p:ph type="sldNum" sz="quarter" idx="10"/>
          </p:nvPr>
        </p:nvSpPr>
        <p:spPr/>
        <p:txBody>
          <a:bodyPr/>
          <a:lstStyle/>
          <a:p>
            <a:fld id="{5F016520-E322-4F23-A91E-E210175D2AAC}" type="slidenum">
              <a:rPr lang="en-GB" smtClean="0"/>
              <a:t>72</a:t>
            </a:fld>
            <a:endParaRPr lang="en-GB"/>
          </a:p>
        </p:txBody>
      </p:sp>
    </p:spTree>
    <p:extLst>
      <p:ext uri="{BB962C8B-B14F-4D97-AF65-F5344CB8AC3E}">
        <p14:creationId xmlns:p14="http://schemas.microsoft.com/office/powerpoint/2010/main" val="425491963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CT of a phantom</a:t>
            </a:r>
          </a:p>
          <a:p>
            <a:r>
              <a:rPr lang="en-GB" dirty="0" smtClean="0"/>
              <a:t>0.15s acquisition</a:t>
            </a:r>
          </a:p>
          <a:p>
            <a:r>
              <a:rPr lang="en-GB" dirty="0" smtClean="0"/>
              <a:t>720</a:t>
            </a:r>
            <a:r>
              <a:rPr lang="en-GB" baseline="0" dirty="0" smtClean="0"/>
              <a:t> projections</a:t>
            </a:r>
          </a:p>
          <a:p>
            <a:endParaRPr lang="en-GB" baseline="0" dirty="0" smtClean="0"/>
          </a:p>
          <a:p>
            <a:r>
              <a:rPr lang="en-GB" baseline="0" dirty="0" smtClean="0"/>
              <a:t>Reduced SNR can be observed for the high threshold in SPM which is related to the reduced DQE (less reduction in CSM)</a:t>
            </a:r>
          </a:p>
          <a:p>
            <a:r>
              <a:rPr lang="en-GB" baseline="0" dirty="0" smtClean="0"/>
              <a:t>Different contrast in SPM and CSM.</a:t>
            </a:r>
          </a:p>
          <a:p>
            <a:r>
              <a:rPr lang="en-GB" baseline="0" dirty="0" smtClean="0"/>
              <a:t>The K-edge of gadolinium (50.2KeV) can be discovered in the CSM images (this is not the case for the SPM images)</a:t>
            </a:r>
          </a:p>
          <a:p>
            <a:r>
              <a:rPr lang="en-GB" baseline="0" dirty="0" smtClean="0"/>
              <a:t>The gain in CSM amounts to 45% for the iodine and 30% for gadolinium solutions compared to </a:t>
            </a:r>
            <a:r>
              <a:rPr lang="en-GB" baseline="0" dirty="0" err="1" smtClean="0"/>
              <a:t>pmma</a:t>
            </a:r>
            <a:r>
              <a:rPr lang="en-GB" baseline="0" dirty="0" smtClean="0"/>
              <a:t>.</a:t>
            </a:r>
            <a:endParaRPr lang="en-GB" dirty="0" smtClean="0"/>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73</a:t>
            </a:fld>
            <a:endParaRPr lang="en-GB"/>
          </a:p>
        </p:txBody>
      </p:sp>
    </p:spTree>
    <p:extLst>
      <p:ext uri="{BB962C8B-B14F-4D97-AF65-F5344CB8AC3E}">
        <p14:creationId xmlns:p14="http://schemas.microsoft.com/office/powerpoint/2010/main" val="128540948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However the chip size is limited by the reticle size (the reticle contains the pattern to be transferred to the silicon).</a:t>
            </a:r>
          </a:p>
          <a:p>
            <a:r>
              <a:rPr lang="en-US" dirty="0" smtClean="0"/>
              <a:t>Usually Hybrid Pixel</a:t>
            </a:r>
            <a:r>
              <a:rPr lang="en-US" baseline="0" dirty="0" smtClean="0"/>
              <a:t> Detectors contain  2 regions: 1 the sensitive matrix and the periphery where there are the I/O pads, bias references (Bandgaps, DACs) and I/O logic.</a:t>
            </a:r>
          </a:p>
          <a:p>
            <a:r>
              <a:rPr lang="en-US" baseline="0" dirty="0" smtClean="0"/>
              <a:t>In the slide we can see an arrangement in which chips can be tiled seamlessly on 3 sides but to build larger modules one would have “insensitive regions”. To minimize that we have been exploring TSVs. (Through Silicon Via Technology). </a:t>
            </a:r>
            <a:endParaRPr lang="en-US" dirty="0" smtClean="0"/>
          </a:p>
          <a:p>
            <a:endParaRPr lang="en-US" dirty="0" smtClean="0"/>
          </a:p>
          <a:p>
            <a:r>
              <a:rPr lang="en-SE" sz="1200" b="0" kern="1200" dirty="0" smtClean="0">
                <a:solidFill>
                  <a:schemeClr val="tx1"/>
                </a:solidFill>
                <a:effectLst/>
                <a:latin typeface="+mn-lt"/>
                <a:ea typeface="+mn-ea"/>
                <a:cs typeface="+mn-cs"/>
              </a:rPr>
              <a:t>A </a:t>
            </a:r>
            <a:r>
              <a:rPr lang="en-SE" sz="1200" b="1" kern="1200" dirty="0" smtClean="0">
                <a:solidFill>
                  <a:schemeClr val="tx1"/>
                </a:solidFill>
                <a:effectLst/>
                <a:latin typeface="+mn-lt"/>
                <a:ea typeface="+mn-ea"/>
                <a:cs typeface="+mn-cs"/>
              </a:rPr>
              <a:t>reticle</a:t>
            </a:r>
            <a:r>
              <a:rPr lang="en-SE" sz="1200" b="0" kern="1200" dirty="0" smtClean="0">
                <a:solidFill>
                  <a:schemeClr val="tx1"/>
                </a:solidFill>
                <a:effectLst/>
                <a:latin typeface="+mn-lt"/>
                <a:ea typeface="+mn-ea"/>
                <a:cs typeface="+mn-cs"/>
              </a:rPr>
              <a:t> is usually used in the front-end process of </a:t>
            </a:r>
            <a:r>
              <a:rPr lang="en-SE" sz="1200" b="1" kern="1200" dirty="0" smtClean="0">
                <a:solidFill>
                  <a:schemeClr val="tx1"/>
                </a:solidFill>
                <a:effectLst/>
                <a:latin typeface="+mn-lt"/>
                <a:ea typeface="+mn-ea"/>
                <a:cs typeface="+mn-cs"/>
              </a:rPr>
              <a:t>semiconductor</a:t>
            </a:r>
            <a:r>
              <a:rPr lang="en-SE" sz="1200" b="0" kern="1200" dirty="0" smtClean="0">
                <a:solidFill>
                  <a:schemeClr val="tx1"/>
                </a:solidFill>
                <a:effectLst/>
                <a:latin typeface="+mn-lt"/>
                <a:ea typeface="+mn-ea"/>
                <a:cs typeface="+mn-cs"/>
              </a:rPr>
              <a:t> fabrication. A pattern to be transferred to silicon wafers is produced by chrome etching on a glass plate. The pattern is transferred to wafers through an exposure device.</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75</a:t>
            </a:fld>
            <a:endParaRPr lang="en-GB"/>
          </a:p>
        </p:txBody>
      </p:sp>
    </p:spTree>
    <p:extLst>
      <p:ext uri="{BB962C8B-B14F-4D97-AF65-F5344CB8AC3E}">
        <p14:creationId xmlns:p14="http://schemas.microsoft.com/office/powerpoint/2010/main" val="249186705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76</a:t>
            </a:fld>
            <a:endParaRPr lang="en-GB"/>
          </a:p>
        </p:txBody>
      </p:sp>
    </p:spTree>
    <p:extLst>
      <p:ext uri="{BB962C8B-B14F-4D97-AF65-F5344CB8AC3E}">
        <p14:creationId xmlns:p14="http://schemas.microsoft.com/office/powerpoint/2010/main" val="62419659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Cu-Cu</a:t>
            </a:r>
            <a:r>
              <a:rPr lang="en-GB" baseline="0" dirty="0" smtClean="0"/>
              <a:t> </a:t>
            </a:r>
            <a:r>
              <a:rPr lang="en-GB" baseline="0" dirty="0" err="1" smtClean="0"/>
              <a:t>thermocompression</a:t>
            </a:r>
            <a:endParaRPr lang="en-GB" baseline="0" dirty="0" smtClean="0"/>
          </a:p>
          <a:p>
            <a:r>
              <a:rPr lang="en-GB" baseline="0" dirty="0" smtClean="0"/>
              <a:t>Cu DBI (direct bonding interconnect) method</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77</a:t>
            </a:fld>
            <a:endParaRPr lang="en-GB"/>
          </a:p>
        </p:txBody>
      </p:sp>
    </p:spTree>
    <p:extLst>
      <p:ext uri="{BB962C8B-B14F-4D97-AF65-F5344CB8AC3E}">
        <p14:creationId xmlns:p14="http://schemas.microsoft.com/office/powerpoint/2010/main" val="68778048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Many applications (like medical imaging or</a:t>
            </a:r>
            <a:r>
              <a:rPr lang="en-US" baseline="0" dirty="0" smtClean="0"/>
              <a:t> synchrotron applications)</a:t>
            </a:r>
            <a:r>
              <a:rPr lang="en-US" dirty="0" smtClean="0"/>
              <a:t> require large detection</a:t>
            </a:r>
            <a:r>
              <a:rPr lang="en-US" baseline="0" dirty="0" smtClean="0"/>
              <a:t> areas</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http://www.esrf.eu/files/live/sites/www/files/events/conferences/2005/IWORID7/FinalProgramme/hoheisel_1.pdf</a:t>
            </a:r>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86</a:t>
            </a:fld>
            <a:endParaRPr lang="en-GB"/>
          </a:p>
        </p:txBody>
      </p:sp>
    </p:spTree>
    <p:extLst>
      <p:ext uri="{BB962C8B-B14F-4D97-AF65-F5344CB8AC3E}">
        <p14:creationId xmlns:p14="http://schemas.microsoft.com/office/powerpoint/2010/main" val="40574123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Say: These factors</a:t>
            </a:r>
            <a:r>
              <a:rPr lang="en-GB" baseline="0" dirty="0" smtClean="0"/>
              <a:t> affect the mainly energy resolution and the count rate</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87</a:t>
            </a:fld>
            <a:endParaRPr lang="en-GB"/>
          </a:p>
        </p:txBody>
      </p:sp>
    </p:spTree>
    <p:extLst>
      <p:ext uri="{BB962C8B-B14F-4D97-AF65-F5344CB8AC3E}">
        <p14:creationId xmlns:p14="http://schemas.microsoft.com/office/powerpoint/2010/main" val="21781747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0" dirty="0" smtClean="0"/>
              <a:t>Limiting factors in the sensor</a:t>
            </a:r>
            <a:r>
              <a:rPr lang="en-GB" b="1" i="0" baseline="0" dirty="0" smtClean="0"/>
              <a:t> </a:t>
            </a:r>
            <a:r>
              <a:rPr lang="en-GB" i="0" baseline="0" dirty="0" smtClean="0"/>
              <a:t>(</a:t>
            </a:r>
            <a:r>
              <a:rPr lang="en-GB" dirty="0" smtClean="0"/>
              <a:t>Thesis folder /</a:t>
            </a:r>
            <a:r>
              <a:rPr lang="en-GB" baseline="0" dirty="0" smtClean="0"/>
              <a:t> </a:t>
            </a:r>
            <a:r>
              <a:rPr lang="en-GB" dirty="0" smtClean="0"/>
              <a:t>HybridPixelDetectorScheme2)</a:t>
            </a:r>
          </a:p>
          <a:p>
            <a:endParaRPr lang="en-GB" dirty="0" smtClean="0"/>
          </a:p>
          <a:p>
            <a:r>
              <a:rPr lang="en-GB" dirty="0" smtClean="0"/>
              <a:t>Thesis folder /</a:t>
            </a:r>
            <a:r>
              <a:rPr lang="en-GB" baseline="0" dirty="0" smtClean="0"/>
              <a:t> </a:t>
            </a:r>
            <a:r>
              <a:rPr lang="en-GB" dirty="0" smtClean="0"/>
              <a:t>HybridPixelDetectorScheme2</a:t>
            </a:r>
          </a:p>
          <a:p>
            <a:pPr lvl="1"/>
            <a:r>
              <a:rPr lang="en-GB" sz="2000" b="1" dirty="0" smtClean="0"/>
              <a:t>SENSOR</a:t>
            </a:r>
          </a:p>
          <a:p>
            <a:pPr marL="800100" lvl="1" indent="-342900">
              <a:buFont typeface="Arial" panose="020B0604020202020204" pitchFamily="34" charset="0"/>
              <a:buChar char="•"/>
            </a:pPr>
            <a:r>
              <a:rPr lang="en-GB" sz="2000" dirty="0" smtClean="0"/>
              <a:t>Absorption efficiency (probability that the X-ray photon will be removed from the beam</a:t>
            </a:r>
            <a:r>
              <a:rPr lang="en-GB" sz="2000" baseline="0" dirty="0" smtClean="0"/>
              <a:t> in the absorber of a given thickness)</a:t>
            </a:r>
            <a:endParaRPr lang="en-GB" sz="2000" dirty="0" smtClean="0"/>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Fluctuations in the number of generated charge carriers</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smtClean="0"/>
              <a:t>Photoelectron interacts with electrons in material</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smtClean="0"/>
              <a:t>Energy losses occur both to ionizing processes (result in charge) and non-ionizing processes (multiple mechanisms reduce statistical spread)</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smtClean="0"/>
              <a:t>Fluctuations represent a lower limit for the achievable energy resolution</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Charge diffusion</a:t>
            </a:r>
          </a:p>
          <a:p>
            <a:pPr marL="800100" lvl="1" indent="-342900">
              <a:buFont typeface="Arial" panose="020B0604020202020204" pitchFamily="34" charset="0"/>
              <a:buChar char="•"/>
            </a:pPr>
            <a:r>
              <a:rPr lang="en-GB" sz="2000" dirty="0" smtClean="0"/>
              <a:t>Partial charge deposition due to Fluorescence and Compton Scattering</a:t>
            </a:r>
          </a:p>
          <a:p>
            <a:pPr marL="800100" lvl="1" indent="-342900">
              <a:buFont typeface="Arial" panose="020B0604020202020204" pitchFamily="34" charset="0"/>
              <a:buChar char="•"/>
            </a:pPr>
            <a:r>
              <a:rPr lang="en-GB" sz="2000" dirty="0" smtClean="0"/>
              <a:t>Charge trapping in the semiconductor material: </a:t>
            </a:r>
          </a:p>
          <a:p>
            <a:pPr marL="1257300" lvl="2" indent="-342900">
              <a:buFont typeface="Arial" panose="020B0604020202020204" pitchFamily="34" charset="0"/>
              <a:buChar char="•"/>
            </a:pPr>
            <a:r>
              <a:rPr lang="en-GB" sz="2000" dirty="0" smtClean="0"/>
              <a:t>reduction of the signal in the electrodes</a:t>
            </a:r>
          </a:p>
          <a:p>
            <a:pPr marL="1257300" lvl="2" indent="-342900">
              <a:buFont typeface="Arial" panose="020B0604020202020204" pitchFamily="34" charset="0"/>
              <a:buChar char="•"/>
            </a:pPr>
            <a:r>
              <a:rPr lang="en-GB" sz="2000" dirty="0" smtClean="0"/>
              <a:t>The</a:t>
            </a:r>
            <a:r>
              <a:rPr lang="en-GB" sz="2000" baseline="0" dirty="0" smtClean="0"/>
              <a:t> mobility lifetime product of the carrier determines the trapping length (usually higher for electrons than holes)</a:t>
            </a:r>
            <a:endParaRPr lang="en-GB" sz="2000" dirty="0" smtClean="0"/>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If a detector has small pixels the carriers drifting to the readout electrodes will induce most of the total signal </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Other defects in the crystal (like grain boundaries) can also lead to trapping and charge carrier loss</a:t>
            </a:r>
          </a:p>
          <a:p>
            <a:pPr marL="800100" lvl="1" indent="-342900">
              <a:buFont typeface="Arial" panose="020B0604020202020204" pitchFamily="34" charset="0"/>
              <a:buChar char="•"/>
            </a:pPr>
            <a:r>
              <a:rPr lang="en-GB" sz="2000" dirty="0" smtClean="0"/>
              <a:t>Sensor polarization</a:t>
            </a:r>
          </a:p>
          <a:p>
            <a:pPr marL="800100" lvl="1" indent="-342900">
              <a:buFont typeface="Arial" panose="020B0604020202020204" pitchFamily="34" charset="0"/>
              <a:buChar char="•"/>
            </a:pPr>
            <a:r>
              <a:rPr lang="en-GB" sz="2000" dirty="0" smtClean="0"/>
              <a:t>Time-dependent decrease of the count-rate and charge collection eﬃciency due to trapping and </a:t>
            </a:r>
            <a:r>
              <a:rPr lang="en-GB" sz="2000" dirty="0" err="1" smtClean="0"/>
              <a:t>detrapping</a:t>
            </a:r>
            <a:r>
              <a:rPr lang="en-GB" sz="2000" dirty="0" smtClean="0"/>
              <a:t> of the carriers within the crystal that aﬀect the electric ﬁeld proﬁle in the detector. </a:t>
            </a:r>
          </a:p>
          <a:p>
            <a:pPr marL="800100" lvl="1" indent="-342900">
              <a:buFont typeface="Arial" panose="020B0604020202020204" pitchFamily="34" charset="0"/>
              <a:buChar char="•"/>
            </a:pPr>
            <a:r>
              <a:rPr lang="en-GB" sz="2000" dirty="0" smtClean="0"/>
              <a:t>It is possible to minimize the polarization eﬀects by using high bias voltages and low temperature operation. </a:t>
            </a:r>
          </a:p>
          <a:p>
            <a:pPr marL="800100" lvl="1" indent="-342900">
              <a:buFont typeface="Arial" panose="020B0604020202020204" pitchFamily="34" charset="0"/>
              <a:buChar char="•"/>
            </a:pPr>
            <a:r>
              <a:rPr lang="en-GB" sz="2000" dirty="0" smtClean="0"/>
              <a:t>Good</a:t>
            </a:r>
            <a:r>
              <a:rPr lang="en-GB" sz="2000" baseline="0" dirty="0" smtClean="0"/>
              <a:t> </a:t>
            </a:r>
            <a:r>
              <a:rPr lang="en-GB" sz="2000" dirty="0" smtClean="0"/>
              <a:t>reliability of </a:t>
            </a:r>
            <a:r>
              <a:rPr lang="en-GB" sz="2000" dirty="0" err="1" smtClean="0"/>
              <a:t>CdZnTe</a:t>
            </a:r>
            <a:r>
              <a:rPr lang="en-GB" sz="2000" dirty="0" smtClean="0"/>
              <a:t> has been recently reported and systems with such detectors are commercially available.</a:t>
            </a:r>
          </a:p>
          <a:p>
            <a:pPr marL="800100" lvl="1" indent="-342900">
              <a:buFont typeface="Arial" panose="020B0604020202020204" pitchFamily="34" charset="0"/>
              <a:buChar char="•"/>
            </a:pPr>
            <a:endParaRPr lang="en-GB" sz="2000" dirty="0" smtClean="0"/>
          </a:p>
          <a:p>
            <a:pPr lvl="1"/>
            <a:r>
              <a:rPr lang="en-GB" sz="2000" b="1" dirty="0" smtClean="0"/>
              <a:t>INTERFACE</a:t>
            </a:r>
          </a:p>
          <a:p>
            <a:pPr marL="800100" lvl="1" indent="-342900">
              <a:buFont typeface="Arial" panose="020B0604020202020204" pitchFamily="34" charset="0"/>
              <a:buChar char="•"/>
            </a:pPr>
            <a:r>
              <a:rPr lang="en-GB" sz="2000" dirty="0" smtClean="0"/>
              <a:t>Ballistic deficit</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Ballistic deficit refers to the loss of signal amplitude at the shaper output due to an incomplete integration of the sensor signal by the readout electronics.</a:t>
            </a:r>
          </a:p>
          <a:p>
            <a:pPr marL="800100" lvl="1" indent="-342900">
              <a:buFont typeface="Arial" panose="020B0604020202020204" pitchFamily="34" charset="0"/>
              <a:buChar char="•"/>
            </a:pPr>
            <a:endParaRPr lang="en-GB" sz="2000" dirty="0" smtClean="0"/>
          </a:p>
          <a:p>
            <a:pPr lvl="1"/>
            <a:r>
              <a:rPr lang="en-GB" sz="2000" b="1" dirty="0" smtClean="0"/>
              <a:t>READOUT</a:t>
            </a:r>
          </a:p>
          <a:p>
            <a:pPr marL="800100" lvl="1" indent="-342900">
              <a:buFont typeface="Arial" panose="020B0604020202020204" pitchFamily="34" charset="0"/>
              <a:buChar char="•"/>
            </a:pPr>
            <a:r>
              <a:rPr lang="en-GB" sz="2000" dirty="0" smtClean="0"/>
              <a:t>Electronics noise</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Noise is a random process inherent to the conduction of current in devices that limits the minimum signal level that a circuit can process with acceptable quality</a:t>
            </a:r>
          </a:p>
          <a:p>
            <a:pPr marL="800100" lvl="1" indent="-342900">
              <a:buFont typeface="Arial" panose="020B0604020202020204" pitchFamily="34" charset="0"/>
              <a:buChar char="•"/>
            </a:pPr>
            <a:r>
              <a:rPr lang="en-GB" sz="2000" dirty="0" smtClean="0"/>
              <a:t>Cross talk</a:t>
            </a:r>
          </a:p>
          <a:p>
            <a:pPr marL="800100" lvl="1" indent="-342900">
              <a:buFont typeface="Arial" panose="020B0604020202020204" pitchFamily="34" charset="0"/>
              <a:buChar char="•"/>
            </a:pPr>
            <a:r>
              <a:rPr lang="en-GB" sz="2000" dirty="0" smtClean="0"/>
              <a:t>Threshold offset and gain dispersion between pixels</a:t>
            </a:r>
          </a:p>
          <a:p>
            <a:pPr marL="800100" lvl="1" indent="-342900">
              <a:buFont typeface="Arial" panose="020B0604020202020204" pitchFamily="34" charset="0"/>
              <a:buChar char="•"/>
            </a:pPr>
            <a:r>
              <a:rPr lang="en-GB" sz="2000" dirty="0" smtClean="0"/>
              <a:t>Pulse pile-up leads to a reduction of the event</a:t>
            </a:r>
            <a:r>
              <a:rPr lang="en-GB" sz="2000" baseline="0" dirty="0" smtClean="0"/>
              <a:t> counts and an incorrect/distorted measurement of the energy </a:t>
            </a:r>
            <a:endParaRPr lang="en-GB" sz="2000" dirty="0" smtClean="0"/>
          </a:p>
          <a:p>
            <a:pPr marL="457200" lvl="1" indent="0">
              <a:buFont typeface="Arial" panose="020B0604020202020204" pitchFamily="34" charset="0"/>
              <a:buNone/>
            </a:pPr>
            <a:endParaRPr lang="en-GB" sz="2000" dirty="0" smtClean="0"/>
          </a:p>
          <a:p>
            <a:pPr marL="457200" lvl="1" indent="0">
              <a:buFont typeface="Arial" panose="020B0604020202020204" pitchFamily="34" charset="0"/>
              <a:buNone/>
            </a:pPr>
            <a:r>
              <a:rPr lang="en-GB" sz="2000" dirty="0" smtClean="0"/>
              <a:t>Polarization: causes a change in the detector’s performance after biasing the sensor, and leads</a:t>
            </a:r>
            <a:r>
              <a:rPr lang="en-GB" sz="2000" baseline="0" dirty="0" smtClean="0"/>
              <a:t> to a reduction in the count rate over time and loss of charge collection efficiency.</a:t>
            </a:r>
          </a:p>
          <a:p>
            <a:pPr marL="457200" lvl="1" indent="0">
              <a:buFont typeface="Arial" panose="020B0604020202020204" pitchFamily="34" charset="0"/>
              <a:buNone/>
            </a:pPr>
            <a:r>
              <a:rPr lang="en-GB" sz="2000" baseline="0" dirty="0" smtClean="0"/>
              <a:t>Polarization arises from trapping and de-trapping of ionized deep level acceptors within the crystal which affects the space-charge and the electric field distribution.</a:t>
            </a:r>
          </a:p>
          <a:p>
            <a:pPr marL="457200" lvl="1" indent="0">
              <a:buFont typeface="Arial" panose="020B0604020202020204" pitchFamily="34" charset="0"/>
              <a:buNone/>
            </a:pPr>
            <a:endParaRPr lang="en-GB" sz="2000" dirty="0" smtClean="0"/>
          </a:p>
          <a:p>
            <a:r>
              <a:rPr lang="en-GB" dirty="0" smtClean="0"/>
              <a:t>Time-dependent decrease in the counting rate and charge collection efficiency due to electron capture in the material.</a:t>
            </a:r>
          </a:p>
          <a:p>
            <a:r>
              <a:rPr lang="en-GB" dirty="0" smtClean="0"/>
              <a:t>Polarization is a phenomenon </a:t>
            </a:r>
            <a:r>
              <a:rPr lang="en-GB" dirty="0" err="1" smtClean="0"/>
              <a:t>occuring</a:t>
            </a:r>
            <a:r>
              <a:rPr lang="en-GB" dirty="0" smtClean="0"/>
              <a:t> in semiconductor detectors that leads to a time-dependent decrease of the count-rate and charge collection efficiency [9]. It happens due to trapping and </a:t>
            </a:r>
            <a:r>
              <a:rPr lang="en-GB" dirty="0" err="1" smtClean="0"/>
              <a:t>detrapping</a:t>
            </a:r>
            <a:r>
              <a:rPr lang="en-GB" dirty="0" smtClean="0"/>
              <a:t> [23] of the carriers within the crystal that affect the electric field profile in the detector. The sensor design must be such that the charge generated by the X-ray photon is removed from the device at sufficiently high rate through both drift and recombination. It is possible to minimize the polarization effects by using high bias voltages and low temperature operation [31]. Good reliability of </a:t>
            </a:r>
            <a:r>
              <a:rPr lang="en-GB" dirty="0" err="1" smtClean="0"/>
              <a:t>CdZnTe</a:t>
            </a:r>
            <a:r>
              <a:rPr lang="en-GB" dirty="0" smtClean="0"/>
              <a:t> has been recently reported and systems with such detectors are commercially available [23].</a:t>
            </a:r>
          </a:p>
          <a:p>
            <a:endParaRPr lang="en-GB" sz="2000" dirty="0" smtClean="0"/>
          </a:p>
          <a:p>
            <a:r>
              <a:rPr lang="en-GB" sz="2000" dirty="0" smtClean="0"/>
              <a:t>Discussion</a:t>
            </a:r>
            <a:r>
              <a:rPr lang="en-GB" sz="2000" baseline="0" dirty="0" smtClean="0"/>
              <a:t> with </a:t>
            </a:r>
            <a:r>
              <a:rPr lang="en-GB" sz="2000" baseline="0" dirty="0" err="1" smtClean="0"/>
              <a:t>CdTe</a:t>
            </a:r>
            <a:r>
              <a:rPr lang="en-GB" sz="2000" baseline="0" dirty="0" smtClean="0"/>
              <a:t> </a:t>
            </a:r>
            <a:r>
              <a:rPr lang="en-GB" sz="2000" baseline="0" dirty="0" err="1" smtClean="0"/>
              <a:t>Ohmic</a:t>
            </a:r>
            <a:r>
              <a:rPr lang="en-GB" sz="2000" baseline="0" dirty="0" smtClean="0"/>
              <a:t> vs </a:t>
            </a:r>
            <a:r>
              <a:rPr lang="en-GB" sz="2000" baseline="0" dirty="0" err="1" smtClean="0"/>
              <a:t>Schottky</a:t>
            </a:r>
            <a:endParaRPr lang="en-GB" sz="2000" baseline="0" dirty="0" smtClean="0"/>
          </a:p>
          <a:p>
            <a:r>
              <a:rPr lang="en-GB" sz="2000" baseline="0" dirty="0" err="1" smtClean="0"/>
              <a:t>Ohmic</a:t>
            </a:r>
            <a:r>
              <a:rPr lang="en-GB" sz="2000" baseline="0" dirty="0" smtClean="0"/>
              <a:t>:</a:t>
            </a:r>
          </a:p>
          <a:p>
            <a:pPr marL="342900" indent="-342900">
              <a:buFont typeface="Arial" panose="020B0604020202020204" pitchFamily="34" charset="0"/>
              <a:buChar char="•"/>
            </a:pPr>
            <a:r>
              <a:rPr lang="en-GB" sz="2000" baseline="0" dirty="0" smtClean="0"/>
              <a:t>Higher leakage current (but can be compensated with a proper leakage current compensation network in the pixel)</a:t>
            </a:r>
          </a:p>
          <a:p>
            <a:pPr marL="342900" indent="-342900">
              <a:buFont typeface="Arial" panose="020B0604020202020204" pitchFamily="34" charset="0"/>
              <a:buChar char="•"/>
            </a:pPr>
            <a:r>
              <a:rPr lang="en-GB" sz="2000" baseline="0" dirty="0" smtClean="0"/>
              <a:t>Less defects for imaging (i.e. better for imaging with photon counting detectors).</a:t>
            </a:r>
          </a:p>
          <a:p>
            <a:pPr marL="342900" indent="-342900">
              <a:buFont typeface="Arial" panose="020B0604020202020204" pitchFamily="34" charset="0"/>
              <a:buChar char="•"/>
            </a:pPr>
            <a:r>
              <a:rPr lang="en-GB" sz="2000" baseline="0" dirty="0" smtClean="0"/>
              <a:t>A bit more noise (due to increased leakage current)</a:t>
            </a:r>
          </a:p>
          <a:p>
            <a:pPr marL="0" indent="0">
              <a:buFont typeface="Arial" panose="020B0604020202020204" pitchFamily="34" charset="0"/>
              <a:buNone/>
            </a:pPr>
            <a:r>
              <a:rPr lang="en-GB" sz="2000" baseline="0" dirty="0" err="1" smtClean="0"/>
              <a:t>Schottky</a:t>
            </a:r>
            <a:endParaRPr lang="en-GB" sz="2000" baseline="0" dirty="0" smtClean="0"/>
          </a:p>
          <a:p>
            <a:pPr marL="342900" indent="-342900">
              <a:buFont typeface="Arial" panose="020B0604020202020204" pitchFamily="34" charset="0"/>
              <a:buChar char="•"/>
            </a:pPr>
            <a:r>
              <a:rPr lang="en-GB" sz="2000" baseline="0" dirty="0" smtClean="0"/>
              <a:t>Lower leakage current (i.e. this type is required for integrating front-ends)</a:t>
            </a:r>
          </a:p>
          <a:p>
            <a:pPr marL="342900" indent="-342900">
              <a:buFont typeface="Arial" panose="020B0604020202020204" pitchFamily="34" charset="0"/>
              <a:buChar char="•"/>
            </a:pPr>
            <a:r>
              <a:rPr lang="en-GB" sz="2000" baseline="0" dirty="0" smtClean="0"/>
              <a:t>More defects for imaging (dead pixels / anomalously high leakage current / grain boundaries)</a:t>
            </a:r>
            <a:endParaRPr lang="en-GB" dirty="0" smtClean="0"/>
          </a:p>
          <a:p>
            <a:endParaRPr lang="en-GB" dirty="0" smtClean="0"/>
          </a:p>
        </p:txBody>
      </p:sp>
      <p:sp>
        <p:nvSpPr>
          <p:cNvPr id="4" name="Slide Number Placeholder 3"/>
          <p:cNvSpPr>
            <a:spLocks noGrp="1"/>
          </p:cNvSpPr>
          <p:nvPr>
            <p:ph type="sldNum" sz="quarter" idx="10"/>
          </p:nvPr>
        </p:nvSpPr>
        <p:spPr/>
        <p:txBody>
          <a:bodyPr/>
          <a:lstStyle/>
          <a:p>
            <a:fld id="{2119D60F-B276-4077-96EB-722715557476}" type="slidenum">
              <a:rPr lang="en-GB" smtClean="0"/>
              <a:t>88</a:t>
            </a:fld>
            <a:endParaRPr lang="en-GB"/>
          </a:p>
        </p:txBody>
      </p:sp>
    </p:spTree>
    <p:extLst>
      <p:ext uri="{BB962C8B-B14F-4D97-AF65-F5344CB8AC3E}">
        <p14:creationId xmlns:p14="http://schemas.microsoft.com/office/powerpoint/2010/main" val="218964814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t>Limiting factors in the sensor-electronics interface and in the electronics</a:t>
            </a:r>
            <a:endParaRPr lang="en-GB" dirty="0" smtClean="0"/>
          </a:p>
          <a:p>
            <a:r>
              <a:rPr lang="en-GB" dirty="0" smtClean="0"/>
              <a:t>Thesis folder</a:t>
            </a:r>
          </a:p>
          <a:p>
            <a:r>
              <a:rPr lang="en-GB" dirty="0" smtClean="0"/>
              <a:t>HybridPixelDetectorScheme2</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89</a:t>
            </a:fld>
            <a:endParaRPr lang="en-GB"/>
          </a:p>
        </p:txBody>
      </p:sp>
    </p:spTree>
    <p:extLst>
      <p:ext uri="{BB962C8B-B14F-4D97-AF65-F5344CB8AC3E}">
        <p14:creationId xmlns:p14="http://schemas.microsoft.com/office/powerpoint/2010/main" val="796848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chemeClr val="tx2"/>
                </a:solidFill>
              </a:rPr>
              <a:t>In High Energy Physics the “objects” to be imaged are the interactions (events) between incoming particles, which result in other outgoing particles.</a:t>
            </a:r>
          </a:p>
          <a:p>
            <a:pPr marL="0" marR="0" indent="0" algn="l" defTabSz="914400" rtl="0" eaLnBrk="0" fontAlgn="base" latinLnBrk="0" hangingPunct="0">
              <a:lnSpc>
                <a:spcPct val="100000"/>
              </a:lnSpc>
              <a:spcBef>
                <a:spcPct val="30000"/>
              </a:spcBef>
              <a:spcAft>
                <a:spcPct val="0"/>
              </a:spcAft>
              <a:buClrTx/>
              <a:buSzTx/>
              <a:buFontTx/>
              <a:buNone/>
              <a:tabLst/>
              <a:defRPr/>
            </a:pPr>
            <a:r>
              <a:rPr lang="fr-CH" sz="1200" dirty="0" smtClean="0">
                <a:solidFill>
                  <a:schemeClr val="tx2"/>
                </a:solidFill>
              </a:rPr>
              <a:t>The dots </a:t>
            </a:r>
            <a:r>
              <a:rPr lang="fr-CH" sz="1200" dirty="0" err="1" smtClean="0">
                <a:solidFill>
                  <a:schemeClr val="tx2"/>
                </a:solidFill>
              </a:rPr>
              <a:t>represent</a:t>
            </a:r>
            <a:r>
              <a:rPr lang="fr-CH" sz="1200" dirty="0" smtClean="0">
                <a:solidFill>
                  <a:schemeClr val="tx2"/>
                </a:solidFill>
              </a:rPr>
              <a:t> hits in the </a:t>
            </a:r>
            <a:r>
              <a:rPr lang="fr-CH" sz="1200" dirty="0" err="1" smtClean="0">
                <a:solidFill>
                  <a:schemeClr val="tx2"/>
                </a:solidFill>
              </a:rPr>
              <a:t>Silicon</a:t>
            </a:r>
            <a:r>
              <a:rPr lang="fr-CH" sz="1200" dirty="0" smtClean="0">
                <a:solidFill>
                  <a:schemeClr val="tx2"/>
                </a:solidFill>
              </a:rPr>
              <a:t> detectors </a:t>
            </a:r>
            <a:r>
              <a:rPr lang="fr-CH" sz="1200" dirty="0" err="1" smtClean="0">
                <a:solidFill>
                  <a:schemeClr val="tx2"/>
                </a:solidFill>
              </a:rPr>
              <a:t>from</a:t>
            </a:r>
            <a:r>
              <a:rPr lang="fr-CH" sz="1200" dirty="0" smtClean="0">
                <a:solidFill>
                  <a:schemeClr val="tx2"/>
                </a:solidFill>
              </a:rPr>
              <a:t> </a:t>
            </a:r>
            <a:r>
              <a:rPr lang="fr-CH" sz="1200" dirty="0" err="1" smtClean="0">
                <a:solidFill>
                  <a:schemeClr val="tx2"/>
                </a:solidFill>
              </a:rPr>
              <a:t>wich</a:t>
            </a:r>
            <a:r>
              <a:rPr lang="fr-CH" sz="1200" dirty="0" smtClean="0">
                <a:solidFill>
                  <a:schemeClr val="tx2"/>
                </a:solidFill>
              </a:rPr>
              <a:t> </a:t>
            </a:r>
            <a:r>
              <a:rPr lang="fr-CH" sz="1200" dirty="0" err="1" smtClean="0">
                <a:solidFill>
                  <a:schemeClr val="tx2"/>
                </a:solidFill>
              </a:rPr>
              <a:t>tracks</a:t>
            </a:r>
            <a:r>
              <a:rPr lang="fr-CH" sz="1200" dirty="0" smtClean="0">
                <a:solidFill>
                  <a:schemeClr val="tx2"/>
                </a:solidFill>
              </a:rPr>
              <a:t> are </a:t>
            </a:r>
            <a:r>
              <a:rPr lang="fr-CH" sz="1200" dirty="0" err="1" smtClean="0">
                <a:solidFill>
                  <a:schemeClr val="tx2"/>
                </a:solidFill>
              </a:rPr>
              <a:t>reconstructed</a:t>
            </a:r>
            <a:r>
              <a:rPr lang="fr-CH" sz="1200" dirty="0" smtClean="0">
                <a:solidFill>
                  <a:schemeClr val="tx2"/>
                </a:solidFill>
              </a:rPr>
              <a:t>.</a:t>
            </a:r>
          </a:p>
          <a:p>
            <a:endParaRPr lang="en-GB"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The tracking detectors are the detector elements which are closest to the interaction point. Their purpose is to disentangle the various particle tracks and to assign them to primary or secondary vertices. </a:t>
            </a:r>
          </a:p>
          <a:p>
            <a:endParaRPr lang="en-GB" dirty="0" smtClean="0"/>
          </a:p>
          <a:p>
            <a:r>
              <a:rPr lang="en-GB" dirty="0" smtClean="0"/>
              <a:t>http://link.springer.com/content/pdf/10.1023/A%3A1021200315694</a:t>
            </a:r>
          </a:p>
          <a:p>
            <a:r>
              <a:rPr lang="en-GB" dirty="0" smtClean="0"/>
              <a:t>1. First published</a:t>
            </a:r>
            <a:r>
              <a:rPr lang="en-GB" baseline="0" dirty="0" smtClean="0"/>
              <a:t> in 1984 by </a:t>
            </a:r>
            <a:r>
              <a:rPr lang="en-GB" baseline="0" dirty="0" err="1" smtClean="0"/>
              <a:t>Gaalema</a:t>
            </a:r>
            <a:r>
              <a:rPr lang="en-GB" baseline="0" dirty="0" smtClean="0"/>
              <a:t> IEEE NSS (showed the possibility and potential of hybrid pixel detectors)</a:t>
            </a:r>
          </a:p>
          <a:p>
            <a:r>
              <a:rPr lang="en-GB" baseline="0" dirty="0" smtClean="0"/>
              <a:t>(an integrated circuit for focal plane imaging sensors could be connected to a diode array to detect X-rays).</a:t>
            </a:r>
          </a:p>
          <a:p>
            <a:r>
              <a:rPr lang="en-GB" baseline="0" dirty="0" smtClean="0"/>
              <a:t>2. Designs of pixel readout started in Europe and in the States in early 1990s by groups developing vertex detectors for LHC and SSC.</a:t>
            </a:r>
          </a:p>
          <a:p>
            <a:r>
              <a:rPr lang="en-GB" baseline="0" dirty="0" smtClean="0"/>
              <a:t>3. After the stop of the SSC (Superconducting Super Collider) in the States in 1994 R&amp;D continued exclusively and for a few years at CERN</a:t>
            </a:r>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189364477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Thesis folder /</a:t>
            </a:r>
            <a:r>
              <a:rPr lang="en-GB" baseline="0" dirty="0" smtClean="0"/>
              <a:t> </a:t>
            </a:r>
            <a:r>
              <a:rPr lang="en-GB" dirty="0" smtClean="0"/>
              <a:t>HybridPixelDetectorScheme2</a:t>
            </a:r>
          </a:p>
          <a:p>
            <a:pPr lvl="1"/>
            <a:r>
              <a:rPr lang="en-GB" sz="2000" b="1" dirty="0" smtClean="0"/>
              <a:t>SENSOR</a:t>
            </a:r>
          </a:p>
          <a:p>
            <a:pPr marL="800100" lvl="1" indent="-342900">
              <a:buFont typeface="Arial" panose="020B0604020202020204" pitchFamily="34" charset="0"/>
              <a:buChar char="•"/>
            </a:pPr>
            <a:r>
              <a:rPr lang="en-GB" sz="2000" dirty="0" smtClean="0"/>
              <a:t>Absorption efficiency (probability that the X-ray photon will be removed from the beam</a:t>
            </a:r>
            <a:r>
              <a:rPr lang="en-GB" sz="2000" baseline="0" dirty="0" smtClean="0"/>
              <a:t> in the absorber of a given thickness)</a:t>
            </a:r>
            <a:endParaRPr lang="en-GB" sz="2000" dirty="0" smtClean="0"/>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Fluctuations in the number of generated charge carriers</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Charge diffusion</a:t>
            </a:r>
          </a:p>
          <a:p>
            <a:pPr marL="800100" lvl="1" indent="-342900">
              <a:buFont typeface="Arial" panose="020B0604020202020204" pitchFamily="34" charset="0"/>
              <a:buChar char="•"/>
            </a:pPr>
            <a:r>
              <a:rPr lang="en-GB" sz="2000" dirty="0" smtClean="0"/>
              <a:t>Partial charge deposition due to Fluorescence and Compton Scattering</a:t>
            </a:r>
          </a:p>
          <a:p>
            <a:pPr marL="800100" lvl="1" indent="-342900">
              <a:buFont typeface="Arial" panose="020B0604020202020204" pitchFamily="34" charset="0"/>
              <a:buChar char="•"/>
            </a:pPr>
            <a:r>
              <a:rPr lang="en-GB" sz="2000" dirty="0" smtClean="0"/>
              <a:t>Charge trapping in the semiconductor material: </a:t>
            </a:r>
          </a:p>
          <a:p>
            <a:pPr marL="1257300" lvl="2" indent="-342900">
              <a:buFont typeface="Arial" panose="020B0604020202020204" pitchFamily="34" charset="0"/>
              <a:buChar char="•"/>
            </a:pPr>
            <a:r>
              <a:rPr lang="en-GB" sz="2000" dirty="0" smtClean="0"/>
              <a:t>reduction of the signal in the electrodes</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Other defects in the crystal can also lead to trapping and charge carrier loss</a:t>
            </a:r>
          </a:p>
          <a:p>
            <a:pPr marL="800100" lvl="1" indent="-342900">
              <a:buFont typeface="Arial" panose="020B0604020202020204" pitchFamily="34" charset="0"/>
              <a:buChar char="•"/>
            </a:pPr>
            <a:endParaRPr lang="en-GB" sz="2000" dirty="0" smtClean="0"/>
          </a:p>
          <a:p>
            <a:pPr marL="800100" lvl="1" indent="-342900">
              <a:buFont typeface="Arial" panose="020B0604020202020204" pitchFamily="34" charset="0"/>
              <a:buChar char="•"/>
            </a:pPr>
            <a:r>
              <a:rPr lang="en-GB" sz="2000" dirty="0" smtClean="0"/>
              <a:t>Sensor polarization</a:t>
            </a:r>
          </a:p>
          <a:p>
            <a:pPr lvl="1"/>
            <a:r>
              <a:rPr lang="en-GB" sz="2000" b="1" dirty="0" smtClean="0"/>
              <a:t>INTERFACE</a:t>
            </a:r>
          </a:p>
          <a:p>
            <a:pPr marL="800100" lvl="1" indent="-342900">
              <a:buFont typeface="Arial" panose="020B0604020202020204" pitchFamily="34" charset="0"/>
              <a:buChar char="•"/>
            </a:pPr>
            <a:r>
              <a:rPr lang="en-GB" sz="2000" dirty="0" smtClean="0"/>
              <a:t>Ballistic deficit</a:t>
            </a:r>
          </a:p>
          <a:p>
            <a:pPr lvl="1"/>
            <a:r>
              <a:rPr lang="en-GB" sz="2000" b="1" dirty="0" smtClean="0"/>
              <a:t>READOUT</a:t>
            </a:r>
          </a:p>
          <a:p>
            <a:pPr marL="800100" lvl="1" indent="-342900">
              <a:buFont typeface="Arial" panose="020B0604020202020204" pitchFamily="34" charset="0"/>
              <a:buChar char="•"/>
            </a:pPr>
            <a:r>
              <a:rPr lang="en-GB" sz="2000" dirty="0" smtClean="0"/>
              <a:t>Electronics noise</a:t>
            </a:r>
          </a:p>
          <a:p>
            <a:pPr marL="800100" lvl="1" indent="-342900">
              <a:buFont typeface="Arial" panose="020B0604020202020204" pitchFamily="34" charset="0"/>
              <a:buChar char="•"/>
            </a:pPr>
            <a:r>
              <a:rPr lang="en-GB" sz="2000" dirty="0" smtClean="0"/>
              <a:t>Cross talk</a:t>
            </a:r>
          </a:p>
          <a:p>
            <a:pPr marL="800100" lvl="1" indent="-342900">
              <a:buFont typeface="Arial" panose="020B0604020202020204" pitchFamily="34" charset="0"/>
              <a:buChar char="•"/>
            </a:pPr>
            <a:r>
              <a:rPr lang="en-GB" sz="2000" dirty="0" smtClean="0"/>
              <a:t>Threshold offset and gain dispersion between pixels</a:t>
            </a:r>
          </a:p>
          <a:p>
            <a:pPr marL="800100" lvl="1" indent="-342900">
              <a:buFont typeface="Arial" panose="020B0604020202020204" pitchFamily="34" charset="0"/>
              <a:buChar char="•"/>
            </a:pPr>
            <a:r>
              <a:rPr lang="en-GB" sz="2000" dirty="0" smtClean="0"/>
              <a:t>Pulse pile-up</a:t>
            </a:r>
          </a:p>
          <a:p>
            <a:pPr marL="457200" lvl="1" indent="0">
              <a:buFont typeface="Arial" panose="020B0604020202020204" pitchFamily="34" charset="0"/>
              <a:buNone/>
            </a:pPr>
            <a:endParaRPr lang="en-GB" sz="2000" dirty="0" smtClean="0"/>
          </a:p>
          <a:p>
            <a:pPr marL="457200" lvl="1" indent="0">
              <a:buFont typeface="Arial" panose="020B0604020202020204" pitchFamily="34" charset="0"/>
              <a:buNone/>
            </a:pPr>
            <a:r>
              <a:rPr lang="en-GB" sz="2000" dirty="0" smtClean="0"/>
              <a:t>Polarization: causes a change in the detector’s performance after biasing the sensor, and leads</a:t>
            </a:r>
            <a:r>
              <a:rPr lang="en-GB" sz="2000" baseline="0" dirty="0" smtClean="0"/>
              <a:t> to a reduction in the count rate over time and loss of charge collection efficiency.</a:t>
            </a:r>
          </a:p>
          <a:p>
            <a:pPr marL="457200" lvl="1" indent="0">
              <a:buFont typeface="Arial" panose="020B0604020202020204" pitchFamily="34" charset="0"/>
              <a:buNone/>
            </a:pPr>
            <a:r>
              <a:rPr lang="en-GB" sz="2000" baseline="0" dirty="0" smtClean="0"/>
              <a:t>Polarization arises from trapping and de-trapping of ionized deep level acceptors within the crystal which affects the space-charge and the electric field distribution.</a:t>
            </a:r>
          </a:p>
          <a:p>
            <a:pPr marL="457200" lvl="1" indent="0">
              <a:buFont typeface="Arial" panose="020B0604020202020204" pitchFamily="34" charset="0"/>
              <a:buNone/>
            </a:pPr>
            <a:endParaRPr lang="en-GB" sz="2000" dirty="0" smtClean="0"/>
          </a:p>
          <a:p>
            <a:r>
              <a:rPr lang="en-GB" dirty="0" smtClean="0"/>
              <a:t>Time-dependent decrease in the counting rate and charge collection efficiency due to electron capture in the material.</a:t>
            </a:r>
          </a:p>
          <a:p>
            <a:r>
              <a:rPr lang="en-GB" dirty="0" smtClean="0"/>
              <a:t>Polarization is a phenomenon </a:t>
            </a:r>
            <a:r>
              <a:rPr lang="en-GB" dirty="0" err="1" smtClean="0"/>
              <a:t>occuring</a:t>
            </a:r>
            <a:r>
              <a:rPr lang="en-GB" dirty="0" smtClean="0"/>
              <a:t> in semiconductor detectors that leads to a time-dependent decrease of the count-rate and charge collection efficiency [9]. It happens due to trapping and </a:t>
            </a:r>
            <a:r>
              <a:rPr lang="en-GB" dirty="0" err="1" smtClean="0"/>
              <a:t>detrapping</a:t>
            </a:r>
            <a:r>
              <a:rPr lang="en-GB" dirty="0" smtClean="0"/>
              <a:t> [23] of the carriers within the crystal that affect the electric field profile in the detector. The sensor design must be such that the charge generated by the X-ray photon is removed from the device at sufficiently high rate through both drift and recombination. It is possible to minimize the polarization effects by using high bias voltages and low temperature operation [31]. Good reliability of </a:t>
            </a:r>
            <a:r>
              <a:rPr lang="en-GB" dirty="0" err="1" smtClean="0"/>
              <a:t>CdZnTe</a:t>
            </a:r>
            <a:r>
              <a:rPr lang="en-GB" dirty="0" smtClean="0"/>
              <a:t> has been recently reported and systems with such detectors are commercially available [23].</a:t>
            </a:r>
          </a:p>
          <a:p>
            <a:pPr marL="457200" lvl="1" indent="0">
              <a:buFont typeface="Arial" panose="020B0604020202020204" pitchFamily="34" charset="0"/>
              <a:buNone/>
            </a:pPr>
            <a:endParaRPr lang="en-GB" sz="2000" dirty="0" smtClean="0"/>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90</a:t>
            </a:fld>
            <a:endParaRPr lang="en-GB"/>
          </a:p>
        </p:txBody>
      </p:sp>
    </p:spTree>
    <p:extLst>
      <p:ext uri="{BB962C8B-B14F-4D97-AF65-F5344CB8AC3E}">
        <p14:creationId xmlns:p14="http://schemas.microsoft.com/office/powerpoint/2010/main" val="346688304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Si: low</a:t>
            </a:r>
            <a:r>
              <a:rPr lang="en-GB" baseline="0" dirty="0" smtClean="0"/>
              <a:t> mass, very homogeneous, low price</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91</a:t>
            </a:fld>
            <a:endParaRPr lang="en-GB"/>
          </a:p>
        </p:txBody>
      </p:sp>
    </p:spTree>
    <p:extLst>
      <p:ext uri="{BB962C8B-B14F-4D97-AF65-F5344CB8AC3E}">
        <p14:creationId xmlns:p14="http://schemas.microsoft.com/office/powerpoint/2010/main" val="222980884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Thesis folder /</a:t>
            </a:r>
            <a:r>
              <a:rPr lang="en-GB" baseline="0" dirty="0" smtClean="0"/>
              <a:t> </a:t>
            </a:r>
            <a:r>
              <a:rPr lang="en-GB" dirty="0" smtClean="0"/>
              <a:t>HybridPixelDetectorScheme2</a:t>
            </a:r>
          </a:p>
          <a:p>
            <a:pPr lvl="1"/>
            <a:r>
              <a:rPr lang="en-GB" sz="2000" b="1" dirty="0" smtClean="0"/>
              <a:t>SENSOR</a:t>
            </a:r>
          </a:p>
          <a:p>
            <a:pPr marL="800100" lvl="1" indent="-342900">
              <a:buFont typeface="Arial" panose="020B0604020202020204" pitchFamily="34" charset="0"/>
              <a:buChar char="•"/>
            </a:pPr>
            <a:r>
              <a:rPr lang="en-GB" sz="2000" dirty="0" smtClean="0"/>
              <a:t>Absorption efficiency (probability that the X-ray photon will be removed from the beam</a:t>
            </a:r>
            <a:r>
              <a:rPr lang="en-GB" sz="2000" baseline="0" dirty="0" smtClean="0"/>
              <a:t> in the absorber of a given thickness)</a:t>
            </a:r>
            <a:endParaRPr lang="en-GB" sz="2000" dirty="0" smtClean="0"/>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Fluctuations in the number of generated charge carriers</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Charge diffusion</a:t>
            </a:r>
          </a:p>
          <a:p>
            <a:pPr marL="800100" lvl="1" indent="-342900">
              <a:buFont typeface="Arial" panose="020B0604020202020204" pitchFamily="34" charset="0"/>
              <a:buChar char="•"/>
            </a:pPr>
            <a:r>
              <a:rPr lang="en-GB" sz="2000" dirty="0" smtClean="0"/>
              <a:t>Partial charge deposition due to Fluorescence and Compton Scattering</a:t>
            </a:r>
          </a:p>
          <a:p>
            <a:pPr marL="800100" lvl="1" indent="-342900">
              <a:buFont typeface="Arial" panose="020B0604020202020204" pitchFamily="34" charset="0"/>
              <a:buChar char="•"/>
            </a:pPr>
            <a:r>
              <a:rPr lang="en-GB" sz="2000" dirty="0" smtClean="0"/>
              <a:t>Charge trapping in the semiconductor material: </a:t>
            </a:r>
          </a:p>
          <a:p>
            <a:pPr marL="1257300" lvl="2" indent="-342900">
              <a:buFont typeface="Arial" panose="020B0604020202020204" pitchFamily="34" charset="0"/>
              <a:buChar char="•"/>
            </a:pPr>
            <a:r>
              <a:rPr lang="en-GB" sz="2000" dirty="0" smtClean="0"/>
              <a:t>reduction of the signal in the electrodes</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Other defects in the crystal can also lead to trapping and charge carrier loss</a:t>
            </a:r>
          </a:p>
          <a:p>
            <a:pPr marL="800100" lvl="1" indent="-342900">
              <a:buFont typeface="Arial" panose="020B0604020202020204" pitchFamily="34" charset="0"/>
              <a:buChar char="•"/>
            </a:pPr>
            <a:endParaRPr lang="en-GB" sz="2000" dirty="0" smtClean="0"/>
          </a:p>
          <a:p>
            <a:pPr marL="800100" lvl="1" indent="-342900">
              <a:buFont typeface="Arial" panose="020B0604020202020204" pitchFamily="34" charset="0"/>
              <a:buChar char="•"/>
            </a:pPr>
            <a:r>
              <a:rPr lang="en-GB" sz="2000" dirty="0" smtClean="0"/>
              <a:t>Sensor polarization</a:t>
            </a:r>
          </a:p>
          <a:p>
            <a:pPr lvl="1"/>
            <a:r>
              <a:rPr lang="en-GB" sz="2000" b="1" dirty="0" smtClean="0"/>
              <a:t>INTERFACE</a:t>
            </a:r>
          </a:p>
          <a:p>
            <a:pPr marL="800100" lvl="1" indent="-342900">
              <a:buFont typeface="Arial" panose="020B0604020202020204" pitchFamily="34" charset="0"/>
              <a:buChar char="•"/>
            </a:pPr>
            <a:r>
              <a:rPr lang="en-GB" sz="2000" dirty="0" smtClean="0"/>
              <a:t>Ballistic deficit</a:t>
            </a:r>
          </a:p>
          <a:p>
            <a:pPr lvl="1"/>
            <a:r>
              <a:rPr lang="en-GB" sz="2000" b="1" dirty="0" smtClean="0"/>
              <a:t>READOUT</a:t>
            </a:r>
          </a:p>
          <a:p>
            <a:pPr marL="800100" lvl="1" indent="-342900">
              <a:buFont typeface="Arial" panose="020B0604020202020204" pitchFamily="34" charset="0"/>
              <a:buChar char="•"/>
            </a:pPr>
            <a:r>
              <a:rPr lang="en-GB" sz="2000" dirty="0" smtClean="0"/>
              <a:t>Electronics noise</a:t>
            </a:r>
          </a:p>
          <a:p>
            <a:pPr marL="800100" lvl="1" indent="-342900">
              <a:buFont typeface="Arial" panose="020B0604020202020204" pitchFamily="34" charset="0"/>
              <a:buChar char="•"/>
            </a:pPr>
            <a:r>
              <a:rPr lang="en-GB" sz="2000" dirty="0" smtClean="0"/>
              <a:t>Cross talk</a:t>
            </a:r>
          </a:p>
          <a:p>
            <a:pPr marL="800100" lvl="1" indent="-342900">
              <a:buFont typeface="Arial" panose="020B0604020202020204" pitchFamily="34" charset="0"/>
              <a:buChar char="•"/>
            </a:pPr>
            <a:r>
              <a:rPr lang="en-GB" sz="2000" dirty="0" smtClean="0"/>
              <a:t>Threshold offset and gain dispersion between pixels</a:t>
            </a:r>
          </a:p>
          <a:p>
            <a:pPr marL="800100" lvl="1" indent="-342900">
              <a:buFont typeface="Arial" panose="020B0604020202020204" pitchFamily="34" charset="0"/>
              <a:buChar char="•"/>
            </a:pPr>
            <a:r>
              <a:rPr lang="en-GB" sz="2000" dirty="0" smtClean="0"/>
              <a:t>Pulse pile-up</a:t>
            </a:r>
          </a:p>
          <a:p>
            <a:pPr marL="457200" lvl="1" indent="0">
              <a:buFont typeface="Arial" panose="020B0604020202020204" pitchFamily="34" charset="0"/>
              <a:buNone/>
            </a:pPr>
            <a:endParaRPr lang="en-GB" sz="2000" dirty="0" smtClean="0"/>
          </a:p>
          <a:p>
            <a:pPr marL="457200" lvl="1" indent="0">
              <a:buFont typeface="Arial" panose="020B0604020202020204" pitchFamily="34" charset="0"/>
              <a:buNone/>
            </a:pPr>
            <a:r>
              <a:rPr lang="en-GB" sz="2000" dirty="0" smtClean="0"/>
              <a:t>Polarization: causes a change in the detector’s performance after biasing the sensor, and leads</a:t>
            </a:r>
            <a:r>
              <a:rPr lang="en-GB" sz="2000" baseline="0" dirty="0" smtClean="0"/>
              <a:t> to a reduction in the count rate over time and loss of charge collection efficiency.</a:t>
            </a:r>
          </a:p>
          <a:p>
            <a:pPr marL="457200" lvl="1" indent="0">
              <a:buFont typeface="Arial" panose="020B0604020202020204" pitchFamily="34" charset="0"/>
              <a:buNone/>
            </a:pPr>
            <a:r>
              <a:rPr lang="en-GB" sz="2000" baseline="0" dirty="0" smtClean="0"/>
              <a:t>Polarization arises from trapping and de-trapping of ionized deep level acceptors within the crystal which affects the space-charge and the electric field distribution.</a:t>
            </a:r>
          </a:p>
          <a:p>
            <a:pPr marL="457200" lvl="1" indent="0">
              <a:buFont typeface="Arial" panose="020B0604020202020204" pitchFamily="34" charset="0"/>
              <a:buNone/>
            </a:pPr>
            <a:endParaRPr lang="en-GB" sz="2000" dirty="0" smtClean="0"/>
          </a:p>
          <a:p>
            <a:r>
              <a:rPr lang="en-GB" dirty="0" smtClean="0"/>
              <a:t>Time-dependent decrease in the counting rate and charge collection efficiency due to electron capture in the material.</a:t>
            </a:r>
          </a:p>
          <a:p>
            <a:r>
              <a:rPr lang="en-GB" dirty="0" smtClean="0"/>
              <a:t>Polarization is a phenomenon </a:t>
            </a:r>
            <a:r>
              <a:rPr lang="en-GB" dirty="0" err="1" smtClean="0"/>
              <a:t>occuring</a:t>
            </a:r>
            <a:r>
              <a:rPr lang="en-GB" dirty="0" smtClean="0"/>
              <a:t> in semiconductor detectors that leads to a time-dependent decrease of the count-rate and charge collection efficiency [9]. It happens due to trapping and </a:t>
            </a:r>
            <a:r>
              <a:rPr lang="en-GB" dirty="0" err="1" smtClean="0"/>
              <a:t>detrapping</a:t>
            </a:r>
            <a:r>
              <a:rPr lang="en-GB" dirty="0" smtClean="0"/>
              <a:t> [23] of the carriers within the crystal that affect the electric field profile in the detector. The sensor design must be such that the charge generated by the X-ray photon is removed from the device at sufficiently high rate through both drift and recombination. It is possible to minimize the polarization effects by using high bias voltages and low temperature operation [31]. Good reliability of </a:t>
            </a:r>
            <a:r>
              <a:rPr lang="en-GB" dirty="0" err="1" smtClean="0"/>
              <a:t>CdZnTe</a:t>
            </a:r>
            <a:r>
              <a:rPr lang="en-GB" dirty="0" smtClean="0"/>
              <a:t> has been recently reported and systems with such detectors are commercially available [23].</a:t>
            </a:r>
          </a:p>
          <a:p>
            <a:pPr marL="457200" lvl="1" indent="0">
              <a:buFont typeface="Arial" panose="020B0604020202020204" pitchFamily="34" charset="0"/>
              <a:buNone/>
            </a:pPr>
            <a:endParaRPr lang="en-GB" sz="2000" dirty="0" smtClean="0"/>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93</a:t>
            </a:fld>
            <a:endParaRPr lang="en-GB"/>
          </a:p>
        </p:txBody>
      </p:sp>
    </p:spTree>
    <p:extLst>
      <p:ext uri="{BB962C8B-B14F-4D97-AF65-F5344CB8AC3E}">
        <p14:creationId xmlns:p14="http://schemas.microsoft.com/office/powerpoint/2010/main" val="230266136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Fano</a:t>
            </a:r>
            <a:r>
              <a:rPr lang="en-GB" dirty="0" smtClean="0"/>
              <a:t> Factor </a:t>
            </a:r>
            <a:r>
              <a:rPr lang="en-GB" dirty="0" err="1" smtClean="0"/>
              <a:t>CdTe</a:t>
            </a:r>
            <a:r>
              <a:rPr lang="en-GB" dirty="0" smtClean="0"/>
              <a:t>= 0.15</a:t>
            </a:r>
          </a:p>
          <a:p>
            <a:r>
              <a:rPr lang="en-GB" dirty="0" smtClean="0"/>
              <a:t>Multiple excitation mechanisms come into play and reduce the overall statistical spread.</a:t>
            </a:r>
          </a:p>
          <a:p>
            <a:r>
              <a:rPr lang="en-GB" dirty="0" smtClean="0"/>
              <a:t>For example in semiconductors,</a:t>
            </a:r>
            <a:r>
              <a:rPr lang="en-GB" baseline="0" dirty="0" smtClean="0"/>
              <a:t> absorbed energy forms electron-hole pairs but also excites lattice vibrations (quantized as phonons). Thus, many more excitations are involved than apparent from the charge signal alone and this reduces the statistical fluctuations of the charge signal.</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94</a:t>
            </a:fld>
            <a:endParaRPr lang="en-GB"/>
          </a:p>
        </p:txBody>
      </p:sp>
    </p:spTree>
    <p:extLst>
      <p:ext uri="{BB962C8B-B14F-4D97-AF65-F5344CB8AC3E}">
        <p14:creationId xmlns:p14="http://schemas.microsoft.com/office/powerpoint/2010/main" val="11048242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Thesis folder /</a:t>
            </a:r>
            <a:r>
              <a:rPr lang="en-GB" baseline="0" dirty="0" smtClean="0"/>
              <a:t> </a:t>
            </a:r>
            <a:r>
              <a:rPr lang="en-GB" dirty="0" smtClean="0"/>
              <a:t>HybridPixelDetectorScheme2</a:t>
            </a:r>
          </a:p>
          <a:p>
            <a:pPr lvl="1"/>
            <a:r>
              <a:rPr lang="en-GB" sz="2000" b="1" dirty="0" smtClean="0"/>
              <a:t>SENSOR</a:t>
            </a:r>
          </a:p>
          <a:p>
            <a:pPr marL="800100" lvl="1" indent="-342900">
              <a:buFont typeface="Arial" panose="020B0604020202020204" pitchFamily="34" charset="0"/>
              <a:buChar char="•"/>
            </a:pPr>
            <a:r>
              <a:rPr lang="en-GB" sz="2000" dirty="0" smtClean="0"/>
              <a:t>Absorption efficiency (probability that the X-ray photon will be removed from the beam</a:t>
            </a:r>
            <a:r>
              <a:rPr lang="en-GB" sz="2000" baseline="0" dirty="0" smtClean="0"/>
              <a:t> in the absorber of a given thickness)</a:t>
            </a:r>
            <a:endParaRPr lang="en-GB" sz="2000" dirty="0" smtClean="0"/>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Fluctuations in the number of generated charge carriers</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Charge diffusion</a:t>
            </a:r>
          </a:p>
          <a:p>
            <a:pPr marL="800100" lvl="1" indent="-342900">
              <a:buFont typeface="Arial" panose="020B0604020202020204" pitchFamily="34" charset="0"/>
              <a:buChar char="•"/>
            </a:pPr>
            <a:r>
              <a:rPr lang="en-GB" sz="2000" dirty="0" smtClean="0"/>
              <a:t>Partial charge deposition due to Fluorescence and Compton Scattering</a:t>
            </a:r>
          </a:p>
          <a:p>
            <a:pPr marL="800100" lvl="1" indent="-342900">
              <a:buFont typeface="Arial" panose="020B0604020202020204" pitchFamily="34" charset="0"/>
              <a:buChar char="•"/>
            </a:pPr>
            <a:r>
              <a:rPr lang="en-GB" sz="2000" dirty="0" smtClean="0"/>
              <a:t>Charge trapping in the semiconductor material: </a:t>
            </a:r>
          </a:p>
          <a:p>
            <a:pPr marL="1257300" lvl="2" indent="-342900">
              <a:buFont typeface="Arial" panose="020B0604020202020204" pitchFamily="34" charset="0"/>
              <a:buChar char="•"/>
            </a:pPr>
            <a:r>
              <a:rPr lang="en-GB" sz="2000" dirty="0" smtClean="0"/>
              <a:t>reduction of the signal in the electrodes</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Other defects in the crystal can also lead to trapping and charge carrier loss</a:t>
            </a:r>
          </a:p>
          <a:p>
            <a:pPr marL="800100" lvl="1" indent="-342900">
              <a:buFont typeface="Arial" panose="020B0604020202020204" pitchFamily="34" charset="0"/>
              <a:buChar char="•"/>
            </a:pPr>
            <a:endParaRPr lang="en-GB" sz="2000" dirty="0" smtClean="0"/>
          </a:p>
          <a:p>
            <a:pPr marL="800100" lvl="1" indent="-342900">
              <a:buFont typeface="Arial" panose="020B0604020202020204" pitchFamily="34" charset="0"/>
              <a:buChar char="•"/>
            </a:pPr>
            <a:r>
              <a:rPr lang="en-GB" sz="2000" dirty="0" smtClean="0"/>
              <a:t>Sensor polarization</a:t>
            </a:r>
          </a:p>
          <a:p>
            <a:pPr lvl="1"/>
            <a:r>
              <a:rPr lang="en-GB" sz="2000" b="1" dirty="0" smtClean="0"/>
              <a:t>INTERFACE</a:t>
            </a:r>
          </a:p>
          <a:p>
            <a:pPr marL="800100" lvl="1" indent="-342900">
              <a:buFont typeface="Arial" panose="020B0604020202020204" pitchFamily="34" charset="0"/>
              <a:buChar char="•"/>
            </a:pPr>
            <a:r>
              <a:rPr lang="en-GB" sz="2000" dirty="0" smtClean="0"/>
              <a:t>Ballistic deficit</a:t>
            </a:r>
          </a:p>
          <a:p>
            <a:pPr lvl="1"/>
            <a:r>
              <a:rPr lang="en-GB" sz="2000" b="1" dirty="0" smtClean="0"/>
              <a:t>READOUT</a:t>
            </a:r>
          </a:p>
          <a:p>
            <a:pPr marL="800100" lvl="1" indent="-342900">
              <a:buFont typeface="Arial" panose="020B0604020202020204" pitchFamily="34" charset="0"/>
              <a:buChar char="•"/>
            </a:pPr>
            <a:r>
              <a:rPr lang="en-GB" sz="2000" dirty="0" smtClean="0"/>
              <a:t>Electronics noise</a:t>
            </a:r>
          </a:p>
          <a:p>
            <a:pPr marL="800100" lvl="1" indent="-342900">
              <a:buFont typeface="Arial" panose="020B0604020202020204" pitchFamily="34" charset="0"/>
              <a:buChar char="•"/>
            </a:pPr>
            <a:r>
              <a:rPr lang="en-GB" sz="2000" dirty="0" smtClean="0"/>
              <a:t>Cross talk</a:t>
            </a:r>
          </a:p>
          <a:p>
            <a:pPr marL="800100" lvl="1" indent="-342900">
              <a:buFont typeface="Arial" panose="020B0604020202020204" pitchFamily="34" charset="0"/>
              <a:buChar char="•"/>
            </a:pPr>
            <a:r>
              <a:rPr lang="en-GB" sz="2000" dirty="0" smtClean="0"/>
              <a:t>Threshold offset and gain dispersion between pixels</a:t>
            </a:r>
          </a:p>
          <a:p>
            <a:pPr marL="800100" lvl="1" indent="-342900">
              <a:buFont typeface="Arial" panose="020B0604020202020204" pitchFamily="34" charset="0"/>
              <a:buChar char="•"/>
            </a:pPr>
            <a:r>
              <a:rPr lang="en-GB" sz="2000" dirty="0" smtClean="0"/>
              <a:t>Pulse pile-up</a:t>
            </a:r>
          </a:p>
          <a:p>
            <a:pPr marL="457200" lvl="1" indent="0">
              <a:buFont typeface="Arial" panose="020B0604020202020204" pitchFamily="34" charset="0"/>
              <a:buNone/>
            </a:pPr>
            <a:endParaRPr lang="en-GB" sz="2000" dirty="0" smtClean="0"/>
          </a:p>
          <a:p>
            <a:pPr marL="457200" lvl="1" indent="0">
              <a:buFont typeface="Arial" panose="020B0604020202020204" pitchFamily="34" charset="0"/>
              <a:buNone/>
            </a:pPr>
            <a:r>
              <a:rPr lang="en-GB" sz="2000" dirty="0" smtClean="0"/>
              <a:t>Polarization: causes a change in the detector’s performance after biasing the sensor, and leads</a:t>
            </a:r>
            <a:r>
              <a:rPr lang="en-GB" sz="2000" baseline="0" dirty="0" smtClean="0"/>
              <a:t> to a reduction in the count rate over time and loss of charge collection efficiency.</a:t>
            </a:r>
          </a:p>
          <a:p>
            <a:pPr marL="457200" lvl="1" indent="0">
              <a:buFont typeface="Arial" panose="020B0604020202020204" pitchFamily="34" charset="0"/>
              <a:buNone/>
            </a:pPr>
            <a:r>
              <a:rPr lang="en-GB" sz="2000" baseline="0" dirty="0" smtClean="0"/>
              <a:t>Polarization arises from trapping and de-trapping of ionized deep level acceptors within the crystal which affects the space-charge and the electric field distribution.</a:t>
            </a:r>
          </a:p>
          <a:p>
            <a:pPr marL="457200" lvl="1" indent="0">
              <a:buFont typeface="Arial" panose="020B0604020202020204" pitchFamily="34" charset="0"/>
              <a:buNone/>
            </a:pPr>
            <a:endParaRPr lang="en-GB" sz="2000" dirty="0" smtClean="0"/>
          </a:p>
          <a:p>
            <a:r>
              <a:rPr lang="en-GB" dirty="0" smtClean="0"/>
              <a:t>Time-dependent decrease in the counting rate and charge collection efficiency due to electron capture in the material.</a:t>
            </a:r>
          </a:p>
          <a:p>
            <a:r>
              <a:rPr lang="en-GB" dirty="0" smtClean="0"/>
              <a:t>Polarization is a phenomenon </a:t>
            </a:r>
            <a:r>
              <a:rPr lang="en-GB" dirty="0" err="1" smtClean="0"/>
              <a:t>occuring</a:t>
            </a:r>
            <a:r>
              <a:rPr lang="en-GB" dirty="0" smtClean="0"/>
              <a:t> in semiconductor detectors that leads to a time-dependent decrease of the count-rate and charge collection efficiency [9]. It happens due to trapping and </a:t>
            </a:r>
            <a:r>
              <a:rPr lang="en-GB" dirty="0" err="1" smtClean="0"/>
              <a:t>detrapping</a:t>
            </a:r>
            <a:r>
              <a:rPr lang="en-GB" dirty="0" smtClean="0"/>
              <a:t> [23] of the carriers within the crystal that affect the electric field profile in the detector. The sensor design must be such that the charge generated by the X-ray photon is removed from the device at sufficiently high rate through both drift and recombination. It is possible to minimize the polarization effects by using high bias voltages and low temperature operation [31]. Good reliability of </a:t>
            </a:r>
            <a:r>
              <a:rPr lang="en-GB" dirty="0" err="1" smtClean="0"/>
              <a:t>CdZnTe</a:t>
            </a:r>
            <a:r>
              <a:rPr lang="en-GB" dirty="0" smtClean="0"/>
              <a:t> has been recently reported and systems with such detectors are commercially available [23].</a:t>
            </a:r>
          </a:p>
          <a:p>
            <a:pPr marL="457200" lvl="1" indent="0">
              <a:buFont typeface="Arial" panose="020B0604020202020204" pitchFamily="34" charset="0"/>
              <a:buNone/>
            </a:pPr>
            <a:endParaRPr lang="en-GB" sz="2000" dirty="0" smtClean="0"/>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95</a:t>
            </a:fld>
            <a:endParaRPr lang="en-GB"/>
          </a:p>
        </p:txBody>
      </p:sp>
    </p:spTree>
    <p:extLst>
      <p:ext uri="{BB962C8B-B14F-4D97-AF65-F5344CB8AC3E}">
        <p14:creationId xmlns:p14="http://schemas.microsoft.com/office/powerpoint/2010/main" val="407259998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Diffusion occurs when there are local differences of carrier concentrations in the semiconductor. In this case a current is observed from the region of high carrier concentration to the region of low carrier concentration. The density of current is proportional to the gradient of the carrier density and the diffusivity D. In the case of a diffusion current of electrons:</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96</a:t>
            </a:fld>
            <a:endParaRPr lang="en-GB"/>
          </a:p>
        </p:txBody>
      </p:sp>
    </p:spTree>
    <p:extLst>
      <p:ext uri="{BB962C8B-B14F-4D97-AF65-F5344CB8AC3E}">
        <p14:creationId xmlns:p14="http://schemas.microsoft.com/office/powerpoint/2010/main" val="68377275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2"/>
          <p:cNvSpPr>
            <a:spLocks noGrp="1" noRot="1" noChangeAspect="1" noChangeArrowheads="1" noTextEdit="1"/>
          </p:cNvSpPr>
          <p:nvPr>
            <p:ph type="sldImg"/>
          </p:nvPr>
        </p:nvSpPr>
        <p:spPr>
          <a:xfrm>
            <a:off x="903288" y="739775"/>
            <a:ext cx="4927600" cy="3695700"/>
          </a:xfrm>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28707" name="Rectangle 3"/>
          <p:cNvSpPr>
            <a:spLocks noGrp="1" noChangeArrowheads="1"/>
          </p:cNvSpPr>
          <p:nvPr>
            <p:ph type="body" idx="1"/>
          </p:nvPr>
        </p:nvSpPr>
        <p:spPr>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mtClean="0">
                <a:latin typeface="Arial" panose="020B0604020202020204" pitchFamily="34" charset="0"/>
              </a:rPr>
              <a:t>This is one of the first simulations to validate the new architecture. </a:t>
            </a:r>
          </a:p>
          <a:p>
            <a:r>
              <a:rPr lang="en-US" altLang="en-US" smtClean="0">
                <a:latin typeface="Arial" panose="020B0604020202020204" pitchFamily="34" charset="0"/>
              </a:rPr>
              <a:t>It simulates a hybrid pixel detector architecture with a three hundred micrometer thick silicon sensor and fifty five micron pixel pitch.</a:t>
            </a:r>
          </a:p>
          <a:p>
            <a:r>
              <a:rPr lang="en-US" altLang="en-US" smtClean="0">
                <a:latin typeface="Arial" panose="020B0604020202020204" pitchFamily="34" charset="0"/>
              </a:rPr>
              <a:t>The simulation was done with a 10keV photon beam.</a:t>
            </a:r>
          </a:p>
          <a:p>
            <a:r>
              <a:rPr lang="en-US" altLang="en-US" smtClean="0">
                <a:latin typeface="Arial" panose="020B0604020202020204" pitchFamily="34" charset="0"/>
              </a:rPr>
              <a:t>In blue the spectrum seen by one pixel working independently of its neighbours is shown. Because some of the charge deposited in the sensor is “shared” between pixels, the spectrum seen by one pixel has a low energy tail. The electronic noise of the pixel front end is simulated to be 100e-.</a:t>
            </a:r>
          </a:p>
          <a:p>
            <a:r>
              <a:rPr lang="en-US" altLang="en-US" smtClean="0">
                <a:latin typeface="Arial" panose="020B0604020202020204" pitchFamily="34" charset="0"/>
              </a:rPr>
              <a:t>The influence of this effect on the spectrum increases as the pixel pitch is decreased with respect to the thickness of the sensor material.</a:t>
            </a:r>
          </a:p>
          <a:p>
            <a:r>
              <a:rPr lang="en-US" altLang="en-US" smtClean="0">
                <a:latin typeface="Arial" panose="020B0604020202020204" pitchFamily="34" charset="0"/>
              </a:rPr>
              <a:t>This charge sharing tail means that any residual threshold variation between pixels produces a fixed pattern which varies with the incoming energy spectrum.</a:t>
            </a:r>
          </a:p>
          <a:p>
            <a:endParaRPr lang="en-US" altLang="en-US" smtClean="0">
              <a:latin typeface="Arial" panose="020B0604020202020204" pitchFamily="34" charset="0"/>
            </a:endParaRPr>
          </a:p>
          <a:p>
            <a:r>
              <a:rPr lang="en-US" altLang="en-US" smtClean="0">
                <a:latin typeface="Arial" panose="020B0604020202020204" pitchFamily="34" charset="0"/>
              </a:rPr>
              <a:t>In red the new architecture in which 4 pixels contribute to the total charge sum and the hit is allocated to the circuit with the largest energy deposition. The electronics noise is 200 e- in this case.</a:t>
            </a:r>
          </a:p>
          <a:p>
            <a:r>
              <a:rPr lang="en-US" altLang="en-US" smtClean="0">
                <a:latin typeface="Arial" panose="020B0604020202020204" pitchFamily="34" charset="0"/>
              </a:rPr>
              <a:t>  </a:t>
            </a:r>
          </a:p>
        </p:txBody>
      </p:sp>
    </p:spTree>
    <p:extLst>
      <p:ext uri="{BB962C8B-B14F-4D97-AF65-F5344CB8AC3E}">
        <p14:creationId xmlns:p14="http://schemas.microsoft.com/office/powerpoint/2010/main" val="243474492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Diffusion occurs when there are local differences of carrier concentrations in the</a:t>
            </a:r>
          </a:p>
          <a:p>
            <a:r>
              <a:rPr lang="en-GB" sz="1200" b="0" i="0" u="none" strike="noStrike" kern="1200" baseline="0" dirty="0" smtClean="0">
                <a:solidFill>
                  <a:schemeClr val="tx1"/>
                </a:solidFill>
                <a:latin typeface="+mn-lt"/>
                <a:ea typeface="+mn-ea"/>
                <a:cs typeface="+mn-cs"/>
              </a:rPr>
              <a:t>semiconductor. In this case a current is observed from the region of high carrier</a:t>
            </a:r>
          </a:p>
          <a:p>
            <a:r>
              <a:rPr lang="en-GB" sz="1200" b="0" i="0" u="none" strike="noStrike" kern="1200" baseline="0" dirty="0" smtClean="0">
                <a:solidFill>
                  <a:schemeClr val="tx1"/>
                </a:solidFill>
                <a:latin typeface="+mn-lt"/>
                <a:ea typeface="+mn-ea"/>
                <a:cs typeface="+mn-cs"/>
              </a:rPr>
              <a:t>concentration to the region of low carrier concentration. The density of current is</a:t>
            </a:r>
          </a:p>
          <a:p>
            <a:r>
              <a:rPr lang="en-GB" sz="1200" b="0" i="0" u="none" strike="noStrike" kern="1200" baseline="0" dirty="0" smtClean="0">
                <a:solidFill>
                  <a:schemeClr val="tx1"/>
                </a:solidFill>
                <a:latin typeface="+mn-lt"/>
                <a:ea typeface="+mn-ea"/>
                <a:cs typeface="+mn-cs"/>
              </a:rPr>
              <a:t>proportional to the gradient of the carrier density and the diffusivity D. In the case of a</a:t>
            </a:r>
          </a:p>
          <a:p>
            <a:r>
              <a:rPr lang="en-GB" sz="1200" b="0" i="0" u="none" strike="noStrike" kern="1200" baseline="0" dirty="0" smtClean="0">
                <a:solidFill>
                  <a:schemeClr val="tx1"/>
                </a:solidFill>
                <a:latin typeface="+mn-lt"/>
                <a:ea typeface="+mn-ea"/>
                <a:cs typeface="+mn-cs"/>
              </a:rPr>
              <a:t>diffusion current of electrons:</a:t>
            </a:r>
          </a:p>
          <a:p>
            <a:r>
              <a:rPr lang="en-GB" dirty="0" smtClean="0"/>
              <a:t>Percentage of charge within Radius</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98</a:t>
            </a:fld>
            <a:endParaRPr lang="en-GB"/>
          </a:p>
        </p:txBody>
      </p:sp>
    </p:spTree>
    <p:extLst>
      <p:ext uri="{BB962C8B-B14F-4D97-AF65-F5344CB8AC3E}">
        <p14:creationId xmlns:p14="http://schemas.microsoft.com/office/powerpoint/2010/main" val="137369413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Thesis folder /</a:t>
            </a:r>
            <a:r>
              <a:rPr lang="en-GB" baseline="0" dirty="0" smtClean="0"/>
              <a:t> </a:t>
            </a:r>
            <a:r>
              <a:rPr lang="en-GB" dirty="0" smtClean="0"/>
              <a:t>HybridPixelDetectorScheme2</a:t>
            </a:r>
          </a:p>
          <a:p>
            <a:pPr lvl="1"/>
            <a:r>
              <a:rPr lang="en-GB" sz="2000" b="1" dirty="0" smtClean="0"/>
              <a:t>SENSOR</a:t>
            </a:r>
          </a:p>
          <a:p>
            <a:pPr marL="800100" lvl="1" indent="-342900">
              <a:buFont typeface="Arial" panose="020B0604020202020204" pitchFamily="34" charset="0"/>
              <a:buChar char="•"/>
            </a:pPr>
            <a:r>
              <a:rPr lang="en-GB" sz="2000" dirty="0" smtClean="0"/>
              <a:t>Absorption efficiency (probability that the X-ray photon will be removed from the beam</a:t>
            </a:r>
            <a:r>
              <a:rPr lang="en-GB" sz="2000" baseline="0" dirty="0" smtClean="0"/>
              <a:t> in the absorber of a given thickness)</a:t>
            </a:r>
            <a:endParaRPr lang="en-GB" sz="2000" dirty="0" smtClean="0"/>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Fluctuations in the number of generated charge carriers</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Charge diffusion</a:t>
            </a:r>
          </a:p>
          <a:p>
            <a:pPr marL="800100" lvl="1" indent="-342900">
              <a:buFont typeface="Arial" panose="020B0604020202020204" pitchFamily="34" charset="0"/>
              <a:buChar char="•"/>
            </a:pPr>
            <a:r>
              <a:rPr lang="en-GB" sz="2000" dirty="0" smtClean="0"/>
              <a:t>Partial charge deposition due to Fluorescence and Compton Scattering</a:t>
            </a:r>
          </a:p>
          <a:p>
            <a:pPr marL="800100" lvl="1" indent="-342900">
              <a:buFont typeface="Arial" panose="020B0604020202020204" pitchFamily="34" charset="0"/>
              <a:buChar char="•"/>
            </a:pPr>
            <a:r>
              <a:rPr lang="en-GB" sz="2000" dirty="0" smtClean="0"/>
              <a:t>Charge trapping in the semiconductor material: </a:t>
            </a:r>
          </a:p>
          <a:p>
            <a:pPr marL="1257300" lvl="2" indent="-342900">
              <a:buFont typeface="Arial" panose="020B0604020202020204" pitchFamily="34" charset="0"/>
              <a:buChar char="•"/>
            </a:pPr>
            <a:r>
              <a:rPr lang="en-GB" sz="2000" dirty="0" smtClean="0"/>
              <a:t>reduction of the signal in the electrodes</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Other defects in the crystal can also lead to trapping and charge carrier loss</a:t>
            </a:r>
          </a:p>
          <a:p>
            <a:pPr marL="800100" lvl="1" indent="-342900">
              <a:buFont typeface="Arial" panose="020B0604020202020204" pitchFamily="34" charset="0"/>
              <a:buChar char="•"/>
            </a:pPr>
            <a:endParaRPr lang="en-GB" sz="2000" dirty="0" smtClean="0"/>
          </a:p>
          <a:p>
            <a:pPr marL="800100" lvl="1" indent="-342900">
              <a:buFont typeface="Arial" panose="020B0604020202020204" pitchFamily="34" charset="0"/>
              <a:buChar char="•"/>
            </a:pPr>
            <a:r>
              <a:rPr lang="en-GB" sz="2000" dirty="0" smtClean="0"/>
              <a:t>Sensor polarization</a:t>
            </a:r>
          </a:p>
          <a:p>
            <a:pPr lvl="1"/>
            <a:r>
              <a:rPr lang="en-GB" sz="2000" b="1" dirty="0" smtClean="0"/>
              <a:t>INTERFACE</a:t>
            </a:r>
          </a:p>
          <a:p>
            <a:pPr marL="800100" lvl="1" indent="-342900">
              <a:buFont typeface="Arial" panose="020B0604020202020204" pitchFamily="34" charset="0"/>
              <a:buChar char="•"/>
            </a:pPr>
            <a:r>
              <a:rPr lang="en-GB" sz="2000" dirty="0" smtClean="0"/>
              <a:t>Ballistic deficit</a:t>
            </a:r>
          </a:p>
          <a:p>
            <a:pPr lvl="1"/>
            <a:r>
              <a:rPr lang="en-GB" sz="2000" b="1" dirty="0" smtClean="0"/>
              <a:t>READOUT</a:t>
            </a:r>
          </a:p>
          <a:p>
            <a:pPr marL="800100" lvl="1" indent="-342900">
              <a:buFont typeface="Arial" panose="020B0604020202020204" pitchFamily="34" charset="0"/>
              <a:buChar char="•"/>
            </a:pPr>
            <a:r>
              <a:rPr lang="en-GB" sz="2000" dirty="0" smtClean="0"/>
              <a:t>Electronics noise</a:t>
            </a:r>
          </a:p>
          <a:p>
            <a:pPr marL="800100" lvl="1" indent="-342900">
              <a:buFont typeface="Arial" panose="020B0604020202020204" pitchFamily="34" charset="0"/>
              <a:buChar char="•"/>
            </a:pPr>
            <a:r>
              <a:rPr lang="en-GB" sz="2000" dirty="0" smtClean="0"/>
              <a:t>Cross talk</a:t>
            </a:r>
          </a:p>
          <a:p>
            <a:pPr marL="800100" lvl="1" indent="-342900">
              <a:buFont typeface="Arial" panose="020B0604020202020204" pitchFamily="34" charset="0"/>
              <a:buChar char="•"/>
            </a:pPr>
            <a:r>
              <a:rPr lang="en-GB" sz="2000" dirty="0" smtClean="0"/>
              <a:t>Threshold offset and gain dispersion between pixels</a:t>
            </a:r>
          </a:p>
          <a:p>
            <a:pPr marL="800100" lvl="1" indent="-342900">
              <a:buFont typeface="Arial" panose="020B0604020202020204" pitchFamily="34" charset="0"/>
              <a:buChar char="•"/>
            </a:pPr>
            <a:r>
              <a:rPr lang="en-GB" sz="2000" dirty="0" smtClean="0"/>
              <a:t>Pulse pile-up</a:t>
            </a:r>
          </a:p>
          <a:p>
            <a:pPr marL="457200" lvl="1" indent="0">
              <a:buFont typeface="Arial" panose="020B0604020202020204" pitchFamily="34" charset="0"/>
              <a:buNone/>
            </a:pPr>
            <a:endParaRPr lang="en-GB" sz="2000" dirty="0" smtClean="0"/>
          </a:p>
          <a:p>
            <a:pPr marL="457200" lvl="1" indent="0">
              <a:buFont typeface="Arial" panose="020B0604020202020204" pitchFamily="34" charset="0"/>
              <a:buNone/>
            </a:pPr>
            <a:r>
              <a:rPr lang="en-GB" sz="2000" dirty="0" smtClean="0"/>
              <a:t>Polarization: causes a change in the detector’s performance after biasing the sensor, and leads</a:t>
            </a:r>
            <a:r>
              <a:rPr lang="en-GB" sz="2000" baseline="0" dirty="0" smtClean="0"/>
              <a:t> to a reduction in the count rate over time and loss of charge collection efficiency.</a:t>
            </a:r>
          </a:p>
          <a:p>
            <a:pPr marL="457200" lvl="1" indent="0">
              <a:buFont typeface="Arial" panose="020B0604020202020204" pitchFamily="34" charset="0"/>
              <a:buNone/>
            </a:pPr>
            <a:r>
              <a:rPr lang="en-GB" sz="2000" baseline="0" dirty="0" smtClean="0"/>
              <a:t>Polarization arises from trapping and de-trapping of ionized deep level acceptors within the crystal which affects the space-charge and the electric field distribution.</a:t>
            </a:r>
          </a:p>
          <a:p>
            <a:pPr marL="457200" lvl="1" indent="0">
              <a:buFont typeface="Arial" panose="020B0604020202020204" pitchFamily="34" charset="0"/>
              <a:buNone/>
            </a:pPr>
            <a:endParaRPr lang="en-GB" sz="2000" dirty="0" smtClean="0"/>
          </a:p>
          <a:p>
            <a:r>
              <a:rPr lang="en-GB" dirty="0" smtClean="0"/>
              <a:t>Time-dependent decrease in the counting rate and charge collection efficiency due to electron capture in the material.</a:t>
            </a:r>
          </a:p>
          <a:p>
            <a:r>
              <a:rPr lang="en-GB" dirty="0" smtClean="0"/>
              <a:t>Polarization is a phenomenon </a:t>
            </a:r>
            <a:r>
              <a:rPr lang="en-GB" dirty="0" err="1" smtClean="0"/>
              <a:t>occuring</a:t>
            </a:r>
            <a:r>
              <a:rPr lang="en-GB" dirty="0" smtClean="0"/>
              <a:t> in semiconductor detectors that leads to a time-dependent decrease of the count-rate and charge collection efficiency [9]. It happens due to trapping and </a:t>
            </a:r>
            <a:r>
              <a:rPr lang="en-GB" dirty="0" err="1" smtClean="0"/>
              <a:t>detrapping</a:t>
            </a:r>
            <a:r>
              <a:rPr lang="en-GB" dirty="0" smtClean="0"/>
              <a:t> [23] of the carriers within the crystal that affect the electric field profile in the detector. The sensor design must be such that the charge generated by the X-ray photon is removed from the device at sufficiently high rate through both drift and recombination. It is possible to minimize the polarization effects by using high bias voltages and low temperature operation [31]. Good reliability of </a:t>
            </a:r>
            <a:r>
              <a:rPr lang="en-GB" dirty="0" err="1" smtClean="0"/>
              <a:t>CdZnTe</a:t>
            </a:r>
            <a:r>
              <a:rPr lang="en-GB" dirty="0" smtClean="0"/>
              <a:t> has been recently reported and systems with such detectors are commercially available [23].</a:t>
            </a:r>
          </a:p>
          <a:p>
            <a:pPr marL="457200" lvl="1" indent="0">
              <a:buFont typeface="Arial" panose="020B0604020202020204" pitchFamily="34" charset="0"/>
              <a:buNone/>
            </a:pPr>
            <a:endParaRPr lang="en-GB" sz="2000" dirty="0" smtClean="0"/>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99</a:t>
            </a:fld>
            <a:endParaRPr lang="en-GB"/>
          </a:p>
        </p:txBody>
      </p:sp>
    </p:spTree>
    <p:extLst>
      <p:ext uri="{BB962C8B-B14F-4D97-AF65-F5344CB8AC3E}">
        <p14:creationId xmlns:p14="http://schemas.microsoft.com/office/powerpoint/2010/main" val="245014147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14" name="Rectangle 2"/>
          <p:cNvSpPr>
            <a:spLocks noGrp="1" noRot="1" noChangeAspect="1" noChangeArrowheads="1" noTextEdit="1"/>
          </p:cNvSpPr>
          <p:nvPr>
            <p:ph type="sldImg"/>
          </p:nvPr>
        </p:nvSpPr>
        <p:spPr>
          <a:ln/>
        </p:spPr>
      </p:sp>
      <p:sp>
        <p:nvSpPr>
          <p:cNvPr id="550915" name="Rectangle 3"/>
          <p:cNvSpPr>
            <a:spLocks noGrp="1" noChangeArrowheads="1"/>
          </p:cNvSpPr>
          <p:nvPr>
            <p:ph type="body" idx="1"/>
          </p:nvPr>
        </p:nvSpPr>
        <p:spPr>
          <a:noFill/>
          <a:ln/>
        </p:spPr>
        <p:txBody>
          <a:bodyPr/>
          <a:lstStyle/>
          <a:p>
            <a:r>
              <a:rPr lang="en-US" dirty="0" smtClean="0">
                <a:latin typeface="Arial" pitchFamily="34" charset="0"/>
              </a:rPr>
              <a:t>Fluorescence yield is the probability of producing a fluorescence photon after a K-shell electron absorbs an incoming photon.</a:t>
            </a:r>
          </a:p>
          <a:p>
            <a:r>
              <a:rPr lang="en-US" dirty="0" smtClean="0">
                <a:latin typeface="Arial" pitchFamily="34" charset="0"/>
              </a:rPr>
              <a:t>K_alpha1=K1-L3</a:t>
            </a:r>
          </a:p>
          <a:p>
            <a:pPr defTabSz="844083" eaLnBrk="0" fontAlgn="base" hangingPunct="0">
              <a:spcBef>
                <a:spcPct val="30000"/>
              </a:spcBef>
              <a:spcAft>
                <a:spcPct val="0"/>
              </a:spcAft>
              <a:defRPr/>
            </a:pPr>
            <a:r>
              <a:rPr lang="en-US" dirty="0" smtClean="0">
                <a:latin typeface="Arial" pitchFamily="34" charset="0"/>
              </a:rPr>
              <a:t>K_alpha2=K1-L2</a:t>
            </a:r>
          </a:p>
          <a:p>
            <a:endParaRPr lang="en-US" dirty="0" smtClean="0">
              <a:latin typeface="Arial" pitchFamily="34" charset="0"/>
            </a:endParaRPr>
          </a:p>
          <a:p>
            <a:r>
              <a:rPr lang="en-GB" sz="1200" b="0" i="0" u="none" strike="noStrike" kern="1200" baseline="0" dirty="0" smtClean="0">
                <a:solidFill>
                  <a:schemeClr val="tx1"/>
                </a:solidFill>
                <a:latin typeface="+mn-lt"/>
                <a:ea typeface="+mn-ea"/>
                <a:cs typeface="+mn-cs"/>
              </a:rPr>
              <a:t>Another important effect in some high-Z materials is charge trapping. Some semiconductor</a:t>
            </a:r>
          </a:p>
          <a:p>
            <a:r>
              <a:rPr lang="en-GB" sz="1200" b="0" i="0" u="none" strike="noStrike" kern="1200" baseline="0" dirty="0" smtClean="0">
                <a:solidFill>
                  <a:schemeClr val="tx1"/>
                </a:solidFill>
                <a:latin typeface="+mn-lt"/>
                <a:ea typeface="+mn-ea"/>
                <a:cs typeface="+mn-cs"/>
              </a:rPr>
              <a:t>defects can temporarily trap electrons and holes. So, when a photon hits the detector, some of the</a:t>
            </a:r>
          </a:p>
          <a:p>
            <a:r>
              <a:rPr lang="en-GB" sz="1200" b="0" i="0" u="none" strike="noStrike" kern="1200" baseline="0" dirty="0" smtClean="0">
                <a:solidFill>
                  <a:schemeClr val="tx1"/>
                </a:solidFill>
                <a:latin typeface="+mn-lt"/>
                <a:ea typeface="+mn-ea"/>
                <a:cs typeface="+mn-cs"/>
              </a:rPr>
              <a:t>electrons and holes generated by the photon may be trapped as they drift towards the electrodes,</a:t>
            </a:r>
          </a:p>
          <a:p>
            <a:r>
              <a:rPr lang="en-GB" sz="1200" b="0" i="0" u="none" strike="noStrike" kern="1200" baseline="0" dirty="0" smtClean="0">
                <a:solidFill>
                  <a:schemeClr val="tx1"/>
                </a:solidFill>
                <a:latin typeface="+mn-lt"/>
                <a:ea typeface="+mn-ea"/>
                <a:cs typeface="+mn-cs"/>
              </a:rPr>
              <a:t>reducing the signal induced on the electrodes.</a:t>
            </a:r>
          </a:p>
          <a:p>
            <a:r>
              <a:rPr lang="en-GB" sz="1200" b="0" i="0" u="none" strike="noStrike" kern="1200" baseline="0" dirty="0" smtClean="0">
                <a:solidFill>
                  <a:schemeClr val="tx1"/>
                </a:solidFill>
                <a:latin typeface="+mn-lt"/>
                <a:ea typeface="+mn-ea"/>
                <a:cs typeface="+mn-cs"/>
              </a:rPr>
              <a:t>The effects of trapping are influenced by various factors. The rates at which electrons and</a:t>
            </a:r>
          </a:p>
          <a:p>
            <a:r>
              <a:rPr lang="en-GB" sz="1200" b="0" i="0" u="none" strike="noStrike" kern="1200" baseline="0" dirty="0" smtClean="0">
                <a:solidFill>
                  <a:schemeClr val="tx1"/>
                </a:solidFill>
                <a:latin typeface="+mn-lt"/>
                <a:ea typeface="+mn-ea"/>
                <a:cs typeface="+mn-cs"/>
              </a:rPr>
              <a:t>holes are trapped are dependent on the material properties and can be characterised by the electron</a:t>
            </a:r>
          </a:p>
          <a:p>
            <a:r>
              <a:rPr lang="en-GB" sz="1200" b="0" i="0" u="none" strike="noStrike" kern="1200" baseline="0" dirty="0" smtClean="0">
                <a:solidFill>
                  <a:schemeClr val="tx1"/>
                </a:solidFill>
                <a:latin typeface="+mn-lt"/>
                <a:ea typeface="+mn-ea"/>
                <a:cs typeface="+mn-cs"/>
              </a:rPr>
              <a:t>and hole trapping lifetimes. If the carriers can be collected more quickly then fewer carriers will</a:t>
            </a:r>
          </a:p>
          <a:p>
            <a:r>
              <a:rPr lang="en-GB" sz="1200" b="0" i="0" u="none" strike="noStrike" kern="1200" baseline="0" dirty="0" smtClean="0">
                <a:solidFill>
                  <a:schemeClr val="tx1"/>
                </a:solidFill>
                <a:latin typeface="+mn-lt"/>
                <a:ea typeface="+mn-ea"/>
                <a:cs typeface="+mn-cs"/>
              </a:rPr>
              <a:t>be trapped. So, reducing the sensor thickness, increasing the field strength and using material with</a:t>
            </a:r>
          </a:p>
          <a:p>
            <a:r>
              <a:rPr lang="en-GB" sz="1200" b="0" i="0" u="none" strike="noStrike" kern="1200" baseline="0" dirty="0" smtClean="0">
                <a:solidFill>
                  <a:schemeClr val="tx1"/>
                </a:solidFill>
                <a:latin typeface="+mn-lt"/>
                <a:ea typeface="+mn-ea"/>
                <a:cs typeface="+mn-cs"/>
              </a:rPr>
              <a:t>higher carrier </a:t>
            </a:r>
            <a:r>
              <a:rPr lang="en-GB" sz="1200" b="0" i="0" u="none" strike="noStrike" kern="1200" baseline="0" dirty="0" err="1" smtClean="0">
                <a:solidFill>
                  <a:schemeClr val="tx1"/>
                </a:solidFill>
                <a:latin typeface="+mn-lt"/>
                <a:ea typeface="+mn-ea"/>
                <a:cs typeface="+mn-cs"/>
              </a:rPr>
              <a:t>mobilities</a:t>
            </a:r>
            <a:r>
              <a:rPr lang="en-GB" sz="1200" b="0" i="0" u="none" strike="noStrike" kern="1200" baseline="0" dirty="0" smtClean="0">
                <a:solidFill>
                  <a:schemeClr val="tx1"/>
                </a:solidFill>
                <a:latin typeface="+mn-lt"/>
                <a:ea typeface="+mn-ea"/>
                <a:cs typeface="+mn-cs"/>
              </a:rPr>
              <a:t> will reduce the effects of trapping. The pixel geometry will also affect the</a:t>
            </a:r>
          </a:p>
          <a:p>
            <a:r>
              <a:rPr lang="en-GB" sz="1200" b="0" i="0" u="none" strike="noStrike" kern="1200" baseline="0" dirty="0" smtClean="0">
                <a:solidFill>
                  <a:schemeClr val="tx1"/>
                </a:solidFill>
                <a:latin typeface="+mn-lt"/>
                <a:ea typeface="+mn-ea"/>
                <a:cs typeface="+mn-cs"/>
              </a:rPr>
              <a:t>induced signals; in particular, if a detector has small pixels, then the carriers drifting to the readout</a:t>
            </a:r>
          </a:p>
          <a:p>
            <a:r>
              <a:rPr lang="en-GB" sz="1200" b="0" i="0" u="none" strike="noStrike" kern="1200" baseline="0" dirty="0" smtClean="0">
                <a:solidFill>
                  <a:schemeClr val="tx1"/>
                </a:solidFill>
                <a:latin typeface="+mn-lt"/>
                <a:ea typeface="+mn-ea"/>
                <a:cs typeface="+mn-cs"/>
              </a:rPr>
              <a:t>electrodes will induce most of the total signal [12]. If a material has much lower electron trapping</a:t>
            </a:r>
          </a:p>
          <a:p>
            <a:r>
              <a:rPr lang="en-GB" sz="1200" b="0" i="0" u="none" strike="noStrike" kern="1200" baseline="0" dirty="0" smtClean="0">
                <a:solidFill>
                  <a:schemeClr val="tx1"/>
                </a:solidFill>
                <a:latin typeface="+mn-lt"/>
                <a:ea typeface="+mn-ea"/>
                <a:cs typeface="+mn-cs"/>
              </a:rPr>
              <a:t>than hole trapping, or vice versa, then this “small pixel effect” can be exploited to improve the</a:t>
            </a:r>
          </a:p>
          <a:p>
            <a:r>
              <a:rPr lang="en-GB" sz="1200" b="0" i="0" u="none" strike="noStrike" kern="1200" baseline="0" dirty="0" smtClean="0">
                <a:solidFill>
                  <a:schemeClr val="tx1"/>
                </a:solidFill>
                <a:latin typeface="+mn-lt"/>
                <a:ea typeface="+mn-ea"/>
                <a:cs typeface="+mn-cs"/>
              </a:rPr>
              <a:t>charge collection, by putting the pixel contacts on the appropriate side.</a:t>
            </a:r>
          </a:p>
          <a:p>
            <a:r>
              <a:rPr lang="en-GB" sz="1200" b="0" i="0" u="none" strike="noStrike" kern="1200" baseline="0" dirty="0" smtClean="0">
                <a:solidFill>
                  <a:schemeClr val="tx1"/>
                </a:solidFill>
                <a:latin typeface="+mn-lt"/>
                <a:ea typeface="+mn-ea"/>
                <a:cs typeface="+mn-cs"/>
              </a:rPr>
              <a:t>Since germanium is available in wafers of extremely high purity, trapping effects in a </a:t>
            </a:r>
            <a:r>
              <a:rPr lang="en-GB" sz="1200" b="0" i="0" u="none" strike="noStrike" kern="1200" baseline="0" dirty="0" err="1" smtClean="0">
                <a:solidFill>
                  <a:schemeClr val="tx1"/>
                </a:solidFill>
                <a:latin typeface="+mn-lt"/>
                <a:ea typeface="+mn-ea"/>
                <a:cs typeface="+mn-cs"/>
              </a:rPr>
              <a:t>finelypixellated</a:t>
            </a:r>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germanium detector will be negligible. While </a:t>
            </a:r>
            <a:r>
              <a:rPr lang="en-GB" sz="1200" b="0" i="0" u="none" strike="noStrike" kern="1200" baseline="0" dirty="0" err="1" smtClean="0">
                <a:solidFill>
                  <a:schemeClr val="tx1"/>
                </a:solidFill>
                <a:latin typeface="+mn-lt"/>
                <a:ea typeface="+mn-ea"/>
                <a:cs typeface="+mn-cs"/>
              </a:rPr>
              <a:t>CdTe</a:t>
            </a:r>
            <a:r>
              <a:rPr lang="en-GB" sz="1200" b="0" i="0" u="none" strike="noStrike" kern="1200" baseline="0" dirty="0" smtClean="0">
                <a:solidFill>
                  <a:schemeClr val="tx1"/>
                </a:solidFill>
                <a:latin typeface="+mn-lt"/>
                <a:ea typeface="+mn-ea"/>
                <a:cs typeface="+mn-cs"/>
              </a:rPr>
              <a:t> is affected by charge trapping, the</a:t>
            </a:r>
          </a:p>
          <a:p>
            <a:r>
              <a:rPr lang="en-GB" sz="1200" b="0" i="0" u="none" strike="noStrike" kern="1200" baseline="0" dirty="0" smtClean="0">
                <a:solidFill>
                  <a:schemeClr val="tx1"/>
                </a:solidFill>
                <a:latin typeface="+mn-lt"/>
                <a:ea typeface="+mn-ea"/>
                <a:cs typeface="+mn-cs"/>
              </a:rPr>
              <a:t>material quality has improved to the point where lifetime-mobility product is over 110􀀀3cm2=V</a:t>
            </a:r>
          </a:p>
          <a:p>
            <a:r>
              <a:rPr lang="en-GB" sz="1200" b="0" i="0" u="none" strike="noStrike" kern="1200" baseline="0" dirty="0" smtClean="0">
                <a:solidFill>
                  <a:schemeClr val="tx1"/>
                </a:solidFill>
                <a:latin typeface="+mn-lt"/>
                <a:ea typeface="+mn-ea"/>
                <a:cs typeface="+mn-cs"/>
              </a:rPr>
              <a:t>for electrons and around 110􀀀4cm2=V for holes [13]. With a typical detector thickness of 1000</a:t>
            </a:r>
          </a:p>
          <a:p>
            <a:r>
              <a:rPr lang="en-GB" sz="1200" b="0" i="0" u="none" strike="noStrike" kern="1200" baseline="0" dirty="0" smtClean="0">
                <a:solidFill>
                  <a:schemeClr val="tx1"/>
                </a:solidFill>
                <a:latin typeface="+mn-lt"/>
                <a:ea typeface="+mn-ea"/>
                <a:cs typeface="+mn-cs"/>
              </a:rPr>
              <a:t>m and a bias voltage of 500V, the mean drift distance before trapping would then be at least 5 cm</a:t>
            </a:r>
          </a:p>
          <a:p>
            <a:r>
              <a:rPr lang="en-GB" sz="1200" b="0" i="0" u="none" strike="noStrike" kern="1200" baseline="0" dirty="0" smtClean="0">
                <a:solidFill>
                  <a:schemeClr val="tx1"/>
                </a:solidFill>
                <a:latin typeface="+mn-lt"/>
                <a:ea typeface="+mn-ea"/>
                <a:cs typeface="+mn-cs"/>
              </a:rPr>
              <a:t>for electrons and 5 mm for holes, which would result in 2% of the electrons and 18% of the holes</a:t>
            </a:r>
          </a:p>
          <a:p>
            <a:r>
              <a:rPr lang="en-GB" sz="1200" b="0" i="0" u="none" strike="noStrike" kern="1200" baseline="0" dirty="0" smtClean="0">
                <a:solidFill>
                  <a:schemeClr val="tx1"/>
                </a:solidFill>
                <a:latin typeface="+mn-lt"/>
                <a:ea typeface="+mn-ea"/>
                <a:cs typeface="+mn-cs"/>
              </a:rPr>
              <a:t>being trapped if they have to drift across the full detector thickness. In a photon counting pixel</a:t>
            </a:r>
          </a:p>
          <a:p>
            <a:r>
              <a:rPr lang="en-GB" sz="1200" b="0" i="0" u="none" strike="noStrike" kern="1200" baseline="0" dirty="0" smtClean="0">
                <a:solidFill>
                  <a:schemeClr val="tx1"/>
                </a:solidFill>
                <a:latin typeface="+mn-lt"/>
                <a:ea typeface="+mn-ea"/>
                <a:cs typeface="+mn-cs"/>
              </a:rPr>
              <a:t>detector with electron readout, where holes only make a small contribution to the total signal, the</a:t>
            </a:r>
          </a:p>
          <a:p>
            <a:r>
              <a:rPr lang="en-GB" sz="1200" b="0" i="0" u="none" strike="noStrike" kern="1200" baseline="0" dirty="0" smtClean="0">
                <a:solidFill>
                  <a:schemeClr val="tx1"/>
                </a:solidFill>
                <a:latin typeface="+mn-lt"/>
                <a:ea typeface="+mn-ea"/>
                <a:cs typeface="+mn-cs"/>
              </a:rPr>
              <a:t>signal loss from trapping will be small compared to other effects and can be ignored.</a:t>
            </a:r>
          </a:p>
          <a:p>
            <a:r>
              <a:rPr lang="en-GB" sz="1200" b="0" i="0" u="none" strike="noStrike" kern="1200" baseline="0" dirty="0" smtClean="0">
                <a:solidFill>
                  <a:schemeClr val="tx1"/>
                </a:solidFill>
                <a:latin typeface="+mn-lt"/>
                <a:ea typeface="+mn-ea"/>
                <a:cs typeface="+mn-cs"/>
              </a:rPr>
              <a:t>GaAs has a relatively high concentration of defects, and one major challenge for developing</a:t>
            </a:r>
          </a:p>
          <a:p>
            <a:r>
              <a:rPr lang="en-GB" sz="1200" b="0" i="0" u="none" strike="noStrike" kern="1200" baseline="0" dirty="0" smtClean="0">
                <a:solidFill>
                  <a:schemeClr val="tx1"/>
                </a:solidFill>
                <a:latin typeface="+mn-lt"/>
                <a:ea typeface="+mn-ea"/>
                <a:cs typeface="+mn-cs"/>
              </a:rPr>
              <a:t>GaAs detectors is to produce material with both high resistivity and low trapping. The trapping</a:t>
            </a:r>
          </a:p>
          <a:p>
            <a:r>
              <a:rPr lang="en-GB" sz="1200" b="0" i="0" u="none" strike="noStrike" kern="1200" baseline="0" dirty="0" smtClean="0">
                <a:solidFill>
                  <a:schemeClr val="tx1"/>
                </a:solidFill>
                <a:latin typeface="+mn-lt"/>
                <a:ea typeface="+mn-ea"/>
                <a:cs typeface="+mn-cs"/>
              </a:rPr>
              <a:t>parameters of GaAs may vary a great deal depending on how the material is produced. As discussed</a:t>
            </a:r>
          </a:p>
          <a:p>
            <a:r>
              <a:rPr lang="en-GB" sz="1200" b="0" i="0" u="none" strike="noStrike" kern="1200" baseline="0" dirty="0" smtClean="0">
                <a:solidFill>
                  <a:schemeClr val="tx1"/>
                </a:solidFill>
                <a:latin typeface="+mn-lt"/>
                <a:ea typeface="+mn-ea"/>
                <a:cs typeface="+mn-cs"/>
              </a:rPr>
              <a:t>in subsection 3.4, this paper focuses on simulating chromium-compensated GaAs [6], which has</a:t>
            </a:r>
          </a:p>
          <a:p>
            <a:r>
              <a:rPr lang="en-GB" sz="1200" b="0" i="0" u="none" strike="noStrike" kern="1200" baseline="0" dirty="0" smtClean="0">
                <a:solidFill>
                  <a:schemeClr val="tx1"/>
                </a:solidFill>
                <a:latin typeface="+mn-lt"/>
                <a:ea typeface="+mn-ea"/>
                <a:cs typeface="+mn-cs"/>
              </a:rPr>
              <a:t>shown promising results when bonded to Medipix2 readout chips [14].</a:t>
            </a:r>
            <a:endParaRPr lang="en-US" dirty="0" smtClean="0">
              <a:latin typeface="Arial" pitchFamily="34" charset="0"/>
            </a:endParaRPr>
          </a:p>
        </p:txBody>
      </p:sp>
    </p:spTree>
    <p:extLst>
      <p:ext uri="{BB962C8B-B14F-4D97-AF65-F5344CB8AC3E}">
        <p14:creationId xmlns:p14="http://schemas.microsoft.com/office/powerpoint/2010/main" val="13040783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chemeClr val="tx2"/>
                </a:solidFill>
              </a:rPr>
              <a:t>In High Energy Physics the “objects” to be imaged are the interactions (events) between incoming particles, which result in other outgoing particles.</a:t>
            </a:r>
          </a:p>
          <a:p>
            <a:pPr marL="0" marR="0" indent="0" algn="l" defTabSz="914400" rtl="0" eaLnBrk="0" fontAlgn="base" latinLnBrk="0" hangingPunct="0">
              <a:lnSpc>
                <a:spcPct val="100000"/>
              </a:lnSpc>
              <a:spcBef>
                <a:spcPct val="30000"/>
              </a:spcBef>
              <a:spcAft>
                <a:spcPct val="0"/>
              </a:spcAft>
              <a:buClrTx/>
              <a:buSzTx/>
              <a:buFontTx/>
              <a:buNone/>
              <a:tabLst/>
              <a:defRPr/>
            </a:pPr>
            <a:r>
              <a:rPr lang="fr-CH" sz="1200" dirty="0" smtClean="0">
                <a:solidFill>
                  <a:schemeClr val="tx2"/>
                </a:solidFill>
              </a:rPr>
              <a:t>The dots </a:t>
            </a:r>
            <a:r>
              <a:rPr lang="fr-CH" sz="1200" dirty="0" err="1" smtClean="0">
                <a:solidFill>
                  <a:schemeClr val="tx2"/>
                </a:solidFill>
              </a:rPr>
              <a:t>represent</a:t>
            </a:r>
            <a:r>
              <a:rPr lang="fr-CH" sz="1200" dirty="0" smtClean="0">
                <a:solidFill>
                  <a:schemeClr val="tx2"/>
                </a:solidFill>
              </a:rPr>
              <a:t> hits in the </a:t>
            </a:r>
            <a:r>
              <a:rPr lang="fr-CH" sz="1200" dirty="0" err="1" smtClean="0">
                <a:solidFill>
                  <a:schemeClr val="tx2"/>
                </a:solidFill>
              </a:rPr>
              <a:t>Silicon</a:t>
            </a:r>
            <a:r>
              <a:rPr lang="fr-CH" sz="1200" dirty="0" smtClean="0">
                <a:solidFill>
                  <a:schemeClr val="tx2"/>
                </a:solidFill>
              </a:rPr>
              <a:t> detectors </a:t>
            </a:r>
            <a:r>
              <a:rPr lang="fr-CH" sz="1200" dirty="0" err="1" smtClean="0">
                <a:solidFill>
                  <a:schemeClr val="tx2"/>
                </a:solidFill>
              </a:rPr>
              <a:t>from</a:t>
            </a:r>
            <a:r>
              <a:rPr lang="fr-CH" sz="1200" dirty="0" smtClean="0">
                <a:solidFill>
                  <a:schemeClr val="tx2"/>
                </a:solidFill>
              </a:rPr>
              <a:t> </a:t>
            </a:r>
            <a:r>
              <a:rPr lang="fr-CH" sz="1200" dirty="0" err="1" smtClean="0">
                <a:solidFill>
                  <a:schemeClr val="tx2"/>
                </a:solidFill>
              </a:rPr>
              <a:t>wich</a:t>
            </a:r>
            <a:r>
              <a:rPr lang="fr-CH" sz="1200" dirty="0" smtClean="0">
                <a:solidFill>
                  <a:schemeClr val="tx2"/>
                </a:solidFill>
              </a:rPr>
              <a:t> </a:t>
            </a:r>
            <a:r>
              <a:rPr lang="fr-CH" sz="1200" dirty="0" err="1" smtClean="0">
                <a:solidFill>
                  <a:schemeClr val="tx2"/>
                </a:solidFill>
              </a:rPr>
              <a:t>tracks</a:t>
            </a:r>
            <a:r>
              <a:rPr lang="fr-CH" sz="1200" dirty="0" smtClean="0">
                <a:solidFill>
                  <a:schemeClr val="tx2"/>
                </a:solidFill>
              </a:rPr>
              <a:t> are </a:t>
            </a:r>
            <a:r>
              <a:rPr lang="fr-CH" sz="1200" dirty="0" err="1" smtClean="0">
                <a:solidFill>
                  <a:schemeClr val="tx2"/>
                </a:solidFill>
              </a:rPr>
              <a:t>reconstructed</a:t>
            </a:r>
            <a:r>
              <a:rPr lang="fr-CH" sz="1200" dirty="0" smtClean="0">
                <a:solidFill>
                  <a:schemeClr val="tx2"/>
                </a:solidFill>
              </a:rPr>
              <a:t>.</a:t>
            </a:r>
          </a:p>
          <a:p>
            <a:endParaRPr lang="en-GB"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The tracking detectors are the detector elements which are closest to the interaction point. Their purpose is to disentangle the various particle tracks and to assign them to primary or secondary vertices. </a:t>
            </a:r>
          </a:p>
          <a:p>
            <a:endParaRPr lang="en-GB" dirty="0" smtClean="0"/>
          </a:p>
          <a:p>
            <a:r>
              <a:rPr lang="en-GB" dirty="0" smtClean="0"/>
              <a:t>http://link.springer.com/content/pdf/10.1023/A%3A1021200315694</a:t>
            </a:r>
          </a:p>
          <a:p>
            <a:r>
              <a:rPr lang="en-GB" dirty="0" smtClean="0"/>
              <a:t>1. First published</a:t>
            </a:r>
            <a:r>
              <a:rPr lang="en-GB" baseline="0" dirty="0" smtClean="0"/>
              <a:t> in 1984 by </a:t>
            </a:r>
            <a:r>
              <a:rPr lang="en-GB" baseline="0" dirty="0" err="1" smtClean="0"/>
              <a:t>Gaalema</a:t>
            </a:r>
            <a:r>
              <a:rPr lang="en-GB" baseline="0" dirty="0" smtClean="0"/>
              <a:t> IEEE NSS (showed the possibility and potential of hybrid pixel detectors)</a:t>
            </a:r>
          </a:p>
          <a:p>
            <a:r>
              <a:rPr lang="en-GB" baseline="0" dirty="0" smtClean="0"/>
              <a:t>(an integrated circuit for focal plane imaging sensors could be connected to a diode array to detect X-rays).</a:t>
            </a:r>
          </a:p>
          <a:p>
            <a:r>
              <a:rPr lang="en-GB" baseline="0" dirty="0" smtClean="0"/>
              <a:t>2. Designs of pixel readout started in Europe and in the States in early 1990s by groups developing vertex detectors for LHC and SSC.</a:t>
            </a:r>
          </a:p>
          <a:p>
            <a:r>
              <a:rPr lang="en-GB" baseline="0" dirty="0" smtClean="0"/>
              <a:t>3. After the stop of the SSC (Superconducting Super Collider) in the States in 1994 R&amp;D continued exclusively and for a few years at CERN</a:t>
            </a:r>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140089291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Thesis folder /</a:t>
            </a:r>
            <a:r>
              <a:rPr lang="en-GB" baseline="0" dirty="0" smtClean="0"/>
              <a:t> </a:t>
            </a:r>
            <a:r>
              <a:rPr lang="en-GB" dirty="0" smtClean="0"/>
              <a:t>HybridPixelDetectorScheme2</a:t>
            </a:r>
          </a:p>
          <a:p>
            <a:pPr lvl="1"/>
            <a:r>
              <a:rPr lang="en-GB" sz="2000" b="1" dirty="0" smtClean="0"/>
              <a:t>SENSOR</a:t>
            </a:r>
          </a:p>
          <a:p>
            <a:pPr marL="800100" lvl="1" indent="-342900">
              <a:buFont typeface="Arial" panose="020B0604020202020204" pitchFamily="34" charset="0"/>
              <a:buChar char="•"/>
            </a:pPr>
            <a:r>
              <a:rPr lang="en-GB" sz="2000" dirty="0" smtClean="0"/>
              <a:t>Absorption efficiency (probability that the X-ray photon will be removed from the beam</a:t>
            </a:r>
            <a:r>
              <a:rPr lang="en-GB" sz="2000" baseline="0" dirty="0" smtClean="0"/>
              <a:t> in the absorber of a given thickness)</a:t>
            </a:r>
            <a:endParaRPr lang="en-GB" sz="2000" dirty="0" smtClean="0"/>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Fluctuations in the number of generated charge carriers</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Charge diffusion</a:t>
            </a:r>
          </a:p>
          <a:p>
            <a:pPr marL="800100" lvl="1" indent="-342900">
              <a:buFont typeface="Arial" panose="020B0604020202020204" pitchFamily="34" charset="0"/>
              <a:buChar char="•"/>
            </a:pPr>
            <a:r>
              <a:rPr lang="en-GB" sz="2000" dirty="0" smtClean="0"/>
              <a:t>Partial charge deposition due to Fluorescence and Compton Scattering</a:t>
            </a:r>
          </a:p>
          <a:p>
            <a:pPr marL="800100" lvl="1" indent="-342900">
              <a:buFont typeface="Arial" panose="020B0604020202020204" pitchFamily="34" charset="0"/>
              <a:buChar char="•"/>
            </a:pPr>
            <a:r>
              <a:rPr lang="en-GB" sz="2000" dirty="0" smtClean="0"/>
              <a:t>Charge trapping in the semiconductor material: </a:t>
            </a:r>
          </a:p>
          <a:p>
            <a:pPr marL="1257300" lvl="2" indent="-342900">
              <a:buFont typeface="Arial" panose="020B0604020202020204" pitchFamily="34" charset="0"/>
              <a:buChar char="•"/>
            </a:pPr>
            <a:r>
              <a:rPr lang="en-GB" sz="2000" dirty="0" smtClean="0"/>
              <a:t>reduction of the signal in the electrodes</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Other defects in the crystal can also lead to trapping and charge carrier loss</a:t>
            </a:r>
          </a:p>
          <a:p>
            <a:pPr marL="800100" lvl="1" indent="-342900">
              <a:buFont typeface="Arial" panose="020B0604020202020204" pitchFamily="34" charset="0"/>
              <a:buChar char="•"/>
            </a:pPr>
            <a:endParaRPr lang="en-GB" sz="2000" dirty="0" smtClean="0"/>
          </a:p>
          <a:p>
            <a:pPr marL="800100" lvl="1" indent="-342900">
              <a:buFont typeface="Arial" panose="020B0604020202020204" pitchFamily="34" charset="0"/>
              <a:buChar char="•"/>
            </a:pPr>
            <a:r>
              <a:rPr lang="en-GB" sz="2000" dirty="0" smtClean="0"/>
              <a:t>Sensor polarization</a:t>
            </a:r>
          </a:p>
          <a:p>
            <a:pPr lvl="1"/>
            <a:r>
              <a:rPr lang="en-GB" sz="2000" b="1" dirty="0" smtClean="0"/>
              <a:t>INTERFACE</a:t>
            </a:r>
          </a:p>
          <a:p>
            <a:pPr marL="800100" lvl="1" indent="-342900">
              <a:buFont typeface="Arial" panose="020B0604020202020204" pitchFamily="34" charset="0"/>
              <a:buChar char="•"/>
            </a:pPr>
            <a:r>
              <a:rPr lang="en-GB" sz="2000" dirty="0" smtClean="0"/>
              <a:t>Ballistic deficit</a:t>
            </a:r>
          </a:p>
          <a:p>
            <a:pPr lvl="1"/>
            <a:r>
              <a:rPr lang="en-GB" sz="2000" b="1" dirty="0" smtClean="0"/>
              <a:t>READOUT</a:t>
            </a:r>
          </a:p>
          <a:p>
            <a:pPr marL="800100" lvl="1" indent="-342900">
              <a:buFont typeface="Arial" panose="020B0604020202020204" pitchFamily="34" charset="0"/>
              <a:buChar char="•"/>
            </a:pPr>
            <a:r>
              <a:rPr lang="en-GB" sz="2000" dirty="0" smtClean="0"/>
              <a:t>Electronics noise</a:t>
            </a:r>
          </a:p>
          <a:p>
            <a:pPr marL="800100" lvl="1" indent="-342900">
              <a:buFont typeface="Arial" panose="020B0604020202020204" pitchFamily="34" charset="0"/>
              <a:buChar char="•"/>
            </a:pPr>
            <a:r>
              <a:rPr lang="en-GB" sz="2000" dirty="0" smtClean="0"/>
              <a:t>Cross talk</a:t>
            </a:r>
          </a:p>
          <a:p>
            <a:pPr marL="800100" lvl="1" indent="-342900">
              <a:buFont typeface="Arial" panose="020B0604020202020204" pitchFamily="34" charset="0"/>
              <a:buChar char="•"/>
            </a:pPr>
            <a:r>
              <a:rPr lang="en-GB" sz="2000" dirty="0" smtClean="0"/>
              <a:t>Threshold offset and gain dispersion between pixels</a:t>
            </a:r>
          </a:p>
          <a:p>
            <a:pPr marL="800100" lvl="1" indent="-342900">
              <a:buFont typeface="Arial" panose="020B0604020202020204" pitchFamily="34" charset="0"/>
              <a:buChar char="•"/>
            </a:pPr>
            <a:r>
              <a:rPr lang="en-GB" sz="2000" dirty="0" smtClean="0"/>
              <a:t>Pulse pile-up</a:t>
            </a:r>
          </a:p>
          <a:p>
            <a:pPr marL="457200" lvl="1" indent="0">
              <a:buFont typeface="Arial" panose="020B0604020202020204" pitchFamily="34" charset="0"/>
              <a:buNone/>
            </a:pPr>
            <a:endParaRPr lang="en-GB" sz="2000" dirty="0" smtClean="0"/>
          </a:p>
          <a:p>
            <a:pPr marL="457200" lvl="1" indent="0">
              <a:buFont typeface="Arial" panose="020B0604020202020204" pitchFamily="34" charset="0"/>
              <a:buNone/>
            </a:pPr>
            <a:r>
              <a:rPr lang="en-GB" sz="2000" dirty="0" smtClean="0"/>
              <a:t>Polarization: causes a change in the detector’s performance after biasing the sensor, and leads</a:t>
            </a:r>
            <a:r>
              <a:rPr lang="en-GB" sz="2000" baseline="0" dirty="0" smtClean="0"/>
              <a:t> to a reduction in the count rate over time and loss of charge collection efficiency.</a:t>
            </a:r>
          </a:p>
          <a:p>
            <a:pPr marL="457200" lvl="1" indent="0">
              <a:buFont typeface="Arial" panose="020B0604020202020204" pitchFamily="34" charset="0"/>
              <a:buNone/>
            </a:pPr>
            <a:r>
              <a:rPr lang="en-GB" sz="2000" baseline="0" dirty="0" smtClean="0"/>
              <a:t>Polarization arises from trapping and de-trapping of ionized deep level acceptors within the crystal which affects the space-charge and the electric field distribution.</a:t>
            </a:r>
          </a:p>
          <a:p>
            <a:pPr marL="457200" lvl="1" indent="0">
              <a:buFont typeface="Arial" panose="020B0604020202020204" pitchFamily="34" charset="0"/>
              <a:buNone/>
            </a:pPr>
            <a:endParaRPr lang="en-GB" sz="2000" dirty="0" smtClean="0"/>
          </a:p>
          <a:p>
            <a:r>
              <a:rPr lang="en-GB" dirty="0" smtClean="0"/>
              <a:t>Time-dependent decrease in the counting rate and charge collection efficiency due to electron capture in the material.</a:t>
            </a:r>
          </a:p>
          <a:p>
            <a:r>
              <a:rPr lang="en-GB" dirty="0" smtClean="0"/>
              <a:t>Polarization is a phenomenon </a:t>
            </a:r>
            <a:r>
              <a:rPr lang="en-GB" dirty="0" err="1" smtClean="0"/>
              <a:t>occuring</a:t>
            </a:r>
            <a:r>
              <a:rPr lang="en-GB" dirty="0" smtClean="0"/>
              <a:t> in semiconductor detectors that leads to a time-dependent decrease of the count-rate and charge collection efficiency [9]. It happens due to trapping and </a:t>
            </a:r>
            <a:r>
              <a:rPr lang="en-GB" dirty="0" err="1" smtClean="0"/>
              <a:t>detrapping</a:t>
            </a:r>
            <a:r>
              <a:rPr lang="en-GB" dirty="0" smtClean="0"/>
              <a:t> [23] of the carriers within the crystal that affect the electric field profile in the detector. The sensor design must be such that the charge generated by the X-ray photon is removed from the device at sufficiently high rate through both drift and recombination. It is possible to minimize the polarization effects by using high bias voltages and low temperature operation [31]. Good reliability of </a:t>
            </a:r>
            <a:r>
              <a:rPr lang="en-GB" dirty="0" err="1" smtClean="0"/>
              <a:t>CdZnTe</a:t>
            </a:r>
            <a:r>
              <a:rPr lang="en-GB" dirty="0" smtClean="0"/>
              <a:t> has been recently reported and systems with such detectors are commercially available [23].</a:t>
            </a:r>
          </a:p>
          <a:p>
            <a:pPr marL="457200" lvl="1" indent="0">
              <a:buFont typeface="Arial" panose="020B0604020202020204" pitchFamily="34" charset="0"/>
              <a:buNone/>
            </a:pPr>
            <a:endParaRPr lang="en-GB" sz="2000" dirty="0" smtClean="0"/>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102</a:t>
            </a:fld>
            <a:endParaRPr lang="en-GB"/>
          </a:p>
        </p:txBody>
      </p:sp>
    </p:spTree>
    <p:extLst>
      <p:ext uri="{BB962C8B-B14F-4D97-AF65-F5344CB8AC3E}">
        <p14:creationId xmlns:p14="http://schemas.microsoft.com/office/powerpoint/2010/main" val="37977741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Compton Scattering (Inelastic)</a:t>
            </a:r>
          </a:p>
          <a:p>
            <a:r>
              <a:rPr lang="en-GB" dirty="0" smtClean="0"/>
              <a:t>Interaction</a:t>
            </a:r>
            <a:r>
              <a:rPr lang="en-GB" baseline="0" dirty="0" smtClean="0"/>
              <a:t> between photon and electron in the absorbing material.</a:t>
            </a:r>
          </a:p>
          <a:p>
            <a:r>
              <a:rPr lang="en-GB" baseline="0" dirty="0" smtClean="0"/>
              <a:t>Incoming photon is deflected through an angle with respect to its original direction. (all scattering angles are possible).</a:t>
            </a:r>
          </a:p>
          <a:p>
            <a:r>
              <a:rPr lang="en-GB" baseline="0" dirty="0" smtClean="0"/>
              <a:t>Photon transfers a portion of its energy to electron (recoil).</a:t>
            </a:r>
          </a:p>
          <a:p>
            <a:r>
              <a:rPr lang="en-GB" baseline="0" dirty="0" smtClean="0"/>
              <a:t>Compton scattering is an example of inelastic scattering because the wavelength of the scattered light is different from the incident radiation.</a:t>
            </a:r>
          </a:p>
          <a:p>
            <a:r>
              <a:rPr lang="en-GB" baseline="0" dirty="0" smtClean="0"/>
              <a:t>Inelastic scattering is a fundamental scattering process in which the kinetic energy of an incident particle is not conserved (in contrast to elastic scattering).</a:t>
            </a:r>
          </a:p>
          <a:p>
            <a:r>
              <a:rPr lang="en-GB" baseline="0" dirty="0" smtClean="0"/>
              <a:t>In the case of elastic scattering the kinetic energy of a particle is conserved but its direction of propagation is modified.</a:t>
            </a:r>
          </a:p>
          <a:p>
            <a:endParaRPr lang="en-GB" baseline="0" dirty="0" smtClean="0"/>
          </a:p>
          <a:p>
            <a:r>
              <a:rPr lang="en-GB" baseline="0" dirty="0" smtClean="0"/>
              <a:t>Conservation of energy and momentum-&gt;Relation between energy transfer and the scattering angle.</a:t>
            </a:r>
          </a:p>
          <a:p>
            <a:r>
              <a:rPr lang="en-GB" baseline="0" dirty="0" smtClean="0"/>
              <a:t>M0c^2 is the mass rest of the electron (511keV)</a:t>
            </a:r>
          </a:p>
          <a:p>
            <a:r>
              <a:rPr lang="en-GB" baseline="0" dirty="0" smtClean="0"/>
              <a:t>The angular distribution is predicted by the Klein </a:t>
            </a:r>
            <a:r>
              <a:rPr lang="en-GB" baseline="0" dirty="0" err="1" smtClean="0"/>
              <a:t>Nishina</a:t>
            </a:r>
            <a:r>
              <a:rPr lang="en-GB" baseline="0" dirty="0" smtClean="0"/>
              <a:t> formula</a:t>
            </a:r>
          </a:p>
          <a:p>
            <a:r>
              <a:rPr lang="en-GB" sz="1200" kern="1200" dirty="0" smtClean="0">
                <a:solidFill>
                  <a:schemeClr val="tx1"/>
                </a:solidFill>
                <a:latin typeface="+mn-lt"/>
                <a:ea typeface="+mn-ea"/>
                <a:cs typeface="+mn-cs"/>
              </a:rPr>
              <a:t>Because the Compton scattering process doesn't occur with equal probability at all scattering angles, the Compton scattering region will usually have a small amount of curvature depending on the energy of the incoming gamma ray. </a:t>
            </a:r>
          </a:p>
          <a:p>
            <a:r>
              <a:rPr lang="en-GB" sz="1200" kern="1200" dirty="0" smtClean="0">
                <a:solidFill>
                  <a:schemeClr val="tx1"/>
                </a:solidFill>
                <a:latin typeface="+mn-lt"/>
                <a:ea typeface="+mn-ea"/>
                <a:cs typeface="+mn-cs"/>
              </a:rPr>
              <a:t>There is also a finite probability for the scattered gamma ray to undergo additional Compton scattering events before leaving the detector. Since additional energy is left in the detector by these multiple scattering events, this produces a small continuum of counts between the Compton edge and the full energy peak. </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103</a:t>
            </a:fld>
            <a:endParaRPr lang="en-GB"/>
          </a:p>
        </p:txBody>
      </p:sp>
    </p:spTree>
    <p:extLst>
      <p:ext uri="{BB962C8B-B14F-4D97-AF65-F5344CB8AC3E}">
        <p14:creationId xmlns:p14="http://schemas.microsoft.com/office/powerpoint/2010/main" val="92654445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Compton Scattering</a:t>
            </a:r>
          </a:p>
          <a:p>
            <a:r>
              <a:rPr lang="en-GB" dirty="0" smtClean="0"/>
              <a:t>Interaction</a:t>
            </a:r>
            <a:r>
              <a:rPr lang="en-GB" baseline="0" dirty="0" smtClean="0"/>
              <a:t> between photon and electron in the absorbing material.</a:t>
            </a:r>
          </a:p>
          <a:p>
            <a:r>
              <a:rPr lang="en-GB" baseline="0" dirty="0" smtClean="0"/>
              <a:t>Incoming photon is deflected through an angle with respect to its original direction. (all scattering angles are possible).</a:t>
            </a:r>
          </a:p>
          <a:p>
            <a:r>
              <a:rPr lang="en-GB" baseline="0" dirty="0" smtClean="0"/>
              <a:t>Photon transfers a portion of its energy to electron (recoil).</a:t>
            </a:r>
          </a:p>
          <a:p>
            <a:r>
              <a:rPr lang="en-GB" baseline="0" dirty="0" smtClean="0"/>
              <a:t>Conservation of energy and momentum-&gt;Relation between energy transfer and the scattering angle.</a:t>
            </a:r>
          </a:p>
          <a:p>
            <a:r>
              <a:rPr lang="en-GB" baseline="0" dirty="0" smtClean="0"/>
              <a:t>M0c^2 is the mass rest of the electron (511keV)</a:t>
            </a:r>
          </a:p>
          <a:p>
            <a:r>
              <a:rPr lang="en-GB" baseline="0" dirty="0" smtClean="0"/>
              <a:t>The angular distribution is predicted by the Klein </a:t>
            </a:r>
            <a:r>
              <a:rPr lang="en-GB" baseline="0" dirty="0" err="1" smtClean="0"/>
              <a:t>Nishina</a:t>
            </a:r>
            <a:r>
              <a:rPr lang="en-GB" baseline="0" dirty="0" smtClean="0"/>
              <a:t> formula</a:t>
            </a:r>
          </a:p>
          <a:p>
            <a:r>
              <a:rPr lang="en-GB" sz="1200" kern="1200" dirty="0" smtClean="0">
                <a:solidFill>
                  <a:schemeClr val="tx1"/>
                </a:solidFill>
                <a:latin typeface="+mn-lt"/>
                <a:ea typeface="+mn-ea"/>
                <a:cs typeface="+mn-cs"/>
              </a:rPr>
              <a:t>Because the Compton scattering process doesn't occur with equal probability at all scattering angles, the Compton scattering region will usually have a small amount of curvature depending on the energy of the incoming gamma ray. </a:t>
            </a:r>
          </a:p>
          <a:p>
            <a:r>
              <a:rPr lang="en-GB" sz="1200" kern="1200" dirty="0" smtClean="0">
                <a:solidFill>
                  <a:schemeClr val="tx1"/>
                </a:solidFill>
                <a:latin typeface="+mn-lt"/>
                <a:ea typeface="+mn-ea"/>
                <a:cs typeface="+mn-cs"/>
              </a:rPr>
              <a:t>There is also a finite probability for the scattered gamma ray to undergo additional Compton scattering events before leaving the detector. Since additional energy is left in the detector by these multiple scattering events, this produces a small continuum of counts between the Compton edge and the full energy peak. </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104</a:t>
            </a:fld>
            <a:endParaRPr lang="en-GB"/>
          </a:p>
        </p:txBody>
      </p:sp>
    </p:spTree>
    <p:extLst>
      <p:ext uri="{BB962C8B-B14F-4D97-AF65-F5344CB8AC3E}">
        <p14:creationId xmlns:p14="http://schemas.microsoft.com/office/powerpoint/2010/main" val="3000809515"/>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105</a:t>
            </a:fld>
            <a:endParaRPr lang="en-GB"/>
          </a:p>
        </p:txBody>
      </p:sp>
    </p:spTree>
    <p:extLst>
      <p:ext uri="{BB962C8B-B14F-4D97-AF65-F5344CB8AC3E}">
        <p14:creationId xmlns:p14="http://schemas.microsoft.com/office/powerpoint/2010/main" val="298046324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Thesis folder /</a:t>
            </a:r>
            <a:r>
              <a:rPr lang="en-GB" baseline="0" dirty="0" smtClean="0"/>
              <a:t> </a:t>
            </a:r>
            <a:r>
              <a:rPr lang="en-GB" dirty="0" smtClean="0"/>
              <a:t>HybridPixelDetectorScheme2</a:t>
            </a:r>
          </a:p>
          <a:p>
            <a:pPr lvl="1"/>
            <a:r>
              <a:rPr lang="en-GB" sz="2000" b="1" dirty="0" smtClean="0"/>
              <a:t>SENSOR</a:t>
            </a:r>
          </a:p>
          <a:p>
            <a:pPr marL="800100" lvl="1" indent="-342900">
              <a:buFont typeface="Arial" panose="020B0604020202020204" pitchFamily="34" charset="0"/>
              <a:buChar char="•"/>
            </a:pPr>
            <a:r>
              <a:rPr lang="en-GB" sz="2000" dirty="0" smtClean="0"/>
              <a:t>Absorption efficiency (probability that the X-ray photon will be removed from the beam</a:t>
            </a:r>
            <a:r>
              <a:rPr lang="en-GB" sz="2000" baseline="0" dirty="0" smtClean="0"/>
              <a:t> in the absorber of a given thickness)</a:t>
            </a:r>
            <a:endParaRPr lang="en-GB" sz="2000" dirty="0" smtClean="0"/>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Fluctuations in the number of generated charge carriers</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Charge diffusion</a:t>
            </a:r>
          </a:p>
          <a:p>
            <a:pPr marL="800100" lvl="1" indent="-342900">
              <a:buFont typeface="Arial" panose="020B0604020202020204" pitchFamily="34" charset="0"/>
              <a:buChar char="•"/>
            </a:pPr>
            <a:r>
              <a:rPr lang="en-GB" sz="2000" dirty="0" smtClean="0"/>
              <a:t>Partial charge deposition due to Fluorescence and Compton Scattering</a:t>
            </a:r>
          </a:p>
          <a:p>
            <a:pPr marL="800100" lvl="1" indent="-342900">
              <a:buFont typeface="Arial" panose="020B0604020202020204" pitchFamily="34" charset="0"/>
              <a:buChar char="•"/>
            </a:pPr>
            <a:r>
              <a:rPr lang="en-GB" sz="2000" dirty="0" smtClean="0"/>
              <a:t>Charge trapping in the semiconductor material: </a:t>
            </a:r>
          </a:p>
          <a:p>
            <a:pPr marL="1257300" lvl="2" indent="-342900">
              <a:buFont typeface="Arial" panose="020B0604020202020204" pitchFamily="34" charset="0"/>
              <a:buChar char="•"/>
            </a:pPr>
            <a:r>
              <a:rPr lang="en-GB" sz="2000" dirty="0" smtClean="0"/>
              <a:t>reduction of the signal in the electrodes</a:t>
            </a:r>
          </a:p>
          <a:p>
            <a:pPr marL="12573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smtClean="0"/>
              <a:t>Other defects in the crystal can also lead to trapping and charge carrier loss</a:t>
            </a:r>
          </a:p>
          <a:p>
            <a:pPr marL="800100" lvl="1" indent="-342900">
              <a:buFont typeface="Arial" panose="020B0604020202020204" pitchFamily="34" charset="0"/>
              <a:buChar char="•"/>
            </a:pPr>
            <a:endParaRPr lang="en-GB" sz="2000" dirty="0" smtClean="0"/>
          </a:p>
          <a:p>
            <a:pPr marL="800100" lvl="1" indent="-342900">
              <a:buFont typeface="Arial" panose="020B0604020202020204" pitchFamily="34" charset="0"/>
              <a:buChar char="•"/>
            </a:pPr>
            <a:r>
              <a:rPr lang="en-GB" sz="2000" dirty="0" smtClean="0"/>
              <a:t>Sensor polarization</a:t>
            </a:r>
          </a:p>
          <a:p>
            <a:pPr lvl="1"/>
            <a:r>
              <a:rPr lang="en-GB" sz="2000" b="1" dirty="0" smtClean="0"/>
              <a:t>INTERFACE</a:t>
            </a:r>
          </a:p>
          <a:p>
            <a:pPr marL="800100" lvl="1" indent="-342900">
              <a:buFont typeface="Arial" panose="020B0604020202020204" pitchFamily="34" charset="0"/>
              <a:buChar char="•"/>
            </a:pPr>
            <a:r>
              <a:rPr lang="en-GB" sz="2000" dirty="0" smtClean="0"/>
              <a:t>Ballistic deficit</a:t>
            </a:r>
          </a:p>
          <a:p>
            <a:pPr lvl="1"/>
            <a:r>
              <a:rPr lang="en-GB" sz="2000" b="1" dirty="0" smtClean="0"/>
              <a:t>READOUT</a:t>
            </a:r>
          </a:p>
          <a:p>
            <a:pPr marL="800100" lvl="1" indent="-342900">
              <a:buFont typeface="Arial" panose="020B0604020202020204" pitchFamily="34" charset="0"/>
              <a:buChar char="•"/>
            </a:pPr>
            <a:r>
              <a:rPr lang="en-GB" sz="2000" dirty="0" smtClean="0"/>
              <a:t>Electronics noise</a:t>
            </a:r>
          </a:p>
          <a:p>
            <a:pPr marL="800100" lvl="1" indent="-342900">
              <a:buFont typeface="Arial" panose="020B0604020202020204" pitchFamily="34" charset="0"/>
              <a:buChar char="•"/>
            </a:pPr>
            <a:r>
              <a:rPr lang="en-GB" sz="2000" dirty="0" smtClean="0"/>
              <a:t>Cross talk</a:t>
            </a:r>
          </a:p>
          <a:p>
            <a:pPr marL="800100" lvl="1" indent="-342900">
              <a:buFont typeface="Arial" panose="020B0604020202020204" pitchFamily="34" charset="0"/>
              <a:buChar char="•"/>
            </a:pPr>
            <a:r>
              <a:rPr lang="en-GB" sz="2000" dirty="0" smtClean="0"/>
              <a:t>Threshold offset and gain dispersion between pixels</a:t>
            </a:r>
          </a:p>
          <a:p>
            <a:pPr marL="800100" lvl="1" indent="-342900">
              <a:buFont typeface="Arial" panose="020B0604020202020204" pitchFamily="34" charset="0"/>
              <a:buChar char="•"/>
            </a:pPr>
            <a:r>
              <a:rPr lang="en-GB" sz="2000" dirty="0" smtClean="0"/>
              <a:t>Pulse pile-up</a:t>
            </a:r>
          </a:p>
          <a:p>
            <a:pPr marL="457200" lvl="1" indent="0">
              <a:buFont typeface="Arial" panose="020B0604020202020204" pitchFamily="34" charset="0"/>
              <a:buNone/>
            </a:pPr>
            <a:endParaRPr lang="en-GB" sz="2000" dirty="0" smtClean="0"/>
          </a:p>
          <a:p>
            <a:pPr marL="457200" lvl="1" indent="0">
              <a:buFont typeface="Arial" panose="020B0604020202020204" pitchFamily="34" charset="0"/>
              <a:buNone/>
            </a:pPr>
            <a:r>
              <a:rPr lang="en-GB" sz="2000" dirty="0" smtClean="0"/>
              <a:t>Polarization: causes a change in the detector’s performance after biasing the sensor, and leads</a:t>
            </a:r>
            <a:r>
              <a:rPr lang="en-GB" sz="2000" baseline="0" dirty="0" smtClean="0"/>
              <a:t> to a reduction in the count rate over time and loss of charge collection efficiency.</a:t>
            </a:r>
          </a:p>
          <a:p>
            <a:pPr marL="457200" lvl="1" indent="0">
              <a:buFont typeface="Arial" panose="020B0604020202020204" pitchFamily="34" charset="0"/>
              <a:buNone/>
            </a:pPr>
            <a:r>
              <a:rPr lang="en-GB" sz="2000" baseline="0" dirty="0" smtClean="0"/>
              <a:t>Polarization arises from trapping and de-trapping of ionized deep level acceptors within the crystal which affects the space-charge and the electric field distribution.</a:t>
            </a:r>
          </a:p>
          <a:p>
            <a:pPr marL="457200" lvl="1" indent="0">
              <a:buFont typeface="Arial" panose="020B0604020202020204" pitchFamily="34" charset="0"/>
              <a:buNone/>
            </a:pPr>
            <a:endParaRPr lang="en-GB" sz="2000" dirty="0" smtClean="0"/>
          </a:p>
          <a:p>
            <a:r>
              <a:rPr lang="en-GB" dirty="0" smtClean="0"/>
              <a:t>Time-dependent decrease in the counting rate and charge collection efficiency due to electron capture in the material.</a:t>
            </a:r>
          </a:p>
          <a:p>
            <a:r>
              <a:rPr lang="en-GB" dirty="0" smtClean="0"/>
              <a:t>Polarization is a phenomenon </a:t>
            </a:r>
            <a:r>
              <a:rPr lang="en-GB" dirty="0" err="1" smtClean="0"/>
              <a:t>occuring</a:t>
            </a:r>
            <a:r>
              <a:rPr lang="en-GB" dirty="0" smtClean="0"/>
              <a:t> in semiconductor detectors that leads to a time-dependent decrease of the count-rate and charge collection efficiency [9]. It happens due to trapping and </a:t>
            </a:r>
            <a:r>
              <a:rPr lang="en-GB" dirty="0" err="1" smtClean="0"/>
              <a:t>detrapping</a:t>
            </a:r>
            <a:r>
              <a:rPr lang="en-GB" dirty="0" smtClean="0"/>
              <a:t> [23] of the carriers within the crystal that affect the electric field profile in the detector. The sensor design must be such that the charge generated by the X-ray photon is removed from the device at sufficiently high rate through both drift and recombination. It is possible to minimize the polarization effects by using high bias voltages and low temperature operation [31]. Good reliability of </a:t>
            </a:r>
            <a:r>
              <a:rPr lang="en-GB" dirty="0" err="1" smtClean="0"/>
              <a:t>CdZnTe</a:t>
            </a:r>
            <a:r>
              <a:rPr lang="en-GB" dirty="0" smtClean="0"/>
              <a:t> has been recently reported and systems with such detectors are commercially available [23].</a:t>
            </a:r>
          </a:p>
          <a:p>
            <a:pPr marL="457200" lvl="1" indent="0">
              <a:buFont typeface="Arial" panose="020B0604020202020204" pitchFamily="34" charset="0"/>
              <a:buNone/>
            </a:pPr>
            <a:endParaRPr lang="en-GB" sz="2000" dirty="0" smtClean="0"/>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106</a:t>
            </a:fld>
            <a:endParaRPr lang="en-GB"/>
          </a:p>
        </p:txBody>
      </p:sp>
    </p:spTree>
    <p:extLst>
      <p:ext uri="{BB962C8B-B14F-4D97-AF65-F5344CB8AC3E}">
        <p14:creationId xmlns:p14="http://schemas.microsoft.com/office/powerpoint/2010/main" val="127628407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Say: These factors</a:t>
            </a:r>
            <a:r>
              <a:rPr lang="en-GB" baseline="0" dirty="0" smtClean="0"/>
              <a:t> affect the mainly energy resolution and the count rate</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107</a:t>
            </a:fld>
            <a:endParaRPr lang="en-GB"/>
          </a:p>
        </p:txBody>
      </p:sp>
    </p:spTree>
    <p:extLst>
      <p:ext uri="{BB962C8B-B14F-4D97-AF65-F5344CB8AC3E}">
        <p14:creationId xmlns:p14="http://schemas.microsoft.com/office/powerpoint/2010/main" val="277241374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MOTION and not</a:t>
            </a:r>
            <a:r>
              <a:rPr lang="en-GB" baseline="0" dirty="0" smtClean="0"/>
              <a:t> COLLECTION of carriers on the electrodes</a:t>
            </a:r>
          </a:p>
          <a:p>
            <a:r>
              <a:rPr lang="en-GB" baseline="0" dirty="0" smtClean="0"/>
              <a:t>If a negative charge (-q) “floats” on top of an ideal grounded conductor, this alters the charge distribution at the conductor surface, inducing on it a charge +q of equal magnitude and opposite sign.</a:t>
            </a:r>
          </a:p>
          <a:p>
            <a:r>
              <a:rPr lang="en-GB" baseline="0" dirty="0" smtClean="0"/>
              <a:t>If the charge –q is now put closer to the conductor, the total induced charge is always the same but its distribution changes.</a:t>
            </a:r>
          </a:p>
          <a:p>
            <a:r>
              <a:rPr lang="en-GB" baseline="0" dirty="0" smtClean="0"/>
              <a:t>By dynamically changing the position of the charge, we change the charge distribution at the conductor surface causing a motion of charges and thus, an electrical current.</a:t>
            </a:r>
          </a:p>
          <a:p>
            <a:r>
              <a:rPr lang="en-GB" baseline="0" dirty="0" smtClean="0"/>
              <a:t>This signal is due by induction and it vanishes if the charge –q stops moving or if it lands on the electrode.</a:t>
            </a:r>
          </a:p>
          <a:p>
            <a:endParaRPr lang="en-GB" baseline="0" dirty="0" smtClean="0"/>
          </a:p>
          <a:p>
            <a:r>
              <a:rPr lang="en-GB" baseline="0" dirty="0" smtClean="0"/>
              <a:t>Drift field is the electric field that is generated (determined) by the actual potentials in the sensor and it is the responsible for the movement of charge.</a:t>
            </a:r>
          </a:p>
          <a:p>
            <a:endParaRPr lang="en-GB" baseline="0" dirty="0" smtClean="0"/>
          </a:p>
          <a:p>
            <a:r>
              <a:rPr lang="en-GB" baseline="0" dirty="0" smtClean="0"/>
              <a:t>The weighting field determines how a moving charge couples to a specific terminal (this is calculated as the electric field in a region in which the electrode of interest is biased at 1V while all other electrodes are grounded).   </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108</a:t>
            </a:fld>
            <a:endParaRPr lang="en-GB"/>
          </a:p>
        </p:txBody>
      </p:sp>
    </p:spTree>
    <p:extLst>
      <p:ext uri="{BB962C8B-B14F-4D97-AF65-F5344CB8AC3E}">
        <p14:creationId xmlns:p14="http://schemas.microsoft.com/office/powerpoint/2010/main" val="265502782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MOTION and not</a:t>
            </a:r>
            <a:r>
              <a:rPr lang="en-GB" baseline="0" dirty="0" smtClean="0"/>
              <a:t> COLLECTION of carriers on the electrodes</a:t>
            </a:r>
          </a:p>
          <a:p>
            <a:r>
              <a:rPr lang="en-GB" baseline="0" dirty="0" smtClean="0"/>
              <a:t>If a negative charge (-q) “floats” on top of an ideal grounded conductor, this alters the charge distribution at the conductor surface, inducing on it a charge +q of equal magnitude and opposite sign.</a:t>
            </a:r>
          </a:p>
          <a:p>
            <a:r>
              <a:rPr lang="en-GB" baseline="0" dirty="0" smtClean="0"/>
              <a:t>If the charge –q is now put closer to the conductor, the total induced charge is always the same but its distribution changes.</a:t>
            </a:r>
          </a:p>
          <a:p>
            <a:r>
              <a:rPr lang="en-GB" baseline="0" dirty="0" smtClean="0"/>
              <a:t>By dynamically changing the position of the charge, we change the charge distribution at the conductor surface causing a motion of charges and thus, an electrical current.</a:t>
            </a:r>
          </a:p>
          <a:p>
            <a:r>
              <a:rPr lang="en-GB" baseline="0" dirty="0" smtClean="0"/>
              <a:t>This signal is due by induction and it vanishes if the charge –q stops moving or if it lands on the electrode.</a:t>
            </a:r>
          </a:p>
          <a:p>
            <a:endParaRPr lang="en-GB" baseline="0" dirty="0" smtClean="0"/>
          </a:p>
          <a:p>
            <a:r>
              <a:rPr lang="en-GB" baseline="0" dirty="0" smtClean="0"/>
              <a:t>Drift field is the electric field that is generated (determined) by the actual potentials in the sensor and it is the responsible for the movement of charge.</a:t>
            </a:r>
          </a:p>
          <a:p>
            <a:endParaRPr lang="en-GB" baseline="0" dirty="0" smtClean="0"/>
          </a:p>
          <a:p>
            <a:r>
              <a:rPr lang="en-GB" baseline="0" dirty="0" smtClean="0"/>
              <a:t>The weighting field determines how a moving charge couples to a specific terminal (this is calculated as the electric field in a region in which the electrode of interest is biased at 1V while all other electrodes are grounded).   </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109</a:t>
            </a:fld>
            <a:endParaRPr lang="en-GB"/>
          </a:p>
        </p:txBody>
      </p:sp>
    </p:spTree>
    <p:extLst>
      <p:ext uri="{BB962C8B-B14F-4D97-AF65-F5344CB8AC3E}">
        <p14:creationId xmlns:p14="http://schemas.microsoft.com/office/powerpoint/2010/main" val="108863112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MOTION and not</a:t>
            </a:r>
            <a:r>
              <a:rPr lang="en-GB" baseline="0" dirty="0" smtClean="0"/>
              <a:t> COLLECTION of carriers on the electrodes</a:t>
            </a:r>
          </a:p>
          <a:p>
            <a:r>
              <a:rPr lang="en-GB" baseline="0" dirty="0" smtClean="0"/>
              <a:t>If a negative charge (-q) “floats” on top of an ideal grounded conductor, this alters the charge distribution at the conductor surface, inducing on it a charge +q of equal magnitude and opposite sign.</a:t>
            </a:r>
          </a:p>
          <a:p>
            <a:r>
              <a:rPr lang="en-GB" baseline="0" dirty="0" smtClean="0"/>
              <a:t>If the charge –q is now put closer to the conductor, the total induced charge is always the same but its distribution changes.</a:t>
            </a:r>
          </a:p>
          <a:p>
            <a:r>
              <a:rPr lang="en-GB" baseline="0" dirty="0" smtClean="0"/>
              <a:t>By dynamically changing the position of the charge, we change the charge distribution at the conductor surface causing a motion of charges and thus, an electrical current.</a:t>
            </a:r>
          </a:p>
          <a:p>
            <a:r>
              <a:rPr lang="en-GB" baseline="0" dirty="0" smtClean="0"/>
              <a:t>This signal is due by induction and it vanishes if the charge –q stops moving or if it lands on the electrode.</a:t>
            </a:r>
          </a:p>
          <a:p>
            <a:endParaRPr lang="en-GB" baseline="0" dirty="0" smtClean="0"/>
          </a:p>
          <a:p>
            <a:r>
              <a:rPr lang="en-GB" baseline="0" dirty="0" smtClean="0"/>
              <a:t>Drift field is the electric field that is generated (determined) by the actual potentials in the sensor and it is the responsible for the movement of charge.</a:t>
            </a:r>
          </a:p>
          <a:p>
            <a:endParaRPr lang="en-GB" baseline="0" dirty="0" smtClean="0"/>
          </a:p>
          <a:p>
            <a:r>
              <a:rPr lang="en-GB" baseline="0" dirty="0" smtClean="0"/>
              <a:t>The weighting field determines how a moving charge couples to a specific terminal (this is calculated as the electric field in a region in which the electrode of interest is biased at 1V while all other electrodes are grounded).   </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110</a:t>
            </a:fld>
            <a:endParaRPr lang="en-GB"/>
          </a:p>
        </p:txBody>
      </p:sp>
    </p:spTree>
    <p:extLst>
      <p:ext uri="{BB962C8B-B14F-4D97-AF65-F5344CB8AC3E}">
        <p14:creationId xmlns:p14="http://schemas.microsoft.com/office/powerpoint/2010/main" val="399679596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t>Here we can see a simulation of the weighting potential</a:t>
            </a:r>
            <a:r>
              <a:rPr lang="en-GB" i="1" baseline="0" dirty="0" smtClean="0"/>
              <a:t> in a segmented detector</a:t>
            </a:r>
          </a:p>
          <a:p>
            <a:pPr marL="0" marR="0" indent="0" algn="l" defTabSz="914400" rtl="0" eaLnBrk="1" fontAlgn="auto" latinLnBrk="0" hangingPunct="1">
              <a:lnSpc>
                <a:spcPct val="100000"/>
              </a:lnSpc>
              <a:spcBef>
                <a:spcPts val="0"/>
              </a:spcBef>
              <a:spcAft>
                <a:spcPts val="0"/>
              </a:spcAft>
              <a:buClrTx/>
              <a:buSzTx/>
              <a:buFontTx/>
              <a:buNone/>
              <a:tabLst/>
              <a:defRPr/>
            </a:pPr>
            <a:r>
              <a:rPr lang="en-GB" i="1" baseline="0" dirty="0" smtClean="0"/>
              <a:t>The weighting field is the gradient of the weighting potential</a:t>
            </a:r>
          </a:p>
          <a:p>
            <a:pPr marL="0" marR="0" indent="0" algn="l" defTabSz="914400" rtl="0" eaLnBrk="1" fontAlgn="auto" latinLnBrk="0" hangingPunct="1">
              <a:lnSpc>
                <a:spcPct val="100000"/>
              </a:lnSpc>
              <a:spcBef>
                <a:spcPts val="0"/>
              </a:spcBef>
              <a:spcAft>
                <a:spcPts val="0"/>
              </a:spcAft>
              <a:buClrTx/>
              <a:buSzTx/>
              <a:buFontTx/>
              <a:buNone/>
              <a:tabLst/>
              <a:defRPr/>
            </a:pPr>
            <a:r>
              <a:rPr lang="en-GB" i="1" baseline="0" dirty="0" smtClean="0"/>
              <a:t>After charge deposition charge carriers drift to the electrodes</a:t>
            </a:r>
            <a:endParaRPr lang="en-GB" i="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t>The current signal develops when the “collected” carriers are close to the detector electrodes</a:t>
            </a:r>
            <a:r>
              <a:rPr lang="en-GB" i="1" baseline="0" dirty="0" smtClean="0"/>
              <a:t> BECAUSE </a:t>
            </a:r>
            <a:r>
              <a:rPr lang="en-GB" i="1" u="sng" baseline="0" dirty="0" smtClean="0"/>
              <a:t>the gradient of the weighting potential is higher in that region</a:t>
            </a:r>
          </a:p>
          <a:p>
            <a:pPr marL="0" marR="0" indent="0" algn="l" defTabSz="914400" rtl="0" eaLnBrk="1" fontAlgn="auto" latinLnBrk="0" hangingPunct="1">
              <a:lnSpc>
                <a:spcPct val="100000"/>
              </a:lnSpc>
              <a:spcBef>
                <a:spcPts val="0"/>
              </a:spcBef>
              <a:spcAft>
                <a:spcPts val="0"/>
              </a:spcAft>
              <a:buClrTx/>
              <a:buSzTx/>
              <a:buFontTx/>
              <a:buNone/>
              <a:tabLst/>
              <a:defRPr/>
            </a:pPr>
            <a:endParaRPr lang="en-GB" i="1" u="sng"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i="1" u="sng" baseline="0" dirty="0" smtClean="0"/>
              <a:t>The total induced charge is independent on the depth of deposition</a:t>
            </a:r>
          </a:p>
          <a:p>
            <a:pPr marL="0" marR="0" indent="0" algn="l" defTabSz="914400" rtl="0" eaLnBrk="1" fontAlgn="auto" latinLnBrk="0" hangingPunct="1">
              <a:lnSpc>
                <a:spcPct val="100000"/>
              </a:lnSpc>
              <a:spcBef>
                <a:spcPts val="0"/>
              </a:spcBef>
              <a:spcAft>
                <a:spcPts val="0"/>
              </a:spcAft>
              <a:buClrTx/>
              <a:buSzTx/>
              <a:buFontTx/>
              <a:buNone/>
              <a:tabLst/>
              <a:defRPr/>
            </a:pPr>
            <a:r>
              <a:rPr lang="en-GB" i="1" u="sng" baseline="0" dirty="0" smtClean="0"/>
              <a:t>The system can be designed to be sensitive to only a single charge carrier type</a:t>
            </a:r>
            <a:endParaRPr lang="en-GB" i="1" u="sng" dirty="0" smtClean="0"/>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111</a:t>
            </a:fld>
            <a:endParaRPr lang="en-GB"/>
          </a:p>
        </p:txBody>
      </p:sp>
    </p:spTree>
    <p:extLst>
      <p:ext uri="{BB962C8B-B14F-4D97-AF65-F5344CB8AC3E}">
        <p14:creationId xmlns:p14="http://schemas.microsoft.com/office/powerpoint/2010/main" val="3115761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An important characteristic of an X-ray imaging system is the way the </a:t>
            </a:r>
            <a:r>
              <a:rPr lang="en-US" sz="1200" b="1" kern="1200" dirty="0" smtClean="0">
                <a:solidFill>
                  <a:schemeClr val="tx1"/>
                </a:solidFill>
                <a:effectLst/>
                <a:latin typeface="+mn-lt"/>
                <a:ea typeface="+mn-ea"/>
                <a:cs typeface="+mn-cs"/>
              </a:rPr>
              <a:t>radiation quantum </a:t>
            </a:r>
            <a:r>
              <a:rPr lang="en-US" sz="1200" kern="1200" dirty="0" smtClean="0">
                <a:solidFill>
                  <a:schemeClr val="tx1"/>
                </a:solidFill>
                <a:effectLst/>
                <a:latin typeface="+mn-lt"/>
                <a:ea typeface="+mn-ea"/>
                <a:cs typeface="+mn-cs"/>
              </a:rPr>
              <a:t>is transformed into an </a:t>
            </a:r>
            <a:r>
              <a:rPr lang="en-US" sz="1200" b="1" kern="1200" dirty="0" smtClean="0">
                <a:solidFill>
                  <a:schemeClr val="tx1"/>
                </a:solidFill>
                <a:effectLst/>
                <a:latin typeface="+mn-lt"/>
                <a:ea typeface="+mn-ea"/>
                <a:cs typeface="+mn-cs"/>
              </a:rPr>
              <a:t>electrical signal </a:t>
            </a:r>
            <a:r>
              <a:rPr lang="en-US" sz="1200" kern="1200" dirty="0" smtClean="0">
                <a:solidFill>
                  <a:schemeClr val="tx1"/>
                </a:solidFill>
                <a:effectLst/>
                <a:latin typeface="+mn-lt"/>
                <a:ea typeface="+mn-ea"/>
                <a:cs typeface="+mn-cs"/>
              </a:rPr>
              <a:t>before it is processed by the readout electronics. Systems are classified from this point of view into indirect and direct detection systems.  </a:t>
            </a:r>
          </a:p>
          <a:p>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a:t>
            </a:r>
            <a:r>
              <a:rPr lang="en-US" sz="1200" b="1" kern="1200" dirty="0" smtClean="0">
                <a:solidFill>
                  <a:schemeClr val="tx1"/>
                </a:solidFill>
                <a:effectLst/>
                <a:latin typeface="+mn-lt"/>
                <a:ea typeface="+mn-ea"/>
                <a:cs typeface="+mn-cs"/>
              </a:rPr>
              <a:t>indirect</a:t>
            </a:r>
            <a:r>
              <a:rPr lang="en-US" sz="1200" kern="1200" dirty="0" smtClean="0">
                <a:solidFill>
                  <a:schemeClr val="tx1"/>
                </a:solidFill>
                <a:effectLst/>
                <a:latin typeface="+mn-lt"/>
                <a:ea typeface="+mn-ea"/>
                <a:cs typeface="+mn-cs"/>
              </a:rPr>
              <a:t> detection systems the conversion of the photon into an electrical signal is done in two steps: </a:t>
            </a:r>
            <a:r>
              <a:rPr lang="en-US" sz="1200" b="1" kern="1200" dirty="0" smtClean="0">
                <a:solidFill>
                  <a:schemeClr val="tx1"/>
                </a:solidFill>
                <a:effectLst/>
                <a:latin typeface="+mn-lt"/>
                <a:ea typeface="+mn-ea"/>
                <a:cs typeface="+mn-cs"/>
              </a:rPr>
              <a:t>first</a:t>
            </a:r>
            <a:r>
              <a:rPr lang="en-US" sz="1200" kern="1200" dirty="0" smtClean="0">
                <a:solidFill>
                  <a:schemeClr val="tx1"/>
                </a:solidFill>
                <a:effectLst/>
                <a:latin typeface="+mn-lt"/>
                <a:ea typeface="+mn-ea"/>
                <a:cs typeface="+mn-cs"/>
              </a:rPr>
              <a:t> the </a:t>
            </a:r>
            <a:r>
              <a:rPr lang="en-US" sz="1200" b="1" kern="1200" dirty="0" smtClean="0">
                <a:solidFill>
                  <a:schemeClr val="tx1"/>
                </a:solidFill>
                <a:effectLst/>
                <a:latin typeface="+mn-lt"/>
                <a:ea typeface="+mn-ea"/>
                <a:cs typeface="+mn-cs"/>
              </a:rPr>
              <a:t>conversion</a:t>
            </a:r>
            <a:r>
              <a:rPr lang="en-US" sz="1200" kern="1200" dirty="0" smtClean="0">
                <a:solidFill>
                  <a:schemeClr val="tx1"/>
                </a:solidFill>
                <a:effectLst/>
                <a:latin typeface="+mn-lt"/>
                <a:ea typeface="+mn-ea"/>
                <a:cs typeface="+mn-cs"/>
              </a:rPr>
              <a:t> is done </a:t>
            </a:r>
            <a:r>
              <a:rPr lang="en-US" sz="1200" b="1" kern="1200" dirty="0" smtClean="0">
                <a:solidFill>
                  <a:schemeClr val="tx1"/>
                </a:solidFill>
                <a:effectLst/>
                <a:latin typeface="+mn-lt"/>
                <a:ea typeface="+mn-ea"/>
                <a:cs typeface="+mn-cs"/>
              </a:rPr>
              <a:t>from X-rays to visible light </a:t>
            </a:r>
            <a:r>
              <a:rPr lang="en-US" sz="1200" kern="1200" dirty="0" smtClean="0">
                <a:solidFill>
                  <a:schemeClr val="tx1"/>
                </a:solidFill>
                <a:effectLst/>
                <a:latin typeface="+mn-lt"/>
                <a:ea typeface="+mn-ea"/>
                <a:cs typeface="+mn-cs"/>
              </a:rPr>
              <a:t>by means of a scintillator material and </a:t>
            </a:r>
            <a:r>
              <a:rPr lang="en-US" sz="1200" b="1" kern="1200" dirty="0" smtClean="0">
                <a:solidFill>
                  <a:schemeClr val="tx1"/>
                </a:solidFill>
                <a:effectLst/>
                <a:latin typeface="+mn-lt"/>
                <a:ea typeface="+mn-ea"/>
                <a:cs typeface="+mn-cs"/>
              </a:rPr>
              <a:t>second</a:t>
            </a:r>
            <a:r>
              <a:rPr lang="en-US" sz="1200" kern="1200" dirty="0" smtClean="0">
                <a:solidFill>
                  <a:schemeClr val="tx1"/>
                </a:solidFill>
                <a:effectLst/>
                <a:latin typeface="+mn-lt"/>
                <a:ea typeface="+mn-ea"/>
                <a:cs typeface="+mn-cs"/>
              </a:rPr>
              <a:t>, the </a:t>
            </a:r>
            <a:r>
              <a:rPr lang="en-US" sz="1200" b="1" kern="1200" dirty="0" smtClean="0">
                <a:solidFill>
                  <a:schemeClr val="tx1"/>
                </a:solidFill>
                <a:effectLst/>
                <a:latin typeface="+mn-lt"/>
                <a:ea typeface="+mn-ea"/>
                <a:cs typeface="+mn-cs"/>
              </a:rPr>
              <a:t>visible light is detected</a:t>
            </a:r>
            <a:r>
              <a:rPr lang="en-US" sz="1200" kern="1200" dirty="0" smtClean="0">
                <a:solidFill>
                  <a:schemeClr val="tx1"/>
                </a:solidFill>
                <a:effectLst/>
                <a:latin typeface="+mn-lt"/>
                <a:ea typeface="+mn-ea"/>
                <a:cs typeface="+mn-cs"/>
              </a:rPr>
              <a:t> in a pixelated sensor </a:t>
            </a:r>
            <a:r>
              <a:rPr lang="en-US" sz="1200" b="1" kern="1200" dirty="0" smtClean="0">
                <a:solidFill>
                  <a:schemeClr val="tx1"/>
                </a:solidFill>
                <a:effectLst/>
                <a:latin typeface="+mn-lt"/>
                <a:ea typeface="+mn-ea"/>
                <a:cs typeface="+mn-cs"/>
              </a:rPr>
              <a:t>with photodiodes</a:t>
            </a:r>
            <a:r>
              <a:rPr lang="en-US" sz="1200" kern="1200" dirty="0" smtClean="0">
                <a:solidFill>
                  <a:schemeClr val="tx1"/>
                </a:solidFill>
                <a:effectLst/>
                <a:latin typeface="+mn-lt"/>
                <a:ea typeface="+mn-ea"/>
                <a:cs typeface="+mn-cs"/>
              </a:rPr>
              <a:t>. Spatial resolution and the efficiency of the overall detection process are degraded due to this two-step process. The approach of indirect detection combined with on-pixel photon counting signal processing has been implemented by </a:t>
            </a:r>
            <a:r>
              <a:rPr lang="en-US" sz="1200" kern="1200" dirty="0" err="1" smtClean="0">
                <a:solidFill>
                  <a:schemeClr val="tx1"/>
                </a:solidFill>
                <a:effectLst/>
                <a:latin typeface="+mn-lt"/>
                <a:ea typeface="+mn-ea"/>
                <a:cs typeface="+mn-cs"/>
              </a:rPr>
              <a:t>Dierickx</a:t>
            </a:r>
            <a:r>
              <a:rPr lang="en-US" sz="1200" kern="1200" dirty="0" smtClean="0">
                <a:solidFill>
                  <a:schemeClr val="tx1"/>
                </a:solidFill>
                <a:effectLst/>
                <a:latin typeface="+mn-lt"/>
                <a:ea typeface="+mn-ea"/>
                <a:cs typeface="+mn-cs"/>
              </a:rPr>
              <a:t> ([4], [5]).</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a:t>
            </a:r>
            <a:r>
              <a:rPr lang="en-GB" sz="1200" b="1" kern="1200" dirty="0" smtClean="0">
                <a:solidFill>
                  <a:schemeClr val="tx1"/>
                </a:solidFill>
                <a:effectLst/>
                <a:latin typeface="+mn-lt"/>
                <a:ea typeface="+mn-ea"/>
                <a:cs typeface="+mn-cs"/>
              </a:rPr>
              <a:t>direct</a:t>
            </a:r>
            <a:r>
              <a:rPr lang="en-GB" sz="1200" kern="1200" dirty="0" smtClean="0">
                <a:solidFill>
                  <a:schemeClr val="tx1"/>
                </a:solidFill>
                <a:effectLst/>
                <a:latin typeface="+mn-lt"/>
                <a:ea typeface="+mn-ea"/>
                <a:cs typeface="+mn-cs"/>
              </a:rPr>
              <a:t> detection systems the X-ray photons deposit their energy in the detector material directly creating electron-hole pairs that drift to collection electrodes creating an electrical current. For the X-ray energies used in medical applications, each impinging photon releases a charge from 4000 to 25000 electrons in a </a:t>
            </a:r>
            <a:r>
              <a:rPr lang="en-GB" sz="1200" kern="1200" dirty="0" err="1" smtClean="0">
                <a:solidFill>
                  <a:schemeClr val="tx1"/>
                </a:solidFill>
                <a:effectLst/>
                <a:latin typeface="+mn-lt"/>
                <a:ea typeface="+mn-ea"/>
                <a:cs typeface="+mn-cs"/>
              </a:rPr>
              <a:t>CdTe</a:t>
            </a:r>
            <a:r>
              <a:rPr lang="en-GB" sz="1200" kern="1200" dirty="0" smtClean="0">
                <a:solidFill>
                  <a:schemeClr val="tx1"/>
                </a:solidFill>
                <a:effectLst/>
                <a:latin typeface="+mn-lt"/>
                <a:ea typeface="+mn-ea"/>
                <a:cs typeface="+mn-cs"/>
              </a:rPr>
              <a:t> semiconductor detector. In an indirect conversion system the detected electrical signal is in the range from 100 to 1000 electrons depending on the scintillator characteristics. Scintillator materials used in indirect conversion technology are nowadays more economical to manufacture than high-Z materials. The cost of bump bonding is currently an important fraction of the total cost of an assembly.</a:t>
            </a:r>
          </a:p>
          <a:p>
            <a:endParaRPr lang="en-GB" sz="1200" b="0" i="0" u="none" strike="noStrike" kern="1200" baseline="0" dirty="0" smtClean="0">
              <a:solidFill>
                <a:schemeClr val="tx1"/>
              </a:solidFill>
              <a:latin typeface="+mn-lt"/>
              <a:ea typeface="+mn-ea"/>
              <a:cs typeface="+mn-cs"/>
            </a:endParaRPr>
          </a:p>
          <a:p>
            <a:endParaRPr lang="en-GB" sz="1200" b="0" i="0" u="none" strike="noStrike" kern="1200" baseline="0" dirty="0" smtClean="0">
              <a:solidFill>
                <a:schemeClr val="tx1"/>
              </a:solidFill>
              <a:latin typeface="+mn-lt"/>
              <a:ea typeface="+mn-ea"/>
              <a:cs typeface="+mn-cs"/>
            </a:endParaRPr>
          </a:p>
          <a:p>
            <a:r>
              <a:rPr lang="en-GB" sz="1200" b="1" i="0" u="none" strike="noStrike" kern="1200" baseline="0" dirty="0" smtClean="0">
                <a:solidFill>
                  <a:schemeClr val="tx1"/>
                </a:solidFill>
                <a:latin typeface="+mn-lt"/>
                <a:ea typeface="+mn-ea"/>
                <a:cs typeface="+mn-cs"/>
              </a:rPr>
              <a:t>Indirect detection</a:t>
            </a:r>
            <a:r>
              <a:rPr lang="en-GB" sz="1200" b="0" i="0" u="none" strike="noStrike" kern="1200" baseline="0" dirty="0" smtClean="0">
                <a:solidFill>
                  <a:schemeClr val="tx1"/>
                </a:solidFill>
                <a:latin typeface="+mn-lt"/>
                <a:ea typeface="+mn-ea"/>
                <a:cs typeface="+mn-cs"/>
              </a:rPr>
              <a:t>: i.e., detection of the X-ray photon indirectly by first absorbing it in a high-Z scintillator and then detecting the secondary, visible light radiation by a visible light image sensor.</a:t>
            </a:r>
          </a:p>
          <a:p>
            <a:endParaRPr lang="en-GB" sz="1200" b="0" i="0" u="none" strike="noStrike" kern="1200" baseline="0" dirty="0" smtClean="0">
              <a:solidFill>
                <a:schemeClr val="tx1"/>
              </a:solidFill>
              <a:latin typeface="+mn-lt"/>
              <a:ea typeface="+mn-ea"/>
              <a:cs typeface="+mn-cs"/>
            </a:endParaRPr>
          </a:p>
          <a:p>
            <a:r>
              <a:rPr lang="en-GB" sz="1200" b="1" i="0" u="none" strike="noStrike" kern="1200" baseline="0" dirty="0" smtClean="0">
                <a:solidFill>
                  <a:schemeClr val="tx1"/>
                </a:solidFill>
                <a:latin typeface="+mn-lt"/>
                <a:ea typeface="+mn-ea"/>
                <a:cs typeface="+mn-cs"/>
              </a:rPr>
              <a:t>Direct detection</a:t>
            </a:r>
            <a:r>
              <a:rPr lang="en-GB" sz="1200" b="0" i="0" u="none" strike="noStrike" kern="1200" baseline="0" dirty="0" smtClean="0">
                <a:solidFill>
                  <a:schemeClr val="tx1"/>
                </a:solidFill>
                <a:latin typeface="+mn-lt"/>
                <a:ea typeface="+mn-ea"/>
                <a:cs typeface="+mn-cs"/>
              </a:rPr>
              <a:t>: the X-ray detection happens by absorption of the photon in a high-Z semiconductor</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Most, if not all of today’s successful photon counting X-ray imagers are based on “direct detection” [4–13], i.e., the X-ray detection happens by absorption of the photon in a high-Z semiconductor photo diode or photo resistor. From a pure detection performance standpoint, this approach is ideal: the photo-electric conversion happens in a very limited volume, and the energy quantum is deposited in a narrow trace or cloud of secondary electron-hole pairs, which are quickly and with little sideward dispersion collected by the electric drift field. As the collection time is in the order of nanoseconds, the direct detector can be operated at very high count rates. As the secondary charges remain confined, the modulation transfer function (MTF), and hence the DQE, is excellent, and the reproducibility of the collected charge packet size is nearly perfect, allowing, if required, an accurate photon energy measurement. </a:t>
            </a:r>
          </a:p>
          <a:p>
            <a:r>
              <a:rPr lang="en-GB" sz="1200" b="0" i="0" u="none" strike="noStrike" kern="1200" baseline="0" dirty="0" smtClean="0">
                <a:solidFill>
                  <a:schemeClr val="tx1"/>
                </a:solidFill>
                <a:latin typeface="+mn-lt"/>
                <a:ea typeface="+mn-ea"/>
                <a:cs typeface="+mn-cs"/>
              </a:rPr>
              <a:t>The limiting factor for the widespread use of direct detection in photon counting imaging is the cost and manipulation of the material.</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The alternative route, indirect detection, i.e., detection of the X-ray photon indirectly by ﬁrst absorbing it in a high-Z scintillator and then detecting the secondary, visible light radiation by a visible light image sensor, is economically viable [14]. Many scintillators are inexpensive and easy to co-integrate, and CMOS visible-light event counting is an easily scalable and mature technology.</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However, indirect detection has disadvantages as compared to detect detection: the overall indirect process has a signiﬁcantly lower photon to electron conversion, suffers from slow decay times, may suffer light dispersion and poor MTF, and has poor reproducibility of charge packet sizes, making photon energy measurements unreliable.</a:t>
            </a:r>
          </a:p>
          <a:p>
            <a:endParaRPr lang="en-GB" sz="1200" b="0" i="0" u="none" strike="noStrike" kern="1200" baseline="0" dirty="0" smtClean="0">
              <a:solidFill>
                <a:schemeClr val="tx1"/>
              </a:solidFill>
              <a:latin typeface="+mn-lt"/>
              <a:ea typeface="+mn-ea"/>
              <a:cs typeface="+mn-cs"/>
            </a:endParaRPr>
          </a:p>
          <a:p>
            <a:endParaRPr lang="en-GB" b="1" dirty="0" smtClean="0">
              <a:effectLst/>
            </a:endParaRPr>
          </a:p>
          <a:p>
            <a:r>
              <a:rPr lang="en-GB" b="1" dirty="0" smtClean="0">
                <a:effectLst/>
              </a:rPr>
              <a:t>Definitions</a:t>
            </a:r>
            <a:endParaRPr lang="en-GB" dirty="0" smtClean="0">
              <a:effectLst/>
            </a:endParaRPr>
          </a:p>
          <a:p>
            <a:r>
              <a:rPr lang="en-GB" dirty="0" smtClean="0">
                <a:effectLst/>
              </a:rPr>
              <a:t>A </a:t>
            </a:r>
            <a:r>
              <a:rPr lang="en-GB" b="1" dirty="0" smtClean="0">
                <a:effectLst/>
              </a:rPr>
              <a:t>thin-film transistor</a:t>
            </a:r>
            <a:r>
              <a:rPr lang="en-GB" dirty="0" smtClean="0">
                <a:effectLst/>
              </a:rPr>
              <a:t> (</a:t>
            </a:r>
            <a:r>
              <a:rPr lang="en-GB" b="1" dirty="0" smtClean="0">
                <a:effectLst/>
              </a:rPr>
              <a:t>TFT</a:t>
            </a:r>
            <a:r>
              <a:rPr lang="en-GB" dirty="0" smtClean="0">
                <a:effectLst/>
              </a:rPr>
              <a:t>) is a special kind of </a:t>
            </a:r>
            <a:r>
              <a:rPr lang="en-GB" dirty="0" smtClean="0">
                <a:effectLst/>
                <a:hlinkClick r:id="rId3" tooltip="Field-effect transistor"/>
              </a:rPr>
              <a:t>field-effect transistor</a:t>
            </a:r>
            <a:r>
              <a:rPr lang="en-GB" dirty="0" smtClean="0">
                <a:effectLst/>
              </a:rPr>
              <a:t> made by depositing </a:t>
            </a:r>
            <a:r>
              <a:rPr lang="en-GB" dirty="0" smtClean="0">
                <a:effectLst/>
                <a:hlinkClick r:id="rId4" tooltip="Thin film"/>
              </a:rPr>
              <a:t>thin films</a:t>
            </a:r>
            <a:r>
              <a:rPr lang="en-GB" dirty="0" smtClean="0">
                <a:effectLst/>
              </a:rPr>
              <a:t> of an active </a:t>
            </a:r>
            <a:r>
              <a:rPr lang="en-GB" dirty="0" smtClean="0">
                <a:effectLst/>
                <a:hlinkClick r:id="rId5" tooltip="Semiconductor"/>
              </a:rPr>
              <a:t>semiconductor</a:t>
            </a:r>
            <a:r>
              <a:rPr lang="en-GB" dirty="0" smtClean="0">
                <a:effectLst/>
              </a:rPr>
              <a:t> layer as well as the </a:t>
            </a:r>
            <a:r>
              <a:rPr lang="en-GB" dirty="0" smtClean="0">
                <a:effectLst/>
                <a:hlinkClick r:id="rId6" tooltip="Dielectric"/>
              </a:rPr>
              <a:t>dielectric</a:t>
            </a:r>
            <a:r>
              <a:rPr lang="en-GB" dirty="0" smtClean="0">
                <a:effectLst/>
              </a:rPr>
              <a:t> layer and </a:t>
            </a:r>
            <a:r>
              <a:rPr lang="en-GB" dirty="0" smtClean="0">
                <a:effectLst/>
                <a:hlinkClick r:id="rId7" tooltip="Metal"/>
              </a:rPr>
              <a:t>metallic</a:t>
            </a:r>
            <a:r>
              <a:rPr lang="en-GB" dirty="0" smtClean="0">
                <a:effectLst/>
              </a:rPr>
              <a:t> contacts over a supporting (but non-conducting) </a:t>
            </a:r>
            <a:r>
              <a:rPr lang="en-GB" dirty="0" smtClean="0">
                <a:effectLst/>
                <a:hlinkClick r:id="rId8" tooltip="Substrate (materials science)"/>
              </a:rPr>
              <a:t>substrate</a:t>
            </a:r>
            <a:r>
              <a:rPr lang="en-GB" dirty="0" smtClean="0">
                <a:effectLst/>
              </a:rPr>
              <a:t>. A common substrate is </a:t>
            </a:r>
            <a:r>
              <a:rPr lang="en-GB" dirty="0" smtClean="0">
                <a:effectLst/>
                <a:hlinkClick r:id="rId9" tooltip="Glass"/>
              </a:rPr>
              <a:t>glass</a:t>
            </a:r>
            <a:r>
              <a:rPr lang="en-GB" dirty="0" smtClean="0">
                <a:effectLst/>
              </a:rPr>
              <a:t>, because the primary application of TFTs is in </a:t>
            </a:r>
            <a:r>
              <a:rPr lang="en-GB" dirty="0" smtClean="0">
                <a:effectLst/>
                <a:hlinkClick r:id="rId10" tooltip="Liquid-crystal display"/>
              </a:rPr>
              <a:t>liquid-crystal displays</a:t>
            </a:r>
            <a:r>
              <a:rPr lang="en-GB" dirty="0" smtClean="0">
                <a:effectLst/>
              </a:rPr>
              <a:t>. This differs from the conventional </a:t>
            </a:r>
            <a:r>
              <a:rPr lang="en-GB" dirty="0" smtClean="0">
                <a:effectLst/>
                <a:hlinkClick r:id="rId11" tooltip="Transistor"/>
              </a:rPr>
              <a:t>transistor</a:t>
            </a:r>
            <a:r>
              <a:rPr lang="en-GB" dirty="0" smtClean="0">
                <a:effectLst/>
              </a:rPr>
              <a:t>, where the semiconductor material typically </a:t>
            </a:r>
            <a:r>
              <a:rPr lang="en-GB" i="1" dirty="0" smtClean="0">
                <a:effectLst/>
              </a:rPr>
              <a:t>is</a:t>
            </a:r>
            <a:r>
              <a:rPr lang="en-GB" dirty="0" smtClean="0">
                <a:effectLst/>
              </a:rPr>
              <a:t> the substrate, such as a </a:t>
            </a:r>
            <a:r>
              <a:rPr lang="en-GB" dirty="0" smtClean="0">
                <a:effectLst/>
                <a:hlinkClick r:id="rId12" tooltip="Silicon wafer"/>
              </a:rPr>
              <a:t>silicon wafer</a:t>
            </a:r>
            <a:r>
              <a:rPr lang="en-GB" dirty="0" smtClean="0">
                <a:effectLst/>
              </a:rPr>
              <a:t>.</a:t>
            </a:r>
          </a:p>
          <a:p>
            <a:pPr rtl="0"/>
            <a:endParaRPr lang="en-GB" b="1" dirty="0" smtClean="0">
              <a:effectLst/>
            </a:endParaRPr>
          </a:p>
          <a:p>
            <a:pPr rtl="0"/>
            <a:r>
              <a:rPr lang="en-GB" b="1" dirty="0" smtClean="0">
                <a:effectLst/>
              </a:rPr>
              <a:t>Manufacture</a:t>
            </a:r>
          </a:p>
          <a:p>
            <a:pPr rtl="0"/>
            <a:r>
              <a:rPr lang="en-GB" dirty="0" smtClean="0">
                <a:effectLst/>
              </a:rPr>
              <a:t>TFTs can be made using a wide variety of semiconductor materials. A common material is </a:t>
            </a:r>
            <a:r>
              <a:rPr lang="en-GB" dirty="0" smtClean="0">
                <a:effectLst/>
                <a:hlinkClick r:id="rId13" tooltip="Silicon"/>
              </a:rPr>
              <a:t>silicon</a:t>
            </a:r>
            <a:r>
              <a:rPr lang="en-GB" dirty="0" smtClean="0">
                <a:effectLst/>
              </a:rPr>
              <a:t>. The characteristics of a silicon-based TFT depend on the silicon's </a:t>
            </a:r>
            <a:r>
              <a:rPr lang="en-GB" dirty="0" smtClean="0">
                <a:effectLst/>
                <a:hlinkClick r:id="rId14" tooltip="Crystal"/>
              </a:rPr>
              <a:t>crystalline</a:t>
            </a:r>
            <a:r>
              <a:rPr lang="en-GB" dirty="0" smtClean="0">
                <a:effectLst/>
              </a:rPr>
              <a:t> state; that is, the semiconductor layer can be either </a:t>
            </a:r>
            <a:r>
              <a:rPr lang="en-GB" dirty="0" smtClean="0">
                <a:effectLst/>
                <a:hlinkClick r:id="rId15" tooltip="Amorphous silicon"/>
              </a:rPr>
              <a:t>amorphous silicon</a:t>
            </a:r>
            <a:r>
              <a:rPr lang="en-GB" dirty="0" smtClean="0">
                <a:effectLst/>
              </a:rPr>
              <a:t>,</a:t>
            </a:r>
            <a:r>
              <a:rPr lang="en-GB" b="0" i="0" baseline="30000" dirty="0" smtClean="0">
                <a:effectLst/>
                <a:hlinkClick r:id="rId16"/>
              </a:rPr>
              <a:t>[1]</a:t>
            </a:r>
            <a:r>
              <a:rPr lang="en-GB" dirty="0" smtClean="0">
                <a:effectLst/>
              </a:rPr>
              <a:t> </a:t>
            </a:r>
            <a:r>
              <a:rPr lang="en-GB" dirty="0" smtClean="0">
                <a:effectLst/>
                <a:hlinkClick r:id="rId17" tooltip="Microcrystalline silicon"/>
              </a:rPr>
              <a:t>microcrystalline silicon</a:t>
            </a:r>
            <a:r>
              <a:rPr lang="en-GB" dirty="0" smtClean="0">
                <a:effectLst/>
              </a:rPr>
              <a:t>,</a:t>
            </a:r>
            <a:r>
              <a:rPr lang="en-GB" b="0" i="0" baseline="30000" dirty="0" smtClean="0">
                <a:effectLst/>
                <a:hlinkClick r:id="rId16"/>
              </a:rPr>
              <a:t>[1]</a:t>
            </a:r>
            <a:r>
              <a:rPr lang="en-GB" dirty="0" smtClean="0">
                <a:effectLst/>
              </a:rPr>
              <a:t> or it can be </a:t>
            </a:r>
            <a:r>
              <a:rPr lang="en-GB" dirty="0" smtClean="0">
                <a:effectLst/>
                <a:hlinkClick r:id="rId18" tooltip="Annealing (metallurgy)"/>
              </a:rPr>
              <a:t>annealed</a:t>
            </a:r>
            <a:r>
              <a:rPr lang="en-GB" dirty="0" smtClean="0">
                <a:effectLst/>
              </a:rPr>
              <a:t> into </a:t>
            </a:r>
            <a:r>
              <a:rPr lang="en-GB" dirty="0" smtClean="0">
                <a:effectLst/>
                <a:hlinkClick r:id="rId19" tooltip="Polysilicon"/>
              </a:rPr>
              <a:t>polysilicon</a:t>
            </a:r>
            <a:r>
              <a:rPr lang="en-GB" dirty="0" smtClean="0">
                <a:effectLst/>
              </a:rPr>
              <a:t>.</a:t>
            </a:r>
          </a:p>
          <a:p>
            <a:pPr rtl="0"/>
            <a:r>
              <a:rPr lang="en-GB" dirty="0" smtClean="0">
                <a:effectLst/>
              </a:rPr>
              <a:t>Other materials which have been used as semiconductors in TFTs include </a:t>
            </a:r>
            <a:r>
              <a:rPr lang="en-GB" dirty="0" smtClean="0">
                <a:effectLst/>
                <a:hlinkClick r:id="rId20" tooltip="Compound semiconductor"/>
              </a:rPr>
              <a:t>compound semiconductors</a:t>
            </a:r>
            <a:r>
              <a:rPr lang="en-GB" dirty="0" smtClean="0">
                <a:effectLst/>
              </a:rPr>
              <a:t> such as </a:t>
            </a:r>
            <a:r>
              <a:rPr lang="en-GB" dirty="0" smtClean="0">
                <a:effectLst/>
                <a:hlinkClick r:id="rId21" tooltip="Cadmium selenide"/>
              </a:rPr>
              <a:t>cadmium selenide</a:t>
            </a:r>
            <a:r>
              <a:rPr lang="en-GB" dirty="0" smtClean="0">
                <a:effectLst/>
              </a:rPr>
              <a:t>,</a:t>
            </a:r>
            <a:r>
              <a:rPr lang="en-GB" b="0" i="0" baseline="30000" dirty="0" smtClean="0">
                <a:effectLst/>
                <a:hlinkClick r:id="rId22"/>
              </a:rPr>
              <a:t>[2]</a:t>
            </a:r>
            <a:r>
              <a:rPr lang="en-GB" b="0" i="0" baseline="30000" dirty="0" smtClean="0">
                <a:effectLst/>
                <a:hlinkClick r:id="rId23"/>
              </a:rPr>
              <a:t>[3]</a:t>
            </a:r>
            <a:r>
              <a:rPr lang="en-GB" dirty="0" smtClean="0">
                <a:effectLst/>
              </a:rPr>
              <a:t> or metal oxides such as zinc oxide.</a:t>
            </a:r>
            <a:r>
              <a:rPr lang="en-GB" b="0" i="0" baseline="30000" dirty="0" smtClean="0">
                <a:effectLst/>
                <a:hlinkClick r:id="rId24"/>
              </a:rPr>
              <a:t>[4]</a:t>
            </a:r>
            <a:r>
              <a:rPr lang="en-GB" dirty="0" smtClean="0">
                <a:effectLst/>
              </a:rPr>
              <a:t> TFTs have also been made using organic materials, referred to as </a:t>
            </a:r>
            <a:r>
              <a:rPr lang="en-GB" dirty="0" smtClean="0">
                <a:effectLst/>
                <a:hlinkClick r:id="rId25" tooltip="Organic field-effect transistor"/>
              </a:rPr>
              <a:t>organic field-effect transistors</a:t>
            </a:r>
            <a:r>
              <a:rPr lang="en-GB" dirty="0" smtClean="0">
                <a:effectLst/>
              </a:rPr>
              <a:t> or OTFTs.</a:t>
            </a:r>
          </a:p>
          <a:p>
            <a:pPr rtl="0"/>
            <a:r>
              <a:rPr lang="en-GB" dirty="0" smtClean="0">
                <a:effectLst/>
              </a:rPr>
              <a:t>By using transparent semiconductors and transparent </a:t>
            </a:r>
            <a:r>
              <a:rPr lang="en-GB" dirty="0" smtClean="0">
                <a:effectLst/>
                <a:hlinkClick r:id="rId26" tooltip="Electrode"/>
              </a:rPr>
              <a:t>electrodes</a:t>
            </a:r>
            <a:r>
              <a:rPr lang="en-GB" dirty="0" smtClean="0">
                <a:effectLst/>
              </a:rPr>
              <a:t>, such as </a:t>
            </a:r>
            <a:r>
              <a:rPr lang="en-GB" dirty="0" smtClean="0">
                <a:effectLst/>
                <a:hlinkClick r:id="rId27" tooltip="Indium tin oxide"/>
              </a:rPr>
              <a:t>indium tin oxide</a:t>
            </a:r>
            <a:r>
              <a:rPr lang="en-GB" dirty="0" smtClean="0">
                <a:effectLst/>
              </a:rPr>
              <a:t> (ITO), some TFT devices can be made completely transparent. Such transparent TFTs (TTFTs) can be used for construction of video display panels.</a:t>
            </a:r>
          </a:p>
          <a:p>
            <a:pPr rtl="0"/>
            <a:r>
              <a:rPr lang="en-GB" dirty="0" smtClean="0">
                <a:effectLst/>
              </a:rPr>
              <a:t>Because conventional substrates cannot withstand high annealing temperatures, the deposition process must be completed under relatively low temperatures. </a:t>
            </a:r>
            <a:r>
              <a:rPr lang="en-GB" dirty="0" smtClean="0">
                <a:effectLst/>
                <a:hlinkClick r:id="rId28" tooltip="Chemical vapor deposition"/>
              </a:rPr>
              <a:t>Chemical </a:t>
            </a:r>
            <a:r>
              <a:rPr lang="en-GB" dirty="0" err="1" smtClean="0">
                <a:effectLst/>
                <a:hlinkClick r:id="rId28" tooltip="Chemical vapor deposition"/>
              </a:rPr>
              <a:t>vapor</a:t>
            </a:r>
            <a:r>
              <a:rPr lang="en-GB" dirty="0" smtClean="0">
                <a:effectLst/>
                <a:hlinkClick r:id="rId28" tooltip="Chemical vapor deposition"/>
              </a:rPr>
              <a:t> deposition</a:t>
            </a:r>
            <a:r>
              <a:rPr lang="en-GB" dirty="0" smtClean="0">
                <a:effectLst/>
              </a:rPr>
              <a:t> and </a:t>
            </a:r>
            <a:r>
              <a:rPr lang="en-GB" dirty="0" smtClean="0">
                <a:effectLst/>
                <a:hlinkClick r:id="rId29" tooltip="Physical vapor deposition"/>
              </a:rPr>
              <a:t>physical </a:t>
            </a:r>
            <a:r>
              <a:rPr lang="en-GB" dirty="0" err="1" smtClean="0">
                <a:effectLst/>
                <a:hlinkClick r:id="rId29" tooltip="Physical vapor deposition"/>
              </a:rPr>
              <a:t>vapor</a:t>
            </a:r>
            <a:r>
              <a:rPr lang="en-GB" dirty="0" smtClean="0">
                <a:effectLst/>
                <a:hlinkClick r:id="rId29" tooltip="Physical vapor deposition"/>
              </a:rPr>
              <a:t> deposition</a:t>
            </a:r>
            <a:r>
              <a:rPr lang="en-GB" dirty="0" smtClean="0">
                <a:effectLst/>
              </a:rPr>
              <a:t> (usually </a:t>
            </a:r>
            <a:r>
              <a:rPr lang="en-GB" dirty="0" smtClean="0">
                <a:effectLst/>
                <a:hlinkClick r:id="rId30" tooltip="Sputtering"/>
              </a:rPr>
              <a:t>sputtering</a:t>
            </a:r>
            <a:r>
              <a:rPr lang="en-GB" dirty="0" smtClean="0">
                <a:effectLst/>
              </a:rPr>
              <a:t>) are applied. The first solution-processed TTFTs, based on </a:t>
            </a:r>
            <a:r>
              <a:rPr lang="en-GB" dirty="0" smtClean="0">
                <a:effectLst/>
                <a:hlinkClick r:id="rId31" tooltip="Zinc oxide"/>
              </a:rPr>
              <a:t>zinc oxide</a:t>
            </a:r>
            <a:r>
              <a:rPr lang="en-GB" dirty="0" smtClean="0">
                <a:effectLst/>
              </a:rPr>
              <a:t>, were reported in 2003 by researchers at </a:t>
            </a:r>
            <a:r>
              <a:rPr lang="en-GB" dirty="0" smtClean="0">
                <a:effectLst/>
                <a:hlinkClick r:id="rId32" tooltip="Oregon State University"/>
              </a:rPr>
              <a:t>Oregon State University</a:t>
            </a:r>
            <a:r>
              <a:rPr lang="en-GB" dirty="0" smtClean="0">
                <a:effectLst/>
              </a:rPr>
              <a:t>.</a:t>
            </a:r>
            <a:r>
              <a:rPr lang="en-GB" b="0" i="0" baseline="30000" dirty="0" smtClean="0">
                <a:effectLst/>
                <a:hlinkClick r:id="rId24"/>
              </a:rPr>
              <a:t>[4]</a:t>
            </a:r>
            <a:r>
              <a:rPr lang="en-GB" dirty="0" smtClean="0">
                <a:effectLst/>
              </a:rPr>
              <a:t> The Portuguese laboratory CENIMAT at the </a:t>
            </a:r>
            <a:r>
              <a:rPr lang="en-GB" dirty="0" err="1" smtClean="0">
                <a:effectLst/>
                <a:hlinkClick r:id="rId33" tooltip="Universidade Nova de Lisboa"/>
              </a:rPr>
              <a:t>Universidade</a:t>
            </a:r>
            <a:r>
              <a:rPr lang="en-GB" dirty="0" smtClean="0">
                <a:effectLst/>
                <a:hlinkClick r:id="rId33" tooltip="Universidade Nova de Lisboa"/>
              </a:rPr>
              <a:t> Nova de </a:t>
            </a:r>
            <a:r>
              <a:rPr lang="en-GB" dirty="0" err="1" smtClean="0">
                <a:effectLst/>
                <a:hlinkClick r:id="rId33" tooltip="Universidade Nova de Lisboa"/>
              </a:rPr>
              <a:t>Lisboa</a:t>
            </a:r>
            <a:r>
              <a:rPr lang="en-GB" dirty="0" smtClean="0">
                <a:effectLst/>
              </a:rPr>
              <a:t> has produced the world’s first completely transparent TFT at room temperature.</a:t>
            </a:r>
            <a:r>
              <a:rPr lang="en-GB" baseline="30000" dirty="0" smtClean="0">
                <a:effectLst/>
              </a:rPr>
              <a:t>[</a:t>
            </a:r>
            <a:r>
              <a:rPr lang="en-GB" i="1" baseline="30000" dirty="0" smtClean="0">
                <a:effectLst/>
                <a:hlinkClick r:id="rId34" tooltip="Wikipedia:Citation needed"/>
              </a:rPr>
              <a:t>citation needed</a:t>
            </a:r>
            <a:r>
              <a:rPr lang="en-GB" baseline="30000" dirty="0" smtClean="0">
                <a:effectLst/>
              </a:rPr>
              <a:t>]</a:t>
            </a:r>
            <a:r>
              <a:rPr lang="en-GB" dirty="0" smtClean="0">
                <a:effectLst/>
              </a:rPr>
              <a:t> CENIMAT also developed the first paper transistor,</a:t>
            </a:r>
            <a:r>
              <a:rPr lang="en-GB" baseline="30000" dirty="0" smtClean="0">
                <a:effectLst/>
              </a:rPr>
              <a:t>[</a:t>
            </a:r>
            <a:r>
              <a:rPr lang="en-GB" i="1" baseline="30000" dirty="0" smtClean="0">
                <a:effectLst/>
                <a:hlinkClick r:id="rId34" tooltip="Wikipedia:Citation needed"/>
              </a:rPr>
              <a:t>citation needed</a:t>
            </a:r>
            <a:r>
              <a:rPr lang="en-GB" baseline="30000" dirty="0" smtClean="0">
                <a:effectLst/>
              </a:rPr>
              <a:t>]</a:t>
            </a:r>
            <a:r>
              <a:rPr lang="en-GB" dirty="0" smtClean="0">
                <a:effectLst/>
              </a:rPr>
              <a:t> which may lead to applications such as magazines and journal pages with moving images.</a:t>
            </a:r>
          </a:p>
          <a:p>
            <a:pPr rtl="0"/>
            <a:endParaRPr lang="en-GB" dirty="0" smtClean="0">
              <a:effectLst/>
            </a:endParaRPr>
          </a:p>
          <a:p>
            <a:pPr rtl="0"/>
            <a:r>
              <a:rPr lang="en-GB" dirty="0" smtClean="0"/>
              <a:t>Flat panels with poly-Si TFT (e.g. A. K. Liang “Performance of in-pixel circuits for photon counting arrays (PCAs) based on polycrystalline silicon TFTs” Phys. Med. Biol. 61 (2016) 1968-1985)</a:t>
            </a:r>
            <a:endParaRPr lang="en-GB" dirty="0">
              <a:effectLst/>
            </a:endParaRPr>
          </a:p>
        </p:txBody>
      </p:sp>
      <p:sp>
        <p:nvSpPr>
          <p:cNvPr id="4" name="Slide Number Placeholder 3"/>
          <p:cNvSpPr>
            <a:spLocks noGrp="1"/>
          </p:cNvSpPr>
          <p:nvPr>
            <p:ph type="sldNum" sz="quarter" idx="10"/>
          </p:nvPr>
        </p:nvSpPr>
        <p:spPr/>
        <p:txBody>
          <a:bodyPr/>
          <a:lstStyle/>
          <a:p>
            <a:fld id="{2119D60F-B276-4077-96EB-722715557476}" type="slidenum">
              <a:rPr lang="en-GB" smtClean="0"/>
              <a:t>9</a:t>
            </a:fld>
            <a:endParaRPr lang="en-GB"/>
          </a:p>
        </p:txBody>
      </p:sp>
    </p:spTree>
    <p:extLst>
      <p:ext uri="{BB962C8B-B14F-4D97-AF65-F5344CB8AC3E}">
        <p14:creationId xmlns:p14="http://schemas.microsoft.com/office/powerpoint/2010/main" val="1332816280"/>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E:\Measurements\180820_AnalysisWeightingPotentialAnalitically</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112</a:t>
            </a:fld>
            <a:endParaRPr lang="en-GB"/>
          </a:p>
        </p:txBody>
      </p:sp>
    </p:spTree>
    <p:extLst>
      <p:ext uri="{BB962C8B-B14F-4D97-AF65-F5344CB8AC3E}">
        <p14:creationId xmlns:p14="http://schemas.microsoft.com/office/powerpoint/2010/main" val="273047658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Say: These factors</a:t>
            </a:r>
            <a:r>
              <a:rPr lang="en-GB" baseline="0" dirty="0" smtClean="0"/>
              <a:t> affect the mainly energy resolution and the count rate</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116</a:t>
            </a:fld>
            <a:endParaRPr lang="en-GB"/>
          </a:p>
        </p:txBody>
      </p:sp>
    </p:spTree>
    <p:extLst>
      <p:ext uri="{BB962C8B-B14F-4D97-AF65-F5344CB8AC3E}">
        <p14:creationId xmlns:p14="http://schemas.microsoft.com/office/powerpoint/2010/main" val="2091624996"/>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Lifetime: average time of charge carriers before trapping or recombination</a:t>
            </a:r>
          </a:p>
          <a:p>
            <a:r>
              <a:rPr lang="en-GB" b="1" dirty="0" smtClean="0"/>
              <a:t>Since pixelated detectors are single-polarity devices, it suffices that the mu tau product of only</a:t>
            </a:r>
            <a:r>
              <a:rPr lang="en-GB" b="1" baseline="0" dirty="0" smtClean="0"/>
              <a:t> one charge carrier type in the sensor material is high.</a:t>
            </a:r>
          </a:p>
          <a:p>
            <a:r>
              <a:rPr lang="en-GB" baseline="0" dirty="0" smtClean="0"/>
              <a:t>For most high-Z materials, the mu tau product of electrons is higher than the one of holes. </a:t>
            </a:r>
            <a:r>
              <a:rPr lang="en-GB" sz="1200" b="0" i="0" u="none" strike="noStrike" kern="1200" baseline="0" dirty="0" smtClean="0">
                <a:solidFill>
                  <a:schemeClr val="tx1"/>
                </a:solidFill>
                <a:latin typeface="+mn-lt"/>
                <a:ea typeface="+mn-ea"/>
                <a:cs typeface="+mn-cs"/>
              </a:rPr>
              <a:t>Another important effect in some high-Z materials is charge trapping. Some semiconductor defects can temporarily trap electrons and holes. So, when a photon hits the detector, some of the electrons and holes generated by the photon may be trapped as they drift towards the electrodes, reducing the signal induced on the electrodes.</a:t>
            </a:r>
          </a:p>
          <a:p>
            <a:r>
              <a:rPr lang="en-GB" sz="1200" b="0" i="0" u="none" strike="noStrike" kern="1200" baseline="0" dirty="0" smtClean="0">
                <a:solidFill>
                  <a:schemeClr val="tx1"/>
                </a:solidFill>
                <a:latin typeface="+mn-lt"/>
                <a:ea typeface="+mn-ea"/>
                <a:cs typeface="+mn-cs"/>
              </a:rPr>
              <a:t>The effects of trapping are influenced by various factors. The rates at which electrons and holes are trapped are dependent on the material properties and can be characterised by the electron and hole trapping lifetimes. If the carriers can be collected more quickly then fewer carriers will be trapped. So, reducing the sensor thickness, increasing the field strength and using material with higher carrier </a:t>
            </a:r>
            <a:r>
              <a:rPr lang="en-GB" sz="1200" b="0" i="0" u="none" strike="noStrike" kern="1200" baseline="0" dirty="0" err="1" smtClean="0">
                <a:solidFill>
                  <a:schemeClr val="tx1"/>
                </a:solidFill>
                <a:latin typeface="+mn-lt"/>
                <a:ea typeface="+mn-ea"/>
                <a:cs typeface="+mn-cs"/>
              </a:rPr>
              <a:t>mobilities</a:t>
            </a:r>
            <a:r>
              <a:rPr lang="en-GB" sz="1200" b="0" i="0" u="none" strike="noStrike" kern="1200" baseline="0" dirty="0" smtClean="0">
                <a:solidFill>
                  <a:schemeClr val="tx1"/>
                </a:solidFill>
                <a:latin typeface="+mn-lt"/>
                <a:ea typeface="+mn-ea"/>
                <a:cs typeface="+mn-cs"/>
              </a:rPr>
              <a:t> will reduce the effects of trapping. The pixel geometry will also affect the induced signals; in particular, if a detector has small pixels, then the carriers drifting to the readout electrodes will induce most of the total signal [12]. </a:t>
            </a:r>
          </a:p>
          <a:p>
            <a:r>
              <a:rPr lang="en-GB" sz="1200" b="0" i="0" u="none" strike="noStrike" kern="1200" baseline="0" dirty="0" smtClean="0">
                <a:solidFill>
                  <a:schemeClr val="tx1"/>
                </a:solidFill>
                <a:latin typeface="+mn-lt"/>
                <a:ea typeface="+mn-ea"/>
                <a:cs typeface="+mn-cs"/>
              </a:rPr>
              <a:t>If a material has much lower electron trapping than hole trapping, or vice versa, then this “small pixel effect” can be exploited to improve the</a:t>
            </a:r>
          </a:p>
          <a:p>
            <a:r>
              <a:rPr lang="en-GB" sz="1200" b="0" i="0" u="none" strike="noStrike" kern="1200" baseline="0" dirty="0" smtClean="0">
                <a:solidFill>
                  <a:schemeClr val="tx1"/>
                </a:solidFill>
                <a:latin typeface="+mn-lt"/>
                <a:ea typeface="+mn-ea"/>
                <a:cs typeface="+mn-cs"/>
              </a:rPr>
              <a:t>charge collection, by putting the pixel contacts on the appropriate side.</a:t>
            </a:r>
          </a:p>
          <a:p>
            <a:r>
              <a:rPr lang="en-GB" sz="1200" b="0" i="0" u="none" strike="noStrike" kern="1200" baseline="0" dirty="0" smtClean="0">
                <a:solidFill>
                  <a:schemeClr val="tx1"/>
                </a:solidFill>
                <a:latin typeface="+mn-lt"/>
                <a:ea typeface="+mn-ea"/>
                <a:cs typeface="+mn-cs"/>
              </a:rPr>
              <a:t>Since germanium is available in wafers of extremely high purity, trapping effects in a finely pixelated germanium detector will be negligible. While </a:t>
            </a:r>
            <a:r>
              <a:rPr lang="en-GB" sz="1200" b="0" i="0" u="none" strike="noStrike" kern="1200" baseline="0" dirty="0" err="1" smtClean="0">
                <a:solidFill>
                  <a:schemeClr val="tx1"/>
                </a:solidFill>
                <a:latin typeface="+mn-lt"/>
                <a:ea typeface="+mn-ea"/>
                <a:cs typeface="+mn-cs"/>
              </a:rPr>
              <a:t>CdTe</a:t>
            </a:r>
            <a:r>
              <a:rPr lang="en-GB" sz="1200" b="0" i="0" u="none" strike="noStrike" kern="1200" baseline="0" dirty="0" smtClean="0">
                <a:solidFill>
                  <a:schemeClr val="tx1"/>
                </a:solidFill>
                <a:latin typeface="+mn-lt"/>
                <a:ea typeface="+mn-ea"/>
                <a:cs typeface="+mn-cs"/>
              </a:rPr>
              <a:t> is affected by charge trapping, the material quality has improved to the point where lifetime-mobility product is over 1x10^-3cm2/V.</a:t>
            </a:r>
          </a:p>
          <a:p>
            <a:r>
              <a:rPr lang="en-GB" sz="1200" b="0" i="0" u="none" strike="noStrike" kern="1200" baseline="0" dirty="0" smtClean="0">
                <a:solidFill>
                  <a:schemeClr val="tx1"/>
                </a:solidFill>
                <a:latin typeface="+mn-lt"/>
                <a:ea typeface="+mn-ea"/>
                <a:cs typeface="+mn-cs"/>
              </a:rPr>
              <a:t>for electrons and around 1x10^-4cm2/V for holes [13]. </a:t>
            </a:r>
          </a:p>
          <a:p>
            <a:r>
              <a:rPr lang="en-GB" sz="1200" b="0" i="0" u="none" strike="noStrike" kern="1200" baseline="0" dirty="0" smtClean="0">
                <a:solidFill>
                  <a:schemeClr val="tx1"/>
                </a:solidFill>
                <a:latin typeface="+mn-lt"/>
                <a:ea typeface="+mn-ea"/>
                <a:cs typeface="+mn-cs"/>
              </a:rPr>
              <a:t>With a typical detector thickness of 1mm and a bias voltage of 500V, the mean drift distance before trapping would then be at least 5 cm</a:t>
            </a:r>
          </a:p>
          <a:p>
            <a:r>
              <a:rPr lang="en-GB" sz="1200" b="0" i="0" u="none" strike="noStrike" kern="1200" baseline="0" dirty="0" smtClean="0">
                <a:solidFill>
                  <a:schemeClr val="tx1"/>
                </a:solidFill>
                <a:latin typeface="+mn-lt"/>
                <a:ea typeface="+mn-ea"/>
                <a:cs typeface="+mn-cs"/>
              </a:rPr>
              <a:t>for electrons and 5 mm for holes, which would result in 2% of the electrons and 18% of the holes being trapped if they have to drift across the full detector thickness. In a photon counting pixel detector with electron readout, where holes only make a small contribution to the total signal, the signal loss from trapping will be small compared to other effects and can be ignored.</a:t>
            </a:r>
          </a:p>
          <a:p>
            <a:r>
              <a:rPr lang="en-GB" sz="1200" b="0" i="0" u="none" strike="noStrike" kern="1200" baseline="0" dirty="0" smtClean="0">
                <a:solidFill>
                  <a:schemeClr val="tx1"/>
                </a:solidFill>
                <a:latin typeface="+mn-lt"/>
                <a:ea typeface="+mn-ea"/>
                <a:cs typeface="+mn-cs"/>
              </a:rPr>
              <a:t>GaAs has a relatively high concentration of defects, and one major challenge for developing GaAs detectors is to produce material with both high resistivity and low trapping. </a:t>
            </a:r>
          </a:p>
        </p:txBody>
      </p:sp>
      <p:sp>
        <p:nvSpPr>
          <p:cNvPr id="4" name="Slide Number Placeholder 3"/>
          <p:cNvSpPr>
            <a:spLocks noGrp="1"/>
          </p:cNvSpPr>
          <p:nvPr>
            <p:ph type="sldNum" sz="quarter" idx="10"/>
          </p:nvPr>
        </p:nvSpPr>
        <p:spPr/>
        <p:txBody>
          <a:bodyPr/>
          <a:lstStyle/>
          <a:p>
            <a:fld id="{2119D60F-B276-4077-96EB-722715557476}" type="slidenum">
              <a:rPr lang="en-GB" smtClean="0"/>
              <a:t>117</a:t>
            </a:fld>
            <a:endParaRPr lang="en-GB"/>
          </a:p>
        </p:txBody>
      </p:sp>
    </p:spTree>
    <p:extLst>
      <p:ext uri="{BB962C8B-B14F-4D97-AF65-F5344CB8AC3E}">
        <p14:creationId xmlns:p14="http://schemas.microsoft.com/office/powerpoint/2010/main" val="1781708828"/>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effectLst/>
              </a:rPr>
              <a:t>The </a:t>
            </a:r>
            <a:r>
              <a:rPr lang="en-GB" dirty="0" smtClean="0">
                <a:effectLst/>
                <a:hlinkClick r:id="rId3" tooltip="Cumulative distribution function"/>
              </a:rPr>
              <a:t>cumulative distribution function</a:t>
            </a:r>
            <a:r>
              <a:rPr lang="en-GB" dirty="0" smtClean="0">
                <a:effectLst/>
              </a:rPr>
              <a:t> of the probability density function (pdf) of an exponential distribution is given by 1-exp(-d/D).</a:t>
            </a:r>
          </a:p>
          <a:p>
            <a:endParaRPr lang="en-GB" dirty="0" smtClean="0"/>
          </a:p>
          <a:p>
            <a:r>
              <a:rPr lang="en-GB" dirty="0" smtClean="0"/>
              <a:t>Since pixelated detectors are single-polarity devices, it suffices that the mu tau product of only</a:t>
            </a:r>
            <a:r>
              <a:rPr lang="en-GB" baseline="0" dirty="0" smtClean="0"/>
              <a:t> one charge carrier type in the sensor material is high.</a:t>
            </a:r>
          </a:p>
          <a:p>
            <a:r>
              <a:rPr lang="en-GB" baseline="0" dirty="0" smtClean="0"/>
              <a:t>For most high-Z materials, the mu tau product or electrons is higher than the one of holes.</a:t>
            </a:r>
          </a:p>
          <a:p>
            <a:endParaRPr lang="en-GB" baseline="0" dirty="0" smtClean="0"/>
          </a:p>
          <a:p>
            <a:r>
              <a:rPr lang="en-GB" dirty="0" smtClean="0">
                <a:effectLst/>
              </a:rPr>
              <a:t>In </a:t>
            </a:r>
            <a:r>
              <a:rPr lang="en-GB" dirty="0" smtClean="0">
                <a:effectLst/>
                <a:hlinkClick r:id="rId4" tooltip="Probability theory"/>
              </a:rPr>
              <a:t>probability theory</a:t>
            </a:r>
            <a:r>
              <a:rPr lang="en-GB" dirty="0" smtClean="0">
                <a:effectLst/>
              </a:rPr>
              <a:t> and </a:t>
            </a:r>
            <a:r>
              <a:rPr lang="en-GB" dirty="0" smtClean="0">
                <a:effectLst/>
                <a:hlinkClick r:id="rId5" tooltip="Statistics"/>
              </a:rPr>
              <a:t>statistics</a:t>
            </a:r>
            <a:r>
              <a:rPr lang="en-GB" dirty="0" smtClean="0">
                <a:effectLst/>
              </a:rPr>
              <a:t>, the </a:t>
            </a:r>
            <a:r>
              <a:rPr lang="en-GB" b="1" dirty="0" smtClean="0">
                <a:effectLst/>
              </a:rPr>
              <a:t>exponential distribution</a:t>
            </a:r>
            <a:r>
              <a:rPr lang="en-GB" dirty="0" smtClean="0">
                <a:effectLst/>
              </a:rPr>
              <a:t> (a.k.a. </a:t>
            </a:r>
            <a:r>
              <a:rPr lang="en-GB" b="1" dirty="0" smtClean="0">
                <a:effectLst/>
              </a:rPr>
              <a:t>negative exponential distribution</a:t>
            </a:r>
            <a:r>
              <a:rPr lang="en-GB" dirty="0" smtClean="0">
                <a:effectLst/>
              </a:rPr>
              <a:t>) is the </a:t>
            </a:r>
            <a:r>
              <a:rPr lang="en-GB" dirty="0" smtClean="0">
                <a:effectLst/>
                <a:hlinkClick r:id="rId6" tooltip="Probability distribution"/>
              </a:rPr>
              <a:t>probability distribution</a:t>
            </a:r>
            <a:r>
              <a:rPr lang="en-GB" dirty="0" smtClean="0">
                <a:effectLst/>
              </a:rPr>
              <a:t> that describes the time between events in a </a:t>
            </a:r>
            <a:r>
              <a:rPr lang="en-GB" dirty="0" smtClean="0">
                <a:effectLst/>
                <a:hlinkClick r:id="rId7" tooltip="Poisson process"/>
              </a:rPr>
              <a:t>Poisson process</a:t>
            </a:r>
            <a:r>
              <a:rPr lang="en-GB" dirty="0" smtClean="0">
                <a:effectLst/>
              </a:rPr>
              <a:t>, i.e. a process in which events occur continuously and independently at a constant average rate.</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118</a:t>
            </a:fld>
            <a:endParaRPr lang="en-GB"/>
          </a:p>
        </p:txBody>
      </p:sp>
    </p:spTree>
    <p:extLst>
      <p:ext uri="{BB962C8B-B14F-4D97-AF65-F5344CB8AC3E}">
        <p14:creationId xmlns:p14="http://schemas.microsoft.com/office/powerpoint/2010/main" val="250561921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Making</a:t>
            </a:r>
            <a:r>
              <a:rPr lang="en-GB" baseline="0" dirty="0" smtClean="0"/>
              <a:t> use of the small pixel effect by collecting those carriers less susceptible to being trapped.</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119</a:t>
            </a:fld>
            <a:endParaRPr lang="en-GB"/>
          </a:p>
        </p:txBody>
      </p:sp>
    </p:spTree>
    <p:extLst>
      <p:ext uri="{BB962C8B-B14F-4D97-AF65-F5344CB8AC3E}">
        <p14:creationId xmlns:p14="http://schemas.microsoft.com/office/powerpoint/2010/main" val="3988027490"/>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Thesis folder</a:t>
            </a:r>
          </a:p>
          <a:p>
            <a:r>
              <a:rPr lang="en-GB" dirty="0" smtClean="0"/>
              <a:t>HybridPixelDetectorScheme2</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120</a:t>
            </a:fld>
            <a:endParaRPr lang="en-GB"/>
          </a:p>
        </p:txBody>
      </p:sp>
    </p:spTree>
    <p:extLst>
      <p:ext uri="{BB962C8B-B14F-4D97-AF65-F5344CB8AC3E}">
        <p14:creationId xmlns:p14="http://schemas.microsoft.com/office/powerpoint/2010/main" val="256504271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E:\Measurements\160614_SimulationBallisticDeficit</a:t>
            </a:r>
          </a:p>
          <a:p>
            <a:r>
              <a:rPr lang="en-GB" dirty="0" smtClean="0"/>
              <a:t>This effect is related to a signal peaking time shorter than the sensor induced signal time.</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121</a:t>
            </a:fld>
            <a:endParaRPr lang="en-GB"/>
          </a:p>
        </p:txBody>
      </p:sp>
    </p:spTree>
    <p:extLst>
      <p:ext uri="{BB962C8B-B14F-4D97-AF65-F5344CB8AC3E}">
        <p14:creationId xmlns:p14="http://schemas.microsoft.com/office/powerpoint/2010/main" val="2698187757"/>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Thesis folder</a:t>
            </a:r>
          </a:p>
          <a:p>
            <a:r>
              <a:rPr lang="en-GB" dirty="0" smtClean="0"/>
              <a:t>HybridPixelDetectorScheme2</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122</a:t>
            </a:fld>
            <a:endParaRPr lang="en-GB"/>
          </a:p>
        </p:txBody>
      </p:sp>
    </p:spTree>
    <p:extLst>
      <p:ext uri="{BB962C8B-B14F-4D97-AF65-F5344CB8AC3E}">
        <p14:creationId xmlns:p14="http://schemas.microsoft.com/office/powerpoint/2010/main" val="1668220082"/>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Origins of the dispersion are systematic and stochastic effects during the manufacturing of the transistors of the readout ASIC.</a:t>
            </a:r>
          </a:p>
          <a:p>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Threshold (offset) and gain dispersion between detection channels generate an energy-dependent degradation in the energy resolution. The origins of the dispersion are systematic (e.g. dimensional errors, mechanical stresses, temperature differences, etc.) and stochastic effects (e.g. ion implantation in the transistor channel, dopant diffusion, etc.) during the manufacturing of the transistors of the readout ASIC.</a:t>
            </a:r>
          </a:p>
          <a:p>
            <a:r>
              <a:rPr lang="en-GB" sz="1200" kern="1200" dirty="0" smtClean="0">
                <a:solidFill>
                  <a:schemeClr val="tx1"/>
                </a:solidFill>
                <a:effectLst/>
                <a:latin typeface="+mn-lt"/>
                <a:ea typeface="+mn-ea"/>
                <a:cs typeface="+mn-cs"/>
              </a:rPr>
              <a:t>Digital calibration of the offset and gain dispersion are usually implemented to equalize the energy thresholds in the detector channels.</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C:\rafa_documents\WORK\FRONT-ENDS\CalculationNoiseGainOffsetMismatchinSpectrum.m</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123</a:t>
            </a:fld>
            <a:endParaRPr lang="en-GB"/>
          </a:p>
        </p:txBody>
      </p:sp>
    </p:spTree>
    <p:extLst>
      <p:ext uri="{BB962C8B-B14F-4D97-AF65-F5344CB8AC3E}">
        <p14:creationId xmlns:p14="http://schemas.microsoft.com/office/powerpoint/2010/main" val="950994392"/>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Noise or undesired random fluctuations superimposed on the signal</a:t>
            </a:r>
          </a:p>
          <a:p>
            <a:r>
              <a:rPr lang="en-GB" dirty="0" smtClean="0"/>
              <a:t>The noise sources can be categorized</a:t>
            </a:r>
            <a:r>
              <a:rPr lang="en-GB" baseline="0" dirty="0" smtClean="0"/>
              <a:t> into those that are effectively in parallel with the input and those which are in series with the signal source.</a:t>
            </a:r>
          </a:p>
          <a:p>
            <a:r>
              <a:rPr lang="en-GB" baseline="0" dirty="0" smtClean="0"/>
              <a:t>Sources of parallel noise include the fluctuations in the leakage current within the sensor itself, in the reset network, in the leakage current compensation network and in the gate-source current of the FET in the input stage of the amplifier.</a:t>
            </a:r>
          </a:p>
          <a:p>
            <a:r>
              <a:rPr lang="en-GB" baseline="0" dirty="0" smtClean="0"/>
              <a:t>Sources of series noise include the thermal noise of the input FET.</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124</a:t>
            </a:fld>
            <a:endParaRPr lang="en-GB"/>
          </a:p>
        </p:txBody>
      </p:sp>
    </p:spTree>
    <p:extLst>
      <p:ext uri="{BB962C8B-B14F-4D97-AF65-F5344CB8AC3E}">
        <p14:creationId xmlns:p14="http://schemas.microsoft.com/office/powerpoint/2010/main" val="1139908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970D7963-DA87-479D-A63F-410AE43D797D}" type="datetime1">
              <a:rPr lang="fr-FR" smtClean="0"/>
              <a:t>14/10/2019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2513267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DCD28709-DE96-4297-B8E7-3FE0CE36454C}" type="datetime1">
              <a:rPr lang="fr-FR" smtClean="0"/>
              <a:t>14/10/2019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528105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4D830F76-B276-44EF-943A-FF977DE67ABF}" type="datetime1">
              <a:rPr lang="fr-FR" smtClean="0"/>
              <a:t>14/10/2019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20025082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lIns="0" tIns="0" rIns="0" bIns="0">
            <a:normAutofit/>
          </a:bodyPr>
          <a:lstStyle/>
          <a:p>
            <a:pPr lvl="0">
              <a:defRPr sz="1800">
                <a:solidFill>
                  <a:srgbClr val="000000"/>
                </a:solidFill>
                <a:effectLst/>
              </a:defRPr>
            </a:pPr>
            <a:r>
              <a:rPr sz="5484">
                <a:solidFill>
                  <a:srgbClr val="767367"/>
                </a:solidFill>
                <a:effectLst>
                  <a:outerShdw blurRad="63500" dist="12700" dir="5400000" rotWithShape="0">
                    <a:srgbClr val="000000">
                      <a:alpha val="30000"/>
                    </a:srgbClr>
                  </a:outerShdw>
                </a:effectLst>
              </a:rPr>
              <a:t>Title Text</a:t>
            </a:r>
          </a:p>
        </p:txBody>
      </p:sp>
      <p:sp>
        <p:nvSpPr>
          <p:cNvPr id="39" name="Shape 39"/>
          <p:cNvSpPr>
            <a:spLocks noGrp="1"/>
          </p:cNvSpPr>
          <p:nvPr>
            <p:ph type="body" idx="1"/>
          </p:nvPr>
        </p:nvSpPr>
        <p:spPr>
          <a:prstGeom prst="rect">
            <a:avLst/>
          </a:prstGeom>
        </p:spPr>
        <p:txBody>
          <a:bodyPr lIns="0" tIns="0" rIns="0" bIns="0">
            <a:normAutofit/>
          </a:bodyPr>
          <a:lstStyle>
            <a:lvl1pPr marL="276810" indent="-276810">
              <a:spcBef>
                <a:spcPts val="2531"/>
              </a:spcBef>
              <a:buSzPct val="50000"/>
              <a:buBlip>
                <a:blip r:embed="rId2"/>
              </a:buBlip>
            </a:lvl1pPr>
            <a:lvl2pPr marL="553621" indent="-276810">
              <a:spcBef>
                <a:spcPts val="2531"/>
              </a:spcBef>
              <a:buSzPct val="50000"/>
              <a:buBlip>
                <a:blip r:embed="rId2"/>
              </a:buBlip>
            </a:lvl2pPr>
            <a:lvl3pPr marL="830431" indent="-276810">
              <a:spcBef>
                <a:spcPts val="2531"/>
              </a:spcBef>
              <a:buSzPct val="50000"/>
              <a:buBlip>
                <a:blip r:embed="rId2"/>
              </a:buBlip>
            </a:lvl3pPr>
            <a:lvl4pPr marL="1107242" indent="-276810">
              <a:spcBef>
                <a:spcPts val="2531"/>
              </a:spcBef>
              <a:buSzPct val="50000"/>
              <a:buBlip>
                <a:blip r:embed="rId2"/>
              </a:buBlip>
            </a:lvl4pPr>
            <a:lvl5pPr marL="1384052" indent="-276810">
              <a:spcBef>
                <a:spcPts val="2531"/>
              </a:spcBef>
              <a:buSzPct val="50000"/>
              <a:buBlip>
                <a:blip r:embed="rId2"/>
              </a:buBlip>
            </a:lvl5pPr>
          </a:lstStyle>
          <a:p>
            <a:pPr lvl="0">
              <a:defRPr sz="1800">
                <a:solidFill>
                  <a:srgbClr val="000000"/>
                </a:solidFill>
              </a:defRPr>
            </a:pPr>
            <a:r>
              <a:rPr sz="2531">
                <a:solidFill>
                  <a:srgbClr val="5E5E5E"/>
                </a:solidFill>
              </a:rPr>
              <a:t>Body Level One</a:t>
            </a:r>
          </a:p>
          <a:p>
            <a:pPr lvl="1">
              <a:defRPr sz="1800">
                <a:solidFill>
                  <a:srgbClr val="000000"/>
                </a:solidFill>
              </a:defRPr>
            </a:pPr>
            <a:r>
              <a:rPr sz="2531">
                <a:solidFill>
                  <a:srgbClr val="5E5E5E"/>
                </a:solidFill>
              </a:rPr>
              <a:t>Body Level Two</a:t>
            </a:r>
          </a:p>
          <a:p>
            <a:pPr lvl="2">
              <a:defRPr sz="1800">
                <a:solidFill>
                  <a:srgbClr val="000000"/>
                </a:solidFill>
              </a:defRPr>
            </a:pPr>
            <a:r>
              <a:rPr sz="2531">
                <a:solidFill>
                  <a:srgbClr val="5E5E5E"/>
                </a:solidFill>
              </a:rPr>
              <a:t>Body Level Three</a:t>
            </a:r>
          </a:p>
          <a:p>
            <a:pPr lvl="3">
              <a:defRPr sz="1800">
                <a:solidFill>
                  <a:srgbClr val="000000"/>
                </a:solidFill>
              </a:defRPr>
            </a:pPr>
            <a:r>
              <a:rPr sz="2531">
                <a:solidFill>
                  <a:srgbClr val="5E5E5E"/>
                </a:solidFill>
              </a:rPr>
              <a:t>Body Level Four</a:t>
            </a:r>
          </a:p>
          <a:p>
            <a:pPr lvl="4">
              <a:defRPr sz="1800">
                <a:solidFill>
                  <a:srgbClr val="000000"/>
                </a:solidFill>
              </a:defRPr>
            </a:pPr>
            <a:r>
              <a:rPr sz="2531">
                <a:solidFill>
                  <a:srgbClr val="5E5E5E"/>
                </a:solidFill>
              </a:rPr>
              <a:t>Body Level Five</a:t>
            </a:r>
          </a:p>
        </p:txBody>
      </p:sp>
    </p:spTree>
    <p:extLst>
      <p:ext uri="{BB962C8B-B14F-4D97-AF65-F5344CB8AC3E}">
        <p14:creationId xmlns:p14="http://schemas.microsoft.com/office/powerpoint/2010/main" val="150853723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Jenom nadpis">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6714A5F-1E3D-EA49-A2EC-6B9EB5C0A9D3}"/>
              </a:ext>
            </a:extLst>
          </p:cNvPr>
          <p:cNvSpPr>
            <a:spLocks noGrp="1"/>
          </p:cNvSpPr>
          <p:nvPr>
            <p:ph type="title"/>
          </p:nvPr>
        </p:nvSpPr>
        <p:spPr/>
        <p:txBody>
          <a:bodyPr/>
          <a:lstStyle/>
          <a:p>
            <a:r>
              <a:rPr lang="en-US"/>
              <a:t>Click to edit Master title style</a:t>
            </a:r>
            <a:endParaRPr lang="en-AU"/>
          </a:p>
        </p:txBody>
      </p:sp>
      <p:sp>
        <p:nvSpPr>
          <p:cNvPr id="7" name="Date Placeholder 6">
            <a:extLst>
              <a:ext uri="{FF2B5EF4-FFF2-40B4-BE49-F238E27FC236}">
                <a16:creationId xmlns:a16="http://schemas.microsoft.com/office/drawing/2014/main" id="{882AE9EE-56F9-C642-9AE9-3FB66AA05523}"/>
              </a:ext>
            </a:extLst>
          </p:cNvPr>
          <p:cNvSpPr>
            <a:spLocks noGrp="1"/>
          </p:cNvSpPr>
          <p:nvPr>
            <p:ph type="dt" sz="half" idx="10"/>
          </p:nvPr>
        </p:nvSpPr>
        <p:spPr/>
        <p:txBody>
          <a:bodyPr/>
          <a:lstStyle/>
          <a:p>
            <a:fld id="{76660932-9CC8-4344-A022-3C9857E83FBB}" type="datetime1">
              <a:rPr lang="cs-CZ" smtClean="0"/>
              <a:t>14.10.2019</a:t>
            </a:fld>
            <a:endParaRPr lang="cs-CZ"/>
          </a:p>
        </p:txBody>
      </p:sp>
      <p:sp>
        <p:nvSpPr>
          <p:cNvPr id="8" name="Footer Placeholder 7">
            <a:extLst>
              <a:ext uri="{FF2B5EF4-FFF2-40B4-BE49-F238E27FC236}">
                <a16:creationId xmlns:a16="http://schemas.microsoft.com/office/drawing/2014/main" id="{FE3E5915-8C31-2948-9DF5-507DBA58CC1A}"/>
              </a:ext>
            </a:extLst>
          </p:cNvPr>
          <p:cNvSpPr>
            <a:spLocks noGrp="1"/>
          </p:cNvSpPr>
          <p:nvPr>
            <p:ph type="ftr" sz="quarter" idx="11"/>
          </p:nvPr>
        </p:nvSpPr>
        <p:spPr>
          <a:xfrm>
            <a:off x="4549342" y="6384591"/>
            <a:ext cx="138564" cy="276999"/>
          </a:xfrm>
        </p:spPr>
        <p:txBody>
          <a:bodyPr/>
          <a:lstStyle/>
          <a:p>
            <a:r>
              <a:rPr lang="cs-CZ" smtClean="0"/>
              <a:t>Jan Jakubek | MPX meeting</a:t>
            </a:r>
            <a:endParaRPr lang="cs-CZ"/>
          </a:p>
        </p:txBody>
      </p:sp>
      <p:sp>
        <p:nvSpPr>
          <p:cNvPr id="9" name="Slide Number Placeholder 8">
            <a:extLst>
              <a:ext uri="{FF2B5EF4-FFF2-40B4-BE49-F238E27FC236}">
                <a16:creationId xmlns:a16="http://schemas.microsoft.com/office/drawing/2014/main" id="{9CF7E138-95D4-654B-AEE0-284D6D4BAB20}"/>
              </a:ext>
            </a:extLst>
          </p:cNvPr>
          <p:cNvSpPr>
            <a:spLocks noGrp="1"/>
          </p:cNvSpPr>
          <p:nvPr>
            <p:ph type="sldNum" sz="quarter" idx="12"/>
          </p:nvPr>
        </p:nvSpPr>
        <p:spPr/>
        <p:txBody>
          <a:bodyPr/>
          <a:lstStyle/>
          <a:p>
            <a:fld id="{4B6BD47D-7725-49A1-AA3D-1E0E6AB32A60}" type="slidenum">
              <a:rPr lang="cs-CZ" smtClean="0"/>
              <a:t>‹#›</a:t>
            </a:fld>
            <a:endParaRPr lang="cs-CZ"/>
          </a:p>
        </p:txBody>
      </p:sp>
    </p:spTree>
    <p:extLst>
      <p:ext uri="{BB962C8B-B14F-4D97-AF65-F5344CB8AC3E}">
        <p14:creationId xmlns:p14="http://schemas.microsoft.com/office/powerpoint/2010/main" val="7353328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Outline">
    <p:spTree>
      <p:nvGrpSpPr>
        <p:cNvPr id="1" name=""/>
        <p:cNvGrpSpPr/>
        <p:nvPr/>
      </p:nvGrpSpPr>
      <p:grpSpPr>
        <a:xfrm>
          <a:off x="0" y="0"/>
          <a:ext cx="0" cy="0"/>
          <a:chOff x="0" y="0"/>
          <a:chExt cx="0" cy="0"/>
        </a:xfrm>
      </p:grpSpPr>
      <p:sp>
        <p:nvSpPr>
          <p:cNvPr id="4" name="Rectangle 21"/>
          <p:cNvSpPr/>
          <p:nvPr userDrawn="1"/>
        </p:nvSpPr>
        <p:spPr bwMode="auto">
          <a:xfrm>
            <a:off x="0" y="0"/>
            <a:ext cx="9144000" cy="990600"/>
          </a:xfrm>
          <a:prstGeom prst="rect">
            <a:avLst/>
          </a:prstGeom>
          <a:gradFill flip="none" rotWithShape="1">
            <a:gsLst>
              <a:gs pos="12000">
                <a:schemeClr val="bg1">
                  <a:lumMod val="65000"/>
                  <a:alpha val="31000"/>
                </a:schemeClr>
              </a:gs>
              <a:gs pos="85000">
                <a:schemeClr val="accent1">
                  <a:shade val="67500"/>
                  <a:satMod val="115000"/>
                </a:schemeClr>
              </a:gs>
              <a:gs pos="100000">
                <a:schemeClr val="accent1">
                  <a:shade val="100000"/>
                  <a:satMod val="115000"/>
                </a:schemeClr>
              </a:gs>
            </a:gsLst>
            <a:lin ang="0" scaled="1"/>
            <a:tileRect/>
          </a:gradFill>
          <a:ln w="9525" cap="flat" cmpd="sng" algn="ctr">
            <a:noFill/>
            <a:prstDash val="solid"/>
            <a:round/>
            <a:headEnd type="none" w="med" len="med"/>
            <a:tailEnd type="none" w="med" len="med"/>
          </a:ln>
          <a:effectLst/>
        </p:spPr>
        <p:txBody>
          <a:bodyPr/>
          <a:lstStyle/>
          <a:p>
            <a:pPr algn="ctr">
              <a:defRPr/>
            </a:pPr>
            <a:endParaRPr lang="en-US" sz="1350" dirty="0"/>
          </a:p>
        </p:txBody>
      </p:sp>
      <p:sp>
        <p:nvSpPr>
          <p:cNvPr id="3" name="Title 2"/>
          <p:cNvSpPr>
            <a:spLocks noGrp="1" noChangeArrowheads="1"/>
          </p:cNvSpPr>
          <p:nvPr>
            <p:ph type="title"/>
          </p:nvPr>
        </p:nvSpPr>
        <p:spPr bwMode="auto">
          <a:xfrm>
            <a:off x="1524000" y="1"/>
            <a:ext cx="7467600" cy="944563"/>
          </a:xfrm>
          <a:prstGeom prst="rect">
            <a:avLst/>
          </a:prstGeom>
          <a:noFill/>
          <a:ln w="9525">
            <a:noFill/>
            <a:miter lim="800000"/>
            <a:headEnd/>
            <a:tailEnd/>
          </a:ln>
          <a:effectLst/>
        </p:spPr>
        <p:txBody>
          <a:bodyPr/>
          <a:lstStyle/>
          <a:p>
            <a:pPr lvl="0"/>
            <a:r>
              <a:rPr lang="en-US" smtClean="0"/>
              <a:t>Click to edit Master title style</a:t>
            </a:r>
            <a:endParaRPr lang="en-US" dirty="0" smtClean="0"/>
          </a:p>
        </p:txBody>
      </p:sp>
      <p:sp>
        <p:nvSpPr>
          <p:cNvPr id="11" name="Content Placeholder 2"/>
          <p:cNvSpPr>
            <a:spLocks noGrp="1"/>
          </p:cNvSpPr>
          <p:nvPr>
            <p:ph idx="1"/>
          </p:nvPr>
        </p:nvSpPr>
        <p:spPr>
          <a:xfrm>
            <a:off x="152400" y="1219200"/>
            <a:ext cx="8763000"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5" name="Group 4"/>
          <p:cNvGrpSpPr/>
          <p:nvPr userDrawn="1"/>
        </p:nvGrpSpPr>
        <p:grpSpPr>
          <a:xfrm>
            <a:off x="76200" y="75900"/>
            <a:ext cx="1245910" cy="840088"/>
            <a:chOff x="76200" y="75900"/>
            <a:chExt cx="1245910" cy="840088"/>
          </a:xfrm>
        </p:grpSpPr>
        <p:grpSp>
          <p:nvGrpSpPr>
            <p:cNvPr id="6" name="Group 5"/>
            <p:cNvGrpSpPr/>
            <p:nvPr userDrawn="1"/>
          </p:nvGrpSpPr>
          <p:grpSpPr>
            <a:xfrm>
              <a:off x="76200" y="76073"/>
              <a:ext cx="404660" cy="839915"/>
              <a:chOff x="76200" y="76073"/>
              <a:chExt cx="404660" cy="839915"/>
            </a:xfrm>
          </p:grpSpPr>
          <p:pic>
            <p:nvPicPr>
              <p:cNvPr id="8" name="Picture 7" descr="CERN logo"/>
              <p:cNvPicPr>
                <a:picLocks noChangeArrowheads="1"/>
              </p:cNvPicPr>
              <p:nvPr userDrawn="1"/>
            </p:nvPicPr>
            <p:blipFill>
              <a:blip r:embed="rId2" cstate="print"/>
              <a:srcRect/>
              <a:stretch>
                <a:fillRect/>
              </a:stretch>
            </p:blipFill>
            <p:spPr bwMode="auto">
              <a:xfrm>
                <a:off x="76200" y="511664"/>
                <a:ext cx="404660" cy="404324"/>
              </a:xfrm>
              <a:prstGeom prst="rect">
                <a:avLst/>
              </a:prstGeom>
              <a:noFill/>
              <a:ln w="9525">
                <a:noFill/>
                <a:miter lim="800000"/>
                <a:headEnd/>
                <a:tailEnd/>
              </a:ln>
            </p:spPr>
          </p:pic>
          <p:pic>
            <p:nvPicPr>
              <p:cNvPr id="9" name="Picture 8" descr="medipixlogo"/>
              <p:cNvPicPr>
                <a:picLocks noChangeArrowheads="1"/>
              </p:cNvPicPr>
              <p:nvPr userDrawn="1"/>
            </p:nvPicPr>
            <p:blipFill>
              <a:blip r:embed="rId3" cstate="print"/>
              <a:srcRect/>
              <a:stretch>
                <a:fillRect/>
              </a:stretch>
            </p:blipFill>
            <p:spPr bwMode="auto">
              <a:xfrm>
                <a:off x="76200" y="76073"/>
                <a:ext cx="404660" cy="404324"/>
              </a:xfrm>
              <a:prstGeom prst="rect">
                <a:avLst/>
              </a:prstGeom>
              <a:noFill/>
              <a:ln w="9525">
                <a:noFill/>
                <a:miter lim="800000"/>
                <a:headEnd/>
                <a:tailEnd/>
              </a:ln>
            </p:spPr>
          </p:pic>
        </p:grpSp>
        <p:pic>
          <p:nvPicPr>
            <p:cNvPr id="7" name="Picture 2"/>
            <p:cNvPicPr>
              <a:picLocks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544510" y="75900"/>
              <a:ext cx="777600" cy="838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7242796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D0327AFD-8161-4B2A-8F6E-B8653C2DE205}" type="datetime1">
              <a:rPr lang="fr-FR" smtClean="0"/>
              <a:t>14/10/2019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385205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0E0C4F-B1F6-4529-ACAD-5C6BA1FE095E}" type="datetime1">
              <a:rPr lang="fr-FR" smtClean="0"/>
              <a:t>14/10/2019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1106437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04BE5DA2-BF50-4EFE-8A1E-91F048924200}" type="datetime1">
              <a:rPr lang="fr-FR" smtClean="0"/>
              <a:t>14/10/2019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4158702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B5FB3E32-C6A2-417E-8FD4-69501572BEDD}" type="datetime1">
              <a:rPr lang="fr-FR" smtClean="0"/>
              <a:t>14/10/2019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4171127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C45B0AF9-0FED-48A8-9124-C6CCE4339937}" type="datetime1">
              <a:rPr lang="fr-FR" smtClean="0"/>
              <a:t>14/10/2019</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844727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C034ED-5389-4CFF-9E00-B4005466E2C2}" type="datetime1">
              <a:rPr lang="fr-FR" smtClean="0"/>
              <a:t>14/10/2019</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5555445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C22A56-DDE3-4A44-BE75-7CFB8EDBD762}" type="datetime1">
              <a:rPr lang="fr-FR" smtClean="0"/>
              <a:t>14/10/2019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1285850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69AB8A-E403-438E-A2BA-DC5FF4DBD36F}" type="datetime1">
              <a:rPr lang="fr-FR" smtClean="0"/>
              <a:t>14/10/2019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3915152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86A07E-D4FA-440D-AC81-BF22F810D9DA}" type="datetime1">
              <a:rPr lang="fr-FR" smtClean="0"/>
              <a:t>14/10/2019</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51A0BC-E5D3-4A65-8506-4DFA341A4396}" type="slidenum">
              <a:rPr lang="fr-FR" smtClean="0"/>
              <a:t>‹#›</a:t>
            </a:fld>
            <a:endParaRPr lang="fr-FR"/>
          </a:p>
        </p:txBody>
      </p:sp>
    </p:spTree>
    <p:extLst>
      <p:ext uri="{BB962C8B-B14F-4D97-AF65-F5344CB8AC3E}">
        <p14:creationId xmlns:p14="http://schemas.microsoft.com/office/powerpoint/2010/main" val="3689921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80.xml"/><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103.xml.rels><?xml version="1.0" encoding="UTF-8" standalone="yes"?>
<Relationships xmlns="http://schemas.openxmlformats.org/package/2006/relationships"><Relationship Id="rId8" Type="http://schemas.openxmlformats.org/officeDocument/2006/relationships/image" Target="../media/image105.wmf"/><Relationship Id="rId13" Type="http://schemas.openxmlformats.org/officeDocument/2006/relationships/oleObject" Target="../embeddings/oleObject21.bin"/><Relationship Id="rId3" Type="http://schemas.openxmlformats.org/officeDocument/2006/relationships/notesSlide" Target="../notesSlides/notesSlide81.xml"/><Relationship Id="rId7" Type="http://schemas.openxmlformats.org/officeDocument/2006/relationships/oleObject" Target="../embeddings/oleObject18.bin"/><Relationship Id="rId12" Type="http://schemas.openxmlformats.org/officeDocument/2006/relationships/image" Target="../media/image107.wmf"/><Relationship Id="rId2" Type="http://schemas.openxmlformats.org/officeDocument/2006/relationships/slideLayout" Target="../slideLayouts/slideLayout2.xml"/><Relationship Id="rId16" Type="http://schemas.openxmlformats.org/officeDocument/2006/relationships/image" Target="../media/image109.wmf"/><Relationship Id="rId1" Type="http://schemas.openxmlformats.org/officeDocument/2006/relationships/vmlDrawing" Target="../drawings/vmlDrawing18.vml"/><Relationship Id="rId6" Type="http://schemas.openxmlformats.org/officeDocument/2006/relationships/image" Target="../media/image104.wmf"/><Relationship Id="rId11" Type="http://schemas.openxmlformats.org/officeDocument/2006/relationships/oleObject" Target="../embeddings/oleObject20.bin"/><Relationship Id="rId5" Type="http://schemas.openxmlformats.org/officeDocument/2006/relationships/oleObject" Target="../embeddings/oleObject17.bin"/><Relationship Id="rId15" Type="http://schemas.openxmlformats.org/officeDocument/2006/relationships/oleObject" Target="../embeddings/oleObject22.bin"/><Relationship Id="rId10" Type="http://schemas.openxmlformats.org/officeDocument/2006/relationships/image" Target="../media/image106.wmf"/><Relationship Id="rId4" Type="http://schemas.openxmlformats.org/officeDocument/2006/relationships/image" Target="../media/image110.jpg"/><Relationship Id="rId9" Type="http://schemas.openxmlformats.org/officeDocument/2006/relationships/oleObject" Target="../embeddings/oleObject19.bin"/><Relationship Id="rId14" Type="http://schemas.openxmlformats.org/officeDocument/2006/relationships/image" Target="../media/image108.wmf"/></Relationships>
</file>

<file path=ppt/slides/_rels/slide104.xml.rels><?xml version="1.0" encoding="UTF-8" standalone="yes"?>
<Relationships xmlns="http://schemas.openxmlformats.org/package/2006/relationships"><Relationship Id="rId8" Type="http://schemas.openxmlformats.org/officeDocument/2006/relationships/image" Target="../media/image105.wmf"/><Relationship Id="rId13" Type="http://schemas.openxmlformats.org/officeDocument/2006/relationships/oleObject" Target="../embeddings/oleObject27.bin"/><Relationship Id="rId3" Type="http://schemas.openxmlformats.org/officeDocument/2006/relationships/notesSlide" Target="../notesSlides/notesSlide82.xml"/><Relationship Id="rId7" Type="http://schemas.openxmlformats.org/officeDocument/2006/relationships/oleObject" Target="../embeddings/oleObject24.bin"/><Relationship Id="rId12" Type="http://schemas.openxmlformats.org/officeDocument/2006/relationships/image" Target="../media/image107.wmf"/><Relationship Id="rId17" Type="http://schemas.openxmlformats.org/officeDocument/2006/relationships/image" Target="../media/image111.emf"/><Relationship Id="rId2" Type="http://schemas.openxmlformats.org/officeDocument/2006/relationships/slideLayout" Target="../slideLayouts/slideLayout2.xml"/><Relationship Id="rId16" Type="http://schemas.openxmlformats.org/officeDocument/2006/relationships/image" Target="../media/image109.wmf"/><Relationship Id="rId1" Type="http://schemas.openxmlformats.org/officeDocument/2006/relationships/vmlDrawing" Target="../drawings/vmlDrawing19.vml"/><Relationship Id="rId6" Type="http://schemas.openxmlformats.org/officeDocument/2006/relationships/image" Target="../media/image104.wmf"/><Relationship Id="rId11" Type="http://schemas.openxmlformats.org/officeDocument/2006/relationships/oleObject" Target="../embeddings/oleObject26.bin"/><Relationship Id="rId5" Type="http://schemas.openxmlformats.org/officeDocument/2006/relationships/oleObject" Target="../embeddings/oleObject23.bin"/><Relationship Id="rId15" Type="http://schemas.openxmlformats.org/officeDocument/2006/relationships/oleObject" Target="../embeddings/oleObject28.bin"/><Relationship Id="rId10" Type="http://schemas.openxmlformats.org/officeDocument/2006/relationships/image" Target="../media/image106.wmf"/><Relationship Id="rId4" Type="http://schemas.openxmlformats.org/officeDocument/2006/relationships/image" Target="../media/image110.jpg"/><Relationship Id="rId9" Type="http://schemas.openxmlformats.org/officeDocument/2006/relationships/oleObject" Target="../embeddings/oleObject25.bin"/><Relationship Id="rId14" Type="http://schemas.openxmlformats.org/officeDocument/2006/relationships/image" Target="../media/image108.wmf"/></Relationships>
</file>

<file path=ppt/slides/_rels/slide105.xml.rels><?xml version="1.0" encoding="UTF-8" standalone="yes"?>
<Relationships xmlns="http://schemas.openxmlformats.org/package/2006/relationships"><Relationship Id="rId3" Type="http://schemas.openxmlformats.org/officeDocument/2006/relationships/image" Target="../media/image112.emf"/><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84.xml"/><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87.xml"/><Relationship Id="rId1" Type="http://schemas.openxmlformats.org/officeDocument/2006/relationships/slideLayout" Target="../slideLayouts/slideLayout2.xml"/><Relationship Id="rId4" Type="http://schemas.openxmlformats.org/officeDocument/2006/relationships/image" Target="../media/image60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6.wmf"/><Relationship Id="rId5" Type="http://schemas.openxmlformats.org/officeDocument/2006/relationships/oleObject" Target="../embeddings/oleObject1.bin"/><Relationship Id="rId4" Type="http://schemas.openxmlformats.org/officeDocument/2006/relationships/image" Target="../media/image17.emf"/></Relationships>
</file>

<file path=ppt/slides/_rels/slide110.xml.rels><?xml version="1.0" encoding="UTF-8" standalone="yes"?>
<Relationships xmlns="http://schemas.openxmlformats.org/package/2006/relationships"><Relationship Id="rId3" Type="http://schemas.openxmlformats.org/officeDocument/2006/relationships/image" Target="../media/image611.png"/><Relationship Id="rId2" Type="http://schemas.openxmlformats.org/officeDocument/2006/relationships/notesSlide" Target="../notesSlides/notesSlide88.xml"/><Relationship Id="rId1" Type="http://schemas.openxmlformats.org/officeDocument/2006/relationships/slideLayout" Target="../slideLayouts/slideLayout2.xml"/><Relationship Id="rId5" Type="http://schemas.openxmlformats.org/officeDocument/2006/relationships/image" Target="../media/image630.png"/><Relationship Id="rId4" Type="http://schemas.openxmlformats.org/officeDocument/2006/relationships/image" Target="../media/image621.png"/></Relationships>
</file>

<file path=ppt/slides/_rels/slide111.xml.rels><?xml version="1.0" encoding="UTF-8" standalone="yes"?>
<Relationships xmlns="http://schemas.openxmlformats.org/package/2006/relationships"><Relationship Id="rId3" Type="http://schemas.openxmlformats.org/officeDocument/2006/relationships/image" Target="../media/image115.emf"/><Relationship Id="rId7" Type="http://schemas.openxmlformats.org/officeDocument/2006/relationships/image" Target="../media/image660.png"/><Relationship Id="rId2" Type="http://schemas.openxmlformats.org/officeDocument/2006/relationships/notesSlide" Target="../notesSlides/notesSlide89.xml"/><Relationship Id="rId1" Type="http://schemas.openxmlformats.org/officeDocument/2006/relationships/slideLayout" Target="../slideLayouts/slideLayout2.xml"/><Relationship Id="rId6" Type="http://schemas.openxmlformats.org/officeDocument/2006/relationships/image" Target="../media/image651.png"/><Relationship Id="rId5" Type="http://schemas.openxmlformats.org/officeDocument/2006/relationships/hyperlink" Target="http://scitation.aip.org/content/contributor/AU0830253;jsessionid=KrMCI2VNE29rCfyWr9Wb4Z_-.x-aip-live-02" TargetMode="External"/><Relationship Id="rId4" Type="http://schemas.openxmlformats.org/officeDocument/2006/relationships/hyperlink" Target="http://scitation.aip.org/content/contributor/AU0840804;jsessionid=KrMCI2VNE29rCfyWr9Wb4Z_-.x-aip-live-02" TargetMode="External"/></Relationships>
</file>

<file path=ppt/slides/_rels/slide112.xml.rels><?xml version="1.0" encoding="UTF-8" standalone="yes"?>
<Relationships xmlns="http://schemas.openxmlformats.org/package/2006/relationships"><Relationship Id="rId8" Type="http://schemas.openxmlformats.org/officeDocument/2006/relationships/image" Target="../media/image710.png"/><Relationship Id="rId3" Type="http://schemas.openxmlformats.org/officeDocument/2006/relationships/image" Target="../media/image116.emf"/><Relationship Id="rId7" Type="http://schemas.openxmlformats.org/officeDocument/2006/relationships/image" Target="../media/image700.png"/><Relationship Id="rId2" Type="http://schemas.openxmlformats.org/officeDocument/2006/relationships/notesSlide" Target="../notesSlides/notesSlide90.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0.png"/><Relationship Id="rId4" Type="http://schemas.openxmlformats.org/officeDocument/2006/relationships/image" Target="../media/image670.png"/></Relationships>
</file>

<file path=ppt/slides/_rels/slide113.xml.rels><?xml version="1.0" encoding="UTF-8" standalone="yes"?>
<Relationships xmlns="http://schemas.openxmlformats.org/package/2006/relationships"><Relationship Id="rId2" Type="http://schemas.openxmlformats.org/officeDocument/2006/relationships/image" Target="../media/image117.emf"/><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118.emf"/><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119.emf"/><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notesSlide" Target="../notesSlides/notesSlide93.xml"/><Relationship Id="rId7" Type="http://schemas.openxmlformats.org/officeDocument/2006/relationships/image" Target="../media/image121.wmf"/><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oleObject" Target="../embeddings/oleObject30.bin"/><Relationship Id="rId5" Type="http://schemas.openxmlformats.org/officeDocument/2006/relationships/image" Target="../media/image120.wmf"/><Relationship Id="rId4" Type="http://schemas.openxmlformats.org/officeDocument/2006/relationships/oleObject" Target="../embeddings/oleObject29.bin"/></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8.wmf"/><Relationship Id="rId5" Type="http://schemas.openxmlformats.org/officeDocument/2006/relationships/oleObject" Target="../embeddings/oleObject2.bin"/><Relationship Id="rId4" Type="http://schemas.openxmlformats.org/officeDocument/2006/relationships/image" Target="../media/image17.emf"/></Relationships>
</file>

<file path=ppt/slides/_rels/slide120.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notesSlide" Target="../notesSlides/notesSlide95.xml"/><Relationship Id="rId7"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39.wmf"/><Relationship Id="rId5" Type="http://schemas.openxmlformats.org/officeDocument/2006/relationships/oleObject" Target="../embeddings/oleObject31.bin"/><Relationship Id="rId4" Type="http://schemas.openxmlformats.org/officeDocument/2006/relationships/image" Target="../media/image42.emf"/></Relationships>
</file>

<file path=ppt/slides/_rels/slide121.xml.rels><?xml version="1.0" encoding="UTF-8" standalone="yes"?>
<Relationships xmlns="http://schemas.openxmlformats.org/package/2006/relationships"><Relationship Id="rId3" Type="http://schemas.openxmlformats.org/officeDocument/2006/relationships/notesSlide" Target="../notesSlides/notesSlide96.xml"/><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122.wmf"/><Relationship Id="rId5" Type="http://schemas.openxmlformats.org/officeDocument/2006/relationships/oleObject" Target="../embeddings/oleObject33.bin"/><Relationship Id="rId4" Type="http://schemas.openxmlformats.org/officeDocument/2006/relationships/image" Target="../media/image123.emf"/></Relationships>
</file>

<file path=ppt/slides/_rels/slide122.xml.rels><?xml version="1.0" encoding="UTF-8" standalone="yes"?>
<Relationships xmlns="http://schemas.openxmlformats.org/package/2006/relationships"><Relationship Id="rId3" Type="http://schemas.openxmlformats.org/officeDocument/2006/relationships/notesSlide" Target="../notesSlides/notesSlide97.xml"/><Relationship Id="rId7" Type="http://schemas.openxmlformats.org/officeDocument/2006/relationships/image" Target="../media/image42.emf"/><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38.wmf"/><Relationship Id="rId5" Type="http://schemas.openxmlformats.org/officeDocument/2006/relationships/oleObject" Target="../embeddings/oleObject34.bin"/><Relationship Id="rId4" Type="http://schemas.openxmlformats.org/officeDocument/2006/relationships/image" Target="../media/image41.emf"/></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124.emf"/><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notesSlide" Target="../notesSlides/notesSlide100.xml"/><Relationship Id="rId2" Type="http://schemas.openxmlformats.org/officeDocument/2006/relationships/slideLayout" Target="../slideLayouts/slideLayout7.xml"/><Relationship Id="rId1" Type="http://schemas.openxmlformats.org/officeDocument/2006/relationships/vmlDrawing" Target="../drawings/vmlDrawing24.vml"/><Relationship Id="rId5" Type="http://schemas.openxmlformats.org/officeDocument/2006/relationships/image" Target="../media/image125.wmf"/><Relationship Id="rId4" Type="http://schemas.openxmlformats.org/officeDocument/2006/relationships/oleObject" Target="../embeddings/oleObject35.bin"/></Relationships>
</file>

<file path=ppt/slides/_rels/slide126.xml.rels><?xml version="1.0" encoding="UTF-8" standalone="yes"?>
<Relationships xmlns="http://schemas.openxmlformats.org/package/2006/relationships"><Relationship Id="rId3" Type="http://schemas.openxmlformats.org/officeDocument/2006/relationships/image" Target="../media/image126.emf"/><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12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notesSlide" Target="../notesSlides/notesSlide13.xml"/><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9.wmf"/><Relationship Id="rId5" Type="http://schemas.openxmlformats.org/officeDocument/2006/relationships/oleObject" Target="../embeddings/oleObject3.bin"/><Relationship Id="rId4" Type="http://schemas.openxmlformats.org/officeDocument/2006/relationships/image" Target="../media/image21.emf"/></Relationships>
</file>

<file path=ppt/slides/_rels/slide130.xml.rels><?xml version="1.0" encoding="UTF-8" standalone="yes"?>
<Relationships xmlns="http://schemas.openxmlformats.org/package/2006/relationships"><Relationship Id="rId8" Type="http://schemas.openxmlformats.org/officeDocument/2006/relationships/image" Target="../media/image130.emf"/><Relationship Id="rId3" Type="http://schemas.openxmlformats.org/officeDocument/2006/relationships/notesSlide" Target="../notesSlides/notesSlide104.xml"/><Relationship Id="rId7" Type="http://schemas.openxmlformats.org/officeDocument/2006/relationships/image" Target="../media/image129.wmf"/><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oleObject" Target="../embeddings/oleObject37.bin"/><Relationship Id="rId5" Type="http://schemas.openxmlformats.org/officeDocument/2006/relationships/image" Target="../media/image128.wmf"/><Relationship Id="rId4" Type="http://schemas.openxmlformats.org/officeDocument/2006/relationships/oleObject" Target="../embeddings/oleObject36.bin"/></Relationships>
</file>

<file path=ppt/slides/_rels/slide131.xml.rels><?xml version="1.0" encoding="UTF-8" standalone="yes"?>
<Relationships xmlns="http://schemas.openxmlformats.org/package/2006/relationships"><Relationship Id="rId2" Type="http://schemas.openxmlformats.org/officeDocument/2006/relationships/image" Target="../media/image131.emf"/><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notesSlide" Target="../notesSlides/notesSlide105.xml"/><Relationship Id="rId7" Type="http://schemas.openxmlformats.org/officeDocument/2006/relationships/image" Target="../media/image132.wmf"/><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oleObject" Target="../embeddings/oleObject38.bin"/><Relationship Id="rId5" Type="http://schemas.openxmlformats.org/officeDocument/2006/relationships/image" Target="../media/image134.emf"/><Relationship Id="rId4" Type="http://schemas.openxmlformats.org/officeDocument/2006/relationships/image" Target="../media/image133.emf"/></Relationships>
</file>

<file path=ppt/slides/_rels/slide133.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106.xml"/><Relationship Id="rId1" Type="http://schemas.openxmlformats.org/officeDocument/2006/relationships/slideLayout" Target="../slideLayouts/slideLayout2.xml"/><Relationship Id="rId4" Type="http://schemas.openxmlformats.org/officeDocument/2006/relationships/image" Target="../media/image42.emf"/></Relationships>
</file>

<file path=ppt/slides/_rels/slide134.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3" Type="http://schemas.openxmlformats.org/officeDocument/2006/relationships/notesSlide" Target="../notesSlides/notesSlide108.xml"/><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image" Target="../media/image53.wmf"/><Relationship Id="rId5" Type="http://schemas.openxmlformats.org/officeDocument/2006/relationships/oleObject" Target="../embeddings/oleObject11.bin"/><Relationship Id="rId4" Type="http://schemas.openxmlformats.org/officeDocument/2006/relationships/image" Target="../media/image54.emf"/></Relationships>
</file>

<file path=ppt/slides/_rels/slide13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09.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141.xml.rels><?xml version="1.0" encoding="UTF-8" standalone="yes"?>
<Relationships xmlns="http://schemas.openxmlformats.org/package/2006/relationships"><Relationship Id="rId2" Type="http://schemas.openxmlformats.org/officeDocument/2006/relationships/image" Target="../media/image99.emf"/><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notesSlide" Target="../notesSlides/notesSlide110.xml"/><Relationship Id="rId7" Type="http://schemas.openxmlformats.org/officeDocument/2006/relationships/image" Target="../media/image136.emf"/><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135.wmf"/><Relationship Id="rId5" Type="http://schemas.openxmlformats.org/officeDocument/2006/relationships/oleObject" Target="../embeddings/oleObject39.bin"/><Relationship Id="rId4" Type="http://schemas.openxmlformats.org/officeDocument/2006/relationships/image" Target="../media/image103.emf"/></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3" Type="http://schemas.openxmlformats.org/officeDocument/2006/relationships/image" Target="../media/image600.png"/><Relationship Id="rId2" Type="http://schemas.openxmlformats.org/officeDocument/2006/relationships/notesSlide" Target="../notesSlides/notesSlide112.xml"/><Relationship Id="rId1" Type="http://schemas.openxmlformats.org/officeDocument/2006/relationships/slideLayout" Target="../slideLayouts/slideLayout2.xml"/><Relationship Id="rId5" Type="http://schemas.openxmlformats.org/officeDocument/2006/relationships/image" Target="../media/image620.png"/><Relationship Id="rId4" Type="http://schemas.openxmlformats.org/officeDocument/2006/relationships/image" Target="../media/image610.png"/></Relationships>
</file>

<file path=ppt/slides/_rels/slide145.xml.rels><?xml version="1.0" encoding="UTF-8" standalone="yes"?>
<Relationships xmlns="http://schemas.openxmlformats.org/package/2006/relationships"><Relationship Id="rId3" Type="http://schemas.openxmlformats.org/officeDocument/2006/relationships/image" Target="../media/image115.emf"/><Relationship Id="rId7" Type="http://schemas.openxmlformats.org/officeDocument/2006/relationships/image" Target="../media/image650.png"/><Relationship Id="rId2" Type="http://schemas.openxmlformats.org/officeDocument/2006/relationships/notesSlide" Target="../notesSlides/notesSlide113.xml"/><Relationship Id="rId1" Type="http://schemas.openxmlformats.org/officeDocument/2006/relationships/slideLayout" Target="../slideLayouts/slideLayout2.xml"/><Relationship Id="rId6" Type="http://schemas.openxmlformats.org/officeDocument/2006/relationships/image" Target="../media/image640.png"/><Relationship Id="rId5" Type="http://schemas.openxmlformats.org/officeDocument/2006/relationships/hyperlink" Target="http://scitation.aip.org/content/contributor/AU0830253;jsessionid=KrMCI2VNE29rCfyWr9Wb4Z_-.x-aip-live-02" TargetMode="External"/><Relationship Id="rId4" Type="http://schemas.openxmlformats.org/officeDocument/2006/relationships/hyperlink" Target="http://scitation.aip.org/content/contributor/AU0840804;jsessionid=KrMCI2VNE29rCfyWr9Wb4Z_-.x-aip-live-02" TargetMode="Externa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3" Type="http://schemas.openxmlformats.org/officeDocument/2006/relationships/notesSlide" Target="../notesSlides/notesSlide116.xml"/><Relationship Id="rId7" Type="http://schemas.openxmlformats.org/officeDocument/2006/relationships/image" Target="../media/image121.wmf"/><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oleObject" Target="../embeddings/oleObject30.bin"/><Relationship Id="rId5" Type="http://schemas.openxmlformats.org/officeDocument/2006/relationships/image" Target="../media/image120.wmf"/><Relationship Id="rId4" Type="http://schemas.openxmlformats.org/officeDocument/2006/relationships/oleObject" Target="../embeddings/oleObject40.bin"/></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3" Type="http://schemas.openxmlformats.org/officeDocument/2006/relationships/notesSlide" Target="../notesSlides/notesSlide119.xml"/><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152.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6.xml"/></Relationships>
</file>

<file path=ppt/slides/_rels/slide153.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6.xml"/></Relationships>
</file>

<file path=ppt/slides/_rels/slide154.xml.rels><?xml version="1.0" encoding="UTF-8" standalone="yes"?>
<Relationships xmlns="http://schemas.openxmlformats.org/package/2006/relationships"><Relationship Id="rId3" Type="http://schemas.openxmlformats.org/officeDocument/2006/relationships/image" Target="../media/image139.tiff"/><Relationship Id="rId2" Type="http://schemas.openxmlformats.org/officeDocument/2006/relationships/notesSlide" Target="../notesSlides/notesSlide120.xml"/><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2.xml"/><Relationship Id="rId4" Type="http://schemas.openxmlformats.org/officeDocument/2006/relationships/image" Target="../media/image144.png"/></Relationships>
</file>

<file path=ppt/slides/_rels/slide158.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image" Target="../media/image143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26.jpeg"/></Relationships>
</file>

<file path=ppt/slides/_rels/slide160.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notesSlide" Target="../notesSlides/notesSlide122.xml"/><Relationship Id="rId1" Type="http://schemas.openxmlformats.org/officeDocument/2006/relationships/slideLayout" Target="../slideLayouts/slideLayout2.xml"/><Relationship Id="rId4" Type="http://schemas.openxmlformats.org/officeDocument/2006/relationships/image" Target="../media/image149.png"/></Relationships>
</file>

<file path=ppt/slides/_rels/slide162.xml.rels><?xml version="1.0" encoding="UTF-8" standalone="yes"?>
<Relationships xmlns="http://schemas.openxmlformats.org/package/2006/relationships"><Relationship Id="rId3" Type="http://schemas.openxmlformats.org/officeDocument/2006/relationships/image" Target="../media/image150.emf"/><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3" Type="http://schemas.openxmlformats.org/officeDocument/2006/relationships/image" Target="../media/image153.emf"/><Relationship Id="rId2" Type="http://schemas.openxmlformats.org/officeDocument/2006/relationships/image" Target="../media/image152.emf"/><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notesSlide" Target="../notesSlides/notesSlide125.xml"/><Relationship Id="rId1" Type="http://schemas.openxmlformats.org/officeDocument/2006/relationships/slideLayout" Target="../slideLayouts/slideLayout2.xml"/><Relationship Id="rId4" Type="http://schemas.openxmlformats.org/officeDocument/2006/relationships/image" Target="../media/image155.png"/></Relationships>
</file>

<file path=ppt/slides/_rels/slide167.xml.rels><?xml version="1.0" encoding="UTF-8" standalone="yes"?>
<Relationships xmlns="http://schemas.openxmlformats.org/package/2006/relationships"><Relationship Id="rId3" Type="http://schemas.openxmlformats.org/officeDocument/2006/relationships/image" Target="../media/image157.emf"/><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image" Target="../media/image156.emf"/><Relationship Id="rId5" Type="http://schemas.openxmlformats.org/officeDocument/2006/relationships/oleObject" Target="../embeddings/oleObject41.bin"/><Relationship Id="rId4" Type="http://schemas.openxmlformats.org/officeDocument/2006/relationships/image" Target="../media/image158.emf"/></Relationships>
</file>

<file path=ppt/slides/_rels/slide168.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126.xml"/><Relationship Id="rId1" Type="http://schemas.openxmlformats.org/officeDocument/2006/relationships/slideLayout" Target="../slideLayouts/slideLayout2.xml"/><Relationship Id="rId4" Type="http://schemas.openxmlformats.org/officeDocument/2006/relationships/image" Target="../media/image160.png"/></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hyperlink" Target="https://youtu.be/1xUD0BUzgtQ"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28.jpeg"/></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image" Target="../media/image161.png"/><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3" Type="http://schemas.openxmlformats.org/officeDocument/2006/relationships/image" Target="../media/image163.emf"/><Relationship Id="rId2" Type="http://schemas.openxmlformats.org/officeDocument/2006/relationships/notesSlide" Target="../notesSlides/notesSlide127.xml"/><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9.jpeg"/><Relationship Id="rId1" Type="http://schemas.openxmlformats.org/officeDocument/2006/relationships/slideLayout" Target="../slideLayouts/slideLayout7.xml"/><Relationship Id="rId5" Type="http://schemas.openxmlformats.org/officeDocument/2006/relationships/image" Target="../media/image32.jpe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21.xml"/><Relationship Id="rId7" Type="http://schemas.openxmlformats.org/officeDocument/2006/relationships/image" Target="../media/image37.e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6.emf"/><Relationship Id="rId5" Type="http://schemas.openxmlformats.org/officeDocument/2006/relationships/image" Target="../media/image35.emf"/><Relationship Id="rId4" Type="http://schemas.openxmlformats.org/officeDocument/2006/relationships/image" Target="../media/image34.emf"/><Relationship Id="rId9" Type="http://schemas.openxmlformats.org/officeDocument/2006/relationships/image" Target="../media/image33.wmf"/></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22.xml"/><Relationship Id="rId7" Type="http://schemas.openxmlformats.org/officeDocument/2006/relationships/image" Target="../media/image42.e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38.wmf"/><Relationship Id="rId11" Type="http://schemas.openxmlformats.org/officeDocument/2006/relationships/image" Target="../media/image40.wmf"/><Relationship Id="rId5" Type="http://schemas.openxmlformats.org/officeDocument/2006/relationships/oleObject" Target="../embeddings/oleObject6.bin"/><Relationship Id="rId10" Type="http://schemas.openxmlformats.org/officeDocument/2006/relationships/oleObject" Target="../embeddings/oleObject8.bin"/><Relationship Id="rId4" Type="http://schemas.openxmlformats.org/officeDocument/2006/relationships/image" Target="../media/image41.emf"/><Relationship Id="rId9" Type="http://schemas.openxmlformats.org/officeDocument/2006/relationships/image" Target="../media/image39.wmf"/></Relationships>
</file>

<file path=ppt/slides/_rels/slide25.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26.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25.xml"/><Relationship Id="rId7" Type="http://schemas.openxmlformats.org/officeDocument/2006/relationships/image" Target="../media/image37.e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6.emf"/><Relationship Id="rId5" Type="http://schemas.openxmlformats.org/officeDocument/2006/relationships/image" Target="../media/image35.emf"/><Relationship Id="rId4" Type="http://schemas.openxmlformats.org/officeDocument/2006/relationships/image" Target="../media/image34.emf"/><Relationship Id="rId9" Type="http://schemas.openxmlformats.org/officeDocument/2006/relationships/image" Target="../media/image33.wmf"/></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44.wmf"/><Relationship Id="rId5" Type="http://schemas.openxmlformats.org/officeDocument/2006/relationships/oleObject" Target="../embeddings/oleObject10.bin"/><Relationship Id="rId4" Type="http://schemas.openxmlformats.org/officeDocument/2006/relationships/image" Target="../media/image45.png"/></Relationships>
</file>

<file path=ppt/slides/_rels/slide29.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31.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2.emf"/></Relationships>
</file>

<file path=ppt/slides/_rels/slide34.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53.wmf"/><Relationship Id="rId5" Type="http://schemas.openxmlformats.org/officeDocument/2006/relationships/oleObject" Target="../embeddings/oleObject11.bin"/><Relationship Id="rId4" Type="http://schemas.openxmlformats.org/officeDocument/2006/relationships/image" Target="../media/image54.emf"/></Relationships>
</file>

<file path=ppt/slides/_rels/slide3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54.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image" Target="../media/image76.png"/><Relationship Id="rId4" Type="http://schemas.openxmlformats.org/officeDocument/2006/relationships/image" Target="../media/image75.png"/></Relationships>
</file>

<file path=ppt/slides/_rels/slide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0.tif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image" Target="../media/image80.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8" Type="http://schemas.openxmlformats.org/officeDocument/2006/relationships/image" Target="../media/image88.emf"/><Relationship Id="rId3" Type="http://schemas.openxmlformats.org/officeDocument/2006/relationships/image" Target="../media/image83.emf"/><Relationship Id="rId7" Type="http://schemas.openxmlformats.org/officeDocument/2006/relationships/image" Target="../media/image87.emf"/><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image" Target="../media/image86.emf"/><Relationship Id="rId5" Type="http://schemas.openxmlformats.org/officeDocument/2006/relationships/image" Target="../media/image85.emf"/><Relationship Id="rId4" Type="http://schemas.openxmlformats.org/officeDocument/2006/relationships/image" Target="../media/image84.emf"/></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89.wmf"/><Relationship Id="rId4" Type="http://schemas.openxmlformats.org/officeDocument/2006/relationships/oleObject" Target="../embeddings/oleObject12.bin"/></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59.xml"/><Relationship Id="rId7" Type="http://schemas.openxmlformats.org/officeDocument/2006/relationships/image" Target="../media/image89.w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13.bin"/><Relationship Id="rId5" Type="http://schemas.openxmlformats.org/officeDocument/2006/relationships/image" Target="../media/image91.emf"/><Relationship Id="rId4" Type="http://schemas.openxmlformats.org/officeDocument/2006/relationships/image" Target="../media/image90.emf"/></Relationships>
</file>

<file path=ppt/slides/_rels/slide69.x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92.e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8" Type="http://schemas.openxmlformats.org/officeDocument/2006/relationships/image" Target="../media/image88.emf"/><Relationship Id="rId3" Type="http://schemas.openxmlformats.org/officeDocument/2006/relationships/image" Target="../media/image83.emf"/><Relationship Id="rId7" Type="http://schemas.openxmlformats.org/officeDocument/2006/relationships/image" Target="../media/image87.emf"/><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image" Target="../media/image86.emf"/><Relationship Id="rId5" Type="http://schemas.openxmlformats.org/officeDocument/2006/relationships/image" Target="../media/image85.emf"/><Relationship Id="rId4" Type="http://schemas.openxmlformats.org/officeDocument/2006/relationships/image" Target="../media/image84.emf"/></Relationships>
</file>

<file path=ppt/slides/_rels/slide7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62.xml"/><Relationship Id="rId1" Type="http://schemas.openxmlformats.org/officeDocument/2006/relationships/slideLayout" Target="../slideLayouts/slideLayout7.xml"/><Relationship Id="rId4" Type="http://schemas.openxmlformats.org/officeDocument/2006/relationships/image" Target="../media/image94.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95.emf"/><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96.emf"/><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97.emf"/></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98.emf"/><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68.xml"/><Relationship Id="rId7" Type="http://schemas.openxmlformats.org/officeDocument/2006/relationships/image" Target="../media/image37.emf"/><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36.emf"/><Relationship Id="rId5" Type="http://schemas.openxmlformats.org/officeDocument/2006/relationships/image" Target="../media/image35.emf"/><Relationship Id="rId4" Type="http://schemas.openxmlformats.org/officeDocument/2006/relationships/image" Target="../media/image34.emf"/><Relationship Id="rId9" Type="http://schemas.openxmlformats.org/officeDocument/2006/relationships/image" Target="../media/image33.wmf"/></Relationships>
</file>

<file path=ppt/slides/_rels/slide89.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69.xml"/><Relationship Id="rId7" Type="http://schemas.openxmlformats.org/officeDocument/2006/relationships/image" Target="../media/image42.e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8.wmf"/><Relationship Id="rId11" Type="http://schemas.openxmlformats.org/officeDocument/2006/relationships/image" Target="../media/image40.wmf"/><Relationship Id="rId5" Type="http://schemas.openxmlformats.org/officeDocument/2006/relationships/oleObject" Target="../embeddings/oleObject6.bin"/><Relationship Id="rId10" Type="http://schemas.openxmlformats.org/officeDocument/2006/relationships/oleObject" Target="../embeddings/oleObject8.bin"/><Relationship Id="rId4" Type="http://schemas.openxmlformats.org/officeDocument/2006/relationships/image" Target="../media/image41.emf"/><Relationship Id="rId9" Type="http://schemas.openxmlformats.org/officeDocument/2006/relationships/image" Target="../media/image39.wmf"/></Relationships>
</file>

<file path=ppt/slides/_rels/slide9.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90.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91.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99.emf"/><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notesSlide" Target="../notesSlides/notesSlide72.xml"/><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36.emf"/><Relationship Id="rId5" Type="http://schemas.openxmlformats.org/officeDocument/2006/relationships/image" Target="../media/image35.emf"/><Relationship Id="rId4" Type="http://schemas.openxmlformats.org/officeDocument/2006/relationships/image" Target="../media/image34.emf"/></Relationships>
</file>

<file path=ppt/slides/_rels/slide94.xml.rels><?xml version="1.0" encoding="UTF-8" standalone="yes"?>
<Relationships xmlns="http://schemas.openxmlformats.org/package/2006/relationships"><Relationship Id="rId3" Type="http://schemas.openxmlformats.org/officeDocument/2006/relationships/notesSlide" Target="../notesSlides/notesSlide73.xml"/><Relationship Id="rId7" Type="http://schemas.openxmlformats.org/officeDocument/2006/relationships/image" Target="../media/image450.png"/><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100.wmf"/><Relationship Id="rId5" Type="http://schemas.openxmlformats.org/officeDocument/2006/relationships/oleObject" Target="../embeddings/oleObject15.bin"/><Relationship Id="rId4" Type="http://schemas.openxmlformats.org/officeDocument/2006/relationships/image" Target="../media/image101.emf"/></Relationships>
</file>

<file path=ppt/slides/_rels/slide95.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74.xml"/><Relationship Id="rId7" Type="http://schemas.openxmlformats.org/officeDocument/2006/relationships/image" Target="../media/image37.emf"/><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36.emf"/><Relationship Id="rId5" Type="http://schemas.openxmlformats.org/officeDocument/2006/relationships/image" Target="../media/image35.emf"/><Relationship Id="rId4" Type="http://schemas.openxmlformats.org/officeDocument/2006/relationships/image" Target="../media/image34.emf"/><Relationship Id="rId9" Type="http://schemas.openxmlformats.org/officeDocument/2006/relationships/image" Target="../media/image33.wmf"/></Relationships>
</file>

<file path=ppt/slides/_rels/slide96.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44.wmf"/><Relationship Id="rId5" Type="http://schemas.openxmlformats.org/officeDocument/2006/relationships/oleObject" Target="../embeddings/oleObject10.bin"/><Relationship Id="rId4" Type="http://schemas.openxmlformats.org/officeDocument/2006/relationships/image" Target="../media/image45.png"/></Relationships>
</file>

<file path=ppt/slides/_rels/slide97.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102.wmf"/><Relationship Id="rId5" Type="http://schemas.openxmlformats.org/officeDocument/2006/relationships/oleObject" Target="../embeddings/oleObject16.bin"/><Relationship Id="rId4" Type="http://schemas.openxmlformats.org/officeDocument/2006/relationships/image" Target="../media/image103.emf"/></Relationships>
</file>

<file path=ppt/slides/_rels/slide99.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78.xml"/><Relationship Id="rId1" Type="http://schemas.openxmlformats.org/officeDocument/2006/relationships/slideLayout" Target="../slideLayouts/slideLayout2.xml"/><Relationship Id="rId4" Type="http://schemas.openxmlformats.org/officeDocument/2006/relationships/image" Target="../media/image3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CustomShape 1"/>
          <p:cNvSpPr/>
          <p:nvPr/>
        </p:nvSpPr>
        <p:spPr>
          <a:xfrm>
            <a:off x="503280" y="6172200"/>
            <a:ext cx="8532360" cy="507600"/>
          </a:xfrm>
          <a:prstGeom prst="rect">
            <a:avLst/>
          </a:prstGeom>
          <a:noFill/>
          <a:ln>
            <a:noFill/>
          </a:ln>
        </p:spPr>
      </p:sp>
      <p:sp>
        <p:nvSpPr>
          <p:cNvPr id="85" name="CustomShape 3"/>
          <p:cNvSpPr/>
          <p:nvPr/>
        </p:nvSpPr>
        <p:spPr>
          <a:xfrm>
            <a:off x="479007" y="1340768"/>
            <a:ext cx="8269457" cy="2266560"/>
          </a:xfrm>
          <a:prstGeom prst="rect">
            <a:avLst/>
          </a:prstGeom>
          <a:noFill/>
          <a:ln>
            <a:noFill/>
          </a:ln>
        </p:spPr>
        <p:txBody>
          <a:bodyPr lIns="90000" tIns="64800" rIns="90000" bIns="46800" anchor="ctr"/>
          <a:lstStyle/>
          <a:p>
            <a:pPr algn="ctr">
              <a:lnSpc>
                <a:spcPct val="98000"/>
              </a:lnSpc>
              <a:buNone/>
            </a:pPr>
            <a:r>
              <a:rPr lang="en-GB" sz="3600" i="1" dirty="0" smtClean="0">
                <a:solidFill>
                  <a:srgbClr val="2D2DB9"/>
                </a:solidFill>
                <a:latin typeface="Arial"/>
              </a:rPr>
              <a:t>Hybrid </a:t>
            </a:r>
            <a:r>
              <a:rPr lang="en-GB" sz="3600" i="1" dirty="0">
                <a:solidFill>
                  <a:srgbClr val="2D2DB9"/>
                </a:solidFill>
                <a:latin typeface="Arial"/>
              </a:rPr>
              <a:t>P</a:t>
            </a:r>
            <a:r>
              <a:rPr lang="en-GB" sz="3600" i="1" dirty="0" smtClean="0">
                <a:solidFill>
                  <a:srgbClr val="2D2DB9"/>
                </a:solidFill>
                <a:latin typeface="Arial"/>
              </a:rPr>
              <a:t>ixel Detectors </a:t>
            </a:r>
            <a:r>
              <a:rPr lang="en-GB" sz="3600" i="1" dirty="0">
                <a:solidFill>
                  <a:srgbClr val="2D2DB9"/>
                </a:solidFill>
                <a:latin typeface="Arial"/>
              </a:rPr>
              <a:t>for </a:t>
            </a:r>
            <a:r>
              <a:rPr lang="en-GB" sz="3600" i="1" dirty="0" smtClean="0">
                <a:solidFill>
                  <a:srgbClr val="2D2DB9"/>
                </a:solidFill>
                <a:latin typeface="Arial"/>
              </a:rPr>
              <a:t>Spectroscopic </a:t>
            </a:r>
            <a:r>
              <a:rPr lang="en-GB" sz="3600" i="1" dirty="0">
                <a:solidFill>
                  <a:srgbClr val="2D2DB9"/>
                </a:solidFill>
                <a:latin typeface="Arial"/>
              </a:rPr>
              <a:t>X-ray </a:t>
            </a:r>
            <a:r>
              <a:rPr lang="en-GB" sz="3600" i="1" dirty="0" smtClean="0">
                <a:solidFill>
                  <a:srgbClr val="2D2DB9"/>
                </a:solidFill>
                <a:latin typeface="Arial"/>
              </a:rPr>
              <a:t>Imaging: System Aspects and Review of Readout ASICs</a:t>
            </a:r>
            <a:endParaRPr sz="3600" i="1" dirty="0"/>
          </a:p>
        </p:txBody>
      </p:sp>
      <p:sp>
        <p:nvSpPr>
          <p:cNvPr id="86" name="CustomShape 4"/>
          <p:cNvSpPr/>
          <p:nvPr/>
        </p:nvSpPr>
        <p:spPr>
          <a:xfrm>
            <a:off x="971550" y="3927653"/>
            <a:ext cx="7200850" cy="1152128"/>
          </a:xfrm>
          <a:prstGeom prst="rect">
            <a:avLst/>
          </a:prstGeom>
          <a:noFill/>
          <a:ln>
            <a:noFill/>
          </a:ln>
        </p:spPr>
        <p:txBody>
          <a:bodyPr lIns="0" tIns="6840" rIns="0" bIns="0" anchor="ctr"/>
          <a:lstStyle/>
          <a:p>
            <a:pPr algn="ctr">
              <a:lnSpc>
                <a:spcPct val="98000"/>
              </a:lnSpc>
              <a:buNone/>
            </a:pPr>
            <a:r>
              <a:rPr lang="es-ES" sz="2000" dirty="0">
                <a:solidFill>
                  <a:srgbClr val="000000"/>
                </a:solidFill>
                <a:latin typeface="Arial"/>
              </a:rPr>
              <a:t>Rafael Ballabriga </a:t>
            </a:r>
            <a:r>
              <a:rPr lang="es-ES" sz="2000" dirty="0" smtClean="0">
                <a:solidFill>
                  <a:srgbClr val="000000"/>
                </a:solidFill>
                <a:latin typeface="Arial"/>
              </a:rPr>
              <a:t>Suñé</a:t>
            </a:r>
          </a:p>
          <a:p>
            <a:pPr algn="ctr">
              <a:lnSpc>
                <a:spcPct val="98000"/>
              </a:lnSpc>
              <a:buNone/>
            </a:pPr>
            <a:r>
              <a:rPr lang="es-ES" sz="2000" dirty="0" smtClean="0">
                <a:solidFill>
                  <a:srgbClr val="000000"/>
                </a:solidFill>
                <a:latin typeface="Arial"/>
              </a:rPr>
              <a:t>EP-ESE-ME</a:t>
            </a:r>
            <a:endParaRPr lang="es-ES" sz="2000" dirty="0">
              <a:solidFill>
                <a:srgbClr val="000000"/>
              </a:solidFill>
              <a:latin typeface="Arial"/>
            </a:endParaRPr>
          </a:p>
        </p:txBody>
      </p:sp>
      <p:sp>
        <p:nvSpPr>
          <p:cNvPr id="18" name="CustomShape 3"/>
          <p:cNvSpPr/>
          <p:nvPr/>
        </p:nvSpPr>
        <p:spPr>
          <a:xfrm>
            <a:off x="31758" y="642701"/>
            <a:ext cx="5742973" cy="1296144"/>
          </a:xfrm>
          <a:prstGeom prst="rect">
            <a:avLst/>
          </a:prstGeom>
          <a:noFill/>
          <a:ln>
            <a:noFill/>
          </a:ln>
        </p:spPr>
        <p:txBody>
          <a:bodyPr lIns="90000" tIns="64800" rIns="90000" bIns="46800" anchor="ctr"/>
          <a:lstStyle/>
          <a:p>
            <a:pPr>
              <a:lnSpc>
                <a:spcPct val="98000"/>
              </a:lnSpc>
              <a:buNone/>
            </a:pPr>
            <a:r>
              <a:rPr lang="en-US" sz="1800" i="1" dirty="0" smtClean="0">
                <a:solidFill>
                  <a:schemeClr val="bg1"/>
                </a:solidFill>
                <a:latin typeface="Arial"/>
              </a:rPr>
              <a:t>Third Barcelona Techno Week</a:t>
            </a:r>
          </a:p>
          <a:p>
            <a:pPr>
              <a:lnSpc>
                <a:spcPct val="98000"/>
              </a:lnSpc>
              <a:buNone/>
            </a:pPr>
            <a:r>
              <a:rPr lang="en-US" sz="1200" i="1" dirty="0" smtClean="0">
                <a:solidFill>
                  <a:schemeClr val="bg1"/>
                </a:solidFill>
                <a:latin typeface="Arial"/>
              </a:rPr>
              <a:t>Course on semiconductor detectors</a:t>
            </a:r>
          </a:p>
          <a:p>
            <a:pPr>
              <a:lnSpc>
                <a:spcPct val="98000"/>
              </a:lnSpc>
              <a:buNone/>
            </a:pPr>
            <a:r>
              <a:rPr lang="en-US" sz="1200" i="1" dirty="0" smtClean="0">
                <a:solidFill>
                  <a:schemeClr val="bg1"/>
                </a:solidFill>
                <a:latin typeface="Arial"/>
              </a:rPr>
              <a:t>ICCUB, 2nd-6th July 2018</a:t>
            </a:r>
            <a:endParaRPr sz="1200" i="1" dirty="0">
              <a:solidFill>
                <a:schemeClr val="bg1"/>
              </a:solidFill>
            </a:endParaRPr>
          </a:p>
        </p:txBody>
      </p:sp>
      <p:sp>
        <p:nvSpPr>
          <p:cNvPr id="15" name="CustomShape 4"/>
          <p:cNvSpPr/>
          <p:nvPr/>
        </p:nvSpPr>
        <p:spPr>
          <a:xfrm>
            <a:off x="719304" y="5008994"/>
            <a:ext cx="7669120" cy="1152128"/>
          </a:xfrm>
          <a:prstGeom prst="rect">
            <a:avLst/>
          </a:prstGeom>
          <a:noFill/>
          <a:ln>
            <a:noFill/>
          </a:ln>
        </p:spPr>
        <p:txBody>
          <a:bodyPr lIns="0" tIns="6840" rIns="0" bIns="0" anchor="ctr"/>
          <a:lstStyle/>
          <a:p>
            <a:pPr algn="ctr">
              <a:lnSpc>
                <a:spcPct val="98000"/>
              </a:lnSpc>
              <a:spcBef>
                <a:spcPts val="800"/>
              </a:spcBef>
              <a:buClr>
                <a:srgbClr val="000000"/>
              </a:buClr>
              <a:buSzPct val="100000"/>
              <a:buFont typeface="Times New Roman" pitchFamily="18" charset="0"/>
              <a:buNone/>
            </a:pPr>
            <a:endParaRPr lang="en-US" sz="900" b="1" i="1" dirty="0" smtClean="0">
              <a:solidFill>
                <a:srgbClr val="439DFF"/>
              </a:solidFill>
              <a:latin typeface="Arial"/>
            </a:endParaRPr>
          </a:p>
          <a:p>
            <a:pPr algn="ctr">
              <a:lnSpc>
                <a:spcPct val="98000"/>
              </a:lnSpc>
              <a:spcBef>
                <a:spcPts val="800"/>
              </a:spcBef>
              <a:buClr>
                <a:srgbClr val="000000"/>
              </a:buClr>
              <a:buSzPct val="100000"/>
              <a:buFont typeface="Times New Roman" pitchFamily="18" charset="0"/>
              <a:buNone/>
            </a:pPr>
            <a:r>
              <a:rPr lang="en-US" sz="2000" b="1" i="1" dirty="0" smtClean="0">
                <a:solidFill>
                  <a:srgbClr val="439DFF"/>
                </a:solidFill>
                <a:latin typeface="Arial"/>
              </a:rPr>
              <a:t>CERN</a:t>
            </a:r>
          </a:p>
          <a:p>
            <a:pPr algn="ctr">
              <a:lnSpc>
                <a:spcPct val="97000"/>
              </a:lnSpc>
            </a:pPr>
            <a:endParaRPr sz="2000" dirty="0"/>
          </a:p>
        </p:txBody>
      </p:sp>
    </p:spTree>
    <p:extLst>
      <p:ext uri="{BB962C8B-B14F-4D97-AF65-F5344CB8AC3E}">
        <p14:creationId xmlns:p14="http://schemas.microsoft.com/office/powerpoint/2010/main" val="35574450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755576" y="2204864"/>
            <a:ext cx="6675985" cy="2880320"/>
          </a:xfrm>
        </p:spPr>
        <p:txBody>
          <a:bodyPr>
            <a:normAutofit/>
          </a:bodyPr>
          <a:lstStyle/>
          <a:p>
            <a:r>
              <a:rPr lang="en-US" dirty="0" smtClean="0"/>
              <a:t>Integrating</a:t>
            </a:r>
          </a:p>
          <a:p>
            <a:endParaRPr lang="en-US" dirty="0" smtClean="0"/>
          </a:p>
          <a:p>
            <a:r>
              <a:rPr lang="en-US" dirty="0" smtClean="0"/>
              <a:t>Single Quantum Processing </a:t>
            </a:r>
          </a:p>
        </p:txBody>
      </p:sp>
      <p:sp>
        <p:nvSpPr>
          <p:cNvPr id="2" name="Title 1"/>
          <p:cNvSpPr>
            <a:spLocks noGrp="1"/>
          </p:cNvSpPr>
          <p:nvPr>
            <p:ph type="title"/>
          </p:nvPr>
        </p:nvSpPr>
        <p:spPr>
          <a:xfrm>
            <a:off x="467544" y="692696"/>
            <a:ext cx="8229600" cy="1143000"/>
          </a:xfrm>
        </p:spPr>
        <p:txBody>
          <a:bodyPr>
            <a:normAutofit fontScale="90000"/>
          </a:bodyPr>
          <a:lstStyle/>
          <a:p>
            <a:r>
              <a:rPr lang="en-GB" dirty="0"/>
              <a:t>X-ray imaging technologies classification: Signal </a:t>
            </a:r>
            <a:r>
              <a:rPr lang="en-GB" dirty="0" smtClean="0"/>
              <a:t>processing</a:t>
            </a:r>
            <a:r>
              <a:rPr lang="en-GB" dirty="0"/>
              <a:t/>
            </a:r>
            <a:br>
              <a:rPr lang="en-GB" dirty="0"/>
            </a:br>
            <a:endParaRPr lang="en-GB" dirty="0"/>
          </a:p>
        </p:txBody>
      </p:sp>
    </p:spTree>
    <p:extLst>
      <p:ext uri="{BB962C8B-B14F-4D97-AF65-F5344CB8AC3E}">
        <p14:creationId xmlns:p14="http://schemas.microsoft.com/office/powerpoint/2010/main" val="222200116"/>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6715" y="1085850"/>
            <a:ext cx="4545013" cy="526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555" name="Rectangle 24"/>
          <p:cNvSpPr>
            <a:spLocks noChangeArrowheads="1"/>
          </p:cNvSpPr>
          <p:nvPr/>
        </p:nvSpPr>
        <p:spPr bwMode="auto">
          <a:xfrm>
            <a:off x="924503" y="1163638"/>
            <a:ext cx="3379787" cy="4416425"/>
          </a:xfrm>
          <a:prstGeom prst="rect">
            <a:avLst/>
          </a:prstGeom>
          <a:pattFill prst="pct5">
            <a:fgClr>
              <a:schemeClr val="tx1"/>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556" name="Rectangle 2"/>
          <p:cNvSpPr>
            <a:spLocks noGrp="1" noChangeArrowheads="1"/>
          </p:cNvSpPr>
          <p:nvPr>
            <p:ph type="title"/>
          </p:nvPr>
        </p:nvSpPr>
        <p:spPr>
          <a:xfrm>
            <a:off x="-1" y="0"/>
            <a:ext cx="9142413" cy="9445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en-US" sz="3600" dirty="0" smtClean="0">
                <a:effectLst/>
              </a:rPr>
              <a:t>Fluorescence</a:t>
            </a:r>
          </a:p>
        </p:txBody>
      </p:sp>
      <p:sp>
        <p:nvSpPr>
          <p:cNvPr id="565253" name="Line 5"/>
          <p:cNvSpPr>
            <a:spLocks noChangeShapeType="1"/>
          </p:cNvSpPr>
          <p:nvPr/>
        </p:nvSpPr>
        <p:spPr bwMode="auto">
          <a:xfrm>
            <a:off x="2114940" y="855663"/>
            <a:ext cx="346075" cy="844550"/>
          </a:xfrm>
          <a:prstGeom prst="line">
            <a:avLst/>
          </a:prstGeom>
          <a:noFill/>
          <a:ln w="38100">
            <a:solidFill>
              <a:srgbClr val="FF33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54" name="Oval 6"/>
          <p:cNvSpPr>
            <a:spLocks noChangeArrowheads="1"/>
          </p:cNvSpPr>
          <p:nvPr/>
        </p:nvSpPr>
        <p:spPr bwMode="auto">
          <a:xfrm>
            <a:off x="3542290" y="2058988"/>
            <a:ext cx="146050" cy="16033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55" name="Line 7"/>
          <p:cNvSpPr>
            <a:spLocks noChangeShapeType="1"/>
          </p:cNvSpPr>
          <p:nvPr/>
        </p:nvSpPr>
        <p:spPr bwMode="auto">
          <a:xfrm flipH="1">
            <a:off x="3564515" y="2136775"/>
            <a:ext cx="1047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56" name="Line 8"/>
          <p:cNvSpPr>
            <a:spLocks noChangeShapeType="1"/>
          </p:cNvSpPr>
          <p:nvPr/>
        </p:nvSpPr>
        <p:spPr bwMode="auto">
          <a:xfrm>
            <a:off x="3618490" y="2081213"/>
            <a:ext cx="0" cy="1111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57" name="Oval 9"/>
          <p:cNvSpPr>
            <a:spLocks noChangeArrowheads="1"/>
          </p:cNvSpPr>
          <p:nvPr/>
        </p:nvSpPr>
        <p:spPr bwMode="auto">
          <a:xfrm>
            <a:off x="3516890" y="1854200"/>
            <a:ext cx="146050" cy="16033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58" name="Line 10"/>
          <p:cNvSpPr>
            <a:spLocks noChangeShapeType="1"/>
          </p:cNvSpPr>
          <p:nvPr/>
        </p:nvSpPr>
        <p:spPr bwMode="auto">
          <a:xfrm flipH="1">
            <a:off x="3540703" y="1931988"/>
            <a:ext cx="10318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59" name="Text Box 11"/>
          <p:cNvSpPr txBox="1">
            <a:spLocks noChangeArrowheads="1"/>
          </p:cNvSpPr>
          <p:nvPr/>
        </p:nvSpPr>
        <p:spPr bwMode="auto">
          <a:xfrm>
            <a:off x="1806840" y="883885"/>
            <a:ext cx="692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spcBef>
                <a:spcPct val="50000"/>
              </a:spcBef>
            </a:pPr>
            <a:r>
              <a:rPr lang="fr-CH" sz="4000" dirty="0">
                <a:solidFill>
                  <a:srgbClr val="FF3300"/>
                </a:solidFill>
                <a:latin typeface="Symbol" pitchFamily="18" charset="2"/>
              </a:rPr>
              <a:t>g</a:t>
            </a:r>
            <a:endParaRPr lang="en-US" sz="4000" dirty="0">
              <a:solidFill>
                <a:srgbClr val="FF3300"/>
              </a:solidFill>
              <a:latin typeface="Symbol" pitchFamily="18" charset="2"/>
            </a:endParaRPr>
          </a:p>
        </p:txBody>
      </p:sp>
      <p:sp>
        <p:nvSpPr>
          <p:cNvPr id="565260" name="AutoShape 12"/>
          <p:cNvSpPr>
            <a:spLocks noChangeArrowheads="1"/>
          </p:cNvSpPr>
          <p:nvPr/>
        </p:nvSpPr>
        <p:spPr bwMode="auto">
          <a:xfrm>
            <a:off x="2268498" y="1892300"/>
            <a:ext cx="614362" cy="3687763"/>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61" name="AutoShape 13"/>
          <p:cNvSpPr>
            <a:spLocks noChangeArrowheads="1"/>
          </p:cNvSpPr>
          <p:nvPr/>
        </p:nvSpPr>
        <p:spPr bwMode="auto">
          <a:xfrm rot="10800000">
            <a:off x="2524085" y="1163638"/>
            <a:ext cx="115888" cy="346075"/>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63" name="AutoShape 15"/>
          <p:cNvSpPr>
            <a:spLocks noChangeArrowheads="1"/>
          </p:cNvSpPr>
          <p:nvPr/>
        </p:nvSpPr>
        <p:spPr bwMode="auto">
          <a:xfrm rot="10800000">
            <a:off x="3497840" y="1163638"/>
            <a:ext cx="192088" cy="679450"/>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64" name="Oval 16"/>
          <p:cNvSpPr>
            <a:spLocks noChangeArrowheads="1"/>
          </p:cNvSpPr>
          <p:nvPr/>
        </p:nvSpPr>
        <p:spPr bwMode="auto">
          <a:xfrm>
            <a:off x="2524085" y="1712913"/>
            <a:ext cx="146050" cy="16033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65" name="Line 17"/>
          <p:cNvSpPr>
            <a:spLocks noChangeShapeType="1"/>
          </p:cNvSpPr>
          <p:nvPr/>
        </p:nvSpPr>
        <p:spPr bwMode="auto">
          <a:xfrm flipH="1">
            <a:off x="2546310" y="1790700"/>
            <a:ext cx="1047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66" name="Line 18"/>
          <p:cNvSpPr>
            <a:spLocks noChangeShapeType="1"/>
          </p:cNvSpPr>
          <p:nvPr/>
        </p:nvSpPr>
        <p:spPr bwMode="auto">
          <a:xfrm>
            <a:off x="2600285" y="1735138"/>
            <a:ext cx="0" cy="1111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67" name="Oval 19"/>
          <p:cNvSpPr>
            <a:spLocks noChangeArrowheads="1"/>
          </p:cNvSpPr>
          <p:nvPr/>
        </p:nvSpPr>
        <p:spPr bwMode="auto">
          <a:xfrm>
            <a:off x="2498685" y="1508125"/>
            <a:ext cx="146050" cy="16033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68" name="Line 20"/>
          <p:cNvSpPr>
            <a:spLocks noChangeShapeType="1"/>
          </p:cNvSpPr>
          <p:nvPr/>
        </p:nvSpPr>
        <p:spPr bwMode="auto">
          <a:xfrm flipH="1">
            <a:off x="2522498" y="1585913"/>
            <a:ext cx="10318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69" name="Text Box 21"/>
          <p:cNvSpPr txBox="1">
            <a:spLocks noChangeArrowheads="1"/>
          </p:cNvSpPr>
          <p:nvPr/>
        </p:nvSpPr>
        <p:spPr bwMode="auto">
          <a:xfrm>
            <a:off x="2766965" y="1585560"/>
            <a:ext cx="692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spcBef>
                <a:spcPct val="50000"/>
              </a:spcBef>
            </a:pPr>
            <a:r>
              <a:rPr lang="fr-CH" sz="4000" dirty="0">
                <a:solidFill>
                  <a:srgbClr val="FF3300"/>
                </a:solidFill>
                <a:latin typeface="Symbol" pitchFamily="18" charset="2"/>
              </a:rPr>
              <a:t>g</a:t>
            </a:r>
            <a:r>
              <a:rPr lang="fr-CH" sz="4000" baseline="-25000" dirty="0">
                <a:solidFill>
                  <a:srgbClr val="FF3300"/>
                </a:solidFill>
              </a:rPr>
              <a:t>f</a:t>
            </a:r>
            <a:endParaRPr lang="en-US" sz="4000" baseline="-25000" dirty="0">
              <a:solidFill>
                <a:srgbClr val="FF3300"/>
              </a:solidFill>
            </a:endParaRPr>
          </a:p>
        </p:txBody>
      </p:sp>
      <p:sp>
        <p:nvSpPr>
          <p:cNvPr id="565270" name="Line 22"/>
          <p:cNvSpPr>
            <a:spLocks noChangeShapeType="1"/>
          </p:cNvSpPr>
          <p:nvPr/>
        </p:nvSpPr>
        <p:spPr bwMode="auto">
          <a:xfrm>
            <a:off x="2639973" y="1668463"/>
            <a:ext cx="895967" cy="301625"/>
          </a:xfrm>
          <a:prstGeom prst="line">
            <a:avLst/>
          </a:prstGeom>
          <a:noFill/>
          <a:ln w="38100">
            <a:solidFill>
              <a:srgbClr val="FF33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71" name="AutoShape 23"/>
          <p:cNvSpPr>
            <a:spLocks noChangeArrowheads="1"/>
          </p:cNvSpPr>
          <p:nvPr/>
        </p:nvSpPr>
        <p:spPr bwMode="auto">
          <a:xfrm>
            <a:off x="3381953" y="2238375"/>
            <a:ext cx="538162" cy="3341688"/>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Text Box 5"/>
          <p:cNvSpPr txBox="1">
            <a:spLocks noChangeArrowheads="1"/>
          </p:cNvSpPr>
          <p:nvPr/>
        </p:nvSpPr>
        <p:spPr bwMode="auto">
          <a:xfrm>
            <a:off x="5197777" y="1938927"/>
            <a:ext cx="3994120" cy="3554819"/>
          </a:xfrm>
          <a:prstGeom prst="rect">
            <a:avLst/>
          </a:prstGeom>
          <a:noFill/>
          <a:ln w="12700">
            <a:noFill/>
            <a:miter lim="800000"/>
            <a:headEnd type="none" w="sm" len="sm"/>
            <a:tailEnd type="none" w="sm" len="sm"/>
          </a:ln>
          <a:effectLst/>
        </p:spPr>
        <p:txBody>
          <a:bodyPr wrap="square">
            <a:spAutoFit/>
          </a:bodyPr>
          <a:lstStyle/>
          <a:p>
            <a:pPr marL="457200" indent="-457200" eaLnBrk="0" hangingPunct="0">
              <a:spcBef>
                <a:spcPct val="50000"/>
              </a:spcBef>
              <a:buAutoNum type="arabicPeriod"/>
            </a:pPr>
            <a:r>
              <a:rPr lang="en-US" dirty="0" smtClean="0"/>
              <a:t>Primary photon releases photoelectron that loses its energy generating electron-hole pairs</a:t>
            </a:r>
          </a:p>
          <a:p>
            <a:pPr marL="457200" indent="-457200" eaLnBrk="0" hangingPunct="0">
              <a:spcBef>
                <a:spcPct val="50000"/>
              </a:spcBef>
              <a:buAutoNum type="arabicPeriod"/>
            </a:pPr>
            <a:r>
              <a:rPr lang="en-US" dirty="0" smtClean="0"/>
              <a:t>De-excitation of the first atom releases a characteristic photon that will deposit its energy some distance away from the first interaction</a:t>
            </a:r>
          </a:p>
          <a:p>
            <a:pPr marL="457200" indent="-457200" eaLnBrk="0" hangingPunct="0">
              <a:spcBef>
                <a:spcPct val="50000"/>
              </a:spcBef>
              <a:buAutoNum type="arabicPeriod"/>
            </a:pPr>
            <a:r>
              <a:rPr lang="en-US" dirty="0" smtClean="0"/>
              <a:t>Multiple hits can be detected for a single incoming photon</a:t>
            </a:r>
          </a:p>
          <a:p>
            <a:pPr eaLnBrk="0" hangingPunct="0">
              <a:spcBef>
                <a:spcPct val="50000"/>
              </a:spcBef>
            </a:pPr>
            <a:endParaRPr lang="en-US" dirty="0"/>
          </a:p>
        </p:txBody>
      </p:sp>
      <p:sp>
        <p:nvSpPr>
          <p:cNvPr id="2" name="TextBox 1"/>
          <p:cNvSpPr txBox="1"/>
          <p:nvPr/>
        </p:nvSpPr>
        <p:spPr>
          <a:xfrm>
            <a:off x="2132208" y="1831092"/>
            <a:ext cx="634757" cy="400110"/>
          </a:xfrm>
          <a:prstGeom prst="rect">
            <a:avLst/>
          </a:prstGeom>
          <a:noFill/>
        </p:spPr>
        <p:txBody>
          <a:bodyPr wrap="square" rtlCol="0">
            <a:spAutoFit/>
          </a:bodyPr>
          <a:lstStyle/>
          <a:p>
            <a:r>
              <a:rPr lang="en-GB" dirty="0" smtClean="0"/>
              <a:t>1.</a:t>
            </a:r>
            <a:endParaRPr lang="en-GB" dirty="0"/>
          </a:p>
        </p:txBody>
      </p:sp>
      <p:sp>
        <p:nvSpPr>
          <p:cNvPr id="26" name="TextBox 25"/>
          <p:cNvSpPr txBox="1"/>
          <p:nvPr/>
        </p:nvSpPr>
        <p:spPr>
          <a:xfrm>
            <a:off x="3706813" y="1815990"/>
            <a:ext cx="634757" cy="400110"/>
          </a:xfrm>
          <a:prstGeom prst="rect">
            <a:avLst/>
          </a:prstGeom>
          <a:noFill/>
        </p:spPr>
        <p:txBody>
          <a:bodyPr wrap="square" rtlCol="0">
            <a:spAutoFit/>
          </a:bodyPr>
          <a:lstStyle/>
          <a:p>
            <a:r>
              <a:rPr lang="en-GB" dirty="0" smtClean="0"/>
              <a:t>2.</a:t>
            </a:r>
            <a:endParaRPr lang="en-GB" dirty="0"/>
          </a:p>
        </p:txBody>
      </p:sp>
      <p:sp>
        <p:nvSpPr>
          <p:cNvPr id="27" name="TextBox 26"/>
          <p:cNvSpPr txBox="1"/>
          <p:nvPr/>
        </p:nvSpPr>
        <p:spPr>
          <a:xfrm>
            <a:off x="2893851" y="5179953"/>
            <a:ext cx="634757" cy="400110"/>
          </a:xfrm>
          <a:prstGeom prst="rect">
            <a:avLst/>
          </a:prstGeom>
          <a:noFill/>
        </p:spPr>
        <p:txBody>
          <a:bodyPr wrap="square" rtlCol="0">
            <a:spAutoFit/>
          </a:bodyPr>
          <a:lstStyle/>
          <a:p>
            <a:r>
              <a:rPr lang="en-GB" dirty="0" smtClean="0"/>
              <a:t>3.</a:t>
            </a:r>
            <a:endParaRPr lang="en-GB" dirty="0"/>
          </a:p>
        </p:txBody>
      </p:sp>
      <p:sp>
        <p:nvSpPr>
          <p:cNvPr id="3" name="Slide Number Placeholder 2"/>
          <p:cNvSpPr>
            <a:spLocks noGrp="1"/>
          </p:cNvSpPr>
          <p:nvPr>
            <p:ph type="sldNum" sz="quarter" idx="12"/>
          </p:nvPr>
        </p:nvSpPr>
        <p:spPr/>
        <p:txBody>
          <a:bodyPr/>
          <a:lstStyle/>
          <a:p>
            <a:fld id="{D251A0BC-E5D3-4A65-8506-4DFA341A4396}" type="slidenum">
              <a:rPr lang="fr-FR" smtClean="0"/>
              <a:t>100</a:t>
            </a:fld>
            <a:endParaRPr lang="fr-FR"/>
          </a:p>
        </p:txBody>
      </p:sp>
      <p:sp>
        <p:nvSpPr>
          <p:cNvPr id="28" name="Text Box 13"/>
          <p:cNvSpPr txBox="1">
            <a:spLocks noChangeArrowheads="1"/>
          </p:cNvSpPr>
          <p:nvPr/>
        </p:nvSpPr>
        <p:spPr bwMode="auto">
          <a:xfrm>
            <a:off x="5762555" y="6450467"/>
            <a:ext cx="3368597" cy="369332"/>
          </a:xfrm>
          <a:prstGeom prst="rect">
            <a:avLst/>
          </a:prstGeom>
          <a:noFill/>
          <a:ln w="9525">
            <a:noFill/>
            <a:miter lim="800000"/>
            <a:headEnd/>
            <a:tailEnd/>
          </a:ln>
          <a:effectLst/>
        </p:spPr>
        <p:txBody>
          <a:bodyPr wrap="square">
            <a:spAutoFit/>
          </a:bodyPr>
          <a:lstStyle/>
          <a:p>
            <a:pPr>
              <a:spcBef>
                <a:spcPct val="50000"/>
              </a:spcBef>
            </a:pPr>
            <a:r>
              <a:rPr lang="fr-CH" i="1" dirty="0" err="1" smtClean="0"/>
              <a:t>See</a:t>
            </a:r>
            <a:r>
              <a:rPr lang="fr-CH" i="1" dirty="0" smtClean="0"/>
              <a:t> </a:t>
            </a:r>
            <a:r>
              <a:rPr lang="fr-CH" i="1" dirty="0" err="1" smtClean="0"/>
              <a:t>presentation</a:t>
            </a:r>
            <a:r>
              <a:rPr lang="fr-CH" i="1" dirty="0" smtClean="0"/>
              <a:t> F. </a:t>
            </a:r>
            <a:r>
              <a:rPr lang="fr-CH" i="1" dirty="0" err="1" smtClean="0"/>
              <a:t>Salvat</a:t>
            </a:r>
            <a:endParaRPr lang="en-US" sz="1800" i="1" dirty="0"/>
          </a:p>
        </p:txBody>
      </p:sp>
    </p:spTree>
    <p:extLst>
      <p:ext uri="{BB962C8B-B14F-4D97-AF65-F5344CB8AC3E}">
        <p14:creationId xmlns:p14="http://schemas.microsoft.com/office/powerpoint/2010/main" val="3505238663"/>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1355130"/>
            <a:ext cx="9144000" cy="105544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pic>
        <p:nvPicPr>
          <p:cNvPr id="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680813"/>
            <a:ext cx="9026980" cy="250979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Box 5"/>
          <p:cNvSpPr txBox="1">
            <a:spLocks noChangeArrowheads="1"/>
          </p:cNvSpPr>
          <p:nvPr/>
        </p:nvSpPr>
        <p:spPr bwMode="auto">
          <a:xfrm>
            <a:off x="6217809" y="1300665"/>
            <a:ext cx="2924386"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000" b="0" dirty="0" smtClean="0">
                <a:solidFill>
                  <a:srgbClr val="0033CC"/>
                </a:solidFill>
              </a:rPr>
              <a:t>Fluorescence </a:t>
            </a:r>
            <a:r>
              <a:rPr lang="en-US" sz="2000" b="0" dirty="0">
                <a:solidFill>
                  <a:srgbClr val="0033CC"/>
                </a:solidFill>
              </a:rPr>
              <a:t>yield [%]</a:t>
            </a:r>
          </a:p>
        </p:txBody>
      </p:sp>
      <p:sp>
        <p:nvSpPr>
          <p:cNvPr id="5" name="Text Box 6"/>
          <p:cNvSpPr txBox="1">
            <a:spLocks noChangeArrowheads="1"/>
          </p:cNvSpPr>
          <p:nvPr/>
        </p:nvSpPr>
        <p:spPr bwMode="auto">
          <a:xfrm>
            <a:off x="767802" y="1277938"/>
            <a:ext cx="5381423"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000" b="0" dirty="0">
                <a:solidFill>
                  <a:srgbClr val="0033CC"/>
                </a:solidFill>
              </a:rPr>
              <a:t>Mean free path of fluorescence photon [</a:t>
            </a:r>
            <a:r>
              <a:rPr lang="en-US" sz="2000" b="0" dirty="0">
                <a:solidFill>
                  <a:srgbClr val="0033CC"/>
                </a:solidFill>
                <a:latin typeface="Symbol" pitchFamily="18" charset="2"/>
              </a:rPr>
              <a:t>m</a:t>
            </a:r>
            <a:r>
              <a:rPr lang="en-US" sz="2000" b="0" dirty="0">
                <a:solidFill>
                  <a:srgbClr val="0033CC"/>
                </a:solidFill>
              </a:rPr>
              <a:t>m]</a:t>
            </a:r>
          </a:p>
        </p:txBody>
      </p:sp>
      <p:sp>
        <p:nvSpPr>
          <p:cNvPr id="6" name="Line 7"/>
          <p:cNvSpPr>
            <a:spLocks noChangeShapeType="1"/>
          </p:cNvSpPr>
          <p:nvPr/>
        </p:nvSpPr>
        <p:spPr bwMode="auto">
          <a:xfrm>
            <a:off x="7813915" y="1755240"/>
            <a:ext cx="609268" cy="969229"/>
          </a:xfrm>
          <a:prstGeom prst="line">
            <a:avLst/>
          </a:prstGeom>
          <a:noFill/>
          <a:ln w="28575">
            <a:solidFill>
              <a:schemeClr val="hlink"/>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 name="Line 8"/>
          <p:cNvSpPr>
            <a:spLocks noChangeShapeType="1"/>
          </p:cNvSpPr>
          <p:nvPr/>
        </p:nvSpPr>
        <p:spPr bwMode="auto">
          <a:xfrm>
            <a:off x="5093436" y="1678048"/>
            <a:ext cx="2128717" cy="1064657"/>
          </a:xfrm>
          <a:prstGeom prst="line">
            <a:avLst/>
          </a:prstGeom>
          <a:noFill/>
          <a:ln w="28575">
            <a:solidFill>
              <a:schemeClr val="hlink"/>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 name="Text Box 12"/>
          <p:cNvSpPr txBox="1">
            <a:spLocks noChangeArrowheads="1"/>
          </p:cNvSpPr>
          <p:nvPr/>
        </p:nvSpPr>
        <p:spPr bwMode="auto">
          <a:xfrm>
            <a:off x="769905" y="1815990"/>
            <a:ext cx="4381112"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000" b="0" dirty="0" smtClean="0">
                <a:solidFill>
                  <a:srgbClr val="0033CC"/>
                </a:solidFill>
              </a:rPr>
              <a:t>Energy fluorescence photons </a:t>
            </a:r>
            <a:r>
              <a:rPr lang="en-US" sz="2000" b="0" dirty="0">
                <a:solidFill>
                  <a:srgbClr val="0033CC"/>
                </a:solidFill>
              </a:rPr>
              <a:t>[</a:t>
            </a:r>
            <a:r>
              <a:rPr lang="en-US" sz="2000" b="0" dirty="0" err="1">
                <a:solidFill>
                  <a:srgbClr val="0033CC"/>
                </a:solidFill>
              </a:rPr>
              <a:t>keV</a:t>
            </a:r>
            <a:r>
              <a:rPr lang="en-US" sz="2000" b="0" dirty="0">
                <a:solidFill>
                  <a:srgbClr val="0033CC"/>
                </a:solidFill>
              </a:rPr>
              <a:t>]</a:t>
            </a:r>
          </a:p>
        </p:txBody>
      </p:sp>
      <p:sp>
        <p:nvSpPr>
          <p:cNvPr id="9" name="Line 13"/>
          <p:cNvSpPr>
            <a:spLocks noChangeShapeType="1"/>
          </p:cNvSpPr>
          <p:nvPr/>
        </p:nvSpPr>
        <p:spPr bwMode="auto">
          <a:xfrm>
            <a:off x="4572000" y="2239855"/>
            <a:ext cx="966065" cy="530322"/>
          </a:xfrm>
          <a:prstGeom prst="line">
            <a:avLst/>
          </a:prstGeom>
          <a:noFill/>
          <a:ln w="28575">
            <a:solidFill>
              <a:schemeClr val="hlink"/>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 name="Text Box 16"/>
          <p:cNvSpPr txBox="1">
            <a:spLocks noChangeArrowheads="1"/>
          </p:cNvSpPr>
          <p:nvPr/>
        </p:nvSpPr>
        <p:spPr bwMode="auto">
          <a:xfrm>
            <a:off x="782509" y="2225620"/>
            <a:ext cx="494586" cy="396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000" b="0" dirty="0">
                <a:solidFill>
                  <a:srgbClr val="0033CC"/>
                </a:solidFill>
              </a:rPr>
              <a:t>Z</a:t>
            </a:r>
          </a:p>
        </p:txBody>
      </p:sp>
      <p:sp>
        <p:nvSpPr>
          <p:cNvPr id="13" name="Text Box 13"/>
          <p:cNvSpPr txBox="1">
            <a:spLocks noChangeArrowheads="1"/>
          </p:cNvSpPr>
          <p:nvPr/>
        </p:nvSpPr>
        <p:spPr bwMode="auto">
          <a:xfrm>
            <a:off x="5762555" y="6450467"/>
            <a:ext cx="3368597" cy="369332"/>
          </a:xfrm>
          <a:prstGeom prst="rect">
            <a:avLst/>
          </a:prstGeom>
          <a:noFill/>
          <a:ln w="9525">
            <a:noFill/>
            <a:miter lim="800000"/>
            <a:headEnd/>
            <a:tailEnd/>
          </a:ln>
          <a:effectLst/>
        </p:spPr>
        <p:txBody>
          <a:bodyPr wrap="square">
            <a:spAutoFit/>
          </a:bodyPr>
          <a:lstStyle/>
          <a:p>
            <a:pPr>
              <a:spcBef>
                <a:spcPct val="50000"/>
              </a:spcBef>
            </a:pPr>
            <a:r>
              <a:rPr lang="fr-CH" sz="1800" i="1" dirty="0" smtClean="0"/>
              <a:t>Table: L</a:t>
            </a:r>
            <a:r>
              <a:rPr lang="fr-CH" sz="1800" i="1" dirty="0"/>
              <a:t>. </a:t>
            </a:r>
            <a:r>
              <a:rPr lang="fr-CH" sz="1800" i="1" dirty="0" smtClean="0"/>
              <a:t>Tlustos, </a:t>
            </a:r>
            <a:r>
              <a:rPr lang="fr-CH" sz="1800" i="1" dirty="0" err="1" smtClean="0"/>
              <a:t>PhD</a:t>
            </a:r>
            <a:r>
              <a:rPr lang="fr-CH" sz="1800" i="1" dirty="0" smtClean="0"/>
              <a:t> </a:t>
            </a:r>
            <a:r>
              <a:rPr lang="fr-CH" sz="1800" i="1" dirty="0" err="1" smtClean="0"/>
              <a:t>thesis</a:t>
            </a:r>
            <a:endParaRPr lang="en-US" sz="1800" i="1" dirty="0"/>
          </a:p>
        </p:txBody>
      </p:sp>
      <p:sp>
        <p:nvSpPr>
          <p:cNvPr id="14" name="Line 13"/>
          <p:cNvSpPr>
            <a:spLocks noChangeShapeType="1"/>
          </p:cNvSpPr>
          <p:nvPr/>
        </p:nvSpPr>
        <p:spPr bwMode="auto">
          <a:xfrm>
            <a:off x="1153955" y="2505015"/>
            <a:ext cx="960126" cy="237689"/>
          </a:xfrm>
          <a:prstGeom prst="line">
            <a:avLst/>
          </a:prstGeom>
          <a:noFill/>
          <a:ln w="28575">
            <a:solidFill>
              <a:schemeClr val="hlink"/>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 name="Rectangle 11"/>
          <p:cNvSpPr/>
          <p:nvPr/>
        </p:nvSpPr>
        <p:spPr bwMode="auto">
          <a:xfrm>
            <a:off x="8194717" y="3105389"/>
            <a:ext cx="744013" cy="2080081"/>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6" name="TextBox 15"/>
          <p:cNvSpPr txBox="1"/>
          <p:nvPr/>
        </p:nvSpPr>
        <p:spPr>
          <a:xfrm>
            <a:off x="885825" y="5272440"/>
            <a:ext cx="7334650" cy="1477328"/>
          </a:xfrm>
          <a:prstGeom prst="rect">
            <a:avLst/>
          </a:prstGeom>
          <a:noFill/>
        </p:spPr>
        <p:txBody>
          <a:bodyPr wrap="square" rtlCol="0">
            <a:spAutoFit/>
          </a:bodyPr>
          <a:lstStyle/>
          <a:p>
            <a:r>
              <a:rPr lang="en-GB" dirty="0"/>
              <a:t>The fluorescence yield increases with the atomic number</a:t>
            </a:r>
          </a:p>
          <a:p>
            <a:r>
              <a:rPr lang="en-GB" dirty="0" smtClean="0"/>
              <a:t>The mean free path of the fluorescence photons is in the same order of magnitude as the pixel pitch</a:t>
            </a:r>
          </a:p>
          <a:p>
            <a:r>
              <a:rPr lang="en-GB" dirty="0" smtClean="0"/>
              <a:t>Implications: degradation of the energy measurement, blur the image</a:t>
            </a:r>
          </a:p>
          <a:p>
            <a:endParaRPr lang="en-GB" dirty="0"/>
          </a:p>
        </p:txBody>
      </p:sp>
      <p:sp>
        <p:nvSpPr>
          <p:cNvPr id="11" name="Rectangle 10"/>
          <p:cNvSpPr/>
          <p:nvPr/>
        </p:nvSpPr>
        <p:spPr bwMode="auto">
          <a:xfrm>
            <a:off x="166442" y="3105389"/>
            <a:ext cx="1651415" cy="2073870"/>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9" name="Rectangle 18"/>
          <p:cNvSpPr/>
          <p:nvPr/>
        </p:nvSpPr>
        <p:spPr bwMode="auto">
          <a:xfrm>
            <a:off x="4712920" y="3108755"/>
            <a:ext cx="1574605" cy="2073870"/>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7" name="Slide Number Placeholder 16"/>
          <p:cNvSpPr>
            <a:spLocks noGrp="1"/>
          </p:cNvSpPr>
          <p:nvPr>
            <p:ph type="sldNum" sz="quarter" idx="12"/>
          </p:nvPr>
        </p:nvSpPr>
        <p:spPr/>
        <p:txBody>
          <a:bodyPr/>
          <a:lstStyle/>
          <a:p>
            <a:fld id="{D251A0BC-E5D3-4A65-8506-4DFA341A4396}" type="slidenum">
              <a:rPr lang="fr-FR" smtClean="0"/>
              <a:t>101</a:t>
            </a:fld>
            <a:endParaRPr lang="fr-FR"/>
          </a:p>
        </p:txBody>
      </p:sp>
      <p:sp>
        <p:nvSpPr>
          <p:cNvPr id="22" name="Rectangle 2"/>
          <p:cNvSpPr>
            <a:spLocks noGrp="1" noChangeArrowheads="1"/>
          </p:cNvSpPr>
          <p:nvPr>
            <p:ph type="title"/>
          </p:nvPr>
        </p:nvSpPr>
        <p:spPr>
          <a:xfrm>
            <a:off x="-1" y="0"/>
            <a:ext cx="9142413" cy="9445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en-US" sz="3600" dirty="0" smtClean="0">
                <a:effectLst/>
              </a:rPr>
              <a:t>Fluorescence</a:t>
            </a:r>
          </a:p>
        </p:txBody>
      </p:sp>
      <p:sp>
        <p:nvSpPr>
          <p:cNvPr id="20" name="Rectangle 19"/>
          <p:cNvSpPr/>
          <p:nvPr/>
        </p:nvSpPr>
        <p:spPr bwMode="auto">
          <a:xfrm>
            <a:off x="6346443" y="3102544"/>
            <a:ext cx="1784280" cy="2080081"/>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085285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9"/>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xEl>
                                              <p:pRg st="2" end="2"/>
                                            </p:txEl>
                                          </p:spTgt>
                                        </p:tgtEl>
                                        <p:attrNameLst>
                                          <p:attrName>style.visibility</p:attrName>
                                        </p:attrNameLst>
                                      </p:cBhvr>
                                      <p:to>
                                        <p:strVal val="visible"/>
                                      </p:to>
                                    </p:set>
                                  </p:childTnLst>
                                </p:cTn>
                              </p:par>
                              <p:par>
                                <p:cTn id="27" presetID="1" presetClass="exit"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1" grpId="0" animBg="1"/>
      <p:bldP spid="11" grpId="1" animBg="1"/>
      <p:bldP spid="19" grpId="0" animBg="1"/>
      <p:bldP spid="19" grpId="1" animBg="1"/>
      <p:bldP spid="20"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102</a:t>
            </a:fld>
            <a:endParaRPr lang="fr-FR"/>
          </a:p>
        </p:txBody>
      </p:sp>
      <p:pic>
        <p:nvPicPr>
          <p:cNvPr id="5" name="Picture 4"/>
          <p:cNvPicPr>
            <a:picLocks noChangeAspect="1"/>
          </p:cNvPicPr>
          <p:nvPr/>
        </p:nvPicPr>
        <p:blipFill>
          <a:blip r:embed="rId3"/>
          <a:stretch>
            <a:fillRect/>
          </a:stretch>
        </p:blipFill>
        <p:spPr>
          <a:xfrm>
            <a:off x="251520" y="193622"/>
            <a:ext cx="8767559" cy="5544616"/>
          </a:xfrm>
          <a:prstGeom prst="rect">
            <a:avLst/>
          </a:prstGeom>
        </p:spPr>
      </p:pic>
      <p:pic>
        <p:nvPicPr>
          <p:cNvPr id="102" name="Picture 101"/>
          <p:cNvPicPr>
            <a:picLocks noChangeAspect="1"/>
          </p:cNvPicPr>
          <p:nvPr/>
        </p:nvPicPr>
        <p:blipFill rotWithShape="1">
          <a:blip r:embed="rId4"/>
          <a:srcRect l="47469" r="37587"/>
          <a:stretch/>
        </p:blipFill>
        <p:spPr>
          <a:xfrm>
            <a:off x="3887924" y="8699"/>
            <a:ext cx="1224136" cy="4968552"/>
          </a:xfrm>
          <a:prstGeom prst="rect">
            <a:avLst/>
          </a:prstGeom>
        </p:spPr>
      </p:pic>
      <p:sp>
        <p:nvSpPr>
          <p:cNvPr id="17" name="TextBox 16"/>
          <p:cNvSpPr txBox="1"/>
          <p:nvPr/>
        </p:nvSpPr>
        <p:spPr>
          <a:xfrm>
            <a:off x="1575119" y="1682450"/>
            <a:ext cx="2187883" cy="830997"/>
          </a:xfrm>
          <a:prstGeom prst="rect">
            <a:avLst/>
          </a:prstGeom>
          <a:noFill/>
        </p:spPr>
        <p:txBody>
          <a:bodyPr wrap="square" rtlCol="0">
            <a:spAutoFit/>
          </a:bodyPr>
          <a:lstStyle/>
          <a:p>
            <a:r>
              <a:rPr lang="en-GB" sz="2400" dirty="0"/>
              <a:t>5</a:t>
            </a:r>
            <a:r>
              <a:rPr lang="en-GB" sz="2400" dirty="0" smtClean="0"/>
              <a:t>. Compton scattering</a:t>
            </a:r>
            <a:endParaRPr lang="en-GB" sz="2400" dirty="0"/>
          </a:p>
        </p:txBody>
      </p:sp>
    </p:spTree>
    <p:extLst>
      <p:ext uri="{BB962C8B-B14F-4D97-AF65-F5344CB8AC3E}">
        <p14:creationId xmlns:p14="http://schemas.microsoft.com/office/powerpoint/2010/main" val="207394974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1143000"/>
          </a:xfrm>
        </p:spPr>
        <p:txBody>
          <a:bodyPr>
            <a:normAutofit fontScale="90000"/>
          </a:bodyPr>
          <a:lstStyle/>
          <a:p>
            <a:r>
              <a:rPr lang="en-US" dirty="0"/>
              <a:t>Partial charge deposition due to Compton </a:t>
            </a:r>
            <a:r>
              <a:rPr lang="en-US" dirty="0" smtClean="0"/>
              <a:t>Scattering</a:t>
            </a:r>
            <a:endParaRPr lang="en-GB" dirty="0"/>
          </a:p>
        </p:txBody>
      </p:sp>
      <p:sp>
        <p:nvSpPr>
          <p:cNvPr id="4" name="Slide Number Placeholder 3"/>
          <p:cNvSpPr>
            <a:spLocks noGrp="1"/>
          </p:cNvSpPr>
          <p:nvPr>
            <p:ph type="sldNum" sz="quarter" idx="12"/>
          </p:nvPr>
        </p:nvSpPr>
        <p:spPr>
          <a:xfrm>
            <a:off x="6553200" y="6376243"/>
            <a:ext cx="2133600" cy="365125"/>
          </a:xfrm>
        </p:spPr>
        <p:txBody>
          <a:bodyPr/>
          <a:lstStyle/>
          <a:p>
            <a:fld id="{D251A0BC-E5D3-4A65-8506-4DFA341A4396}" type="slidenum">
              <a:rPr lang="fr-FR" smtClean="0"/>
              <a:t>103</a:t>
            </a:fld>
            <a:endParaRPr lang="fr-F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12020" r="34524"/>
          <a:stretch/>
        </p:blipFill>
        <p:spPr>
          <a:xfrm>
            <a:off x="790738" y="1484784"/>
            <a:ext cx="3246223" cy="2160020"/>
          </a:xfrm>
          <a:prstGeom prst="rect">
            <a:avLst/>
          </a:prstGeom>
        </p:spPr>
      </p:pic>
      <p:graphicFrame>
        <p:nvGraphicFramePr>
          <p:cNvPr id="6" name="Object 5"/>
          <p:cNvGraphicFramePr>
            <a:graphicFrameLocks noChangeAspect="1"/>
          </p:cNvGraphicFramePr>
          <p:nvPr>
            <p:extLst/>
          </p:nvPr>
        </p:nvGraphicFramePr>
        <p:xfrm>
          <a:off x="306111" y="2783467"/>
          <a:ext cx="484627" cy="376932"/>
        </p:xfrm>
        <a:graphic>
          <a:graphicData uri="http://schemas.openxmlformats.org/presentationml/2006/ole">
            <mc:AlternateContent xmlns:mc="http://schemas.openxmlformats.org/markup-compatibility/2006">
              <mc:Choice xmlns:v="urn:schemas-microsoft-com:vml" Requires="v">
                <p:oleObj spid="_x0000_s281782" name="Equation" r:id="rId5" imgW="228600" imgH="177480" progId="Equation.3">
                  <p:embed/>
                </p:oleObj>
              </mc:Choice>
              <mc:Fallback>
                <p:oleObj name="Equation" r:id="rId5" imgW="228600" imgH="177480" progId="Equation.3">
                  <p:embed/>
                  <p:pic>
                    <p:nvPicPr>
                      <p:cNvPr id="6" name="Object 5"/>
                      <p:cNvPicPr/>
                      <p:nvPr/>
                    </p:nvPicPr>
                    <p:blipFill>
                      <a:blip r:embed="rId6"/>
                      <a:stretch>
                        <a:fillRect/>
                      </a:stretch>
                    </p:blipFill>
                    <p:spPr>
                      <a:xfrm>
                        <a:off x="306111" y="2783467"/>
                        <a:ext cx="484627" cy="376932"/>
                      </a:xfrm>
                      <a:prstGeom prst="rect">
                        <a:avLst/>
                      </a:prstGeom>
                    </p:spPr>
                  </p:pic>
                </p:oleObj>
              </mc:Fallback>
            </mc:AlternateContent>
          </a:graphicData>
        </a:graphic>
      </p:graphicFrame>
      <p:graphicFrame>
        <p:nvGraphicFramePr>
          <p:cNvPr id="7" name="Object 6"/>
          <p:cNvGraphicFramePr>
            <a:graphicFrameLocks noChangeAspect="1"/>
          </p:cNvGraphicFramePr>
          <p:nvPr>
            <p:extLst/>
          </p:nvPr>
        </p:nvGraphicFramePr>
        <p:xfrm>
          <a:off x="3164569" y="3320354"/>
          <a:ext cx="538163" cy="376238"/>
        </p:xfrm>
        <a:graphic>
          <a:graphicData uri="http://schemas.openxmlformats.org/presentationml/2006/ole">
            <mc:AlternateContent xmlns:mc="http://schemas.openxmlformats.org/markup-compatibility/2006">
              <mc:Choice xmlns:v="urn:schemas-microsoft-com:vml" Requires="v">
                <p:oleObj spid="_x0000_s281783" name="Equation" r:id="rId7" imgW="253800" imgH="177480" progId="Equation.3">
                  <p:embed/>
                </p:oleObj>
              </mc:Choice>
              <mc:Fallback>
                <p:oleObj name="Equation" r:id="rId7" imgW="253800" imgH="177480" progId="Equation.3">
                  <p:embed/>
                  <p:pic>
                    <p:nvPicPr>
                      <p:cNvPr id="7" name="Object 6"/>
                      <p:cNvPicPr/>
                      <p:nvPr/>
                    </p:nvPicPr>
                    <p:blipFill>
                      <a:blip r:embed="rId8"/>
                      <a:stretch>
                        <a:fillRect/>
                      </a:stretch>
                    </p:blipFill>
                    <p:spPr>
                      <a:xfrm>
                        <a:off x="3164569" y="3320354"/>
                        <a:ext cx="538163" cy="376238"/>
                      </a:xfrm>
                      <a:prstGeom prst="rect">
                        <a:avLst/>
                      </a:prstGeom>
                    </p:spPr>
                  </p:pic>
                </p:oleObj>
              </mc:Fallback>
            </mc:AlternateContent>
          </a:graphicData>
        </a:graphic>
      </p:graphicFrame>
      <p:graphicFrame>
        <p:nvGraphicFramePr>
          <p:cNvPr id="8" name="Object 7"/>
          <p:cNvGraphicFramePr>
            <a:graphicFrameLocks noChangeAspect="1"/>
          </p:cNvGraphicFramePr>
          <p:nvPr>
            <p:extLst/>
          </p:nvPr>
        </p:nvGraphicFramePr>
        <p:xfrm>
          <a:off x="4973572" y="1919114"/>
          <a:ext cx="3201988" cy="1828800"/>
        </p:xfrm>
        <a:graphic>
          <a:graphicData uri="http://schemas.openxmlformats.org/presentationml/2006/ole">
            <mc:AlternateContent xmlns:mc="http://schemas.openxmlformats.org/markup-compatibility/2006">
              <mc:Choice xmlns:v="urn:schemas-microsoft-com:vml" Requires="v">
                <p:oleObj spid="_x0000_s281784" name="Equation" r:id="rId9" imgW="1511280" imgH="863280" progId="Equation.3">
                  <p:embed/>
                </p:oleObj>
              </mc:Choice>
              <mc:Fallback>
                <p:oleObj name="Equation" r:id="rId9" imgW="1511280" imgH="863280" progId="Equation.3">
                  <p:embed/>
                  <p:pic>
                    <p:nvPicPr>
                      <p:cNvPr id="8" name="Object 7"/>
                      <p:cNvPicPr/>
                      <p:nvPr/>
                    </p:nvPicPr>
                    <p:blipFill>
                      <a:blip r:embed="rId10"/>
                      <a:stretch>
                        <a:fillRect/>
                      </a:stretch>
                    </p:blipFill>
                    <p:spPr>
                      <a:xfrm>
                        <a:off x="4973572" y="1919114"/>
                        <a:ext cx="3201988" cy="1828800"/>
                      </a:xfrm>
                      <a:prstGeom prst="rect">
                        <a:avLst/>
                      </a:prstGeom>
                    </p:spPr>
                  </p:pic>
                </p:oleObj>
              </mc:Fallback>
            </mc:AlternateContent>
          </a:graphicData>
        </a:graphic>
      </p:graphicFrame>
      <p:cxnSp>
        <p:nvCxnSpPr>
          <p:cNvPr id="11" name="Straight Arrow Connector 10"/>
          <p:cNvCxnSpPr/>
          <p:nvPr/>
        </p:nvCxnSpPr>
        <p:spPr>
          <a:xfrm>
            <a:off x="2411760" y="6204228"/>
            <a:ext cx="316835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3" name="Object 12"/>
          <p:cNvGraphicFramePr>
            <a:graphicFrameLocks noChangeAspect="1"/>
          </p:cNvGraphicFramePr>
          <p:nvPr>
            <p:extLst/>
          </p:nvPr>
        </p:nvGraphicFramePr>
        <p:xfrm>
          <a:off x="4103948" y="5075125"/>
          <a:ext cx="484187" cy="376238"/>
        </p:xfrm>
        <a:graphic>
          <a:graphicData uri="http://schemas.openxmlformats.org/presentationml/2006/ole">
            <mc:AlternateContent xmlns:mc="http://schemas.openxmlformats.org/markup-compatibility/2006">
              <mc:Choice xmlns:v="urn:schemas-microsoft-com:vml" Requires="v">
                <p:oleObj spid="_x0000_s281785" name="Equation" r:id="rId11" imgW="228600" imgH="177480" progId="Equation.3">
                  <p:embed/>
                </p:oleObj>
              </mc:Choice>
              <mc:Fallback>
                <p:oleObj name="Equation" r:id="rId11" imgW="228600" imgH="177480" progId="Equation.3">
                  <p:embed/>
                  <p:pic>
                    <p:nvPicPr>
                      <p:cNvPr id="13" name="Object 12"/>
                      <p:cNvPicPr/>
                      <p:nvPr/>
                    </p:nvPicPr>
                    <p:blipFill>
                      <a:blip r:embed="rId12"/>
                      <a:stretch>
                        <a:fillRect/>
                      </a:stretch>
                    </p:blipFill>
                    <p:spPr>
                      <a:xfrm>
                        <a:off x="4103948" y="5075125"/>
                        <a:ext cx="484187" cy="376238"/>
                      </a:xfrm>
                      <a:prstGeom prst="rect">
                        <a:avLst/>
                      </a:prstGeom>
                    </p:spPr>
                  </p:pic>
                </p:oleObj>
              </mc:Fallback>
            </mc:AlternateContent>
          </a:graphicData>
        </a:graphic>
      </p:graphicFrame>
      <p:graphicFrame>
        <p:nvGraphicFramePr>
          <p:cNvPr id="14" name="Object 13"/>
          <p:cNvGraphicFramePr>
            <a:graphicFrameLocks noChangeAspect="1"/>
          </p:cNvGraphicFramePr>
          <p:nvPr>
            <p:extLst/>
          </p:nvPr>
        </p:nvGraphicFramePr>
        <p:xfrm>
          <a:off x="5291794" y="5806786"/>
          <a:ext cx="323850" cy="349250"/>
        </p:xfrm>
        <a:graphic>
          <a:graphicData uri="http://schemas.openxmlformats.org/presentationml/2006/ole">
            <mc:AlternateContent xmlns:mc="http://schemas.openxmlformats.org/markup-compatibility/2006">
              <mc:Choice xmlns:v="urn:schemas-microsoft-com:vml" Requires="v">
                <p:oleObj spid="_x0000_s281786" name="Equation" r:id="rId13" imgW="152280" imgH="164880" progId="Equation.3">
                  <p:embed/>
                </p:oleObj>
              </mc:Choice>
              <mc:Fallback>
                <p:oleObj name="Equation" r:id="rId13" imgW="152280" imgH="164880" progId="Equation.3">
                  <p:embed/>
                  <p:pic>
                    <p:nvPicPr>
                      <p:cNvPr id="14" name="Object 13"/>
                      <p:cNvPicPr/>
                      <p:nvPr/>
                    </p:nvPicPr>
                    <p:blipFill>
                      <a:blip r:embed="rId14"/>
                      <a:stretch>
                        <a:fillRect/>
                      </a:stretch>
                    </p:blipFill>
                    <p:spPr>
                      <a:xfrm>
                        <a:off x="5291794" y="5806786"/>
                        <a:ext cx="323850" cy="349250"/>
                      </a:xfrm>
                      <a:prstGeom prst="rect">
                        <a:avLst/>
                      </a:prstGeom>
                    </p:spPr>
                  </p:pic>
                </p:oleObj>
              </mc:Fallback>
            </mc:AlternateContent>
          </a:graphicData>
        </a:graphic>
      </p:graphicFrame>
      <p:cxnSp>
        <p:nvCxnSpPr>
          <p:cNvPr id="16" name="Straight Arrow Connector 15"/>
          <p:cNvCxnSpPr/>
          <p:nvPr/>
        </p:nvCxnSpPr>
        <p:spPr>
          <a:xfrm flipV="1">
            <a:off x="2411760" y="4650685"/>
            <a:ext cx="0" cy="15535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flipV="1">
            <a:off x="4247964" y="5569675"/>
            <a:ext cx="1" cy="63455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Freeform 18"/>
          <p:cNvSpPr/>
          <p:nvPr/>
        </p:nvSpPr>
        <p:spPr>
          <a:xfrm>
            <a:off x="2415783" y="5758594"/>
            <a:ext cx="1018903" cy="149897"/>
          </a:xfrm>
          <a:custGeom>
            <a:avLst/>
            <a:gdLst>
              <a:gd name="connsiteX0" fmla="*/ 0 w 1018903"/>
              <a:gd name="connsiteY0" fmla="*/ 69668 h 149897"/>
              <a:gd name="connsiteX1" fmla="*/ 461555 w 1018903"/>
              <a:gd name="connsiteY1" fmla="*/ 148045 h 149897"/>
              <a:gd name="connsiteX2" fmla="*/ 1018903 w 1018903"/>
              <a:gd name="connsiteY2" fmla="*/ 0 h 149897"/>
            </a:gdLst>
            <a:ahLst/>
            <a:cxnLst>
              <a:cxn ang="0">
                <a:pos x="connsiteX0" y="connsiteY0"/>
              </a:cxn>
              <a:cxn ang="0">
                <a:pos x="connsiteX1" y="connsiteY1"/>
              </a:cxn>
              <a:cxn ang="0">
                <a:pos x="connsiteX2" y="connsiteY2"/>
              </a:cxn>
            </a:cxnLst>
            <a:rect l="l" t="t" r="r" b="b"/>
            <a:pathLst>
              <a:path w="1018903" h="149897">
                <a:moveTo>
                  <a:pt x="0" y="69668"/>
                </a:moveTo>
                <a:cubicBezTo>
                  <a:pt x="145869" y="114662"/>
                  <a:pt x="291738" y="159656"/>
                  <a:pt x="461555" y="148045"/>
                </a:cubicBezTo>
                <a:cubicBezTo>
                  <a:pt x="631372" y="136434"/>
                  <a:pt x="825137" y="68217"/>
                  <a:pt x="1018903" y="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p:cNvCxnSpPr/>
          <p:nvPr/>
        </p:nvCxnSpPr>
        <p:spPr>
          <a:xfrm flipV="1">
            <a:off x="3433651" y="5758594"/>
            <a:ext cx="0" cy="4456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4" name="Object 23"/>
          <p:cNvGraphicFramePr>
            <a:graphicFrameLocks noChangeAspect="1"/>
          </p:cNvGraphicFramePr>
          <p:nvPr>
            <p:extLst/>
          </p:nvPr>
        </p:nvGraphicFramePr>
        <p:xfrm>
          <a:off x="1259632" y="4664363"/>
          <a:ext cx="1025525" cy="455613"/>
        </p:xfrm>
        <a:graphic>
          <a:graphicData uri="http://schemas.openxmlformats.org/presentationml/2006/ole">
            <mc:AlternateContent xmlns:mc="http://schemas.openxmlformats.org/markup-compatibility/2006">
              <mc:Choice xmlns:v="urn:schemas-microsoft-com:vml" Requires="v">
                <p:oleObj spid="_x0000_s281787" name="Equation" r:id="rId15" imgW="482400" imgH="215640" progId="Equation.3">
                  <p:embed/>
                </p:oleObj>
              </mc:Choice>
              <mc:Fallback>
                <p:oleObj name="Equation" r:id="rId15" imgW="482400" imgH="215640" progId="Equation.3">
                  <p:embed/>
                  <p:pic>
                    <p:nvPicPr>
                      <p:cNvPr id="24" name="Object 23"/>
                      <p:cNvPicPr/>
                      <p:nvPr/>
                    </p:nvPicPr>
                    <p:blipFill>
                      <a:blip r:embed="rId16"/>
                      <a:stretch>
                        <a:fillRect/>
                      </a:stretch>
                    </p:blipFill>
                    <p:spPr>
                      <a:xfrm>
                        <a:off x="1259632" y="4664363"/>
                        <a:ext cx="1025525" cy="455613"/>
                      </a:xfrm>
                      <a:prstGeom prst="rect">
                        <a:avLst/>
                      </a:prstGeom>
                    </p:spPr>
                  </p:pic>
                </p:oleObj>
              </mc:Fallback>
            </mc:AlternateContent>
          </a:graphicData>
        </a:graphic>
      </p:graphicFrame>
      <p:sp>
        <p:nvSpPr>
          <p:cNvPr id="25" name="TextBox 24"/>
          <p:cNvSpPr txBox="1"/>
          <p:nvPr/>
        </p:nvSpPr>
        <p:spPr>
          <a:xfrm>
            <a:off x="2530142" y="6516052"/>
            <a:ext cx="2507070" cy="369332"/>
          </a:xfrm>
          <a:prstGeom prst="rect">
            <a:avLst/>
          </a:prstGeom>
          <a:noFill/>
        </p:spPr>
        <p:txBody>
          <a:bodyPr wrap="square" rtlCol="0">
            <a:spAutoFit/>
          </a:bodyPr>
          <a:lstStyle/>
          <a:p>
            <a:r>
              <a:rPr lang="en-GB" dirty="0" smtClean="0"/>
              <a:t>Compton Edge (E</a:t>
            </a:r>
            <a:r>
              <a:rPr lang="en-GB" baseline="-25000" dirty="0" smtClean="0"/>
              <a:t>KMAX</a:t>
            </a:r>
            <a:r>
              <a:rPr lang="en-GB" dirty="0" smtClean="0"/>
              <a:t>)</a:t>
            </a:r>
            <a:endParaRPr lang="en-GB" dirty="0"/>
          </a:p>
        </p:txBody>
      </p:sp>
      <p:cxnSp>
        <p:nvCxnSpPr>
          <p:cNvPr id="27" name="Straight Arrow Connector 26"/>
          <p:cNvCxnSpPr/>
          <p:nvPr/>
        </p:nvCxnSpPr>
        <p:spPr>
          <a:xfrm flipV="1">
            <a:off x="3443221" y="6205598"/>
            <a:ext cx="0" cy="37851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493191" y="5741124"/>
            <a:ext cx="2808312" cy="646331"/>
          </a:xfrm>
          <a:prstGeom prst="rect">
            <a:avLst/>
          </a:prstGeom>
          <a:noFill/>
        </p:spPr>
        <p:txBody>
          <a:bodyPr wrap="square" rtlCol="0">
            <a:spAutoFit/>
          </a:bodyPr>
          <a:lstStyle/>
          <a:p>
            <a:r>
              <a:rPr lang="en-GB" i="1" dirty="0" smtClean="0"/>
              <a:t>Assuming one Compton interaction in the detector</a:t>
            </a:r>
            <a:endParaRPr lang="en-GB" i="1" dirty="0"/>
          </a:p>
        </p:txBody>
      </p:sp>
      <p:sp>
        <p:nvSpPr>
          <p:cNvPr id="3" name="TextBox 2"/>
          <p:cNvSpPr txBox="1"/>
          <p:nvPr/>
        </p:nvSpPr>
        <p:spPr>
          <a:xfrm>
            <a:off x="354888" y="3940541"/>
            <a:ext cx="8393576" cy="923330"/>
          </a:xfrm>
          <a:prstGeom prst="rect">
            <a:avLst/>
          </a:prstGeom>
          <a:noFill/>
        </p:spPr>
        <p:txBody>
          <a:bodyPr wrap="square" rtlCol="0">
            <a:spAutoFit/>
          </a:bodyPr>
          <a:lstStyle/>
          <a:p>
            <a:pPr marL="285750" indent="-285750">
              <a:buFont typeface="Arial" panose="020B0604020202020204" pitchFamily="34" charset="0"/>
              <a:buChar char="•"/>
            </a:pPr>
            <a:r>
              <a:rPr lang="en-GB" dirty="0" smtClean="0"/>
              <a:t>Variable amount of energy transferred to the detector</a:t>
            </a:r>
          </a:p>
          <a:p>
            <a:pPr marL="285750" indent="-285750">
              <a:buFont typeface="Arial" panose="020B0604020202020204" pitchFamily="34" charset="0"/>
              <a:buChar char="•"/>
            </a:pPr>
            <a:r>
              <a:rPr lang="en-GB" dirty="0" smtClean="0"/>
              <a:t>The scattered photon may be absorbed in another pixel (blurring the image)</a:t>
            </a:r>
          </a:p>
          <a:p>
            <a:endParaRPr lang="en-GB" dirty="0"/>
          </a:p>
        </p:txBody>
      </p:sp>
      <p:sp>
        <p:nvSpPr>
          <p:cNvPr id="20" name="Text Box 13"/>
          <p:cNvSpPr txBox="1">
            <a:spLocks noChangeArrowheads="1"/>
          </p:cNvSpPr>
          <p:nvPr/>
        </p:nvSpPr>
        <p:spPr bwMode="auto">
          <a:xfrm>
            <a:off x="5762555" y="6450467"/>
            <a:ext cx="3368597" cy="369332"/>
          </a:xfrm>
          <a:prstGeom prst="rect">
            <a:avLst/>
          </a:prstGeom>
          <a:noFill/>
          <a:ln w="9525">
            <a:noFill/>
            <a:miter lim="800000"/>
            <a:headEnd/>
            <a:tailEnd/>
          </a:ln>
          <a:effectLst/>
        </p:spPr>
        <p:txBody>
          <a:bodyPr wrap="square">
            <a:spAutoFit/>
          </a:bodyPr>
          <a:lstStyle/>
          <a:p>
            <a:pPr>
              <a:spcBef>
                <a:spcPct val="50000"/>
              </a:spcBef>
            </a:pPr>
            <a:r>
              <a:rPr lang="fr-CH" i="1" dirty="0" err="1" smtClean="0"/>
              <a:t>See</a:t>
            </a:r>
            <a:r>
              <a:rPr lang="fr-CH" i="1" dirty="0" smtClean="0"/>
              <a:t> </a:t>
            </a:r>
            <a:r>
              <a:rPr lang="fr-CH" i="1" dirty="0" err="1" smtClean="0"/>
              <a:t>presentation</a:t>
            </a:r>
            <a:r>
              <a:rPr lang="fr-CH" i="1" dirty="0" smtClean="0"/>
              <a:t> F. </a:t>
            </a:r>
            <a:r>
              <a:rPr lang="fr-CH" i="1" dirty="0" err="1" smtClean="0"/>
              <a:t>Salvat</a:t>
            </a:r>
            <a:endParaRPr lang="en-US" sz="1800" i="1" dirty="0"/>
          </a:p>
        </p:txBody>
      </p:sp>
    </p:spTree>
    <p:extLst>
      <p:ext uri="{BB962C8B-B14F-4D97-AF65-F5344CB8AC3E}">
        <p14:creationId xmlns:p14="http://schemas.microsoft.com/office/powerpoint/2010/main" val="3700422843"/>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5800"/>
            <a:ext cx="8229600" cy="1143000"/>
          </a:xfrm>
        </p:spPr>
        <p:txBody>
          <a:bodyPr>
            <a:normAutofit fontScale="90000"/>
          </a:bodyPr>
          <a:lstStyle/>
          <a:p>
            <a:r>
              <a:rPr lang="en-US" dirty="0"/>
              <a:t>Partial charge deposition due to Compton Scattering</a:t>
            </a:r>
            <a:br>
              <a:rPr lang="en-US" dirty="0"/>
            </a:br>
            <a:endParaRPr lang="en-GB" dirty="0"/>
          </a:p>
        </p:txBody>
      </p:sp>
      <p:sp>
        <p:nvSpPr>
          <p:cNvPr id="4" name="Slide Number Placeholder 3"/>
          <p:cNvSpPr>
            <a:spLocks noGrp="1"/>
          </p:cNvSpPr>
          <p:nvPr>
            <p:ph type="sldNum" sz="quarter" idx="12"/>
          </p:nvPr>
        </p:nvSpPr>
        <p:spPr>
          <a:xfrm>
            <a:off x="6553200" y="6525344"/>
            <a:ext cx="2133600" cy="365125"/>
          </a:xfrm>
        </p:spPr>
        <p:txBody>
          <a:bodyPr/>
          <a:lstStyle/>
          <a:p>
            <a:fld id="{D251A0BC-E5D3-4A65-8506-4DFA341A4396}" type="slidenum">
              <a:rPr lang="fr-FR" smtClean="0"/>
              <a:t>104</a:t>
            </a:fld>
            <a:endParaRPr lang="fr-FR" dirty="0"/>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12020" r="34524"/>
          <a:stretch/>
        </p:blipFill>
        <p:spPr>
          <a:xfrm>
            <a:off x="790738" y="1484784"/>
            <a:ext cx="3246223" cy="2160020"/>
          </a:xfrm>
          <a:prstGeom prst="rect">
            <a:avLst/>
          </a:prstGeom>
        </p:spPr>
      </p:pic>
      <p:graphicFrame>
        <p:nvGraphicFramePr>
          <p:cNvPr id="6" name="Object 5"/>
          <p:cNvGraphicFramePr>
            <a:graphicFrameLocks noChangeAspect="1"/>
          </p:cNvGraphicFramePr>
          <p:nvPr>
            <p:extLst/>
          </p:nvPr>
        </p:nvGraphicFramePr>
        <p:xfrm>
          <a:off x="306111" y="2783467"/>
          <a:ext cx="484627" cy="376932"/>
        </p:xfrm>
        <a:graphic>
          <a:graphicData uri="http://schemas.openxmlformats.org/presentationml/2006/ole">
            <mc:AlternateContent xmlns:mc="http://schemas.openxmlformats.org/markup-compatibility/2006">
              <mc:Choice xmlns:v="urn:schemas-microsoft-com:vml" Requires="v">
                <p:oleObj spid="_x0000_s282806" name="Equation" r:id="rId5" imgW="228600" imgH="177480" progId="Equation.3">
                  <p:embed/>
                </p:oleObj>
              </mc:Choice>
              <mc:Fallback>
                <p:oleObj name="Equation" r:id="rId5" imgW="228600" imgH="177480" progId="Equation.3">
                  <p:embed/>
                  <p:pic>
                    <p:nvPicPr>
                      <p:cNvPr id="6" name="Object 5"/>
                      <p:cNvPicPr/>
                      <p:nvPr/>
                    </p:nvPicPr>
                    <p:blipFill>
                      <a:blip r:embed="rId6"/>
                      <a:stretch>
                        <a:fillRect/>
                      </a:stretch>
                    </p:blipFill>
                    <p:spPr>
                      <a:xfrm>
                        <a:off x="306111" y="2783467"/>
                        <a:ext cx="484627" cy="376932"/>
                      </a:xfrm>
                      <a:prstGeom prst="rect">
                        <a:avLst/>
                      </a:prstGeom>
                    </p:spPr>
                  </p:pic>
                </p:oleObj>
              </mc:Fallback>
            </mc:AlternateContent>
          </a:graphicData>
        </a:graphic>
      </p:graphicFrame>
      <p:graphicFrame>
        <p:nvGraphicFramePr>
          <p:cNvPr id="7" name="Object 6"/>
          <p:cNvGraphicFramePr>
            <a:graphicFrameLocks noChangeAspect="1"/>
          </p:cNvGraphicFramePr>
          <p:nvPr>
            <p:extLst/>
          </p:nvPr>
        </p:nvGraphicFramePr>
        <p:xfrm>
          <a:off x="3164569" y="3320354"/>
          <a:ext cx="538163" cy="376238"/>
        </p:xfrm>
        <a:graphic>
          <a:graphicData uri="http://schemas.openxmlformats.org/presentationml/2006/ole">
            <mc:AlternateContent xmlns:mc="http://schemas.openxmlformats.org/markup-compatibility/2006">
              <mc:Choice xmlns:v="urn:schemas-microsoft-com:vml" Requires="v">
                <p:oleObj spid="_x0000_s282807" name="Equation" r:id="rId7" imgW="253800" imgH="177480" progId="Equation.3">
                  <p:embed/>
                </p:oleObj>
              </mc:Choice>
              <mc:Fallback>
                <p:oleObj name="Equation" r:id="rId7" imgW="253800" imgH="177480" progId="Equation.3">
                  <p:embed/>
                  <p:pic>
                    <p:nvPicPr>
                      <p:cNvPr id="7" name="Object 6"/>
                      <p:cNvPicPr/>
                      <p:nvPr/>
                    </p:nvPicPr>
                    <p:blipFill>
                      <a:blip r:embed="rId8"/>
                      <a:stretch>
                        <a:fillRect/>
                      </a:stretch>
                    </p:blipFill>
                    <p:spPr>
                      <a:xfrm>
                        <a:off x="3164569" y="3320354"/>
                        <a:ext cx="538163" cy="376238"/>
                      </a:xfrm>
                      <a:prstGeom prst="rect">
                        <a:avLst/>
                      </a:prstGeom>
                    </p:spPr>
                  </p:pic>
                </p:oleObj>
              </mc:Fallback>
            </mc:AlternateContent>
          </a:graphicData>
        </a:graphic>
      </p:graphicFrame>
      <p:graphicFrame>
        <p:nvGraphicFramePr>
          <p:cNvPr id="8" name="Object 7"/>
          <p:cNvGraphicFramePr>
            <a:graphicFrameLocks noChangeAspect="1"/>
          </p:cNvGraphicFramePr>
          <p:nvPr>
            <p:extLst/>
          </p:nvPr>
        </p:nvGraphicFramePr>
        <p:xfrm>
          <a:off x="4644008" y="1781909"/>
          <a:ext cx="3201988" cy="1828800"/>
        </p:xfrm>
        <a:graphic>
          <a:graphicData uri="http://schemas.openxmlformats.org/presentationml/2006/ole">
            <mc:AlternateContent xmlns:mc="http://schemas.openxmlformats.org/markup-compatibility/2006">
              <mc:Choice xmlns:v="urn:schemas-microsoft-com:vml" Requires="v">
                <p:oleObj spid="_x0000_s282808" name="Equation" r:id="rId9" imgW="1511280" imgH="863280" progId="Equation.3">
                  <p:embed/>
                </p:oleObj>
              </mc:Choice>
              <mc:Fallback>
                <p:oleObj name="Equation" r:id="rId9" imgW="1511280" imgH="863280" progId="Equation.3">
                  <p:embed/>
                  <p:pic>
                    <p:nvPicPr>
                      <p:cNvPr id="8" name="Object 7"/>
                      <p:cNvPicPr/>
                      <p:nvPr/>
                    </p:nvPicPr>
                    <p:blipFill>
                      <a:blip r:embed="rId10"/>
                      <a:stretch>
                        <a:fillRect/>
                      </a:stretch>
                    </p:blipFill>
                    <p:spPr>
                      <a:xfrm>
                        <a:off x="4644008" y="1781909"/>
                        <a:ext cx="3201988" cy="1828800"/>
                      </a:xfrm>
                      <a:prstGeom prst="rect">
                        <a:avLst/>
                      </a:prstGeom>
                    </p:spPr>
                  </p:pic>
                </p:oleObj>
              </mc:Fallback>
            </mc:AlternateContent>
          </a:graphicData>
        </a:graphic>
      </p:graphicFrame>
      <p:cxnSp>
        <p:nvCxnSpPr>
          <p:cNvPr id="11" name="Straight Arrow Connector 10"/>
          <p:cNvCxnSpPr/>
          <p:nvPr/>
        </p:nvCxnSpPr>
        <p:spPr>
          <a:xfrm>
            <a:off x="467544" y="6204228"/>
            <a:ext cx="262545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3" name="Object 12"/>
          <p:cNvGraphicFramePr>
            <a:graphicFrameLocks noChangeAspect="1"/>
          </p:cNvGraphicFramePr>
          <p:nvPr>
            <p:extLst/>
          </p:nvPr>
        </p:nvGraphicFramePr>
        <p:xfrm>
          <a:off x="2159732" y="5075125"/>
          <a:ext cx="484187" cy="376238"/>
        </p:xfrm>
        <a:graphic>
          <a:graphicData uri="http://schemas.openxmlformats.org/presentationml/2006/ole">
            <mc:AlternateContent xmlns:mc="http://schemas.openxmlformats.org/markup-compatibility/2006">
              <mc:Choice xmlns:v="urn:schemas-microsoft-com:vml" Requires="v">
                <p:oleObj spid="_x0000_s282809" name="Equation" r:id="rId11" imgW="228600" imgH="177480" progId="Equation.3">
                  <p:embed/>
                </p:oleObj>
              </mc:Choice>
              <mc:Fallback>
                <p:oleObj name="Equation" r:id="rId11" imgW="228600" imgH="177480" progId="Equation.3">
                  <p:embed/>
                  <p:pic>
                    <p:nvPicPr>
                      <p:cNvPr id="13" name="Object 12"/>
                      <p:cNvPicPr/>
                      <p:nvPr/>
                    </p:nvPicPr>
                    <p:blipFill>
                      <a:blip r:embed="rId12"/>
                      <a:stretch>
                        <a:fillRect/>
                      </a:stretch>
                    </p:blipFill>
                    <p:spPr>
                      <a:xfrm>
                        <a:off x="2159732" y="5075125"/>
                        <a:ext cx="484187" cy="376238"/>
                      </a:xfrm>
                      <a:prstGeom prst="rect">
                        <a:avLst/>
                      </a:prstGeom>
                    </p:spPr>
                  </p:pic>
                </p:oleObj>
              </mc:Fallback>
            </mc:AlternateContent>
          </a:graphicData>
        </a:graphic>
      </p:graphicFrame>
      <p:graphicFrame>
        <p:nvGraphicFramePr>
          <p:cNvPr id="14" name="Object 13"/>
          <p:cNvGraphicFramePr>
            <a:graphicFrameLocks noChangeAspect="1"/>
          </p:cNvGraphicFramePr>
          <p:nvPr>
            <p:extLst/>
          </p:nvPr>
        </p:nvGraphicFramePr>
        <p:xfrm>
          <a:off x="2987824" y="5806786"/>
          <a:ext cx="323850" cy="349250"/>
        </p:xfrm>
        <a:graphic>
          <a:graphicData uri="http://schemas.openxmlformats.org/presentationml/2006/ole">
            <mc:AlternateContent xmlns:mc="http://schemas.openxmlformats.org/markup-compatibility/2006">
              <mc:Choice xmlns:v="urn:schemas-microsoft-com:vml" Requires="v">
                <p:oleObj spid="_x0000_s282810" name="Equation" r:id="rId13" imgW="152280" imgH="164880" progId="Equation.3">
                  <p:embed/>
                </p:oleObj>
              </mc:Choice>
              <mc:Fallback>
                <p:oleObj name="Equation" r:id="rId13" imgW="152280" imgH="164880" progId="Equation.3">
                  <p:embed/>
                  <p:pic>
                    <p:nvPicPr>
                      <p:cNvPr id="14" name="Object 13"/>
                      <p:cNvPicPr/>
                      <p:nvPr/>
                    </p:nvPicPr>
                    <p:blipFill>
                      <a:blip r:embed="rId14"/>
                      <a:stretch>
                        <a:fillRect/>
                      </a:stretch>
                    </p:blipFill>
                    <p:spPr>
                      <a:xfrm>
                        <a:off x="2987824" y="5806786"/>
                        <a:ext cx="323850" cy="349250"/>
                      </a:xfrm>
                      <a:prstGeom prst="rect">
                        <a:avLst/>
                      </a:prstGeom>
                    </p:spPr>
                  </p:pic>
                </p:oleObj>
              </mc:Fallback>
            </mc:AlternateContent>
          </a:graphicData>
        </a:graphic>
      </p:graphicFrame>
      <p:cxnSp>
        <p:nvCxnSpPr>
          <p:cNvPr id="16" name="Straight Arrow Connector 15"/>
          <p:cNvCxnSpPr/>
          <p:nvPr/>
        </p:nvCxnSpPr>
        <p:spPr>
          <a:xfrm flipV="1">
            <a:off x="467544" y="4650685"/>
            <a:ext cx="0" cy="15535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flipV="1">
            <a:off x="2303748" y="5569675"/>
            <a:ext cx="1" cy="63455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Freeform 18"/>
          <p:cNvSpPr/>
          <p:nvPr/>
        </p:nvSpPr>
        <p:spPr>
          <a:xfrm>
            <a:off x="471567" y="5758594"/>
            <a:ext cx="1018903" cy="149897"/>
          </a:xfrm>
          <a:custGeom>
            <a:avLst/>
            <a:gdLst>
              <a:gd name="connsiteX0" fmla="*/ 0 w 1018903"/>
              <a:gd name="connsiteY0" fmla="*/ 69668 h 149897"/>
              <a:gd name="connsiteX1" fmla="*/ 461555 w 1018903"/>
              <a:gd name="connsiteY1" fmla="*/ 148045 h 149897"/>
              <a:gd name="connsiteX2" fmla="*/ 1018903 w 1018903"/>
              <a:gd name="connsiteY2" fmla="*/ 0 h 149897"/>
            </a:gdLst>
            <a:ahLst/>
            <a:cxnLst>
              <a:cxn ang="0">
                <a:pos x="connsiteX0" y="connsiteY0"/>
              </a:cxn>
              <a:cxn ang="0">
                <a:pos x="connsiteX1" y="connsiteY1"/>
              </a:cxn>
              <a:cxn ang="0">
                <a:pos x="connsiteX2" y="connsiteY2"/>
              </a:cxn>
            </a:cxnLst>
            <a:rect l="l" t="t" r="r" b="b"/>
            <a:pathLst>
              <a:path w="1018903" h="149897">
                <a:moveTo>
                  <a:pt x="0" y="69668"/>
                </a:moveTo>
                <a:cubicBezTo>
                  <a:pt x="145869" y="114662"/>
                  <a:pt x="291738" y="159656"/>
                  <a:pt x="461555" y="148045"/>
                </a:cubicBezTo>
                <a:cubicBezTo>
                  <a:pt x="631372" y="136434"/>
                  <a:pt x="825137" y="68217"/>
                  <a:pt x="1018903" y="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p:cNvCxnSpPr/>
          <p:nvPr/>
        </p:nvCxnSpPr>
        <p:spPr>
          <a:xfrm flipV="1">
            <a:off x="1489435" y="5758594"/>
            <a:ext cx="0" cy="4456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4" name="Object 23"/>
          <p:cNvGraphicFramePr>
            <a:graphicFrameLocks noChangeAspect="1"/>
          </p:cNvGraphicFramePr>
          <p:nvPr>
            <p:extLst/>
          </p:nvPr>
        </p:nvGraphicFramePr>
        <p:xfrm>
          <a:off x="224200" y="4201775"/>
          <a:ext cx="1025525" cy="455613"/>
        </p:xfrm>
        <a:graphic>
          <a:graphicData uri="http://schemas.openxmlformats.org/presentationml/2006/ole">
            <mc:AlternateContent xmlns:mc="http://schemas.openxmlformats.org/markup-compatibility/2006">
              <mc:Choice xmlns:v="urn:schemas-microsoft-com:vml" Requires="v">
                <p:oleObj spid="_x0000_s282811" name="Equation" r:id="rId15" imgW="482400" imgH="215640" progId="Equation.3">
                  <p:embed/>
                </p:oleObj>
              </mc:Choice>
              <mc:Fallback>
                <p:oleObj name="Equation" r:id="rId15" imgW="482400" imgH="215640" progId="Equation.3">
                  <p:embed/>
                  <p:pic>
                    <p:nvPicPr>
                      <p:cNvPr id="24" name="Object 23"/>
                      <p:cNvPicPr/>
                      <p:nvPr/>
                    </p:nvPicPr>
                    <p:blipFill>
                      <a:blip r:embed="rId16"/>
                      <a:stretch>
                        <a:fillRect/>
                      </a:stretch>
                    </p:blipFill>
                    <p:spPr>
                      <a:xfrm>
                        <a:off x="224200" y="4201775"/>
                        <a:ext cx="1025525" cy="455613"/>
                      </a:xfrm>
                      <a:prstGeom prst="rect">
                        <a:avLst/>
                      </a:prstGeom>
                    </p:spPr>
                  </p:pic>
                </p:oleObj>
              </mc:Fallback>
            </mc:AlternateContent>
          </a:graphicData>
        </a:graphic>
      </p:graphicFrame>
      <p:sp>
        <p:nvSpPr>
          <p:cNvPr id="25" name="TextBox 24"/>
          <p:cNvSpPr txBox="1"/>
          <p:nvPr/>
        </p:nvSpPr>
        <p:spPr>
          <a:xfrm>
            <a:off x="585926" y="6516052"/>
            <a:ext cx="2507070" cy="369332"/>
          </a:xfrm>
          <a:prstGeom prst="rect">
            <a:avLst/>
          </a:prstGeom>
          <a:noFill/>
        </p:spPr>
        <p:txBody>
          <a:bodyPr wrap="square" rtlCol="0">
            <a:spAutoFit/>
          </a:bodyPr>
          <a:lstStyle/>
          <a:p>
            <a:r>
              <a:rPr lang="en-GB" dirty="0" smtClean="0"/>
              <a:t>Compton Edge (E</a:t>
            </a:r>
            <a:r>
              <a:rPr lang="en-GB" baseline="-25000" dirty="0" smtClean="0"/>
              <a:t>KMAX</a:t>
            </a:r>
            <a:r>
              <a:rPr lang="en-GB" dirty="0" smtClean="0"/>
              <a:t>)</a:t>
            </a:r>
            <a:endParaRPr lang="en-GB" dirty="0"/>
          </a:p>
        </p:txBody>
      </p:sp>
      <p:cxnSp>
        <p:nvCxnSpPr>
          <p:cNvPr id="27" name="Straight Arrow Connector 26"/>
          <p:cNvCxnSpPr/>
          <p:nvPr/>
        </p:nvCxnSpPr>
        <p:spPr>
          <a:xfrm flipV="1">
            <a:off x="1499005" y="6205598"/>
            <a:ext cx="0" cy="37851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rotWithShape="1">
          <a:blip r:embed="rId17"/>
          <a:srcRect r="6001"/>
          <a:stretch/>
        </p:blipFill>
        <p:spPr>
          <a:xfrm>
            <a:off x="3066781" y="3849701"/>
            <a:ext cx="6041723" cy="2734413"/>
          </a:xfrm>
          <a:prstGeom prst="rect">
            <a:avLst/>
          </a:prstGeom>
        </p:spPr>
      </p:pic>
    </p:spTree>
    <p:extLst>
      <p:ext uri="{BB962C8B-B14F-4D97-AF65-F5344CB8AC3E}">
        <p14:creationId xmlns:p14="http://schemas.microsoft.com/office/powerpoint/2010/main" val="2077771795"/>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105</a:t>
            </a:fld>
            <a:endParaRPr lang="fr-FR"/>
          </a:p>
        </p:txBody>
      </p:sp>
      <p:pic>
        <p:nvPicPr>
          <p:cNvPr id="5" name="Picture 4"/>
          <p:cNvPicPr>
            <a:picLocks noChangeAspect="1"/>
          </p:cNvPicPr>
          <p:nvPr/>
        </p:nvPicPr>
        <p:blipFill rotWithShape="1">
          <a:blip r:embed="rId3"/>
          <a:srcRect l="8374" t="2474" r="7187" b="3512"/>
          <a:stretch/>
        </p:blipFill>
        <p:spPr>
          <a:xfrm>
            <a:off x="42498" y="944562"/>
            <a:ext cx="9099914" cy="5715648"/>
          </a:xfrm>
          <a:prstGeom prst="rect">
            <a:avLst/>
          </a:prstGeom>
        </p:spPr>
      </p:pic>
      <p:sp>
        <p:nvSpPr>
          <p:cNvPr id="7" name="Rectangle 2"/>
          <p:cNvSpPr txBox="1">
            <a:spLocks noChangeArrowheads="1"/>
          </p:cNvSpPr>
          <p:nvPr/>
        </p:nvSpPr>
        <p:spPr>
          <a:xfrm>
            <a:off x="-1" y="0"/>
            <a:ext cx="9142413" cy="9445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t>Partial charge deposition due to Compton Scattering</a:t>
            </a:r>
          </a:p>
        </p:txBody>
      </p:sp>
      <p:sp>
        <p:nvSpPr>
          <p:cNvPr id="8" name="TextBox 7"/>
          <p:cNvSpPr txBox="1"/>
          <p:nvPr/>
        </p:nvSpPr>
        <p:spPr>
          <a:xfrm>
            <a:off x="539552" y="2680960"/>
            <a:ext cx="2591643" cy="646331"/>
          </a:xfrm>
          <a:prstGeom prst="rect">
            <a:avLst/>
          </a:prstGeom>
          <a:noFill/>
        </p:spPr>
        <p:txBody>
          <a:bodyPr wrap="square" rtlCol="0">
            <a:spAutoFit/>
          </a:bodyPr>
          <a:lstStyle/>
          <a:p>
            <a:r>
              <a:rPr lang="en-GB" dirty="0" smtClean="0"/>
              <a:t>Compton predominant above 57keV</a:t>
            </a:r>
            <a:endParaRPr lang="en-GB" dirty="0"/>
          </a:p>
        </p:txBody>
      </p:sp>
      <p:sp>
        <p:nvSpPr>
          <p:cNvPr id="9" name="TextBox 8"/>
          <p:cNvSpPr txBox="1"/>
          <p:nvPr/>
        </p:nvSpPr>
        <p:spPr>
          <a:xfrm>
            <a:off x="5257378" y="2952979"/>
            <a:ext cx="2591643" cy="369332"/>
          </a:xfrm>
          <a:prstGeom prst="rect">
            <a:avLst/>
          </a:prstGeom>
          <a:noFill/>
        </p:spPr>
        <p:txBody>
          <a:bodyPr wrap="square" rtlCol="0">
            <a:spAutoFit/>
          </a:bodyPr>
          <a:lstStyle/>
          <a:p>
            <a:r>
              <a:rPr lang="en-GB" dirty="0" smtClean="0"/>
              <a:t>150keV</a:t>
            </a:r>
            <a:endParaRPr lang="en-GB" dirty="0"/>
          </a:p>
        </p:txBody>
      </p:sp>
      <p:sp>
        <p:nvSpPr>
          <p:cNvPr id="10" name="TextBox 9"/>
          <p:cNvSpPr txBox="1"/>
          <p:nvPr/>
        </p:nvSpPr>
        <p:spPr>
          <a:xfrm>
            <a:off x="490912" y="5848088"/>
            <a:ext cx="2591643" cy="369332"/>
          </a:xfrm>
          <a:prstGeom prst="rect">
            <a:avLst/>
          </a:prstGeom>
          <a:noFill/>
        </p:spPr>
        <p:txBody>
          <a:bodyPr wrap="square" rtlCol="0">
            <a:spAutoFit/>
          </a:bodyPr>
          <a:lstStyle/>
          <a:p>
            <a:r>
              <a:rPr lang="en-GB" dirty="0" smtClean="0"/>
              <a:t>150keV</a:t>
            </a:r>
            <a:endParaRPr lang="en-GB" dirty="0"/>
          </a:p>
        </p:txBody>
      </p:sp>
      <p:sp>
        <p:nvSpPr>
          <p:cNvPr id="11" name="TextBox 10"/>
          <p:cNvSpPr txBox="1"/>
          <p:nvPr/>
        </p:nvSpPr>
        <p:spPr>
          <a:xfrm>
            <a:off x="5292725" y="5848088"/>
            <a:ext cx="2591643" cy="369332"/>
          </a:xfrm>
          <a:prstGeom prst="rect">
            <a:avLst/>
          </a:prstGeom>
          <a:noFill/>
        </p:spPr>
        <p:txBody>
          <a:bodyPr wrap="square" rtlCol="0">
            <a:spAutoFit/>
          </a:bodyPr>
          <a:lstStyle/>
          <a:p>
            <a:r>
              <a:rPr lang="en-GB" dirty="0" smtClean="0"/>
              <a:t>265keV</a:t>
            </a:r>
            <a:endParaRPr lang="en-GB" dirty="0"/>
          </a:p>
        </p:txBody>
      </p:sp>
    </p:spTree>
    <p:extLst>
      <p:ext uri="{BB962C8B-B14F-4D97-AF65-F5344CB8AC3E}">
        <p14:creationId xmlns:p14="http://schemas.microsoft.com/office/powerpoint/2010/main" val="13225648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106</a:t>
            </a:fld>
            <a:endParaRPr lang="fr-FR"/>
          </a:p>
        </p:txBody>
      </p:sp>
      <p:pic>
        <p:nvPicPr>
          <p:cNvPr id="5" name="Picture 4"/>
          <p:cNvPicPr>
            <a:picLocks noChangeAspect="1"/>
          </p:cNvPicPr>
          <p:nvPr/>
        </p:nvPicPr>
        <p:blipFill>
          <a:blip r:embed="rId3"/>
          <a:stretch>
            <a:fillRect/>
          </a:stretch>
        </p:blipFill>
        <p:spPr>
          <a:xfrm>
            <a:off x="251520" y="193622"/>
            <a:ext cx="8767559" cy="5544616"/>
          </a:xfrm>
          <a:prstGeom prst="rect">
            <a:avLst/>
          </a:prstGeom>
        </p:spPr>
      </p:pic>
      <p:pic>
        <p:nvPicPr>
          <p:cNvPr id="100" name="Picture 99"/>
          <p:cNvPicPr>
            <a:picLocks noChangeAspect="1"/>
          </p:cNvPicPr>
          <p:nvPr/>
        </p:nvPicPr>
        <p:blipFill rotWithShape="1">
          <a:blip r:embed="rId4"/>
          <a:srcRect l="61533" r="17369"/>
          <a:stretch/>
        </p:blipFill>
        <p:spPr>
          <a:xfrm>
            <a:off x="3707904" y="-272"/>
            <a:ext cx="1728192" cy="4968552"/>
          </a:xfrm>
          <a:prstGeom prst="rect">
            <a:avLst/>
          </a:prstGeom>
        </p:spPr>
      </p:pic>
      <p:sp>
        <p:nvSpPr>
          <p:cNvPr id="18" name="TextBox 17"/>
          <p:cNvSpPr txBox="1"/>
          <p:nvPr/>
        </p:nvSpPr>
        <p:spPr>
          <a:xfrm>
            <a:off x="1231989" y="2253171"/>
            <a:ext cx="2475915" cy="461665"/>
          </a:xfrm>
          <a:prstGeom prst="rect">
            <a:avLst/>
          </a:prstGeom>
          <a:noFill/>
        </p:spPr>
        <p:txBody>
          <a:bodyPr wrap="square" rtlCol="0">
            <a:spAutoFit/>
          </a:bodyPr>
          <a:lstStyle/>
          <a:p>
            <a:r>
              <a:rPr lang="en-GB" sz="2400" dirty="0" smtClean="0"/>
              <a:t>6. Charge trapping</a:t>
            </a:r>
            <a:endParaRPr lang="en-GB" sz="2400" dirty="0"/>
          </a:p>
        </p:txBody>
      </p:sp>
    </p:spTree>
    <p:extLst>
      <p:ext uri="{BB962C8B-B14F-4D97-AF65-F5344CB8AC3E}">
        <p14:creationId xmlns:p14="http://schemas.microsoft.com/office/powerpoint/2010/main" val="3857055729"/>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772469"/>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34400" dirty="0" smtClean="0"/>
              <a:t>(</a:t>
            </a:r>
            <a:endParaRPr lang="en-US" sz="4000" dirty="0" smtClean="0"/>
          </a:p>
          <a:p>
            <a:pPr algn="ctr" eaLnBrk="0" hangingPunct="0"/>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107</a:t>
            </a:fld>
            <a:endParaRPr lang="fr-FR"/>
          </a:p>
        </p:txBody>
      </p:sp>
    </p:spTree>
    <p:extLst>
      <p:ext uri="{BB962C8B-B14F-4D97-AF65-F5344CB8AC3E}">
        <p14:creationId xmlns:p14="http://schemas.microsoft.com/office/powerpoint/2010/main" val="2244386821"/>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795924" y="2682324"/>
            <a:ext cx="8120598" cy="4050037"/>
          </a:xfrm>
          <a:prstGeom prst="rect">
            <a:avLst/>
          </a:prstGeom>
        </p:spPr>
      </p:pic>
      <p:sp>
        <p:nvSpPr>
          <p:cNvPr id="2" name="Title 1"/>
          <p:cNvSpPr>
            <a:spLocks noGrp="1"/>
          </p:cNvSpPr>
          <p:nvPr>
            <p:ph type="title"/>
          </p:nvPr>
        </p:nvSpPr>
        <p:spPr>
          <a:xfrm>
            <a:off x="457200" y="-27384"/>
            <a:ext cx="8229600" cy="1143000"/>
          </a:xfrm>
        </p:spPr>
        <p:txBody>
          <a:bodyPr>
            <a:normAutofit fontScale="90000"/>
          </a:bodyPr>
          <a:lstStyle/>
          <a:p>
            <a:r>
              <a:rPr lang="en-GB" dirty="0" smtClean="0"/>
              <a:t>Induced charge on detector electrodes</a:t>
            </a:r>
            <a:endParaRPr lang="en-GB" dirty="0"/>
          </a:p>
        </p:txBody>
      </p:sp>
      <p:sp>
        <p:nvSpPr>
          <p:cNvPr id="3" name="Content Placeholder 2"/>
          <p:cNvSpPr>
            <a:spLocks noGrp="1"/>
          </p:cNvSpPr>
          <p:nvPr>
            <p:ph idx="1"/>
          </p:nvPr>
        </p:nvSpPr>
        <p:spPr>
          <a:xfrm>
            <a:off x="431180" y="982614"/>
            <a:ext cx="8229600" cy="5902770"/>
          </a:xfrm>
        </p:spPr>
        <p:txBody>
          <a:bodyPr>
            <a:normAutofit/>
          </a:bodyPr>
          <a:lstStyle/>
          <a:p>
            <a:r>
              <a:rPr lang="en-GB" sz="2800" dirty="0" smtClean="0"/>
              <a:t>Signals on detector electrodes arise from motion of charge carriers</a:t>
            </a:r>
          </a:p>
          <a:p>
            <a:r>
              <a:rPr lang="en-GB" sz="2800" dirty="0" smtClean="0"/>
              <a:t>Induced current is derived from laws of electrostatics</a:t>
            </a:r>
          </a:p>
        </p:txBody>
      </p:sp>
      <p:sp>
        <p:nvSpPr>
          <p:cNvPr id="4" name="Slide Number Placeholder 3"/>
          <p:cNvSpPr>
            <a:spLocks noGrp="1"/>
          </p:cNvSpPr>
          <p:nvPr>
            <p:ph type="sldNum" sz="quarter" idx="12"/>
          </p:nvPr>
        </p:nvSpPr>
        <p:spPr/>
        <p:txBody>
          <a:bodyPr/>
          <a:lstStyle/>
          <a:p>
            <a:fld id="{D251A0BC-E5D3-4A65-8506-4DFA341A4396}" type="slidenum">
              <a:rPr lang="fr-FR" smtClean="0"/>
              <a:t>108</a:t>
            </a:fld>
            <a:endParaRPr lang="fr-FR"/>
          </a:p>
        </p:txBody>
      </p:sp>
      <p:sp>
        <p:nvSpPr>
          <p:cNvPr id="7" name="TextBox 6"/>
          <p:cNvSpPr txBox="1"/>
          <p:nvPr/>
        </p:nvSpPr>
        <p:spPr>
          <a:xfrm>
            <a:off x="7084031" y="6189167"/>
            <a:ext cx="2088232" cy="370232"/>
          </a:xfrm>
          <a:prstGeom prst="rect">
            <a:avLst/>
          </a:prstGeom>
          <a:noFill/>
        </p:spPr>
        <p:txBody>
          <a:bodyPr wrap="square" rtlCol="0">
            <a:spAutoFit/>
          </a:bodyPr>
          <a:lstStyle/>
          <a:p>
            <a:r>
              <a:rPr lang="en-GB" dirty="0" smtClean="0"/>
              <a:t>W. Riegler, CERN</a:t>
            </a:r>
            <a:endParaRPr lang="en-GB" sz="900" dirty="0"/>
          </a:p>
        </p:txBody>
      </p:sp>
      <p:sp>
        <p:nvSpPr>
          <p:cNvPr id="6" name="Rectangle 5"/>
          <p:cNvSpPr/>
          <p:nvPr/>
        </p:nvSpPr>
        <p:spPr>
          <a:xfrm>
            <a:off x="5508104" y="2636912"/>
            <a:ext cx="3635896" cy="20162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13837057"/>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749281" y="2411498"/>
            <a:ext cx="7876273" cy="4446502"/>
          </a:xfrm>
          <a:prstGeom prst="rect">
            <a:avLst/>
          </a:prstGeom>
        </p:spPr>
      </p:pic>
      <p:sp>
        <p:nvSpPr>
          <p:cNvPr id="2" name="Title 1"/>
          <p:cNvSpPr>
            <a:spLocks noGrp="1"/>
          </p:cNvSpPr>
          <p:nvPr>
            <p:ph type="title"/>
          </p:nvPr>
        </p:nvSpPr>
        <p:spPr>
          <a:xfrm>
            <a:off x="457200" y="-27384"/>
            <a:ext cx="8229600" cy="1143000"/>
          </a:xfrm>
        </p:spPr>
        <p:txBody>
          <a:bodyPr>
            <a:normAutofit fontScale="90000"/>
          </a:bodyPr>
          <a:lstStyle/>
          <a:p>
            <a:r>
              <a:rPr lang="en-GB" dirty="0" smtClean="0"/>
              <a:t>Induced charge on detector electrodes</a:t>
            </a:r>
            <a:endParaRPr lang="en-GB" dirty="0"/>
          </a:p>
        </p:txBody>
      </p:sp>
      <p:sp>
        <p:nvSpPr>
          <p:cNvPr id="3" name="Content Placeholder 2"/>
          <p:cNvSpPr>
            <a:spLocks noGrp="1"/>
          </p:cNvSpPr>
          <p:nvPr>
            <p:ph idx="1"/>
          </p:nvPr>
        </p:nvSpPr>
        <p:spPr>
          <a:xfrm>
            <a:off x="431180" y="982614"/>
            <a:ext cx="8229600" cy="5902770"/>
          </a:xfrm>
        </p:spPr>
        <p:txBody>
          <a:bodyPr>
            <a:normAutofit/>
          </a:bodyPr>
          <a:lstStyle/>
          <a:p>
            <a:r>
              <a:rPr lang="en-GB" sz="2800" dirty="0" smtClean="0"/>
              <a:t>Signals on detector electrodes arise from motion of charge carriers</a:t>
            </a:r>
          </a:p>
          <a:p>
            <a:r>
              <a:rPr lang="en-GB" sz="2800" dirty="0" smtClean="0"/>
              <a:t>Induced current is derived from laws of electrostatics</a:t>
            </a:r>
          </a:p>
        </p:txBody>
      </p:sp>
      <p:sp>
        <p:nvSpPr>
          <p:cNvPr id="4" name="Slide Number Placeholder 3"/>
          <p:cNvSpPr>
            <a:spLocks noGrp="1"/>
          </p:cNvSpPr>
          <p:nvPr>
            <p:ph type="sldNum" sz="quarter" idx="12"/>
          </p:nvPr>
        </p:nvSpPr>
        <p:spPr/>
        <p:txBody>
          <a:bodyPr/>
          <a:lstStyle/>
          <a:p>
            <a:fld id="{D251A0BC-E5D3-4A65-8506-4DFA341A4396}" type="slidenum">
              <a:rPr lang="fr-FR" smtClean="0"/>
              <a:t>109</a:t>
            </a:fld>
            <a:endParaRPr lang="fr-FR"/>
          </a:p>
        </p:txBody>
      </p:sp>
      <p:sp>
        <p:nvSpPr>
          <p:cNvPr id="7" name="TextBox 6"/>
          <p:cNvSpPr txBox="1"/>
          <p:nvPr/>
        </p:nvSpPr>
        <p:spPr>
          <a:xfrm>
            <a:off x="6598568" y="6487768"/>
            <a:ext cx="2088232" cy="370232"/>
          </a:xfrm>
          <a:prstGeom prst="rect">
            <a:avLst/>
          </a:prstGeom>
          <a:noFill/>
        </p:spPr>
        <p:txBody>
          <a:bodyPr wrap="square" rtlCol="0">
            <a:spAutoFit/>
          </a:bodyPr>
          <a:lstStyle/>
          <a:p>
            <a:r>
              <a:rPr lang="en-GB" dirty="0" smtClean="0"/>
              <a:t>W. Riegler, CERN</a:t>
            </a:r>
            <a:endParaRPr lang="en-GB" sz="900" dirty="0"/>
          </a:p>
        </p:txBody>
      </p:sp>
      <mc:AlternateContent xmlns:mc="http://schemas.openxmlformats.org/markup-compatibility/2006" xmlns:a14="http://schemas.microsoft.com/office/drawing/2010/main">
        <mc:Choice Requires="a14">
          <p:sp>
            <p:nvSpPr>
              <p:cNvPr id="5" name="TextBox 4"/>
              <p:cNvSpPr txBox="1"/>
              <p:nvPr/>
            </p:nvSpPr>
            <p:spPr>
              <a:xfrm>
                <a:off x="5940152" y="3783242"/>
                <a:ext cx="2469378" cy="8180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2800" smtClean="0">
                          <a:latin typeface="Cambria Math" panose="02040503050406030204" pitchFamily="18" charset="0"/>
                        </a:rPr>
                        <m:t>i</m:t>
                      </m:r>
                      <m:d>
                        <m:dPr>
                          <m:ctrlPr>
                            <a:rPr lang="en-US" sz="2800" i="1" smtClean="0">
                              <a:latin typeface="Cambria Math" panose="02040503050406030204" pitchFamily="18" charset="0"/>
                            </a:rPr>
                          </m:ctrlPr>
                        </m:dPr>
                        <m:e>
                          <m:r>
                            <a:rPr lang="en-US" sz="2800" b="0" i="1" smtClean="0">
                              <a:latin typeface="Cambria Math" panose="02040503050406030204" pitchFamily="18" charset="0"/>
                            </a:rPr>
                            <m:t>𝑡</m:t>
                          </m:r>
                        </m:e>
                      </m:d>
                      <m:r>
                        <a:rPr lang="en-US" sz="2800" b="0" i="0"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𝑑𝑄</m:t>
                          </m:r>
                        </m:num>
                        <m:den>
                          <m:r>
                            <a:rPr lang="en-US" sz="2800" b="0" i="1" smtClean="0">
                              <a:latin typeface="Cambria Math" panose="02040503050406030204" pitchFamily="18" charset="0"/>
                            </a:rPr>
                            <m:t>𝑑𝑡</m:t>
                          </m:r>
                        </m:den>
                      </m:f>
                    </m:oMath>
                  </m:oMathPara>
                </a14:m>
                <a:endParaRPr lang="en-GB" sz="2800" dirty="0"/>
              </a:p>
            </p:txBody>
          </p:sp>
        </mc:Choice>
        <mc:Fallback xmlns="">
          <p:sp>
            <p:nvSpPr>
              <p:cNvPr id="5" name="TextBox 4"/>
              <p:cNvSpPr txBox="1">
                <a:spLocks noRot="1" noChangeAspect="1" noMove="1" noResize="1" noEditPoints="1" noAdjustHandles="1" noChangeArrowheads="1" noChangeShapeType="1" noTextEdit="1"/>
              </p:cNvSpPr>
              <p:nvPr/>
            </p:nvSpPr>
            <p:spPr>
              <a:xfrm>
                <a:off x="5940152" y="3783242"/>
                <a:ext cx="2469378" cy="818044"/>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7821583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4"/>
          <a:srcRect l="8654" t="64572" b="1"/>
          <a:stretch/>
        </p:blipFill>
        <p:spPr>
          <a:xfrm>
            <a:off x="1691679" y="2492895"/>
            <a:ext cx="8008493" cy="2193995"/>
          </a:xfrm>
          <a:prstGeom prst="rect">
            <a:avLst/>
          </a:prstGeom>
        </p:spPr>
      </p:pic>
      <p:sp>
        <p:nvSpPr>
          <p:cNvPr id="4" name="Slide Number Placeholder 3"/>
          <p:cNvSpPr>
            <a:spLocks noGrp="1"/>
          </p:cNvSpPr>
          <p:nvPr>
            <p:ph type="sldNum" sz="quarter" idx="12"/>
          </p:nvPr>
        </p:nvSpPr>
        <p:spPr/>
        <p:txBody>
          <a:bodyPr/>
          <a:lstStyle/>
          <a:p>
            <a:fld id="{D251A0BC-E5D3-4A65-8506-4DFA341A4396}" type="slidenum">
              <a:rPr lang="fr-FR" smtClean="0"/>
              <a:t>11</a:t>
            </a:fld>
            <a:endParaRPr lang="fr-FR"/>
          </a:p>
        </p:txBody>
      </p:sp>
      <p:pic>
        <p:nvPicPr>
          <p:cNvPr id="5" name="Picture 4"/>
          <p:cNvPicPr>
            <a:picLocks noChangeAspect="1"/>
          </p:cNvPicPr>
          <p:nvPr/>
        </p:nvPicPr>
        <p:blipFill rotWithShape="1">
          <a:blip r:embed="rId4"/>
          <a:srcRect l="8654" b="64710"/>
          <a:stretch/>
        </p:blipFill>
        <p:spPr>
          <a:xfrm>
            <a:off x="1691680" y="-27384"/>
            <a:ext cx="8008493" cy="2185516"/>
          </a:xfrm>
          <a:prstGeom prst="rect">
            <a:avLst/>
          </a:prstGeom>
        </p:spPr>
      </p:pic>
      <p:sp>
        <p:nvSpPr>
          <p:cNvPr id="6" name="TextBox 5"/>
          <p:cNvSpPr txBox="1"/>
          <p:nvPr/>
        </p:nvSpPr>
        <p:spPr>
          <a:xfrm>
            <a:off x="0" y="476672"/>
            <a:ext cx="2001906" cy="3416320"/>
          </a:xfrm>
          <a:prstGeom prst="rect">
            <a:avLst/>
          </a:prstGeom>
          <a:noFill/>
        </p:spPr>
        <p:txBody>
          <a:bodyPr wrap="square" rtlCol="0">
            <a:spAutoFit/>
          </a:bodyPr>
          <a:lstStyle/>
          <a:p>
            <a:r>
              <a:rPr lang="en-GB" dirty="0" smtClean="0"/>
              <a:t>Detected photons</a:t>
            </a:r>
          </a:p>
          <a:p>
            <a:endParaRPr lang="en-GB" dirty="0"/>
          </a:p>
          <a:p>
            <a:endParaRPr lang="en-GB" dirty="0" smtClean="0"/>
          </a:p>
          <a:p>
            <a:endParaRPr lang="en-GB" dirty="0"/>
          </a:p>
          <a:p>
            <a:endParaRPr lang="en-GB" dirty="0" smtClean="0"/>
          </a:p>
          <a:p>
            <a:endParaRPr lang="en-GB" dirty="0" smtClean="0"/>
          </a:p>
          <a:p>
            <a:endParaRPr lang="en-GB" dirty="0"/>
          </a:p>
          <a:p>
            <a:endParaRPr lang="en-GB" dirty="0" smtClean="0"/>
          </a:p>
          <a:p>
            <a:r>
              <a:rPr lang="en-GB" dirty="0" smtClean="0"/>
              <a:t>Principle of operation of an integrating detector</a:t>
            </a:r>
            <a:endParaRPr lang="en-GB" dirty="0"/>
          </a:p>
        </p:txBody>
      </p:sp>
      <p:sp>
        <p:nvSpPr>
          <p:cNvPr id="7" name="Text Box 5"/>
          <p:cNvSpPr txBox="1">
            <a:spLocks noChangeArrowheads="1"/>
          </p:cNvSpPr>
          <p:nvPr/>
        </p:nvSpPr>
        <p:spPr bwMode="auto">
          <a:xfrm>
            <a:off x="1201854" y="3785302"/>
            <a:ext cx="184150" cy="396875"/>
          </a:xfrm>
          <a:prstGeom prst="rect">
            <a:avLst/>
          </a:prstGeom>
          <a:noFill/>
          <a:ln w="9525">
            <a:noFill/>
            <a:miter lim="800000"/>
            <a:headEnd/>
            <a:tailEnd/>
          </a:ln>
          <a:effectLst/>
        </p:spPr>
        <p:txBody>
          <a:bodyPr wrap="none">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066399826"/>
              </p:ext>
            </p:extLst>
          </p:nvPr>
        </p:nvGraphicFramePr>
        <p:xfrm>
          <a:off x="2307581" y="2677796"/>
          <a:ext cx="1592263" cy="911225"/>
        </p:xfrm>
        <a:graphic>
          <a:graphicData uri="http://schemas.openxmlformats.org/presentationml/2006/ole">
            <mc:AlternateContent xmlns:mc="http://schemas.openxmlformats.org/markup-compatibility/2006">
              <mc:Choice xmlns:v="urn:schemas-microsoft-com:vml" Requires="v">
                <p:oleObj spid="_x0000_s183658" name="Equation" r:id="rId5" imgW="749160" imgH="431640" progId="Equation.3">
                  <p:embed/>
                </p:oleObj>
              </mc:Choice>
              <mc:Fallback>
                <p:oleObj name="Equation" r:id="rId5" imgW="749160" imgH="431640" progId="Equation.3">
                  <p:embed/>
                  <p:pic>
                    <p:nvPicPr>
                      <p:cNvPr id="11" name="Object 10"/>
                      <p:cNvPicPr/>
                      <p:nvPr/>
                    </p:nvPicPr>
                    <p:blipFill>
                      <a:blip r:embed="rId6"/>
                      <a:stretch>
                        <a:fillRect/>
                      </a:stretch>
                    </p:blipFill>
                    <p:spPr>
                      <a:xfrm>
                        <a:off x="2307581" y="2677796"/>
                        <a:ext cx="1592263" cy="911225"/>
                      </a:xfrm>
                      <a:prstGeom prst="rect">
                        <a:avLst/>
                      </a:prstGeom>
                    </p:spPr>
                  </p:pic>
                </p:oleObj>
              </mc:Fallback>
            </mc:AlternateContent>
          </a:graphicData>
        </a:graphic>
      </p:graphicFrame>
      <p:sp>
        <p:nvSpPr>
          <p:cNvPr id="12" name="Content Placeholder 2"/>
          <p:cNvSpPr>
            <a:spLocks noGrp="1"/>
          </p:cNvSpPr>
          <p:nvPr>
            <p:ph idx="1"/>
          </p:nvPr>
        </p:nvSpPr>
        <p:spPr>
          <a:xfrm>
            <a:off x="251520" y="4409196"/>
            <a:ext cx="8640960" cy="2027734"/>
          </a:xfrm>
        </p:spPr>
        <p:txBody>
          <a:bodyPr>
            <a:normAutofit/>
          </a:bodyPr>
          <a:lstStyle/>
          <a:p>
            <a:r>
              <a:rPr lang="en-US" sz="2400" dirty="0" smtClean="0"/>
              <a:t>Integrating systems:</a:t>
            </a:r>
          </a:p>
          <a:p>
            <a:pPr lvl="1"/>
            <a:r>
              <a:rPr lang="en-US" sz="2000" dirty="0" smtClean="0"/>
              <a:t>Most X-ray medical imaging systems deployed today</a:t>
            </a:r>
          </a:p>
          <a:p>
            <a:pPr lvl="1"/>
            <a:r>
              <a:rPr lang="en-US" sz="2000" dirty="0" smtClean="0"/>
              <a:t>Noise is integrated together with the signal (limits SNR)</a:t>
            </a:r>
          </a:p>
          <a:p>
            <a:pPr lvl="1"/>
            <a:r>
              <a:rPr lang="en-US" sz="2000" dirty="0" smtClean="0"/>
              <a:t>The weight of each photon is proportional to its energy</a:t>
            </a:r>
          </a:p>
          <a:p>
            <a:pPr lvl="1"/>
            <a:r>
              <a:rPr lang="en-US" sz="2000" dirty="0" smtClean="0"/>
              <a:t>Does not suffer from pile-up</a:t>
            </a:r>
            <a:endParaRPr lang="en-GB" sz="2000" dirty="0"/>
          </a:p>
        </p:txBody>
      </p:sp>
      <p:sp>
        <p:nvSpPr>
          <p:cNvPr id="9" name="Rectangle 8"/>
          <p:cNvSpPr/>
          <p:nvPr/>
        </p:nvSpPr>
        <p:spPr>
          <a:xfrm>
            <a:off x="3923928" y="2404828"/>
            <a:ext cx="3168352" cy="2309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5339937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fontScale="90000"/>
          </a:bodyPr>
          <a:lstStyle/>
          <a:p>
            <a:r>
              <a:rPr lang="en-GB" dirty="0" smtClean="0"/>
              <a:t>Induced charge on detector electrodes</a:t>
            </a:r>
            <a:endParaRPr lang="en-GB" dirty="0"/>
          </a:p>
        </p:txBody>
      </p:sp>
      <p:sp>
        <p:nvSpPr>
          <p:cNvPr id="3" name="Content Placeholder 2"/>
          <p:cNvSpPr>
            <a:spLocks noGrp="1"/>
          </p:cNvSpPr>
          <p:nvPr>
            <p:ph idx="1"/>
          </p:nvPr>
        </p:nvSpPr>
        <p:spPr>
          <a:xfrm>
            <a:off x="431180" y="1191445"/>
            <a:ext cx="8229600" cy="4541811"/>
          </a:xfrm>
        </p:spPr>
        <p:txBody>
          <a:bodyPr>
            <a:normAutofit fontScale="85000" lnSpcReduction="20000"/>
          </a:bodyPr>
          <a:lstStyle/>
          <a:p>
            <a:r>
              <a:rPr lang="en-GB" dirty="0" smtClean="0"/>
              <a:t>Method: Shockley-</a:t>
            </a:r>
            <a:r>
              <a:rPr lang="en-GB" dirty="0" err="1" smtClean="0"/>
              <a:t>Ramo</a:t>
            </a:r>
            <a:r>
              <a:rPr lang="en-GB" dirty="0" smtClean="0"/>
              <a:t> theorem: the instantaneous current induced on a given electrode is equal to</a:t>
            </a:r>
          </a:p>
          <a:p>
            <a:endParaRPr lang="en-GB" dirty="0" smtClean="0"/>
          </a:p>
          <a:p>
            <a:endParaRPr lang="en-GB" dirty="0"/>
          </a:p>
          <a:p>
            <a:pPr marL="0" indent="0">
              <a:buNone/>
            </a:pPr>
            <a:r>
              <a:rPr lang="en-GB" i="1" dirty="0" smtClean="0"/>
              <a:t>where q is the charge of the carrier, v is its velocity, </a:t>
            </a:r>
            <a:r>
              <a:rPr lang="en-GB" i="1" dirty="0" err="1" smtClean="0"/>
              <a:t>E</a:t>
            </a:r>
            <a:r>
              <a:rPr lang="en-GB" i="1" baseline="-25000" dirty="0" err="1" smtClean="0"/>
              <a:t>w</a:t>
            </a:r>
            <a:r>
              <a:rPr lang="en-GB" i="1" dirty="0" smtClean="0"/>
              <a:t> is the weighting field </a:t>
            </a:r>
            <a:r>
              <a:rPr lang="en-GB" i="1" dirty="0"/>
              <a:t>and </a:t>
            </a:r>
            <a:r>
              <a:rPr lang="en-GB" i="1" dirty="0" smtClean="0"/>
              <a:t>E</a:t>
            </a:r>
            <a:r>
              <a:rPr lang="en-GB" i="1" baseline="-25000" dirty="0" smtClean="0"/>
              <a:t>d</a:t>
            </a:r>
            <a:r>
              <a:rPr lang="en-GB" i="1" dirty="0" smtClean="0"/>
              <a:t> </a:t>
            </a:r>
            <a:r>
              <a:rPr lang="en-GB" i="1" dirty="0"/>
              <a:t>is </a:t>
            </a:r>
            <a:r>
              <a:rPr lang="en-GB" i="1" dirty="0" smtClean="0"/>
              <a:t>the drift field</a:t>
            </a:r>
          </a:p>
          <a:p>
            <a:r>
              <a:rPr lang="en-GB" dirty="0" smtClean="0"/>
              <a:t>The induced charge (</a:t>
            </a:r>
            <a:r>
              <a:rPr lang="en-GB" i="1" dirty="0" smtClean="0"/>
              <a:t>Q</a:t>
            </a:r>
            <a:r>
              <a:rPr lang="en-GB" dirty="0" smtClean="0"/>
              <a:t>) on the electrode is given by</a:t>
            </a:r>
          </a:p>
          <a:p>
            <a:endParaRPr lang="en-GB" dirty="0" smtClean="0"/>
          </a:p>
          <a:p>
            <a:endParaRPr lang="en-GB" dirty="0"/>
          </a:p>
          <a:p>
            <a:pPr marL="0" indent="0">
              <a:buNone/>
            </a:pPr>
            <a:r>
              <a:rPr lang="en-GB" i="1" dirty="0" smtClean="0"/>
              <a:t>where </a:t>
            </a:r>
            <a:r>
              <a:rPr lang="en-GB" i="1" dirty="0" smtClean="0">
                <a:latin typeface="Symbol" panose="05050102010706020507" pitchFamily="18" charset="2"/>
              </a:rPr>
              <a:t>Dj</a:t>
            </a:r>
            <a:r>
              <a:rPr lang="en-GB" i="1" baseline="-25000" dirty="0" smtClean="0"/>
              <a:t>0</a:t>
            </a:r>
            <a:r>
              <a:rPr lang="en-GB" i="1" dirty="0" smtClean="0"/>
              <a:t> is the weighting potential from the beginning to the end of the carrier path</a:t>
            </a:r>
            <a:endParaRPr lang="en-GB" i="1" dirty="0"/>
          </a:p>
        </p:txBody>
      </p:sp>
      <p:sp>
        <p:nvSpPr>
          <p:cNvPr id="4" name="Slide Number Placeholder 3"/>
          <p:cNvSpPr>
            <a:spLocks noGrp="1"/>
          </p:cNvSpPr>
          <p:nvPr>
            <p:ph type="sldNum" sz="quarter" idx="12"/>
          </p:nvPr>
        </p:nvSpPr>
        <p:spPr/>
        <p:txBody>
          <a:bodyPr/>
          <a:lstStyle/>
          <a:p>
            <a:fld id="{D251A0BC-E5D3-4A65-8506-4DFA341A4396}" type="slidenum">
              <a:rPr lang="fr-FR" smtClean="0"/>
              <a:t>110</a:t>
            </a:fld>
            <a:endParaRPr lang="fr-FR"/>
          </a:p>
        </p:txBody>
      </p:sp>
      <p:sp>
        <p:nvSpPr>
          <p:cNvPr id="7" name="TextBox 6"/>
          <p:cNvSpPr txBox="1"/>
          <p:nvPr/>
        </p:nvSpPr>
        <p:spPr>
          <a:xfrm>
            <a:off x="5572944" y="5902601"/>
            <a:ext cx="4094112" cy="738664"/>
          </a:xfrm>
          <a:prstGeom prst="rect">
            <a:avLst/>
          </a:prstGeom>
          <a:noFill/>
        </p:spPr>
        <p:txBody>
          <a:bodyPr wrap="square" rtlCol="0">
            <a:spAutoFit/>
          </a:bodyPr>
          <a:lstStyle/>
          <a:p>
            <a:r>
              <a:rPr lang="pl-PL" sz="1050" dirty="0"/>
              <a:t>S.Ramo, Proc. IRE, 27 (1939) </a:t>
            </a:r>
            <a:r>
              <a:rPr lang="pl-PL" sz="1050" dirty="0" smtClean="0"/>
              <a:t>p.584</a:t>
            </a:r>
            <a:endParaRPr lang="en-GB" sz="1050" dirty="0" smtClean="0"/>
          </a:p>
          <a:p>
            <a:r>
              <a:rPr lang="en-GB" sz="1050" dirty="0" err="1"/>
              <a:t>W.Shockley</a:t>
            </a:r>
            <a:r>
              <a:rPr lang="en-GB" sz="1050" dirty="0"/>
              <a:t>, J. Appl. Phys. 9, 635 (1938</a:t>
            </a:r>
            <a:r>
              <a:rPr lang="en-GB" sz="1050" dirty="0" smtClean="0"/>
              <a:t>)</a:t>
            </a:r>
          </a:p>
          <a:p>
            <a:r>
              <a:rPr lang="en-GB" sz="1050" dirty="0" smtClean="0"/>
              <a:t>V. </a:t>
            </a:r>
            <a:r>
              <a:rPr lang="en-GB" sz="1050" dirty="0" err="1" smtClean="0"/>
              <a:t>Radeka</a:t>
            </a:r>
            <a:r>
              <a:rPr lang="en-GB" sz="1050" dirty="0" smtClean="0"/>
              <a:t> Ann. Rev. </a:t>
            </a:r>
            <a:r>
              <a:rPr lang="en-GB" sz="1050" dirty="0" err="1" smtClean="0"/>
              <a:t>Nucl</a:t>
            </a:r>
            <a:r>
              <a:rPr lang="en-GB" sz="1050" dirty="0" smtClean="0"/>
              <a:t>. Part. Sci. 1988 38: 217-277</a:t>
            </a:r>
          </a:p>
          <a:p>
            <a:r>
              <a:rPr lang="it-IT" sz="1050" dirty="0"/>
              <a:t>Gatti et al., NIMA 193 (1982) 651</a:t>
            </a:r>
            <a:endParaRPr lang="en-GB" sz="1050" dirty="0"/>
          </a:p>
        </p:txBody>
      </p:sp>
      <mc:AlternateContent xmlns:mc="http://schemas.openxmlformats.org/markup-compatibility/2006" xmlns:a14="http://schemas.microsoft.com/office/drawing/2010/main">
        <mc:Choice Requires="a14">
          <p:sp>
            <p:nvSpPr>
              <p:cNvPr id="8" name="Rectangle 7"/>
              <p:cNvSpPr/>
              <p:nvPr/>
            </p:nvSpPr>
            <p:spPr>
              <a:xfrm>
                <a:off x="820589" y="2024343"/>
                <a:ext cx="4938087" cy="50642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400" i="1" smtClean="0">
                          <a:latin typeface="Cambria Math" panose="02040503050406030204" pitchFamily="18" charset="0"/>
                        </a:rPr>
                        <m:t>𝑖</m:t>
                      </m:r>
                      <m:d>
                        <m:dPr>
                          <m:ctrlPr>
                            <a:rPr lang="en-GB" sz="2400" i="1">
                              <a:latin typeface="Cambria Math" panose="02040503050406030204" pitchFamily="18" charset="0"/>
                            </a:rPr>
                          </m:ctrlPr>
                        </m:dPr>
                        <m:e>
                          <m:r>
                            <a:rPr lang="en-GB" sz="2400" i="1">
                              <a:latin typeface="Cambria Math" panose="02040503050406030204" pitchFamily="18" charset="0"/>
                            </a:rPr>
                            <m:t>𝑡</m:t>
                          </m:r>
                        </m:e>
                      </m:d>
                      <m:r>
                        <a:rPr lang="en-GB" sz="2400" i="0">
                          <a:latin typeface="Cambria Math" panose="02040503050406030204" pitchFamily="18" charset="0"/>
                        </a:rPr>
                        <m:t>=</m:t>
                      </m:r>
                      <m:r>
                        <a:rPr lang="en-GB" sz="2400" b="0" i="1" smtClean="0">
                          <a:latin typeface="Cambria Math" panose="02040503050406030204" pitchFamily="18" charset="0"/>
                        </a:rPr>
                        <m:t>𝑞</m:t>
                      </m:r>
                      <m:acc>
                        <m:accPr>
                          <m:chr m:val="⃗"/>
                          <m:ctrlPr>
                            <a:rPr lang="en-GB" sz="2400" b="0" i="1" smtClean="0">
                              <a:latin typeface="Cambria Math" panose="02040503050406030204" pitchFamily="18" charset="0"/>
                            </a:rPr>
                          </m:ctrlPr>
                        </m:accPr>
                        <m:e>
                          <m:r>
                            <a:rPr lang="en-GB" sz="2400" b="0" i="1" smtClean="0">
                              <a:latin typeface="Cambria Math" panose="02040503050406030204" pitchFamily="18" charset="0"/>
                            </a:rPr>
                            <m:t>𝑣</m:t>
                          </m:r>
                        </m:e>
                      </m:acc>
                      <m:r>
                        <a:rPr lang="en-GB" sz="2400" i="1" smtClean="0">
                          <a:latin typeface="Cambria Math" panose="02040503050406030204" pitchFamily="18" charset="0"/>
                          <a:ea typeface="Cambria Math" panose="02040503050406030204" pitchFamily="18" charset="0"/>
                        </a:rPr>
                        <m:t>∙</m:t>
                      </m:r>
                      <m:acc>
                        <m:accPr>
                          <m:chr m:val="⃗"/>
                          <m:ctrlPr>
                            <a:rPr lang="en-GB" sz="2400" i="1" smtClean="0">
                              <a:latin typeface="Cambria Math" panose="02040503050406030204" pitchFamily="18" charset="0"/>
                              <a:ea typeface="Cambria Math" panose="02040503050406030204" pitchFamily="18" charset="0"/>
                            </a:rPr>
                          </m:ctrlPr>
                        </m:accPr>
                        <m:e>
                          <m:sSub>
                            <m:sSubPr>
                              <m:ctrlPr>
                                <a:rPr lang="en-GB" sz="240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𝐸</m:t>
                              </m:r>
                            </m:e>
                            <m:sub>
                              <m:r>
                                <a:rPr lang="en-GB" sz="2400" b="0" i="1" smtClean="0">
                                  <a:latin typeface="Cambria Math" panose="02040503050406030204" pitchFamily="18" charset="0"/>
                                  <a:ea typeface="Cambria Math" panose="02040503050406030204" pitchFamily="18" charset="0"/>
                                </a:rPr>
                                <m:t>𝑤</m:t>
                              </m:r>
                            </m:sub>
                          </m:sSub>
                        </m:e>
                      </m:acc>
                    </m:oMath>
                  </m:oMathPara>
                </a14:m>
                <a:endParaRPr lang="en-GB" sz="2400" dirty="0"/>
              </a:p>
            </p:txBody>
          </p:sp>
        </mc:Choice>
        <mc:Fallback xmlns="">
          <p:sp>
            <p:nvSpPr>
              <p:cNvPr id="8" name="Rectangle 7"/>
              <p:cNvSpPr>
                <a:spLocks noRot="1" noChangeAspect="1" noMove="1" noResize="1" noEditPoints="1" noAdjustHandles="1" noChangeArrowheads="1" noChangeShapeType="1" noTextEdit="1"/>
              </p:cNvSpPr>
              <p:nvPr/>
            </p:nvSpPr>
            <p:spPr>
              <a:xfrm>
                <a:off x="820589" y="2024343"/>
                <a:ext cx="4938087" cy="506421"/>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3882385" y="2024343"/>
                <a:ext cx="4938087" cy="50642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sz="2400" b="0" i="1" smtClean="0">
                              <a:latin typeface="Cambria Math" panose="02040503050406030204" pitchFamily="18" charset="0"/>
                            </a:rPr>
                          </m:ctrlPr>
                        </m:accPr>
                        <m:e>
                          <m:r>
                            <a:rPr lang="en-GB" sz="2400" b="0" i="1" smtClean="0">
                              <a:latin typeface="Cambria Math" panose="02040503050406030204" pitchFamily="18" charset="0"/>
                            </a:rPr>
                            <m:t>𝑣</m:t>
                          </m:r>
                        </m:e>
                      </m:acc>
                      <m:r>
                        <a:rPr lang="en-GB" sz="2400" b="0" i="1" smtClean="0">
                          <a:latin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𝜇</m:t>
                      </m:r>
                      <m:acc>
                        <m:accPr>
                          <m:chr m:val="⃗"/>
                          <m:ctrlPr>
                            <a:rPr lang="en-GB" sz="2400" i="1" smtClean="0">
                              <a:latin typeface="Cambria Math" panose="02040503050406030204" pitchFamily="18" charset="0"/>
                              <a:ea typeface="Cambria Math" panose="02040503050406030204" pitchFamily="18" charset="0"/>
                            </a:rPr>
                          </m:ctrlPr>
                        </m:accPr>
                        <m:e>
                          <m:sSub>
                            <m:sSubPr>
                              <m:ctrlPr>
                                <a:rPr lang="en-GB" sz="240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𝐸</m:t>
                              </m:r>
                            </m:e>
                            <m:sub>
                              <m:r>
                                <a:rPr lang="en-GB" sz="2400" b="0" i="1" smtClean="0">
                                  <a:latin typeface="Cambria Math" panose="02040503050406030204" pitchFamily="18" charset="0"/>
                                  <a:ea typeface="Cambria Math" panose="02040503050406030204" pitchFamily="18" charset="0"/>
                                </a:rPr>
                                <m:t>𝑑</m:t>
                              </m:r>
                            </m:sub>
                          </m:sSub>
                        </m:e>
                      </m:acc>
                    </m:oMath>
                  </m:oMathPara>
                </a14:m>
                <a:endParaRPr lang="en-GB" sz="2400" dirty="0"/>
              </a:p>
            </p:txBody>
          </p:sp>
        </mc:Choice>
        <mc:Fallback xmlns="">
          <p:sp>
            <p:nvSpPr>
              <p:cNvPr id="9" name="Rectangle 8"/>
              <p:cNvSpPr>
                <a:spLocks noRot="1" noChangeAspect="1" noMove="1" noResize="1" noEditPoints="1" noAdjustHandles="1" noChangeArrowheads="1" noChangeShapeType="1" noTextEdit="1"/>
              </p:cNvSpPr>
              <p:nvPr/>
            </p:nvSpPr>
            <p:spPr>
              <a:xfrm>
                <a:off x="3882385" y="2024343"/>
                <a:ext cx="4938087" cy="506421"/>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2098707" y="4103069"/>
                <a:ext cx="4938087"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rPr>
                        <m:t>𝑄</m:t>
                      </m:r>
                      <m:r>
                        <a:rPr lang="en-GB" sz="2800" b="0" i="1" smtClean="0">
                          <a:latin typeface="Cambria Math" panose="02040503050406030204" pitchFamily="18" charset="0"/>
                        </a:rPr>
                        <m:t>=</m:t>
                      </m:r>
                      <m:r>
                        <a:rPr lang="en-GB" sz="2800" b="0" i="1" smtClean="0">
                          <a:latin typeface="Cambria Math" panose="02040503050406030204" pitchFamily="18" charset="0"/>
                        </a:rPr>
                        <m:t>𝑞</m:t>
                      </m:r>
                      <m:r>
                        <a:rPr lang="en-GB" sz="2800" b="0" i="1" smtClean="0">
                          <a:latin typeface="Cambria Math" panose="02040503050406030204" pitchFamily="18" charset="0"/>
                          <a:ea typeface="Cambria Math" panose="02040503050406030204" pitchFamily="18" charset="0"/>
                        </a:rPr>
                        <m:t>∆</m:t>
                      </m:r>
                      <m:sSub>
                        <m:sSubPr>
                          <m:ctrlPr>
                            <a:rPr lang="en-GB" sz="2800" b="0" i="1" smtClean="0">
                              <a:latin typeface="Cambria Math" panose="02040503050406030204" pitchFamily="18" charset="0"/>
                              <a:ea typeface="Cambria Math" panose="02040503050406030204" pitchFamily="18" charset="0"/>
                            </a:rPr>
                          </m:ctrlPr>
                        </m:sSubPr>
                        <m:e>
                          <m:r>
                            <a:rPr lang="en-GB" sz="2800" b="0" i="1" smtClean="0">
                              <a:latin typeface="Cambria Math" panose="02040503050406030204" pitchFamily="18" charset="0"/>
                              <a:ea typeface="Cambria Math" panose="02040503050406030204" pitchFamily="18" charset="0"/>
                            </a:rPr>
                            <m:t>𝜑</m:t>
                          </m:r>
                        </m:e>
                        <m:sub>
                          <m:r>
                            <a:rPr lang="en-GB" sz="2800" b="0" i="1" smtClean="0">
                              <a:latin typeface="Cambria Math" panose="02040503050406030204" pitchFamily="18" charset="0"/>
                              <a:ea typeface="Cambria Math" panose="02040503050406030204" pitchFamily="18" charset="0"/>
                            </a:rPr>
                            <m:t>0</m:t>
                          </m:r>
                        </m:sub>
                      </m:sSub>
                    </m:oMath>
                  </m:oMathPara>
                </a14:m>
                <a:endParaRPr lang="en-GB" sz="2800" dirty="0"/>
              </a:p>
            </p:txBody>
          </p:sp>
        </mc:Choice>
        <mc:Fallback xmlns="">
          <p:sp>
            <p:nvSpPr>
              <p:cNvPr id="10" name="Rectangle 9"/>
              <p:cNvSpPr>
                <a:spLocks noRot="1" noChangeAspect="1" noMove="1" noResize="1" noEditPoints="1" noAdjustHandles="1" noChangeArrowheads="1" noChangeShapeType="1" noTextEdit="1"/>
              </p:cNvSpPr>
              <p:nvPr/>
            </p:nvSpPr>
            <p:spPr>
              <a:xfrm>
                <a:off x="2098707" y="4103069"/>
                <a:ext cx="4938087" cy="523220"/>
              </a:xfrm>
              <a:prstGeom prst="rect">
                <a:avLst/>
              </a:prstGeom>
              <a:blipFill>
                <a:blip r:embed="rId5"/>
                <a:stretch>
                  <a:fillRect/>
                </a:stretch>
              </a:blipFill>
            </p:spPr>
            <p:txBody>
              <a:bodyPr/>
              <a:lstStyle/>
              <a:p>
                <a:r>
                  <a:rPr lang="en-GB">
                    <a:noFill/>
                  </a:rPr>
                  <a:t> </a:t>
                </a:r>
              </a:p>
            </p:txBody>
          </p:sp>
        </mc:Fallback>
      </mc:AlternateContent>
      <p:sp>
        <p:nvSpPr>
          <p:cNvPr id="5" name="Rectangle 4"/>
          <p:cNvSpPr/>
          <p:nvPr/>
        </p:nvSpPr>
        <p:spPr>
          <a:xfrm>
            <a:off x="250825" y="3462350"/>
            <a:ext cx="8569647" cy="21268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02113096"/>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p:cNvPicPr>
            <a:picLocks noChangeAspect="1"/>
          </p:cNvPicPr>
          <p:nvPr/>
        </p:nvPicPr>
        <p:blipFill rotWithShape="1">
          <a:blip r:embed="rId3"/>
          <a:srcRect l="54526"/>
          <a:stretch/>
        </p:blipFill>
        <p:spPr>
          <a:xfrm>
            <a:off x="5309859" y="735655"/>
            <a:ext cx="3262686" cy="3904806"/>
          </a:xfrm>
          <a:prstGeom prst="rect">
            <a:avLst/>
          </a:prstGeom>
        </p:spPr>
      </p:pic>
      <p:sp>
        <p:nvSpPr>
          <p:cNvPr id="2" name="Title 1"/>
          <p:cNvSpPr>
            <a:spLocks noGrp="1"/>
          </p:cNvSpPr>
          <p:nvPr>
            <p:ph type="title"/>
          </p:nvPr>
        </p:nvSpPr>
        <p:spPr>
          <a:xfrm>
            <a:off x="457200" y="-243408"/>
            <a:ext cx="8229600" cy="1143000"/>
          </a:xfrm>
        </p:spPr>
        <p:txBody>
          <a:bodyPr>
            <a:normAutofit fontScale="90000"/>
          </a:bodyPr>
          <a:lstStyle/>
          <a:p>
            <a:r>
              <a:rPr lang="en-GB" dirty="0" smtClean="0"/>
              <a:t>Induced signal on detector electrodes</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111</a:t>
            </a:fld>
            <a:endParaRPr lang="fr-FR"/>
          </a:p>
        </p:txBody>
      </p:sp>
      <p:sp>
        <p:nvSpPr>
          <p:cNvPr id="7" name="TextBox 6"/>
          <p:cNvSpPr txBox="1"/>
          <p:nvPr/>
        </p:nvSpPr>
        <p:spPr>
          <a:xfrm>
            <a:off x="215057" y="6478124"/>
            <a:ext cx="7632848" cy="276999"/>
          </a:xfrm>
          <a:prstGeom prst="rect">
            <a:avLst/>
          </a:prstGeom>
          <a:noFill/>
        </p:spPr>
        <p:txBody>
          <a:bodyPr wrap="square" rtlCol="0">
            <a:spAutoFit/>
          </a:bodyPr>
          <a:lstStyle/>
          <a:p>
            <a:r>
              <a:rPr lang="en-GB" sz="1200" dirty="0" smtClean="0">
                <a:hlinkClick r:id="rId4"/>
              </a:rPr>
              <a:t>M. </a:t>
            </a:r>
            <a:r>
              <a:rPr lang="en-GB" sz="1200" dirty="0">
                <a:hlinkClick r:id="rId4"/>
              </a:rPr>
              <a:t>E. </a:t>
            </a:r>
            <a:r>
              <a:rPr lang="en-GB" sz="1200" dirty="0" err="1" smtClean="0">
                <a:hlinkClick r:id="rId4"/>
              </a:rPr>
              <a:t>Myronakis</a:t>
            </a:r>
            <a:r>
              <a:rPr lang="en-GB" sz="1200" dirty="0" smtClean="0"/>
              <a:t>,</a:t>
            </a:r>
            <a:r>
              <a:rPr lang="en-GB" sz="1200" dirty="0"/>
              <a:t> </a:t>
            </a:r>
            <a:r>
              <a:rPr lang="en-GB" sz="1200" dirty="0" smtClean="0"/>
              <a:t>D.</a:t>
            </a:r>
            <a:r>
              <a:rPr lang="en-GB" sz="1200" dirty="0" smtClean="0">
                <a:hlinkClick r:id="rId5"/>
              </a:rPr>
              <a:t> </a:t>
            </a:r>
            <a:r>
              <a:rPr lang="en-GB" sz="1200" dirty="0">
                <a:hlinkClick r:id="rId5"/>
              </a:rPr>
              <a:t>G. </a:t>
            </a:r>
            <a:r>
              <a:rPr lang="en-GB" sz="1200" dirty="0" smtClean="0">
                <a:hlinkClick r:id="rId5"/>
              </a:rPr>
              <a:t>Darambara</a:t>
            </a:r>
            <a:r>
              <a:rPr lang="en-GB" sz="1200" baseline="30000" dirty="0" smtClean="0"/>
              <a:t>,</a:t>
            </a:r>
            <a:r>
              <a:rPr lang="en-GB" sz="1200" dirty="0"/>
              <a:t> Med. Phys. 38, 455 (2011); </a:t>
            </a:r>
          </a:p>
        </p:txBody>
      </p:sp>
      <p:pic>
        <p:nvPicPr>
          <p:cNvPr id="10" name="Picture 9"/>
          <p:cNvPicPr>
            <a:picLocks noChangeAspect="1"/>
          </p:cNvPicPr>
          <p:nvPr/>
        </p:nvPicPr>
        <p:blipFill rotWithShape="1">
          <a:blip r:embed="rId3"/>
          <a:srcRect r="46517"/>
          <a:stretch/>
        </p:blipFill>
        <p:spPr>
          <a:xfrm>
            <a:off x="460226" y="608040"/>
            <a:ext cx="4399806" cy="4477144"/>
          </a:xfrm>
          <a:prstGeom prst="rect">
            <a:avLst/>
          </a:prstGeom>
        </p:spPr>
      </p:pic>
      <p:cxnSp>
        <p:nvCxnSpPr>
          <p:cNvPr id="14" name="Straight Arrow Connector 13"/>
          <p:cNvCxnSpPr/>
          <p:nvPr/>
        </p:nvCxnSpPr>
        <p:spPr>
          <a:xfrm flipH="1">
            <a:off x="3070128" y="3070947"/>
            <a:ext cx="432048" cy="0"/>
          </a:xfrm>
          <a:prstGeom prst="straightConnector1">
            <a:avLst/>
          </a:prstGeom>
          <a:ln w="28575">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559917" y="2024276"/>
            <a:ext cx="792088" cy="523220"/>
          </a:xfrm>
          <a:prstGeom prst="rect">
            <a:avLst/>
          </a:prstGeom>
          <a:noFill/>
        </p:spPr>
        <p:txBody>
          <a:bodyPr wrap="square" rtlCol="0">
            <a:spAutoFit/>
          </a:bodyPr>
          <a:lstStyle/>
          <a:p>
            <a:r>
              <a:rPr lang="en-GB" sz="2800" dirty="0" smtClean="0">
                <a:solidFill>
                  <a:schemeClr val="bg1"/>
                </a:solidFill>
                <a:latin typeface="Symbol" panose="05050102010706020507" pitchFamily="18" charset="2"/>
              </a:rPr>
              <a:t>g</a:t>
            </a:r>
            <a:endParaRPr lang="en-GB" sz="2800" baseline="30000" dirty="0">
              <a:solidFill>
                <a:schemeClr val="bg1"/>
              </a:solidFill>
            </a:endParaRPr>
          </a:p>
        </p:txBody>
      </p:sp>
      <p:cxnSp>
        <p:nvCxnSpPr>
          <p:cNvPr id="16" name="Straight Arrow Connector 15"/>
          <p:cNvCxnSpPr/>
          <p:nvPr/>
        </p:nvCxnSpPr>
        <p:spPr>
          <a:xfrm>
            <a:off x="3707904" y="3068514"/>
            <a:ext cx="396044" cy="0"/>
          </a:xfrm>
          <a:prstGeom prst="straightConnector1">
            <a:avLst/>
          </a:prstGeom>
          <a:ln w="28575">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778890" y="3068514"/>
            <a:ext cx="792088" cy="369332"/>
          </a:xfrm>
          <a:prstGeom prst="rect">
            <a:avLst/>
          </a:prstGeom>
          <a:noFill/>
        </p:spPr>
        <p:txBody>
          <a:bodyPr wrap="square" rtlCol="0">
            <a:spAutoFit/>
          </a:bodyPr>
          <a:lstStyle/>
          <a:p>
            <a:r>
              <a:rPr lang="en-GB" dirty="0" smtClean="0">
                <a:solidFill>
                  <a:schemeClr val="bg1"/>
                </a:solidFill>
              </a:rPr>
              <a:t>h</a:t>
            </a:r>
            <a:r>
              <a:rPr lang="en-GB" baseline="30000" dirty="0" smtClean="0">
                <a:solidFill>
                  <a:schemeClr val="bg1"/>
                </a:solidFill>
              </a:rPr>
              <a:t>+</a:t>
            </a:r>
            <a:endParaRPr lang="en-GB" baseline="30000" dirty="0">
              <a:solidFill>
                <a:schemeClr val="bg1"/>
              </a:solidFill>
            </a:endParaRPr>
          </a:p>
        </p:txBody>
      </p:sp>
      <p:cxnSp>
        <p:nvCxnSpPr>
          <p:cNvPr id="23" name="Straight Connector 22"/>
          <p:cNvCxnSpPr/>
          <p:nvPr/>
        </p:nvCxnSpPr>
        <p:spPr>
          <a:xfrm flipV="1">
            <a:off x="6760741" y="4172770"/>
            <a:ext cx="0" cy="405749"/>
          </a:xfrm>
          <a:prstGeom prst="line">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3626387" y="1152962"/>
            <a:ext cx="936753" cy="1937284"/>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148064" y="4149080"/>
            <a:ext cx="17281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6220564" y="4051010"/>
            <a:ext cx="432048" cy="0"/>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6315432" y="3722434"/>
            <a:ext cx="792088" cy="369332"/>
          </a:xfrm>
          <a:prstGeom prst="rect">
            <a:avLst/>
          </a:prstGeom>
          <a:noFill/>
        </p:spPr>
        <p:txBody>
          <a:bodyPr wrap="square" rtlCol="0">
            <a:spAutoFit/>
          </a:bodyPr>
          <a:lstStyle/>
          <a:p>
            <a:r>
              <a:rPr lang="en-GB" dirty="0" smtClean="0">
                <a:solidFill>
                  <a:srgbClr val="FF0000"/>
                </a:solidFill>
              </a:rPr>
              <a:t>e</a:t>
            </a:r>
            <a:r>
              <a:rPr lang="en-GB" baseline="30000" dirty="0" smtClean="0">
                <a:solidFill>
                  <a:srgbClr val="FF0000"/>
                </a:solidFill>
              </a:rPr>
              <a:t>-</a:t>
            </a:r>
            <a:endParaRPr lang="en-GB" baseline="30000" dirty="0">
              <a:solidFill>
                <a:srgbClr val="FF0000"/>
              </a:solidFill>
            </a:endParaRPr>
          </a:p>
        </p:txBody>
      </p:sp>
      <p:cxnSp>
        <p:nvCxnSpPr>
          <p:cNvPr id="34" name="Straight Arrow Connector 33"/>
          <p:cNvCxnSpPr/>
          <p:nvPr/>
        </p:nvCxnSpPr>
        <p:spPr>
          <a:xfrm>
            <a:off x="6832632" y="4044836"/>
            <a:ext cx="396044" cy="0"/>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804248" y="3717032"/>
            <a:ext cx="792088" cy="369332"/>
          </a:xfrm>
          <a:prstGeom prst="rect">
            <a:avLst/>
          </a:prstGeom>
          <a:noFill/>
        </p:spPr>
        <p:txBody>
          <a:bodyPr wrap="square" rtlCol="0">
            <a:spAutoFit/>
          </a:bodyPr>
          <a:lstStyle/>
          <a:p>
            <a:r>
              <a:rPr lang="en-GB" dirty="0" smtClean="0">
                <a:solidFill>
                  <a:srgbClr val="FF0000"/>
                </a:solidFill>
              </a:rPr>
              <a:t>h</a:t>
            </a:r>
            <a:r>
              <a:rPr lang="en-GB" baseline="30000" dirty="0" smtClean="0">
                <a:solidFill>
                  <a:srgbClr val="FF0000"/>
                </a:solidFill>
              </a:rPr>
              <a:t>+</a:t>
            </a:r>
            <a:endParaRPr lang="en-GB" baseline="30000" dirty="0">
              <a:solidFill>
                <a:srgbClr val="FF0000"/>
              </a:solidFill>
            </a:endParaRPr>
          </a:p>
        </p:txBody>
      </p:sp>
      <p:sp>
        <p:nvSpPr>
          <p:cNvPr id="38" name="TextBox 37"/>
          <p:cNvSpPr txBox="1"/>
          <p:nvPr/>
        </p:nvSpPr>
        <p:spPr>
          <a:xfrm>
            <a:off x="6385495" y="4590997"/>
            <a:ext cx="1872208" cy="276999"/>
          </a:xfrm>
          <a:prstGeom prst="rect">
            <a:avLst/>
          </a:prstGeom>
          <a:noFill/>
        </p:spPr>
        <p:txBody>
          <a:bodyPr wrap="square" rtlCol="0">
            <a:spAutoFit/>
          </a:bodyPr>
          <a:lstStyle/>
          <a:p>
            <a:r>
              <a:rPr lang="en-GB" sz="1200" i="1" dirty="0" smtClean="0"/>
              <a:t>interaction</a:t>
            </a:r>
            <a:endParaRPr lang="en-GB" sz="1200" i="1" dirty="0"/>
          </a:p>
        </p:txBody>
      </p:sp>
      <p:sp>
        <p:nvSpPr>
          <p:cNvPr id="39" name="TextBox 38"/>
          <p:cNvSpPr txBox="1"/>
          <p:nvPr/>
        </p:nvSpPr>
        <p:spPr>
          <a:xfrm>
            <a:off x="4714747" y="4020687"/>
            <a:ext cx="584207" cy="338554"/>
          </a:xfrm>
          <a:prstGeom prst="rect">
            <a:avLst/>
          </a:prstGeom>
          <a:noFill/>
        </p:spPr>
        <p:txBody>
          <a:bodyPr wrap="square" rtlCol="0">
            <a:spAutoFit/>
          </a:bodyPr>
          <a:lstStyle/>
          <a:p>
            <a:r>
              <a:rPr lang="en-GB" sz="1600" i="1" dirty="0" smtClean="0">
                <a:latin typeface="Symbol" panose="05050102010706020507" pitchFamily="18" charset="2"/>
              </a:rPr>
              <a:t>b</a:t>
            </a:r>
            <a:endParaRPr lang="en-GB" sz="1600" i="1" dirty="0">
              <a:latin typeface="Symbol" panose="05050102010706020507" pitchFamily="18" charset="2"/>
            </a:endParaRPr>
          </a:p>
        </p:txBody>
      </p:sp>
      <p:cxnSp>
        <p:nvCxnSpPr>
          <p:cNvPr id="40" name="Straight Connector 39"/>
          <p:cNvCxnSpPr/>
          <p:nvPr/>
        </p:nvCxnSpPr>
        <p:spPr>
          <a:xfrm>
            <a:off x="5112445" y="4165492"/>
            <a:ext cx="673105" cy="7278"/>
          </a:xfrm>
          <a:prstGeom prst="line">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231161" y="5038537"/>
            <a:ext cx="8912839" cy="2031325"/>
          </a:xfrm>
          <a:prstGeom prst="rect">
            <a:avLst/>
          </a:prstGeom>
          <a:noFill/>
        </p:spPr>
        <p:txBody>
          <a:bodyPr wrap="square" rtlCol="0">
            <a:spAutoFit/>
          </a:bodyPr>
          <a:lstStyle/>
          <a:p>
            <a:r>
              <a:rPr lang="en-GB" i="1" dirty="0"/>
              <a:t>The current signal develops when the “collected” carriers are close to the detector electrodes.</a:t>
            </a:r>
          </a:p>
          <a:p>
            <a:r>
              <a:rPr lang="en-GB" dirty="0" smtClean="0"/>
              <a:t>Electron motion contribution: </a:t>
            </a:r>
            <a:r>
              <a:rPr lang="en-GB" i="1" dirty="0" smtClean="0"/>
              <a:t>–n</a:t>
            </a:r>
            <a:r>
              <a:rPr lang="en-GB" i="1" baseline="-25000" dirty="0" smtClean="0"/>
              <a:t>0</a:t>
            </a:r>
            <a:r>
              <a:rPr lang="en-GB" i="1" dirty="0" smtClean="0"/>
              <a:t>q(1-</a:t>
            </a:r>
            <a:r>
              <a:rPr lang="en-GB" i="1" dirty="0" smtClean="0">
                <a:latin typeface="Symbol" panose="05050102010706020507" pitchFamily="18" charset="2"/>
              </a:rPr>
              <a:t>b</a:t>
            </a:r>
            <a:r>
              <a:rPr lang="en-GB" i="1" dirty="0" smtClean="0"/>
              <a:t>)</a:t>
            </a:r>
          </a:p>
          <a:p>
            <a:r>
              <a:rPr lang="en-GB" dirty="0" smtClean="0"/>
              <a:t>Hole </a:t>
            </a:r>
            <a:r>
              <a:rPr lang="en-GB" dirty="0"/>
              <a:t>motion contribution: </a:t>
            </a:r>
            <a:r>
              <a:rPr lang="en-GB" i="1" dirty="0" smtClean="0"/>
              <a:t>n</a:t>
            </a:r>
            <a:r>
              <a:rPr lang="en-GB" i="1" baseline="-25000" dirty="0" smtClean="0"/>
              <a:t>0</a:t>
            </a:r>
            <a:r>
              <a:rPr lang="en-GB" i="1" dirty="0" smtClean="0"/>
              <a:t>q(0-</a:t>
            </a:r>
            <a:r>
              <a:rPr lang="en-GB" i="1" dirty="0" smtClean="0">
                <a:latin typeface="Symbol" panose="05050102010706020507" pitchFamily="18" charset="2"/>
              </a:rPr>
              <a:t>b</a:t>
            </a:r>
            <a:r>
              <a:rPr lang="en-GB" i="1" dirty="0"/>
              <a:t>)</a:t>
            </a:r>
          </a:p>
          <a:p>
            <a:r>
              <a:rPr lang="en-GB" i="1" dirty="0" smtClean="0"/>
              <a:t>Total induced charge: –n</a:t>
            </a:r>
            <a:r>
              <a:rPr lang="en-GB" i="1" baseline="-25000" dirty="0" smtClean="0"/>
              <a:t>0</a:t>
            </a:r>
            <a:r>
              <a:rPr lang="en-GB" i="1" dirty="0" smtClean="0"/>
              <a:t>q</a:t>
            </a:r>
          </a:p>
          <a:p>
            <a:r>
              <a:rPr lang="en-GB" i="1" dirty="0"/>
              <a:t>The carriers drifting to the readout electronics will induce most of the total signal</a:t>
            </a:r>
          </a:p>
          <a:p>
            <a:r>
              <a:rPr lang="en-GB" i="1" dirty="0" smtClean="0"/>
              <a:t>		</a:t>
            </a:r>
            <a:endParaRPr lang="en-GB" i="1" dirty="0"/>
          </a:p>
          <a:p>
            <a:endParaRPr lang="en-GB" i="1" dirty="0"/>
          </a:p>
        </p:txBody>
      </p:sp>
      <p:sp>
        <p:nvSpPr>
          <p:cNvPr id="13" name="TextBox 12"/>
          <p:cNvSpPr txBox="1"/>
          <p:nvPr/>
        </p:nvSpPr>
        <p:spPr>
          <a:xfrm>
            <a:off x="6666193" y="1955140"/>
            <a:ext cx="2198727" cy="338554"/>
          </a:xfrm>
          <a:prstGeom prst="rect">
            <a:avLst/>
          </a:prstGeom>
          <a:noFill/>
        </p:spPr>
        <p:txBody>
          <a:bodyPr wrap="square" rtlCol="0">
            <a:spAutoFit/>
          </a:bodyPr>
          <a:lstStyle/>
          <a:p>
            <a:r>
              <a:rPr lang="en-GB" sz="1600" i="1" dirty="0" smtClean="0"/>
              <a:t>Full planar electrode</a:t>
            </a:r>
            <a:endParaRPr lang="en-GB" sz="1600" i="1" dirty="0"/>
          </a:p>
        </p:txBody>
      </p:sp>
      <p:sp>
        <p:nvSpPr>
          <p:cNvPr id="41" name="TextBox 40"/>
          <p:cNvSpPr txBox="1"/>
          <p:nvPr/>
        </p:nvSpPr>
        <p:spPr>
          <a:xfrm>
            <a:off x="3271233" y="2708920"/>
            <a:ext cx="792088" cy="369332"/>
          </a:xfrm>
          <a:prstGeom prst="rect">
            <a:avLst/>
          </a:prstGeom>
          <a:noFill/>
        </p:spPr>
        <p:txBody>
          <a:bodyPr wrap="square" rtlCol="0">
            <a:spAutoFit/>
          </a:bodyPr>
          <a:lstStyle/>
          <a:p>
            <a:r>
              <a:rPr lang="en-GB" dirty="0" smtClean="0">
                <a:solidFill>
                  <a:schemeClr val="bg1"/>
                </a:solidFill>
              </a:rPr>
              <a:t>e</a:t>
            </a:r>
            <a:r>
              <a:rPr lang="en-GB" baseline="30000" dirty="0" smtClean="0">
                <a:solidFill>
                  <a:schemeClr val="bg1"/>
                </a:solidFill>
              </a:rPr>
              <a:t>-</a:t>
            </a:r>
            <a:endParaRPr lang="en-GB" baseline="30000" dirty="0">
              <a:solidFill>
                <a:schemeClr val="bg1"/>
              </a:solidFill>
            </a:endParaRPr>
          </a:p>
        </p:txBody>
      </p:sp>
      <p:sp>
        <p:nvSpPr>
          <p:cNvPr id="42" name="TextBox 41"/>
          <p:cNvSpPr txBox="1"/>
          <p:nvPr/>
        </p:nvSpPr>
        <p:spPr>
          <a:xfrm>
            <a:off x="1011597" y="636623"/>
            <a:ext cx="4549109" cy="646331"/>
          </a:xfrm>
          <a:prstGeom prst="rect">
            <a:avLst/>
          </a:prstGeom>
          <a:noFill/>
        </p:spPr>
        <p:txBody>
          <a:bodyPr wrap="square" rtlCol="0">
            <a:spAutoFit/>
          </a:bodyPr>
          <a:lstStyle/>
          <a:p>
            <a:r>
              <a:rPr lang="en-GB" i="1" dirty="0" smtClean="0"/>
              <a:t>Example of calculation of the weighting potential in pixelated system</a:t>
            </a:r>
            <a:endParaRPr lang="en-GB" i="1" dirty="0"/>
          </a:p>
        </p:txBody>
      </p:sp>
      <mc:AlternateContent xmlns:mc="http://schemas.openxmlformats.org/markup-compatibility/2006" xmlns:a14="http://schemas.microsoft.com/office/drawing/2010/main">
        <mc:Choice Requires="a14">
          <p:sp>
            <p:nvSpPr>
              <p:cNvPr id="43" name="Rectangle 42"/>
              <p:cNvSpPr/>
              <p:nvPr/>
            </p:nvSpPr>
            <p:spPr>
              <a:xfrm>
                <a:off x="281984" y="4437112"/>
                <a:ext cx="4938087"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rPr>
                        <m:t>𝑄</m:t>
                      </m:r>
                      <m:r>
                        <a:rPr lang="en-GB" sz="2800" b="0" i="1" smtClean="0">
                          <a:latin typeface="Cambria Math" panose="02040503050406030204" pitchFamily="18" charset="0"/>
                        </a:rPr>
                        <m:t>=</m:t>
                      </m:r>
                      <m:r>
                        <a:rPr lang="en-GB" sz="2800" b="0" i="1" smtClean="0">
                          <a:latin typeface="Cambria Math" panose="02040503050406030204" pitchFamily="18" charset="0"/>
                        </a:rPr>
                        <m:t>𝑞</m:t>
                      </m:r>
                      <m:r>
                        <a:rPr lang="en-GB" sz="2800" b="0" i="1" smtClean="0">
                          <a:latin typeface="Cambria Math" panose="02040503050406030204" pitchFamily="18" charset="0"/>
                          <a:ea typeface="Cambria Math" panose="02040503050406030204" pitchFamily="18" charset="0"/>
                        </a:rPr>
                        <m:t>∆</m:t>
                      </m:r>
                      <m:sSub>
                        <m:sSubPr>
                          <m:ctrlPr>
                            <a:rPr lang="en-GB" sz="2800" b="0" i="1" smtClean="0">
                              <a:latin typeface="Cambria Math" panose="02040503050406030204" pitchFamily="18" charset="0"/>
                              <a:ea typeface="Cambria Math" panose="02040503050406030204" pitchFamily="18" charset="0"/>
                            </a:rPr>
                          </m:ctrlPr>
                        </m:sSubPr>
                        <m:e>
                          <m:r>
                            <a:rPr lang="en-GB" sz="2800" b="0" i="1" smtClean="0">
                              <a:latin typeface="Cambria Math" panose="02040503050406030204" pitchFamily="18" charset="0"/>
                              <a:ea typeface="Cambria Math" panose="02040503050406030204" pitchFamily="18" charset="0"/>
                            </a:rPr>
                            <m:t>𝜑</m:t>
                          </m:r>
                        </m:e>
                        <m:sub>
                          <m:r>
                            <a:rPr lang="en-GB" sz="2800" b="0" i="1" smtClean="0">
                              <a:latin typeface="Cambria Math" panose="02040503050406030204" pitchFamily="18" charset="0"/>
                              <a:ea typeface="Cambria Math" panose="02040503050406030204" pitchFamily="18" charset="0"/>
                            </a:rPr>
                            <m:t>0</m:t>
                          </m:r>
                        </m:sub>
                      </m:sSub>
                    </m:oMath>
                  </m:oMathPara>
                </a14:m>
                <a:endParaRPr lang="en-GB" sz="2800" dirty="0"/>
              </a:p>
            </p:txBody>
          </p:sp>
        </mc:Choice>
        <mc:Fallback xmlns="">
          <p:sp>
            <p:nvSpPr>
              <p:cNvPr id="43" name="Rectangle 42"/>
              <p:cNvSpPr>
                <a:spLocks noRot="1" noChangeAspect="1" noMove="1" noResize="1" noEditPoints="1" noAdjustHandles="1" noChangeArrowheads="1" noChangeShapeType="1" noTextEdit="1"/>
              </p:cNvSpPr>
              <p:nvPr/>
            </p:nvSpPr>
            <p:spPr>
              <a:xfrm>
                <a:off x="281984" y="4437112"/>
                <a:ext cx="4938087" cy="523220"/>
              </a:xfrm>
              <a:prstGeom prst="rect">
                <a:avLst/>
              </a:prstGeom>
              <a:blipFill>
                <a:blip r:embed="rId6"/>
                <a:stretch>
                  <a:fillRect/>
                </a:stretch>
              </a:blipFill>
            </p:spPr>
            <p:txBody>
              <a:bodyPr/>
              <a:lstStyle/>
              <a:p>
                <a:r>
                  <a:rPr lang="en-GB">
                    <a:noFill/>
                  </a:rPr>
                  <a:t> </a:t>
                </a:r>
              </a:p>
            </p:txBody>
          </p:sp>
        </mc:Fallback>
      </mc:AlternateContent>
      <p:cxnSp>
        <p:nvCxnSpPr>
          <p:cNvPr id="5" name="Straight Connector 4"/>
          <p:cNvCxnSpPr/>
          <p:nvPr/>
        </p:nvCxnSpPr>
        <p:spPr>
          <a:xfrm>
            <a:off x="5787770" y="871993"/>
            <a:ext cx="2456638" cy="3477352"/>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6098975" y="2931993"/>
            <a:ext cx="1765162" cy="584775"/>
          </a:xfrm>
          <a:prstGeom prst="rect">
            <a:avLst/>
          </a:prstGeom>
          <a:noFill/>
        </p:spPr>
        <p:txBody>
          <a:bodyPr wrap="square" rtlCol="0">
            <a:spAutoFit/>
          </a:bodyPr>
          <a:lstStyle/>
          <a:p>
            <a:r>
              <a:rPr lang="en-GB" sz="1600" i="1" dirty="0" smtClean="0"/>
              <a:t>Segmented electrode</a:t>
            </a:r>
            <a:endParaRPr lang="en-GB" sz="1600" i="1" dirty="0"/>
          </a:p>
        </p:txBody>
      </p:sp>
      <p:cxnSp>
        <p:nvCxnSpPr>
          <p:cNvPr id="9" name="Straight Arrow Connector 8"/>
          <p:cNvCxnSpPr/>
          <p:nvPr/>
        </p:nvCxnSpPr>
        <p:spPr>
          <a:xfrm flipV="1">
            <a:off x="5443716" y="871993"/>
            <a:ext cx="0" cy="3277087"/>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786246" y="2545294"/>
            <a:ext cx="504055" cy="523220"/>
          </a:xfrm>
          <a:prstGeom prst="rect">
            <a:avLst/>
          </a:prstGeom>
          <a:noFill/>
        </p:spPr>
        <p:txBody>
          <a:bodyPr wrap="square" rtlCol="0">
            <a:spAutoFit/>
          </a:bodyPr>
          <a:lstStyle/>
          <a:p>
            <a:r>
              <a:rPr lang="en-GB" sz="2800" dirty="0"/>
              <a:t>e</a:t>
            </a:r>
            <a:r>
              <a:rPr lang="en-GB" sz="2800" baseline="30000" dirty="0" smtClean="0"/>
              <a:t>-</a:t>
            </a:r>
            <a:endParaRPr lang="en-GB" sz="2800" baseline="30000" dirty="0"/>
          </a:p>
        </p:txBody>
      </p:sp>
      <p:cxnSp>
        <p:nvCxnSpPr>
          <p:cNvPr id="47" name="Straight Arrow Connector 46"/>
          <p:cNvCxnSpPr/>
          <p:nvPr/>
        </p:nvCxnSpPr>
        <p:spPr>
          <a:xfrm flipV="1">
            <a:off x="5448998" y="4174342"/>
            <a:ext cx="3306" cy="288031"/>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833352" y="4169284"/>
            <a:ext cx="504055" cy="523220"/>
          </a:xfrm>
          <a:prstGeom prst="rect">
            <a:avLst/>
          </a:prstGeom>
          <a:noFill/>
        </p:spPr>
        <p:txBody>
          <a:bodyPr wrap="square" rtlCol="0">
            <a:spAutoFit/>
          </a:bodyPr>
          <a:lstStyle/>
          <a:p>
            <a:r>
              <a:rPr lang="en-GB" sz="2800" dirty="0" smtClean="0"/>
              <a:t>h</a:t>
            </a:r>
            <a:r>
              <a:rPr lang="en-GB" sz="2800" baseline="30000" dirty="0" smtClean="0"/>
              <a:t>+</a:t>
            </a:r>
            <a:endParaRPr lang="en-GB" sz="2800" baseline="30000" dirty="0"/>
          </a:p>
        </p:txBody>
      </p:sp>
      <mc:AlternateContent xmlns:mc="http://schemas.openxmlformats.org/markup-compatibility/2006" xmlns:a14="http://schemas.microsoft.com/office/drawing/2010/main">
        <mc:Choice Requires="a14">
          <p:sp>
            <p:nvSpPr>
              <p:cNvPr id="49" name="Rectangle 48"/>
              <p:cNvSpPr/>
              <p:nvPr/>
            </p:nvSpPr>
            <p:spPr>
              <a:xfrm>
                <a:off x="-142443" y="3504464"/>
                <a:ext cx="4938087" cy="50642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400" i="1" smtClean="0">
                          <a:solidFill>
                            <a:schemeClr val="bg1"/>
                          </a:solidFill>
                          <a:latin typeface="Cambria Math" panose="02040503050406030204" pitchFamily="18" charset="0"/>
                        </a:rPr>
                        <m:t>𝑖</m:t>
                      </m:r>
                      <m:d>
                        <m:dPr>
                          <m:ctrlPr>
                            <a:rPr lang="en-GB" sz="2400" i="1">
                              <a:solidFill>
                                <a:schemeClr val="bg1"/>
                              </a:solidFill>
                              <a:latin typeface="Cambria Math" panose="02040503050406030204" pitchFamily="18" charset="0"/>
                            </a:rPr>
                          </m:ctrlPr>
                        </m:dPr>
                        <m:e>
                          <m:r>
                            <a:rPr lang="en-GB" sz="2400" i="1">
                              <a:solidFill>
                                <a:schemeClr val="bg1"/>
                              </a:solidFill>
                              <a:latin typeface="Cambria Math" panose="02040503050406030204" pitchFamily="18" charset="0"/>
                            </a:rPr>
                            <m:t>𝑡</m:t>
                          </m:r>
                        </m:e>
                      </m:d>
                      <m:r>
                        <a:rPr lang="en-GB" sz="2400" i="0">
                          <a:solidFill>
                            <a:schemeClr val="bg1"/>
                          </a:solidFill>
                          <a:latin typeface="Cambria Math" panose="02040503050406030204" pitchFamily="18" charset="0"/>
                        </a:rPr>
                        <m:t>=</m:t>
                      </m:r>
                      <m:r>
                        <a:rPr lang="en-GB" sz="2400" b="0" i="1" smtClean="0">
                          <a:solidFill>
                            <a:schemeClr val="bg1"/>
                          </a:solidFill>
                          <a:latin typeface="Cambria Math" panose="02040503050406030204" pitchFamily="18" charset="0"/>
                        </a:rPr>
                        <m:t>𝑞</m:t>
                      </m:r>
                      <m:acc>
                        <m:accPr>
                          <m:chr m:val="⃗"/>
                          <m:ctrlPr>
                            <a:rPr lang="en-GB" sz="2400" b="0" i="1" smtClean="0">
                              <a:solidFill>
                                <a:schemeClr val="bg1"/>
                              </a:solidFill>
                              <a:latin typeface="Cambria Math" panose="02040503050406030204" pitchFamily="18" charset="0"/>
                            </a:rPr>
                          </m:ctrlPr>
                        </m:accPr>
                        <m:e>
                          <m:r>
                            <a:rPr lang="en-GB" sz="2400" b="0" i="1" smtClean="0">
                              <a:solidFill>
                                <a:schemeClr val="bg1"/>
                              </a:solidFill>
                              <a:latin typeface="Cambria Math" panose="02040503050406030204" pitchFamily="18" charset="0"/>
                            </a:rPr>
                            <m:t>𝑣</m:t>
                          </m:r>
                        </m:e>
                      </m:acc>
                      <m:r>
                        <a:rPr lang="en-GB" sz="2400" i="1" smtClean="0">
                          <a:solidFill>
                            <a:schemeClr val="bg1"/>
                          </a:solidFill>
                          <a:latin typeface="Cambria Math" panose="02040503050406030204" pitchFamily="18" charset="0"/>
                          <a:ea typeface="Cambria Math" panose="02040503050406030204" pitchFamily="18" charset="0"/>
                        </a:rPr>
                        <m:t>∙</m:t>
                      </m:r>
                      <m:acc>
                        <m:accPr>
                          <m:chr m:val="⃗"/>
                          <m:ctrlPr>
                            <a:rPr lang="en-GB" sz="2400" i="1" smtClean="0">
                              <a:solidFill>
                                <a:schemeClr val="bg1"/>
                              </a:solidFill>
                              <a:latin typeface="Cambria Math" panose="02040503050406030204" pitchFamily="18" charset="0"/>
                              <a:ea typeface="Cambria Math" panose="02040503050406030204" pitchFamily="18" charset="0"/>
                            </a:rPr>
                          </m:ctrlPr>
                        </m:accPr>
                        <m:e>
                          <m:sSub>
                            <m:sSubPr>
                              <m:ctrlPr>
                                <a:rPr lang="en-GB" sz="2400" i="1" smtClean="0">
                                  <a:solidFill>
                                    <a:schemeClr val="bg1"/>
                                  </a:solidFill>
                                  <a:latin typeface="Cambria Math" panose="02040503050406030204" pitchFamily="18" charset="0"/>
                                  <a:ea typeface="Cambria Math" panose="02040503050406030204" pitchFamily="18" charset="0"/>
                                </a:rPr>
                              </m:ctrlPr>
                            </m:sSubPr>
                            <m:e>
                              <m:r>
                                <a:rPr lang="en-GB" sz="2400" b="0" i="1" smtClean="0">
                                  <a:solidFill>
                                    <a:schemeClr val="bg1"/>
                                  </a:solidFill>
                                  <a:latin typeface="Cambria Math" panose="02040503050406030204" pitchFamily="18" charset="0"/>
                                  <a:ea typeface="Cambria Math" panose="02040503050406030204" pitchFamily="18" charset="0"/>
                                </a:rPr>
                                <m:t>𝐸</m:t>
                              </m:r>
                            </m:e>
                            <m:sub>
                              <m:r>
                                <a:rPr lang="en-GB" sz="2400" b="0" i="1" smtClean="0">
                                  <a:solidFill>
                                    <a:schemeClr val="bg1"/>
                                  </a:solidFill>
                                  <a:latin typeface="Cambria Math" panose="02040503050406030204" pitchFamily="18" charset="0"/>
                                  <a:ea typeface="Cambria Math" panose="02040503050406030204" pitchFamily="18" charset="0"/>
                                </a:rPr>
                                <m:t>𝑤</m:t>
                              </m:r>
                            </m:sub>
                          </m:sSub>
                        </m:e>
                      </m:acc>
                    </m:oMath>
                  </m:oMathPara>
                </a14:m>
                <a:endParaRPr lang="en-GB" sz="2400" dirty="0">
                  <a:solidFill>
                    <a:schemeClr val="bg1"/>
                  </a:solidFill>
                </a:endParaRPr>
              </a:p>
            </p:txBody>
          </p:sp>
        </mc:Choice>
        <mc:Fallback xmlns="">
          <p:sp>
            <p:nvSpPr>
              <p:cNvPr id="49" name="Rectangle 48"/>
              <p:cNvSpPr>
                <a:spLocks noRot="1" noChangeAspect="1" noMove="1" noResize="1" noEditPoints="1" noAdjustHandles="1" noChangeArrowheads="1" noChangeShapeType="1" noTextEdit="1"/>
              </p:cNvSpPr>
              <p:nvPr/>
            </p:nvSpPr>
            <p:spPr>
              <a:xfrm>
                <a:off x="-142443" y="3504464"/>
                <a:ext cx="4938087" cy="506421"/>
              </a:xfrm>
              <a:prstGeom prst="rect">
                <a:avLst/>
              </a:prstGeom>
              <a:blipFill>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964396061"/>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l="4920" r="37707" b="31172"/>
          <a:stretch/>
        </p:blipFill>
        <p:spPr>
          <a:xfrm>
            <a:off x="0" y="648072"/>
            <a:ext cx="9115492" cy="5157192"/>
          </a:xfrm>
          <a:prstGeom prst="rect">
            <a:avLst/>
          </a:prstGeom>
        </p:spPr>
      </p:pic>
      <p:cxnSp>
        <p:nvCxnSpPr>
          <p:cNvPr id="7" name="Straight Arrow Connector 6"/>
          <p:cNvCxnSpPr/>
          <p:nvPr/>
        </p:nvCxnSpPr>
        <p:spPr>
          <a:xfrm flipH="1">
            <a:off x="611560" y="2276872"/>
            <a:ext cx="1960" cy="21602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13520" y="3140968"/>
            <a:ext cx="0" cy="36004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611560" y="3933056"/>
            <a:ext cx="0" cy="50405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1043608" y="2519586"/>
            <a:ext cx="143842" cy="4531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1130611" y="1507629"/>
            <a:ext cx="57013" cy="12117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1043608" y="3861048"/>
            <a:ext cx="137803"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1043608" y="4365104"/>
            <a:ext cx="137804" cy="7200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1043608" y="4797152"/>
            <a:ext cx="137804" cy="7200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Rectangle 25"/>
              <p:cNvSpPr/>
              <p:nvPr/>
            </p:nvSpPr>
            <p:spPr>
              <a:xfrm>
                <a:off x="323528" y="1054136"/>
                <a:ext cx="2122155" cy="4029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i="1" smtClean="0">
                          <a:solidFill>
                            <a:schemeClr val="bg1"/>
                          </a:solidFill>
                          <a:latin typeface="Cambria Math" panose="02040503050406030204" pitchFamily="18" charset="0"/>
                        </a:rPr>
                        <m:t>𝑖</m:t>
                      </m:r>
                      <m:d>
                        <m:dPr>
                          <m:ctrlPr>
                            <a:rPr lang="en-GB" i="1">
                              <a:solidFill>
                                <a:schemeClr val="bg1"/>
                              </a:solidFill>
                              <a:latin typeface="Cambria Math" panose="02040503050406030204" pitchFamily="18" charset="0"/>
                            </a:rPr>
                          </m:ctrlPr>
                        </m:dPr>
                        <m:e>
                          <m:r>
                            <a:rPr lang="en-GB" i="1">
                              <a:solidFill>
                                <a:schemeClr val="bg1"/>
                              </a:solidFill>
                              <a:latin typeface="Cambria Math" panose="02040503050406030204" pitchFamily="18" charset="0"/>
                            </a:rPr>
                            <m:t>𝑡</m:t>
                          </m:r>
                        </m:e>
                      </m:d>
                      <m:r>
                        <a:rPr lang="en-GB" i="0">
                          <a:solidFill>
                            <a:schemeClr val="bg1"/>
                          </a:solidFill>
                          <a:latin typeface="Cambria Math" panose="02040503050406030204" pitchFamily="18" charset="0"/>
                        </a:rPr>
                        <m:t>=</m:t>
                      </m:r>
                      <m:r>
                        <a:rPr lang="en-GB" b="0" i="1" smtClean="0">
                          <a:solidFill>
                            <a:schemeClr val="bg1"/>
                          </a:solidFill>
                          <a:latin typeface="Cambria Math" panose="02040503050406030204" pitchFamily="18" charset="0"/>
                        </a:rPr>
                        <m:t>𝑞</m:t>
                      </m:r>
                      <m:acc>
                        <m:accPr>
                          <m:chr m:val="⃗"/>
                          <m:ctrlPr>
                            <a:rPr lang="en-GB" b="0" i="1" smtClean="0">
                              <a:solidFill>
                                <a:schemeClr val="bg1"/>
                              </a:solidFill>
                              <a:latin typeface="Cambria Math" panose="02040503050406030204" pitchFamily="18" charset="0"/>
                            </a:rPr>
                          </m:ctrlPr>
                        </m:accPr>
                        <m:e>
                          <m:r>
                            <a:rPr lang="en-GB" b="0" i="1" smtClean="0">
                              <a:solidFill>
                                <a:schemeClr val="bg1"/>
                              </a:solidFill>
                              <a:latin typeface="Cambria Math" panose="02040503050406030204" pitchFamily="18" charset="0"/>
                            </a:rPr>
                            <m:t>𝑣</m:t>
                          </m:r>
                        </m:e>
                      </m:acc>
                      <m:r>
                        <a:rPr lang="en-GB" i="1" smtClean="0">
                          <a:solidFill>
                            <a:schemeClr val="bg1"/>
                          </a:solidFill>
                          <a:latin typeface="Cambria Math" panose="02040503050406030204" pitchFamily="18" charset="0"/>
                          <a:ea typeface="Cambria Math" panose="02040503050406030204" pitchFamily="18" charset="0"/>
                        </a:rPr>
                        <m:t>∙</m:t>
                      </m:r>
                      <m:acc>
                        <m:accPr>
                          <m:chr m:val="⃗"/>
                          <m:ctrlPr>
                            <a:rPr lang="en-GB" i="1" smtClean="0">
                              <a:solidFill>
                                <a:schemeClr val="bg1"/>
                              </a:solidFill>
                              <a:latin typeface="Cambria Math" panose="02040503050406030204" pitchFamily="18" charset="0"/>
                              <a:ea typeface="Cambria Math" panose="02040503050406030204" pitchFamily="18" charset="0"/>
                            </a:rPr>
                          </m:ctrlPr>
                        </m:accPr>
                        <m:e>
                          <m:sSub>
                            <m:sSubPr>
                              <m:ctrlPr>
                                <a:rPr lang="en-GB" i="1" smtClean="0">
                                  <a:solidFill>
                                    <a:schemeClr val="bg1"/>
                                  </a:solidFill>
                                  <a:latin typeface="Cambria Math" panose="02040503050406030204" pitchFamily="18" charset="0"/>
                                  <a:ea typeface="Cambria Math" panose="02040503050406030204" pitchFamily="18" charset="0"/>
                                </a:rPr>
                              </m:ctrlPr>
                            </m:sSubPr>
                            <m:e>
                              <m:r>
                                <a:rPr lang="en-GB" b="0" i="1" smtClean="0">
                                  <a:solidFill>
                                    <a:schemeClr val="bg1"/>
                                  </a:solidFill>
                                  <a:latin typeface="Cambria Math" panose="02040503050406030204" pitchFamily="18" charset="0"/>
                                  <a:ea typeface="Cambria Math" panose="02040503050406030204" pitchFamily="18" charset="0"/>
                                </a:rPr>
                                <m:t>𝐸</m:t>
                              </m:r>
                            </m:e>
                            <m:sub>
                              <m:r>
                                <a:rPr lang="en-GB" b="0" i="1" smtClean="0">
                                  <a:solidFill>
                                    <a:schemeClr val="bg1"/>
                                  </a:solidFill>
                                  <a:latin typeface="Cambria Math" panose="02040503050406030204" pitchFamily="18" charset="0"/>
                                  <a:ea typeface="Cambria Math" panose="02040503050406030204" pitchFamily="18" charset="0"/>
                                </a:rPr>
                                <m:t>𝑤</m:t>
                              </m:r>
                            </m:sub>
                          </m:sSub>
                        </m:e>
                      </m:acc>
                    </m:oMath>
                  </m:oMathPara>
                </a14:m>
                <a:endParaRPr lang="en-GB" dirty="0">
                  <a:solidFill>
                    <a:schemeClr val="bg1"/>
                  </a:solidFill>
                </a:endParaRPr>
              </a:p>
            </p:txBody>
          </p:sp>
        </mc:Choice>
        <mc:Fallback xmlns="">
          <p:sp>
            <p:nvSpPr>
              <p:cNvPr id="26" name="Rectangle 25"/>
              <p:cNvSpPr>
                <a:spLocks noRot="1" noChangeAspect="1" noMove="1" noResize="1" noEditPoints="1" noAdjustHandles="1" noChangeArrowheads="1" noChangeShapeType="1" noTextEdit="1"/>
              </p:cNvSpPr>
              <p:nvPr/>
            </p:nvSpPr>
            <p:spPr>
              <a:xfrm>
                <a:off x="323528" y="1054136"/>
                <a:ext cx="2122155" cy="402931"/>
              </a:xfrm>
              <a:prstGeom prst="rect">
                <a:avLst/>
              </a:prstGeom>
              <a:blipFill>
                <a:blip r:embed="rId4"/>
                <a:stretch>
                  <a:fillRect t="-12121" b="-6061"/>
                </a:stretch>
              </a:blipFill>
            </p:spPr>
            <p:txBody>
              <a:bodyPr/>
              <a:lstStyle/>
              <a:p>
                <a:r>
                  <a:rPr lang="en-GB">
                    <a:noFill/>
                  </a:rPr>
                  <a:t> </a:t>
                </a:r>
              </a:p>
            </p:txBody>
          </p:sp>
        </mc:Fallback>
      </mc:AlternateContent>
      <p:cxnSp>
        <p:nvCxnSpPr>
          <p:cNvPr id="28" name="Straight Arrow Connector 27"/>
          <p:cNvCxnSpPr/>
          <p:nvPr/>
        </p:nvCxnSpPr>
        <p:spPr>
          <a:xfrm>
            <a:off x="1187450" y="1772816"/>
            <a:ext cx="0" cy="36004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Rectangle 29"/>
              <p:cNvSpPr/>
              <p:nvPr/>
            </p:nvSpPr>
            <p:spPr>
              <a:xfrm>
                <a:off x="280095" y="1729383"/>
                <a:ext cx="2122155"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solidFill>
                                <a:schemeClr val="bg1"/>
                              </a:solidFill>
                              <a:latin typeface="Cambria Math" panose="02040503050406030204" pitchFamily="18" charset="0"/>
                            </a:rPr>
                          </m:ctrlPr>
                        </m:accPr>
                        <m:e>
                          <m:r>
                            <a:rPr lang="en-GB" b="0" i="1" smtClean="0">
                              <a:solidFill>
                                <a:schemeClr val="bg1"/>
                              </a:solidFill>
                              <a:latin typeface="Cambria Math" panose="02040503050406030204" pitchFamily="18" charset="0"/>
                            </a:rPr>
                            <m:t>𝑣</m:t>
                          </m:r>
                        </m:e>
                      </m:acc>
                    </m:oMath>
                  </m:oMathPara>
                </a14:m>
                <a:endParaRPr lang="en-GB" dirty="0">
                  <a:solidFill>
                    <a:schemeClr val="bg1"/>
                  </a:solidFill>
                </a:endParaRPr>
              </a:p>
            </p:txBody>
          </p:sp>
        </mc:Choice>
        <mc:Fallback xmlns="">
          <p:sp>
            <p:nvSpPr>
              <p:cNvPr id="30" name="Rectangle 29"/>
              <p:cNvSpPr>
                <a:spLocks noRot="1" noChangeAspect="1" noMove="1" noResize="1" noEditPoints="1" noAdjustHandles="1" noChangeArrowheads="1" noChangeShapeType="1" noTextEdit="1"/>
              </p:cNvSpPr>
              <p:nvPr/>
            </p:nvSpPr>
            <p:spPr>
              <a:xfrm>
                <a:off x="280095" y="1729383"/>
                <a:ext cx="2122155" cy="369332"/>
              </a:xfrm>
              <a:prstGeom prst="rect">
                <a:avLst/>
              </a:prstGeom>
              <a:blipFill>
                <a:blip r:embed="rId5"/>
                <a:stretch>
                  <a:fillRect t="-2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Rectangle 30"/>
              <p:cNvSpPr/>
              <p:nvPr/>
            </p:nvSpPr>
            <p:spPr>
              <a:xfrm>
                <a:off x="323528" y="2313745"/>
                <a:ext cx="2122155" cy="4029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i="1" smtClean="0">
                              <a:solidFill>
                                <a:srgbClr val="FF0000"/>
                              </a:solidFill>
                              <a:latin typeface="Cambria Math" panose="02040503050406030204" pitchFamily="18" charset="0"/>
                              <a:ea typeface="Cambria Math" panose="02040503050406030204" pitchFamily="18" charset="0"/>
                            </a:rPr>
                          </m:ctrlPr>
                        </m:accPr>
                        <m:e>
                          <m:sSub>
                            <m:sSubPr>
                              <m:ctrlPr>
                                <a:rPr lang="en-GB" i="1" smtClean="0">
                                  <a:solidFill>
                                    <a:srgbClr val="FF0000"/>
                                  </a:solidFill>
                                  <a:latin typeface="Cambria Math" panose="02040503050406030204" pitchFamily="18" charset="0"/>
                                  <a:ea typeface="Cambria Math" panose="02040503050406030204" pitchFamily="18" charset="0"/>
                                </a:rPr>
                              </m:ctrlPr>
                            </m:sSubPr>
                            <m:e>
                              <m:r>
                                <a:rPr lang="en-GB" b="0" i="1" smtClean="0">
                                  <a:solidFill>
                                    <a:srgbClr val="FF0000"/>
                                  </a:solidFill>
                                  <a:latin typeface="Cambria Math" panose="02040503050406030204" pitchFamily="18" charset="0"/>
                                  <a:ea typeface="Cambria Math" panose="02040503050406030204" pitchFamily="18" charset="0"/>
                                </a:rPr>
                                <m:t>𝐸</m:t>
                              </m:r>
                            </m:e>
                            <m:sub>
                              <m:r>
                                <a:rPr lang="en-GB" b="0" i="1" smtClean="0">
                                  <a:solidFill>
                                    <a:srgbClr val="FF0000"/>
                                  </a:solidFill>
                                  <a:latin typeface="Cambria Math" panose="02040503050406030204" pitchFamily="18" charset="0"/>
                                  <a:ea typeface="Cambria Math" panose="02040503050406030204" pitchFamily="18" charset="0"/>
                                </a:rPr>
                                <m:t>𝑤</m:t>
                              </m:r>
                            </m:sub>
                          </m:sSub>
                        </m:e>
                      </m:acc>
                    </m:oMath>
                  </m:oMathPara>
                </a14:m>
                <a:endParaRPr lang="en-GB" dirty="0">
                  <a:solidFill>
                    <a:srgbClr val="FF0000"/>
                  </a:solidFill>
                </a:endParaRPr>
              </a:p>
            </p:txBody>
          </p:sp>
        </mc:Choice>
        <mc:Fallback xmlns="">
          <p:sp>
            <p:nvSpPr>
              <p:cNvPr id="31" name="Rectangle 30"/>
              <p:cNvSpPr>
                <a:spLocks noRot="1" noChangeAspect="1" noMove="1" noResize="1" noEditPoints="1" noAdjustHandles="1" noChangeArrowheads="1" noChangeShapeType="1" noTextEdit="1"/>
              </p:cNvSpPr>
              <p:nvPr/>
            </p:nvSpPr>
            <p:spPr>
              <a:xfrm>
                <a:off x="323528" y="2313745"/>
                <a:ext cx="2122155" cy="402931"/>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Rectangle 31"/>
              <p:cNvSpPr/>
              <p:nvPr/>
            </p:nvSpPr>
            <p:spPr>
              <a:xfrm>
                <a:off x="6156176" y="1155411"/>
                <a:ext cx="2122155" cy="4029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panose="02040503050406030204" pitchFamily="18" charset="0"/>
                        </a:rPr>
                        <m:t>0&lt;</m:t>
                      </m:r>
                      <m:r>
                        <a:rPr lang="en-GB" b="0" i="1" smtClean="0">
                          <a:solidFill>
                            <a:schemeClr val="tx1"/>
                          </a:solidFill>
                          <a:latin typeface="Cambria Math" panose="02040503050406030204" pitchFamily="18" charset="0"/>
                        </a:rPr>
                        <m:t>𝑞</m:t>
                      </m:r>
                      <m:acc>
                        <m:accPr>
                          <m:chr m:val="⃗"/>
                          <m:ctrlPr>
                            <a:rPr lang="en-GB" b="0" i="1" smtClean="0">
                              <a:solidFill>
                                <a:schemeClr val="tx1"/>
                              </a:solidFill>
                              <a:latin typeface="Cambria Math" panose="02040503050406030204" pitchFamily="18" charset="0"/>
                            </a:rPr>
                          </m:ctrlPr>
                        </m:accPr>
                        <m:e>
                          <m:r>
                            <a:rPr lang="en-GB" b="0" i="1" smtClean="0">
                              <a:solidFill>
                                <a:schemeClr val="tx1"/>
                              </a:solidFill>
                              <a:latin typeface="Cambria Math" panose="02040503050406030204" pitchFamily="18" charset="0"/>
                            </a:rPr>
                            <m:t>𝑣</m:t>
                          </m:r>
                        </m:e>
                      </m:acc>
                      <m:r>
                        <a:rPr lang="en-GB" i="1" smtClean="0">
                          <a:solidFill>
                            <a:schemeClr val="tx1"/>
                          </a:solidFill>
                          <a:latin typeface="Cambria Math" panose="02040503050406030204" pitchFamily="18" charset="0"/>
                          <a:ea typeface="Cambria Math" panose="02040503050406030204" pitchFamily="18" charset="0"/>
                        </a:rPr>
                        <m:t>∙</m:t>
                      </m:r>
                      <m:acc>
                        <m:accPr>
                          <m:chr m:val="⃗"/>
                          <m:ctrlPr>
                            <a:rPr lang="en-GB" i="1" smtClean="0">
                              <a:solidFill>
                                <a:schemeClr val="tx1"/>
                              </a:solidFill>
                              <a:latin typeface="Cambria Math" panose="02040503050406030204" pitchFamily="18" charset="0"/>
                              <a:ea typeface="Cambria Math" panose="02040503050406030204" pitchFamily="18" charset="0"/>
                            </a:rPr>
                          </m:ctrlPr>
                        </m:accPr>
                        <m:e>
                          <m:sSub>
                            <m:sSubPr>
                              <m:ctrlPr>
                                <a:rPr lang="en-GB" i="1" smtClean="0">
                                  <a:solidFill>
                                    <a:schemeClr val="tx1"/>
                                  </a:solidFill>
                                  <a:latin typeface="Cambria Math" panose="02040503050406030204" pitchFamily="18" charset="0"/>
                                  <a:ea typeface="Cambria Math" panose="02040503050406030204" pitchFamily="18" charset="0"/>
                                </a:rPr>
                              </m:ctrlPr>
                            </m:sSubPr>
                            <m:e>
                              <m:r>
                                <a:rPr lang="en-GB" b="0" i="1" smtClean="0">
                                  <a:solidFill>
                                    <a:schemeClr val="tx1"/>
                                  </a:solidFill>
                                  <a:latin typeface="Cambria Math" panose="02040503050406030204" pitchFamily="18" charset="0"/>
                                  <a:ea typeface="Cambria Math" panose="02040503050406030204" pitchFamily="18" charset="0"/>
                                </a:rPr>
                                <m:t>𝐸</m:t>
                              </m:r>
                            </m:e>
                            <m:sub>
                              <m:r>
                                <a:rPr lang="en-GB" b="0" i="1" smtClean="0">
                                  <a:solidFill>
                                    <a:schemeClr val="tx1"/>
                                  </a:solidFill>
                                  <a:latin typeface="Cambria Math" panose="02040503050406030204" pitchFamily="18" charset="0"/>
                                  <a:ea typeface="Cambria Math" panose="02040503050406030204" pitchFamily="18" charset="0"/>
                                </a:rPr>
                                <m:t>𝑤</m:t>
                              </m:r>
                            </m:sub>
                          </m:sSub>
                        </m:e>
                      </m:acc>
                    </m:oMath>
                  </m:oMathPara>
                </a14:m>
                <a:endParaRPr lang="en-GB" dirty="0">
                  <a:solidFill>
                    <a:schemeClr val="tx1"/>
                  </a:solidFill>
                </a:endParaRPr>
              </a:p>
            </p:txBody>
          </p:sp>
        </mc:Choice>
        <mc:Fallback xmlns="">
          <p:sp>
            <p:nvSpPr>
              <p:cNvPr id="32" name="Rectangle 31"/>
              <p:cNvSpPr>
                <a:spLocks noRot="1" noChangeAspect="1" noMove="1" noResize="1" noEditPoints="1" noAdjustHandles="1" noChangeArrowheads="1" noChangeShapeType="1" noTextEdit="1"/>
              </p:cNvSpPr>
              <p:nvPr/>
            </p:nvSpPr>
            <p:spPr>
              <a:xfrm>
                <a:off x="6156176" y="1155411"/>
                <a:ext cx="2122155" cy="402931"/>
              </a:xfrm>
              <a:prstGeom prst="rect">
                <a:avLst/>
              </a:prstGeom>
              <a:blipFill>
                <a:blip r:embed="rId7"/>
                <a:stretch>
                  <a:fillRect t="-12121" b="-6061"/>
                </a:stretch>
              </a:blipFill>
            </p:spPr>
            <p:txBody>
              <a:bodyPr/>
              <a:lstStyle/>
              <a:p>
                <a:r>
                  <a:rPr lang="en-GB">
                    <a:noFill/>
                  </a:rPr>
                  <a:t> </a:t>
                </a:r>
              </a:p>
            </p:txBody>
          </p:sp>
        </mc:Fallback>
      </mc:AlternateContent>
      <p:cxnSp>
        <p:nvCxnSpPr>
          <p:cNvPr id="34" name="Straight Connector 33"/>
          <p:cNvCxnSpPr/>
          <p:nvPr/>
        </p:nvCxnSpPr>
        <p:spPr>
          <a:xfrm flipV="1">
            <a:off x="8076009" y="1054136"/>
            <a:ext cx="0" cy="4031048"/>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7380312" y="1628800"/>
            <a:ext cx="69569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8" name="Rectangle 37"/>
              <p:cNvSpPr/>
              <p:nvPr/>
            </p:nvSpPr>
            <p:spPr>
              <a:xfrm>
                <a:off x="7675156" y="3659582"/>
                <a:ext cx="2122155" cy="402931"/>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panose="02040503050406030204" pitchFamily="18" charset="0"/>
                        </a:rPr>
                        <m:t>0&gt;</m:t>
                      </m:r>
                      <m:r>
                        <a:rPr lang="en-GB" b="0" i="1" smtClean="0">
                          <a:solidFill>
                            <a:schemeClr val="tx1"/>
                          </a:solidFill>
                          <a:latin typeface="Cambria Math" panose="02040503050406030204" pitchFamily="18" charset="0"/>
                        </a:rPr>
                        <m:t>𝑞</m:t>
                      </m:r>
                      <m:acc>
                        <m:accPr>
                          <m:chr m:val="⃗"/>
                          <m:ctrlPr>
                            <a:rPr lang="en-GB" b="0" i="1" smtClean="0">
                              <a:solidFill>
                                <a:schemeClr val="tx1"/>
                              </a:solidFill>
                              <a:latin typeface="Cambria Math" panose="02040503050406030204" pitchFamily="18" charset="0"/>
                            </a:rPr>
                          </m:ctrlPr>
                        </m:accPr>
                        <m:e>
                          <m:r>
                            <a:rPr lang="en-GB" b="0" i="1" smtClean="0">
                              <a:solidFill>
                                <a:schemeClr val="tx1"/>
                              </a:solidFill>
                              <a:latin typeface="Cambria Math" panose="02040503050406030204" pitchFamily="18" charset="0"/>
                            </a:rPr>
                            <m:t>𝑣</m:t>
                          </m:r>
                        </m:e>
                      </m:acc>
                      <m:r>
                        <a:rPr lang="en-GB" i="1" smtClean="0">
                          <a:solidFill>
                            <a:schemeClr val="tx1"/>
                          </a:solidFill>
                          <a:latin typeface="Cambria Math" panose="02040503050406030204" pitchFamily="18" charset="0"/>
                          <a:ea typeface="Cambria Math" panose="02040503050406030204" pitchFamily="18" charset="0"/>
                        </a:rPr>
                        <m:t>∙</m:t>
                      </m:r>
                      <m:acc>
                        <m:accPr>
                          <m:chr m:val="⃗"/>
                          <m:ctrlPr>
                            <a:rPr lang="en-GB" i="1" smtClean="0">
                              <a:solidFill>
                                <a:schemeClr val="tx1"/>
                              </a:solidFill>
                              <a:latin typeface="Cambria Math" panose="02040503050406030204" pitchFamily="18" charset="0"/>
                              <a:ea typeface="Cambria Math" panose="02040503050406030204" pitchFamily="18" charset="0"/>
                            </a:rPr>
                          </m:ctrlPr>
                        </m:accPr>
                        <m:e>
                          <m:sSub>
                            <m:sSubPr>
                              <m:ctrlPr>
                                <a:rPr lang="en-GB" i="1" smtClean="0">
                                  <a:solidFill>
                                    <a:schemeClr val="tx1"/>
                                  </a:solidFill>
                                  <a:latin typeface="Cambria Math" panose="02040503050406030204" pitchFamily="18" charset="0"/>
                                  <a:ea typeface="Cambria Math" panose="02040503050406030204" pitchFamily="18" charset="0"/>
                                </a:rPr>
                              </m:ctrlPr>
                            </m:sSubPr>
                            <m:e>
                              <m:r>
                                <a:rPr lang="en-GB" b="0" i="1" smtClean="0">
                                  <a:solidFill>
                                    <a:schemeClr val="tx1"/>
                                  </a:solidFill>
                                  <a:latin typeface="Cambria Math" panose="02040503050406030204" pitchFamily="18" charset="0"/>
                                  <a:ea typeface="Cambria Math" panose="02040503050406030204" pitchFamily="18" charset="0"/>
                                </a:rPr>
                                <m:t>𝐸</m:t>
                              </m:r>
                            </m:e>
                            <m:sub>
                              <m:r>
                                <a:rPr lang="en-GB" b="0" i="1" smtClean="0">
                                  <a:solidFill>
                                    <a:schemeClr val="tx1"/>
                                  </a:solidFill>
                                  <a:latin typeface="Cambria Math" panose="02040503050406030204" pitchFamily="18" charset="0"/>
                                  <a:ea typeface="Cambria Math" panose="02040503050406030204" pitchFamily="18" charset="0"/>
                                </a:rPr>
                                <m:t>𝑤</m:t>
                              </m:r>
                            </m:sub>
                          </m:sSub>
                        </m:e>
                      </m:acc>
                    </m:oMath>
                  </m:oMathPara>
                </a14:m>
                <a:endParaRPr lang="en-GB" dirty="0">
                  <a:solidFill>
                    <a:schemeClr val="tx1"/>
                  </a:solidFill>
                </a:endParaRPr>
              </a:p>
            </p:txBody>
          </p:sp>
        </mc:Choice>
        <mc:Fallback xmlns="">
          <p:sp>
            <p:nvSpPr>
              <p:cNvPr id="38" name="Rectangle 37"/>
              <p:cNvSpPr>
                <a:spLocks noRot="1" noChangeAspect="1" noMove="1" noResize="1" noEditPoints="1" noAdjustHandles="1" noChangeArrowheads="1" noChangeShapeType="1" noTextEdit="1"/>
              </p:cNvSpPr>
              <p:nvPr/>
            </p:nvSpPr>
            <p:spPr>
              <a:xfrm>
                <a:off x="7675156" y="3659582"/>
                <a:ext cx="2122155" cy="402931"/>
              </a:xfrm>
              <a:prstGeom prst="rect">
                <a:avLst/>
              </a:prstGeom>
              <a:blipFill>
                <a:blip r:embed="rId8"/>
                <a:stretch>
                  <a:fillRect t="-12121" b="-7576"/>
                </a:stretch>
              </a:blipFill>
            </p:spPr>
            <p:txBody>
              <a:bodyPr/>
              <a:lstStyle/>
              <a:p>
                <a:r>
                  <a:rPr lang="en-GB">
                    <a:noFill/>
                  </a:rPr>
                  <a:t> </a:t>
                </a:r>
              </a:p>
            </p:txBody>
          </p:sp>
        </mc:Fallback>
      </mc:AlternateContent>
      <p:cxnSp>
        <p:nvCxnSpPr>
          <p:cNvPr id="39" name="Straight Arrow Connector 38"/>
          <p:cNvCxnSpPr/>
          <p:nvPr/>
        </p:nvCxnSpPr>
        <p:spPr>
          <a:xfrm flipV="1">
            <a:off x="8099383" y="4138547"/>
            <a:ext cx="560827" cy="83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880542" y="5012580"/>
            <a:ext cx="576064" cy="144016"/>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1456606" y="5012580"/>
            <a:ext cx="576064" cy="144016"/>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304478" y="5012580"/>
            <a:ext cx="576064" cy="144016"/>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0513397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113</a:t>
            </a:fld>
            <a:endParaRPr lang="fr-FR"/>
          </a:p>
        </p:txBody>
      </p:sp>
      <p:pic>
        <p:nvPicPr>
          <p:cNvPr id="5" name="Picture 4"/>
          <p:cNvPicPr>
            <a:picLocks noChangeAspect="1"/>
          </p:cNvPicPr>
          <p:nvPr/>
        </p:nvPicPr>
        <p:blipFill>
          <a:blip r:embed="rId2"/>
          <a:stretch>
            <a:fillRect/>
          </a:stretch>
        </p:blipFill>
        <p:spPr>
          <a:xfrm>
            <a:off x="-226724" y="188913"/>
            <a:ext cx="9370724" cy="5289755"/>
          </a:xfrm>
          <a:prstGeom prst="rect">
            <a:avLst/>
          </a:prstGeom>
        </p:spPr>
      </p:pic>
    </p:spTree>
    <p:extLst>
      <p:ext uri="{BB962C8B-B14F-4D97-AF65-F5344CB8AC3E}">
        <p14:creationId xmlns:p14="http://schemas.microsoft.com/office/powerpoint/2010/main" val="65964373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114</a:t>
            </a:fld>
            <a:endParaRPr lang="fr-FR"/>
          </a:p>
        </p:txBody>
      </p:sp>
      <p:pic>
        <p:nvPicPr>
          <p:cNvPr id="5" name="Picture 4"/>
          <p:cNvPicPr>
            <a:picLocks noChangeAspect="1"/>
          </p:cNvPicPr>
          <p:nvPr/>
        </p:nvPicPr>
        <p:blipFill>
          <a:blip r:embed="rId2"/>
          <a:stretch>
            <a:fillRect/>
          </a:stretch>
        </p:blipFill>
        <p:spPr>
          <a:xfrm>
            <a:off x="-612576" y="404664"/>
            <a:ext cx="10344489" cy="5839444"/>
          </a:xfrm>
          <a:prstGeom prst="rect">
            <a:avLst/>
          </a:prstGeom>
        </p:spPr>
      </p:pic>
    </p:spTree>
    <p:extLst>
      <p:ext uri="{BB962C8B-B14F-4D97-AF65-F5344CB8AC3E}">
        <p14:creationId xmlns:p14="http://schemas.microsoft.com/office/powerpoint/2010/main" val="147877432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115</a:t>
            </a:fld>
            <a:endParaRPr lang="fr-FR"/>
          </a:p>
        </p:txBody>
      </p:sp>
      <p:pic>
        <p:nvPicPr>
          <p:cNvPr id="5" name="Picture 4"/>
          <p:cNvPicPr>
            <a:picLocks noChangeAspect="1"/>
          </p:cNvPicPr>
          <p:nvPr/>
        </p:nvPicPr>
        <p:blipFill>
          <a:blip r:embed="rId2"/>
          <a:stretch>
            <a:fillRect/>
          </a:stretch>
        </p:blipFill>
        <p:spPr>
          <a:xfrm>
            <a:off x="-335813" y="-73775"/>
            <a:ext cx="9479813" cy="6931775"/>
          </a:xfrm>
          <a:prstGeom prst="rect">
            <a:avLst/>
          </a:prstGeom>
        </p:spPr>
      </p:pic>
      <p:sp>
        <p:nvSpPr>
          <p:cNvPr id="6" name="TextBox 5"/>
          <p:cNvSpPr txBox="1"/>
          <p:nvPr/>
        </p:nvSpPr>
        <p:spPr>
          <a:xfrm>
            <a:off x="3082019" y="-14630"/>
            <a:ext cx="2736304" cy="307777"/>
          </a:xfrm>
          <a:prstGeom prst="rect">
            <a:avLst/>
          </a:prstGeom>
          <a:noFill/>
        </p:spPr>
        <p:txBody>
          <a:bodyPr wrap="square" rtlCol="0">
            <a:spAutoFit/>
          </a:bodyPr>
          <a:lstStyle/>
          <a:p>
            <a:r>
              <a:rPr lang="en-GB" sz="1400" dirty="0" smtClean="0"/>
              <a:t>110</a:t>
            </a:r>
            <a:r>
              <a:rPr lang="en-GB" sz="1400" dirty="0" smtClean="0">
                <a:latin typeface="Symbol" panose="05050102010706020507" pitchFamily="18" charset="2"/>
              </a:rPr>
              <a:t>m</a:t>
            </a:r>
            <a:r>
              <a:rPr lang="en-GB" sz="1400" dirty="0" smtClean="0"/>
              <a:t>m pixel, 2mm </a:t>
            </a:r>
            <a:r>
              <a:rPr lang="en-GB" sz="1400" dirty="0" err="1" smtClean="0"/>
              <a:t>CdTe</a:t>
            </a:r>
            <a:endParaRPr lang="en-GB" sz="1400" dirty="0"/>
          </a:p>
        </p:txBody>
      </p:sp>
      <p:cxnSp>
        <p:nvCxnSpPr>
          <p:cNvPr id="8" name="Straight Arrow Connector 7"/>
          <p:cNvCxnSpPr/>
          <p:nvPr/>
        </p:nvCxnSpPr>
        <p:spPr>
          <a:xfrm flipH="1">
            <a:off x="2699792" y="260648"/>
            <a:ext cx="360040" cy="72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843808" y="3238223"/>
            <a:ext cx="2736304" cy="307777"/>
          </a:xfrm>
          <a:prstGeom prst="rect">
            <a:avLst/>
          </a:prstGeom>
          <a:noFill/>
        </p:spPr>
        <p:txBody>
          <a:bodyPr wrap="square" rtlCol="0">
            <a:spAutoFit/>
          </a:bodyPr>
          <a:lstStyle/>
          <a:p>
            <a:r>
              <a:rPr lang="en-GB" sz="1400" dirty="0" smtClean="0"/>
              <a:t>500</a:t>
            </a:r>
            <a:r>
              <a:rPr lang="en-GB" sz="1400" dirty="0" smtClean="0">
                <a:latin typeface="Symbol" panose="05050102010706020507" pitchFamily="18" charset="2"/>
              </a:rPr>
              <a:t>m</a:t>
            </a:r>
            <a:r>
              <a:rPr lang="en-GB" sz="1400" dirty="0" smtClean="0"/>
              <a:t>m pixel, 2mm </a:t>
            </a:r>
            <a:r>
              <a:rPr lang="en-GB" sz="1400" dirty="0" err="1" smtClean="0"/>
              <a:t>CdTe</a:t>
            </a:r>
            <a:endParaRPr lang="en-GB" sz="1400" dirty="0"/>
          </a:p>
        </p:txBody>
      </p:sp>
      <p:cxnSp>
        <p:nvCxnSpPr>
          <p:cNvPr id="10" name="Straight Arrow Connector 9"/>
          <p:cNvCxnSpPr/>
          <p:nvPr/>
        </p:nvCxnSpPr>
        <p:spPr>
          <a:xfrm flipH="1">
            <a:off x="2627784" y="3501008"/>
            <a:ext cx="360040" cy="117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0690247"/>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772469"/>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34400" dirty="0" smtClean="0"/>
              <a:t>)</a:t>
            </a:r>
            <a:endParaRPr lang="en-US" sz="4000" dirty="0" smtClean="0"/>
          </a:p>
          <a:p>
            <a:pPr algn="ctr" eaLnBrk="0" hangingPunct="0"/>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116</a:t>
            </a:fld>
            <a:endParaRPr lang="fr-FR"/>
          </a:p>
        </p:txBody>
      </p:sp>
    </p:spTree>
    <p:extLst>
      <p:ext uri="{BB962C8B-B14F-4D97-AF65-F5344CB8AC3E}">
        <p14:creationId xmlns:p14="http://schemas.microsoft.com/office/powerpoint/2010/main" val="2180925593"/>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40" y="-31182"/>
            <a:ext cx="8229600" cy="1143000"/>
          </a:xfrm>
        </p:spPr>
        <p:txBody>
          <a:bodyPr>
            <a:noAutofit/>
          </a:bodyPr>
          <a:lstStyle/>
          <a:p>
            <a:r>
              <a:rPr lang="en-GB" sz="3200" dirty="0" smtClean="0"/>
              <a:t>Charge trapping in the semiconductor material</a:t>
            </a:r>
            <a:endParaRPr lang="en-GB" sz="3200" dirty="0"/>
          </a:p>
        </p:txBody>
      </p:sp>
      <p:sp>
        <p:nvSpPr>
          <p:cNvPr id="3" name="Content Placeholder 2"/>
          <p:cNvSpPr>
            <a:spLocks noGrp="1"/>
          </p:cNvSpPr>
          <p:nvPr>
            <p:ph idx="1"/>
          </p:nvPr>
        </p:nvSpPr>
        <p:spPr>
          <a:xfrm>
            <a:off x="473125" y="925607"/>
            <a:ext cx="8229600" cy="4525963"/>
          </a:xfrm>
        </p:spPr>
        <p:txBody>
          <a:bodyPr>
            <a:normAutofit/>
          </a:bodyPr>
          <a:lstStyle/>
          <a:p>
            <a:r>
              <a:rPr lang="en-GB" sz="2000" dirty="0" smtClean="0"/>
              <a:t>Generated e</a:t>
            </a:r>
            <a:r>
              <a:rPr lang="en-GB" sz="2000" baseline="30000" dirty="0" smtClean="0"/>
              <a:t>-</a:t>
            </a:r>
            <a:r>
              <a:rPr lang="en-GB" sz="2000" dirty="0" smtClean="0"/>
              <a:t>h</a:t>
            </a:r>
            <a:r>
              <a:rPr lang="en-GB" sz="2000" baseline="30000" dirty="0" smtClean="0"/>
              <a:t>+</a:t>
            </a:r>
            <a:r>
              <a:rPr lang="en-GB" sz="2000" dirty="0" smtClean="0"/>
              <a:t> migrate until collected in electrode, recombine or are trapped</a:t>
            </a:r>
          </a:p>
          <a:p>
            <a:r>
              <a:rPr lang="en-GB" sz="2000" dirty="0" smtClean="0"/>
              <a:t>Charge trapping reduces the signal at the electrodes</a:t>
            </a:r>
          </a:p>
          <a:p>
            <a:r>
              <a:rPr lang="en-GB" sz="2000" dirty="0" smtClean="0"/>
              <a:t>The </a:t>
            </a:r>
            <a:r>
              <a:rPr lang="en-GB" sz="2000" dirty="0" err="1" smtClean="0">
                <a:latin typeface="Symbol" panose="05050102010706020507" pitchFamily="18" charset="2"/>
              </a:rPr>
              <a:t>mt</a:t>
            </a:r>
            <a:r>
              <a:rPr lang="en-GB" sz="2000" dirty="0" smtClean="0"/>
              <a:t>-product is an important characteristic for a material to be suitable as sensor material</a:t>
            </a:r>
          </a:p>
          <a:p>
            <a:pPr lvl="1"/>
            <a:r>
              <a:rPr lang="en-GB" sz="1600" dirty="0" smtClean="0"/>
              <a:t>Mobility (</a:t>
            </a:r>
            <a:r>
              <a:rPr lang="en-GB" sz="1600" dirty="0" smtClean="0">
                <a:latin typeface="Symbol" panose="05050102010706020507" pitchFamily="18" charset="2"/>
              </a:rPr>
              <a:t>m</a:t>
            </a:r>
            <a:r>
              <a:rPr lang="en-GB" sz="1600" dirty="0" smtClean="0"/>
              <a:t>)</a:t>
            </a:r>
          </a:p>
          <a:p>
            <a:pPr lvl="1"/>
            <a:r>
              <a:rPr lang="en-GB" sz="1600" dirty="0"/>
              <a:t>L</a:t>
            </a:r>
            <a:r>
              <a:rPr lang="en-GB" sz="1600" dirty="0" smtClean="0"/>
              <a:t>ifetime </a:t>
            </a:r>
            <a:r>
              <a:rPr lang="en-GB" sz="1600" dirty="0"/>
              <a:t>(</a:t>
            </a:r>
            <a:r>
              <a:rPr lang="en-GB" sz="1600" dirty="0">
                <a:latin typeface="Symbol" panose="05050102010706020507" pitchFamily="18" charset="2"/>
              </a:rPr>
              <a:t>t</a:t>
            </a:r>
            <a:r>
              <a:rPr lang="en-GB" sz="1600" dirty="0"/>
              <a:t>) is dominated by low levels of impurities in the material</a:t>
            </a:r>
          </a:p>
          <a:p>
            <a:endParaRPr lang="en-GB" sz="2000" dirty="0" smtClean="0"/>
          </a:p>
        </p:txBody>
      </p:sp>
      <p:sp>
        <p:nvSpPr>
          <p:cNvPr id="4" name="Slide Number Placeholder 3"/>
          <p:cNvSpPr>
            <a:spLocks noGrp="1"/>
          </p:cNvSpPr>
          <p:nvPr>
            <p:ph type="sldNum" sz="quarter" idx="12"/>
          </p:nvPr>
        </p:nvSpPr>
        <p:spPr/>
        <p:txBody>
          <a:bodyPr/>
          <a:lstStyle/>
          <a:p>
            <a:fld id="{D251A0BC-E5D3-4A65-8506-4DFA341A4396}" type="slidenum">
              <a:rPr lang="fr-FR" smtClean="0"/>
              <a:t>117</a:t>
            </a:fld>
            <a:endParaRPr lang="fr-FR"/>
          </a:p>
        </p:txBody>
      </p:sp>
      <p:graphicFrame>
        <p:nvGraphicFramePr>
          <p:cNvPr id="5" name="Table 4"/>
          <p:cNvGraphicFramePr>
            <a:graphicFrameLocks noGrp="1"/>
          </p:cNvGraphicFramePr>
          <p:nvPr>
            <p:extLst/>
          </p:nvPr>
        </p:nvGraphicFramePr>
        <p:xfrm>
          <a:off x="780254" y="3382992"/>
          <a:ext cx="6528050" cy="2494280"/>
        </p:xfrm>
        <a:graphic>
          <a:graphicData uri="http://schemas.openxmlformats.org/drawingml/2006/table">
            <a:tbl>
              <a:tblPr firstRow="1" bandRow="1">
                <a:tableStyleId>{5C22544A-7EE6-4342-B048-85BDC9FD1C3A}</a:tableStyleId>
              </a:tblPr>
              <a:tblGrid>
                <a:gridCol w="1440160">
                  <a:extLst>
                    <a:ext uri="{9D8B030D-6E8A-4147-A177-3AD203B41FA5}">
                      <a16:colId xmlns:a16="http://schemas.microsoft.com/office/drawing/2014/main" val="2975735425"/>
                    </a:ext>
                  </a:extLst>
                </a:gridCol>
                <a:gridCol w="1171060">
                  <a:extLst>
                    <a:ext uri="{9D8B030D-6E8A-4147-A177-3AD203B41FA5}">
                      <a16:colId xmlns:a16="http://schemas.microsoft.com/office/drawing/2014/main" val="3052616562"/>
                    </a:ext>
                  </a:extLst>
                </a:gridCol>
                <a:gridCol w="1305610">
                  <a:extLst>
                    <a:ext uri="{9D8B030D-6E8A-4147-A177-3AD203B41FA5}">
                      <a16:colId xmlns:a16="http://schemas.microsoft.com/office/drawing/2014/main" val="169294202"/>
                    </a:ext>
                  </a:extLst>
                </a:gridCol>
                <a:gridCol w="1305610">
                  <a:extLst>
                    <a:ext uri="{9D8B030D-6E8A-4147-A177-3AD203B41FA5}">
                      <a16:colId xmlns:a16="http://schemas.microsoft.com/office/drawing/2014/main" val="3304220310"/>
                    </a:ext>
                  </a:extLst>
                </a:gridCol>
                <a:gridCol w="1305610">
                  <a:extLst>
                    <a:ext uri="{9D8B030D-6E8A-4147-A177-3AD203B41FA5}">
                      <a16:colId xmlns:a16="http://schemas.microsoft.com/office/drawing/2014/main" val="2174842650"/>
                    </a:ext>
                  </a:extLst>
                </a:gridCol>
              </a:tblGrid>
              <a:tr h="370840">
                <a:tc>
                  <a:txBody>
                    <a:bodyPr/>
                    <a:lstStyle/>
                    <a:p>
                      <a:endParaRPr lang="en-GB" dirty="0"/>
                    </a:p>
                  </a:txBody>
                  <a:tcPr/>
                </a:tc>
                <a:tc>
                  <a:txBody>
                    <a:bodyPr/>
                    <a:lstStyle/>
                    <a:p>
                      <a:r>
                        <a:rPr lang="en-GB" dirty="0" smtClean="0"/>
                        <a:t>Si</a:t>
                      </a:r>
                      <a:endParaRPr lang="en-GB" dirty="0"/>
                    </a:p>
                  </a:txBody>
                  <a:tcPr/>
                </a:tc>
                <a:tc>
                  <a:txBody>
                    <a:bodyPr/>
                    <a:lstStyle/>
                    <a:p>
                      <a:r>
                        <a:rPr lang="en-GB" dirty="0" smtClean="0"/>
                        <a:t>GaAs [1]</a:t>
                      </a:r>
                      <a:endParaRPr lang="en-GB" dirty="0"/>
                    </a:p>
                  </a:txBody>
                  <a:tcPr/>
                </a:tc>
                <a:tc>
                  <a:txBody>
                    <a:bodyPr/>
                    <a:lstStyle/>
                    <a:p>
                      <a:r>
                        <a:rPr lang="en-GB" dirty="0" err="1" smtClean="0"/>
                        <a:t>CdTe</a:t>
                      </a:r>
                      <a:r>
                        <a:rPr lang="en-GB" dirty="0" smtClean="0"/>
                        <a:t> [1]</a:t>
                      </a:r>
                      <a:endParaRPr lang="en-GB" dirty="0"/>
                    </a:p>
                  </a:txBody>
                  <a:tcPr/>
                </a:tc>
                <a:tc>
                  <a:txBody>
                    <a:bodyPr/>
                    <a:lstStyle/>
                    <a:p>
                      <a:r>
                        <a:rPr lang="en-GB" dirty="0" smtClean="0"/>
                        <a:t>CZT [2,3]</a:t>
                      </a:r>
                      <a:endParaRPr lang="en-GB" dirty="0"/>
                    </a:p>
                  </a:txBody>
                  <a:tcPr/>
                </a:tc>
                <a:extLst>
                  <a:ext uri="{0D108BD9-81ED-4DB2-BD59-A6C34878D82A}">
                    <a16:rowId xmlns:a16="http://schemas.microsoft.com/office/drawing/2014/main" val="54081221"/>
                  </a:ext>
                </a:extLst>
              </a:tr>
              <a:tr h="370840">
                <a:tc>
                  <a:txBody>
                    <a:bodyPr/>
                    <a:lstStyle/>
                    <a:p>
                      <a:r>
                        <a:rPr lang="en-GB" dirty="0" smtClean="0"/>
                        <a:t>e</a:t>
                      </a:r>
                      <a:r>
                        <a:rPr lang="en-GB" baseline="30000" dirty="0" smtClean="0"/>
                        <a:t>-</a:t>
                      </a:r>
                      <a:r>
                        <a:rPr lang="en-GB" baseline="0" dirty="0" smtClean="0"/>
                        <a:t>h</a:t>
                      </a:r>
                      <a:r>
                        <a:rPr lang="en-GB" baseline="30000" dirty="0" smtClean="0"/>
                        <a:t>+ </a:t>
                      </a:r>
                      <a:r>
                        <a:rPr lang="en-GB" baseline="0" dirty="0" smtClean="0"/>
                        <a:t> creation energy</a:t>
                      </a:r>
                      <a:endParaRPr lang="en-GB" baseline="0" dirty="0"/>
                    </a:p>
                  </a:txBody>
                  <a:tcPr/>
                </a:tc>
                <a:tc>
                  <a:txBody>
                    <a:bodyPr/>
                    <a:lstStyle/>
                    <a:p>
                      <a:r>
                        <a:rPr lang="en-GB" dirty="0" smtClean="0"/>
                        <a:t>3.62</a:t>
                      </a:r>
                      <a:endParaRPr lang="en-GB" dirty="0"/>
                    </a:p>
                  </a:txBody>
                  <a:tcPr/>
                </a:tc>
                <a:tc>
                  <a:txBody>
                    <a:bodyPr/>
                    <a:lstStyle/>
                    <a:p>
                      <a:r>
                        <a:rPr lang="en-GB" dirty="0" smtClean="0"/>
                        <a:t>4.2</a:t>
                      </a:r>
                      <a:endParaRPr lang="en-GB" dirty="0"/>
                    </a:p>
                  </a:txBody>
                  <a:tcPr/>
                </a:tc>
                <a:tc>
                  <a:txBody>
                    <a:bodyPr/>
                    <a:lstStyle/>
                    <a:p>
                      <a:r>
                        <a:rPr lang="en-GB" dirty="0" smtClean="0"/>
                        <a:t>4.43</a:t>
                      </a:r>
                      <a:endParaRPr lang="en-GB" dirty="0"/>
                    </a:p>
                  </a:txBody>
                  <a:tcPr/>
                </a:tc>
                <a:tc>
                  <a:txBody>
                    <a:bodyPr/>
                    <a:lstStyle/>
                    <a:p>
                      <a:r>
                        <a:rPr lang="en-GB" dirty="0" smtClean="0"/>
                        <a:t>4.43</a:t>
                      </a:r>
                      <a:endParaRPr lang="en-GB" dirty="0"/>
                    </a:p>
                  </a:txBody>
                  <a:tcPr/>
                </a:tc>
                <a:extLst>
                  <a:ext uri="{0D108BD9-81ED-4DB2-BD59-A6C34878D82A}">
                    <a16:rowId xmlns:a16="http://schemas.microsoft.com/office/drawing/2014/main" val="1693528098"/>
                  </a:ext>
                </a:extLst>
              </a:tr>
              <a:tr h="370840">
                <a:tc>
                  <a:txBody>
                    <a:bodyPr/>
                    <a:lstStyle/>
                    <a:p>
                      <a:r>
                        <a:rPr lang="en-GB" dirty="0" smtClean="0">
                          <a:latin typeface="Symbol" panose="05050102010706020507" pitchFamily="18" charset="2"/>
                        </a:rPr>
                        <a:t>m</a:t>
                      </a:r>
                      <a:r>
                        <a:rPr lang="en-GB" baseline="-25000" dirty="0" smtClean="0"/>
                        <a:t>e-</a:t>
                      </a:r>
                      <a:r>
                        <a:rPr lang="en-GB" baseline="30000" dirty="0" smtClean="0"/>
                        <a:t> </a:t>
                      </a:r>
                      <a:r>
                        <a:rPr lang="en-GB" baseline="0" dirty="0" smtClean="0"/>
                        <a:t>(cm</a:t>
                      </a:r>
                      <a:r>
                        <a:rPr lang="en-GB" baseline="30000" dirty="0" smtClean="0"/>
                        <a:t>2</a:t>
                      </a:r>
                      <a:r>
                        <a:rPr lang="en-GB" baseline="0" dirty="0" smtClean="0"/>
                        <a:t>/Vs)</a:t>
                      </a:r>
                      <a:endParaRPr lang="en-GB" baseline="0" dirty="0"/>
                    </a:p>
                  </a:txBody>
                  <a:tcPr/>
                </a:tc>
                <a:tc>
                  <a:txBody>
                    <a:bodyPr/>
                    <a:lstStyle/>
                    <a:p>
                      <a:r>
                        <a:rPr lang="en-GB" dirty="0" smtClean="0"/>
                        <a:t>1400</a:t>
                      </a:r>
                      <a:endParaRPr lang="en-GB" dirty="0"/>
                    </a:p>
                  </a:txBody>
                  <a:tcPr/>
                </a:tc>
                <a:tc>
                  <a:txBody>
                    <a:bodyPr/>
                    <a:lstStyle/>
                    <a:p>
                      <a:r>
                        <a:rPr lang="en-GB" dirty="0" smtClean="0"/>
                        <a:t>8000</a:t>
                      </a:r>
                      <a:endParaRPr lang="en-GB" dirty="0"/>
                    </a:p>
                  </a:txBody>
                  <a:tcPr/>
                </a:tc>
                <a:tc>
                  <a:txBody>
                    <a:bodyPr/>
                    <a:lstStyle/>
                    <a:p>
                      <a:r>
                        <a:rPr lang="en-GB" dirty="0" smtClean="0"/>
                        <a:t>1100</a:t>
                      </a:r>
                      <a:endParaRPr lang="en-GB" dirty="0"/>
                    </a:p>
                  </a:txBody>
                  <a:tcPr/>
                </a:tc>
                <a:tc>
                  <a:txBody>
                    <a:bodyPr/>
                    <a:lstStyle/>
                    <a:p>
                      <a:r>
                        <a:rPr lang="en-GB" dirty="0" smtClean="0"/>
                        <a:t>1000</a:t>
                      </a:r>
                      <a:endParaRPr lang="en-GB" dirty="0"/>
                    </a:p>
                  </a:txBody>
                  <a:tcPr/>
                </a:tc>
                <a:extLst>
                  <a:ext uri="{0D108BD9-81ED-4DB2-BD59-A6C34878D82A}">
                    <a16:rowId xmlns:a16="http://schemas.microsoft.com/office/drawing/2014/main" val="1987361728"/>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latin typeface="Symbol" panose="05050102010706020507" pitchFamily="18" charset="2"/>
                        </a:rPr>
                        <a:t>m</a:t>
                      </a:r>
                      <a:r>
                        <a:rPr lang="en-GB" baseline="-25000" dirty="0" err="1" smtClean="0"/>
                        <a:t>h</a:t>
                      </a:r>
                      <a:r>
                        <a:rPr lang="en-GB" baseline="-25000" dirty="0" smtClean="0"/>
                        <a:t>+</a:t>
                      </a:r>
                      <a:r>
                        <a:rPr lang="en-GB" baseline="0" dirty="0" smtClean="0"/>
                        <a:t>(cm</a:t>
                      </a:r>
                      <a:r>
                        <a:rPr lang="en-GB" baseline="30000" dirty="0" smtClean="0"/>
                        <a:t>2</a:t>
                      </a:r>
                      <a:r>
                        <a:rPr lang="en-GB" baseline="0" dirty="0" smtClean="0"/>
                        <a:t>/Vs)</a:t>
                      </a:r>
                      <a:endParaRPr lang="en-GB" baseline="30000" dirty="0" smtClean="0"/>
                    </a:p>
                  </a:txBody>
                  <a:tcPr/>
                </a:tc>
                <a:tc>
                  <a:txBody>
                    <a:bodyPr/>
                    <a:lstStyle/>
                    <a:p>
                      <a:r>
                        <a:rPr lang="en-GB" dirty="0" smtClean="0"/>
                        <a:t>480</a:t>
                      </a:r>
                      <a:endParaRPr lang="en-GB" dirty="0"/>
                    </a:p>
                  </a:txBody>
                  <a:tcPr/>
                </a:tc>
                <a:tc>
                  <a:txBody>
                    <a:bodyPr/>
                    <a:lstStyle/>
                    <a:p>
                      <a:r>
                        <a:rPr lang="en-GB" dirty="0" smtClean="0"/>
                        <a:t>4000</a:t>
                      </a:r>
                      <a:endParaRPr lang="en-GB" dirty="0"/>
                    </a:p>
                  </a:txBody>
                  <a:tcPr/>
                </a:tc>
                <a:tc>
                  <a:txBody>
                    <a:bodyPr/>
                    <a:lstStyle/>
                    <a:p>
                      <a:r>
                        <a:rPr lang="en-GB" dirty="0" smtClean="0"/>
                        <a:t>100</a:t>
                      </a:r>
                      <a:endParaRPr lang="en-GB" dirty="0"/>
                    </a:p>
                  </a:txBody>
                  <a:tcPr/>
                </a:tc>
                <a:tc>
                  <a:txBody>
                    <a:bodyPr/>
                    <a:lstStyle/>
                    <a:p>
                      <a:r>
                        <a:rPr lang="en-GB" dirty="0" smtClean="0"/>
                        <a:t>50</a:t>
                      </a:r>
                      <a:endParaRPr lang="en-GB" dirty="0"/>
                    </a:p>
                  </a:txBody>
                  <a:tcPr/>
                </a:tc>
                <a:extLst>
                  <a:ext uri="{0D108BD9-81ED-4DB2-BD59-A6C34878D82A}">
                    <a16:rowId xmlns:a16="http://schemas.microsoft.com/office/drawing/2014/main" val="291261153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latin typeface="Symbol" panose="05050102010706020507" pitchFamily="18" charset="2"/>
                        </a:rPr>
                        <a:t>mt</a:t>
                      </a:r>
                      <a:r>
                        <a:rPr lang="en-GB" baseline="-25000" dirty="0" err="1" smtClean="0"/>
                        <a:t>e</a:t>
                      </a:r>
                      <a:r>
                        <a:rPr lang="en-GB" baseline="-25000" dirty="0" smtClean="0"/>
                        <a:t>-</a:t>
                      </a:r>
                      <a:r>
                        <a:rPr lang="en-GB" baseline="0" dirty="0" smtClean="0"/>
                        <a:t>(cm</a:t>
                      </a:r>
                      <a:r>
                        <a:rPr lang="en-GB" baseline="30000" dirty="0" smtClean="0"/>
                        <a:t>2</a:t>
                      </a:r>
                      <a:r>
                        <a:rPr lang="en-GB" baseline="0" dirty="0" smtClean="0"/>
                        <a:t>/V)</a:t>
                      </a:r>
                      <a:endParaRPr lang="en-GB" baseline="30000" dirty="0" smtClean="0"/>
                    </a:p>
                  </a:txBody>
                  <a:tcPr/>
                </a:tc>
                <a:tc>
                  <a:txBody>
                    <a:bodyPr/>
                    <a:lstStyle/>
                    <a:p>
                      <a:r>
                        <a:rPr lang="en-GB" dirty="0" smtClean="0"/>
                        <a:t>1.0</a:t>
                      </a:r>
                      <a:endParaRPr lang="en-GB" dirty="0"/>
                    </a:p>
                  </a:txBody>
                  <a:tcPr/>
                </a:tc>
                <a:tc>
                  <a:txBody>
                    <a:bodyPr/>
                    <a:lstStyle/>
                    <a:p>
                      <a:r>
                        <a:rPr lang="en-GB" dirty="0" smtClean="0"/>
                        <a:t>8x10</a:t>
                      </a:r>
                      <a:r>
                        <a:rPr lang="en-GB" baseline="30000" dirty="0" smtClean="0"/>
                        <a:t>-5</a:t>
                      </a:r>
                      <a:endParaRPr lang="en-GB" baseline="30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3.3x10</a:t>
                      </a:r>
                      <a:r>
                        <a:rPr lang="en-GB" baseline="30000" dirty="0" smtClean="0"/>
                        <a:t>-3</a:t>
                      </a:r>
                    </a:p>
                  </a:txBody>
                  <a:tcPr/>
                </a:tc>
                <a:tc>
                  <a:txBody>
                    <a:bodyPr/>
                    <a:lstStyle/>
                    <a:p>
                      <a:r>
                        <a:rPr lang="en-GB" dirty="0" smtClean="0"/>
                        <a:t>2.2x10</a:t>
                      </a:r>
                      <a:r>
                        <a:rPr lang="en-GB" baseline="30000" dirty="0" smtClean="0"/>
                        <a:t>-2</a:t>
                      </a:r>
                      <a:endParaRPr lang="en-GB" dirty="0"/>
                    </a:p>
                  </a:txBody>
                  <a:tcPr/>
                </a:tc>
                <a:extLst>
                  <a:ext uri="{0D108BD9-81ED-4DB2-BD59-A6C34878D82A}">
                    <a16:rowId xmlns:a16="http://schemas.microsoft.com/office/drawing/2014/main" val="112878219"/>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latin typeface="Symbol" panose="05050102010706020507" pitchFamily="18" charset="2"/>
                        </a:rPr>
                        <a:t>mt</a:t>
                      </a:r>
                      <a:r>
                        <a:rPr lang="en-GB" baseline="-25000" dirty="0" err="1" smtClean="0"/>
                        <a:t>h</a:t>
                      </a:r>
                      <a:r>
                        <a:rPr lang="en-GB" baseline="-25000" dirty="0" smtClean="0"/>
                        <a:t>+</a:t>
                      </a:r>
                      <a:r>
                        <a:rPr lang="en-GB" baseline="0" dirty="0" smtClean="0"/>
                        <a:t>(cm</a:t>
                      </a:r>
                      <a:r>
                        <a:rPr lang="en-GB" baseline="30000" dirty="0" smtClean="0"/>
                        <a:t>2</a:t>
                      </a:r>
                      <a:r>
                        <a:rPr lang="en-GB" baseline="0" dirty="0" smtClean="0"/>
                        <a:t>/V)</a:t>
                      </a:r>
                      <a:endParaRPr lang="en-GB" baseline="30000" dirty="0" smtClean="0"/>
                    </a:p>
                  </a:txBody>
                  <a:tcPr/>
                </a:tc>
                <a:tc>
                  <a:txBody>
                    <a:bodyPr/>
                    <a:lstStyle/>
                    <a:p>
                      <a:r>
                        <a:rPr lang="en-GB" dirty="0" smtClean="0"/>
                        <a:t>1.0</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4x10</a:t>
                      </a:r>
                      <a:r>
                        <a:rPr lang="en-GB" baseline="30000" dirty="0" smtClean="0"/>
                        <a:t>-6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2x10</a:t>
                      </a:r>
                      <a:r>
                        <a:rPr lang="en-GB" baseline="30000" dirty="0" smtClean="0"/>
                        <a:t>-4</a:t>
                      </a:r>
                    </a:p>
                  </a:txBody>
                  <a:tcPr/>
                </a:tc>
                <a:tc>
                  <a:txBody>
                    <a:bodyPr/>
                    <a:lstStyle/>
                    <a:p>
                      <a:r>
                        <a:rPr lang="en-GB" dirty="0" smtClean="0"/>
                        <a:t>1x10</a:t>
                      </a:r>
                      <a:r>
                        <a:rPr lang="en-GB" baseline="30000" dirty="0" smtClean="0"/>
                        <a:t>-5</a:t>
                      </a:r>
                      <a:endParaRPr lang="en-GB" dirty="0"/>
                    </a:p>
                  </a:txBody>
                  <a:tcPr/>
                </a:tc>
                <a:extLst>
                  <a:ext uri="{0D108BD9-81ED-4DB2-BD59-A6C34878D82A}">
                    <a16:rowId xmlns:a16="http://schemas.microsoft.com/office/drawing/2014/main" val="4204634271"/>
                  </a:ext>
                </a:extLst>
              </a:tr>
            </a:tbl>
          </a:graphicData>
        </a:graphic>
      </p:graphicFrame>
      <p:sp>
        <p:nvSpPr>
          <p:cNvPr id="6" name="TextBox 5"/>
          <p:cNvSpPr txBox="1"/>
          <p:nvPr/>
        </p:nvSpPr>
        <p:spPr>
          <a:xfrm>
            <a:off x="0" y="6039027"/>
            <a:ext cx="9289032" cy="738664"/>
          </a:xfrm>
          <a:prstGeom prst="rect">
            <a:avLst/>
          </a:prstGeom>
          <a:noFill/>
        </p:spPr>
        <p:txBody>
          <a:bodyPr wrap="square" rtlCol="0">
            <a:spAutoFit/>
          </a:bodyPr>
          <a:lstStyle/>
          <a:p>
            <a:r>
              <a:rPr lang="en-GB" sz="1050" dirty="0" smtClean="0"/>
              <a:t>[1] E</a:t>
            </a:r>
            <a:r>
              <a:rPr lang="en-GB" sz="1050" dirty="0"/>
              <a:t>. </a:t>
            </a:r>
            <a:r>
              <a:rPr lang="en-GB" sz="1050" dirty="0" err="1"/>
              <a:t>Hamann</a:t>
            </a:r>
            <a:r>
              <a:rPr lang="en-GB" sz="1050" dirty="0"/>
              <a:t> "Characterization of High Resistivity GaAs Material for Photon Counting Semiconductor Pixel Detectors" Doctoral Thesis, 2013.</a:t>
            </a:r>
          </a:p>
          <a:p>
            <a:r>
              <a:rPr lang="en-GB" sz="1050" dirty="0" smtClean="0"/>
              <a:t>[2] M</a:t>
            </a:r>
            <a:r>
              <a:rPr lang="en-GB" sz="1050" dirty="0"/>
              <a:t>. Amman et al. “Evaluation of THM-Grown </a:t>
            </a:r>
            <a:r>
              <a:rPr lang="en-GB" sz="1050" dirty="0" err="1"/>
              <a:t>CdZnTe</a:t>
            </a:r>
            <a:r>
              <a:rPr lang="en-GB" sz="1050" dirty="0"/>
              <a:t> Material for Large-Volume Gamma-Ray Detector Applications” IEEE Trans. </a:t>
            </a:r>
            <a:r>
              <a:rPr lang="en-GB" sz="1050" dirty="0" err="1"/>
              <a:t>Nucl</a:t>
            </a:r>
            <a:r>
              <a:rPr lang="en-GB" sz="1050" dirty="0"/>
              <a:t>. Sci. Vol. 56, No. 3, June 2009. </a:t>
            </a:r>
          </a:p>
          <a:p>
            <a:r>
              <a:rPr lang="en-GB" sz="1050" dirty="0" smtClean="0"/>
              <a:t>[3] T</a:t>
            </a:r>
            <a:r>
              <a:rPr lang="en-GB" sz="1050" dirty="0"/>
              <a:t>. Takahashi et al. "Recent progress in </a:t>
            </a:r>
            <a:r>
              <a:rPr lang="en-GB" sz="1050" dirty="0" err="1"/>
              <a:t>CdTe</a:t>
            </a:r>
            <a:r>
              <a:rPr lang="en-GB" sz="1050" dirty="0"/>
              <a:t> and </a:t>
            </a:r>
            <a:r>
              <a:rPr lang="en-GB" sz="1050" dirty="0" err="1"/>
              <a:t>CdZnTe</a:t>
            </a:r>
            <a:r>
              <a:rPr lang="en-GB" sz="1050" dirty="0"/>
              <a:t> detectors", IEEE Tr. </a:t>
            </a:r>
            <a:r>
              <a:rPr lang="en-GB" sz="1050" dirty="0" err="1"/>
              <a:t>Nucl</a:t>
            </a:r>
            <a:r>
              <a:rPr lang="en-GB" sz="1050" dirty="0"/>
              <a:t>. Sci. 48 (2001) 950.</a:t>
            </a:r>
          </a:p>
          <a:p>
            <a:endParaRPr lang="en-GB" sz="1050" dirty="0"/>
          </a:p>
        </p:txBody>
      </p:sp>
      <p:sp>
        <p:nvSpPr>
          <p:cNvPr id="7" name="Rectangle 6"/>
          <p:cNvSpPr/>
          <p:nvPr/>
        </p:nvSpPr>
        <p:spPr>
          <a:xfrm>
            <a:off x="3369707" y="5121555"/>
            <a:ext cx="3938597" cy="75571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p:cNvCxnSpPr/>
          <p:nvPr/>
        </p:nvCxnSpPr>
        <p:spPr>
          <a:xfrm flipH="1">
            <a:off x="7380312" y="5040831"/>
            <a:ext cx="409178" cy="2603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7380312" y="5121555"/>
            <a:ext cx="576064" cy="5210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406587" y="4106108"/>
            <a:ext cx="1566076" cy="923330"/>
          </a:xfrm>
          <a:prstGeom prst="rect">
            <a:avLst/>
          </a:prstGeom>
          <a:noFill/>
        </p:spPr>
        <p:txBody>
          <a:bodyPr wrap="square" rtlCol="0">
            <a:spAutoFit/>
          </a:bodyPr>
          <a:lstStyle/>
          <a:p>
            <a:r>
              <a:rPr lang="en-GB" dirty="0" smtClean="0"/>
              <a:t>Differences </a:t>
            </a:r>
            <a:r>
              <a:rPr lang="en-GB" dirty="0" err="1" smtClean="0">
                <a:latin typeface="Symbol" panose="05050102010706020507" pitchFamily="18" charset="2"/>
              </a:rPr>
              <a:t>mt</a:t>
            </a:r>
            <a:r>
              <a:rPr lang="en-GB" dirty="0" smtClean="0"/>
              <a:t> for electrons and holes</a:t>
            </a:r>
            <a:endParaRPr lang="en-GB" dirty="0"/>
          </a:p>
        </p:txBody>
      </p:sp>
    </p:spTree>
    <p:extLst>
      <p:ext uri="{BB962C8B-B14F-4D97-AF65-F5344CB8AC3E}">
        <p14:creationId xmlns:p14="http://schemas.microsoft.com/office/powerpoint/2010/main" val="2449553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40" y="-31182"/>
            <a:ext cx="8229600" cy="1143000"/>
          </a:xfrm>
        </p:spPr>
        <p:txBody>
          <a:bodyPr>
            <a:noAutofit/>
          </a:bodyPr>
          <a:lstStyle/>
          <a:p>
            <a:r>
              <a:rPr lang="en-GB" sz="3200" dirty="0" smtClean="0"/>
              <a:t>Charge trapping in the semiconductor material</a:t>
            </a:r>
            <a:endParaRPr lang="en-GB" sz="3200" dirty="0"/>
          </a:p>
        </p:txBody>
      </p:sp>
      <p:sp>
        <p:nvSpPr>
          <p:cNvPr id="4" name="Slide Number Placeholder 3"/>
          <p:cNvSpPr>
            <a:spLocks noGrp="1"/>
          </p:cNvSpPr>
          <p:nvPr>
            <p:ph type="sldNum" sz="quarter" idx="12"/>
          </p:nvPr>
        </p:nvSpPr>
        <p:spPr>
          <a:xfrm>
            <a:off x="6553200" y="6448251"/>
            <a:ext cx="2133600" cy="365125"/>
          </a:xfrm>
        </p:spPr>
        <p:txBody>
          <a:bodyPr/>
          <a:lstStyle/>
          <a:p>
            <a:fld id="{D251A0BC-E5D3-4A65-8506-4DFA341A4396}" type="slidenum">
              <a:rPr lang="fr-FR" smtClean="0"/>
              <a:t>118</a:t>
            </a:fld>
            <a:endParaRPr lang="fr-FR"/>
          </a:p>
        </p:txBody>
      </p:sp>
      <p:graphicFrame>
        <p:nvGraphicFramePr>
          <p:cNvPr id="5" name="Table 4"/>
          <p:cNvGraphicFramePr>
            <a:graphicFrameLocks noGrp="1"/>
          </p:cNvGraphicFramePr>
          <p:nvPr>
            <p:extLst/>
          </p:nvPr>
        </p:nvGraphicFramePr>
        <p:xfrm>
          <a:off x="455451" y="980728"/>
          <a:ext cx="2745770" cy="2494280"/>
        </p:xfrm>
        <a:graphic>
          <a:graphicData uri="http://schemas.openxmlformats.org/drawingml/2006/table">
            <a:tbl>
              <a:tblPr firstRow="1" bandRow="1">
                <a:tableStyleId>{5C22544A-7EE6-4342-B048-85BDC9FD1C3A}</a:tableStyleId>
              </a:tblPr>
              <a:tblGrid>
                <a:gridCol w="1440160">
                  <a:extLst>
                    <a:ext uri="{9D8B030D-6E8A-4147-A177-3AD203B41FA5}">
                      <a16:colId xmlns:a16="http://schemas.microsoft.com/office/drawing/2014/main" val="2975735425"/>
                    </a:ext>
                  </a:extLst>
                </a:gridCol>
                <a:gridCol w="1305610">
                  <a:extLst>
                    <a:ext uri="{9D8B030D-6E8A-4147-A177-3AD203B41FA5}">
                      <a16:colId xmlns:a16="http://schemas.microsoft.com/office/drawing/2014/main" val="2174842650"/>
                    </a:ext>
                  </a:extLst>
                </a:gridCol>
              </a:tblGrid>
              <a:tr h="370840">
                <a:tc>
                  <a:txBody>
                    <a:bodyPr/>
                    <a:lstStyle/>
                    <a:p>
                      <a:endParaRPr lang="en-GB" dirty="0"/>
                    </a:p>
                  </a:txBody>
                  <a:tcPr/>
                </a:tc>
                <a:tc>
                  <a:txBody>
                    <a:bodyPr/>
                    <a:lstStyle/>
                    <a:p>
                      <a:r>
                        <a:rPr lang="en-GB" dirty="0" smtClean="0"/>
                        <a:t>CZT </a:t>
                      </a:r>
                      <a:endParaRPr lang="en-GB" dirty="0"/>
                    </a:p>
                  </a:txBody>
                  <a:tcPr/>
                </a:tc>
                <a:extLst>
                  <a:ext uri="{0D108BD9-81ED-4DB2-BD59-A6C34878D82A}">
                    <a16:rowId xmlns:a16="http://schemas.microsoft.com/office/drawing/2014/main" val="54081221"/>
                  </a:ext>
                </a:extLst>
              </a:tr>
              <a:tr h="370840">
                <a:tc>
                  <a:txBody>
                    <a:bodyPr/>
                    <a:lstStyle/>
                    <a:p>
                      <a:r>
                        <a:rPr lang="en-GB" dirty="0" smtClean="0"/>
                        <a:t>e</a:t>
                      </a:r>
                      <a:r>
                        <a:rPr lang="en-GB" baseline="30000" dirty="0" smtClean="0"/>
                        <a:t>-</a:t>
                      </a:r>
                      <a:r>
                        <a:rPr lang="en-GB" baseline="0" dirty="0" smtClean="0"/>
                        <a:t>h</a:t>
                      </a:r>
                      <a:r>
                        <a:rPr lang="en-GB" baseline="30000" dirty="0" smtClean="0"/>
                        <a:t>+ </a:t>
                      </a:r>
                      <a:r>
                        <a:rPr lang="en-GB" baseline="0" dirty="0" smtClean="0"/>
                        <a:t> creation energy</a:t>
                      </a:r>
                      <a:endParaRPr lang="en-GB" baseline="0" dirty="0"/>
                    </a:p>
                  </a:txBody>
                  <a:tcPr/>
                </a:tc>
                <a:tc>
                  <a:txBody>
                    <a:bodyPr/>
                    <a:lstStyle/>
                    <a:p>
                      <a:r>
                        <a:rPr lang="en-GB" dirty="0" smtClean="0"/>
                        <a:t>4.43</a:t>
                      </a:r>
                      <a:endParaRPr lang="en-GB" dirty="0"/>
                    </a:p>
                  </a:txBody>
                  <a:tcPr/>
                </a:tc>
                <a:extLst>
                  <a:ext uri="{0D108BD9-81ED-4DB2-BD59-A6C34878D82A}">
                    <a16:rowId xmlns:a16="http://schemas.microsoft.com/office/drawing/2014/main" val="1693528098"/>
                  </a:ext>
                </a:extLst>
              </a:tr>
              <a:tr h="370840">
                <a:tc>
                  <a:txBody>
                    <a:bodyPr/>
                    <a:lstStyle/>
                    <a:p>
                      <a:r>
                        <a:rPr lang="en-GB" dirty="0" smtClean="0">
                          <a:latin typeface="Symbol" panose="05050102010706020507" pitchFamily="18" charset="2"/>
                        </a:rPr>
                        <a:t>m </a:t>
                      </a:r>
                      <a:r>
                        <a:rPr lang="en-GB" dirty="0" smtClean="0"/>
                        <a:t>e</a:t>
                      </a:r>
                      <a:r>
                        <a:rPr lang="en-GB" baseline="30000" dirty="0" smtClean="0"/>
                        <a:t>- </a:t>
                      </a:r>
                      <a:r>
                        <a:rPr lang="en-GB" baseline="0" dirty="0" smtClean="0"/>
                        <a:t>(cm</a:t>
                      </a:r>
                      <a:r>
                        <a:rPr lang="en-GB" baseline="30000" dirty="0" smtClean="0"/>
                        <a:t>2</a:t>
                      </a:r>
                      <a:r>
                        <a:rPr lang="en-GB" baseline="0" dirty="0" smtClean="0"/>
                        <a:t>/Vs)</a:t>
                      </a:r>
                      <a:endParaRPr lang="en-GB" baseline="0" dirty="0"/>
                    </a:p>
                  </a:txBody>
                  <a:tcPr/>
                </a:tc>
                <a:tc>
                  <a:txBody>
                    <a:bodyPr/>
                    <a:lstStyle/>
                    <a:p>
                      <a:r>
                        <a:rPr lang="en-GB" dirty="0" smtClean="0"/>
                        <a:t>1000</a:t>
                      </a:r>
                      <a:endParaRPr lang="en-GB" dirty="0"/>
                    </a:p>
                  </a:txBody>
                  <a:tcPr/>
                </a:tc>
                <a:extLst>
                  <a:ext uri="{0D108BD9-81ED-4DB2-BD59-A6C34878D82A}">
                    <a16:rowId xmlns:a16="http://schemas.microsoft.com/office/drawing/2014/main" val="1987361728"/>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Symbol" panose="05050102010706020507" pitchFamily="18" charset="2"/>
                        </a:rPr>
                        <a:t>m </a:t>
                      </a:r>
                      <a:r>
                        <a:rPr lang="en-GB" dirty="0" smtClean="0"/>
                        <a:t>h</a:t>
                      </a:r>
                      <a:r>
                        <a:rPr lang="en-GB" baseline="30000" dirty="0" smtClean="0"/>
                        <a:t>+</a:t>
                      </a:r>
                      <a:r>
                        <a:rPr lang="en-GB" baseline="0" dirty="0" smtClean="0"/>
                        <a:t>(cm</a:t>
                      </a:r>
                      <a:r>
                        <a:rPr lang="en-GB" baseline="30000" dirty="0" smtClean="0"/>
                        <a:t>2</a:t>
                      </a:r>
                      <a:r>
                        <a:rPr lang="en-GB" baseline="0" dirty="0" smtClean="0"/>
                        <a:t>/Vs)</a:t>
                      </a:r>
                      <a:endParaRPr lang="en-GB" baseline="30000" dirty="0" smtClean="0"/>
                    </a:p>
                  </a:txBody>
                  <a:tcPr/>
                </a:tc>
                <a:tc>
                  <a:txBody>
                    <a:bodyPr/>
                    <a:lstStyle/>
                    <a:p>
                      <a:r>
                        <a:rPr lang="en-GB" dirty="0" smtClean="0"/>
                        <a:t>50</a:t>
                      </a:r>
                      <a:endParaRPr lang="en-GB" dirty="0"/>
                    </a:p>
                  </a:txBody>
                  <a:tcPr/>
                </a:tc>
                <a:extLst>
                  <a:ext uri="{0D108BD9-81ED-4DB2-BD59-A6C34878D82A}">
                    <a16:rowId xmlns:a16="http://schemas.microsoft.com/office/drawing/2014/main" val="291261153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latin typeface="Symbol" panose="05050102010706020507" pitchFamily="18" charset="2"/>
                        </a:rPr>
                        <a:t>mt</a:t>
                      </a:r>
                      <a:r>
                        <a:rPr lang="en-GB" dirty="0" smtClean="0">
                          <a:latin typeface="Symbol" panose="05050102010706020507" pitchFamily="18" charset="2"/>
                        </a:rPr>
                        <a:t> </a:t>
                      </a:r>
                      <a:r>
                        <a:rPr lang="en-GB" dirty="0" smtClean="0"/>
                        <a:t>e</a:t>
                      </a:r>
                      <a:r>
                        <a:rPr lang="en-GB" baseline="30000" dirty="0" smtClean="0"/>
                        <a:t>-</a:t>
                      </a:r>
                      <a:r>
                        <a:rPr lang="en-GB" baseline="0" dirty="0" smtClean="0"/>
                        <a:t>(cm</a:t>
                      </a:r>
                      <a:r>
                        <a:rPr lang="en-GB" baseline="30000" dirty="0" smtClean="0"/>
                        <a:t>2</a:t>
                      </a:r>
                      <a:r>
                        <a:rPr lang="en-GB" baseline="0" dirty="0" smtClean="0"/>
                        <a:t>/V)</a:t>
                      </a:r>
                      <a:endParaRPr lang="en-GB" baseline="30000" dirty="0" smtClean="0"/>
                    </a:p>
                  </a:txBody>
                  <a:tcPr/>
                </a:tc>
                <a:tc>
                  <a:txBody>
                    <a:bodyPr/>
                    <a:lstStyle/>
                    <a:p>
                      <a:r>
                        <a:rPr lang="en-GB" dirty="0" smtClean="0"/>
                        <a:t>2.2x10</a:t>
                      </a:r>
                      <a:r>
                        <a:rPr lang="en-GB" baseline="30000" dirty="0" smtClean="0"/>
                        <a:t>-2</a:t>
                      </a:r>
                      <a:endParaRPr lang="en-GB" dirty="0"/>
                    </a:p>
                  </a:txBody>
                  <a:tcPr/>
                </a:tc>
                <a:extLst>
                  <a:ext uri="{0D108BD9-81ED-4DB2-BD59-A6C34878D82A}">
                    <a16:rowId xmlns:a16="http://schemas.microsoft.com/office/drawing/2014/main" val="112878219"/>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latin typeface="Symbol" panose="05050102010706020507" pitchFamily="18" charset="2"/>
                        </a:rPr>
                        <a:t>mt</a:t>
                      </a:r>
                      <a:r>
                        <a:rPr lang="en-GB" dirty="0" smtClean="0">
                          <a:latin typeface="Symbol" panose="05050102010706020507" pitchFamily="18" charset="2"/>
                        </a:rPr>
                        <a:t> </a:t>
                      </a:r>
                      <a:r>
                        <a:rPr lang="en-GB" dirty="0" smtClean="0"/>
                        <a:t>h</a:t>
                      </a:r>
                      <a:r>
                        <a:rPr lang="en-GB" baseline="30000" dirty="0" smtClean="0"/>
                        <a:t>+</a:t>
                      </a:r>
                      <a:r>
                        <a:rPr lang="en-GB" baseline="0" dirty="0" smtClean="0"/>
                        <a:t>(cm</a:t>
                      </a:r>
                      <a:r>
                        <a:rPr lang="en-GB" baseline="30000" dirty="0" smtClean="0"/>
                        <a:t>2</a:t>
                      </a:r>
                      <a:r>
                        <a:rPr lang="en-GB" baseline="0" dirty="0" smtClean="0"/>
                        <a:t>/V)</a:t>
                      </a:r>
                      <a:endParaRPr lang="en-GB" baseline="30000" dirty="0" smtClean="0"/>
                    </a:p>
                  </a:txBody>
                  <a:tcPr/>
                </a:tc>
                <a:tc>
                  <a:txBody>
                    <a:bodyPr/>
                    <a:lstStyle/>
                    <a:p>
                      <a:r>
                        <a:rPr lang="en-GB" dirty="0" smtClean="0"/>
                        <a:t>1x10</a:t>
                      </a:r>
                      <a:r>
                        <a:rPr lang="en-GB" baseline="30000" dirty="0" smtClean="0"/>
                        <a:t>-5</a:t>
                      </a:r>
                      <a:endParaRPr lang="en-GB" dirty="0"/>
                    </a:p>
                  </a:txBody>
                  <a:tcPr/>
                </a:tc>
                <a:extLst>
                  <a:ext uri="{0D108BD9-81ED-4DB2-BD59-A6C34878D82A}">
                    <a16:rowId xmlns:a16="http://schemas.microsoft.com/office/drawing/2014/main" val="4204634271"/>
                  </a:ext>
                </a:extLst>
              </a:tr>
            </a:tbl>
          </a:graphicData>
        </a:graphic>
      </p:graphicFrame>
      <p:sp>
        <p:nvSpPr>
          <p:cNvPr id="8" name="TextBox 7"/>
          <p:cNvSpPr txBox="1"/>
          <p:nvPr/>
        </p:nvSpPr>
        <p:spPr>
          <a:xfrm>
            <a:off x="3562416" y="971250"/>
            <a:ext cx="4752528" cy="923330"/>
          </a:xfrm>
          <a:prstGeom prst="rect">
            <a:avLst/>
          </a:prstGeom>
          <a:noFill/>
        </p:spPr>
        <p:txBody>
          <a:bodyPr wrap="square" rtlCol="0">
            <a:spAutoFit/>
          </a:bodyPr>
          <a:lstStyle/>
          <a:p>
            <a:r>
              <a:rPr lang="en-GB" dirty="0" smtClean="0"/>
              <a:t>Calculation of the Trapping Length (D): mean distance travelled by the carrier before trapping or recombination</a:t>
            </a:r>
            <a:endParaRPr lang="en-GB" dirty="0"/>
          </a:p>
        </p:txBody>
      </p:sp>
      <p:graphicFrame>
        <p:nvGraphicFramePr>
          <p:cNvPr id="9" name="Object 8"/>
          <p:cNvGraphicFramePr>
            <a:graphicFrameLocks noChangeAspect="1"/>
          </p:cNvGraphicFramePr>
          <p:nvPr>
            <p:extLst/>
          </p:nvPr>
        </p:nvGraphicFramePr>
        <p:xfrm>
          <a:off x="3978275" y="2351088"/>
          <a:ext cx="2132013" cy="831850"/>
        </p:xfrm>
        <a:graphic>
          <a:graphicData uri="http://schemas.openxmlformats.org/presentationml/2006/ole">
            <mc:AlternateContent xmlns:mc="http://schemas.openxmlformats.org/markup-compatibility/2006">
              <mc:Choice xmlns:v="urn:schemas-microsoft-com:vml" Requires="v">
                <p:oleObj spid="_x0000_s283710" name="Equation" r:id="rId4" imgW="1002960" imgH="393480" progId="Equation.3">
                  <p:embed/>
                </p:oleObj>
              </mc:Choice>
              <mc:Fallback>
                <p:oleObj name="Equation" r:id="rId4" imgW="1002960" imgH="393480" progId="Equation.3">
                  <p:embed/>
                  <p:pic>
                    <p:nvPicPr>
                      <p:cNvPr id="9" name="Object 8"/>
                      <p:cNvPicPr/>
                      <p:nvPr/>
                    </p:nvPicPr>
                    <p:blipFill>
                      <a:blip r:embed="rId5"/>
                      <a:stretch>
                        <a:fillRect/>
                      </a:stretch>
                    </p:blipFill>
                    <p:spPr>
                      <a:xfrm>
                        <a:off x="3978275" y="2351088"/>
                        <a:ext cx="2132013" cy="831850"/>
                      </a:xfrm>
                      <a:prstGeom prst="rect">
                        <a:avLst/>
                      </a:prstGeom>
                    </p:spPr>
                  </p:pic>
                </p:oleObj>
              </mc:Fallback>
            </mc:AlternateContent>
          </a:graphicData>
        </a:graphic>
      </p:graphicFrame>
      <p:sp>
        <p:nvSpPr>
          <p:cNvPr id="10" name="TextBox 9"/>
          <p:cNvSpPr txBox="1"/>
          <p:nvPr/>
        </p:nvSpPr>
        <p:spPr>
          <a:xfrm>
            <a:off x="480602" y="3880941"/>
            <a:ext cx="8195537" cy="1200329"/>
          </a:xfrm>
          <a:prstGeom prst="rect">
            <a:avLst/>
          </a:prstGeom>
          <a:noFill/>
        </p:spPr>
        <p:txBody>
          <a:bodyPr wrap="square" rtlCol="0">
            <a:spAutoFit/>
          </a:bodyPr>
          <a:lstStyle/>
          <a:p>
            <a:r>
              <a:rPr lang="en-GB" dirty="0" smtClean="0"/>
              <a:t>i.e. for an electric field of 300V/mm the trapping length for electrons is 660mm and for holes 0.3mm</a:t>
            </a:r>
          </a:p>
          <a:p>
            <a:r>
              <a:rPr lang="en-GB" dirty="0" smtClean="0"/>
              <a:t>The probability that the charge carrier recombines or is trapped:</a:t>
            </a:r>
          </a:p>
          <a:p>
            <a:endParaRPr lang="en-GB" dirty="0"/>
          </a:p>
        </p:txBody>
      </p:sp>
      <p:graphicFrame>
        <p:nvGraphicFramePr>
          <p:cNvPr id="11" name="Object 10"/>
          <p:cNvGraphicFramePr>
            <a:graphicFrameLocks noChangeAspect="1"/>
          </p:cNvGraphicFramePr>
          <p:nvPr>
            <p:extLst/>
          </p:nvPr>
        </p:nvGraphicFramePr>
        <p:xfrm>
          <a:off x="623006" y="5081240"/>
          <a:ext cx="1916112" cy="508000"/>
        </p:xfrm>
        <a:graphic>
          <a:graphicData uri="http://schemas.openxmlformats.org/presentationml/2006/ole">
            <mc:AlternateContent xmlns:mc="http://schemas.openxmlformats.org/markup-compatibility/2006">
              <mc:Choice xmlns:v="urn:schemas-microsoft-com:vml" Requires="v">
                <p:oleObj spid="_x0000_s283711" name="Equation" r:id="rId6" imgW="901440" imgH="241200" progId="Equation.3">
                  <p:embed/>
                </p:oleObj>
              </mc:Choice>
              <mc:Fallback>
                <p:oleObj name="Equation" r:id="rId6" imgW="901440" imgH="241200" progId="Equation.3">
                  <p:embed/>
                  <p:pic>
                    <p:nvPicPr>
                      <p:cNvPr id="11" name="Object 10"/>
                      <p:cNvPicPr/>
                      <p:nvPr/>
                    </p:nvPicPr>
                    <p:blipFill>
                      <a:blip r:embed="rId7"/>
                      <a:stretch>
                        <a:fillRect/>
                      </a:stretch>
                    </p:blipFill>
                    <p:spPr>
                      <a:xfrm>
                        <a:off x="623006" y="5081240"/>
                        <a:ext cx="1916112" cy="508000"/>
                      </a:xfrm>
                      <a:prstGeom prst="rect">
                        <a:avLst/>
                      </a:prstGeom>
                    </p:spPr>
                  </p:pic>
                </p:oleObj>
              </mc:Fallback>
            </mc:AlternateContent>
          </a:graphicData>
        </a:graphic>
      </p:graphicFrame>
      <p:cxnSp>
        <p:nvCxnSpPr>
          <p:cNvPr id="13" name="Straight Arrow Connector 12"/>
          <p:cNvCxnSpPr/>
          <p:nvPr/>
        </p:nvCxnSpPr>
        <p:spPr>
          <a:xfrm flipH="1">
            <a:off x="2539118" y="4909599"/>
            <a:ext cx="662103" cy="2090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136816" y="4724610"/>
            <a:ext cx="3819051" cy="369332"/>
          </a:xfrm>
          <a:prstGeom prst="rect">
            <a:avLst/>
          </a:prstGeom>
          <a:noFill/>
        </p:spPr>
        <p:txBody>
          <a:bodyPr wrap="square" rtlCol="0">
            <a:spAutoFit/>
          </a:bodyPr>
          <a:lstStyle/>
          <a:p>
            <a:r>
              <a:rPr lang="en-GB" dirty="0" smtClean="0"/>
              <a:t>distance travelled to the electrodes</a:t>
            </a:r>
            <a:endParaRPr lang="en-GB" dirty="0"/>
          </a:p>
        </p:txBody>
      </p:sp>
      <p:sp>
        <p:nvSpPr>
          <p:cNvPr id="15" name="TextBox 14"/>
          <p:cNvSpPr txBox="1"/>
          <p:nvPr/>
        </p:nvSpPr>
        <p:spPr>
          <a:xfrm>
            <a:off x="463571" y="5746030"/>
            <a:ext cx="8195537" cy="923330"/>
          </a:xfrm>
          <a:prstGeom prst="rect">
            <a:avLst/>
          </a:prstGeom>
          <a:noFill/>
        </p:spPr>
        <p:txBody>
          <a:bodyPr wrap="square" rtlCol="0">
            <a:spAutoFit/>
          </a:bodyPr>
          <a:lstStyle/>
          <a:p>
            <a:r>
              <a:rPr lang="en-GB" dirty="0" smtClean="0"/>
              <a:t>For electrons travelling 1mm under the electric field, 0.15% will be lost due to trapping or recombination</a:t>
            </a:r>
          </a:p>
          <a:p>
            <a:r>
              <a:rPr lang="en-GB" dirty="0" smtClean="0"/>
              <a:t>For holes 96% will be lost in the same distance</a:t>
            </a:r>
          </a:p>
        </p:txBody>
      </p:sp>
      <p:sp>
        <p:nvSpPr>
          <p:cNvPr id="3" name="TextBox 2"/>
          <p:cNvSpPr txBox="1"/>
          <p:nvPr/>
        </p:nvSpPr>
        <p:spPr>
          <a:xfrm>
            <a:off x="6490638" y="1978597"/>
            <a:ext cx="2016224" cy="369332"/>
          </a:xfrm>
          <a:prstGeom prst="rect">
            <a:avLst/>
          </a:prstGeom>
          <a:noFill/>
        </p:spPr>
        <p:txBody>
          <a:bodyPr wrap="square" rtlCol="0">
            <a:spAutoFit/>
          </a:bodyPr>
          <a:lstStyle/>
          <a:p>
            <a:r>
              <a:rPr lang="en-GB" dirty="0" smtClean="0"/>
              <a:t>Sensor bias voltage</a:t>
            </a:r>
            <a:endParaRPr lang="en-GB" dirty="0"/>
          </a:p>
        </p:txBody>
      </p:sp>
      <p:cxnSp>
        <p:nvCxnSpPr>
          <p:cNvPr id="7" name="Straight Arrow Connector 6"/>
          <p:cNvCxnSpPr/>
          <p:nvPr/>
        </p:nvCxnSpPr>
        <p:spPr>
          <a:xfrm flipH="1">
            <a:off x="6163891" y="2297392"/>
            <a:ext cx="395063" cy="234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6054899" y="3050618"/>
            <a:ext cx="435739" cy="1307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487641" y="3015335"/>
            <a:ext cx="2016224" cy="369332"/>
          </a:xfrm>
          <a:prstGeom prst="rect">
            <a:avLst/>
          </a:prstGeom>
          <a:noFill/>
        </p:spPr>
        <p:txBody>
          <a:bodyPr wrap="square" rtlCol="0">
            <a:spAutoFit/>
          </a:bodyPr>
          <a:lstStyle/>
          <a:p>
            <a:r>
              <a:rPr lang="en-GB" dirty="0" smtClean="0"/>
              <a:t>Sensor thickness</a:t>
            </a:r>
            <a:endParaRPr lang="en-GB" dirty="0"/>
          </a:p>
        </p:txBody>
      </p:sp>
      <p:sp>
        <p:nvSpPr>
          <p:cNvPr id="20" name="TextBox 19"/>
          <p:cNvSpPr txBox="1"/>
          <p:nvPr/>
        </p:nvSpPr>
        <p:spPr>
          <a:xfrm>
            <a:off x="6522695" y="2519908"/>
            <a:ext cx="853752" cy="461665"/>
          </a:xfrm>
          <a:prstGeom prst="rect">
            <a:avLst/>
          </a:prstGeom>
          <a:noFill/>
        </p:spPr>
        <p:txBody>
          <a:bodyPr wrap="square" rtlCol="0">
            <a:spAutoFit/>
          </a:bodyPr>
          <a:lstStyle/>
          <a:p>
            <a:r>
              <a:rPr lang="en-GB" sz="2400" i="1" dirty="0" smtClean="0">
                <a:latin typeface="Times New Roman" panose="02020603050405020304" pitchFamily="18" charset="0"/>
                <a:cs typeface="Times New Roman" panose="02020603050405020304" pitchFamily="18" charset="0"/>
              </a:rPr>
              <a:t>(1)</a:t>
            </a:r>
            <a:endParaRPr lang="en-GB" sz="2400" i="1" dirty="0">
              <a:latin typeface="Times New Roman" panose="02020603050405020304" pitchFamily="18" charset="0"/>
              <a:cs typeface="Times New Roman" panose="02020603050405020304" pitchFamily="18" charset="0"/>
            </a:endParaRPr>
          </a:p>
        </p:txBody>
      </p:sp>
      <p:sp>
        <p:nvSpPr>
          <p:cNvPr id="18" name="TextBox 17"/>
          <p:cNvSpPr txBox="1"/>
          <p:nvPr/>
        </p:nvSpPr>
        <p:spPr>
          <a:xfrm>
            <a:off x="3222036" y="5247655"/>
            <a:ext cx="5281829" cy="369332"/>
          </a:xfrm>
          <a:prstGeom prst="rect">
            <a:avLst/>
          </a:prstGeom>
          <a:noFill/>
        </p:spPr>
        <p:txBody>
          <a:bodyPr wrap="square" rtlCol="0">
            <a:spAutoFit/>
          </a:bodyPr>
          <a:lstStyle/>
          <a:p>
            <a:r>
              <a:rPr lang="en-GB" dirty="0" smtClean="0"/>
              <a:t>D/thickness (carrier extraction factor [Knoll])&gt;50)</a:t>
            </a:r>
            <a:endParaRPr lang="en-GB" dirty="0"/>
          </a:p>
        </p:txBody>
      </p:sp>
    </p:spTree>
    <p:extLst>
      <p:ext uri="{BB962C8B-B14F-4D97-AF65-F5344CB8AC3E}">
        <p14:creationId xmlns:p14="http://schemas.microsoft.com/office/powerpoint/2010/main" val="2001240896"/>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Minimising charge trapping</a:t>
            </a:r>
            <a:endParaRPr lang="en-GB" dirty="0"/>
          </a:p>
        </p:txBody>
      </p:sp>
      <p:sp>
        <p:nvSpPr>
          <p:cNvPr id="3" name="Content Placeholder 2"/>
          <p:cNvSpPr>
            <a:spLocks noGrp="1"/>
          </p:cNvSpPr>
          <p:nvPr>
            <p:ph idx="1"/>
          </p:nvPr>
        </p:nvSpPr>
        <p:spPr>
          <a:xfrm>
            <a:off x="250825" y="1412776"/>
            <a:ext cx="8641655" cy="5121275"/>
          </a:xfrm>
        </p:spPr>
        <p:txBody>
          <a:bodyPr>
            <a:normAutofit/>
          </a:bodyPr>
          <a:lstStyle/>
          <a:p>
            <a:r>
              <a:rPr lang="en-GB" dirty="0" smtClean="0"/>
              <a:t>Collecting carriers more quickly</a:t>
            </a:r>
          </a:p>
          <a:p>
            <a:pPr lvl="1"/>
            <a:r>
              <a:rPr lang="en-GB" dirty="0" smtClean="0"/>
              <a:t>Reducing sensor thickness</a:t>
            </a:r>
          </a:p>
          <a:p>
            <a:pPr lvl="1"/>
            <a:r>
              <a:rPr lang="en-GB" dirty="0" smtClean="0"/>
              <a:t>Increasing field strength</a:t>
            </a:r>
          </a:p>
          <a:p>
            <a:pPr lvl="1"/>
            <a:r>
              <a:rPr lang="en-GB" dirty="0" smtClean="0"/>
              <a:t>Using material with higher mobility</a:t>
            </a:r>
          </a:p>
          <a:p>
            <a:r>
              <a:rPr lang="en-GB" dirty="0" smtClean="0"/>
              <a:t>Small pixel effect</a:t>
            </a:r>
          </a:p>
          <a:p>
            <a:pPr lvl="1"/>
            <a:r>
              <a:rPr lang="en-GB" dirty="0" smtClean="0"/>
              <a:t>Sensor geometry with fine pixels (w.r.t. sensor thickness)</a:t>
            </a:r>
          </a:p>
          <a:p>
            <a:pPr lvl="1"/>
            <a:r>
              <a:rPr lang="en-GB" dirty="0"/>
              <a:t>C</a:t>
            </a:r>
            <a:r>
              <a:rPr lang="en-GB" dirty="0" smtClean="0"/>
              <a:t>ollecting electrons</a:t>
            </a:r>
          </a:p>
          <a:p>
            <a:pPr marL="457200" lvl="1" indent="0">
              <a:buNone/>
            </a:pPr>
            <a:r>
              <a:rPr lang="en-GB" dirty="0" smtClean="0"/>
              <a:t>-&gt; minimize the contribution of holes in the induced signal</a:t>
            </a:r>
          </a:p>
        </p:txBody>
      </p:sp>
      <p:sp>
        <p:nvSpPr>
          <p:cNvPr id="4" name="Slide Number Placeholder 3"/>
          <p:cNvSpPr>
            <a:spLocks noGrp="1"/>
          </p:cNvSpPr>
          <p:nvPr>
            <p:ph type="sldNum" sz="quarter" idx="12"/>
          </p:nvPr>
        </p:nvSpPr>
        <p:spPr/>
        <p:txBody>
          <a:bodyPr/>
          <a:lstStyle/>
          <a:p>
            <a:fld id="{D251A0BC-E5D3-4A65-8506-4DFA341A4396}" type="slidenum">
              <a:rPr lang="fr-FR" smtClean="0"/>
              <a:t>119</a:t>
            </a:fld>
            <a:endParaRPr lang="fr-FR"/>
          </a:p>
        </p:txBody>
      </p:sp>
    </p:spTree>
    <p:extLst>
      <p:ext uri="{BB962C8B-B14F-4D97-AF65-F5344CB8AC3E}">
        <p14:creationId xmlns:p14="http://schemas.microsoft.com/office/powerpoint/2010/main" val="903395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4"/>
          <a:srcRect l="8654" t="34119" b="35429"/>
          <a:stretch/>
        </p:blipFill>
        <p:spPr>
          <a:xfrm>
            <a:off x="1691679" y="2348880"/>
            <a:ext cx="8008493" cy="1885864"/>
          </a:xfrm>
          <a:prstGeom prst="rect">
            <a:avLst/>
          </a:prstGeom>
        </p:spPr>
      </p:pic>
      <p:sp>
        <p:nvSpPr>
          <p:cNvPr id="4" name="Slide Number Placeholder 3"/>
          <p:cNvSpPr>
            <a:spLocks noGrp="1"/>
          </p:cNvSpPr>
          <p:nvPr>
            <p:ph type="sldNum" sz="quarter" idx="12"/>
          </p:nvPr>
        </p:nvSpPr>
        <p:spPr/>
        <p:txBody>
          <a:bodyPr/>
          <a:lstStyle/>
          <a:p>
            <a:fld id="{D251A0BC-E5D3-4A65-8506-4DFA341A4396}" type="slidenum">
              <a:rPr lang="fr-FR" smtClean="0"/>
              <a:t>12</a:t>
            </a:fld>
            <a:endParaRPr lang="fr-FR"/>
          </a:p>
        </p:txBody>
      </p:sp>
      <p:pic>
        <p:nvPicPr>
          <p:cNvPr id="5" name="Picture 4"/>
          <p:cNvPicPr>
            <a:picLocks noChangeAspect="1"/>
          </p:cNvPicPr>
          <p:nvPr/>
        </p:nvPicPr>
        <p:blipFill rotWithShape="1">
          <a:blip r:embed="rId4"/>
          <a:srcRect l="8654" b="64710"/>
          <a:stretch/>
        </p:blipFill>
        <p:spPr>
          <a:xfrm>
            <a:off x="1691680" y="-27384"/>
            <a:ext cx="8008493" cy="2185516"/>
          </a:xfrm>
          <a:prstGeom prst="rect">
            <a:avLst/>
          </a:prstGeom>
        </p:spPr>
      </p:pic>
      <p:sp>
        <p:nvSpPr>
          <p:cNvPr id="6" name="TextBox 5"/>
          <p:cNvSpPr txBox="1"/>
          <p:nvPr/>
        </p:nvSpPr>
        <p:spPr>
          <a:xfrm>
            <a:off x="0" y="476672"/>
            <a:ext cx="2001906" cy="3139321"/>
          </a:xfrm>
          <a:prstGeom prst="rect">
            <a:avLst/>
          </a:prstGeom>
          <a:noFill/>
        </p:spPr>
        <p:txBody>
          <a:bodyPr wrap="square" rtlCol="0">
            <a:spAutoFit/>
          </a:bodyPr>
          <a:lstStyle/>
          <a:p>
            <a:r>
              <a:rPr lang="en-GB" dirty="0" smtClean="0"/>
              <a:t>Detected photons</a:t>
            </a:r>
          </a:p>
          <a:p>
            <a:endParaRPr lang="en-GB" dirty="0"/>
          </a:p>
          <a:p>
            <a:endParaRPr lang="en-GB" dirty="0" smtClean="0"/>
          </a:p>
          <a:p>
            <a:endParaRPr lang="en-GB" dirty="0"/>
          </a:p>
          <a:p>
            <a:endParaRPr lang="en-GB" dirty="0" smtClean="0"/>
          </a:p>
          <a:p>
            <a:endParaRPr lang="en-GB" dirty="0" smtClean="0"/>
          </a:p>
          <a:p>
            <a:endParaRPr lang="en-GB" dirty="0" smtClean="0"/>
          </a:p>
          <a:p>
            <a:r>
              <a:rPr lang="en-GB" dirty="0" smtClean="0"/>
              <a:t>Principle of operation of a photon counting detector</a:t>
            </a:r>
            <a:endParaRPr lang="en-GB" dirty="0"/>
          </a:p>
        </p:txBody>
      </p:sp>
      <p:sp>
        <p:nvSpPr>
          <p:cNvPr id="7" name="Text Box 5"/>
          <p:cNvSpPr txBox="1">
            <a:spLocks noChangeArrowheads="1"/>
          </p:cNvSpPr>
          <p:nvPr/>
        </p:nvSpPr>
        <p:spPr bwMode="auto">
          <a:xfrm>
            <a:off x="1201854" y="3785302"/>
            <a:ext cx="184150" cy="396875"/>
          </a:xfrm>
          <a:prstGeom prst="rect">
            <a:avLst/>
          </a:prstGeom>
          <a:noFill/>
          <a:ln w="9525">
            <a:noFill/>
            <a:miter lim="800000"/>
            <a:headEnd/>
            <a:tailEnd/>
          </a:ln>
          <a:effectLst/>
        </p:spPr>
        <p:txBody>
          <a:bodyPr wrap="none">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3034922865"/>
              </p:ext>
            </p:extLst>
          </p:nvPr>
        </p:nvGraphicFramePr>
        <p:xfrm>
          <a:off x="2001906" y="2484526"/>
          <a:ext cx="1214438" cy="911225"/>
        </p:xfrm>
        <a:graphic>
          <a:graphicData uri="http://schemas.openxmlformats.org/presentationml/2006/ole">
            <mc:AlternateContent xmlns:mc="http://schemas.openxmlformats.org/markup-compatibility/2006">
              <mc:Choice xmlns:v="urn:schemas-microsoft-com:vml" Requires="v">
                <p:oleObj spid="_x0000_s182633" name="Equation" r:id="rId5" imgW="571320" imgH="431640" progId="Equation.3">
                  <p:embed/>
                </p:oleObj>
              </mc:Choice>
              <mc:Fallback>
                <p:oleObj name="Equation" r:id="rId5" imgW="571320" imgH="431640" progId="Equation.3">
                  <p:embed/>
                  <p:pic>
                    <p:nvPicPr>
                      <p:cNvPr id="24" name="Object 23"/>
                      <p:cNvPicPr/>
                      <p:nvPr/>
                    </p:nvPicPr>
                    <p:blipFill>
                      <a:blip r:embed="rId6"/>
                      <a:stretch>
                        <a:fillRect/>
                      </a:stretch>
                    </p:blipFill>
                    <p:spPr>
                      <a:xfrm>
                        <a:off x="2001906" y="2484526"/>
                        <a:ext cx="1214438" cy="911225"/>
                      </a:xfrm>
                      <a:prstGeom prst="rect">
                        <a:avLst/>
                      </a:prstGeom>
                    </p:spPr>
                  </p:pic>
                </p:oleObj>
              </mc:Fallback>
            </mc:AlternateContent>
          </a:graphicData>
        </a:graphic>
      </p:graphicFrame>
      <p:sp>
        <p:nvSpPr>
          <p:cNvPr id="12" name="Content Placeholder 2"/>
          <p:cNvSpPr>
            <a:spLocks noGrp="1"/>
          </p:cNvSpPr>
          <p:nvPr>
            <p:ph idx="1"/>
          </p:nvPr>
        </p:nvSpPr>
        <p:spPr>
          <a:xfrm>
            <a:off x="251520" y="4293096"/>
            <a:ext cx="8640960" cy="2304554"/>
          </a:xfrm>
        </p:spPr>
        <p:txBody>
          <a:bodyPr>
            <a:normAutofit fontScale="85000" lnSpcReduction="20000"/>
          </a:bodyPr>
          <a:lstStyle/>
          <a:p>
            <a:r>
              <a:rPr lang="en-US" sz="2400" dirty="0" smtClean="0"/>
              <a:t>Photon counting systems:</a:t>
            </a:r>
          </a:p>
          <a:p>
            <a:pPr lvl="1"/>
            <a:r>
              <a:rPr lang="en-US" sz="2000" dirty="0" smtClean="0"/>
              <a:t>A signal is attributed to a photon and subsequently processed when it exceeds a threshold (above the system noise)</a:t>
            </a:r>
          </a:p>
          <a:p>
            <a:pPr lvl="1"/>
            <a:r>
              <a:rPr lang="en-US" sz="2000" dirty="0" smtClean="0"/>
              <a:t>Suppression of random electronics noise due to the fact that threshold can be set above it</a:t>
            </a:r>
          </a:p>
          <a:p>
            <a:pPr lvl="1"/>
            <a:r>
              <a:rPr lang="en-US" sz="2000" dirty="0" smtClean="0"/>
              <a:t>Perfect linear behavior (as long as the counter depth is sufficient)</a:t>
            </a:r>
          </a:p>
          <a:p>
            <a:pPr lvl="1"/>
            <a:r>
              <a:rPr lang="en-US" sz="2000" dirty="0" smtClean="0"/>
              <a:t>The weight of each photon is one</a:t>
            </a:r>
          </a:p>
          <a:p>
            <a:pPr lvl="1"/>
            <a:r>
              <a:rPr lang="en-US" sz="2000" dirty="0" smtClean="0"/>
              <a:t>A minimum time is required between two consecutive events in order for them to be recorded as separate pulses</a:t>
            </a:r>
            <a:endParaRPr lang="en-GB" sz="2000" dirty="0"/>
          </a:p>
        </p:txBody>
      </p:sp>
      <p:sp>
        <p:nvSpPr>
          <p:cNvPr id="2" name="Rectangle 1"/>
          <p:cNvSpPr/>
          <p:nvPr/>
        </p:nvSpPr>
        <p:spPr>
          <a:xfrm>
            <a:off x="3923928" y="2290528"/>
            <a:ext cx="3168352" cy="2309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2001906" y="3358805"/>
            <a:ext cx="2160240" cy="338554"/>
          </a:xfrm>
          <a:prstGeom prst="rect">
            <a:avLst/>
          </a:prstGeom>
          <a:noFill/>
        </p:spPr>
        <p:txBody>
          <a:bodyPr wrap="square" rtlCol="0">
            <a:spAutoFit/>
          </a:bodyPr>
          <a:lstStyle/>
          <a:p>
            <a:r>
              <a:rPr lang="en-GB" sz="1600" i="1" dirty="0" smtClean="0">
                <a:solidFill>
                  <a:schemeClr val="accent2">
                    <a:lumMod val="60000"/>
                    <a:lumOff val="40000"/>
                  </a:schemeClr>
                </a:solidFill>
              </a:rPr>
              <a:t>threshold</a:t>
            </a:r>
            <a:endParaRPr lang="en-GB" sz="1600" i="1" dirty="0">
              <a:solidFill>
                <a:schemeClr val="accent2">
                  <a:lumMod val="60000"/>
                  <a:lumOff val="40000"/>
                </a:schemeClr>
              </a:solidFill>
            </a:endParaRPr>
          </a:p>
        </p:txBody>
      </p:sp>
    </p:spTree>
    <p:extLst>
      <p:ext uri="{BB962C8B-B14F-4D97-AF65-F5344CB8AC3E}">
        <p14:creationId xmlns:p14="http://schemas.microsoft.com/office/powerpoint/2010/main" val="488375762"/>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120</a:t>
            </a:fld>
            <a:endParaRPr lang="fr-FR"/>
          </a:p>
        </p:txBody>
      </p:sp>
      <p:sp>
        <p:nvSpPr>
          <p:cNvPr id="13" name="Rectangle 12"/>
          <p:cNvSpPr/>
          <p:nvPr/>
        </p:nvSpPr>
        <p:spPr>
          <a:xfrm>
            <a:off x="3275856" y="4805715"/>
            <a:ext cx="2448272" cy="1015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rotWithShape="1">
          <a:blip r:embed="rId4"/>
          <a:srcRect t="58204"/>
          <a:stretch/>
        </p:blipFill>
        <p:spPr>
          <a:xfrm>
            <a:off x="346065" y="2204864"/>
            <a:ext cx="8462213" cy="2232248"/>
          </a:xfrm>
          <a:prstGeom prst="rect">
            <a:avLst/>
          </a:prstGeom>
        </p:spPr>
      </p:pic>
      <p:grpSp>
        <p:nvGrpSpPr>
          <p:cNvPr id="7" name="Group 6"/>
          <p:cNvGrpSpPr/>
          <p:nvPr/>
        </p:nvGrpSpPr>
        <p:grpSpPr>
          <a:xfrm>
            <a:off x="1907704" y="2628651"/>
            <a:ext cx="2868488" cy="963938"/>
            <a:chOff x="1907704" y="540420"/>
            <a:chExt cx="2868488" cy="963938"/>
          </a:xfrm>
        </p:grpSpPr>
        <p:cxnSp>
          <p:nvCxnSpPr>
            <p:cNvPr id="16" name="Straight Arrow Connector 15"/>
            <p:cNvCxnSpPr/>
            <p:nvPr/>
          </p:nvCxnSpPr>
          <p:spPr>
            <a:xfrm flipV="1">
              <a:off x="2833490" y="563445"/>
              <a:ext cx="0" cy="7920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833490" y="1360296"/>
              <a:ext cx="174368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Freeform 20"/>
            <p:cNvSpPr/>
            <p:nvPr/>
          </p:nvSpPr>
          <p:spPr>
            <a:xfrm>
              <a:off x="2835347" y="632440"/>
              <a:ext cx="920750" cy="730360"/>
            </a:xfrm>
            <a:custGeom>
              <a:avLst/>
              <a:gdLst>
                <a:gd name="connsiteX0" fmla="*/ 0 w 920750"/>
                <a:gd name="connsiteY0" fmla="*/ 714485 h 730360"/>
                <a:gd name="connsiteX1" fmla="*/ 209550 w 920750"/>
                <a:gd name="connsiteY1" fmla="*/ 692260 h 730360"/>
                <a:gd name="connsiteX2" fmla="*/ 368300 w 920750"/>
                <a:gd name="connsiteY2" fmla="*/ 635110 h 730360"/>
                <a:gd name="connsiteX3" fmla="*/ 444500 w 920750"/>
                <a:gd name="connsiteY3" fmla="*/ 574785 h 730360"/>
                <a:gd name="connsiteX4" fmla="*/ 514350 w 920750"/>
                <a:gd name="connsiteY4" fmla="*/ 495410 h 730360"/>
                <a:gd name="connsiteX5" fmla="*/ 581025 w 920750"/>
                <a:gd name="connsiteY5" fmla="*/ 301735 h 730360"/>
                <a:gd name="connsiteX6" fmla="*/ 673100 w 920750"/>
                <a:gd name="connsiteY6" fmla="*/ 110 h 730360"/>
                <a:gd name="connsiteX7" fmla="*/ 704850 w 920750"/>
                <a:gd name="connsiteY7" fmla="*/ 336660 h 730360"/>
                <a:gd name="connsiteX8" fmla="*/ 755650 w 920750"/>
                <a:gd name="connsiteY8" fmla="*/ 622410 h 730360"/>
                <a:gd name="connsiteX9" fmla="*/ 812800 w 920750"/>
                <a:gd name="connsiteY9" fmla="*/ 711310 h 730360"/>
                <a:gd name="connsiteX10" fmla="*/ 920750 w 920750"/>
                <a:gd name="connsiteY10" fmla="*/ 730360 h 73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20750" h="730360">
                  <a:moveTo>
                    <a:pt x="0" y="714485"/>
                  </a:moveTo>
                  <a:cubicBezTo>
                    <a:pt x="74083" y="709987"/>
                    <a:pt x="148167" y="705489"/>
                    <a:pt x="209550" y="692260"/>
                  </a:cubicBezTo>
                  <a:cubicBezTo>
                    <a:pt x="270933" y="679031"/>
                    <a:pt x="329142" y="654689"/>
                    <a:pt x="368300" y="635110"/>
                  </a:cubicBezTo>
                  <a:cubicBezTo>
                    <a:pt x="407458" y="615531"/>
                    <a:pt x="420158" y="598068"/>
                    <a:pt x="444500" y="574785"/>
                  </a:cubicBezTo>
                  <a:cubicBezTo>
                    <a:pt x="468842" y="551502"/>
                    <a:pt x="491596" y="540918"/>
                    <a:pt x="514350" y="495410"/>
                  </a:cubicBezTo>
                  <a:cubicBezTo>
                    <a:pt x="537104" y="449902"/>
                    <a:pt x="554567" y="384285"/>
                    <a:pt x="581025" y="301735"/>
                  </a:cubicBezTo>
                  <a:cubicBezTo>
                    <a:pt x="607483" y="219185"/>
                    <a:pt x="652463" y="-5711"/>
                    <a:pt x="673100" y="110"/>
                  </a:cubicBezTo>
                  <a:cubicBezTo>
                    <a:pt x="693737" y="5931"/>
                    <a:pt x="691092" y="232943"/>
                    <a:pt x="704850" y="336660"/>
                  </a:cubicBezTo>
                  <a:cubicBezTo>
                    <a:pt x="718608" y="440377"/>
                    <a:pt x="737658" y="559968"/>
                    <a:pt x="755650" y="622410"/>
                  </a:cubicBezTo>
                  <a:cubicBezTo>
                    <a:pt x="773642" y="684852"/>
                    <a:pt x="785283" y="693318"/>
                    <a:pt x="812800" y="711310"/>
                  </a:cubicBezTo>
                  <a:cubicBezTo>
                    <a:pt x="840317" y="729302"/>
                    <a:pt x="880533" y="729831"/>
                    <a:pt x="920750" y="73036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3" name="Object 22"/>
            <p:cNvGraphicFramePr>
              <a:graphicFrameLocks noChangeAspect="1"/>
            </p:cNvGraphicFramePr>
            <p:nvPr>
              <p:extLst/>
            </p:nvPr>
          </p:nvGraphicFramePr>
          <p:xfrm>
            <a:off x="2314621" y="540420"/>
            <a:ext cx="485775" cy="457200"/>
          </p:xfrm>
          <a:graphic>
            <a:graphicData uri="http://schemas.openxmlformats.org/presentationml/2006/ole">
              <mc:AlternateContent xmlns:mc="http://schemas.openxmlformats.org/markup-compatibility/2006">
                <mc:Choice xmlns:v="urn:schemas-microsoft-com:vml" Requires="v">
                  <p:oleObj spid="_x0000_s284734" name="Equation" r:id="rId5" imgW="228600" imgH="215640" progId="Equation.3">
                    <p:embed/>
                  </p:oleObj>
                </mc:Choice>
                <mc:Fallback>
                  <p:oleObj name="Equation" r:id="rId5" imgW="228600" imgH="215640" progId="Equation.3">
                    <p:embed/>
                    <p:pic>
                      <p:nvPicPr>
                        <p:cNvPr id="23" name="Object 22"/>
                        <p:cNvPicPr/>
                        <p:nvPr/>
                      </p:nvPicPr>
                      <p:blipFill>
                        <a:blip r:embed="rId6"/>
                        <a:stretch>
                          <a:fillRect/>
                        </a:stretch>
                      </p:blipFill>
                      <p:spPr>
                        <a:xfrm>
                          <a:off x="2314621" y="540420"/>
                          <a:ext cx="485775" cy="457200"/>
                        </a:xfrm>
                        <a:prstGeom prst="rect">
                          <a:avLst/>
                        </a:prstGeom>
                      </p:spPr>
                    </p:pic>
                  </p:oleObj>
                </mc:Fallback>
              </mc:AlternateContent>
            </a:graphicData>
          </a:graphic>
        </p:graphicFrame>
        <p:graphicFrame>
          <p:nvGraphicFramePr>
            <p:cNvPr id="24" name="Object 23"/>
            <p:cNvGraphicFramePr>
              <a:graphicFrameLocks noChangeAspect="1"/>
            </p:cNvGraphicFramePr>
            <p:nvPr>
              <p:extLst/>
            </p:nvPr>
          </p:nvGraphicFramePr>
          <p:xfrm>
            <a:off x="4587280" y="1053682"/>
            <a:ext cx="188912" cy="322262"/>
          </p:xfrm>
          <a:graphic>
            <a:graphicData uri="http://schemas.openxmlformats.org/presentationml/2006/ole">
              <mc:AlternateContent xmlns:mc="http://schemas.openxmlformats.org/markup-compatibility/2006">
                <mc:Choice xmlns:v="urn:schemas-microsoft-com:vml" Requires="v">
                  <p:oleObj spid="_x0000_s284735" name="Equation" r:id="rId7" imgW="88560" imgH="152280" progId="Equation.3">
                    <p:embed/>
                  </p:oleObj>
                </mc:Choice>
                <mc:Fallback>
                  <p:oleObj name="Equation" r:id="rId7" imgW="88560" imgH="152280" progId="Equation.3">
                    <p:embed/>
                    <p:pic>
                      <p:nvPicPr>
                        <p:cNvPr id="24" name="Object 23"/>
                        <p:cNvPicPr/>
                        <p:nvPr/>
                      </p:nvPicPr>
                      <p:blipFill>
                        <a:blip r:embed="rId8"/>
                        <a:stretch>
                          <a:fillRect/>
                        </a:stretch>
                      </p:blipFill>
                      <p:spPr>
                        <a:xfrm>
                          <a:off x="4587280" y="1053682"/>
                          <a:ext cx="188912" cy="322262"/>
                        </a:xfrm>
                        <a:prstGeom prst="rect">
                          <a:avLst/>
                        </a:prstGeom>
                      </p:spPr>
                    </p:pic>
                  </p:oleObj>
                </mc:Fallback>
              </mc:AlternateContent>
            </a:graphicData>
          </a:graphic>
        </p:graphicFrame>
        <p:cxnSp>
          <p:nvCxnSpPr>
            <p:cNvPr id="25" name="Straight Arrow Connector 24"/>
            <p:cNvCxnSpPr/>
            <p:nvPr/>
          </p:nvCxnSpPr>
          <p:spPr>
            <a:xfrm flipV="1">
              <a:off x="1907704" y="1226243"/>
              <a:ext cx="678201" cy="2781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3" name="TextBox 2"/>
          <p:cNvSpPr txBox="1"/>
          <p:nvPr/>
        </p:nvSpPr>
        <p:spPr>
          <a:xfrm>
            <a:off x="5345302" y="2720671"/>
            <a:ext cx="2461571" cy="461665"/>
          </a:xfrm>
          <a:prstGeom prst="rect">
            <a:avLst/>
          </a:prstGeom>
          <a:noFill/>
        </p:spPr>
        <p:txBody>
          <a:bodyPr wrap="square" rtlCol="0">
            <a:spAutoFit/>
          </a:bodyPr>
          <a:lstStyle/>
          <a:p>
            <a:r>
              <a:rPr lang="en-GB" sz="2400" dirty="0" smtClean="0"/>
              <a:t>8. Ballistic deficit</a:t>
            </a:r>
            <a:endParaRPr lang="en-GB" sz="2400" dirty="0"/>
          </a:p>
        </p:txBody>
      </p:sp>
    </p:spTree>
    <p:extLst>
      <p:ext uri="{BB962C8B-B14F-4D97-AF65-F5344CB8AC3E}">
        <p14:creationId xmlns:p14="http://schemas.microsoft.com/office/powerpoint/2010/main" val="3508717126"/>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rmAutofit/>
          </a:bodyPr>
          <a:lstStyle/>
          <a:p>
            <a:r>
              <a:rPr lang="en-GB" dirty="0" smtClean="0"/>
              <a:t>Ballistic deficit</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121</a:t>
            </a:fld>
            <a:endParaRPr lang="fr-FR"/>
          </a:p>
        </p:txBody>
      </p:sp>
      <p:pic>
        <p:nvPicPr>
          <p:cNvPr id="5" name="Picture 4"/>
          <p:cNvPicPr>
            <a:picLocks noChangeAspect="1"/>
          </p:cNvPicPr>
          <p:nvPr/>
        </p:nvPicPr>
        <p:blipFill>
          <a:blip r:embed="rId4"/>
          <a:stretch>
            <a:fillRect/>
          </a:stretch>
        </p:blipFill>
        <p:spPr>
          <a:xfrm>
            <a:off x="179512" y="1060284"/>
            <a:ext cx="5256584" cy="6040568"/>
          </a:xfrm>
          <a:prstGeom prst="rect">
            <a:avLst/>
          </a:prstGeom>
        </p:spPr>
      </p:pic>
      <p:sp>
        <p:nvSpPr>
          <p:cNvPr id="6" name="TextBox 5"/>
          <p:cNvSpPr txBox="1"/>
          <p:nvPr/>
        </p:nvSpPr>
        <p:spPr>
          <a:xfrm>
            <a:off x="2987824" y="1628800"/>
            <a:ext cx="1800200" cy="923330"/>
          </a:xfrm>
          <a:prstGeom prst="rect">
            <a:avLst/>
          </a:prstGeom>
          <a:noFill/>
        </p:spPr>
        <p:txBody>
          <a:bodyPr wrap="square" rtlCol="0">
            <a:spAutoFit/>
          </a:bodyPr>
          <a:lstStyle/>
          <a:p>
            <a:r>
              <a:rPr lang="en-GB" dirty="0" err="1" smtClean="0">
                <a:latin typeface="Symbol" panose="05050102010706020507" pitchFamily="18" charset="2"/>
              </a:rPr>
              <a:t>t</a:t>
            </a:r>
            <a:r>
              <a:rPr lang="en-GB" baseline="-25000" dirty="0" err="1" smtClean="0"/>
              <a:t>sensor</a:t>
            </a:r>
            <a:r>
              <a:rPr lang="en-GB" dirty="0" smtClean="0"/>
              <a:t>=1ns</a:t>
            </a:r>
          </a:p>
          <a:p>
            <a:r>
              <a:rPr lang="en-GB" dirty="0" err="1" smtClean="0">
                <a:solidFill>
                  <a:srgbClr val="0000FF"/>
                </a:solidFill>
                <a:latin typeface="Symbol" panose="05050102010706020507" pitchFamily="18" charset="2"/>
              </a:rPr>
              <a:t>t</a:t>
            </a:r>
            <a:r>
              <a:rPr lang="en-GB" baseline="-25000" dirty="0" err="1" smtClean="0">
                <a:solidFill>
                  <a:srgbClr val="0000FF"/>
                </a:solidFill>
              </a:rPr>
              <a:t>sensor</a:t>
            </a:r>
            <a:r>
              <a:rPr lang="en-GB" dirty="0" smtClean="0">
                <a:solidFill>
                  <a:srgbClr val="0000FF"/>
                </a:solidFill>
              </a:rPr>
              <a:t>=10ns</a:t>
            </a:r>
          </a:p>
          <a:p>
            <a:r>
              <a:rPr lang="en-GB" dirty="0" err="1" smtClean="0">
                <a:solidFill>
                  <a:srgbClr val="FF0000"/>
                </a:solidFill>
                <a:latin typeface="Symbol" panose="05050102010706020507" pitchFamily="18" charset="2"/>
              </a:rPr>
              <a:t>t</a:t>
            </a:r>
            <a:r>
              <a:rPr lang="en-GB" baseline="-25000" dirty="0" err="1" smtClean="0">
                <a:solidFill>
                  <a:srgbClr val="FF0000"/>
                </a:solidFill>
              </a:rPr>
              <a:t>sensor</a:t>
            </a:r>
            <a:r>
              <a:rPr lang="en-GB" dirty="0" smtClean="0">
                <a:solidFill>
                  <a:srgbClr val="FF0000"/>
                </a:solidFill>
              </a:rPr>
              <a:t>=25ns</a:t>
            </a:r>
            <a:endParaRPr lang="en-GB" dirty="0">
              <a:solidFill>
                <a:srgbClr val="FF0000"/>
              </a:solidFill>
            </a:endParaRPr>
          </a:p>
        </p:txBody>
      </p:sp>
      <p:graphicFrame>
        <p:nvGraphicFramePr>
          <p:cNvPr id="7" name="Object 6"/>
          <p:cNvGraphicFramePr>
            <a:graphicFrameLocks noChangeAspect="1"/>
          </p:cNvGraphicFramePr>
          <p:nvPr>
            <p:extLst/>
          </p:nvPr>
        </p:nvGraphicFramePr>
        <p:xfrm>
          <a:off x="5363697" y="2636912"/>
          <a:ext cx="3294528" cy="3108968"/>
        </p:xfrm>
        <a:graphic>
          <a:graphicData uri="http://schemas.openxmlformats.org/presentationml/2006/ole">
            <mc:AlternateContent xmlns:mc="http://schemas.openxmlformats.org/markup-compatibility/2006">
              <mc:Choice xmlns:v="urn:schemas-microsoft-com:vml" Requires="v">
                <p:oleObj spid="_x0000_s285728" name="Equation" r:id="rId5" imgW="1460160" imgH="1384200" progId="Equation.3">
                  <p:embed/>
                </p:oleObj>
              </mc:Choice>
              <mc:Fallback>
                <p:oleObj name="Equation" r:id="rId5" imgW="1460160" imgH="1384200" progId="Equation.3">
                  <p:embed/>
                  <p:pic>
                    <p:nvPicPr>
                      <p:cNvPr id="7" name="Object 6"/>
                      <p:cNvPicPr/>
                      <p:nvPr/>
                    </p:nvPicPr>
                    <p:blipFill>
                      <a:blip r:embed="rId6"/>
                      <a:stretch>
                        <a:fillRect/>
                      </a:stretch>
                    </p:blipFill>
                    <p:spPr>
                      <a:xfrm>
                        <a:off x="5363697" y="2636912"/>
                        <a:ext cx="3294528" cy="3108968"/>
                      </a:xfrm>
                      <a:prstGeom prst="rect">
                        <a:avLst/>
                      </a:prstGeom>
                    </p:spPr>
                  </p:pic>
                </p:oleObj>
              </mc:Fallback>
            </mc:AlternateContent>
          </a:graphicData>
        </a:graphic>
      </p:graphicFrame>
      <p:sp>
        <p:nvSpPr>
          <p:cNvPr id="3" name="TextBox 2"/>
          <p:cNvSpPr txBox="1"/>
          <p:nvPr/>
        </p:nvSpPr>
        <p:spPr>
          <a:xfrm>
            <a:off x="5271929" y="980728"/>
            <a:ext cx="3872071" cy="1631216"/>
          </a:xfrm>
          <a:prstGeom prst="rect">
            <a:avLst/>
          </a:prstGeom>
          <a:noFill/>
        </p:spPr>
        <p:txBody>
          <a:bodyPr wrap="square" rtlCol="0">
            <a:spAutoFit/>
          </a:bodyPr>
          <a:lstStyle/>
          <a:p>
            <a:r>
              <a:rPr lang="en-GB" sz="2000" dirty="0" smtClean="0"/>
              <a:t>Ballistic deficit refers to the loss of signal amplitude at the shaper output due to an incomplete integration of the sensor signal by the readout electronics</a:t>
            </a:r>
            <a:endParaRPr lang="en-GB" sz="2000" dirty="0"/>
          </a:p>
        </p:txBody>
      </p:sp>
      <p:sp>
        <p:nvSpPr>
          <p:cNvPr id="8" name="TextBox 7"/>
          <p:cNvSpPr txBox="1"/>
          <p:nvPr/>
        </p:nvSpPr>
        <p:spPr>
          <a:xfrm>
            <a:off x="3086575" y="5328367"/>
            <a:ext cx="1800200" cy="369332"/>
          </a:xfrm>
          <a:prstGeom prst="rect">
            <a:avLst/>
          </a:prstGeom>
          <a:noFill/>
        </p:spPr>
        <p:txBody>
          <a:bodyPr wrap="square" rtlCol="0">
            <a:spAutoFit/>
          </a:bodyPr>
          <a:lstStyle/>
          <a:p>
            <a:r>
              <a:rPr lang="en-GB" dirty="0" err="1" smtClean="0">
                <a:latin typeface="Symbol" panose="05050102010706020507" pitchFamily="18" charset="2"/>
              </a:rPr>
              <a:t>t</a:t>
            </a:r>
            <a:r>
              <a:rPr lang="en-GB" baseline="-25000" dirty="0" err="1" smtClean="0"/>
              <a:t>SH</a:t>
            </a:r>
            <a:r>
              <a:rPr lang="en-GB" dirty="0" smtClean="0"/>
              <a:t>=50ns</a:t>
            </a:r>
            <a:endParaRPr lang="en-GB" dirty="0">
              <a:solidFill>
                <a:srgbClr val="FF0000"/>
              </a:solidFill>
            </a:endParaRPr>
          </a:p>
        </p:txBody>
      </p:sp>
      <p:sp>
        <p:nvSpPr>
          <p:cNvPr id="9" name="TextBox 8"/>
          <p:cNvSpPr txBox="1"/>
          <p:nvPr/>
        </p:nvSpPr>
        <p:spPr>
          <a:xfrm>
            <a:off x="5271929" y="5877272"/>
            <a:ext cx="3548543" cy="923330"/>
          </a:xfrm>
          <a:prstGeom prst="rect">
            <a:avLst/>
          </a:prstGeom>
          <a:noFill/>
        </p:spPr>
        <p:txBody>
          <a:bodyPr wrap="square" rtlCol="0">
            <a:spAutoFit/>
          </a:bodyPr>
          <a:lstStyle/>
          <a:p>
            <a:r>
              <a:rPr lang="en-GB" dirty="0" smtClean="0"/>
              <a:t>Mathematical model (other effects like charge sharing are not included).</a:t>
            </a:r>
            <a:endParaRPr lang="en-GB" dirty="0"/>
          </a:p>
        </p:txBody>
      </p:sp>
    </p:spTree>
    <p:extLst>
      <p:ext uri="{BB962C8B-B14F-4D97-AF65-F5344CB8AC3E}">
        <p14:creationId xmlns:p14="http://schemas.microsoft.com/office/powerpoint/2010/main" val="3277356234"/>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122</a:t>
            </a:fld>
            <a:endParaRPr lang="fr-FR"/>
          </a:p>
        </p:txBody>
      </p:sp>
      <p:grpSp>
        <p:nvGrpSpPr>
          <p:cNvPr id="10" name="Group 9"/>
          <p:cNvGrpSpPr/>
          <p:nvPr/>
        </p:nvGrpSpPr>
        <p:grpSpPr>
          <a:xfrm>
            <a:off x="179512" y="2629283"/>
            <a:ext cx="8795320" cy="3968069"/>
            <a:chOff x="179512" y="2629283"/>
            <a:chExt cx="8795320" cy="3968069"/>
          </a:xfrm>
        </p:grpSpPr>
        <p:pic>
          <p:nvPicPr>
            <p:cNvPr id="2" name="Picture 1"/>
            <p:cNvPicPr>
              <a:picLocks noChangeAspect="1"/>
            </p:cNvPicPr>
            <p:nvPr/>
          </p:nvPicPr>
          <p:blipFill rotWithShape="1">
            <a:blip r:embed="rId4"/>
            <a:srcRect l="10256" r="8333" b="35273"/>
            <a:stretch/>
          </p:blipFill>
          <p:spPr>
            <a:xfrm>
              <a:off x="179512" y="2649846"/>
              <a:ext cx="8795320" cy="3947506"/>
            </a:xfrm>
            <a:prstGeom prst="rect">
              <a:avLst/>
            </a:prstGeom>
          </p:spPr>
        </p:pic>
        <p:graphicFrame>
          <p:nvGraphicFramePr>
            <p:cNvPr id="6" name="Object 5"/>
            <p:cNvGraphicFramePr>
              <a:graphicFrameLocks noChangeAspect="1"/>
            </p:cNvGraphicFramePr>
            <p:nvPr>
              <p:extLst/>
            </p:nvPr>
          </p:nvGraphicFramePr>
          <p:xfrm>
            <a:off x="539552" y="4940498"/>
            <a:ext cx="2293938" cy="509588"/>
          </p:xfrm>
          <a:graphic>
            <a:graphicData uri="http://schemas.openxmlformats.org/presentationml/2006/ole">
              <mc:AlternateContent xmlns:mc="http://schemas.openxmlformats.org/markup-compatibility/2006">
                <mc:Choice xmlns:v="urn:schemas-microsoft-com:vml" Requires="v">
                  <p:oleObj spid="_x0000_s286752" name="Equation" r:id="rId5" imgW="1079280" imgH="241200" progId="Equation.3">
                    <p:embed/>
                  </p:oleObj>
                </mc:Choice>
                <mc:Fallback>
                  <p:oleObj name="Equation" r:id="rId5" imgW="1079280" imgH="241200" progId="Equation.3">
                    <p:embed/>
                    <p:pic>
                      <p:nvPicPr>
                        <p:cNvPr id="6" name="Object 5"/>
                        <p:cNvPicPr/>
                        <p:nvPr/>
                      </p:nvPicPr>
                      <p:blipFill>
                        <a:blip r:embed="rId6"/>
                        <a:stretch>
                          <a:fillRect/>
                        </a:stretch>
                      </p:blipFill>
                      <p:spPr>
                        <a:xfrm>
                          <a:off x="539552" y="4940498"/>
                          <a:ext cx="2293938" cy="509588"/>
                        </a:xfrm>
                        <a:prstGeom prst="rect">
                          <a:avLst/>
                        </a:prstGeom>
                      </p:spPr>
                    </p:pic>
                  </p:oleObj>
                </mc:Fallback>
              </mc:AlternateContent>
            </a:graphicData>
          </a:graphic>
        </p:graphicFrame>
        <p:sp>
          <p:nvSpPr>
            <p:cNvPr id="5" name="TextBox 4"/>
            <p:cNvSpPr txBox="1"/>
            <p:nvPr/>
          </p:nvSpPr>
          <p:spPr>
            <a:xfrm>
              <a:off x="251520" y="2629283"/>
              <a:ext cx="3096344" cy="400110"/>
            </a:xfrm>
            <a:prstGeom prst="rect">
              <a:avLst/>
            </a:prstGeom>
            <a:noFill/>
          </p:spPr>
          <p:txBody>
            <a:bodyPr wrap="square" rtlCol="0">
              <a:spAutoFit/>
            </a:bodyPr>
            <a:lstStyle/>
            <a:p>
              <a:r>
                <a:rPr lang="en-GB" sz="2000" i="1" dirty="0" smtClean="0"/>
                <a:t>Channel </a:t>
              </a:r>
              <a:r>
                <a:rPr lang="en-GB" sz="2000" i="1" dirty="0" err="1" smtClean="0"/>
                <a:t>i</a:t>
              </a:r>
              <a:endParaRPr lang="en-GB" sz="2000" i="1" dirty="0"/>
            </a:p>
          </p:txBody>
        </p:sp>
      </p:grpSp>
      <p:sp>
        <p:nvSpPr>
          <p:cNvPr id="13" name="Rectangle 12"/>
          <p:cNvSpPr/>
          <p:nvPr/>
        </p:nvSpPr>
        <p:spPr>
          <a:xfrm>
            <a:off x="3275856" y="4805715"/>
            <a:ext cx="2448272" cy="1015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rotWithShape="1">
          <a:blip r:embed="rId7"/>
          <a:srcRect t="58204"/>
          <a:stretch/>
        </p:blipFill>
        <p:spPr>
          <a:xfrm>
            <a:off x="346065" y="116633"/>
            <a:ext cx="8462213" cy="2232248"/>
          </a:xfrm>
          <a:prstGeom prst="rect">
            <a:avLst/>
          </a:prstGeom>
        </p:spPr>
      </p:pic>
      <p:sp>
        <p:nvSpPr>
          <p:cNvPr id="65" name="TextBox 64"/>
          <p:cNvSpPr txBox="1"/>
          <p:nvPr/>
        </p:nvSpPr>
        <p:spPr>
          <a:xfrm>
            <a:off x="1115616" y="622128"/>
            <a:ext cx="7228390" cy="461665"/>
          </a:xfrm>
          <a:prstGeom prst="rect">
            <a:avLst/>
          </a:prstGeom>
          <a:noFill/>
        </p:spPr>
        <p:txBody>
          <a:bodyPr wrap="square" rtlCol="0">
            <a:spAutoFit/>
          </a:bodyPr>
          <a:lstStyle/>
          <a:p>
            <a:r>
              <a:rPr lang="en-GB" sz="2400" dirty="0" smtClean="0"/>
              <a:t>9. Offset mismatch, gain mismatch and random noise</a:t>
            </a:r>
            <a:endParaRPr lang="en-GB" sz="2400" dirty="0"/>
          </a:p>
        </p:txBody>
      </p:sp>
    </p:spTree>
    <p:extLst>
      <p:ext uri="{BB962C8B-B14F-4D97-AF65-F5344CB8AC3E}">
        <p14:creationId xmlns:p14="http://schemas.microsoft.com/office/powerpoint/2010/main" val="1919256144"/>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591272" y="3508248"/>
            <a:ext cx="720080" cy="720080"/>
          </a:xfrm>
          <a:prstGeom prst="ellipse">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2"/>
          <p:cNvSpPr>
            <a:spLocks noGrp="1"/>
          </p:cNvSpPr>
          <p:nvPr>
            <p:ph type="sldNum" sz="quarter" idx="12"/>
          </p:nvPr>
        </p:nvSpPr>
        <p:spPr/>
        <p:txBody>
          <a:bodyPr/>
          <a:lstStyle/>
          <a:p>
            <a:fld id="{D251A0BC-E5D3-4A65-8506-4DFA341A4396}" type="slidenum">
              <a:rPr lang="fr-FR" smtClean="0"/>
              <a:t>123</a:t>
            </a:fld>
            <a:endParaRPr lang="fr-FR"/>
          </a:p>
        </p:txBody>
      </p:sp>
      <p:cxnSp>
        <p:nvCxnSpPr>
          <p:cNvPr id="6" name="Straight Connector 5"/>
          <p:cNvCxnSpPr/>
          <p:nvPr/>
        </p:nvCxnSpPr>
        <p:spPr>
          <a:xfrm>
            <a:off x="2951312" y="3594770"/>
            <a:ext cx="0" cy="576064"/>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2951312" y="3597271"/>
            <a:ext cx="0" cy="576064"/>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endCxn id="4" idx="2"/>
          </p:cNvCxnSpPr>
          <p:nvPr/>
        </p:nvCxnSpPr>
        <p:spPr>
          <a:xfrm>
            <a:off x="1691172" y="3868288"/>
            <a:ext cx="90010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95536" y="3292224"/>
            <a:ext cx="1295636" cy="954107"/>
          </a:xfrm>
          <a:prstGeom prst="rect">
            <a:avLst/>
          </a:prstGeom>
          <a:noFill/>
        </p:spPr>
        <p:txBody>
          <a:bodyPr wrap="square" rtlCol="0">
            <a:spAutoFit/>
          </a:bodyPr>
          <a:lstStyle/>
          <a:p>
            <a:r>
              <a:rPr lang="en-GB" sz="2800" dirty="0" smtClean="0"/>
              <a:t>Photon energy</a:t>
            </a:r>
            <a:endParaRPr lang="en-GB" sz="2800" dirty="0"/>
          </a:p>
        </p:txBody>
      </p:sp>
      <p:sp>
        <p:nvSpPr>
          <p:cNvPr id="12" name="TextBox 11"/>
          <p:cNvSpPr txBox="1"/>
          <p:nvPr/>
        </p:nvSpPr>
        <p:spPr>
          <a:xfrm>
            <a:off x="2356206" y="1663042"/>
            <a:ext cx="1910291" cy="954107"/>
          </a:xfrm>
          <a:prstGeom prst="rect">
            <a:avLst/>
          </a:prstGeom>
          <a:noFill/>
        </p:spPr>
        <p:txBody>
          <a:bodyPr wrap="square" rtlCol="0">
            <a:spAutoFit/>
          </a:bodyPr>
          <a:lstStyle/>
          <a:p>
            <a:r>
              <a:rPr lang="en-GB" sz="2800" dirty="0" smtClean="0"/>
              <a:t>Offset mismatch</a:t>
            </a:r>
            <a:endParaRPr lang="en-GB" sz="2800" dirty="0"/>
          </a:p>
        </p:txBody>
      </p:sp>
      <p:sp>
        <p:nvSpPr>
          <p:cNvPr id="13" name="TextBox 12"/>
          <p:cNvSpPr txBox="1"/>
          <p:nvPr/>
        </p:nvSpPr>
        <p:spPr>
          <a:xfrm>
            <a:off x="2327311" y="5009643"/>
            <a:ext cx="1910291" cy="954107"/>
          </a:xfrm>
          <a:prstGeom prst="rect">
            <a:avLst/>
          </a:prstGeom>
          <a:noFill/>
        </p:spPr>
        <p:txBody>
          <a:bodyPr wrap="square" rtlCol="0">
            <a:spAutoFit/>
          </a:bodyPr>
          <a:lstStyle/>
          <a:p>
            <a:r>
              <a:rPr lang="en-GB" sz="2800" dirty="0" smtClean="0"/>
              <a:t>Random noise</a:t>
            </a:r>
            <a:endParaRPr lang="en-GB" sz="2800" dirty="0"/>
          </a:p>
        </p:txBody>
      </p:sp>
      <p:cxnSp>
        <p:nvCxnSpPr>
          <p:cNvPr id="14" name="Straight Arrow Connector 13"/>
          <p:cNvCxnSpPr/>
          <p:nvPr/>
        </p:nvCxnSpPr>
        <p:spPr>
          <a:xfrm>
            <a:off x="2951312" y="2635768"/>
            <a:ext cx="0" cy="87248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2947092" y="4246331"/>
            <a:ext cx="0" cy="78377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337502" y="3885303"/>
            <a:ext cx="170204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rot="2700000">
            <a:off x="5044661" y="3552730"/>
            <a:ext cx="720080" cy="720080"/>
            <a:chOff x="6084168" y="4054915"/>
            <a:chExt cx="720080" cy="720080"/>
          </a:xfrm>
          <a:noFill/>
        </p:grpSpPr>
        <p:sp>
          <p:nvSpPr>
            <p:cNvPr id="20" name="Oval 19"/>
            <p:cNvSpPr/>
            <p:nvPr/>
          </p:nvSpPr>
          <p:spPr>
            <a:xfrm>
              <a:off x="6084168" y="4054915"/>
              <a:ext cx="720080" cy="720080"/>
            </a:xfrm>
            <a:prstGeom prst="ellipse">
              <a:avLst/>
            </a:prstGeom>
            <a:grp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p:cNvCxnSpPr/>
            <p:nvPr/>
          </p:nvCxnSpPr>
          <p:spPr>
            <a:xfrm>
              <a:off x="6444208" y="4141437"/>
              <a:ext cx="0" cy="576064"/>
            </a:xfrm>
            <a:prstGeom prst="line">
              <a:avLst/>
            </a:prstGeom>
            <a:grpFill/>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6444208" y="4143938"/>
              <a:ext cx="0" cy="576064"/>
            </a:xfrm>
            <a:prstGeom prst="line">
              <a:avLst/>
            </a:prstGeom>
            <a:grpFill/>
            <a:ln w="38100">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24" name="Straight Arrow Connector 23"/>
          <p:cNvCxnSpPr/>
          <p:nvPr/>
        </p:nvCxnSpPr>
        <p:spPr>
          <a:xfrm flipV="1">
            <a:off x="5404701" y="4273532"/>
            <a:ext cx="0" cy="78377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958729" y="5067181"/>
            <a:ext cx="1910291" cy="954107"/>
          </a:xfrm>
          <a:prstGeom prst="rect">
            <a:avLst/>
          </a:prstGeom>
          <a:noFill/>
        </p:spPr>
        <p:txBody>
          <a:bodyPr wrap="square" rtlCol="0">
            <a:spAutoFit/>
          </a:bodyPr>
          <a:lstStyle/>
          <a:p>
            <a:r>
              <a:rPr lang="en-GB" sz="2800" dirty="0" smtClean="0"/>
              <a:t>Gain mismatch</a:t>
            </a:r>
            <a:endParaRPr lang="en-GB" sz="2800" dirty="0"/>
          </a:p>
        </p:txBody>
      </p:sp>
      <p:cxnSp>
        <p:nvCxnSpPr>
          <p:cNvPr id="26" name="Straight Arrow Connector 25"/>
          <p:cNvCxnSpPr/>
          <p:nvPr/>
        </p:nvCxnSpPr>
        <p:spPr>
          <a:xfrm>
            <a:off x="5811737" y="3881033"/>
            <a:ext cx="1028007" cy="176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869020" y="3506418"/>
            <a:ext cx="2130964" cy="1384995"/>
          </a:xfrm>
          <a:prstGeom prst="rect">
            <a:avLst/>
          </a:prstGeom>
          <a:noFill/>
        </p:spPr>
        <p:txBody>
          <a:bodyPr wrap="square" rtlCol="0">
            <a:spAutoFit/>
          </a:bodyPr>
          <a:lstStyle/>
          <a:p>
            <a:r>
              <a:rPr lang="en-GB" sz="2800" dirty="0" smtClean="0"/>
              <a:t>Detected photon energy</a:t>
            </a:r>
            <a:endParaRPr lang="en-GB" sz="2800" dirty="0"/>
          </a:p>
        </p:txBody>
      </p:sp>
      <p:sp>
        <p:nvSpPr>
          <p:cNvPr id="27" name="Title 1"/>
          <p:cNvSpPr>
            <a:spLocks noGrp="1"/>
          </p:cNvSpPr>
          <p:nvPr>
            <p:ph type="title"/>
          </p:nvPr>
        </p:nvSpPr>
        <p:spPr>
          <a:xfrm>
            <a:off x="457200" y="274638"/>
            <a:ext cx="8229600" cy="1143000"/>
          </a:xfrm>
        </p:spPr>
        <p:txBody>
          <a:bodyPr>
            <a:normAutofit fontScale="90000"/>
          </a:bodyPr>
          <a:lstStyle/>
          <a:p>
            <a:r>
              <a:rPr lang="en-GB" dirty="0" smtClean="0"/>
              <a:t>Noise, offset and gain dispersion between pixels</a:t>
            </a:r>
            <a:endParaRPr lang="en-GB" dirty="0"/>
          </a:p>
        </p:txBody>
      </p:sp>
    </p:spTree>
    <p:extLst>
      <p:ext uri="{BB962C8B-B14F-4D97-AF65-F5344CB8AC3E}">
        <p14:creationId xmlns:p14="http://schemas.microsoft.com/office/powerpoint/2010/main" val="1286511682"/>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392"/>
            <a:ext cx="8229600" cy="1143000"/>
          </a:xfrm>
        </p:spPr>
        <p:txBody>
          <a:bodyPr/>
          <a:lstStyle/>
          <a:p>
            <a:r>
              <a:rPr lang="en-GB" dirty="0" smtClean="0"/>
              <a:t>Noise</a:t>
            </a:r>
            <a:endParaRPr lang="en-GB" dirty="0"/>
          </a:p>
        </p:txBody>
      </p:sp>
      <p:sp>
        <p:nvSpPr>
          <p:cNvPr id="3" name="Content Placeholder 2"/>
          <p:cNvSpPr>
            <a:spLocks noGrp="1"/>
          </p:cNvSpPr>
          <p:nvPr>
            <p:ph idx="1"/>
          </p:nvPr>
        </p:nvSpPr>
        <p:spPr>
          <a:xfrm>
            <a:off x="385192" y="928613"/>
            <a:ext cx="8363272" cy="5812755"/>
          </a:xfrm>
        </p:spPr>
        <p:txBody>
          <a:bodyPr>
            <a:normAutofit lnSpcReduction="10000"/>
          </a:bodyPr>
          <a:lstStyle/>
          <a:p>
            <a:r>
              <a:rPr lang="en-GB" sz="2400" dirty="0" smtClean="0"/>
              <a:t>Noise is inherent to the conduction of current in devices</a:t>
            </a:r>
          </a:p>
          <a:p>
            <a:r>
              <a:rPr lang="en-GB" sz="2400" dirty="0" smtClean="0"/>
              <a:t>Noise sources in the front-end can be categorized into series and parallel</a:t>
            </a:r>
          </a:p>
          <a:p>
            <a:endParaRPr lang="en-GB" sz="2400" dirty="0"/>
          </a:p>
          <a:p>
            <a:endParaRPr lang="en-GB" sz="2400" dirty="0" smtClean="0"/>
          </a:p>
          <a:p>
            <a:endParaRPr lang="en-GB" sz="2400" dirty="0"/>
          </a:p>
          <a:p>
            <a:endParaRPr lang="en-GB" sz="2400" dirty="0" smtClean="0"/>
          </a:p>
          <a:p>
            <a:endParaRPr lang="en-GB" sz="2400" dirty="0"/>
          </a:p>
          <a:p>
            <a:endParaRPr lang="en-GB" sz="2400" dirty="0" smtClean="0"/>
          </a:p>
          <a:p>
            <a:endParaRPr lang="en-GB" sz="2400" dirty="0"/>
          </a:p>
          <a:p>
            <a:endParaRPr lang="en-GB" sz="2400" dirty="0" smtClean="0"/>
          </a:p>
          <a:p>
            <a:r>
              <a:rPr lang="en-GB" sz="2400" dirty="0"/>
              <a:t>ENC (Equivalent Noise Charge) is defined as the ratio of the total integrated </a:t>
            </a:r>
            <a:r>
              <a:rPr lang="en-GB" sz="2400" dirty="0" err="1"/>
              <a:t>r.m.s</a:t>
            </a:r>
            <a:r>
              <a:rPr lang="en-GB" sz="2400" dirty="0"/>
              <a:t>. noise at the output of the pulse shaper to the signal amplitude due to one electron charge q</a:t>
            </a:r>
          </a:p>
          <a:p>
            <a:endParaRPr lang="en-GB" sz="2400" dirty="0" smtClean="0"/>
          </a:p>
          <a:p>
            <a:endParaRPr lang="en-GB" sz="2400" dirty="0" smtClean="0"/>
          </a:p>
        </p:txBody>
      </p:sp>
      <p:sp>
        <p:nvSpPr>
          <p:cNvPr id="4" name="Slide Number Placeholder 3"/>
          <p:cNvSpPr>
            <a:spLocks noGrp="1"/>
          </p:cNvSpPr>
          <p:nvPr>
            <p:ph type="sldNum" sz="quarter" idx="12"/>
          </p:nvPr>
        </p:nvSpPr>
        <p:spPr/>
        <p:txBody>
          <a:bodyPr/>
          <a:lstStyle/>
          <a:p>
            <a:fld id="{D251A0BC-E5D3-4A65-8506-4DFA341A4396}" type="slidenum">
              <a:rPr lang="fr-FR" smtClean="0"/>
              <a:t>124</a:t>
            </a:fld>
            <a:endParaRPr lang="fr-FR"/>
          </a:p>
        </p:txBody>
      </p:sp>
      <p:sp>
        <p:nvSpPr>
          <p:cNvPr id="5" name="TextBox 4"/>
          <p:cNvSpPr txBox="1"/>
          <p:nvPr/>
        </p:nvSpPr>
        <p:spPr>
          <a:xfrm>
            <a:off x="5416189" y="6474364"/>
            <a:ext cx="3478065" cy="369332"/>
          </a:xfrm>
          <a:prstGeom prst="rect">
            <a:avLst/>
          </a:prstGeom>
          <a:noFill/>
        </p:spPr>
        <p:txBody>
          <a:bodyPr wrap="square" rtlCol="0">
            <a:spAutoFit/>
          </a:bodyPr>
          <a:lstStyle/>
          <a:p>
            <a:r>
              <a:rPr lang="en-GB" i="1" dirty="0" smtClean="0"/>
              <a:t>See presentation P. O’Connor</a:t>
            </a:r>
            <a:endParaRPr lang="en-GB" i="1" dirty="0"/>
          </a:p>
        </p:txBody>
      </p:sp>
      <p:pic>
        <p:nvPicPr>
          <p:cNvPr id="6" name="Picture 5"/>
          <p:cNvPicPr>
            <a:picLocks noChangeAspect="1"/>
          </p:cNvPicPr>
          <p:nvPr/>
        </p:nvPicPr>
        <p:blipFill>
          <a:blip r:embed="rId3"/>
          <a:stretch>
            <a:fillRect/>
          </a:stretch>
        </p:blipFill>
        <p:spPr>
          <a:xfrm>
            <a:off x="899592" y="1684889"/>
            <a:ext cx="7083497" cy="3590917"/>
          </a:xfrm>
          <a:prstGeom prst="rect">
            <a:avLst/>
          </a:prstGeom>
        </p:spPr>
      </p:pic>
    </p:spTree>
    <p:extLst>
      <p:ext uri="{BB962C8B-B14F-4D97-AF65-F5344CB8AC3E}">
        <p14:creationId xmlns:p14="http://schemas.microsoft.com/office/powerpoint/2010/main" val="2795853418"/>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4" name="Object 4"/>
          <p:cNvGraphicFramePr>
            <a:graphicFrameLocks noChangeAspect="1"/>
          </p:cNvGraphicFramePr>
          <p:nvPr>
            <p:extLst/>
          </p:nvPr>
        </p:nvGraphicFramePr>
        <p:xfrm>
          <a:off x="1403648" y="2679362"/>
          <a:ext cx="6078537" cy="874712"/>
        </p:xfrm>
        <a:graphic>
          <a:graphicData uri="http://schemas.openxmlformats.org/presentationml/2006/ole">
            <mc:AlternateContent xmlns:mc="http://schemas.openxmlformats.org/markup-compatibility/2006">
              <mc:Choice xmlns:v="urn:schemas-microsoft-com:vml" Requires="v">
                <p:oleObj spid="_x0000_s287776" name="Equation" r:id="rId4" imgW="3657600" imgH="482400" progId="Equation.3">
                  <p:embed/>
                </p:oleObj>
              </mc:Choice>
              <mc:Fallback>
                <p:oleObj name="Equation" r:id="rId4" imgW="3657600" imgH="482400" progId="Equation.3">
                  <p:embed/>
                  <p:pic>
                    <p:nvPicPr>
                      <p:cNvPr id="25604" name="Object 4"/>
                      <p:cNvPicPr>
                        <a:picLocks noChangeAspect="1" noChangeArrowheads="1"/>
                      </p:cNvPicPr>
                      <p:nvPr/>
                    </p:nvPicPr>
                    <p:blipFill>
                      <a:blip r:embed="rId5"/>
                      <a:srcRect/>
                      <a:stretch>
                        <a:fillRect/>
                      </a:stretch>
                    </p:blipFill>
                    <p:spPr bwMode="auto">
                      <a:xfrm>
                        <a:off x="1403648" y="2679362"/>
                        <a:ext cx="6078537" cy="874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fld id="{D251A0BC-E5D3-4A65-8506-4DFA341A4396}" type="slidenum">
              <a:rPr lang="fr-FR" smtClean="0"/>
              <a:t>125</a:t>
            </a:fld>
            <a:endParaRPr lang="fr-FR" dirty="0"/>
          </a:p>
        </p:txBody>
      </p:sp>
      <p:sp>
        <p:nvSpPr>
          <p:cNvPr id="5" name="TextBox 4"/>
          <p:cNvSpPr txBox="1"/>
          <p:nvPr/>
        </p:nvSpPr>
        <p:spPr>
          <a:xfrm>
            <a:off x="2339752" y="1868457"/>
            <a:ext cx="6336704" cy="369332"/>
          </a:xfrm>
          <a:prstGeom prst="rect">
            <a:avLst/>
          </a:prstGeom>
          <a:noFill/>
        </p:spPr>
        <p:txBody>
          <a:bodyPr wrap="square" rtlCol="0">
            <a:spAutoFit/>
          </a:bodyPr>
          <a:lstStyle/>
          <a:p>
            <a:r>
              <a:rPr lang="en-GB" dirty="0" smtClean="0"/>
              <a:t>Series thermal              Series flicker                       Parallel</a:t>
            </a:r>
            <a:endParaRPr lang="en-GB" dirty="0"/>
          </a:p>
        </p:txBody>
      </p:sp>
      <p:cxnSp>
        <p:nvCxnSpPr>
          <p:cNvPr id="8" name="Straight Arrow Connector 7"/>
          <p:cNvCxnSpPr/>
          <p:nvPr/>
        </p:nvCxnSpPr>
        <p:spPr>
          <a:xfrm>
            <a:off x="3635896" y="2177396"/>
            <a:ext cx="1080120" cy="6459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292080" y="2177396"/>
            <a:ext cx="504056" cy="717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6948264" y="2177396"/>
            <a:ext cx="288032" cy="717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4644008" y="3183418"/>
            <a:ext cx="432048" cy="360040"/>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6967314" y="2945690"/>
            <a:ext cx="288032" cy="360040"/>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Arrow Connector 16"/>
          <p:cNvCxnSpPr/>
          <p:nvPr/>
        </p:nvCxnSpPr>
        <p:spPr>
          <a:xfrm flipH="1" flipV="1">
            <a:off x="5076057" y="3543458"/>
            <a:ext cx="264113"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5508104" y="3305730"/>
            <a:ext cx="1584176" cy="9578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355976" y="4263538"/>
            <a:ext cx="4320480" cy="369332"/>
          </a:xfrm>
          <a:prstGeom prst="rect">
            <a:avLst/>
          </a:prstGeom>
          <a:noFill/>
        </p:spPr>
        <p:txBody>
          <a:bodyPr wrap="square" rtlCol="0">
            <a:spAutoFit/>
          </a:bodyPr>
          <a:lstStyle/>
          <a:p>
            <a:r>
              <a:rPr lang="en-GB" dirty="0" smtClean="0"/>
              <a:t>Shaping time (</a:t>
            </a:r>
            <a:r>
              <a:rPr lang="en-GB" dirty="0" err="1" smtClean="0"/>
              <a:t>ts</a:t>
            </a:r>
            <a:r>
              <a:rPr lang="en-GB" dirty="0" smtClean="0"/>
              <a:t>)             Shaper parameters</a:t>
            </a:r>
            <a:endParaRPr lang="en-GB" dirty="0"/>
          </a:p>
        </p:txBody>
      </p:sp>
      <p:cxnSp>
        <p:nvCxnSpPr>
          <p:cNvPr id="26" name="Straight Arrow Connector 25"/>
          <p:cNvCxnSpPr/>
          <p:nvPr/>
        </p:nvCxnSpPr>
        <p:spPr>
          <a:xfrm flipV="1">
            <a:off x="2843808" y="3363438"/>
            <a:ext cx="432048" cy="11363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403648" y="4499828"/>
            <a:ext cx="3096344" cy="369332"/>
          </a:xfrm>
          <a:prstGeom prst="rect">
            <a:avLst/>
          </a:prstGeom>
          <a:noFill/>
        </p:spPr>
        <p:txBody>
          <a:bodyPr wrap="square" rtlCol="0">
            <a:spAutoFit/>
          </a:bodyPr>
          <a:lstStyle/>
          <a:p>
            <a:r>
              <a:rPr lang="en-GB" dirty="0" smtClean="0"/>
              <a:t>Input transistor capacitance</a:t>
            </a:r>
            <a:endParaRPr lang="en-GB" dirty="0"/>
          </a:p>
        </p:txBody>
      </p:sp>
      <p:cxnSp>
        <p:nvCxnSpPr>
          <p:cNvPr id="30" name="Straight Arrow Connector 29"/>
          <p:cNvCxnSpPr/>
          <p:nvPr/>
        </p:nvCxnSpPr>
        <p:spPr>
          <a:xfrm flipV="1">
            <a:off x="1475656" y="3305730"/>
            <a:ext cx="1080120" cy="8137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50590" y="3831490"/>
            <a:ext cx="1791816" cy="646331"/>
          </a:xfrm>
          <a:prstGeom prst="rect">
            <a:avLst/>
          </a:prstGeom>
          <a:noFill/>
        </p:spPr>
        <p:txBody>
          <a:bodyPr wrap="square" rtlCol="0">
            <a:spAutoFit/>
          </a:bodyPr>
          <a:lstStyle/>
          <a:p>
            <a:r>
              <a:rPr lang="en-GB" dirty="0" smtClean="0"/>
              <a:t>Detector capacitance</a:t>
            </a:r>
            <a:endParaRPr lang="en-GB" dirty="0"/>
          </a:p>
        </p:txBody>
      </p:sp>
      <p:sp>
        <p:nvSpPr>
          <p:cNvPr id="33" name="Oval 32"/>
          <p:cNvSpPr/>
          <p:nvPr/>
        </p:nvSpPr>
        <p:spPr>
          <a:xfrm>
            <a:off x="5172236" y="2945690"/>
            <a:ext cx="335868" cy="360040"/>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p:cNvSpPr/>
          <p:nvPr/>
        </p:nvSpPr>
        <p:spPr>
          <a:xfrm>
            <a:off x="6204266" y="2945690"/>
            <a:ext cx="335868" cy="360040"/>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7159674" y="2940196"/>
            <a:ext cx="335868" cy="360040"/>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0" name="Straight Arrow Connector 39"/>
          <p:cNvCxnSpPr/>
          <p:nvPr/>
        </p:nvCxnSpPr>
        <p:spPr>
          <a:xfrm flipH="1" flipV="1">
            <a:off x="5471671" y="3377239"/>
            <a:ext cx="1476593" cy="8862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flipV="1">
            <a:off x="6372201" y="3363439"/>
            <a:ext cx="787473" cy="9000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7327608" y="3363439"/>
            <a:ext cx="0" cy="9000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1275487"/>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505" y="-149872"/>
            <a:ext cx="8795320" cy="1143000"/>
          </a:xfrm>
        </p:spPr>
        <p:txBody>
          <a:bodyPr>
            <a:normAutofit fontScale="90000"/>
          </a:bodyPr>
          <a:lstStyle/>
          <a:p>
            <a:r>
              <a:rPr lang="en-GB" dirty="0" smtClean="0"/>
              <a:t>Offset </a:t>
            </a:r>
            <a:r>
              <a:rPr lang="en-GB" dirty="0"/>
              <a:t>and gain dispersion between pixels</a:t>
            </a:r>
          </a:p>
        </p:txBody>
      </p:sp>
      <p:sp>
        <p:nvSpPr>
          <p:cNvPr id="3" name="Content Placeholder 2"/>
          <p:cNvSpPr>
            <a:spLocks noGrp="1"/>
          </p:cNvSpPr>
          <p:nvPr>
            <p:ph idx="1"/>
          </p:nvPr>
        </p:nvSpPr>
        <p:spPr>
          <a:xfrm>
            <a:off x="462665" y="860689"/>
            <a:ext cx="8452735" cy="1344175"/>
          </a:xfrm>
        </p:spPr>
        <p:txBody>
          <a:bodyPr>
            <a:normAutofit fontScale="92500"/>
          </a:bodyPr>
          <a:lstStyle/>
          <a:p>
            <a:r>
              <a:rPr lang="en-GB" sz="2000" dirty="0" smtClean="0"/>
              <a:t>In systems with multiple channels, mismatch between transistors degrades the detector parameters (e.g. energy resolution)</a:t>
            </a:r>
          </a:p>
          <a:p>
            <a:r>
              <a:rPr lang="en-GB" sz="2000" dirty="0"/>
              <a:t>M</a:t>
            </a:r>
            <a:r>
              <a:rPr lang="en-GB" sz="2000" dirty="0" smtClean="0"/>
              <a:t>atching is the statistical study of </a:t>
            </a:r>
            <a:r>
              <a:rPr lang="en-GB" sz="2000" b="0" dirty="0" smtClean="0"/>
              <a:t>t</a:t>
            </a:r>
            <a:r>
              <a:rPr lang="en-GB" sz="2000" dirty="0" smtClean="0"/>
              <a:t>he differences between identically designed components placed at a small distance and used with the same bias conditions</a:t>
            </a:r>
          </a:p>
        </p:txBody>
      </p:sp>
      <p:sp>
        <p:nvSpPr>
          <p:cNvPr id="190" name="TextBox 189"/>
          <p:cNvSpPr txBox="1"/>
          <p:nvPr/>
        </p:nvSpPr>
        <p:spPr>
          <a:xfrm>
            <a:off x="574147" y="2420888"/>
            <a:ext cx="6106395" cy="4708981"/>
          </a:xfrm>
          <a:prstGeom prst="rect">
            <a:avLst/>
          </a:prstGeom>
          <a:noFill/>
        </p:spPr>
        <p:txBody>
          <a:bodyPr wrap="square" rtlCol="0">
            <a:spAutoFit/>
          </a:bodyPr>
          <a:lstStyle/>
          <a:p>
            <a:r>
              <a:rPr lang="en-GB" dirty="0" smtClean="0"/>
              <a:t>Stochastic effects:</a:t>
            </a:r>
          </a:p>
          <a:p>
            <a:pPr lvl="1"/>
            <a:r>
              <a:rPr lang="en-GB" dirty="0" smtClean="0"/>
              <a:t>• Ion implantation</a:t>
            </a:r>
          </a:p>
          <a:p>
            <a:pPr lvl="1"/>
            <a:r>
              <a:rPr lang="en-GB" dirty="0" smtClean="0"/>
              <a:t>• </a:t>
            </a:r>
            <a:r>
              <a:rPr lang="en-GB" dirty="0" err="1" smtClean="0"/>
              <a:t>Dopant</a:t>
            </a:r>
            <a:r>
              <a:rPr lang="en-GB" dirty="0" smtClean="0"/>
              <a:t> diffusion</a:t>
            </a:r>
          </a:p>
          <a:p>
            <a:pPr lvl="1"/>
            <a:r>
              <a:rPr lang="en-GB" dirty="0" smtClean="0"/>
              <a:t>• </a:t>
            </a:r>
            <a:r>
              <a:rPr lang="en-GB" dirty="0" err="1" smtClean="0"/>
              <a:t>Dopant</a:t>
            </a:r>
            <a:r>
              <a:rPr lang="en-GB" dirty="0" smtClean="0"/>
              <a:t> clustering</a:t>
            </a:r>
          </a:p>
          <a:p>
            <a:pPr lvl="1"/>
            <a:r>
              <a:rPr lang="en-GB" dirty="0" smtClean="0"/>
              <a:t>• Interface states</a:t>
            </a:r>
          </a:p>
          <a:p>
            <a:pPr lvl="1"/>
            <a:r>
              <a:rPr lang="en-GB" dirty="0" smtClean="0"/>
              <a:t>• Edge roughness</a:t>
            </a:r>
          </a:p>
          <a:p>
            <a:pPr lvl="1"/>
            <a:r>
              <a:rPr lang="en-GB" dirty="0" smtClean="0"/>
              <a:t>• </a:t>
            </a:r>
            <a:r>
              <a:rPr lang="en-GB" dirty="0" err="1" smtClean="0"/>
              <a:t>Polysilicon</a:t>
            </a:r>
            <a:r>
              <a:rPr lang="en-GB" dirty="0" smtClean="0"/>
              <a:t> grain effects</a:t>
            </a:r>
          </a:p>
          <a:p>
            <a:pPr lvl="1"/>
            <a:endParaRPr lang="en-GB" dirty="0" smtClean="0"/>
          </a:p>
          <a:p>
            <a:r>
              <a:rPr lang="en-GB" dirty="0" smtClean="0"/>
              <a:t>Systematic effects:</a:t>
            </a:r>
          </a:p>
          <a:p>
            <a:pPr lvl="1"/>
            <a:r>
              <a:rPr lang="en-GB" dirty="0" smtClean="0"/>
              <a:t>• Dimensional errors</a:t>
            </a:r>
          </a:p>
          <a:p>
            <a:pPr lvl="1"/>
            <a:r>
              <a:rPr lang="en-GB" dirty="0" smtClean="0"/>
              <a:t>• Device orientation</a:t>
            </a:r>
          </a:p>
          <a:p>
            <a:pPr lvl="1"/>
            <a:r>
              <a:rPr lang="en-GB" dirty="0" smtClean="0"/>
              <a:t>• Mechanical stress</a:t>
            </a:r>
          </a:p>
          <a:p>
            <a:pPr lvl="1"/>
            <a:r>
              <a:rPr lang="en-GB" dirty="0" smtClean="0"/>
              <a:t>• Temperature differences</a:t>
            </a:r>
          </a:p>
          <a:p>
            <a:pPr lvl="1"/>
            <a:r>
              <a:rPr lang="en-GB" dirty="0" smtClean="0"/>
              <a:t>• Different DC bias</a:t>
            </a:r>
          </a:p>
          <a:p>
            <a:pPr lvl="1"/>
            <a:r>
              <a:rPr lang="en-GB" dirty="0" smtClean="0"/>
              <a:t>• Parasitic components</a:t>
            </a:r>
            <a:endParaRPr lang="en-GB" dirty="0"/>
          </a:p>
        </p:txBody>
      </p:sp>
      <p:pic>
        <p:nvPicPr>
          <p:cNvPr id="4" name="Picture 3"/>
          <p:cNvPicPr>
            <a:picLocks noChangeAspect="1"/>
          </p:cNvPicPr>
          <p:nvPr/>
        </p:nvPicPr>
        <p:blipFill>
          <a:blip r:embed="rId3"/>
          <a:stretch>
            <a:fillRect/>
          </a:stretch>
        </p:blipFill>
        <p:spPr>
          <a:xfrm>
            <a:off x="4635165" y="2268896"/>
            <a:ext cx="3756303" cy="4159119"/>
          </a:xfrm>
          <a:prstGeom prst="rect">
            <a:avLst/>
          </a:prstGeom>
        </p:spPr>
      </p:pic>
      <p:sp>
        <p:nvSpPr>
          <p:cNvPr id="5" name="TextBox 4"/>
          <p:cNvSpPr txBox="1"/>
          <p:nvPr/>
        </p:nvSpPr>
        <p:spPr>
          <a:xfrm>
            <a:off x="5218783" y="6484694"/>
            <a:ext cx="3960985" cy="369332"/>
          </a:xfrm>
          <a:prstGeom prst="rect">
            <a:avLst/>
          </a:prstGeom>
          <a:noFill/>
        </p:spPr>
        <p:txBody>
          <a:bodyPr wrap="square" rtlCol="0">
            <a:spAutoFit/>
          </a:bodyPr>
          <a:lstStyle/>
          <a:p>
            <a:r>
              <a:rPr lang="en-GB" dirty="0" smtClean="0"/>
              <a:t>Timepix3 layout, X. </a:t>
            </a:r>
            <a:r>
              <a:rPr lang="en-GB" dirty="0" err="1" smtClean="0"/>
              <a:t>Llopart</a:t>
            </a:r>
            <a:endParaRPr lang="en-GB" dirty="0"/>
          </a:p>
        </p:txBody>
      </p:sp>
      <p:sp>
        <p:nvSpPr>
          <p:cNvPr id="7" name="Slide Number Placeholder 2"/>
          <p:cNvSpPr>
            <a:spLocks noGrp="1"/>
          </p:cNvSpPr>
          <p:nvPr>
            <p:ph type="sldNum" sz="quarter" idx="12"/>
          </p:nvPr>
        </p:nvSpPr>
        <p:spPr>
          <a:xfrm>
            <a:off x="6553200" y="6356350"/>
            <a:ext cx="2133600" cy="365125"/>
          </a:xfrm>
        </p:spPr>
        <p:txBody>
          <a:bodyPr/>
          <a:lstStyle/>
          <a:p>
            <a:r>
              <a:rPr lang="fr-FR" dirty="0" smtClean="0"/>
              <a:t>45</a:t>
            </a:r>
            <a:endParaRPr lang="fr-FR" dirty="0"/>
          </a:p>
        </p:txBody>
      </p:sp>
    </p:spTree>
    <p:extLst>
      <p:ext uri="{BB962C8B-B14F-4D97-AF65-F5344CB8AC3E}">
        <p14:creationId xmlns:p14="http://schemas.microsoft.com/office/powerpoint/2010/main" val="357790900"/>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3525" y="0"/>
            <a:ext cx="7467600" cy="944563"/>
          </a:xfrm>
        </p:spPr>
        <p:txBody>
          <a:bodyPr/>
          <a:lstStyle/>
          <a:p>
            <a:r>
              <a:rPr lang="en-GB" dirty="0" smtClean="0"/>
              <a:t>Matching</a:t>
            </a:r>
            <a:endParaRPr lang="en-GB" dirty="0"/>
          </a:p>
        </p:txBody>
      </p:sp>
      <p:sp>
        <p:nvSpPr>
          <p:cNvPr id="6" name="Rectangle 5"/>
          <p:cNvSpPr/>
          <p:nvPr/>
        </p:nvSpPr>
        <p:spPr bwMode="auto">
          <a:xfrm>
            <a:off x="1213347" y="1361271"/>
            <a:ext cx="1113745" cy="307240"/>
          </a:xfrm>
          <a:prstGeom prst="rect">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8" name="Round Same Side Corner Rectangle 7"/>
          <p:cNvSpPr/>
          <p:nvPr/>
        </p:nvSpPr>
        <p:spPr bwMode="auto">
          <a:xfrm rot="10800000">
            <a:off x="539474" y="1784522"/>
            <a:ext cx="710587" cy="421657"/>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9" name="Round Same Side Corner Rectangle 8"/>
          <p:cNvSpPr/>
          <p:nvPr/>
        </p:nvSpPr>
        <p:spPr bwMode="auto">
          <a:xfrm rot="10800000">
            <a:off x="2267700" y="1784523"/>
            <a:ext cx="710587" cy="421657"/>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0" name="Round Same Side Corner Rectangle 9"/>
          <p:cNvSpPr/>
          <p:nvPr/>
        </p:nvSpPr>
        <p:spPr bwMode="auto">
          <a:xfrm rot="10800000">
            <a:off x="1077145" y="1784523"/>
            <a:ext cx="307240" cy="153620"/>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1" name="Round Same Side Corner Rectangle 10"/>
          <p:cNvSpPr/>
          <p:nvPr/>
        </p:nvSpPr>
        <p:spPr bwMode="auto">
          <a:xfrm rot="10800000">
            <a:off x="2152486" y="1783725"/>
            <a:ext cx="307240" cy="153620"/>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5" name="Straight Connector 4"/>
          <p:cNvCxnSpPr/>
          <p:nvPr/>
        </p:nvCxnSpPr>
        <p:spPr bwMode="auto">
          <a:xfrm>
            <a:off x="309045" y="1784523"/>
            <a:ext cx="3379640"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17" name="Freeform 16"/>
          <p:cNvSpPr/>
          <p:nvPr/>
        </p:nvSpPr>
        <p:spPr bwMode="auto">
          <a:xfrm>
            <a:off x="392838" y="1774317"/>
            <a:ext cx="3065417" cy="1123406"/>
          </a:xfrm>
          <a:custGeom>
            <a:avLst/>
            <a:gdLst>
              <a:gd name="connsiteX0" fmla="*/ 0 w 3065417"/>
              <a:gd name="connsiteY0" fmla="*/ 0 h 1123406"/>
              <a:gd name="connsiteX1" fmla="*/ 8709 w 3065417"/>
              <a:gd name="connsiteY1" fmla="*/ 330926 h 1123406"/>
              <a:gd name="connsiteX2" fmla="*/ 52252 w 3065417"/>
              <a:gd name="connsiteY2" fmla="*/ 566057 h 1123406"/>
              <a:gd name="connsiteX3" fmla="*/ 148046 w 3065417"/>
              <a:gd name="connsiteY3" fmla="*/ 696686 h 1123406"/>
              <a:gd name="connsiteX4" fmla="*/ 252549 w 3065417"/>
              <a:gd name="connsiteY4" fmla="*/ 757646 h 1123406"/>
              <a:gd name="connsiteX5" fmla="*/ 609600 w 3065417"/>
              <a:gd name="connsiteY5" fmla="*/ 757646 h 1123406"/>
              <a:gd name="connsiteX6" fmla="*/ 957943 w 3065417"/>
              <a:gd name="connsiteY6" fmla="*/ 661852 h 1123406"/>
              <a:gd name="connsiteX7" fmla="*/ 1053737 w 3065417"/>
              <a:gd name="connsiteY7" fmla="*/ 548640 h 1123406"/>
              <a:gd name="connsiteX8" fmla="*/ 1558834 w 3065417"/>
              <a:gd name="connsiteY8" fmla="*/ 687977 h 1123406"/>
              <a:gd name="connsiteX9" fmla="*/ 1715589 w 3065417"/>
              <a:gd name="connsiteY9" fmla="*/ 940526 h 1123406"/>
              <a:gd name="connsiteX10" fmla="*/ 2246812 w 3065417"/>
              <a:gd name="connsiteY10" fmla="*/ 1105989 h 1123406"/>
              <a:gd name="connsiteX11" fmla="*/ 2795452 w 3065417"/>
              <a:gd name="connsiteY11" fmla="*/ 1045029 h 1123406"/>
              <a:gd name="connsiteX12" fmla="*/ 3021874 w 3065417"/>
              <a:gd name="connsiteY12" fmla="*/ 670560 h 1123406"/>
              <a:gd name="connsiteX13" fmla="*/ 3056709 w 3065417"/>
              <a:gd name="connsiteY13" fmla="*/ 17417 h 1123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65417" h="1123406">
                <a:moveTo>
                  <a:pt x="0" y="0"/>
                </a:moveTo>
                <a:cubicBezTo>
                  <a:pt x="0" y="118291"/>
                  <a:pt x="0" y="236583"/>
                  <a:pt x="8709" y="330926"/>
                </a:cubicBezTo>
                <a:cubicBezTo>
                  <a:pt x="17418" y="425269"/>
                  <a:pt x="29029" y="505097"/>
                  <a:pt x="52252" y="566057"/>
                </a:cubicBezTo>
                <a:cubicBezTo>
                  <a:pt x="75475" y="627017"/>
                  <a:pt x="114663" y="664755"/>
                  <a:pt x="148046" y="696686"/>
                </a:cubicBezTo>
                <a:cubicBezTo>
                  <a:pt x="181429" y="728618"/>
                  <a:pt x="175623" y="747486"/>
                  <a:pt x="252549" y="757646"/>
                </a:cubicBezTo>
                <a:cubicBezTo>
                  <a:pt x="329475" y="767806"/>
                  <a:pt x="492034" y="773612"/>
                  <a:pt x="609600" y="757646"/>
                </a:cubicBezTo>
                <a:cubicBezTo>
                  <a:pt x="727166" y="741680"/>
                  <a:pt x="883920" y="696686"/>
                  <a:pt x="957943" y="661852"/>
                </a:cubicBezTo>
                <a:cubicBezTo>
                  <a:pt x="1031966" y="627018"/>
                  <a:pt x="953589" y="544286"/>
                  <a:pt x="1053737" y="548640"/>
                </a:cubicBezTo>
                <a:cubicBezTo>
                  <a:pt x="1153885" y="552994"/>
                  <a:pt x="1448525" y="622663"/>
                  <a:pt x="1558834" y="687977"/>
                </a:cubicBezTo>
                <a:cubicBezTo>
                  <a:pt x="1669143" y="753291"/>
                  <a:pt x="1600926" y="870857"/>
                  <a:pt x="1715589" y="940526"/>
                </a:cubicBezTo>
                <a:cubicBezTo>
                  <a:pt x="1830252" y="1010195"/>
                  <a:pt x="2066835" y="1088572"/>
                  <a:pt x="2246812" y="1105989"/>
                </a:cubicBezTo>
                <a:cubicBezTo>
                  <a:pt x="2426789" y="1123406"/>
                  <a:pt x="2666275" y="1117600"/>
                  <a:pt x="2795452" y="1045029"/>
                </a:cubicBezTo>
                <a:cubicBezTo>
                  <a:pt x="2924629" y="972458"/>
                  <a:pt x="2978331" y="841829"/>
                  <a:pt x="3021874" y="670560"/>
                </a:cubicBezTo>
                <a:cubicBezTo>
                  <a:pt x="3065417" y="499291"/>
                  <a:pt x="3061063" y="258354"/>
                  <a:pt x="3056709" y="17417"/>
                </a:cubicBezTo>
              </a:path>
            </a:pathLst>
          </a:cu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22" name="Oval 21"/>
          <p:cNvSpPr/>
          <p:nvPr/>
        </p:nvSpPr>
        <p:spPr bwMode="auto">
          <a:xfrm>
            <a:off x="3151015" y="1898823"/>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23" name="Straight Connector 22"/>
          <p:cNvCxnSpPr/>
          <p:nvPr/>
        </p:nvCxnSpPr>
        <p:spPr bwMode="auto">
          <a:xfrm>
            <a:off x="3170065" y="1959570"/>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4" name="Oval 23"/>
          <p:cNvSpPr/>
          <p:nvPr/>
        </p:nvSpPr>
        <p:spPr bwMode="auto">
          <a:xfrm>
            <a:off x="3303415" y="2051223"/>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25" name="Straight Connector 24"/>
          <p:cNvCxnSpPr/>
          <p:nvPr/>
        </p:nvCxnSpPr>
        <p:spPr bwMode="auto">
          <a:xfrm>
            <a:off x="3322465" y="2111970"/>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6" name="Oval 25"/>
          <p:cNvSpPr/>
          <p:nvPr/>
        </p:nvSpPr>
        <p:spPr bwMode="auto">
          <a:xfrm>
            <a:off x="1845245" y="2167775"/>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27" name="Straight Connector 26"/>
          <p:cNvCxnSpPr/>
          <p:nvPr/>
        </p:nvCxnSpPr>
        <p:spPr bwMode="auto">
          <a:xfrm>
            <a:off x="1864295" y="2228522"/>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8" name="Oval 27"/>
          <p:cNvSpPr/>
          <p:nvPr/>
        </p:nvSpPr>
        <p:spPr bwMode="auto">
          <a:xfrm>
            <a:off x="1997645" y="2320175"/>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29" name="Straight Connector 28"/>
          <p:cNvCxnSpPr/>
          <p:nvPr/>
        </p:nvCxnSpPr>
        <p:spPr bwMode="auto">
          <a:xfrm>
            <a:off x="2016695" y="2380922"/>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0" name="Oval 29"/>
          <p:cNvSpPr/>
          <p:nvPr/>
        </p:nvSpPr>
        <p:spPr bwMode="auto">
          <a:xfrm>
            <a:off x="2150045" y="2472575"/>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31" name="Straight Connector 30"/>
          <p:cNvCxnSpPr/>
          <p:nvPr/>
        </p:nvCxnSpPr>
        <p:spPr bwMode="auto">
          <a:xfrm>
            <a:off x="2169095" y="2533322"/>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2" name="Oval 31"/>
          <p:cNvSpPr/>
          <p:nvPr/>
        </p:nvSpPr>
        <p:spPr bwMode="auto">
          <a:xfrm>
            <a:off x="2302445" y="2282990"/>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33" name="Straight Connector 32"/>
          <p:cNvCxnSpPr/>
          <p:nvPr/>
        </p:nvCxnSpPr>
        <p:spPr bwMode="auto">
          <a:xfrm>
            <a:off x="2321495" y="2343737"/>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4" name="Oval 33"/>
          <p:cNvSpPr/>
          <p:nvPr/>
        </p:nvSpPr>
        <p:spPr bwMode="auto">
          <a:xfrm>
            <a:off x="2344510" y="2551153"/>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35" name="Straight Connector 34"/>
          <p:cNvCxnSpPr/>
          <p:nvPr/>
        </p:nvCxnSpPr>
        <p:spPr bwMode="auto">
          <a:xfrm>
            <a:off x="2363560" y="2611900"/>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6" name="Oval 35"/>
          <p:cNvSpPr/>
          <p:nvPr/>
        </p:nvSpPr>
        <p:spPr bwMode="auto">
          <a:xfrm>
            <a:off x="2496910" y="2703553"/>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37" name="Straight Connector 36"/>
          <p:cNvCxnSpPr/>
          <p:nvPr/>
        </p:nvCxnSpPr>
        <p:spPr bwMode="auto">
          <a:xfrm>
            <a:off x="2515960" y="2764300"/>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8" name="Oval 37"/>
          <p:cNvSpPr/>
          <p:nvPr/>
        </p:nvSpPr>
        <p:spPr bwMode="auto">
          <a:xfrm>
            <a:off x="2649310" y="2282990"/>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39" name="Straight Connector 38"/>
          <p:cNvCxnSpPr/>
          <p:nvPr/>
        </p:nvCxnSpPr>
        <p:spPr bwMode="auto">
          <a:xfrm>
            <a:off x="2668360" y="2343737"/>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0" name="Oval 39"/>
          <p:cNvSpPr/>
          <p:nvPr/>
        </p:nvSpPr>
        <p:spPr bwMode="auto">
          <a:xfrm>
            <a:off x="2613345" y="2475015"/>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41" name="Straight Connector 40"/>
          <p:cNvCxnSpPr/>
          <p:nvPr/>
        </p:nvCxnSpPr>
        <p:spPr bwMode="auto">
          <a:xfrm>
            <a:off x="2632395" y="2535762"/>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2" name="Oval 41"/>
          <p:cNvSpPr/>
          <p:nvPr/>
        </p:nvSpPr>
        <p:spPr bwMode="auto">
          <a:xfrm>
            <a:off x="2765745" y="2627415"/>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43" name="Straight Connector 42"/>
          <p:cNvCxnSpPr/>
          <p:nvPr/>
        </p:nvCxnSpPr>
        <p:spPr bwMode="auto">
          <a:xfrm>
            <a:off x="2784795" y="2688162"/>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4" name="Oval 43"/>
          <p:cNvSpPr/>
          <p:nvPr/>
        </p:nvSpPr>
        <p:spPr bwMode="auto">
          <a:xfrm>
            <a:off x="2918145" y="2282990"/>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45" name="Straight Connector 44"/>
          <p:cNvCxnSpPr/>
          <p:nvPr/>
        </p:nvCxnSpPr>
        <p:spPr bwMode="auto">
          <a:xfrm>
            <a:off x="2937195" y="2343737"/>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6" name="Oval 45"/>
          <p:cNvSpPr/>
          <p:nvPr/>
        </p:nvSpPr>
        <p:spPr bwMode="auto">
          <a:xfrm>
            <a:off x="3073532" y="2667040"/>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47" name="Straight Connector 46"/>
          <p:cNvCxnSpPr/>
          <p:nvPr/>
        </p:nvCxnSpPr>
        <p:spPr bwMode="auto">
          <a:xfrm>
            <a:off x="3092582" y="2727787"/>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8" name="Oval 47"/>
          <p:cNvSpPr/>
          <p:nvPr/>
        </p:nvSpPr>
        <p:spPr bwMode="auto">
          <a:xfrm>
            <a:off x="3225932" y="2359800"/>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49" name="Straight Connector 48"/>
          <p:cNvCxnSpPr/>
          <p:nvPr/>
        </p:nvCxnSpPr>
        <p:spPr bwMode="auto">
          <a:xfrm>
            <a:off x="3244982" y="2420547"/>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0" name="Oval 49"/>
          <p:cNvSpPr/>
          <p:nvPr/>
        </p:nvSpPr>
        <p:spPr bwMode="auto">
          <a:xfrm>
            <a:off x="2958317" y="2475015"/>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51" name="Straight Connector 50"/>
          <p:cNvCxnSpPr/>
          <p:nvPr/>
        </p:nvCxnSpPr>
        <p:spPr bwMode="auto">
          <a:xfrm>
            <a:off x="2977367" y="2535762"/>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2" name="Oval 51"/>
          <p:cNvSpPr/>
          <p:nvPr/>
        </p:nvSpPr>
        <p:spPr bwMode="auto">
          <a:xfrm>
            <a:off x="462665" y="2206180"/>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53" name="Straight Connector 52"/>
          <p:cNvCxnSpPr/>
          <p:nvPr/>
        </p:nvCxnSpPr>
        <p:spPr bwMode="auto">
          <a:xfrm>
            <a:off x="481715" y="2266927"/>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4" name="Oval 53"/>
          <p:cNvSpPr/>
          <p:nvPr/>
        </p:nvSpPr>
        <p:spPr bwMode="auto">
          <a:xfrm>
            <a:off x="615065" y="2321395"/>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55" name="Straight Connector 54"/>
          <p:cNvCxnSpPr/>
          <p:nvPr/>
        </p:nvCxnSpPr>
        <p:spPr bwMode="auto">
          <a:xfrm>
            <a:off x="634115" y="2382142"/>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6" name="Oval 55"/>
          <p:cNvSpPr/>
          <p:nvPr/>
        </p:nvSpPr>
        <p:spPr bwMode="auto">
          <a:xfrm>
            <a:off x="846042" y="2282990"/>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57" name="Straight Connector 56"/>
          <p:cNvCxnSpPr/>
          <p:nvPr/>
        </p:nvCxnSpPr>
        <p:spPr bwMode="auto">
          <a:xfrm>
            <a:off x="865092" y="2343737"/>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8" name="Oval 57"/>
          <p:cNvSpPr/>
          <p:nvPr/>
        </p:nvSpPr>
        <p:spPr bwMode="auto">
          <a:xfrm>
            <a:off x="1038067" y="2359800"/>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59" name="Straight Connector 58"/>
          <p:cNvCxnSpPr/>
          <p:nvPr/>
        </p:nvCxnSpPr>
        <p:spPr bwMode="auto">
          <a:xfrm>
            <a:off x="1057117" y="2420547"/>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0" name="Oval 59"/>
          <p:cNvSpPr/>
          <p:nvPr/>
        </p:nvSpPr>
        <p:spPr bwMode="auto">
          <a:xfrm>
            <a:off x="1190467" y="2244585"/>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61" name="Straight Connector 60"/>
          <p:cNvCxnSpPr/>
          <p:nvPr/>
        </p:nvCxnSpPr>
        <p:spPr bwMode="auto">
          <a:xfrm>
            <a:off x="1209517" y="2305332"/>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2" name="Oval 61"/>
          <p:cNvSpPr/>
          <p:nvPr/>
        </p:nvSpPr>
        <p:spPr bwMode="auto">
          <a:xfrm>
            <a:off x="1342867" y="1975750"/>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63" name="Straight Connector 62"/>
          <p:cNvCxnSpPr/>
          <p:nvPr/>
        </p:nvCxnSpPr>
        <p:spPr bwMode="auto">
          <a:xfrm>
            <a:off x="1361917" y="2036497"/>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4" name="Oval 63"/>
          <p:cNvSpPr/>
          <p:nvPr/>
        </p:nvSpPr>
        <p:spPr bwMode="auto">
          <a:xfrm>
            <a:off x="1495267" y="2128150"/>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65" name="Straight Connector 64"/>
          <p:cNvCxnSpPr/>
          <p:nvPr/>
        </p:nvCxnSpPr>
        <p:spPr bwMode="auto">
          <a:xfrm>
            <a:off x="1514317" y="2188897"/>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6" name="Oval 65"/>
          <p:cNvSpPr/>
          <p:nvPr/>
        </p:nvSpPr>
        <p:spPr bwMode="auto">
          <a:xfrm>
            <a:off x="1690952" y="2206180"/>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67" name="Straight Connector 66"/>
          <p:cNvCxnSpPr/>
          <p:nvPr/>
        </p:nvCxnSpPr>
        <p:spPr bwMode="auto">
          <a:xfrm>
            <a:off x="1710002" y="2266927"/>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8" name="Oval 67"/>
          <p:cNvSpPr/>
          <p:nvPr/>
        </p:nvSpPr>
        <p:spPr bwMode="auto">
          <a:xfrm>
            <a:off x="1843352" y="1937345"/>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69" name="Straight Connector 68"/>
          <p:cNvCxnSpPr/>
          <p:nvPr/>
        </p:nvCxnSpPr>
        <p:spPr bwMode="auto">
          <a:xfrm>
            <a:off x="1862402" y="1998092"/>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0" name="Oval 69"/>
          <p:cNvSpPr/>
          <p:nvPr/>
        </p:nvSpPr>
        <p:spPr bwMode="auto">
          <a:xfrm>
            <a:off x="2075002" y="2089745"/>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71" name="Straight Connector 70"/>
          <p:cNvCxnSpPr/>
          <p:nvPr/>
        </p:nvCxnSpPr>
        <p:spPr bwMode="auto">
          <a:xfrm>
            <a:off x="2094052" y="2150492"/>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2" name="Oval 71"/>
          <p:cNvSpPr/>
          <p:nvPr/>
        </p:nvSpPr>
        <p:spPr bwMode="auto">
          <a:xfrm>
            <a:off x="1576410" y="1937345"/>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73" name="Straight Connector 72"/>
          <p:cNvCxnSpPr/>
          <p:nvPr/>
        </p:nvCxnSpPr>
        <p:spPr bwMode="auto">
          <a:xfrm>
            <a:off x="1595460" y="1998092"/>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4" name="Oval 73"/>
          <p:cNvSpPr/>
          <p:nvPr/>
        </p:nvSpPr>
        <p:spPr bwMode="auto">
          <a:xfrm>
            <a:off x="411255" y="1975750"/>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75" name="Straight Connector 74"/>
          <p:cNvCxnSpPr/>
          <p:nvPr/>
        </p:nvCxnSpPr>
        <p:spPr bwMode="auto">
          <a:xfrm>
            <a:off x="430305" y="2036497"/>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6" name="Oval 75"/>
          <p:cNvSpPr/>
          <p:nvPr/>
        </p:nvSpPr>
        <p:spPr bwMode="auto">
          <a:xfrm>
            <a:off x="3035800" y="2090965"/>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77" name="Straight Connector 76"/>
          <p:cNvCxnSpPr/>
          <p:nvPr/>
        </p:nvCxnSpPr>
        <p:spPr bwMode="auto">
          <a:xfrm>
            <a:off x="3054850" y="2151712"/>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8" name="Right Triangle 77"/>
          <p:cNvSpPr/>
          <p:nvPr/>
        </p:nvSpPr>
        <p:spPr bwMode="auto">
          <a:xfrm flipV="1">
            <a:off x="1384385" y="1796425"/>
            <a:ext cx="768100" cy="76927"/>
          </a:xfrm>
          <a:prstGeom prst="r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79" name="Rectangle 78"/>
          <p:cNvSpPr/>
          <p:nvPr/>
        </p:nvSpPr>
        <p:spPr bwMode="auto">
          <a:xfrm>
            <a:off x="4746607" y="1361523"/>
            <a:ext cx="1113745" cy="307240"/>
          </a:xfrm>
          <a:prstGeom prst="rect">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80" name="Round Same Side Corner Rectangle 79"/>
          <p:cNvSpPr/>
          <p:nvPr/>
        </p:nvSpPr>
        <p:spPr bwMode="auto">
          <a:xfrm rot="10800000">
            <a:off x="4072734" y="1784774"/>
            <a:ext cx="710587" cy="421657"/>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81" name="Round Same Side Corner Rectangle 80"/>
          <p:cNvSpPr/>
          <p:nvPr/>
        </p:nvSpPr>
        <p:spPr bwMode="auto">
          <a:xfrm rot="10800000">
            <a:off x="5800960" y="1784775"/>
            <a:ext cx="710587" cy="421657"/>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82" name="Round Same Side Corner Rectangle 81"/>
          <p:cNvSpPr/>
          <p:nvPr/>
        </p:nvSpPr>
        <p:spPr bwMode="auto">
          <a:xfrm rot="10800000">
            <a:off x="4610405" y="1784775"/>
            <a:ext cx="307240" cy="153620"/>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83" name="Round Same Side Corner Rectangle 82"/>
          <p:cNvSpPr/>
          <p:nvPr/>
        </p:nvSpPr>
        <p:spPr bwMode="auto">
          <a:xfrm rot="10800000">
            <a:off x="5685746" y="1783977"/>
            <a:ext cx="307240" cy="153620"/>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84" name="Straight Connector 83"/>
          <p:cNvCxnSpPr/>
          <p:nvPr/>
        </p:nvCxnSpPr>
        <p:spPr bwMode="auto">
          <a:xfrm>
            <a:off x="3842305" y="1784775"/>
            <a:ext cx="3379640"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85" name="Freeform 84"/>
          <p:cNvSpPr/>
          <p:nvPr/>
        </p:nvSpPr>
        <p:spPr bwMode="auto">
          <a:xfrm>
            <a:off x="3926098" y="1774569"/>
            <a:ext cx="3065417" cy="1123406"/>
          </a:xfrm>
          <a:custGeom>
            <a:avLst/>
            <a:gdLst>
              <a:gd name="connsiteX0" fmla="*/ 0 w 3065417"/>
              <a:gd name="connsiteY0" fmla="*/ 0 h 1123406"/>
              <a:gd name="connsiteX1" fmla="*/ 8709 w 3065417"/>
              <a:gd name="connsiteY1" fmla="*/ 330926 h 1123406"/>
              <a:gd name="connsiteX2" fmla="*/ 52252 w 3065417"/>
              <a:gd name="connsiteY2" fmla="*/ 566057 h 1123406"/>
              <a:gd name="connsiteX3" fmla="*/ 148046 w 3065417"/>
              <a:gd name="connsiteY3" fmla="*/ 696686 h 1123406"/>
              <a:gd name="connsiteX4" fmla="*/ 252549 w 3065417"/>
              <a:gd name="connsiteY4" fmla="*/ 757646 h 1123406"/>
              <a:gd name="connsiteX5" fmla="*/ 609600 w 3065417"/>
              <a:gd name="connsiteY5" fmla="*/ 757646 h 1123406"/>
              <a:gd name="connsiteX6" fmla="*/ 957943 w 3065417"/>
              <a:gd name="connsiteY6" fmla="*/ 661852 h 1123406"/>
              <a:gd name="connsiteX7" fmla="*/ 1053737 w 3065417"/>
              <a:gd name="connsiteY7" fmla="*/ 548640 h 1123406"/>
              <a:gd name="connsiteX8" fmla="*/ 1558834 w 3065417"/>
              <a:gd name="connsiteY8" fmla="*/ 687977 h 1123406"/>
              <a:gd name="connsiteX9" fmla="*/ 1715589 w 3065417"/>
              <a:gd name="connsiteY9" fmla="*/ 940526 h 1123406"/>
              <a:gd name="connsiteX10" fmla="*/ 2246812 w 3065417"/>
              <a:gd name="connsiteY10" fmla="*/ 1105989 h 1123406"/>
              <a:gd name="connsiteX11" fmla="*/ 2795452 w 3065417"/>
              <a:gd name="connsiteY11" fmla="*/ 1045029 h 1123406"/>
              <a:gd name="connsiteX12" fmla="*/ 3021874 w 3065417"/>
              <a:gd name="connsiteY12" fmla="*/ 670560 h 1123406"/>
              <a:gd name="connsiteX13" fmla="*/ 3056709 w 3065417"/>
              <a:gd name="connsiteY13" fmla="*/ 17417 h 1123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65417" h="1123406">
                <a:moveTo>
                  <a:pt x="0" y="0"/>
                </a:moveTo>
                <a:cubicBezTo>
                  <a:pt x="0" y="118291"/>
                  <a:pt x="0" y="236583"/>
                  <a:pt x="8709" y="330926"/>
                </a:cubicBezTo>
                <a:cubicBezTo>
                  <a:pt x="17418" y="425269"/>
                  <a:pt x="29029" y="505097"/>
                  <a:pt x="52252" y="566057"/>
                </a:cubicBezTo>
                <a:cubicBezTo>
                  <a:pt x="75475" y="627017"/>
                  <a:pt x="114663" y="664755"/>
                  <a:pt x="148046" y="696686"/>
                </a:cubicBezTo>
                <a:cubicBezTo>
                  <a:pt x="181429" y="728618"/>
                  <a:pt x="175623" y="747486"/>
                  <a:pt x="252549" y="757646"/>
                </a:cubicBezTo>
                <a:cubicBezTo>
                  <a:pt x="329475" y="767806"/>
                  <a:pt x="492034" y="773612"/>
                  <a:pt x="609600" y="757646"/>
                </a:cubicBezTo>
                <a:cubicBezTo>
                  <a:pt x="727166" y="741680"/>
                  <a:pt x="883920" y="696686"/>
                  <a:pt x="957943" y="661852"/>
                </a:cubicBezTo>
                <a:cubicBezTo>
                  <a:pt x="1031966" y="627018"/>
                  <a:pt x="953589" y="544286"/>
                  <a:pt x="1053737" y="548640"/>
                </a:cubicBezTo>
                <a:cubicBezTo>
                  <a:pt x="1153885" y="552994"/>
                  <a:pt x="1448525" y="622663"/>
                  <a:pt x="1558834" y="687977"/>
                </a:cubicBezTo>
                <a:cubicBezTo>
                  <a:pt x="1669143" y="753291"/>
                  <a:pt x="1600926" y="870857"/>
                  <a:pt x="1715589" y="940526"/>
                </a:cubicBezTo>
                <a:cubicBezTo>
                  <a:pt x="1830252" y="1010195"/>
                  <a:pt x="2066835" y="1088572"/>
                  <a:pt x="2246812" y="1105989"/>
                </a:cubicBezTo>
                <a:cubicBezTo>
                  <a:pt x="2426789" y="1123406"/>
                  <a:pt x="2666275" y="1117600"/>
                  <a:pt x="2795452" y="1045029"/>
                </a:cubicBezTo>
                <a:cubicBezTo>
                  <a:pt x="2924629" y="972458"/>
                  <a:pt x="2978331" y="841829"/>
                  <a:pt x="3021874" y="670560"/>
                </a:cubicBezTo>
                <a:cubicBezTo>
                  <a:pt x="3065417" y="499291"/>
                  <a:pt x="3061063" y="258354"/>
                  <a:pt x="3056709" y="17417"/>
                </a:cubicBezTo>
              </a:path>
            </a:pathLst>
          </a:cu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86" name="Oval 85"/>
          <p:cNvSpPr/>
          <p:nvPr/>
        </p:nvSpPr>
        <p:spPr bwMode="auto">
          <a:xfrm>
            <a:off x="6684275" y="1899075"/>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87" name="Straight Connector 86"/>
          <p:cNvCxnSpPr/>
          <p:nvPr/>
        </p:nvCxnSpPr>
        <p:spPr bwMode="auto">
          <a:xfrm>
            <a:off x="6703325" y="1959822"/>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8" name="Oval 87"/>
          <p:cNvSpPr/>
          <p:nvPr/>
        </p:nvSpPr>
        <p:spPr bwMode="auto">
          <a:xfrm>
            <a:off x="6836675" y="2051475"/>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89" name="Straight Connector 88"/>
          <p:cNvCxnSpPr/>
          <p:nvPr/>
        </p:nvCxnSpPr>
        <p:spPr bwMode="auto">
          <a:xfrm>
            <a:off x="6855725" y="2112222"/>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90" name="Oval 89"/>
          <p:cNvSpPr/>
          <p:nvPr/>
        </p:nvSpPr>
        <p:spPr bwMode="auto">
          <a:xfrm>
            <a:off x="5378505" y="2168027"/>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91" name="Straight Connector 90"/>
          <p:cNvCxnSpPr/>
          <p:nvPr/>
        </p:nvCxnSpPr>
        <p:spPr bwMode="auto">
          <a:xfrm>
            <a:off x="5397555" y="2228774"/>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92" name="Oval 91"/>
          <p:cNvSpPr/>
          <p:nvPr/>
        </p:nvSpPr>
        <p:spPr bwMode="auto">
          <a:xfrm>
            <a:off x="5530905" y="2320427"/>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93" name="Straight Connector 92"/>
          <p:cNvCxnSpPr/>
          <p:nvPr/>
        </p:nvCxnSpPr>
        <p:spPr bwMode="auto">
          <a:xfrm>
            <a:off x="5549955" y="2381174"/>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94" name="Oval 93"/>
          <p:cNvSpPr/>
          <p:nvPr/>
        </p:nvSpPr>
        <p:spPr bwMode="auto">
          <a:xfrm>
            <a:off x="5683305" y="2472827"/>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95" name="Straight Connector 94"/>
          <p:cNvCxnSpPr/>
          <p:nvPr/>
        </p:nvCxnSpPr>
        <p:spPr bwMode="auto">
          <a:xfrm>
            <a:off x="5702355" y="2533574"/>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96" name="Oval 95"/>
          <p:cNvSpPr/>
          <p:nvPr/>
        </p:nvSpPr>
        <p:spPr bwMode="auto">
          <a:xfrm>
            <a:off x="5835705" y="2283242"/>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97" name="Straight Connector 96"/>
          <p:cNvCxnSpPr/>
          <p:nvPr/>
        </p:nvCxnSpPr>
        <p:spPr bwMode="auto">
          <a:xfrm>
            <a:off x="5854755" y="2343989"/>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98" name="Oval 97"/>
          <p:cNvSpPr/>
          <p:nvPr/>
        </p:nvSpPr>
        <p:spPr bwMode="auto">
          <a:xfrm>
            <a:off x="5877770" y="2551405"/>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99" name="Straight Connector 98"/>
          <p:cNvCxnSpPr/>
          <p:nvPr/>
        </p:nvCxnSpPr>
        <p:spPr bwMode="auto">
          <a:xfrm>
            <a:off x="5896820" y="2612152"/>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0" name="Oval 99"/>
          <p:cNvSpPr/>
          <p:nvPr/>
        </p:nvSpPr>
        <p:spPr bwMode="auto">
          <a:xfrm>
            <a:off x="6030170" y="2703805"/>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01" name="Straight Connector 100"/>
          <p:cNvCxnSpPr/>
          <p:nvPr/>
        </p:nvCxnSpPr>
        <p:spPr bwMode="auto">
          <a:xfrm>
            <a:off x="6049220" y="2764552"/>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2" name="Oval 101"/>
          <p:cNvSpPr/>
          <p:nvPr/>
        </p:nvSpPr>
        <p:spPr bwMode="auto">
          <a:xfrm>
            <a:off x="6182570" y="2283242"/>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03" name="Straight Connector 102"/>
          <p:cNvCxnSpPr/>
          <p:nvPr/>
        </p:nvCxnSpPr>
        <p:spPr bwMode="auto">
          <a:xfrm>
            <a:off x="6201620" y="2343989"/>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4" name="Oval 103"/>
          <p:cNvSpPr/>
          <p:nvPr/>
        </p:nvSpPr>
        <p:spPr bwMode="auto">
          <a:xfrm>
            <a:off x="6146605" y="2475267"/>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05" name="Straight Connector 104"/>
          <p:cNvCxnSpPr/>
          <p:nvPr/>
        </p:nvCxnSpPr>
        <p:spPr bwMode="auto">
          <a:xfrm>
            <a:off x="6165655" y="2536014"/>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6" name="Oval 105"/>
          <p:cNvSpPr/>
          <p:nvPr/>
        </p:nvSpPr>
        <p:spPr bwMode="auto">
          <a:xfrm>
            <a:off x="6299005" y="2627667"/>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07" name="Straight Connector 106"/>
          <p:cNvCxnSpPr/>
          <p:nvPr/>
        </p:nvCxnSpPr>
        <p:spPr bwMode="auto">
          <a:xfrm>
            <a:off x="6318055" y="2688414"/>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8" name="Oval 107"/>
          <p:cNvSpPr/>
          <p:nvPr/>
        </p:nvSpPr>
        <p:spPr bwMode="auto">
          <a:xfrm>
            <a:off x="6451405" y="2283242"/>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09" name="Straight Connector 108"/>
          <p:cNvCxnSpPr/>
          <p:nvPr/>
        </p:nvCxnSpPr>
        <p:spPr bwMode="auto">
          <a:xfrm>
            <a:off x="6470455" y="2343989"/>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10" name="Oval 109"/>
          <p:cNvSpPr/>
          <p:nvPr/>
        </p:nvSpPr>
        <p:spPr bwMode="auto">
          <a:xfrm>
            <a:off x="6606792" y="2667292"/>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11" name="Straight Connector 110"/>
          <p:cNvCxnSpPr/>
          <p:nvPr/>
        </p:nvCxnSpPr>
        <p:spPr bwMode="auto">
          <a:xfrm>
            <a:off x="6625842" y="2728039"/>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12" name="Oval 111"/>
          <p:cNvSpPr/>
          <p:nvPr/>
        </p:nvSpPr>
        <p:spPr bwMode="auto">
          <a:xfrm>
            <a:off x="6759192" y="2360052"/>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13" name="Straight Connector 112"/>
          <p:cNvCxnSpPr/>
          <p:nvPr/>
        </p:nvCxnSpPr>
        <p:spPr bwMode="auto">
          <a:xfrm>
            <a:off x="6778242" y="2420799"/>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14" name="Oval 113"/>
          <p:cNvSpPr/>
          <p:nvPr/>
        </p:nvSpPr>
        <p:spPr bwMode="auto">
          <a:xfrm>
            <a:off x="6491577" y="2475267"/>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15" name="Straight Connector 114"/>
          <p:cNvCxnSpPr/>
          <p:nvPr/>
        </p:nvCxnSpPr>
        <p:spPr bwMode="auto">
          <a:xfrm>
            <a:off x="6510627" y="2536014"/>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16" name="Oval 115"/>
          <p:cNvSpPr/>
          <p:nvPr/>
        </p:nvSpPr>
        <p:spPr bwMode="auto">
          <a:xfrm>
            <a:off x="3995925" y="2206432"/>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17" name="Straight Connector 116"/>
          <p:cNvCxnSpPr/>
          <p:nvPr/>
        </p:nvCxnSpPr>
        <p:spPr bwMode="auto">
          <a:xfrm>
            <a:off x="4014975" y="2267179"/>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18" name="Oval 117"/>
          <p:cNvSpPr/>
          <p:nvPr/>
        </p:nvSpPr>
        <p:spPr bwMode="auto">
          <a:xfrm>
            <a:off x="4148325" y="2321647"/>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19" name="Straight Connector 118"/>
          <p:cNvCxnSpPr/>
          <p:nvPr/>
        </p:nvCxnSpPr>
        <p:spPr bwMode="auto">
          <a:xfrm>
            <a:off x="4167375" y="2382394"/>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0" name="Oval 119"/>
          <p:cNvSpPr/>
          <p:nvPr/>
        </p:nvSpPr>
        <p:spPr bwMode="auto">
          <a:xfrm>
            <a:off x="4379302" y="2283242"/>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21" name="Straight Connector 120"/>
          <p:cNvCxnSpPr/>
          <p:nvPr/>
        </p:nvCxnSpPr>
        <p:spPr bwMode="auto">
          <a:xfrm>
            <a:off x="4398352" y="2343989"/>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2" name="Oval 121"/>
          <p:cNvSpPr/>
          <p:nvPr/>
        </p:nvSpPr>
        <p:spPr bwMode="auto">
          <a:xfrm>
            <a:off x="4571327" y="2360052"/>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23" name="Straight Connector 122"/>
          <p:cNvCxnSpPr/>
          <p:nvPr/>
        </p:nvCxnSpPr>
        <p:spPr bwMode="auto">
          <a:xfrm>
            <a:off x="4590377" y="2420799"/>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4" name="Oval 123"/>
          <p:cNvSpPr/>
          <p:nvPr/>
        </p:nvSpPr>
        <p:spPr bwMode="auto">
          <a:xfrm>
            <a:off x="4723727" y="2244837"/>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25" name="Straight Connector 124"/>
          <p:cNvCxnSpPr/>
          <p:nvPr/>
        </p:nvCxnSpPr>
        <p:spPr bwMode="auto">
          <a:xfrm>
            <a:off x="4742777" y="2305584"/>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6" name="Oval 125"/>
          <p:cNvSpPr/>
          <p:nvPr/>
        </p:nvSpPr>
        <p:spPr bwMode="auto">
          <a:xfrm>
            <a:off x="4876127" y="1976002"/>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27" name="Straight Connector 126"/>
          <p:cNvCxnSpPr/>
          <p:nvPr/>
        </p:nvCxnSpPr>
        <p:spPr bwMode="auto">
          <a:xfrm>
            <a:off x="4895177" y="2036749"/>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8" name="Oval 127"/>
          <p:cNvSpPr/>
          <p:nvPr/>
        </p:nvSpPr>
        <p:spPr bwMode="auto">
          <a:xfrm>
            <a:off x="5028527" y="2128402"/>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29" name="Straight Connector 128"/>
          <p:cNvCxnSpPr/>
          <p:nvPr/>
        </p:nvCxnSpPr>
        <p:spPr bwMode="auto">
          <a:xfrm>
            <a:off x="5047577" y="2189149"/>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0" name="Oval 129"/>
          <p:cNvSpPr/>
          <p:nvPr/>
        </p:nvSpPr>
        <p:spPr bwMode="auto">
          <a:xfrm>
            <a:off x="5224212" y="2206432"/>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31" name="Straight Connector 130"/>
          <p:cNvCxnSpPr/>
          <p:nvPr/>
        </p:nvCxnSpPr>
        <p:spPr bwMode="auto">
          <a:xfrm>
            <a:off x="5243262" y="2267179"/>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2" name="Oval 131"/>
          <p:cNvSpPr/>
          <p:nvPr/>
        </p:nvSpPr>
        <p:spPr bwMode="auto">
          <a:xfrm>
            <a:off x="5376612" y="1937597"/>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33" name="Straight Connector 132"/>
          <p:cNvCxnSpPr/>
          <p:nvPr/>
        </p:nvCxnSpPr>
        <p:spPr bwMode="auto">
          <a:xfrm>
            <a:off x="5395662" y="1998344"/>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4" name="Oval 133"/>
          <p:cNvSpPr/>
          <p:nvPr/>
        </p:nvSpPr>
        <p:spPr bwMode="auto">
          <a:xfrm>
            <a:off x="5608262" y="2089997"/>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35" name="Straight Connector 134"/>
          <p:cNvCxnSpPr/>
          <p:nvPr/>
        </p:nvCxnSpPr>
        <p:spPr bwMode="auto">
          <a:xfrm>
            <a:off x="5627312" y="2150744"/>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6" name="Oval 135"/>
          <p:cNvSpPr/>
          <p:nvPr/>
        </p:nvSpPr>
        <p:spPr bwMode="auto">
          <a:xfrm>
            <a:off x="5109670" y="1937597"/>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37" name="Straight Connector 136"/>
          <p:cNvCxnSpPr/>
          <p:nvPr/>
        </p:nvCxnSpPr>
        <p:spPr bwMode="auto">
          <a:xfrm>
            <a:off x="5128720" y="1998344"/>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8" name="Oval 137"/>
          <p:cNvSpPr/>
          <p:nvPr/>
        </p:nvSpPr>
        <p:spPr bwMode="auto">
          <a:xfrm>
            <a:off x="3944515" y="1976002"/>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39" name="Straight Connector 138"/>
          <p:cNvCxnSpPr/>
          <p:nvPr/>
        </p:nvCxnSpPr>
        <p:spPr bwMode="auto">
          <a:xfrm>
            <a:off x="3963565" y="2036749"/>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0" name="Oval 139"/>
          <p:cNvSpPr/>
          <p:nvPr/>
        </p:nvSpPr>
        <p:spPr bwMode="auto">
          <a:xfrm>
            <a:off x="6569060" y="2091217"/>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41" name="Straight Connector 140"/>
          <p:cNvCxnSpPr/>
          <p:nvPr/>
        </p:nvCxnSpPr>
        <p:spPr bwMode="auto">
          <a:xfrm>
            <a:off x="6588110" y="2151964"/>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2" name="Right Triangle 141"/>
          <p:cNvSpPr/>
          <p:nvPr/>
        </p:nvSpPr>
        <p:spPr bwMode="auto">
          <a:xfrm flipV="1">
            <a:off x="4917645" y="1796677"/>
            <a:ext cx="768100" cy="76927"/>
          </a:xfrm>
          <a:prstGeom prst="r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151" name="Straight Arrow Connector 153"/>
          <p:cNvCxnSpPr>
            <a:cxnSpLocks noChangeShapeType="1"/>
          </p:cNvCxnSpPr>
          <p:nvPr/>
        </p:nvCxnSpPr>
        <p:spPr bwMode="auto">
          <a:xfrm>
            <a:off x="5647340" y="3742381"/>
            <a:ext cx="0" cy="453646"/>
          </a:xfrm>
          <a:prstGeom prst="straightConnector1">
            <a:avLst/>
          </a:prstGeom>
          <a:noFill/>
          <a:ln w="12700" algn="ctr">
            <a:solidFill>
              <a:schemeClr val="tx1"/>
            </a:solidFill>
            <a:round/>
            <a:headEnd type="none" w="sm" len="sm"/>
            <a:tailEnd type="arrow" w="med" len="med"/>
          </a:ln>
        </p:spPr>
      </p:cxnSp>
      <p:sp>
        <p:nvSpPr>
          <p:cNvPr id="152" name="Text Box 27"/>
          <p:cNvSpPr txBox="1">
            <a:spLocks noChangeArrowheads="1"/>
          </p:cNvSpPr>
          <p:nvPr/>
        </p:nvSpPr>
        <p:spPr bwMode="auto">
          <a:xfrm>
            <a:off x="5647340" y="3780786"/>
            <a:ext cx="1187450" cy="400110"/>
          </a:xfrm>
          <a:prstGeom prst="rect">
            <a:avLst/>
          </a:prstGeom>
          <a:noFill/>
          <a:ln w="12700">
            <a:noFill/>
            <a:miter lim="800000"/>
            <a:headEnd type="none" w="sm" len="sm"/>
            <a:tailEnd type="none" w="sm" len="sm"/>
          </a:ln>
        </p:spPr>
        <p:txBody>
          <a:bodyPr>
            <a:spAutoFit/>
          </a:bodyPr>
          <a:lstStyle/>
          <a:p>
            <a:pPr>
              <a:spcBef>
                <a:spcPct val="50000"/>
              </a:spcBef>
            </a:pPr>
            <a:r>
              <a:rPr lang="en-US" b="0" dirty="0" smtClean="0"/>
              <a:t>I</a:t>
            </a:r>
            <a:r>
              <a:rPr lang="en-US" b="0" baseline="-25000" dirty="0" smtClean="0"/>
              <a:t>D1</a:t>
            </a:r>
            <a:r>
              <a:rPr lang="en-US" b="0" baseline="0" dirty="0" smtClean="0"/>
              <a:t>±</a:t>
            </a:r>
            <a:r>
              <a:rPr lang="en-US" b="0" baseline="0" dirty="0" smtClean="0">
                <a:latin typeface="Symbol" pitchFamily="18" charset="2"/>
              </a:rPr>
              <a:t>D</a:t>
            </a:r>
            <a:r>
              <a:rPr lang="en-US" b="0" baseline="0" dirty="0" smtClean="0"/>
              <a:t>I</a:t>
            </a:r>
            <a:r>
              <a:rPr lang="en-US" b="0" baseline="-25000" dirty="0" smtClean="0"/>
              <a:t>D</a:t>
            </a:r>
            <a:endParaRPr lang="en-US" b="0" baseline="-25000" dirty="0"/>
          </a:p>
        </p:txBody>
      </p:sp>
      <p:sp>
        <p:nvSpPr>
          <p:cNvPr id="153" name="Line 158"/>
          <p:cNvSpPr>
            <a:spLocks noChangeShapeType="1"/>
          </p:cNvSpPr>
          <p:nvPr/>
        </p:nvSpPr>
        <p:spPr bwMode="auto">
          <a:xfrm>
            <a:off x="5455313" y="3827900"/>
            <a:ext cx="1" cy="422455"/>
          </a:xfrm>
          <a:prstGeom prst="line">
            <a:avLst/>
          </a:prstGeom>
          <a:noFill/>
          <a:ln w="28575">
            <a:solidFill>
              <a:schemeClr val="tx1"/>
            </a:solidFill>
            <a:round/>
            <a:headEnd/>
            <a:tailEnd/>
          </a:ln>
        </p:spPr>
        <p:txBody>
          <a:bodyPr/>
          <a:lstStyle/>
          <a:p>
            <a:endParaRPr lang="en-GB"/>
          </a:p>
        </p:txBody>
      </p:sp>
      <p:sp>
        <p:nvSpPr>
          <p:cNvPr id="154" name="Line 2086"/>
          <p:cNvSpPr>
            <a:spLocks noChangeAspect="1" noChangeShapeType="1"/>
          </p:cNvSpPr>
          <p:nvPr/>
        </p:nvSpPr>
        <p:spPr bwMode="auto">
          <a:xfrm>
            <a:off x="5447010" y="4709265"/>
            <a:ext cx="0" cy="373063"/>
          </a:xfrm>
          <a:prstGeom prst="line">
            <a:avLst/>
          </a:prstGeom>
          <a:noFill/>
          <a:ln w="28575">
            <a:solidFill>
              <a:schemeClr val="tx1"/>
            </a:solidFill>
            <a:round/>
            <a:headEnd/>
            <a:tailEnd/>
          </a:ln>
        </p:spPr>
        <p:txBody>
          <a:bodyPr lIns="91405" tIns="45702" rIns="91405" bIns="45702">
            <a:spAutoFit/>
          </a:bodyPr>
          <a:lstStyle/>
          <a:p>
            <a:endParaRPr lang="en-GB"/>
          </a:p>
        </p:txBody>
      </p:sp>
      <p:sp>
        <p:nvSpPr>
          <p:cNvPr id="155" name="Line 2089"/>
          <p:cNvSpPr>
            <a:spLocks noChangeAspect="1" noChangeShapeType="1"/>
          </p:cNvSpPr>
          <p:nvPr/>
        </p:nvSpPr>
        <p:spPr bwMode="auto">
          <a:xfrm>
            <a:off x="5067598" y="4172690"/>
            <a:ext cx="0" cy="609600"/>
          </a:xfrm>
          <a:prstGeom prst="line">
            <a:avLst/>
          </a:prstGeom>
          <a:noFill/>
          <a:ln w="28575">
            <a:solidFill>
              <a:schemeClr val="tx1"/>
            </a:solidFill>
            <a:round/>
            <a:headEnd/>
            <a:tailEnd/>
          </a:ln>
        </p:spPr>
        <p:txBody>
          <a:bodyPr lIns="91405" tIns="45702" rIns="91405" bIns="45702">
            <a:spAutoFit/>
          </a:bodyPr>
          <a:lstStyle/>
          <a:p>
            <a:endParaRPr lang="en-GB"/>
          </a:p>
        </p:txBody>
      </p:sp>
      <p:sp>
        <p:nvSpPr>
          <p:cNvPr id="156" name="Line 2090"/>
          <p:cNvSpPr>
            <a:spLocks noChangeAspect="1" noChangeShapeType="1"/>
          </p:cNvSpPr>
          <p:nvPr/>
        </p:nvSpPr>
        <p:spPr bwMode="auto">
          <a:xfrm>
            <a:off x="5143798" y="4172690"/>
            <a:ext cx="0" cy="609600"/>
          </a:xfrm>
          <a:prstGeom prst="line">
            <a:avLst/>
          </a:prstGeom>
          <a:noFill/>
          <a:ln w="28575">
            <a:solidFill>
              <a:schemeClr val="tx1"/>
            </a:solidFill>
            <a:round/>
            <a:headEnd/>
            <a:tailEnd/>
          </a:ln>
        </p:spPr>
        <p:txBody>
          <a:bodyPr lIns="91405" tIns="45702" rIns="91405" bIns="45702">
            <a:spAutoFit/>
          </a:bodyPr>
          <a:lstStyle/>
          <a:p>
            <a:endParaRPr lang="en-GB"/>
          </a:p>
        </p:txBody>
      </p:sp>
      <p:sp>
        <p:nvSpPr>
          <p:cNvPr id="157" name="Line 2091"/>
          <p:cNvSpPr>
            <a:spLocks noChangeAspect="1" noChangeShapeType="1"/>
          </p:cNvSpPr>
          <p:nvPr/>
        </p:nvSpPr>
        <p:spPr bwMode="auto">
          <a:xfrm flipH="1">
            <a:off x="5143798" y="4706090"/>
            <a:ext cx="304800" cy="0"/>
          </a:xfrm>
          <a:prstGeom prst="line">
            <a:avLst/>
          </a:prstGeom>
          <a:noFill/>
          <a:ln w="28575">
            <a:solidFill>
              <a:schemeClr val="tx1"/>
            </a:solidFill>
            <a:round/>
            <a:headEnd type="triangle" w="med" len="med"/>
            <a:tailEnd/>
          </a:ln>
        </p:spPr>
        <p:txBody>
          <a:bodyPr lIns="91405" tIns="45702" rIns="91405" bIns="45702">
            <a:spAutoFit/>
          </a:bodyPr>
          <a:lstStyle/>
          <a:p>
            <a:endParaRPr lang="en-GB"/>
          </a:p>
        </p:txBody>
      </p:sp>
      <p:sp>
        <p:nvSpPr>
          <p:cNvPr id="158" name="Line 2092"/>
          <p:cNvSpPr>
            <a:spLocks noChangeAspect="1" noChangeShapeType="1"/>
          </p:cNvSpPr>
          <p:nvPr/>
        </p:nvSpPr>
        <p:spPr bwMode="auto">
          <a:xfrm>
            <a:off x="5143798" y="4248890"/>
            <a:ext cx="304800" cy="0"/>
          </a:xfrm>
          <a:prstGeom prst="line">
            <a:avLst/>
          </a:prstGeom>
          <a:noFill/>
          <a:ln w="28575">
            <a:solidFill>
              <a:schemeClr val="tx1"/>
            </a:solidFill>
            <a:round/>
            <a:headEnd/>
            <a:tailEnd/>
          </a:ln>
        </p:spPr>
        <p:txBody>
          <a:bodyPr lIns="91405" tIns="45702" rIns="91405" bIns="45702">
            <a:spAutoFit/>
          </a:bodyPr>
          <a:lstStyle/>
          <a:p>
            <a:endParaRPr lang="en-GB"/>
          </a:p>
        </p:txBody>
      </p:sp>
      <p:sp>
        <p:nvSpPr>
          <p:cNvPr id="159" name="AutoShape 185"/>
          <p:cNvSpPr>
            <a:spLocks noChangeArrowheads="1"/>
          </p:cNvSpPr>
          <p:nvPr/>
        </p:nvSpPr>
        <p:spPr bwMode="auto">
          <a:xfrm rot="10800000">
            <a:off x="5285085" y="5099790"/>
            <a:ext cx="323850" cy="215900"/>
          </a:xfrm>
          <a:prstGeom prst="triangle">
            <a:avLst>
              <a:gd name="adj" fmla="val 50000"/>
            </a:avLst>
          </a:prstGeom>
          <a:solidFill>
            <a:schemeClr val="bg1"/>
          </a:solidFill>
          <a:ln w="28575">
            <a:solidFill>
              <a:schemeClr val="tx1"/>
            </a:solidFill>
            <a:miter lim="800000"/>
            <a:headEnd type="none" w="sm" len="sm"/>
            <a:tailEnd type="none" w="sm" len="sm"/>
          </a:ln>
        </p:spPr>
        <p:txBody>
          <a:bodyPr wrap="none" anchor="ctr"/>
          <a:lstStyle/>
          <a:p>
            <a:pPr eaLnBrk="0" hangingPunct="0"/>
            <a:endParaRPr lang="en-US"/>
          </a:p>
        </p:txBody>
      </p:sp>
      <p:sp>
        <p:nvSpPr>
          <p:cNvPr id="160" name="Oval 201"/>
          <p:cNvSpPr>
            <a:spLocks noChangeArrowheads="1"/>
          </p:cNvSpPr>
          <p:nvPr/>
        </p:nvSpPr>
        <p:spPr bwMode="auto">
          <a:xfrm>
            <a:off x="5420296" y="3781396"/>
            <a:ext cx="76200" cy="76200"/>
          </a:xfrm>
          <a:prstGeom prst="ellipse">
            <a:avLst/>
          </a:prstGeom>
          <a:solidFill>
            <a:schemeClr val="tx1"/>
          </a:solidFill>
          <a:ln w="12700">
            <a:solidFill>
              <a:schemeClr val="tx1"/>
            </a:solidFill>
            <a:round/>
            <a:headEnd type="none" w="sm" len="sm"/>
            <a:tailEnd type="none" w="sm" len="sm"/>
          </a:ln>
        </p:spPr>
        <p:txBody>
          <a:bodyPr wrap="none" anchor="ctr"/>
          <a:lstStyle/>
          <a:p>
            <a:pPr eaLnBrk="0" hangingPunct="0"/>
            <a:endParaRPr lang="en-US"/>
          </a:p>
        </p:txBody>
      </p:sp>
      <p:sp>
        <p:nvSpPr>
          <p:cNvPr id="162" name="Line 2108"/>
          <p:cNvSpPr>
            <a:spLocks noChangeAspect="1" noChangeShapeType="1"/>
          </p:cNvSpPr>
          <p:nvPr/>
        </p:nvSpPr>
        <p:spPr bwMode="auto">
          <a:xfrm rot="10800000" flipH="1">
            <a:off x="4495189" y="4472076"/>
            <a:ext cx="595261" cy="0"/>
          </a:xfrm>
          <a:prstGeom prst="line">
            <a:avLst/>
          </a:prstGeom>
          <a:noFill/>
          <a:ln w="28575">
            <a:solidFill>
              <a:schemeClr val="tx1"/>
            </a:solidFill>
            <a:round/>
            <a:headEnd/>
            <a:tailEnd/>
          </a:ln>
        </p:spPr>
        <p:txBody>
          <a:bodyPr wrap="square" lIns="91405" tIns="45702" rIns="91405" bIns="45702">
            <a:spAutoFit/>
          </a:bodyPr>
          <a:lstStyle/>
          <a:p>
            <a:endParaRPr lang="en-GB"/>
          </a:p>
        </p:txBody>
      </p:sp>
      <p:sp>
        <p:nvSpPr>
          <p:cNvPr id="163" name="Oval 201"/>
          <p:cNvSpPr>
            <a:spLocks noChangeArrowheads="1"/>
          </p:cNvSpPr>
          <p:nvPr/>
        </p:nvSpPr>
        <p:spPr bwMode="auto">
          <a:xfrm>
            <a:off x="4456785" y="4442990"/>
            <a:ext cx="76200" cy="76200"/>
          </a:xfrm>
          <a:prstGeom prst="ellipse">
            <a:avLst/>
          </a:prstGeom>
          <a:solidFill>
            <a:schemeClr val="tx1"/>
          </a:solidFill>
          <a:ln w="12700">
            <a:solidFill>
              <a:schemeClr val="tx1"/>
            </a:solidFill>
            <a:round/>
            <a:headEnd type="none" w="sm" len="sm"/>
            <a:tailEnd type="none" w="sm" len="sm"/>
          </a:ln>
        </p:spPr>
        <p:txBody>
          <a:bodyPr wrap="none" anchor="ctr"/>
          <a:lstStyle/>
          <a:p>
            <a:pPr eaLnBrk="0" hangingPunct="0"/>
            <a:endParaRPr lang="en-US"/>
          </a:p>
        </p:txBody>
      </p:sp>
      <p:sp>
        <p:nvSpPr>
          <p:cNvPr id="165" name="Text Box 27"/>
          <p:cNvSpPr txBox="1">
            <a:spLocks noChangeArrowheads="1"/>
          </p:cNvSpPr>
          <p:nvPr/>
        </p:nvSpPr>
        <p:spPr bwMode="auto">
          <a:xfrm>
            <a:off x="3922220" y="4203241"/>
            <a:ext cx="1187450" cy="400110"/>
          </a:xfrm>
          <a:prstGeom prst="rect">
            <a:avLst/>
          </a:prstGeom>
          <a:noFill/>
          <a:ln w="12700">
            <a:noFill/>
            <a:miter lim="800000"/>
            <a:headEnd type="none" w="sm" len="sm"/>
            <a:tailEnd type="none" w="sm" len="sm"/>
          </a:ln>
        </p:spPr>
        <p:txBody>
          <a:bodyPr>
            <a:spAutoFit/>
          </a:bodyPr>
          <a:lstStyle/>
          <a:p>
            <a:pPr>
              <a:spcBef>
                <a:spcPct val="50000"/>
              </a:spcBef>
            </a:pPr>
            <a:r>
              <a:rPr lang="en-US" b="0" dirty="0" smtClean="0"/>
              <a:t>V</a:t>
            </a:r>
            <a:r>
              <a:rPr lang="en-US" b="0" baseline="-25000" dirty="0" smtClean="0"/>
              <a:t>G</a:t>
            </a:r>
            <a:endParaRPr lang="en-US" b="0" baseline="-25000" dirty="0"/>
          </a:p>
        </p:txBody>
      </p:sp>
      <p:cxnSp>
        <p:nvCxnSpPr>
          <p:cNvPr id="166" name="Straight Arrow Connector 153"/>
          <p:cNvCxnSpPr>
            <a:cxnSpLocks noChangeShapeType="1"/>
          </p:cNvCxnSpPr>
          <p:nvPr/>
        </p:nvCxnSpPr>
        <p:spPr bwMode="auto">
          <a:xfrm>
            <a:off x="2613345" y="3742381"/>
            <a:ext cx="0" cy="453646"/>
          </a:xfrm>
          <a:prstGeom prst="straightConnector1">
            <a:avLst/>
          </a:prstGeom>
          <a:noFill/>
          <a:ln w="12700" algn="ctr">
            <a:solidFill>
              <a:schemeClr val="tx1"/>
            </a:solidFill>
            <a:round/>
            <a:headEnd type="none" w="sm" len="sm"/>
            <a:tailEnd type="arrow" w="med" len="med"/>
          </a:ln>
        </p:spPr>
      </p:cxnSp>
      <p:sp>
        <p:nvSpPr>
          <p:cNvPr id="167" name="Text Box 27"/>
          <p:cNvSpPr txBox="1">
            <a:spLocks noChangeArrowheads="1"/>
          </p:cNvSpPr>
          <p:nvPr/>
        </p:nvSpPr>
        <p:spPr bwMode="auto">
          <a:xfrm>
            <a:off x="2651750" y="3780786"/>
            <a:ext cx="1187450" cy="369887"/>
          </a:xfrm>
          <a:prstGeom prst="rect">
            <a:avLst/>
          </a:prstGeom>
          <a:noFill/>
          <a:ln w="12700">
            <a:noFill/>
            <a:miter lim="800000"/>
            <a:headEnd type="none" w="sm" len="sm"/>
            <a:tailEnd type="none" w="sm" len="sm"/>
          </a:ln>
        </p:spPr>
        <p:txBody>
          <a:bodyPr>
            <a:spAutoFit/>
          </a:bodyPr>
          <a:lstStyle/>
          <a:p>
            <a:pPr>
              <a:spcBef>
                <a:spcPct val="50000"/>
              </a:spcBef>
            </a:pPr>
            <a:r>
              <a:rPr lang="en-US" b="0" dirty="0" smtClean="0"/>
              <a:t>I</a:t>
            </a:r>
            <a:r>
              <a:rPr lang="en-US" b="0" baseline="-25000" dirty="0" smtClean="0"/>
              <a:t>D1</a:t>
            </a:r>
            <a:endParaRPr lang="en-US" b="0" baseline="-25000" dirty="0"/>
          </a:p>
        </p:txBody>
      </p:sp>
      <p:sp>
        <p:nvSpPr>
          <p:cNvPr id="168" name="Line 158"/>
          <p:cNvSpPr>
            <a:spLocks noChangeShapeType="1"/>
          </p:cNvSpPr>
          <p:nvPr/>
        </p:nvSpPr>
        <p:spPr bwMode="auto">
          <a:xfrm>
            <a:off x="2379808" y="3827900"/>
            <a:ext cx="1" cy="422455"/>
          </a:xfrm>
          <a:prstGeom prst="line">
            <a:avLst/>
          </a:prstGeom>
          <a:noFill/>
          <a:ln w="28575">
            <a:solidFill>
              <a:schemeClr val="tx1"/>
            </a:solidFill>
            <a:round/>
            <a:headEnd/>
            <a:tailEnd/>
          </a:ln>
        </p:spPr>
        <p:txBody>
          <a:bodyPr/>
          <a:lstStyle/>
          <a:p>
            <a:endParaRPr lang="en-GB"/>
          </a:p>
        </p:txBody>
      </p:sp>
      <p:sp>
        <p:nvSpPr>
          <p:cNvPr id="169" name="Line 2086"/>
          <p:cNvSpPr>
            <a:spLocks noChangeAspect="1" noChangeShapeType="1"/>
          </p:cNvSpPr>
          <p:nvPr/>
        </p:nvSpPr>
        <p:spPr bwMode="auto">
          <a:xfrm>
            <a:off x="2371505" y="4709265"/>
            <a:ext cx="0" cy="373063"/>
          </a:xfrm>
          <a:prstGeom prst="line">
            <a:avLst/>
          </a:prstGeom>
          <a:noFill/>
          <a:ln w="28575">
            <a:solidFill>
              <a:schemeClr val="tx1"/>
            </a:solidFill>
            <a:round/>
            <a:headEnd/>
            <a:tailEnd/>
          </a:ln>
        </p:spPr>
        <p:txBody>
          <a:bodyPr lIns="91405" tIns="45702" rIns="91405" bIns="45702">
            <a:spAutoFit/>
          </a:bodyPr>
          <a:lstStyle/>
          <a:p>
            <a:endParaRPr lang="en-GB"/>
          </a:p>
        </p:txBody>
      </p:sp>
      <p:sp>
        <p:nvSpPr>
          <p:cNvPr id="170" name="Line 2089"/>
          <p:cNvSpPr>
            <a:spLocks noChangeAspect="1" noChangeShapeType="1"/>
          </p:cNvSpPr>
          <p:nvPr/>
        </p:nvSpPr>
        <p:spPr bwMode="auto">
          <a:xfrm>
            <a:off x="1992093" y="4172690"/>
            <a:ext cx="0" cy="609600"/>
          </a:xfrm>
          <a:prstGeom prst="line">
            <a:avLst/>
          </a:prstGeom>
          <a:noFill/>
          <a:ln w="28575">
            <a:solidFill>
              <a:schemeClr val="tx1"/>
            </a:solidFill>
            <a:round/>
            <a:headEnd/>
            <a:tailEnd/>
          </a:ln>
        </p:spPr>
        <p:txBody>
          <a:bodyPr lIns="91405" tIns="45702" rIns="91405" bIns="45702">
            <a:spAutoFit/>
          </a:bodyPr>
          <a:lstStyle/>
          <a:p>
            <a:endParaRPr lang="en-GB"/>
          </a:p>
        </p:txBody>
      </p:sp>
      <p:sp>
        <p:nvSpPr>
          <p:cNvPr id="171" name="Line 2090"/>
          <p:cNvSpPr>
            <a:spLocks noChangeAspect="1" noChangeShapeType="1"/>
          </p:cNvSpPr>
          <p:nvPr/>
        </p:nvSpPr>
        <p:spPr bwMode="auto">
          <a:xfrm>
            <a:off x="2068293" y="4172690"/>
            <a:ext cx="0" cy="609600"/>
          </a:xfrm>
          <a:prstGeom prst="line">
            <a:avLst/>
          </a:prstGeom>
          <a:noFill/>
          <a:ln w="28575">
            <a:solidFill>
              <a:schemeClr val="tx1"/>
            </a:solidFill>
            <a:round/>
            <a:headEnd/>
            <a:tailEnd/>
          </a:ln>
        </p:spPr>
        <p:txBody>
          <a:bodyPr lIns="91405" tIns="45702" rIns="91405" bIns="45702">
            <a:spAutoFit/>
          </a:bodyPr>
          <a:lstStyle/>
          <a:p>
            <a:endParaRPr lang="en-GB"/>
          </a:p>
        </p:txBody>
      </p:sp>
      <p:sp>
        <p:nvSpPr>
          <p:cNvPr id="172" name="Line 2091"/>
          <p:cNvSpPr>
            <a:spLocks noChangeAspect="1" noChangeShapeType="1"/>
          </p:cNvSpPr>
          <p:nvPr/>
        </p:nvSpPr>
        <p:spPr bwMode="auto">
          <a:xfrm flipH="1">
            <a:off x="2068293" y="4706090"/>
            <a:ext cx="304800" cy="0"/>
          </a:xfrm>
          <a:prstGeom prst="line">
            <a:avLst/>
          </a:prstGeom>
          <a:noFill/>
          <a:ln w="28575">
            <a:solidFill>
              <a:schemeClr val="tx1"/>
            </a:solidFill>
            <a:round/>
            <a:headEnd type="triangle" w="med" len="med"/>
            <a:tailEnd/>
          </a:ln>
        </p:spPr>
        <p:txBody>
          <a:bodyPr lIns="91405" tIns="45702" rIns="91405" bIns="45702">
            <a:spAutoFit/>
          </a:bodyPr>
          <a:lstStyle/>
          <a:p>
            <a:endParaRPr lang="en-GB"/>
          </a:p>
        </p:txBody>
      </p:sp>
      <p:sp>
        <p:nvSpPr>
          <p:cNvPr id="173" name="Line 2092"/>
          <p:cNvSpPr>
            <a:spLocks noChangeAspect="1" noChangeShapeType="1"/>
          </p:cNvSpPr>
          <p:nvPr/>
        </p:nvSpPr>
        <p:spPr bwMode="auto">
          <a:xfrm>
            <a:off x="2068293" y="4248890"/>
            <a:ext cx="304800" cy="0"/>
          </a:xfrm>
          <a:prstGeom prst="line">
            <a:avLst/>
          </a:prstGeom>
          <a:noFill/>
          <a:ln w="28575">
            <a:solidFill>
              <a:schemeClr val="tx1"/>
            </a:solidFill>
            <a:round/>
            <a:headEnd/>
            <a:tailEnd/>
          </a:ln>
        </p:spPr>
        <p:txBody>
          <a:bodyPr lIns="91405" tIns="45702" rIns="91405" bIns="45702">
            <a:spAutoFit/>
          </a:bodyPr>
          <a:lstStyle/>
          <a:p>
            <a:endParaRPr lang="en-GB"/>
          </a:p>
        </p:txBody>
      </p:sp>
      <p:sp>
        <p:nvSpPr>
          <p:cNvPr id="174" name="AutoShape 185"/>
          <p:cNvSpPr>
            <a:spLocks noChangeArrowheads="1"/>
          </p:cNvSpPr>
          <p:nvPr/>
        </p:nvSpPr>
        <p:spPr bwMode="auto">
          <a:xfrm rot="10800000">
            <a:off x="2209580" y="5099790"/>
            <a:ext cx="323850" cy="215900"/>
          </a:xfrm>
          <a:prstGeom prst="triangle">
            <a:avLst>
              <a:gd name="adj" fmla="val 50000"/>
            </a:avLst>
          </a:prstGeom>
          <a:solidFill>
            <a:schemeClr val="bg1"/>
          </a:solidFill>
          <a:ln w="28575">
            <a:solidFill>
              <a:schemeClr val="tx1"/>
            </a:solidFill>
            <a:miter lim="800000"/>
            <a:headEnd type="none" w="sm" len="sm"/>
            <a:tailEnd type="none" w="sm" len="sm"/>
          </a:ln>
        </p:spPr>
        <p:txBody>
          <a:bodyPr wrap="none" anchor="ctr"/>
          <a:lstStyle/>
          <a:p>
            <a:pPr eaLnBrk="0" hangingPunct="0"/>
            <a:endParaRPr lang="en-US"/>
          </a:p>
        </p:txBody>
      </p:sp>
      <p:sp>
        <p:nvSpPr>
          <p:cNvPr id="175" name="Oval 201"/>
          <p:cNvSpPr>
            <a:spLocks noChangeArrowheads="1"/>
          </p:cNvSpPr>
          <p:nvPr/>
        </p:nvSpPr>
        <p:spPr bwMode="auto">
          <a:xfrm>
            <a:off x="2344791" y="3781396"/>
            <a:ext cx="76200" cy="76200"/>
          </a:xfrm>
          <a:prstGeom prst="ellipse">
            <a:avLst/>
          </a:prstGeom>
          <a:solidFill>
            <a:schemeClr val="tx1"/>
          </a:solidFill>
          <a:ln w="12700">
            <a:solidFill>
              <a:schemeClr val="tx1"/>
            </a:solidFill>
            <a:round/>
            <a:headEnd type="none" w="sm" len="sm"/>
            <a:tailEnd type="none" w="sm" len="sm"/>
          </a:ln>
        </p:spPr>
        <p:txBody>
          <a:bodyPr wrap="none" anchor="ctr"/>
          <a:lstStyle/>
          <a:p>
            <a:pPr eaLnBrk="0" hangingPunct="0"/>
            <a:endParaRPr lang="en-US"/>
          </a:p>
        </p:txBody>
      </p:sp>
      <p:sp>
        <p:nvSpPr>
          <p:cNvPr id="176" name="Line 2108"/>
          <p:cNvSpPr>
            <a:spLocks noChangeAspect="1" noChangeShapeType="1"/>
          </p:cNvSpPr>
          <p:nvPr/>
        </p:nvSpPr>
        <p:spPr bwMode="auto">
          <a:xfrm rot="10800000" flipH="1">
            <a:off x="1419684" y="4472076"/>
            <a:ext cx="595261" cy="0"/>
          </a:xfrm>
          <a:prstGeom prst="line">
            <a:avLst/>
          </a:prstGeom>
          <a:noFill/>
          <a:ln w="28575">
            <a:solidFill>
              <a:schemeClr val="tx1"/>
            </a:solidFill>
            <a:round/>
            <a:headEnd/>
            <a:tailEnd/>
          </a:ln>
        </p:spPr>
        <p:txBody>
          <a:bodyPr wrap="square" lIns="91405" tIns="45702" rIns="91405" bIns="45702">
            <a:spAutoFit/>
          </a:bodyPr>
          <a:lstStyle/>
          <a:p>
            <a:endParaRPr lang="en-GB"/>
          </a:p>
        </p:txBody>
      </p:sp>
      <p:sp>
        <p:nvSpPr>
          <p:cNvPr id="177" name="Oval 201"/>
          <p:cNvSpPr>
            <a:spLocks noChangeArrowheads="1"/>
          </p:cNvSpPr>
          <p:nvPr/>
        </p:nvSpPr>
        <p:spPr bwMode="auto">
          <a:xfrm>
            <a:off x="1381280" y="4442990"/>
            <a:ext cx="76200" cy="76200"/>
          </a:xfrm>
          <a:prstGeom prst="ellipse">
            <a:avLst/>
          </a:prstGeom>
          <a:solidFill>
            <a:schemeClr val="tx1"/>
          </a:solidFill>
          <a:ln w="12700">
            <a:solidFill>
              <a:schemeClr val="tx1"/>
            </a:solidFill>
            <a:round/>
            <a:headEnd type="none" w="sm" len="sm"/>
            <a:tailEnd type="none" w="sm" len="sm"/>
          </a:ln>
        </p:spPr>
        <p:txBody>
          <a:bodyPr wrap="none" anchor="ctr"/>
          <a:lstStyle/>
          <a:p>
            <a:pPr eaLnBrk="0" hangingPunct="0"/>
            <a:endParaRPr lang="en-US"/>
          </a:p>
        </p:txBody>
      </p:sp>
      <p:sp>
        <p:nvSpPr>
          <p:cNvPr id="178" name="Text Box 27"/>
          <p:cNvSpPr txBox="1">
            <a:spLocks noChangeArrowheads="1"/>
          </p:cNvSpPr>
          <p:nvPr/>
        </p:nvSpPr>
        <p:spPr bwMode="auto">
          <a:xfrm>
            <a:off x="846715" y="4203241"/>
            <a:ext cx="1187450" cy="400110"/>
          </a:xfrm>
          <a:prstGeom prst="rect">
            <a:avLst/>
          </a:prstGeom>
          <a:noFill/>
          <a:ln w="12700">
            <a:noFill/>
            <a:miter lim="800000"/>
            <a:headEnd type="none" w="sm" len="sm"/>
            <a:tailEnd type="none" w="sm" len="sm"/>
          </a:ln>
        </p:spPr>
        <p:txBody>
          <a:bodyPr>
            <a:spAutoFit/>
          </a:bodyPr>
          <a:lstStyle/>
          <a:p>
            <a:pPr>
              <a:spcBef>
                <a:spcPct val="50000"/>
              </a:spcBef>
            </a:pPr>
            <a:r>
              <a:rPr lang="en-US" b="0" dirty="0" smtClean="0"/>
              <a:t>V</a:t>
            </a:r>
            <a:r>
              <a:rPr lang="en-US" b="0" baseline="-25000" dirty="0" smtClean="0"/>
              <a:t>G</a:t>
            </a:r>
            <a:endParaRPr lang="en-US" b="0" baseline="-25000" dirty="0"/>
          </a:p>
        </p:txBody>
      </p:sp>
      <p:sp>
        <p:nvSpPr>
          <p:cNvPr id="179" name="TextBox 178"/>
          <p:cNvSpPr txBox="1"/>
          <p:nvPr/>
        </p:nvSpPr>
        <p:spPr>
          <a:xfrm>
            <a:off x="7298755" y="1590406"/>
            <a:ext cx="1806840" cy="1015663"/>
          </a:xfrm>
          <a:prstGeom prst="rect">
            <a:avLst/>
          </a:prstGeom>
          <a:noFill/>
        </p:spPr>
        <p:txBody>
          <a:bodyPr wrap="square" rtlCol="0">
            <a:spAutoFit/>
          </a:bodyPr>
          <a:lstStyle/>
          <a:p>
            <a:r>
              <a:rPr lang="en-GB" dirty="0" smtClean="0"/>
              <a:t>Mismatch in Na, </a:t>
            </a:r>
            <a:r>
              <a:rPr lang="en-GB" dirty="0" err="1" smtClean="0"/>
              <a:t>Tox</a:t>
            </a:r>
            <a:r>
              <a:rPr lang="en-GB" dirty="0" smtClean="0"/>
              <a:t>, </a:t>
            </a:r>
            <a:r>
              <a:rPr lang="en-GB" dirty="0" smtClean="0">
                <a:latin typeface="Symbol" pitchFamily="18" charset="2"/>
              </a:rPr>
              <a:t>m</a:t>
            </a:r>
            <a:r>
              <a:rPr lang="en-GB" dirty="0" smtClean="0"/>
              <a:t>, W, L</a:t>
            </a:r>
            <a:endParaRPr lang="en-GB" dirty="0"/>
          </a:p>
        </p:txBody>
      </p:sp>
      <p:sp>
        <p:nvSpPr>
          <p:cNvPr id="180" name="Down Arrow 179"/>
          <p:cNvSpPr/>
          <p:nvPr/>
        </p:nvSpPr>
        <p:spPr bwMode="auto">
          <a:xfrm>
            <a:off x="7913235" y="2435316"/>
            <a:ext cx="230430" cy="61448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81" name="TextBox 180"/>
          <p:cNvSpPr txBox="1"/>
          <p:nvPr/>
        </p:nvSpPr>
        <p:spPr>
          <a:xfrm>
            <a:off x="7337160" y="3049796"/>
            <a:ext cx="1806840" cy="707886"/>
          </a:xfrm>
          <a:prstGeom prst="rect">
            <a:avLst/>
          </a:prstGeom>
          <a:noFill/>
        </p:spPr>
        <p:txBody>
          <a:bodyPr wrap="square" rtlCol="0">
            <a:spAutoFit/>
          </a:bodyPr>
          <a:lstStyle/>
          <a:p>
            <a:r>
              <a:rPr lang="en-GB" dirty="0" smtClean="0"/>
              <a:t>Mismatch in VT and </a:t>
            </a:r>
            <a:r>
              <a:rPr lang="en-GB" dirty="0" smtClean="0">
                <a:latin typeface="Symbol" pitchFamily="18" charset="2"/>
              </a:rPr>
              <a:t>b</a:t>
            </a:r>
            <a:endParaRPr lang="en-GB" dirty="0">
              <a:latin typeface="Symbol" pitchFamily="18" charset="2"/>
            </a:endParaRPr>
          </a:p>
        </p:txBody>
      </p:sp>
      <p:sp>
        <p:nvSpPr>
          <p:cNvPr id="182" name="Down Arrow 181"/>
          <p:cNvSpPr/>
          <p:nvPr/>
        </p:nvSpPr>
        <p:spPr bwMode="auto">
          <a:xfrm>
            <a:off x="7913235" y="3779491"/>
            <a:ext cx="230430" cy="61448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83" name="TextBox 182"/>
          <p:cNvSpPr txBox="1"/>
          <p:nvPr/>
        </p:nvSpPr>
        <p:spPr>
          <a:xfrm>
            <a:off x="7337160" y="4300565"/>
            <a:ext cx="1806840" cy="1015663"/>
          </a:xfrm>
          <a:prstGeom prst="rect">
            <a:avLst/>
          </a:prstGeom>
          <a:noFill/>
        </p:spPr>
        <p:txBody>
          <a:bodyPr wrap="square" rtlCol="0">
            <a:spAutoFit/>
          </a:bodyPr>
          <a:lstStyle/>
          <a:p>
            <a:r>
              <a:rPr lang="en-GB" dirty="0" smtClean="0"/>
              <a:t>Mismatch in electrical properties</a:t>
            </a:r>
            <a:endParaRPr lang="en-GB" dirty="0">
              <a:latin typeface="Symbol" pitchFamily="18" charset="2"/>
            </a:endParaRPr>
          </a:p>
        </p:txBody>
      </p:sp>
      <p:sp>
        <p:nvSpPr>
          <p:cNvPr id="184" name="Rectangle 183"/>
          <p:cNvSpPr/>
          <p:nvPr/>
        </p:nvSpPr>
        <p:spPr bwMode="auto">
          <a:xfrm>
            <a:off x="769905" y="1091141"/>
            <a:ext cx="192120" cy="69129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85" name="Rectangle 184"/>
          <p:cNvSpPr/>
          <p:nvPr/>
        </p:nvSpPr>
        <p:spPr bwMode="auto">
          <a:xfrm>
            <a:off x="2574845" y="1091141"/>
            <a:ext cx="192120" cy="69129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86" name="Rectangle 185"/>
          <p:cNvSpPr/>
          <p:nvPr/>
        </p:nvSpPr>
        <p:spPr bwMode="auto">
          <a:xfrm>
            <a:off x="4303070" y="1091141"/>
            <a:ext cx="192120" cy="69129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87" name="Rectangle 186"/>
          <p:cNvSpPr/>
          <p:nvPr/>
        </p:nvSpPr>
        <p:spPr bwMode="auto">
          <a:xfrm>
            <a:off x="6108105" y="1091141"/>
            <a:ext cx="192120" cy="69129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88" name="Rectangle 187"/>
          <p:cNvSpPr/>
          <p:nvPr/>
        </p:nvSpPr>
        <p:spPr bwMode="auto">
          <a:xfrm>
            <a:off x="1614815" y="1052736"/>
            <a:ext cx="192025" cy="30724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89" name="Rectangle 188"/>
          <p:cNvSpPr/>
          <p:nvPr/>
        </p:nvSpPr>
        <p:spPr bwMode="auto">
          <a:xfrm>
            <a:off x="5186480" y="1052736"/>
            <a:ext cx="192025" cy="30724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90" name="TextBox 189"/>
          <p:cNvSpPr txBox="1"/>
          <p:nvPr/>
        </p:nvSpPr>
        <p:spPr>
          <a:xfrm>
            <a:off x="428492" y="5540332"/>
            <a:ext cx="8198197" cy="830997"/>
          </a:xfrm>
          <a:prstGeom prst="rect">
            <a:avLst/>
          </a:prstGeom>
          <a:noFill/>
        </p:spPr>
        <p:txBody>
          <a:bodyPr wrap="square" rtlCol="0">
            <a:spAutoFit/>
          </a:bodyPr>
          <a:lstStyle/>
          <a:p>
            <a:r>
              <a:rPr lang="en-GB" sz="2400" dirty="0" smtClean="0"/>
              <a:t>0.25</a:t>
            </a:r>
            <a:r>
              <a:rPr lang="en-GB" sz="2400" dirty="0" smtClean="0">
                <a:latin typeface="Symbol" pitchFamily="18" charset="2"/>
              </a:rPr>
              <a:t>m</a:t>
            </a:r>
            <a:r>
              <a:rPr lang="en-GB" sz="2400" dirty="0" smtClean="0"/>
              <a:t>m/0.25</a:t>
            </a:r>
            <a:r>
              <a:rPr lang="en-GB" sz="2400" dirty="0" smtClean="0">
                <a:latin typeface="Symbol" pitchFamily="18" charset="2"/>
              </a:rPr>
              <a:t>m</a:t>
            </a:r>
            <a:r>
              <a:rPr lang="en-GB" sz="2400" dirty="0" smtClean="0"/>
              <a:t>m transistor   ~1000 doping atoms	 </a:t>
            </a:r>
            <a:r>
              <a:rPr lang="en-GB" sz="2400" dirty="0" smtClean="0">
                <a:latin typeface="Symbol" pitchFamily="18" charset="2"/>
              </a:rPr>
              <a:t>s</a:t>
            </a:r>
            <a:r>
              <a:rPr lang="en-GB" sz="2400" dirty="0" smtClean="0"/>
              <a:t>~3%</a:t>
            </a:r>
          </a:p>
          <a:p>
            <a:r>
              <a:rPr lang="en-GB" sz="2400" dirty="0" smtClean="0"/>
              <a:t>0.1</a:t>
            </a:r>
            <a:r>
              <a:rPr lang="en-GB" sz="2400" dirty="0" smtClean="0">
                <a:latin typeface="Symbol" pitchFamily="18" charset="2"/>
              </a:rPr>
              <a:t>m</a:t>
            </a:r>
            <a:r>
              <a:rPr lang="en-GB" sz="2400" dirty="0" smtClean="0"/>
              <a:t>m/0.065</a:t>
            </a:r>
            <a:r>
              <a:rPr lang="en-GB" sz="2400" dirty="0" smtClean="0">
                <a:latin typeface="Symbol" pitchFamily="18" charset="2"/>
              </a:rPr>
              <a:t>m</a:t>
            </a:r>
            <a:r>
              <a:rPr lang="en-GB" sz="2400" dirty="0" smtClean="0"/>
              <a:t>m transistor   ~60-80 doping atoms	 </a:t>
            </a:r>
            <a:r>
              <a:rPr lang="en-GB" sz="2400" dirty="0" smtClean="0">
                <a:latin typeface="Symbol" pitchFamily="18" charset="2"/>
              </a:rPr>
              <a:t>s</a:t>
            </a:r>
            <a:r>
              <a:rPr lang="en-GB" sz="2400" dirty="0" smtClean="0"/>
              <a:t>~11% </a:t>
            </a:r>
            <a:r>
              <a:rPr lang="en-GB" sz="2400" baseline="30000" dirty="0" smtClean="0"/>
              <a:t>1</a:t>
            </a:r>
            <a:r>
              <a:rPr lang="en-GB" sz="2400" dirty="0" smtClean="0"/>
              <a:t> </a:t>
            </a:r>
            <a:endParaRPr lang="en-GB" sz="2400" dirty="0"/>
          </a:p>
        </p:txBody>
      </p:sp>
      <p:sp>
        <p:nvSpPr>
          <p:cNvPr id="191" name="TextBox 190"/>
          <p:cNvSpPr txBox="1"/>
          <p:nvPr/>
        </p:nvSpPr>
        <p:spPr>
          <a:xfrm>
            <a:off x="4621273" y="6423597"/>
            <a:ext cx="4230245" cy="369332"/>
          </a:xfrm>
          <a:prstGeom prst="rect">
            <a:avLst/>
          </a:prstGeom>
          <a:noFill/>
        </p:spPr>
        <p:txBody>
          <a:bodyPr wrap="square" rtlCol="0">
            <a:spAutoFit/>
          </a:bodyPr>
          <a:lstStyle/>
          <a:p>
            <a:r>
              <a:rPr lang="en-GB" sz="1800" i="1" baseline="30000" dirty="0" smtClean="0"/>
              <a:t>1</a:t>
            </a:r>
            <a:r>
              <a:rPr lang="en-GB" sz="1800" i="1" dirty="0" smtClean="0"/>
              <a:t>Source: M. Pelgrom, IDESA training 2007</a:t>
            </a:r>
            <a:endParaRPr lang="en-GB" sz="1800" i="1" dirty="0"/>
          </a:p>
        </p:txBody>
      </p:sp>
      <p:sp>
        <p:nvSpPr>
          <p:cNvPr id="192" name="Slide Number Placeholder 2"/>
          <p:cNvSpPr>
            <a:spLocks noGrp="1"/>
          </p:cNvSpPr>
          <p:nvPr>
            <p:ph type="sldNum" sz="quarter" idx="12"/>
          </p:nvPr>
        </p:nvSpPr>
        <p:spPr>
          <a:xfrm>
            <a:off x="6902896" y="6356350"/>
            <a:ext cx="2133600" cy="365125"/>
          </a:xfrm>
        </p:spPr>
        <p:txBody>
          <a:bodyPr/>
          <a:lstStyle/>
          <a:p>
            <a:r>
              <a:rPr lang="fr-FR" dirty="0" smtClean="0"/>
              <a:t>46</a:t>
            </a:r>
            <a:endParaRPr lang="fr-FR" dirty="0"/>
          </a:p>
        </p:txBody>
      </p:sp>
    </p:spTree>
    <p:extLst>
      <p:ext uri="{BB962C8B-B14F-4D97-AF65-F5344CB8AC3E}">
        <p14:creationId xmlns:p14="http://schemas.microsoft.com/office/powerpoint/2010/main" val="3906973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6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6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6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6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7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7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7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7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7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7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7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7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7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82"/>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83"/>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9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p:bldP spid="153" grpId="0" animBg="1"/>
      <p:bldP spid="154" grpId="0" animBg="1"/>
      <p:bldP spid="155" grpId="0" animBg="1"/>
      <p:bldP spid="156" grpId="0" animBg="1"/>
      <p:bldP spid="157" grpId="0" animBg="1"/>
      <p:bldP spid="158" grpId="0" animBg="1"/>
      <p:bldP spid="159" grpId="0" animBg="1"/>
      <p:bldP spid="160" grpId="0" animBg="1"/>
      <p:bldP spid="162" grpId="0" animBg="1"/>
      <p:bldP spid="163" grpId="0" animBg="1"/>
      <p:bldP spid="165" grpId="0"/>
      <p:bldP spid="167" grpId="0"/>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p:bldP spid="180" grpId="0" animBg="1"/>
      <p:bldP spid="181" grpId="0"/>
      <p:bldP spid="182" grpId="0" animBg="1"/>
      <p:bldP spid="183" grpId="0"/>
      <p:bldP spid="190" grpId="0"/>
      <p:bldP spid="191"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128</a:t>
            </a:fld>
            <a:endParaRPr lang="fr-FR"/>
          </a:p>
        </p:txBody>
      </p:sp>
      <p:sp>
        <p:nvSpPr>
          <p:cNvPr id="13" name="Rectangle 12"/>
          <p:cNvSpPr/>
          <p:nvPr/>
        </p:nvSpPr>
        <p:spPr>
          <a:xfrm>
            <a:off x="3275856" y="4805715"/>
            <a:ext cx="2448272" cy="1015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rotWithShape="1">
          <a:blip r:embed="rId3"/>
          <a:srcRect t="58204"/>
          <a:stretch/>
        </p:blipFill>
        <p:spPr>
          <a:xfrm>
            <a:off x="346065" y="2124473"/>
            <a:ext cx="8462213" cy="2232248"/>
          </a:xfrm>
          <a:prstGeom prst="rect">
            <a:avLst/>
          </a:prstGeom>
        </p:spPr>
      </p:pic>
      <p:grpSp>
        <p:nvGrpSpPr>
          <p:cNvPr id="11" name="Group 10"/>
          <p:cNvGrpSpPr/>
          <p:nvPr/>
        </p:nvGrpSpPr>
        <p:grpSpPr>
          <a:xfrm>
            <a:off x="5716658" y="2124473"/>
            <a:ext cx="1504993" cy="2960711"/>
            <a:chOff x="5716658" y="116633"/>
            <a:chExt cx="1504993" cy="2960711"/>
          </a:xfrm>
        </p:grpSpPr>
        <p:sp>
          <p:nvSpPr>
            <p:cNvPr id="30" name="Line 218"/>
            <p:cNvSpPr>
              <a:spLocks noChangeShapeType="1"/>
            </p:cNvSpPr>
            <p:nvPr/>
          </p:nvSpPr>
          <p:spPr bwMode="auto">
            <a:xfrm>
              <a:off x="5940149" y="1694293"/>
              <a:ext cx="12637" cy="1335100"/>
            </a:xfrm>
            <a:prstGeom prst="line">
              <a:avLst/>
            </a:prstGeom>
            <a:noFill/>
            <a:ln w="19050">
              <a:solidFill>
                <a:schemeClr val="tx1"/>
              </a:solidFill>
              <a:round/>
              <a:headEnd/>
              <a:tailEnd/>
            </a:ln>
          </p:spPr>
          <p:txBody>
            <a:bodyPr/>
            <a:lstStyle/>
            <a:p>
              <a:endParaRPr lang="en-US"/>
            </a:p>
          </p:txBody>
        </p:sp>
        <p:sp>
          <p:nvSpPr>
            <p:cNvPr id="32" name="Oval 167"/>
            <p:cNvSpPr>
              <a:spLocks noChangeArrowheads="1"/>
            </p:cNvSpPr>
            <p:nvPr/>
          </p:nvSpPr>
          <p:spPr bwMode="auto">
            <a:xfrm rot="16200000">
              <a:off x="5904119" y="1635941"/>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33" name="Oval 167"/>
            <p:cNvSpPr>
              <a:spLocks noChangeArrowheads="1"/>
            </p:cNvSpPr>
            <p:nvPr/>
          </p:nvSpPr>
          <p:spPr bwMode="auto">
            <a:xfrm rot="16200000">
              <a:off x="6658107" y="1643561"/>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35" name="Line 218"/>
            <p:cNvSpPr>
              <a:spLocks noChangeShapeType="1"/>
            </p:cNvSpPr>
            <p:nvPr/>
          </p:nvSpPr>
          <p:spPr bwMode="auto">
            <a:xfrm flipV="1">
              <a:off x="5938500" y="2377751"/>
              <a:ext cx="382026" cy="2366"/>
            </a:xfrm>
            <a:prstGeom prst="line">
              <a:avLst/>
            </a:prstGeom>
            <a:noFill/>
            <a:ln w="19050">
              <a:solidFill>
                <a:schemeClr val="tx1"/>
              </a:solidFill>
              <a:round/>
              <a:headEnd/>
              <a:tailEnd/>
            </a:ln>
          </p:spPr>
          <p:txBody>
            <a:bodyPr/>
            <a:lstStyle/>
            <a:p>
              <a:endParaRPr lang="en-US"/>
            </a:p>
          </p:txBody>
        </p:sp>
        <p:sp>
          <p:nvSpPr>
            <p:cNvPr id="39" name="Line 218"/>
            <p:cNvSpPr>
              <a:spLocks noChangeShapeType="1"/>
            </p:cNvSpPr>
            <p:nvPr/>
          </p:nvSpPr>
          <p:spPr bwMode="auto">
            <a:xfrm flipV="1">
              <a:off x="6164044" y="2575458"/>
              <a:ext cx="288529" cy="0"/>
            </a:xfrm>
            <a:prstGeom prst="line">
              <a:avLst/>
            </a:prstGeom>
            <a:noFill/>
            <a:ln w="28575">
              <a:solidFill>
                <a:schemeClr val="tx1"/>
              </a:solidFill>
              <a:round/>
              <a:headEnd/>
              <a:tailEnd/>
            </a:ln>
          </p:spPr>
          <p:txBody>
            <a:bodyPr/>
            <a:lstStyle/>
            <a:p>
              <a:endParaRPr lang="en-US"/>
            </a:p>
          </p:txBody>
        </p:sp>
        <p:sp>
          <p:nvSpPr>
            <p:cNvPr id="42" name="Line 218"/>
            <p:cNvSpPr>
              <a:spLocks noChangeShapeType="1"/>
            </p:cNvSpPr>
            <p:nvPr/>
          </p:nvSpPr>
          <p:spPr bwMode="auto">
            <a:xfrm flipH="1">
              <a:off x="6308571" y="2369443"/>
              <a:ext cx="1662" cy="206015"/>
            </a:xfrm>
            <a:prstGeom prst="line">
              <a:avLst/>
            </a:prstGeom>
            <a:noFill/>
            <a:ln w="19050">
              <a:solidFill>
                <a:schemeClr val="tx1"/>
              </a:solidFill>
              <a:round/>
              <a:headEnd/>
              <a:tailEnd/>
            </a:ln>
          </p:spPr>
          <p:txBody>
            <a:bodyPr/>
            <a:lstStyle/>
            <a:p>
              <a:endParaRPr lang="en-US"/>
            </a:p>
          </p:txBody>
        </p:sp>
        <p:sp>
          <p:nvSpPr>
            <p:cNvPr id="43" name="Line 218"/>
            <p:cNvSpPr>
              <a:spLocks noChangeShapeType="1"/>
            </p:cNvSpPr>
            <p:nvPr/>
          </p:nvSpPr>
          <p:spPr bwMode="auto">
            <a:xfrm flipH="1">
              <a:off x="6308309" y="2680829"/>
              <a:ext cx="1662" cy="206015"/>
            </a:xfrm>
            <a:prstGeom prst="line">
              <a:avLst/>
            </a:prstGeom>
            <a:noFill/>
            <a:ln w="19050">
              <a:solidFill>
                <a:schemeClr val="tx1"/>
              </a:solidFill>
              <a:round/>
              <a:headEnd/>
              <a:tailEnd/>
            </a:ln>
          </p:spPr>
          <p:txBody>
            <a:bodyPr/>
            <a:lstStyle/>
            <a:p>
              <a:endParaRPr lang="en-US"/>
            </a:p>
          </p:txBody>
        </p:sp>
        <p:sp>
          <p:nvSpPr>
            <p:cNvPr id="29" name="Isosceles Triangle 28"/>
            <p:cNvSpPr/>
            <p:nvPr/>
          </p:nvSpPr>
          <p:spPr>
            <a:xfrm rot="10800000">
              <a:off x="5716658" y="2454504"/>
              <a:ext cx="464031" cy="319078"/>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167"/>
            <p:cNvSpPr>
              <a:spLocks noChangeArrowheads="1"/>
            </p:cNvSpPr>
            <p:nvPr/>
          </p:nvSpPr>
          <p:spPr bwMode="auto">
            <a:xfrm rot="16200000">
              <a:off x="5907547" y="2852457"/>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46" name="Oval 167"/>
            <p:cNvSpPr>
              <a:spLocks noChangeArrowheads="1"/>
            </p:cNvSpPr>
            <p:nvPr/>
          </p:nvSpPr>
          <p:spPr bwMode="auto">
            <a:xfrm rot="16200000">
              <a:off x="5915167" y="3004857"/>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47" name="Oval 167"/>
            <p:cNvSpPr>
              <a:spLocks noChangeArrowheads="1"/>
            </p:cNvSpPr>
            <p:nvPr/>
          </p:nvSpPr>
          <p:spPr bwMode="auto">
            <a:xfrm rot="16200000">
              <a:off x="5907547" y="2335766"/>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41" name="TextBox 40"/>
            <p:cNvSpPr txBox="1"/>
            <p:nvPr/>
          </p:nvSpPr>
          <p:spPr>
            <a:xfrm rot="5400000">
              <a:off x="5745917" y="2474920"/>
              <a:ext cx="461377" cy="307777"/>
            </a:xfrm>
            <a:prstGeom prst="rect">
              <a:avLst/>
            </a:prstGeom>
            <a:noFill/>
          </p:spPr>
          <p:txBody>
            <a:bodyPr wrap="square" rtlCol="0">
              <a:spAutoFit/>
            </a:bodyPr>
            <a:lstStyle/>
            <a:p>
              <a:r>
                <a:rPr lang="en-GB" sz="1400" b="1" dirty="0" smtClean="0"/>
                <a:t>-A</a:t>
              </a:r>
              <a:endParaRPr lang="en-GB" sz="1400" b="1" dirty="0"/>
            </a:p>
          </p:txBody>
        </p:sp>
        <p:sp>
          <p:nvSpPr>
            <p:cNvPr id="48" name="Line 218"/>
            <p:cNvSpPr>
              <a:spLocks noChangeShapeType="1"/>
            </p:cNvSpPr>
            <p:nvPr/>
          </p:nvSpPr>
          <p:spPr bwMode="auto">
            <a:xfrm flipV="1">
              <a:off x="6258664" y="1506627"/>
              <a:ext cx="0" cy="325226"/>
            </a:xfrm>
            <a:prstGeom prst="line">
              <a:avLst/>
            </a:prstGeom>
            <a:noFill/>
            <a:ln w="28575">
              <a:solidFill>
                <a:schemeClr val="tx1"/>
              </a:solidFill>
              <a:round/>
              <a:headEnd/>
              <a:tailEnd/>
            </a:ln>
          </p:spPr>
          <p:txBody>
            <a:bodyPr/>
            <a:lstStyle/>
            <a:p>
              <a:endParaRPr lang="en-US"/>
            </a:p>
          </p:txBody>
        </p:sp>
        <p:sp>
          <p:nvSpPr>
            <p:cNvPr id="49" name="Line 218"/>
            <p:cNvSpPr>
              <a:spLocks noChangeShapeType="1"/>
            </p:cNvSpPr>
            <p:nvPr/>
          </p:nvSpPr>
          <p:spPr bwMode="auto">
            <a:xfrm flipV="1">
              <a:off x="6353532" y="1504358"/>
              <a:ext cx="0" cy="325226"/>
            </a:xfrm>
            <a:prstGeom prst="line">
              <a:avLst/>
            </a:prstGeom>
            <a:noFill/>
            <a:ln w="28575">
              <a:solidFill>
                <a:schemeClr val="tx1"/>
              </a:solidFill>
              <a:round/>
              <a:headEnd/>
              <a:tailEnd/>
            </a:ln>
          </p:spPr>
          <p:txBody>
            <a:bodyPr/>
            <a:lstStyle/>
            <a:p>
              <a:endParaRPr lang="en-US"/>
            </a:p>
          </p:txBody>
        </p:sp>
        <p:sp>
          <p:nvSpPr>
            <p:cNvPr id="50" name="Line 218"/>
            <p:cNvSpPr>
              <a:spLocks noChangeShapeType="1"/>
            </p:cNvSpPr>
            <p:nvPr/>
          </p:nvSpPr>
          <p:spPr bwMode="auto">
            <a:xfrm flipV="1">
              <a:off x="5940425" y="1670328"/>
              <a:ext cx="304200" cy="0"/>
            </a:xfrm>
            <a:prstGeom prst="line">
              <a:avLst/>
            </a:prstGeom>
            <a:noFill/>
            <a:ln w="19050">
              <a:solidFill>
                <a:schemeClr val="tx1"/>
              </a:solidFill>
              <a:round/>
              <a:headEnd/>
              <a:tailEnd/>
            </a:ln>
          </p:spPr>
          <p:txBody>
            <a:bodyPr/>
            <a:lstStyle/>
            <a:p>
              <a:endParaRPr lang="en-US"/>
            </a:p>
          </p:txBody>
        </p:sp>
        <p:sp>
          <p:nvSpPr>
            <p:cNvPr id="51" name="Line 218"/>
            <p:cNvSpPr>
              <a:spLocks noChangeShapeType="1"/>
            </p:cNvSpPr>
            <p:nvPr/>
          </p:nvSpPr>
          <p:spPr bwMode="auto">
            <a:xfrm flipV="1">
              <a:off x="6356032" y="1666900"/>
              <a:ext cx="304200" cy="0"/>
            </a:xfrm>
            <a:prstGeom prst="line">
              <a:avLst/>
            </a:prstGeom>
            <a:noFill/>
            <a:ln w="19050">
              <a:solidFill>
                <a:schemeClr val="tx1"/>
              </a:solidFill>
              <a:round/>
              <a:headEnd/>
              <a:tailEnd/>
            </a:ln>
          </p:spPr>
          <p:txBody>
            <a:bodyPr/>
            <a:lstStyle/>
            <a:p>
              <a:endParaRPr lang="en-US"/>
            </a:p>
          </p:txBody>
        </p:sp>
        <p:sp>
          <p:nvSpPr>
            <p:cNvPr id="52" name="Line 218"/>
            <p:cNvSpPr>
              <a:spLocks noChangeShapeType="1"/>
            </p:cNvSpPr>
            <p:nvPr/>
          </p:nvSpPr>
          <p:spPr bwMode="auto">
            <a:xfrm flipV="1">
              <a:off x="6163796" y="2667392"/>
              <a:ext cx="288529" cy="0"/>
            </a:xfrm>
            <a:prstGeom prst="line">
              <a:avLst/>
            </a:prstGeom>
            <a:noFill/>
            <a:ln w="28575">
              <a:solidFill>
                <a:schemeClr val="tx1"/>
              </a:solidFill>
              <a:round/>
              <a:headEnd/>
              <a:tailEnd/>
            </a:ln>
          </p:spPr>
          <p:txBody>
            <a:bodyPr/>
            <a:lstStyle/>
            <a:p>
              <a:endParaRPr lang="en-US"/>
            </a:p>
          </p:txBody>
        </p:sp>
        <p:sp>
          <p:nvSpPr>
            <p:cNvPr id="53" name="Line 218"/>
            <p:cNvSpPr>
              <a:spLocks noChangeShapeType="1"/>
            </p:cNvSpPr>
            <p:nvPr/>
          </p:nvSpPr>
          <p:spPr bwMode="auto">
            <a:xfrm flipV="1">
              <a:off x="5936401" y="2887112"/>
              <a:ext cx="382026" cy="2366"/>
            </a:xfrm>
            <a:prstGeom prst="line">
              <a:avLst/>
            </a:prstGeom>
            <a:noFill/>
            <a:ln w="19050">
              <a:solidFill>
                <a:schemeClr val="tx1"/>
              </a:solidFill>
              <a:round/>
              <a:headEnd/>
              <a:tailEnd/>
            </a:ln>
          </p:spPr>
          <p:txBody>
            <a:bodyPr/>
            <a:lstStyle/>
            <a:p>
              <a:endParaRPr lang="en-US"/>
            </a:p>
          </p:txBody>
        </p:sp>
        <p:sp>
          <p:nvSpPr>
            <p:cNvPr id="54" name="Line 218"/>
            <p:cNvSpPr>
              <a:spLocks noChangeShapeType="1"/>
            </p:cNvSpPr>
            <p:nvPr/>
          </p:nvSpPr>
          <p:spPr bwMode="auto">
            <a:xfrm>
              <a:off x="6709227" y="1685909"/>
              <a:ext cx="12637" cy="1335100"/>
            </a:xfrm>
            <a:prstGeom prst="line">
              <a:avLst/>
            </a:prstGeom>
            <a:noFill/>
            <a:ln w="19050">
              <a:solidFill>
                <a:schemeClr val="tx1"/>
              </a:solidFill>
              <a:round/>
              <a:headEnd/>
              <a:tailEnd/>
            </a:ln>
          </p:spPr>
          <p:txBody>
            <a:bodyPr/>
            <a:lstStyle/>
            <a:p>
              <a:endParaRPr lang="en-US"/>
            </a:p>
          </p:txBody>
        </p:sp>
        <p:sp>
          <p:nvSpPr>
            <p:cNvPr id="56" name="Line 218"/>
            <p:cNvSpPr>
              <a:spLocks noChangeShapeType="1"/>
            </p:cNvSpPr>
            <p:nvPr/>
          </p:nvSpPr>
          <p:spPr bwMode="auto">
            <a:xfrm flipV="1">
              <a:off x="6707578" y="2369367"/>
              <a:ext cx="382026" cy="2366"/>
            </a:xfrm>
            <a:prstGeom prst="line">
              <a:avLst/>
            </a:prstGeom>
            <a:noFill/>
            <a:ln w="19050">
              <a:solidFill>
                <a:schemeClr val="tx1"/>
              </a:solidFill>
              <a:round/>
              <a:headEnd/>
              <a:tailEnd/>
            </a:ln>
          </p:spPr>
          <p:txBody>
            <a:bodyPr/>
            <a:lstStyle/>
            <a:p>
              <a:endParaRPr lang="en-US"/>
            </a:p>
          </p:txBody>
        </p:sp>
        <p:sp>
          <p:nvSpPr>
            <p:cNvPr id="57" name="Line 218"/>
            <p:cNvSpPr>
              <a:spLocks noChangeShapeType="1"/>
            </p:cNvSpPr>
            <p:nvPr/>
          </p:nvSpPr>
          <p:spPr bwMode="auto">
            <a:xfrm flipV="1">
              <a:off x="6933122" y="2567074"/>
              <a:ext cx="288529" cy="0"/>
            </a:xfrm>
            <a:prstGeom prst="line">
              <a:avLst/>
            </a:prstGeom>
            <a:noFill/>
            <a:ln w="28575">
              <a:solidFill>
                <a:schemeClr val="tx1"/>
              </a:solidFill>
              <a:round/>
              <a:headEnd/>
              <a:tailEnd/>
            </a:ln>
          </p:spPr>
          <p:txBody>
            <a:bodyPr/>
            <a:lstStyle/>
            <a:p>
              <a:endParaRPr lang="en-US"/>
            </a:p>
          </p:txBody>
        </p:sp>
        <p:sp>
          <p:nvSpPr>
            <p:cNvPr id="58" name="Line 218"/>
            <p:cNvSpPr>
              <a:spLocks noChangeShapeType="1"/>
            </p:cNvSpPr>
            <p:nvPr/>
          </p:nvSpPr>
          <p:spPr bwMode="auto">
            <a:xfrm flipH="1">
              <a:off x="7077649" y="2361059"/>
              <a:ext cx="1662" cy="206015"/>
            </a:xfrm>
            <a:prstGeom prst="line">
              <a:avLst/>
            </a:prstGeom>
            <a:noFill/>
            <a:ln w="19050">
              <a:solidFill>
                <a:schemeClr val="tx1"/>
              </a:solidFill>
              <a:round/>
              <a:headEnd/>
              <a:tailEnd/>
            </a:ln>
          </p:spPr>
          <p:txBody>
            <a:bodyPr/>
            <a:lstStyle/>
            <a:p>
              <a:endParaRPr lang="en-US"/>
            </a:p>
          </p:txBody>
        </p:sp>
        <p:sp>
          <p:nvSpPr>
            <p:cNvPr id="59" name="Line 218"/>
            <p:cNvSpPr>
              <a:spLocks noChangeShapeType="1"/>
            </p:cNvSpPr>
            <p:nvPr/>
          </p:nvSpPr>
          <p:spPr bwMode="auto">
            <a:xfrm flipH="1">
              <a:off x="7077387" y="2672445"/>
              <a:ext cx="1662" cy="206015"/>
            </a:xfrm>
            <a:prstGeom prst="line">
              <a:avLst/>
            </a:prstGeom>
            <a:noFill/>
            <a:ln w="19050">
              <a:solidFill>
                <a:schemeClr val="tx1"/>
              </a:solidFill>
              <a:round/>
              <a:headEnd/>
              <a:tailEnd/>
            </a:ln>
          </p:spPr>
          <p:txBody>
            <a:bodyPr/>
            <a:lstStyle/>
            <a:p>
              <a:endParaRPr lang="en-US"/>
            </a:p>
          </p:txBody>
        </p:sp>
        <p:sp>
          <p:nvSpPr>
            <p:cNvPr id="60" name="Isosceles Triangle 59"/>
            <p:cNvSpPr/>
            <p:nvPr/>
          </p:nvSpPr>
          <p:spPr>
            <a:xfrm rot="10800000">
              <a:off x="6485736" y="2446120"/>
              <a:ext cx="464031" cy="319078"/>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167"/>
            <p:cNvSpPr>
              <a:spLocks noChangeArrowheads="1"/>
            </p:cNvSpPr>
            <p:nvPr/>
          </p:nvSpPr>
          <p:spPr bwMode="auto">
            <a:xfrm rot="16200000">
              <a:off x="6676625" y="2844073"/>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62" name="Oval 167"/>
            <p:cNvSpPr>
              <a:spLocks noChangeArrowheads="1"/>
            </p:cNvSpPr>
            <p:nvPr/>
          </p:nvSpPr>
          <p:spPr bwMode="auto">
            <a:xfrm rot="16200000">
              <a:off x="6684245" y="2996473"/>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63" name="Oval 167"/>
            <p:cNvSpPr>
              <a:spLocks noChangeArrowheads="1"/>
            </p:cNvSpPr>
            <p:nvPr/>
          </p:nvSpPr>
          <p:spPr bwMode="auto">
            <a:xfrm rot="16200000">
              <a:off x="6676625" y="2327382"/>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64" name="TextBox 63"/>
            <p:cNvSpPr txBox="1"/>
            <p:nvPr/>
          </p:nvSpPr>
          <p:spPr>
            <a:xfrm rot="5400000">
              <a:off x="6514995" y="2466536"/>
              <a:ext cx="461377" cy="307777"/>
            </a:xfrm>
            <a:prstGeom prst="rect">
              <a:avLst/>
            </a:prstGeom>
            <a:noFill/>
          </p:spPr>
          <p:txBody>
            <a:bodyPr wrap="square" rtlCol="0">
              <a:spAutoFit/>
            </a:bodyPr>
            <a:lstStyle/>
            <a:p>
              <a:r>
                <a:rPr lang="en-GB" sz="1400" b="1" dirty="0" smtClean="0"/>
                <a:t>-A</a:t>
              </a:r>
              <a:endParaRPr lang="en-GB" sz="1400" b="1" dirty="0"/>
            </a:p>
          </p:txBody>
        </p:sp>
        <p:sp>
          <p:nvSpPr>
            <p:cNvPr id="68" name="Line 218"/>
            <p:cNvSpPr>
              <a:spLocks noChangeShapeType="1"/>
            </p:cNvSpPr>
            <p:nvPr/>
          </p:nvSpPr>
          <p:spPr bwMode="auto">
            <a:xfrm flipV="1">
              <a:off x="6932874" y="2659008"/>
              <a:ext cx="288529" cy="0"/>
            </a:xfrm>
            <a:prstGeom prst="line">
              <a:avLst/>
            </a:prstGeom>
            <a:noFill/>
            <a:ln w="28575">
              <a:solidFill>
                <a:schemeClr val="tx1"/>
              </a:solidFill>
              <a:round/>
              <a:headEnd/>
              <a:tailEnd/>
            </a:ln>
          </p:spPr>
          <p:txBody>
            <a:bodyPr/>
            <a:lstStyle/>
            <a:p>
              <a:endParaRPr lang="en-US"/>
            </a:p>
          </p:txBody>
        </p:sp>
        <p:sp>
          <p:nvSpPr>
            <p:cNvPr id="69" name="Line 218"/>
            <p:cNvSpPr>
              <a:spLocks noChangeShapeType="1"/>
            </p:cNvSpPr>
            <p:nvPr/>
          </p:nvSpPr>
          <p:spPr bwMode="auto">
            <a:xfrm flipV="1">
              <a:off x="6705479" y="2878728"/>
              <a:ext cx="382026" cy="2366"/>
            </a:xfrm>
            <a:prstGeom prst="line">
              <a:avLst/>
            </a:prstGeom>
            <a:noFill/>
            <a:ln w="19050">
              <a:solidFill>
                <a:schemeClr val="tx1"/>
              </a:solidFill>
              <a:round/>
              <a:headEnd/>
              <a:tailEnd/>
            </a:ln>
          </p:spPr>
          <p:txBody>
            <a:bodyPr/>
            <a:lstStyle/>
            <a:p>
              <a:endParaRPr lang="en-US"/>
            </a:p>
          </p:txBody>
        </p:sp>
        <p:sp>
          <p:nvSpPr>
            <p:cNvPr id="70" name="AutoShape 12"/>
            <p:cNvSpPr>
              <a:spLocks noChangeArrowheads="1"/>
            </p:cNvSpPr>
            <p:nvPr/>
          </p:nvSpPr>
          <p:spPr bwMode="auto">
            <a:xfrm>
              <a:off x="5757472" y="116633"/>
              <a:ext cx="194493" cy="1448967"/>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7" name="TextBox 66"/>
          <p:cNvSpPr txBox="1"/>
          <p:nvPr/>
        </p:nvSpPr>
        <p:spPr>
          <a:xfrm>
            <a:off x="2989202" y="2618123"/>
            <a:ext cx="2461571" cy="461665"/>
          </a:xfrm>
          <a:prstGeom prst="rect">
            <a:avLst/>
          </a:prstGeom>
          <a:noFill/>
        </p:spPr>
        <p:txBody>
          <a:bodyPr wrap="square" rtlCol="0">
            <a:spAutoFit/>
          </a:bodyPr>
          <a:lstStyle/>
          <a:p>
            <a:r>
              <a:rPr lang="en-GB" sz="2400" dirty="0" smtClean="0"/>
              <a:t>11. Cross-talk</a:t>
            </a:r>
            <a:endParaRPr lang="en-GB" sz="2400" dirty="0"/>
          </a:p>
        </p:txBody>
      </p:sp>
    </p:spTree>
    <p:extLst>
      <p:ext uri="{BB962C8B-B14F-4D97-AF65-F5344CB8AC3E}">
        <p14:creationId xmlns:p14="http://schemas.microsoft.com/office/powerpoint/2010/main" val="4144471945"/>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251A0BC-E5D3-4A65-8506-4DFA341A4396}" type="slidenum">
              <a:rPr lang="fr-FR" smtClean="0"/>
              <a:t>129</a:t>
            </a:fld>
            <a:endParaRPr lang="fr-FR"/>
          </a:p>
        </p:txBody>
      </p:sp>
      <p:grpSp>
        <p:nvGrpSpPr>
          <p:cNvPr id="4" name="Group 3"/>
          <p:cNvGrpSpPr/>
          <p:nvPr/>
        </p:nvGrpSpPr>
        <p:grpSpPr>
          <a:xfrm rot="5400000">
            <a:off x="2253174" y="182664"/>
            <a:ext cx="3823165" cy="6696744"/>
            <a:chOff x="755576" y="692696"/>
            <a:chExt cx="2302376" cy="468052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153879" y="1890183"/>
              <a:ext cx="3996227" cy="217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337872" y="692696"/>
              <a:ext cx="720080" cy="4680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3" name="Oval 167"/>
          <p:cNvSpPr>
            <a:spLocks noChangeArrowheads="1"/>
          </p:cNvSpPr>
          <p:nvPr/>
        </p:nvSpPr>
        <p:spPr bwMode="auto">
          <a:xfrm rot="16200000">
            <a:off x="6325541" y="5444745"/>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24" name="Line 216"/>
          <p:cNvSpPr>
            <a:spLocks noChangeShapeType="1"/>
          </p:cNvSpPr>
          <p:nvPr/>
        </p:nvSpPr>
        <p:spPr bwMode="auto">
          <a:xfrm flipV="1">
            <a:off x="4923577" y="2393544"/>
            <a:ext cx="0" cy="152400"/>
          </a:xfrm>
          <a:prstGeom prst="line">
            <a:avLst/>
          </a:prstGeom>
          <a:noFill/>
          <a:ln w="12700">
            <a:solidFill>
              <a:schemeClr val="tx1"/>
            </a:solidFill>
            <a:round/>
            <a:headEnd type="triangle" w="med" len="med"/>
            <a:tailEnd/>
          </a:ln>
        </p:spPr>
        <p:txBody>
          <a:bodyPr/>
          <a:lstStyle/>
          <a:p>
            <a:endParaRPr lang="en-US"/>
          </a:p>
        </p:txBody>
      </p:sp>
      <p:sp>
        <p:nvSpPr>
          <p:cNvPr id="25" name="Oval 217"/>
          <p:cNvSpPr>
            <a:spLocks noChangeArrowheads="1"/>
          </p:cNvSpPr>
          <p:nvPr/>
        </p:nvSpPr>
        <p:spPr bwMode="auto">
          <a:xfrm>
            <a:off x="4785969" y="2319721"/>
            <a:ext cx="277698" cy="288031"/>
          </a:xfrm>
          <a:prstGeom prst="ellipse">
            <a:avLst/>
          </a:prstGeom>
          <a:noFill/>
          <a:ln w="12700">
            <a:solidFill>
              <a:schemeClr val="tx1"/>
            </a:solidFill>
            <a:round/>
            <a:headEnd/>
            <a:tailEnd/>
          </a:ln>
        </p:spPr>
        <p:txBody>
          <a:bodyPr wrap="none" anchor="ctr"/>
          <a:lstStyle/>
          <a:p>
            <a:endParaRPr lang="en-US" b="1"/>
          </a:p>
        </p:txBody>
      </p:sp>
      <p:sp>
        <p:nvSpPr>
          <p:cNvPr id="26" name="Line 218"/>
          <p:cNvSpPr>
            <a:spLocks noChangeShapeType="1"/>
          </p:cNvSpPr>
          <p:nvPr/>
        </p:nvSpPr>
        <p:spPr bwMode="auto">
          <a:xfrm>
            <a:off x="4932040" y="1839341"/>
            <a:ext cx="0" cy="471456"/>
          </a:xfrm>
          <a:prstGeom prst="line">
            <a:avLst/>
          </a:prstGeom>
          <a:noFill/>
          <a:ln w="12700">
            <a:solidFill>
              <a:schemeClr val="tx1"/>
            </a:solidFill>
            <a:round/>
            <a:headEnd/>
            <a:tailEnd/>
          </a:ln>
        </p:spPr>
        <p:txBody>
          <a:bodyPr/>
          <a:lstStyle/>
          <a:p>
            <a:endParaRPr lang="en-US"/>
          </a:p>
        </p:txBody>
      </p:sp>
      <p:sp>
        <p:nvSpPr>
          <p:cNvPr id="27" name="AutoShape 33"/>
          <p:cNvSpPr>
            <a:spLocks noChangeArrowheads="1"/>
          </p:cNvSpPr>
          <p:nvPr/>
        </p:nvSpPr>
        <p:spPr bwMode="auto">
          <a:xfrm>
            <a:off x="4363729" y="1338163"/>
            <a:ext cx="279979" cy="150812"/>
          </a:xfrm>
          <a:prstGeom prst="flowChartExtra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29" name="Line 227"/>
          <p:cNvSpPr>
            <a:spLocks noChangeShapeType="1"/>
          </p:cNvSpPr>
          <p:nvPr/>
        </p:nvSpPr>
        <p:spPr bwMode="auto">
          <a:xfrm>
            <a:off x="4932040" y="2607752"/>
            <a:ext cx="0" cy="247051"/>
          </a:xfrm>
          <a:prstGeom prst="line">
            <a:avLst/>
          </a:prstGeom>
          <a:noFill/>
          <a:ln w="12700">
            <a:solidFill>
              <a:schemeClr val="tx1"/>
            </a:solidFill>
            <a:round/>
            <a:headEnd/>
            <a:tailEnd/>
          </a:ln>
        </p:spPr>
        <p:txBody>
          <a:bodyPr/>
          <a:lstStyle/>
          <a:p>
            <a:endParaRPr lang="en-US"/>
          </a:p>
        </p:txBody>
      </p:sp>
      <p:sp>
        <p:nvSpPr>
          <p:cNvPr id="32" name="TextBox 31"/>
          <p:cNvSpPr txBox="1"/>
          <p:nvPr/>
        </p:nvSpPr>
        <p:spPr>
          <a:xfrm>
            <a:off x="4996206" y="2164532"/>
            <a:ext cx="576064" cy="369332"/>
          </a:xfrm>
          <a:prstGeom prst="rect">
            <a:avLst/>
          </a:prstGeom>
          <a:noFill/>
        </p:spPr>
        <p:txBody>
          <a:bodyPr wrap="square" rtlCol="0">
            <a:spAutoFit/>
          </a:bodyPr>
          <a:lstStyle/>
          <a:p>
            <a:r>
              <a:rPr lang="en-GB" dirty="0" smtClean="0"/>
              <a:t>i</a:t>
            </a:r>
            <a:r>
              <a:rPr lang="en-GB" baseline="-25000" dirty="0" smtClean="0"/>
              <a:t>d</a:t>
            </a:r>
            <a:endParaRPr lang="en-GB" baseline="-25000" dirty="0"/>
          </a:p>
        </p:txBody>
      </p:sp>
      <p:sp>
        <p:nvSpPr>
          <p:cNvPr id="33" name="Line 227"/>
          <p:cNvSpPr>
            <a:spLocks noChangeShapeType="1"/>
          </p:cNvSpPr>
          <p:nvPr/>
        </p:nvSpPr>
        <p:spPr bwMode="auto">
          <a:xfrm rot="5400000" flipH="1">
            <a:off x="4499992" y="2359571"/>
            <a:ext cx="0" cy="337639"/>
          </a:xfrm>
          <a:prstGeom prst="line">
            <a:avLst/>
          </a:prstGeom>
          <a:noFill/>
          <a:ln w="12700">
            <a:solidFill>
              <a:schemeClr val="tx1"/>
            </a:solidFill>
            <a:round/>
            <a:headEnd/>
            <a:tailEnd/>
          </a:ln>
        </p:spPr>
        <p:txBody>
          <a:bodyPr/>
          <a:lstStyle/>
          <a:p>
            <a:endParaRPr lang="en-US"/>
          </a:p>
        </p:txBody>
      </p:sp>
      <p:sp>
        <p:nvSpPr>
          <p:cNvPr id="34" name="Line 227"/>
          <p:cNvSpPr>
            <a:spLocks noChangeShapeType="1"/>
          </p:cNvSpPr>
          <p:nvPr/>
        </p:nvSpPr>
        <p:spPr bwMode="auto">
          <a:xfrm rot="5400000" flipH="1">
            <a:off x="4499993" y="2270470"/>
            <a:ext cx="0" cy="337639"/>
          </a:xfrm>
          <a:prstGeom prst="line">
            <a:avLst/>
          </a:prstGeom>
          <a:noFill/>
          <a:ln w="12700">
            <a:solidFill>
              <a:schemeClr val="tx1"/>
            </a:solidFill>
            <a:round/>
            <a:headEnd/>
            <a:tailEnd/>
          </a:ln>
        </p:spPr>
        <p:txBody>
          <a:bodyPr/>
          <a:lstStyle/>
          <a:p>
            <a:endParaRPr lang="en-US"/>
          </a:p>
        </p:txBody>
      </p:sp>
      <p:sp>
        <p:nvSpPr>
          <p:cNvPr id="35" name="Line 218"/>
          <p:cNvSpPr>
            <a:spLocks noChangeShapeType="1"/>
          </p:cNvSpPr>
          <p:nvPr/>
        </p:nvSpPr>
        <p:spPr bwMode="auto">
          <a:xfrm flipH="1">
            <a:off x="4503422" y="1488976"/>
            <a:ext cx="594" cy="950314"/>
          </a:xfrm>
          <a:prstGeom prst="line">
            <a:avLst/>
          </a:prstGeom>
          <a:noFill/>
          <a:ln w="12700">
            <a:solidFill>
              <a:schemeClr val="tx1"/>
            </a:solidFill>
            <a:round/>
            <a:headEnd/>
            <a:tailEnd/>
          </a:ln>
        </p:spPr>
        <p:txBody>
          <a:bodyPr/>
          <a:lstStyle/>
          <a:p>
            <a:endParaRPr lang="en-US"/>
          </a:p>
        </p:txBody>
      </p:sp>
      <p:sp>
        <p:nvSpPr>
          <p:cNvPr id="37" name="Line 218"/>
          <p:cNvSpPr>
            <a:spLocks noChangeShapeType="1"/>
          </p:cNvSpPr>
          <p:nvPr/>
        </p:nvSpPr>
        <p:spPr bwMode="auto">
          <a:xfrm>
            <a:off x="4500545" y="2528391"/>
            <a:ext cx="0" cy="497780"/>
          </a:xfrm>
          <a:prstGeom prst="line">
            <a:avLst/>
          </a:prstGeom>
          <a:noFill/>
          <a:ln w="12700">
            <a:solidFill>
              <a:schemeClr val="tx1"/>
            </a:solidFill>
            <a:round/>
            <a:headEnd/>
            <a:tailEnd/>
          </a:ln>
        </p:spPr>
        <p:txBody>
          <a:bodyPr/>
          <a:lstStyle/>
          <a:p>
            <a:endParaRPr lang="en-US"/>
          </a:p>
        </p:txBody>
      </p:sp>
      <p:sp>
        <p:nvSpPr>
          <p:cNvPr id="38" name="Oval 167"/>
          <p:cNvSpPr>
            <a:spLocks noChangeArrowheads="1"/>
          </p:cNvSpPr>
          <p:nvPr/>
        </p:nvSpPr>
        <p:spPr bwMode="auto">
          <a:xfrm rot="16200000">
            <a:off x="4470382" y="1804161"/>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39" name="TextBox 38"/>
          <p:cNvSpPr txBox="1"/>
          <p:nvPr/>
        </p:nvSpPr>
        <p:spPr>
          <a:xfrm>
            <a:off x="3482644" y="2508707"/>
            <a:ext cx="576064" cy="369332"/>
          </a:xfrm>
          <a:prstGeom prst="rect">
            <a:avLst/>
          </a:prstGeom>
          <a:noFill/>
        </p:spPr>
        <p:txBody>
          <a:bodyPr wrap="square" rtlCol="0">
            <a:spAutoFit/>
          </a:bodyPr>
          <a:lstStyle/>
          <a:p>
            <a:r>
              <a:rPr lang="en-GB" dirty="0" smtClean="0"/>
              <a:t>C</a:t>
            </a:r>
            <a:r>
              <a:rPr lang="en-GB" baseline="-25000" dirty="0" smtClean="0"/>
              <a:t>IP</a:t>
            </a:r>
            <a:endParaRPr lang="en-GB" baseline="-25000" dirty="0"/>
          </a:p>
        </p:txBody>
      </p:sp>
      <p:sp>
        <p:nvSpPr>
          <p:cNvPr id="40" name="Oval 167"/>
          <p:cNvSpPr>
            <a:spLocks noChangeArrowheads="1"/>
          </p:cNvSpPr>
          <p:nvPr/>
        </p:nvSpPr>
        <p:spPr bwMode="auto">
          <a:xfrm rot="16200000">
            <a:off x="4466117" y="2974892"/>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41" name="Line 227"/>
          <p:cNvSpPr>
            <a:spLocks noChangeShapeType="1"/>
          </p:cNvSpPr>
          <p:nvPr/>
        </p:nvSpPr>
        <p:spPr bwMode="auto">
          <a:xfrm rot="5400000" flipH="1">
            <a:off x="4735320" y="1642623"/>
            <a:ext cx="1" cy="393436"/>
          </a:xfrm>
          <a:prstGeom prst="line">
            <a:avLst/>
          </a:prstGeom>
          <a:noFill/>
          <a:ln w="12700">
            <a:solidFill>
              <a:schemeClr val="tx1"/>
            </a:solidFill>
            <a:round/>
            <a:headEnd/>
            <a:tailEnd/>
          </a:ln>
        </p:spPr>
        <p:txBody>
          <a:bodyPr/>
          <a:lstStyle/>
          <a:p>
            <a:endParaRPr lang="en-US"/>
          </a:p>
        </p:txBody>
      </p:sp>
      <p:sp>
        <p:nvSpPr>
          <p:cNvPr id="42" name="Line 227"/>
          <p:cNvSpPr>
            <a:spLocks noChangeShapeType="1"/>
          </p:cNvSpPr>
          <p:nvPr/>
        </p:nvSpPr>
        <p:spPr bwMode="auto">
          <a:xfrm rot="5400000">
            <a:off x="4859299" y="2489663"/>
            <a:ext cx="1466" cy="720080"/>
          </a:xfrm>
          <a:prstGeom prst="line">
            <a:avLst/>
          </a:prstGeom>
          <a:noFill/>
          <a:ln w="12700">
            <a:solidFill>
              <a:schemeClr val="tx1"/>
            </a:solidFill>
            <a:round/>
            <a:headEnd/>
            <a:tailEnd/>
          </a:ln>
        </p:spPr>
        <p:txBody>
          <a:bodyPr/>
          <a:lstStyle/>
          <a:p>
            <a:endParaRPr lang="en-US"/>
          </a:p>
        </p:txBody>
      </p:sp>
      <p:sp>
        <p:nvSpPr>
          <p:cNvPr id="43" name="Oval 167"/>
          <p:cNvSpPr>
            <a:spLocks noChangeArrowheads="1"/>
          </p:cNvSpPr>
          <p:nvPr/>
        </p:nvSpPr>
        <p:spPr bwMode="auto">
          <a:xfrm rot="16200000">
            <a:off x="4463963" y="2813790"/>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44" name="Line 227"/>
          <p:cNvSpPr>
            <a:spLocks noChangeShapeType="1"/>
          </p:cNvSpPr>
          <p:nvPr/>
        </p:nvSpPr>
        <p:spPr bwMode="auto">
          <a:xfrm flipH="1">
            <a:off x="5222575" y="2675511"/>
            <a:ext cx="0" cy="337639"/>
          </a:xfrm>
          <a:prstGeom prst="line">
            <a:avLst/>
          </a:prstGeom>
          <a:noFill/>
          <a:ln w="12700">
            <a:solidFill>
              <a:schemeClr val="tx1"/>
            </a:solidFill>
            <a:round/>
            <a:headEnd/>
            <a:tailEnd/>
          </a:ln>
        </p:spPr>
        <p:txBody>
          <a:bodyPr/>
          <a:lstStyle/>
          <a:p>
            <a:endParaRPr lang="en-US"/>
          </a:p>
        </p:txBody>
      </p:sp>
      <p:sp>
        <p:nvSpPr>
          <p:cNvPr id="45" name="Line 227"/>
          <p:cNvSpPr>
            <a:spLocks noChangeShapeType="1"/>
          </p:cNvSpPr>
          <p:nvPr/>
        </p:nvSpPr>
        <p:spPr bwMode="auto">
          <a:xfrm flipH="1">
            <a:off x="5311132" y="2674736"/>
            <a:ext cx="0" cy="337639"/>
          </a:xfrm>
          <a:prstGeom prst="line">
            <a:avLst/>
          </a:prstGeom>
          <a:noFill/>
          <a:ln w="12700">
            <a:solidFill>
              <a:schemeClr val="tx1"/>
            </a:solidFill>
            <a:round/>
            <a:headEnd/>
            <a:tailEnd/>
          </a:ln>
        </p:spPr>
        <p:txBody>
          <a:bodyPr/>
          <a:lstStyle/>
          <a:p>
            <a:endParaRPr lang="en-US"/>
          </a:p>
        </p:txBody>
      </p:sp>
      <p:sp>
        <p:nvSpPr>
          <p:cNvPr id="46" name="Line 227"/>
          <p:cNvSpPr>
            <a:spLocks noChangeShapeType="1"/>
          </p:cNvSpPr>
          <p:nvPr/>
        </p:nvSpPr>
        <p:spPr bwMode="auto">
          <a:xfrm rot="5400000">
            <a:off x="5805295" y="2349391"/>
            <a:ext cx="733" cy="989060"/>
          </a:xfrm>
          <a:prstGeom prst="line">
            <a:avLst/>
          </a:prstGeom>
          <a:noFill/>
          <a:ln w="12700">
            <a:solidFill>
              <a:schemeClr val="tx1"/>
            </a:solidFill>
            <a:round/>
            <a:headEnd/>
            <a:tailEnd/>
          </a:ln>
        </p:spPr>
        <p:txBody>
          <a:bodyPr/>
          <a:lstStyle/>
          <a:p>
            <a:endParaRPr lang="en-US"/>
          </a:p>
        </p:txBody>
      </p:sp>
      <p:sp>
        <p:nvSpPr>
          <p:cNvPr id="47" name="Line 227"/>
          <p:cNvSpPr>
            <a:spLocks noChangeShapeType="1"/>
          </p:cNvSpPr>
          <p:nvPr/>
        </p:nvSpPr>
        <p:spPr bwMode="auto">
          <a:xfrm rot="5400000" flipH="1">
            <a:off x="6320233" y="2361651"/>
            <a:ext cx="0" cy="337639"/>
          </a:xfrm>
          <a:prstGeom prst="line">
            <a:avLst/>
          </a:prstGeom>
          <a:noFill/>
          <a:ln w="12700">
            <a:solidFill>
              <a:schemeClr val="tx1"/>
            </a:solidFill>
            <a:round/>
            <a:headEnd/>
            <a:tailEnd/>
          </a:ln>
        </p:spPr>
        <p:txBody>
          <a:bodyPr/>
          <a:lstStyle/>
          <a:p>
            <a:endParaRPr lang="en-US"/>
          </a:p>
        </p:txBody>
      </p:sp>
      <p:sp>
        <p:nvSpPr>
          <p:cNvPr id="48" name="Line 227"/>
          <p:cNvSpPr>
            <a:spLocks noChangeShapeType="1"/>
          </p:cNvSpPr>
          <p:nvPr/>
        </p:nvSpPr>
        <p:spPr bwMode="auto">
          <a:xfrm rot="5400000" flipH="1">
            <a:off x="6320234" y="2272550"/>
            <a:ext cx="0" cy="337639"/>
          </a:xfrm>
          <a:prstGeom prst="line">
            <a:avLst/>
          </a:prstGeom>
          <a:noFill/>
          <a:ln w="12700">
            <a:solidFill>
              <a:schemeClr val="tx1"/>
            </a:solidFill>
            <a:round/>
            <a:headEnd/>
            <a:tailEnd/>
          </a:ln>
        </p:spPr>
        <p:txBody>
          <a:bodyPr/>
          <a:lstStyle/>
          <a:p>
            <a:endParaRPr lang="en-US"/>
          </a:p>
        </p:txBody>
      </p:sp>
      <p:sp>
        <p:nvSpPr>
          <p:cNvPr id="49" name="Line 218"/>
          <p:cNvSpPr>
            <a:spLocks noChangeShapeType="1"/>
          </p:cNvSpPr>
          <p:nvPr/>
        </p:nvSpPr>
        <p:spPr bwMode="auto">
          <a:xfrm flipH="1">
            <a:off x="6323663" y="1841422"/>
            <a:ext cx="594" cy="599947"/>
          </a:xfrm>
          <a:prstGeom prst="line">
            <a:avLst/>
          </a:prstGeom>
          <a:noFill/>
          <a:ln w="12700">
            <a:solidFill>
              <a:schemeClr val="tx1"/>
            </a:solidFill>
            <a:round/>
            <a:headEnd/>
            <a:tailEnd/>
          </a:ln>
        </p:spPr>
        <p:txBody>
          <a:bodyPr/>
          <a:lstStyle/>
          <a:p>
            <a:endParaRPr lang="en-US"/>
          </a:p>
        </p:txBody>
      </p:sp>
      <p:sp>
        <p:nvSpPr>
          <p:cNvPr id="50" name="Line 218"/>
          <p:cNvSpPr>
            <a:spLocks noChangeShapeType="1"/>
          </p:cNvSpPr>
          <p:nvPr/>
        </p:nvSpPr>
        <p:spPr bwMode="auto">
          <a:xfrm>
            <a:off x="6320786" y="2530471"/>
            <a:ext cx="0" cy="497780"/>
          </a:xfrm>
          <a:prstGeom prst="line">
            <a:avLst/>
          </a:prstGeom>
          <a:noFill/>
          <a:ln w="12700">
            <a:solidFill>
              <a:schemeClr val="tx1"/>
            </a:solidFill>
            <a:round/>
            <a:headEnd/>
            <a:tailEnd/>
          </a:ln>
        </p:spPr>
        <p:txBody>
          <a:bodyPr/>
          <a:lstStyle/>
          <a:p>
            <a:endParaRPr lang="en-US"/>
          </a:p>
        </p:txBody>
      </p:sp>
      <p:sp>
        <p:nvSpPr>
          <p:cNvPr id="51" name="Oval 167"/>
          <p:cNvSpPr>
            <a:spLocks noChangeArrowheads="1"/>
          </p:cNvSpPr>
          <p:nvPr/>
        </p:nvSpPr>
        <p:spPr bwMode="auto">
          <a:xfrm rot="16200000">
            <a:off x="6290623" y="1806241"/>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52" name="Oval 167"/>
          <p:cNvSpPr>
            <a:spLocks noChangeArrowheads="1"/>
          </p:cNvSpPr>
          <p:nvPr/>
        </p:nvSpPr>
        <p:spPr bwMode="auto">
          <a:xfrm rot="16200000">
            <a:off x="6286358" y="2976972"/>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53" name="Oval 167"/>
          <p:cNvSpPr>
            <a:spLocks noChangeArrowheads="1"/>
          </p:cNvSpPr>
          <p:nvPr/>
        </p:nvSpPr>
        <p:spPr bwMode="auto">
          <a:xfrm rot="16200000">
            <a:off x="6284204" y="2815870"/>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54" name="Oval 167"/>
          <p:cNvSpPr>
            <a:spLocks noChangeArrowheads="1"/>
          </p:cNvSpPr>
          <p:nvPr/>
        </p:nvSpPr>
        <p:spPr bwMode="auto">
          <a:xfrm rot="16200000">
            <a:off x="4896011" y="2813790"/>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55" name="Line 227"/>
          <p:cNvSpPr>
            <a:spLocks noChangeShapeType="1"/>
          </p:cNvSpPr>
          <p:nvPr/>
        </p:nvSpPr>
        <p:spPr bwMode="auto">
          <a:xfrm rot="5400000" flipH="1">
            <a:off x="2715070" y="2365851"/>
            <a:ext cx="0" cy="337639"/>
          </a:xfrm>
          <a:prstGeom prst="line">
            <a:avLst/>
          </a:prstGeom>
          <a:noFill/>
          <a:ln w="12700">
            <a:solidFill>
              <a:schemeClr val="tx1"/>
            </a:solidFill>
            <a:round/>
            <a:headEnd/>
            <a:tailEnd/>
          </a:ln>
        </p:spPr>
        <p:txBody>
          <a:bodyPr/>
          <a:lstStyle/>
          <a:p>
            <a:endParaRPr lang="en-US"/>
          </a:p>
        </p:txBody>
      </p:sp>
      <p:sp>
        <p:nvSpPr>
          <p:cNvPr id="56" name="Line 227"/>
          <p:cNvSpPr>
            <a:spLocks noChangeShapeType="1"/>
          </p:cNvSpPr>
          <p:nvPr/>
        </p:nvSpPr>
        <p:spPr bwMode="auto">
          <a:xfrm rot="5400000" flipH="1">
            <a:off x="2715071" y="2276750"/>
            <a:ext cx="0" cy="337639"/>
          </a:xfrm>
          <a:prstGeom prst="line">
            <a:avLst/>
          </a:prstGeom>
          <a:noFill/>
          <a:ln w="12700">
            <a:solidFill>
              <a:schemeClr val="tx1"/>
            </a:solidFill>
            <a:round/>
            <a:headEnd/>
            <a:tailEnd/>
          </a:ln>
        </p:spPr>
        <p:txBody>
          <a:bodyPr/>
          <a:lstStyle/>
          <a:p>
            <a:endParaRPr lang="en-US"/>
          </a:p>
        </p:txBody>
      </p:sp>
      <p:sp>
        <p:nvSpPr>
          <p:cNvPr id="57" name="Line 218"/>
          <p:cNvSpPr>
            <a:spLocks noChangeShapeType="1"/>
          </p:cNvSpPr>
          <p:nvPr/>
        </p:nvSpPr>
        <p:spPr bwMode="auto">
          <a:xfrm flipH="1">
            <a:off x="2718500" y="1845622"/>
            <a:ext cx="594" cy="599947"/>
          </a:xfrm>
          <a:prstGeom prst="line">
            <a:avLst/>
          </a:prstGeom>
          <a:noFill/>
          <a:ln w="12700">
            <a:solidFill>
              <a:schemeClr val="tx1"/>
            </a:solidFill>
            <a:round/>
            <a:headEnd/>
            <a:tailEnd/>
          </a:ln>
        </p:spPr>
        <p:txBody>
          <a:bodyPr/>
          <a:lstStyle/>
          <a:p>
            <a:endParaRPr lang="en-US"/>
          </a:p>
        </p:txBody>
      </p:sp>
      <p:sp>
        <p:nvSpPr>
          <p:cNvPr id="58" name="Line 218"/>
          <p:cNvSpPr>
            <a:spLocks noChangeShapeType="1"/>
          </p:cNvSpPr>
          <p:nvPr/>
        </p:nvSpPr>
        <p:spPr bwMode="auto">
          <a:xfrm>
            <a:off x="2715623" y="2534671"/>
            <a:ext cx="0" cy="497780"/>
          </a:xfrm>
          <a:prstGeom prst="line">
            <a:avLst/>
          </a:prstGeom>
          <a:noFill/>
          <a:ln w="12700">
            <a:solidFill>
              <a:schemeClr val="tx1"/>
            </a:solidFill>
            <a:round/>
            <a:headEnd/>
            <a:tailEnd/>
          </a:ln>
        </p:spPr>
        <p:txBody>
          <a:bodyPr/>
          <a:lstStyle/>
          <a:p>
            <a:endParaRPr lang="en-US"/>
          </a:p>
        </p:txBody>
      </p:sp>
      <p:sp>
        <p:nvSpPr>
          <p:cNvPr id="59" name="Oval 167"/>
          <p:cNvSpPr>
            <a:spLocks noChangeArrowheads="1"/>
          </p:cNvSpPr>
          <p:nvPr/>
        </p:nvSpPr>
        <p:spPr bwMode="auto">
          <a:xfrm rot="16200000">
            <a:off x="2685460" y="1810441"/>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60" name="Oval 167"/>
          <p:cNvSpPr>
            <a:spLocks noChangeArrowheads="1"/>
          </p:cNvSpPr>
          <p:nvPr/>
        </p:nvSpPr>
        <p:spPr bwMode="auto">
          <a:xfrm rot="16200000">
            <a:off x="2681195" y="2981172"/>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61" name="Line 227"/>
          <p:cNvSpPr>
            <a:spLocks noChangeShapeType="1"/>
          </p:cNvSpPr>
          <p:nvPr/>
        </p:nvSpPr>
        <p:spPr bwMode="auto">
          <a:xfrm rot="5400000">
            <a:off x="3074377" y="2495943"/>
            <a:ext cx="1466" cy="720080"/>
          </a:xfrm>
          <a:prstGeom prst="line">
            <a:avLst/>
          </a:prstGeom>
          <a:noFill/>
          <a:ln w="12700">
            <a:solidFill>
              <a:schemeClr val="tx1"/>
            </a:solidFill>
            <a:round/>
            <a:headEnd/>
            <a:tailEnd/>
          </a:ln>
        </p:spPr>
        <p:txBody>
          <a:bodyPr/>
          <a:lstStyle/>
          <a:p>
            <a:endParaRPr lang="en-US"/>
          </a:p>
        </p:txBody>
      </p:sp>
      <p:sp>
        <p:nvSpPr>
          <p:cNvPr id="62" name="Line 227"/>
          <p:cNvSpPr>
            <a:spLocks noChangeShapeType="1"/>
          </p:cNvSpPr>
          <p:nvPr/>
        </p:nvSpPr>
        <p:spPr bwMode="auto">
          <a:xfrm flipH="1">
            <a:off x="3437653" y="2681791"/>
            <a:ext cx="0" cy="337639"/>
          </a:xfrm>
          <a:prstGeom prst="line">
            <a:avLst/>
          </a:prstGeom>
          <a:noFill/>
          <a:ln w="12700">
            <a:solidFill>
              <a:schemeClr val="tx1"/>
            </a:solidFill>
            <a:round/>
            <a:headEnd/>
            <a:tailEnd/>
          </a:ln>
        </p:spPr>
        <p:txBody>
          <a:bodyPr/>
          <a:lstStyle/>
          <a:p>
            <a:endParaRPr lang="en-US"/>
          </a:p>
        </p:txBody>
      </p:sp>
      <p:sp>
        <p:nvSpPr>
          <p:cNvPr id="63" name="Line 227"/>
          <p:cNvSpPr>
            <a:spLocks noChangeShapeType="1"/>
          </p:cNvSpPr>
          <p:nvPr/>
        </p:nvSpPr>
        <p:spPr bwMode="auto">
          <a:xfrm flipH="1">
            <a:off x="3526210" y="2681016"/>
            <a:ext cx="0" cy="337639"/>
          </a:xfrm>
          <a:prstGeom prst="line">
            <a:avLst/>
          </a:prstGeom>
          <a:noFill/>
          <a:ln w="12700">
            <a:solidFill>
              <a:schemeClr val="tx1"/>
            </a:solidFill>
            <a:round/>
            <a:headEnd/>
            <a:tailEnd/>
          </a:ln>
        </p:spPr>
        <p:txBody>
          <a:bodyPr/>
          <a:lstStyle/>
          <a:p>
            <a:endParaRPr lang="en-US"/>
          </a:p>
        </p:txBody>
      </p:sp>
      <p:sp>
        <p:nvSpPr>
          <p:cNvPr id="64" name="Line 227"/>
          <p:cNvSpPr>
            <a:spLocks noChangeShapeType="1"/>
          </p:cNvSpPr>
          <p:nvPr/>
        </p:nvSpPr>
        <p:spPr bwMode="auto">
          <a:xfrm rot="5400000">
            <a:off x="4020373" y="2355671"/>
            <a:ext cx="733" cy="989060"/>
          </a:xfrm>
          <a:prstGeom prst="line">
            <a:avLst/>
          </a:prstGeom>
          <a:noFill/>
          <a:ln w="12700">
            <a:solidFill>
              <a:schemeClr val="tx1"/>
            </a:solidFill>
            <a:round/>
            <a:headEnd/>
            <a:tailEnd/>
          </a:ln>
        </p:spPr>
        <p:txBody>
          <a:bodyPr/>
          <a:lstStyle/>
          <a:p>
            <a:endParaRPr lang="en-US"/>
          </a:p>
        </p:txBody>
      </p:sp>
      <p:sp>
        <p:nvSpPr>
          <p:cNvPr id="65" name="AutoShape 33"/>
          <p:cNvSpPr>
            <a:spLocks noChangeArrowheads="1"/>
          </p:cNvSpPr>
          <p:nvPr/>
        </p:nvSpPr>
        <p:spPr bwMode="auto">
          <a:xfrm>
            <a:off x="2579591" y="1338163"/>
            <a:ext cx="279979" cy="150812"/>
          </a:xfrm>
          <a:prstGeom prst="flowChartExtra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66" name="Line 218"/>
          <p:cNvSpPr>
            <a:spLocks noChangeShapeType="1"/>
          </p:cNvSpPr>
          <p:nvPr/>
        </p:nvSpPr>
        <p:spPr bwMode="auto">
          <a:xfrm flipH="1">
            <a:off x="2719284" y="1488976"/>
            <a:ext cx="594" cy="950314"/>
          </a:xfrm>
          <a:prstGeom prst="line">
            <a:avLst/>
          </a:prstGeom>
          <a:noFill/>
          <a:ln w="12700">
            <a:solidFill>
              <a:schemeClr val="tx1"/>
            </a:solidFill>
            <a:round/>
            <a:headEnd/>
            <a:tailEnd/>
          </a:ln>
        </p:spPr>
        <p:txBody>
          <a:bodyPr/>
          <a:lstStyle/>
          <a:p>
            <a:endParaRPr lang="en-US"/>
          </a:p>
        </p:txBody>
      </p:sp>
      <p:sp>
        <p:nvSpPr>
          <p:cNvPr id="67" name="AutoShape 33"/>
          <p:cNvSpPr>
            <a:spLocks noChangeArrowheads="1"/>
          </p:cNvSpPr>
          <p:nvPr/>
        </p:nvSpPr>
        <p:spPr bwMode="auto">
          <a:xfrm>
            <a:off x="6183281" y="1341534"/>
            <a:ext cx="279979" cy="150812"/>
          </a:xfrm>
          <a:prstGeom prst="flowChartExtra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68" name="Line 218"/>
          <p:cNvSpPr>
            <a:spLocks noChangeShapeType="1"/>
          </p:cNvSpPr>
          <p:nvPr/>
        </p:nvSpPr>
        <p:spPr bwMode="auto">
          <a:xfrm flipH="1">
            <a:off x="6322974" y="1492347"/>
            <a:ext cx="594" cy="950314"/>
          </a:xfrm>
          <a:prstGeom prst="line">
            <a:avLst/>
          </a:prstGeom>
          <a:noFill/>
          <a:ln w="12700">
            <a:solidFill>
              <a:schemeClr val="tx1"/>
            </a:solidFill>
            <a:round/>
            <a:headEnd/>
            <a:tailEnd/>
          </a:ln>
        </p:spPr>
        <p:txBody>
          <a:bodyPr/>
          <a:lstStyle/>
          <a:p>
            <a:endParaRPr lang="en-US"/>
          </a:p>
        </p:txBody>
      </p:sp>
      <p:sp>
        <p:nvSpPr>
          <p:cNvPr id="69" name="Isosceles Triangle 68"/>
          <p:cNvSpPr/>
          <p:nvPr/>
        </p:nvSpPr>
        <p:spPr>
          <a:xfrm rot="10800000">
            <a:off x="6002097" y="4428231"/>
            <a:ext cx="709188" cy="515794"/>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TextBox 69"/>
          <p:cNvSpPr txBox="1"/>
          <p:nvPr/>
        </p:nvSpPr>
        <p:spPr>
          <a:xfrm>
            <a:off x="5264372" y="2517943"/>
            <a:ext cx="576064" cy="369332"/>
          </a:xfrm>
          <a:prstGeom prst="rect">
            <a:avLst/>
          </a:prstGeom>
          <a:noFill/>
        </p:spPr>
        <p:txBody>
          <a:bodyPr wrap="square" rtlCol="0">
            <a:spAutoFit/>
          </a:bodyPr>
          <a:lstStyle/>
          <a:p>
            <a:r>
              <a:rPr lang="en-GB" dirty="0" smtClean="0"/>
              <a:t>C</a:t>
            </a:r>
            <a:r>
              <a:rPr lang="en-GB" baseline="-25000" dirty="0" smtClean="0"/>
              <a:t>IP</a:t>
            </a:r>
            <a:endParaRPr lang="en-GB" baseline="-25000" dirty="0"/>
          </a:p>
        </p:txBody>
      </p:sp>
      <p:sp>
        <p:nvSpPr>
          <p:cNvPr id="71" name="TextBox 70"/>
          <p:cNvSpPr txBox="1"/>
          <p:nvPr/>
        </p:nvSpPr>
        <p:spPr>
          <a:xfrm>
            <a:off x="4472284" y="2121015"/>
            <a:ext cx="576064" cy="369332"/>
          </a:xfrm>
          <a:prstGeom prst="rect">
            <a:avLst/>
          </a:prstGeom>
          <a:noFill/>
        </p:spPr>
        <p:txBody>
          <a:bodyPr wrap="square" rtlCol="0">
            <a:spAutoFit/>
          </a:bodyPr>
          <a:lstStyle/>
          <a:p>
            <a:r>
              <a:rPr lang="en-GB" dirty="0" smtClean="0"/>
              <a:t>C</a:t>
            </a:r>
            <a:r>
              <a:rPr lang="en-GB" baseline="-25000" dirty="0" smtClean="0"/>
              <a:t>D</a:t>
            </a:r>
            <a:endParaRPr lang="en-GB" baseline="-25000" dirty="0"/>
          </a:p>
        </p:txBody>
      </p:sp>
      <p:sp>
        <p:nvSpPr>
          <p:cNvPr id="72" name="TextBox 71"/>
          <p:cNvSpPr txBox="1"/>
          <p:nvPr/>
        </p:nvSpPr>
        <p:spPr>
          <a:xfrm>
            <a:off x="6272484" y="2130251"/>
            <a:ext cx="576064" cy="369332"/>
          </a:xfrm>
          <a:prstGeom prst="rect">
            <a:avLst/>
          </a:prstGeom>
          <a:noFill/>
        </p:spPr>
        <p:txBody>
          <a:bodyPr wrap="square" rtlCol="0">
            <a:spAutoFit/>
          </a:bodyPr>
          <a:lstStyle/>
          <a:p>
            <a:r>
              <a:rPr lang="en-GB" dirty="0" smtClean="0"/>
              <a:t>C</a:t>
            </a:r>
            <a:r>
              <a:rPr lang="en-GB" baseline="-25000" dirty="0" smtClean="0"/>
              <a:t>D</a:t>
            </a:r>
            <a:endParaRPr lang="en-GB" baseline="-25000" dirty="0"/>
          </a:p>
        </p:txBody>
      </p:sp>
      <p:sp>
        <p:nvSpPr>
          <p:cNvPr id="73" name="TextBox 72"/>
          <p:cNvSpPr txBox="1"/>
          <p:nvPr/>
        </p:nvSpPr>
        <p:spPr>
          <a:xfrm>
            <a:off x="2672084" y="2130251"/>
            <a:ext cx="576064" cy="369332"/>
          </a:xfrm>
          <a:prstGeom prst="rect">
            <a:avLst/>
          </a:prstGeom>
          <a:noFill/>
        </p:spPr>
        <p:txBody>
          <a:bodyPr wrap="square" rtlCol="0">
            <a:spAutoFit/>
          </a:bodyPr>
          <a:lstStyle/>
          <a:p>
            <a:r>
              <a:rPr lang="en-GB" dirty="0" smtClean="0"/>
              <a:t>C</a:t>
            </a:r>
            <a:r>
              <a:rPr lang="en-GB" baseline="-25000" dirty="0" smtClean="0"/>
              <a:t>D</a:t>
            </a:r>
            <a:endParaRPr lang="en-GB" baseline="-25000" dirty="0"/>
          </a:p>
        </p:txBody>
      </p:sp>
      <p:sp>
        <p:nvSpPr>
          <p:cNvPr id="74" name="Line 218"/>
          <p:cNvSpPr>
            <a:spLocks noChangeShapeType="1"/>
          </p:cNvSpPr>
          <p:nvPr/>
        </p:nvSpPr>
        <p:spPr bwMode="auto">
          <a:xfrm>
            <a:off x="6352369" y="3930451"/>
            <a:ext cx="0" cy="497780"/>
          </a:xfrm>
          <a:prstGeom prst="line">
            <a:avLst/>
          </a:prstGeom>
          <a:noFill/>
          <a:ln w="28575">
            <a:solidFill>
              <a:schemeClr val="tx1"/>
            </a:solidFill>
            <a:round/>
            <a:headEnd/>
            <a:tailEnd/>
          </a:ln>
        </p:spPr>
        <p:txBody>
          <a:bodyPr/>
          <a:lstStyle/>
          <a:p>
            <a:endParaRPr lang="en-US"/>
          </a:p>
        </p:txBody>
      </p:sp>
      <p:sp>
        <p:nvSpPr>
          <p:cNvPr id="75" name="Line 218"/>
          <p:cNvSpPr>
            <a:spLocks noChangeShapeType="1"/>
          </p:cNvSpPr>
          <p:nvPr/>
        </p:nvSpPr>
        <p:spPr bwMode="auto">
          <a:xfrm>
            <a:off x="6363110" y="4944025"/>
            <a:ext cx="0" cy="497780"/>
          </a:xfrm>
          <a:prstGeom prst="line">
            <a:avLst/>
          </a:prstGeom>
          <a:noFill/>
          <a:ln w="28575">
            <a:solidFill>
              <a:schemeClr val="tx1"/>
            </a:solidFill>
            <a:round/>
            <a:headEnd/>
            <a:tailEnd/>
          </a:ln>
        </p:spPr>
        <p:txBody>
          <a:bodyPr/>
          <a:lstStyle/>
          <a:p>
            <a:endParaRPr lang="en-US"/>
          </a:p>
        </p:txBody>
      </p:sp>
      <p:sp>
        <p:nvSpPr>
          <p:cNvPr id="76" name="Oval 167"/>
          <p:cNvSpPr>
            <a:spLocks noChangeArrowheads="1"/>
          </p:cNvSpPr>
          <p:nvPr/>
        </p:nvSpPr>
        <p:spPr bwMode="auto">
          <a:xfrm rot="16200000">
            <a:off x="6316539" y="3860569"/>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77" name="Oval 167"/>
          <p:cNvSpPr>
            <a:spLocks noChangeArrowheads="1"/>
          </p:cNvSpPr>
          <p:nvPr/>
        </p:nvSpPr>
        <p:spPr bwMode="auto">
          <a:xfrm rot="16200000">
            <a:off x="4481869" y="5444745"/>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78" name="Isosceles Triangle 77"/>
          <p:cNvSpPr/>
          <p:nvPr/>
        </p:nvSpPr>
        <p:spPr>
          <a:xfrm rot="10800000">
            <a:off x="4158425" y="4428231"/>
            <a:ext cx="709188" cy="515794"/>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Line 218"/>
          <p:cNvSpPr>
            <a:spLocks noChangeShapeType="1"/>
          </p:cNvSpPr>
          <p:nvPr/>
        </p:nvSpPr>
        <p:spPr bwMode="auto">
          <a:xfrm>
            <a:off x="4508697" y="3930451"/>
            <a:ext cx="0" cy="497780"/>
          </a:xfrm>
          <a:prstGeom prst="line">
            <a:avLst/>
          </a:prstGeom>
          <a:noFill/>
          <a:ln w="28575">
            <a:solidFill>
              <a:schemeClr val="tx1"/>
            </a:solidFill>
            <a:round/>
            <a:headEnd/>
            <a:tailEnd/>
          </a:ln>
        </p:spPr>
        <p:txBody>
          <a:bodyPr/>
          <a:lstStyle/>
          <a:p>
            <a:endParaRPr lang="en-US"/>
          </a:p>
        </p:txBody>
      </p:sp>
      <p:sp>
        <p:nvSpPr>
          <p:cNvPr id="80" name="Line 218"/>
          <p:cNvSpPr>
            <a:spLocks noChangeShapeType="1"/>
          </p:cNvSpPr>
          <p:nvPr/>
        </p:nvSpPr>
        <p:spPr bwMode="auto">
          <a:xfrm>
            <a:off x="4519438" y="4944025"/>
            <a:ext cx="0" cy="497780"/>
          </a:xfrm>
          <a:prstGeom prst="line">
            <a:avLst/>
          </a:prstGeom>
          <a:noFill/>
          <a:ln w="28575">
            <a:solidFill>
              <a:schemeClr val="tx1"/>
            </a:solidFill>
            <a:round/>
            <a:headEnd/>
            <a:tailEnd/>
          </a:ln>
        </p:spPr>
        <p:txBody>
          <a:bodyPr/>
          <a:lstStyle/>
          <a:p>
            <a:endParaRPr lang="en-US"/>
          </a:p>
        </p:txBody>
      </p:sp>
      <p:sp>
        <p:nvSpPr>
          <p:cNvPr id="81" name="Oval 167"/>
          <p:cNvSpPr>
            <a:spLocks noChangeArrowheads="1"/>
          </p:cNvSpPr>
          <p:nvPr/>
        </p:nvSpPr>
        <p:spPr bwMode="auto">
          <a:xfrm rot="16200000">
            <a:off x="4472867" y="3860569"/>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82" name="Oval 167"/>
          <p:cNvSpPr>
            <a:spLocks noChangeArrowheads="1"/>
          </p:cNvSpPr>
          <p:nvPr/>
        </p:nvSpPr>
        <p:spPr bwMode="auto">
          <a:xfrm rot="16200000">
            <a:off x="2781385" y="5444745"/>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83" name="Isosceles Triangle 82"/>
          <p:cNvSpPr/>
          <p:nvPr/>
        </p:nvSpPr>
        <p:spPr>
          <a:xfrm rot="10800000">
            <a:off x="2457941" y="4428231"/>
            <a:ext cx="709188" cy="515794"/>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Line 218"/>
          <p:cNvSpPr>
            <a:spLocks noChangeShapeType="1"/>
          </p:cNvSpPr>
          <p:nvPr/>
        </p:nvSpPr>
        <p:spPr bwMode="auto">
          <a:xfrm>
            <a:off x="2808213" y="3930451"/>
            <a:ext cx="0" cy="497780"/>
          </a:xfrm>
          <a:prstGeom prst="line">
            <a:avLst/>
          </a:prstGeom>
          <a:noFill/>
          <a:ln w="28575">
            <a:solidFill>
              <a:schemeClr val="tx1"/>
            </a:solidFill>
            <a:round/>
            <a:headEnd/>
            <a:tailEnd/>
          </a:ln>
        </p:spPr>
        <p:txBody>
          <a:bodyPr/>
          <a:lstStyle/>
          <a:p>
            <a:endParaRPr lang="en-US"/>
          </a:p>
        </p:txBody>
      </p:sp>
      <p:sp>
        <p:nvSpPr>
          <p:cNvPr id="85" name="Line 218"/>
          <p:cNvSpPr>
            <a:spLocks noChangeShapeType="1"/>
          </p:cNvSpPr>
          <p:nvPr/>
        </p:nvSpPr>
        <p:spPr bwMode="auto">
          <a:xfrm>
            <a:off x="2818954" y="4944025"/>
            <a:ext cx="0" cy="497780"/>
          </a:xfrm>
          <a:prstGeom prst="line">
            <a:avLst/>
          </a:prstGeom>
          <a:noFill/>
          <a:ln w="28575">
            <a:solidFill>
              <a:schemeClr val="tx1"/>
            </a:solidFill>
            <a:round/>
            <a:headEnd/>
            <a:tailEnd/>
          </a:ln>
        </p:spPr>
        <p:txBody>
          <a:bodyPr/>
          <a:lstStyle/>
          <a:p>
            <a:endParaRPr lang="en-US"/>
          </a:p>
        </p:txBody>
      </p:sp>
      <p:sp>
        <p:nvSpPr>
          <p:cNvPr id="86" name="Oval 167"/>
          <p:cNvSpPr>
            <a:spLocks noChangeArrowheads="1"/>
          </p:cNvSpPr>
          <p:nvPr/>
        </p:nvSpPr>
        <p:spPr bwMode="auto">
          <a:xfrm rot="16200000">
            <a:off x="2772383" y="3860569"/>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87" name="Oval 167"/>
          <p:cNvSpPr>
            <a:spLocks noChangeArrowheads="1"/>
          </p:cNvSpPr>
          <p:nvPr/>
        </p:nvSpPr>
        <p:spPr bwMode="auto">
          <a:xfrm rot="16200000">
            <a:off x="2676283" y="2813129"/>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88" name="Oval 167"/>
          <p:cNvSpPr>
            <a:spLocks noChangeArrowheads="1"/>
          </p:cNvSpPr>
          <p:nvPr/>
        </p:nvSpPr>
        <p:spPr bwMode="auto">
          <a:xfrm rot="16200000">
            <a:off x="2769675" y="4290012"/>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89" name="Oval 167"/>
          <p:cNvSpPr>
            <a:spLocks noChangeArrowheads="1"/>
          </p:cNvSpPr>
          <p:nvPr/>
        </p:nvSpPr>
        <p:spPr bwMode="auto">
          <a:xfrm rot="16200000">
            <a:off x="2783962" y="5188012"/>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90" name="Line 218"/>
          <p:cNvSpPr>
            <a:spLocks noChangeShapeType="1"/>
          </p:cNvSpPr>
          <p:nvPr/>
        </p:nvSpPr>
        <p:spPr bwMode="auto">
          <a:xfrm>
            <a:off x="2842162" y="4325192"/>
            <a:ext cx="554856" cy="0"/>
          </a:xfrm>
          <a:prstGeom prst="line">
            <a:avLst/>
          </a:prstGeom>
          <a:noFill/>
          <a:ln w="28575">
            <a:solidFill>
              <a:schemeClr val="tx1"/>
            </a:solidFill>
            <a:round/>
            <a:headEnd/>
            <a:tailEnd/>
          </a:ln>
        </p:spPr>
        <p:txBody>
          <a:bodyPr/>
          <a:lstStyle/>
          <a:p>
            <a:endParaRPr lang="en-US"/>
          </a:p>
        </p:txBody>
      </p:sp>
      <p:sp>
        <p:nvSpPr>
          <p:cNvPr id="91" name="Line 218"/>
          <p:cNvSpPr>
            <a:spLocks noChangeShapeType="1"/>
          </p:cNvSpPr>
          <p:nvPr/>
        </p:nvSpPr>
        <p:spPr bwMode="auto">
          <a:xfrm>
            <a:off x="3397018" y="4310902"/>
            <a:ext cx="0" cy="397347"/>
          </a:xfrm>
          <a:prstGeom prst="line">
            <a:avLst/>
          </a:prstGeom>
          <a:noFill/>
          <a:ln w="28575">
            <a:solidFill>
              <a:schemeClr val="tx1"/>
            </a:solidFill>
            <a:round/>
            <a:headEnd/>
            <a:tailEnd/>
          </a:ln>
        </p:spPr>
        <p:txBody>
          <a:bodyPr/>
          <a:lstStyle/>
          <a:p>
            <a:endParaRPr lang="en-US"/>
          </a:p>
        </p:txBody>
      </p:sp>
      <p:sp>
        <p:nvSpPr>
          <p:cNvPr id="92" name="Line 218"/>
          <p:cNvSpPr>
            <a:spLocks noChangeShapeType="1"/>
          </p:cNvSpPr>
          <p:nvPr/>
        </p:nvSpPr>
        <p:spPr bwMode="auto">
          <a:xfrm>
            <a:off x="3397018" y="4834802"/>
            <a:ext cx="0" cy="397347"/>
          </a:xfrm>
          <a:prstGeom prst="line">
            <a:avLst/>
          </a:prstGeom>
          <a:noFill/>
          <a:ln w="28575">
            <a:solidFill>
              <a:schemeClr val="tx1"/>
            </a:solidFill>
            <a:round/>
            <a:headEnd/>
            <a:tailEnd/>
          </a:ln>
        </p:spPr>
        <p:txBody>
          <a:bodyPr/>
          <a:lstStyle/>
          <a:p>
            <a:endParaRPr lang="en-US"/>
          </a:p>
        </p:txBody>
      </p:sp>
      <p:sp>
        <p:nvSpPr>
          <p:cNvPr id="93" name="Line 218"/>
          <p:cNvSpPr>
            <a:spLocks noChangeShapeType="1"/>
          </p:cNvSpPr>
          <p:nvPr/>
        </p:nvSpPr>
        <p:spPr bwMode="auto">
          <a:xfrm>
            <a:off x="2843808" y="5217069"/>
            <a:ext cx="554856" cy="0"/>
          </a:xfrm>
          <a:prstGeom prst="line">
            <a:avLst/>
          </a:prstGeom>
          <a:noFill/>
          <a:ln w="28575">
            <a:solidFill>
              <a:schemeClr val="tx1"/>
            </a:solidFill>
            <a:round/>
            <a:headEnd/>
            <a:tailEnd/>
          </a:ln>
        </p:spPr>
        <p:txBody>
          <a:bodyPr/>
          <a:lstStyle/>
          <a:p>
            <a:endParaRPr lang="en-US"/>
          </a:p>
        </p:txBody>
      </p:sp>
      <p:sp>
        <p:nvSpPr>
          <p:cNvPr id="94" name="Line 218"/>
          <p:cNvSpPr>
            <a:spLocks noChangeShapeType="1"/>
          </p:cNvSpPr>
          <p:nvPr/>
        </p:nvSpPr>
        <p:spPr bwMode="auto">
          <a:xfrm>
            <a:off x="3208611" y="4708249"/>
            <a:ext cx="363906" cy="0"/>
          </a:xfrm>
          <a:prstGeom prst="line">
            <a:avLst/>
          </a:prstGeom>
          <a:noFill/>
          <a:ln w="28575">
            <a:solidFill>
              <a:schemeClr val="tx1"/>
            </a:solidFill>
            <a:round/>
            <a:headEnd/>
            <a:tailEnd/>
          </a:ln>
        </p:spPr>
        <p:txBody>
          <a:bodyPr/>
          <a:lstStyle/>
          <a:p>
            <a:endParaRPr lang="en-US"/>
          </a:p>
        </p:txBody>
      </p:sp>
      <p:sp>
        <p:nvSpPr>
          <p:cNvPr id="95" name="Line 218"/>
          <p:cNvSpPr>
            <a:spLocks noChangeShapeType="1"/>
          </p:cNvSpPr>
          <p:nvPr/>
        </p:nvSpPr>
        <p:spPr bwMode="auto">
          <a:xfrm>
            <a:off x="3208611" y="4827888"/>
            <a:ext cx="363906" cy="0"/>
          </a:xfrm>
          <a:prstGeom prst="line">
            <a:avLst/>
          </a:prstGeom>
          <a:noFill/>
          <a:ln w="28575">
            <a:solidFill>
              <a:schemeClr val="tx1"/>
            </a:solidFill>
            <a:round/>
            <a:headEnd/>
            <a:tailEnd/>
          </a:ln>
        </p:spPr>
        <p:txBody>
          <a:bodyPr/>
          <a:lstStyle/>
          <a:p>
            <a:endParaRPr lang="en-US"/>
          </a:p>
        </p:txBody>
      </p:sp>
      <p:sp>
        <p:nvSpPr>
          <p:cNvPr id="96" name="Oval 167"/>
          <p:cNvSpPr>
            <a:spLocks noChangeArrowheads="1"/>
          </p:cNvSpPr>
          <p:nvPr/>
        </p:nvSpPr>
        <p:spPr bwMode="auto">
          <a:xfrm rot="16200000">
            <a:off x="4474949" y="4292617"/>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97" name="Oval 167"/>
          <p:cNvSpPr>
            <a:spLocks noChangeArrowheads="1"/>
          </p:cNvSpPr>
          <p:nvPr/>
        </p:nvSpPr>
        <p:spPr bwMode="auto">
          <a:xfrm rot="16200000">
            <a:off x="4489236" y="5190617"/>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98" name="Line 218"/>
          <p:cNvSpPr>
            <a:spLocks noChangeShapeType="1"/>
          </p:cNvSpPr>
          <p:nvPr/>
        </p:nvSpPr>
        <p:spPr bwMode="auto">
          <a:xfrm>
            <a:off x="4547436" y="4327797"/>
            <a:ext cx="554856" cy="0"/>
          </a:xfrm>
          <a:prstGeom prst="line">
            <a:avLst/>
          </a:prstGeom>
          <a:noFill/>
          <a:ln w="28575">
            <a:solidFill>
              <a:schemeClr val="tx1"/>
            </a:solidFill>
            <a:round/>
            <a:headEnd/>
            <a:tailEnd/>
          </a:ln>
        </p:spPr>
        <p:txBody>
          <a:bodyPr/>
          <a:lstStyle/>
          <a:p>
            <a:endParaRPr lang="en-US"/>
          </a:p>
        </p:txBody>
      </p:sp>
      <p:sp>
        <p:nvSpPr>
          <p:cNvPr id="99" name="Line 218"/>
          <p:cNvSpPr>
            <a:spLocks noChangeShapeType="1"/>
          </p:cNvSpPr>
          <p:nvPr/>
        </p:nvSpPr>
        <p:spPr bwMode="auto">
          <a:xfrm>
            <a:off x="5102292" y="4313507"/>
            <a:ext cx="0" cy="397347"/>
          </a:xfrm>
          <a:prstGeom prst="line">
            <a:avLst/>
          </a:prstGeom>
          <a:noFill/>
          <a:ln w="28575">
            <a:solidFill>
              <a:schemeClr val="tx1"/>
            </a:solidFill>
            <a:round/>
            <a:headEnd/>
            <a:tailEnd/>
          </a:ln>
        </p:spPr>
        <p:txBody>
          <a:bodyPr/>
          <a:lstStyle/>
          <a:p>
            <a:endParaRPr lang="en-US"/>
          </a:p>
        </p:txBody>
      </p:sp>
      <p:sp>
        <p:nvSpPr>
          <p:cNvPr id="100" name="Line 218"/>
          <p:cNvSpPr>
            <a:spLocks noChangeShapeType="1"/>
          </p:cNvSpPr>
          <p:nvPr/>
        </p:nvSpPr>
        <p:spPr bwMode="auto">
          <a:xfrm>
            <a:off x="5102292" y="4837407"/>
            <a:ext cx="0" cy="397347"/>
          </a:xfrm>
          <a:prstGeom prst="line">
            <a:avLst/>
          </a:prstGeom>
          <a:noFill/>
          <a:ln w="28575">
            <a:solidFill>
              <a:schemeClr val="tx1"/>
            </a:solidFill>
            <a:round/>
            <a:headEnd/>
            <a:tailEnd/>
          </a:ln>
        </p:spPr>
        <p:txBody>
          <a:bodyPr/>
          <a:lstStyle/>
          <a:p>
            <a:endParaRPr lang="en-US"/>
          </a:p>
        </p:txBody>
      </p:sp>
      <p:sp>
        <p:nvSpPr>
          <p:cNvPr id="101" name="Line 218"/>
          <p:cNvSpPr>
            <a:spLocks noChangeShapeType="1"/>
          </p:cNvSpPr>
          <p:nvPr/>
        </p:nvSpPr>
        <p:spPr bwMode="auto">
          <a:xfrm>
            <a:off x="4549082" y="5219674"/>
            <a:ext cx="554856" cy="0"/>
          </a:xfrm>
          <a:prstGeom prst="line">
            <a:avLst/>
          </a:prstGeom>
          <a:noFill/>
          <a:ln w="28575">
            <a:solidFill>
              <a:schemeClr val="tx1"/>
            </a:solidFill>
            <a:round/>
            <a:headEnd/>
            <a:tailEnd/>
          </a:ln>
        </p:spPr>
        <p:txBody>
          <a:bodyPr/>
          <a:lstStyle/>
          <a:p>
            <a:endParaRPr lang="en-US"/>
          </a:p>
        </p:txBody>
      </p:sp>
      <p:sp>
        <p:nvSpPr>
          <p:cNvPr id="102" name="Line 218"/>
          <p:cNvSpPr>
            <a:spLocks noChangeShapeType="1"/>
          </p:cNvSpPr>
          <p:nvPr/>
        </p:nvSpPr>
        <p:spPr bwMode="auto">
          <a:xfrm>
            <a:off x="4913885" y="4710854"/>
            <a:ext cx="363906" cy="0"/>
          </a:xfrm>
          <a:prstGeom prst="line">
            <a:avLst/>
          </a:prstGeom>
          <a:noFill/>
          <a:ln w="28575">
            <a:solidFill>
              <a:schemeClr val="tx1"/>
            </a:solidFill>
            <a:round/>
            <a:headEnd/>
            <a:tailEnd/>
          </a:ln>
        </p:spPr>
        <p:txBody>
          <a:bodyPr/>
          <a:lstStyle/>
          <a:p>
            <a:endParaRPr lang="en-US"/>
          </a:p>
        </p:txBody>
      </p:sp>
      <p:sp>
        <p:nvSpPr>
          <p:cNvPr id="103" name="Line 218"/>
          <p:cNvSpPr>
            <a:spLocks noChangeShapeType="1"/>
          </p:cNvSpPr>
          <p:nvPr/>
        </p:nvSpPr>
        <p:spPr bwMode="auto">
          <a:xfrm>
            <a:off x="4913885" y="4830493"/>
            <a:ext cx="363906" cy="0"/>
          </a:xfrm>
          <a:prstGeom prst="line">
            <a:avLst/>
          </a:prstGeom>
          <a:noFill/>
          <a:ln w="28575">
            <a:solidFill>
              <a:schemeClr val="tx1"/>
            </a:solidFill>
            <a:round/>
            <a:headEnd/>
            <a:tailEnd/>
          </a:ln>
        </p:spPr>
        <p:txBody>
          <a:bodyPr/>
          <a:lstStyle/>
          <a:p>
            <a:endParaRPr lang="en-US"/>
          </a:p>
        </p:txBody>
      </p:sp>
      <p:sp>
        <p:nvSpPr>
          <p:cNvPr id="104" name="Oval 167"/>
          <p:cNvSpPr>
            <a:spLocks noChangeArrowheads="1"/>
          </p:cNvSpPr>
          <p:nvPr/>
        </p:nvSpPr>
        <p:spPr bwMode="auto">
          <a:xfrm rot="16200000">
            <a:off x="6313253" y="4292617"/>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105" name="Oval 167"/>
          <p:cNvSpPr>
            <a:spLocks noChangeArrowheads="1"/>
          </p:cNvSpPr>
          <p:nvPr/>
        </p:nvSpPr>
        <p:spPr bwMode="auto">
          <a:xfrm rot="16200000">
            <a:off x="6327540" y="5190617"/>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106" name="Line 218"/>
          <p:cNvSpPr>
            <a:spLocks noChangeShapeType="1"/>
          </p:cNvSpPr>
          <p:nvPr/>
        </p:nvSpPr>
        <p:spPr bwMode="auto">
          <a:xfrm>
            <a:off x="6385740" y="4327797"/>
            <a:ext cx="554856" cy="0"/>
          </a:xfrm>
          <a:prstGeom prst="line">
            <a:avLst/>
          </a:prstGeom>
          <a:noFill/>
          <a:ln w="28575">
            <a:solidFill>
              <a:schemeClr val="tx1"/>
            </a:solidFill>
            <a:round/>
            <a:headEnd/>
            <a:tailEnd/>
          </a:ln>
        </p:spPr>
        <p:txBody>
          <a:bodyPr/>
          <a:lstStyle/>
          <a:p>
            <a:endParaRPr lang="en-US"/>
          </a:p>
        </p:txBody>
      </p:sp>
      <p:sp>
        <p:nvSpPr>
          <p:cNvPr id="107" name="Line 218"/>
          <p:cNvSpPr>
            <a:spLocks noChangeShapeType="1"/>
          </p:cNvSpPr>
          <p:nvPr/>
        </p:nvSpPr>
        <p:spPr bwMode="auto">
          <a:xfrm>
            <a:off x="6940596" y="4313507"/>
            <a:ext cx="0" cy="397347"/>
          </a:xfrm>
          <a:prstGeom prst="line">
            <a:avLst/>
          </a:prstGeom>
          <a:noFill/>
          <a:ln w="28575">
            <a:solidFill>
              <a:schemeClr val="tx1"/>
            </a:solidFill>
            <a:round/>
            <a:headEnd/>
            <a:tailEnd/>
          </a:ln>
        </p:spPr>
        <p:txBody>
          <a:bodyPr/>
          <a:lstStyle/>
          <a:p>
            <a:endParaRPr lang="en-US"/>
          </a:p>
        </p:txBody>
      </p:sp>
      <p:sp>
        <p:nvSpPr>
          <p:cNvPr id="108" name="Line 218"/>
          <p:cNvSpPr>
            <a:spLocks noChangeShapeType="1"/>
          </p:cNvSpPr>
          <p:nvPr/>
        </p:nvSpPr>
        <p:spPr bwMode="auto">
          <a:xfrm>
            <a:off x="6940596" y="4837407"/>
            <a:ext cx="0" cy="397347"/>
          </a:xfrm>
          <a:prstGeom prst="line">
            <a:avLst/>
          </a:prstGeom>
          <a:noFill/>
          <a:ln w="28575">
            <a:solidFill>
              <a:schemeClr val="tx1"/>
            </a:solidFill>
            <a:round/>
            <a:headEnd/>
            <a:tailEnd/>
          </a:ln>
        </p:spPr>
        <p:txBody>
          <a:bodyPr/>
          <a:lstStyle/>
          <a:p>
            <a:endParaRPr lang="en-US"/>
          </a:p>
        </p:txBody>
      </p:sp>
      <p:sp>
        <p:nvSpPr>
          <p:cNvPr id="109" name="Line 218"/>
          <p:cNvSpPr>
            <a:spLocks noChangeShapeType="1"/>
          </p:cNvSpPr>
          <p:nvPr/>
        </p:nvSpPr>
        <p:spPr bwMode="auto">
          <a:xfrm>
            <a:off x="6387386" y="5219674"/>
            <a:ext cx="554856" cy="0"/>
          </a:xfrm>
          <a:prstGeom prst="line">
            <a:avLst/>
          </a:prstGeom>
          <a:noFill/>
          <a:ln w="28575">
            <a:solidFill>
              <a:schemeClr val="tx1"/>
            </a:solidFill>
            <a:round/>
            <a:headEnd/>
            <a:tailEnd/>
          </a:ln>
        </p:spPr>
        <p:txBody>
          <a:bodyPr/>
          <a:lstStyle/>
          <a:p>
            <a:endParaRPr lang="en-US"/>
          </a:p>
        </p:txBody>
      </p:sp>
      <p:sp>
        <p:nvSpPr>
          <p:cNvPr id="110" name="Line 218"/>
          <p:cNvSpPr>
            <a:spLocks noChangeShapeType="1"/>
          </p:cNvSpPr>
          <p:nvPr/>
        </p:nvSpPr>
        <p:spPr bwMode="auto">
          <a:xfrm>
            <a:off x="6752189" y="4710854"/>
            <a:ext cx="363906" cy="0"/>
          </a:xfrm>
          <a:prstGeom prst="line">
            <a:avLst/>
          </a:prstGeom>
          <a:noFill/>
          <a:ln w="28575">
            <a:solidFill>
              <a:schemeClr val="tx1"/>
            </a:solidFill>
            <a:round/>
            <a:headEnd/>
            <a:tailEnd/>
          </a:ln>
        </p:spPr>
        <p:txBody>
          <a:bodyPr/>
          <a:lstStyle/>
          <a:p>
            <a:endParaRPr lang="en-US"/>
          </a:p>
        </p:txBody>
      </p:sp>
      <p:sp>
        <p:nvSpPr>
          <p:cNvPr id="111" name="Line 218"/>
          <p:cNvSpPr>
            <a:spLocks noChangeShapeType="1"/>
          </p:cNvSpPr>
          <p:nvPr/>
        </p:nvSpPr>
        <p:spPr bwMode="auto">
          <a:xfrm>
            <a:off x="6752189" y="4830493"/>
            <a:ext cx="363906" cy="0"/>
          </a:xfrm>
          <a:prstGeom prst="line">
            <a:avLst/>
          </a:prstGeom>
          <a:noFill/>
          <a:ln w="28575">
            <a:solidFill>
              <a:schemeClr val="tx1"/>
            </a:solidFill>
            <a:round/>
            <a:headEnd/>
            <a:tailEnd/>
          </a:ln>
        </p:spPr>
        <p:txBody>
          <a:bodyPr/>
          <a:lstStyle/>
          <a:p>
            <a:endParaRPr lang="en-US"/>
          </a:p>
        </p:txBody>
      </p:sp>
      <p:sp>
        <p:nvSpPr>
          <p:cNvPr id="7" name="TextBox 6"/>
          <p:cNvSpPr txBox="1"/>
          <p:nvPr/>
        </p:nvSpPr>
        <p:spPr>
          <a:xfrm rot="5400000">
            <a:off x="2590245" y="4449938"/>
            <a:ext cx="461377" cy="369332"/>
          </a:xfrm>
          <a:prstGeom prst="rect">
            <a:avLst/>
          </a:prstGeom>
          <a:noFill/>
        </p:spPr>
        <p:txBody>
          <a:bodyPr wrap="square" rtlCol="0">
            <a:spAutoFit/>
          </a:bodyPr>
          <a:lstStyle/>
          <a:p>
            <a:r>
              <a:rPr lang="en-GB" b="1" dirty="0" smtClean="0"/>
              <a:t>-A</a:t>
            </a:r>
            <a:endParaRPr lang="en-GB" b="1" dirty="0"/>
          </a:p>
        </p:txBody>
      </p:sp>
      <p:sp>
        <p:nvSpPr>
          <p:cNvPr id="115" name="TextBox 114"/>
          <p:cNvSpPr txBox="1"/>
          <p:nvPr/>
        </p:nvSpPr>
        <p:spPr>
          <a:xfrm rot="5400000">
            <a:off x="4300661" y="4449270"/>
            <a:ext cx="461377" cy="369332"/>
          </a:xfrm>
          <a:prstGeom prst="rect">
            <a:avLst/>
          </a:prstGeom>
          <a:noFill/>
        </p:spPr>
        <p:txBody>
          <a:bodyPr wrap="square" rtlCol="0">
            <a:spAutoFit/>
          </a:bodyPr>
          <a:lstStyle/>
          <a:p>
            <a:r>
              <a:rPr lang="en-GB" b="1" dirty="0" smtClean="0"/>
              <a:t>-A</a:t>
            </a:r>
            <a:endParaRPr lang="en-GB" b="1" dirty="0"/>
          </a:p>
        </p:txBody>
      </p:sp>
      <p:sp>
        <p:nvSpPr>
          <p:cNvPr id="116" name="TextBox 115"/>
          <p:cNvSpPr txBox="1"/>
          <p:nvPr/>
        </p:nvSpPr>
        <p:spPr>
          <a:xfrm rot="5400000">
            <a:off x="6141609" y="4441455"/>
            <a:ext cx="461377" cy="369332"/>
          </a:xfrm>
          <a:prstGeom prst="rect">
            <a:avLst/>
          </a:prstGeom>
          <a:noFill/>
        </p:spPr>
        <p:txBody>
          <a:bodyPr wrap="square" rtlCol="0">
            <a:spAutoFit/>
          </a:bodyPr>
          <a:lstStyle/>
          <a:p>
            <a:r>
              <a:rPr lang="en-GB" b="1" dirty="0" smtClean="0"/>
              <a:t>-A</a:t>
            </a:r>
            <a:endParaRPr lang="en-GB" b="1" dirty="0"/>
          </a:p>
        </p:txBody>
      </p:sp>
      <p:sp>
        <p:nvSpPr>
          <p:cNvPr id="117" name="TextBox 116"/>
          <p:cNvSpPr txBox="1"/>
          <p:nvPr/>
        </p:nvSpPr>
        <p:spPr>
          <a:xfrm>
            <a:off x="3559225" y="4605247"/>
            <a:ext cx="576064" cy="369332"/>
          </a:xfrm>
          <a:prstGeom prst="rect">
            <a:avLst/>
          </a:prstGeom>
          <a:noFill/>
        </p:spPr>
        <p:txBody>
          <a:bodyPr wrap="square" rtlCol="0">
            <a:spAutoFit/>
          </a:bodyPr>
          <a:lstStyle/>
          <a:p>
            <a:r>
              <a:rPr lang="en-GB" dirty="0" smtClean="0"/>
              <a:t>C</a:t>
            </a:r>
            <a:r>
              <a:rPr lang="en-GB" baseline="-25000" dirty="0" smtClean="0"/>
              <a:t>FB</a:t>
            </a:r>
            <a:endParaRPr lang="en-GB" baseline="-25000" dirty="0"/>
          </a:p>
        </p:txBody>
      </p:sp>
      <p:sp>
        <p:nvSpPr>
          <p:cNvPr id="118" name="TextBox 117"/>
          <p:cNvSpPr txBox="1"/>
          <p:nvPr/>
        </p:nvSpPr>
        <p:spPr>
          <a:xfrm>
            <a:off x="5259147" y="4609783"/>
            <a:ext cx="576064" cy="369332"/>
          </a:xfrm>
          <a:prstGeom prst="rect">
            <a:avLst/>
          </a:prstGeom>
          <a:noFill/>
        </p:spPr>
        <p:txBody>
          <a:bodyPr wrap="square" rtlCol="0">
            <a:spAutoFit/>
          </a:bodyPr>
          <a:lstStyle/>
          <a:p>
            <a:r>
              <a:rPr lang="en-GB" dirty="0" smtClean="0"/>
              <a:t>C</a:t>
            </a:r>
            <a:r>
              <a:rPr lang="en-GB" baseline="-25000" dirty="0" smtClean="0"/>
              <a:t>FB</a:t>
            </a:r>
            <a:endParaRPr lang="en-GB" baseline="-25000" dirty="0"/>
          </a:p>
        </p:txBody>
      </p:sp>
      <p:sp>
        <p:nvSpPr>
          <p:cNvPr id="119" name="TextBox 118"/>
          <p:cNvSpPr txBox="1"/>
          <p:nvPr/>
        </p:nvSpPr>
        <p:spPr>
          <a:xfrm>
            <a:off x="7092280" y="4609783"/>
            <a:ext cx="576064" cy="369332"/>
          </a:xfrm>
          <a:prstGeom prst="rect">
            <a:avLst/>
          </a:prstGeom>
          <a:noFill/>
        </p:spPr>
        <p:txBody>
          <a:bodyPr wrap="square" rtlCol="0">
            <a:spAutoFit/>
          </a:bodyPr>
          <a:lstStyle/>
          <a:p>
            <a:r>
              <a:rPr lang="en-GB" dirty="0" smtClean="0"/>
              <a:t>C</a:t>
            </a:r>
            <a:r>
              <a:rPr lang="en-GB" baseline="-25000" dirty="0" smtClean="0"/>
              <a:t>FB</a:t>
            </a:r>
            <a:endParaRPr lang="en-GB" baseline="-25000" dirty="0"/>
          </a:p>
        </p:txBody>
      </p:sp>
      <p:sp>
        <p:nvSpPr>
          <p:cNvPr id="120" name="Title 1"/>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Cross-talk</a:t>
            </a:r>
            <a:endParaRPr lang="en-GB" dirty="0"/>
          </a:p>
        </p:txBody>
      </p:sp>
      <p:sp>
        <p:nvSpPr>
          <p:cNvPr id="8" name="TextBox 7"/>
          <p:cNvSpPr txBox="1"/>
          <p:nvPr/>
        </p:nvSpPr>
        <p:spPr>
          <a:xfrm>
            <a:off x="816384" y="5676908"/>
            <a:ext cx="7500032" cy="923330"/>
          </a:xfrm>
          <a:prstGeom prst="rect">
            <a:avLst/>
          </a:prstGeom>
          <a:noFill/>
        </p:spPr>
        <p:txBody>
          <a:bodyPr wrap="square" rtlCol="0">
            <a:spAutoFit/>
          </a:bodyPr>
          <a:lstStyle/>
          <a:p>
            <a:r>
              <a:rPr lang="en-GB" dirty="0" smtClean="0"/>
              <a:t>A signal is coupled from a channel to its neighbour through the parasitic capacitance between pixels</a:t>
            </a:r>
          </a:p>
          <a:p>
            <a:endParaRPr lang="en-GB" dirty="0"/>
          </a:p>
        </p:txBody>
      </p:sp>
    </p:spTree>
    <p:extLst>
      <p:ext uri="{BB962C8B-B14F-4D97-AF65-F5344CB8AC3E}">
        <p14:creationId xmlns:p14="http://schemas.microsoft.com/office/powerpoint/2010/main" val="35914342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4"/>
          <a:srcRect l="8964" t="3966" r="7974" b="35101"/>
          <a:stretch/>
        </p:blipFill>
        <p:spPr>
          <a:xfrm>
            <a:off x="1691680" y="319882"/>
            <a:ext cx="7226066" cy="3744416"/>
          </a:xfrm>
          <a:prstGeom prst="rect">
            <a:avLst/>
          </a:prstGeom>
        </p:spPr>
      </p:pic>
      <p:sp>
        <p:nvSpPr>
          <p:cNvPr id="4" name="Slide Number Placeholder 3"/>
          <p:cNvSpPr>
            <a:spLocks noGrp="1"/>
          </p:cNvSpPr>
          <p:nvPr>
            <p:ph type="sldNum" sz="quarter" idx="12"/>
          </p:nvPr>
        </p:nvSpPr>
        <p:spPr/>
        <p:txBody>
          <a:bodyPr/>
          <a:lstStyle/>
          <a:p>
            <a:fld id="{D251A0BC-E5D3-4A65-8506-4DFA341A4396}" type="slidenum">
              <a:rPr lang="fr-FR" smtClean="0"/>
              <a:t>13</a:t>
            </a:fld>
            <a:endParaRPr lang="fr-FR"/>
          </a:p>
        </p:txBody>
      </p:sp>
      <p:sp>
        <p:nvSpPr>
          <p:cNvPr id="6" name="TextBox 5"/>
          <p:cNvSpPr txBox="1"/>
          <p:nvPr/>
        </p:nvSpPr>
        <p:spPr>
          <a:xfrm>
            <a:off x="0" y="476672"/>
            <a:ext cx="1907704" cy="3139321"/>
          </a:xfrm>
          <a:prstGeom prst="rect">
            <a:avLst/>
          </a:prstGeom>
          <a:noFill/>
        </p:spPr>
        <p:txBody>
          <a:bodyPr wrap="square" rtlCol="0">
            <a:spAutoFit/>
          </a:bodyPr>
          <a:lstStyle/>
          <a:p>
            <a:r>
              <a:rPr lang="en-GB" dirty="0" smtClean="0"/>
              <a:t>Detected photons</a:t>
            </a:r>
          </a:p>
          <a:p>
            <a:endParaRPr lang="en-GB" dirty="0"/>
          </a:p>
          <a:p>
            <a:endParaRPr lang="en-GB" dirty="0" smtClean="0"/>
          </a:p>
          <a:p>
            <a:endParaRPr lang="en-GB" dirty="0"/>
          </a:p>
          <a:p>
            <a:endParaRPr lang="en-GB" dirty="0" smtClean="0"/>
          </a:p>
          <a:p>
            <a:endParaRPr lang="en-GB" dirty="0" smtClean="0"/>
          </a:p>
          <a:p>
            <a:endParaRPr lang="en-GB" dirty="0" smtClean="0"/>
          </a:p>
          <a:p>
            <a:r>
              <a:rPr lang="en-GB" dirty="0" smtClean="0"/>
              <a:t>Principle of operation of a spectroscopic X-ray detector</a:t>
            </a:r>
            <a:endParaRPr lang="en-GB" dirty="0"/>
          </a:p>
        </p:txBody>
      </p:sp>
      <p:sp>
        <p:nvSpPr>
          <p:cNvPr id="7" name="Text Box 5"/>
          <p:cNvSpPr txBox="1">
            <a:spLocks noChangeArrowheads="1"/>
          </p:cNvSpPr>
          <p:nvPr/>
        </p:nvSpPr>
        <p:spPr bwMode="auto">
          <a:xfrm>
            <a:off x="1201854" y="3785302"/>
            <a:ext cx="184150" cy="396875"/>
          </a:xfrm>
          <a:prstGeom prst="rect">
            <a:avLst/>
          </a:prstGeom>
          <a:noFill/>
          <a:ln w="9525">
            <a:noFill/>
            <a:miter lim="800000"/>
            <a:headEnd/>
            <a:tailEnd/>
          </a:ln>
          <a:effectLst/>
        </p:spPr>
        <p:txBody>
          <a:bodyPr wrap="none">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713454239"/>
              </p:ext>
            </p:extLst>
          </p:nvPr>
        </p:nvGraphicFramePr>
        <p:xfrm>
          <a:off x="3765426" y="2471738"/>
          <a:ext cx="590550" cy="452437"/>
        </p:xfrm>
        <a:graphic>
          <a:graphicData uri="http://schemas.openxmlformats.org/presentationml/2006/ole">
            <mc:AlternateContent xmlns:mc="http://schemas.openxmlformats.org/markup-compatibility/2006">
              <mc:Choice xmlns:v="urn:schemas-microsoft-com:vml" Requires="v">
                <p:oleObj spid="_x0000_s185039" name="Equation" r:id="rId5" imgW="558720" imgH="431640" progId="Equation.3">
                  <p:embed/>
                </p:oleObj>
              </mc:Choice>
              <mc:Fallback>
                <p:oleObj name="Equation" r:id="rId5" imgW="558720" imgH="431640" progId="Equation.3">
                  <p:embed/>
                  <p:pic>
                    <p:nvPicPr>
                      <p:cNvPr id="11" name="Object 10"/>
                      <p:cNvPicPr/>
                      <p:nvPr/>
                    </p:nvPicPr>
                    <p:blipFill>
                      <a:blip r:embed="rId6"/>
                      <a:stretch>
                        <a:fillRect/>
                      </a:stretch>
                    </p:blipFill>
                    <p:spPr>
                      <a:xfrm>
                        <a:off x="3765426" y="2471738"/>
                        <a:ext cx="590550" cy="452437"/>
                      </a:xfrm>
                      <a:prstGeom prst="rect">
                        <a:avLst/>
                      </a:prstGeom>
                    </p:spPr>
                  </p:pic>
                </p:oleObj>
              </mc:Fallback>
            </mc:AlternateContent>
          </a:graphicData>
        </a:graphic>
      </p:graphicFrame>
      <p:sp>
        <p:nvSpPr>
          <p:cNvPr id="12" name="Content Placeholder 2"/>
          <p:cNvSpPr>
            <a:spLocks noGrp="1"/>
          </p:cNvSpPr>
          <p:nvPr>
            <p:ph idx="1"/>
          </p:nvPr>
        </p:nvSpPr>
        <p:spPr>
          <a:xfrm>
            <a:off x="251520" y="4117473"/>
            <a:ext cx="8640960" cy="2604002"/>
          </a:xfrm>
        </p:spPr>
        <p:txBody>
          <a:bodyPr>
            <a:normAutofit fontScale="85000" lnSpcReduction="20000"/>
          </a:bodyPr>
          <a:lstStyle/>
          <a:p>
            <a:r>
              <a:rPr lang="en-US" sz="2400" dirty="0" smtClean="0"/>
              <a:t>Spectroscopic systems:</a:t>
            </a:r>
          </a:p>
          <a:p>
            <a:pPr lvl="1"/>
            <a:r>
              <a:rPr lang="en-US" sz="2000" dirty="0" smtClean="0"/>
              <a:t>A signal is attributed to a photon and subsequently processed when it exceeds a threshold (above the system noise)</a:t>
            </a:r>
          </a:p>
          <a:p>
            <a:pPr lvl="1"/>
            <a:r>
              <a:rPr lang="en-US" sz="2000" dirty="0" smtClean="0"/>
              <a:t>Suppression of random electronics noise due to the fact that threshold can be set above it</a:t>
            </a:r>
          </a:p>
          <a:p>
            <a:pPr lvl="1"/>
            <a:r>
              <a:rPr lang="en-US" sz="2000" dirty="0" smtClean="0"/>
              <a:t>Perfect linear behavior (as long as the counter depth is sufficient)</a:t>
            </a:r>
          </a:p>
          <a:p>
            <a:pPr lvl="1"/>
            <a:r>
              <a:rPr lang="en-US" sz="2000" dirty="0" smtClean="0"/>
              <a:t>Energy weighting can be applied off-detector for contrast enhancement (no need for multiple exposures)</a:t>
            </a:r>
          </a:p>
          <a:p>
            <a:pPr lvl="1"/>
            <a:r>
              <a:rPr lang="en-US" sz="2000" dirty="0"/>
              <a:t>A minimum time is required between two consecutive events in order for them to be recorded as separate </a:t>
            </a:r>
            <a:r>
              <a:rPr lang="en-US" sz="2000" dirty="0" smtClean="0"/>
              <a:t>pulses</a:t>
            </a:r>
            <a:endParaRPr lang="en-GB" sz="2000" dirty="0"/>
          </a:p>
        </p:txBody>
      </p:sp>
      <p:sp>
        <p:nvSpPr>
          <p:cNvPr id="2" name="Rectangle 1"/>
          <p:cNvSpPr/>
          <p:nvPr/>
        </p:nvSpPr>
        <p:spPr>
          <a:xfrm>
            <a:off x="3876791" y="2223914"/>
            <a:ext cx="3168352" cy="1223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2032794" y="3140968"/>
            <a:ext cx="2160240" cy="338554"/>
          </a:xfrm>
          <a:prstGeom prst="rect">
            <a:avLst/>
          </a:prstGeom>
          <a:noFill/>
        </p:spPr>
        <p:txBody>
          <a:bodyPr wrap="square" rtlCol="0">
            <a:spAutoFit/>
          </a:bodyPr>
          <a:lstStyle/>
          <a:p>
            <a:r>
              <a:rPr lang="en-GB" sz="1600" i="1" dirty="0" smtClean="0">
                <a:solidFill>
                  <a:schemeClr val="accent2">
                    <a:lumMod val="60000"/>
                    <a:lumOff val="40000"/>
                  </a:schemeClr>
                </a:solidFill>
              </a:rPr>
              <a:t>Threshold 0</a:t>
            </a:r>
            <a:endParaRPr lang="en-GB" sz="1600" i="1" dirty="0">
              <a:solidFill>
                <a:schemeClr val="accent2">
                  <a:lumMod val="60000"/>
                  <a:lumOff val="40000"/>
                </a:schemeClr>
              </a:solidFill>
            </a:endParaRPr>
          </a:p>
        </p:txBody>
      </p:sp>
      <p:sp>
        <p:nvSpPr>
          <p:cNvPr id="14" name="TextBox 13"/>
          <p:cNvSpPr txBox="1"/>
          <p:nvPr/>
        </p:nvSpPr>
        <p:spPr>
          <a:xfrm>
            <a:off x="2032794" y="2585064"/>
            <a:ext cx="2160240" cy="338554"/>
          </a:xfrm>
          <a:prstGeom prst="rect">
            <a:avLst/>
          </a:prstGeom>
          <a:noFill/>
        </p:spPr>
        <p:txBody>
          <a:bodyPr wrap="square" rtlCol="0">
            <a:spAutoFit/>
          </a:bodyPr>
          <a:lstStyle/>
          <a:p>
            <a:r>
              <a:rPr lang="en-GB" sz="1600" i="1" dirty="0" smtClean="0">
                <a:solidFill>
                  <a:schemeClr val="accent2">
                    <a:lumMod val="60000"/>
                    <a:lumOff val="40000"/>
                  </a:schemeClr>
                </a:solidFill>
              </a:rPr>
              <a:t>Threshold 1</a:t>
            </a:r>
            <a:endParaRPr lang="en-GB" sz="1600" i="1" dirty="0">
              <a:solidFill>
                <a:schemeClr val="accent2">
                  <a:lumMod val="60000"/>
                  <a:lumOff val="40000"/>
                </a:schemeClr>
              </a:solidFill>
            </a:endParaRPr>
          </a:p>
        </p:txBody>
      </p:sp>
      <p:graphicFrame>
        <p:nvGraphicFramePr>
          <p:cNvPr id="15" name="Object 14"/>
          <p:cNvGraphicFramePr>
            <a:graphicFrameLocks noChangeAspect="1"/>
          </p:cNvGraphicFramePr>
          <p:nvPr>
            <p:extLst>
              <p:ext uri="{D42A27DB-BD31-4B8C-83A1-F6EECF244321}">
                <p14:modId xmlns:p14="http://schemas.microsoft.com/office/powerpoint/2010/main" val="2995347167"/>
              </p:ext>
            </p:extLst>
          </p:nvPr>
        </p:nvGraphicFramePr>
        <p:xfrm>
          <a:off x="3112021" y="2976563"/>
          <a:ext cx="523875" cy="452437"/>
        </p:xfrm>
        <a:graphic>
          <a:graphicData uri="http://schemas.openxmlformats.org/presentationml/2006/ole">
            <mc:AlternateContent xmlns:mc="http://schemas.openxmlformats.org/markup-compatibility/2006">
              <mc:Choice xmlns:v="urn:schemas-microsoft-com:vml" Requires="v">
                <p:oleObj spid="_x0000_s185040" name="Equation" r:id="rId7" imgW="495000" imgH="431640" progId="Equation.3">
                  <p:embed/>
                </p:oleObj>
              </mc:Choice>
              <mc:Fallback>
                <p:oleObj name="Equation" r:id="rId7" imgW="495000" imgH="431640" progId="Equation.3">
                  <p:embed/>
                  <p:pic>
                    <p:nvPicPr>
                      <p:cNvPr id="11" name="Object 10"/>
                      <p:cNvPicPr/>
                      <p:nvPr/>
                    </p:nvPicPr>
                    <p:blipFill>
                      <a:blip r:embed="rId8"/>
                      <a:stretch>
                        <a:fillRect/>
                      </a:stretch>
                    </p:blipFill>
                    <p:spPr>
                      <a:xfrm>
                        <a:off x="3112021" y="2976563"/>
                        <a:ext cx="523875" cy="452437"/>
                      </a:xfrm>
                      <a:prstGeom prst="rect">
                        <a:avLst/>
                      </a:prstGeom>
                    </p:spPr>
                  </p:pic>
                </p:oleObj>
              </mc:Fallback>
            </mc:AlternateContent>
          </a:graphicData>
        </a:graphic>
      </p:graphicFrame>
    </p:spTree>
    <p:extLst>
      <p:ext uri="{BB962C8B-B14F-4D97-AF65-F5344CB8AC3E}">
        <p14:creationId xmlns:p14="http://schemas.microsoft.com/office/powerpoint/2010/main" val="4164872358"/>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Line 216"/>
          <p:cNvSpPr>
            <a:spLocks noChangeShapeType="1"/>
          </p:cNvSpPr>
          <p:nvPr/>
        </p:nvSpPr>
        <p:spPr bwMode="auto">
          <a:xfrm flipV="1">
            <a:off x="276426" y="2209091"/>
            <a:ext cx="0" cy="226068"/>
          </a:xfrm>
          <a:prstGeom prst="line">
            <a:avLst/>
          </a:prstGeom>
          <a:noFill/>
          <a:ln w="28575">
            <a:solidFill>
              <a:schemeClr val="tx1"/>
            </a:solidFill>
            <a:round/>
            <a:headEnd type="arrow" w="med" len="med"/>
            <a:tailEnd type="none" w="med" len="med"/>
          </a:ln>
        </p:spPr>
        <p:txBody>
          <a:bodyPr/>
          <a:lstStyle/>
          <a:p>
            <a:endParaRPr lang="en-US"/>
          </a:p>
        </p:txBody>
      </p:sp>
      <p:sp>
        <p:nvSpPr>
          <p:cNvPr id="25" name="Oval 217"/>
          <p:cNvSpPr>
            <a:spLocks noChangeArrowheads="1"/>
          </p:cNvSpPr>
          <p:nvPr/>
        </p:nvSpPr>
        <p:spPr bwMode="auto">
          <a:xfrm>
            <a:off x="107249" y="2130205"/>
            <a:ext cx="343746" cy="360709"/>
          </a:xfrm>
          <a:prstGeom prst="ellipse">
            <a:avLst/>
          </a:prstGeom>
          <a:noFill/>
          <a:ln w="28575">
            <a:solidFill>
              <a:schemeClr val="tx1"/>
            </a:solidFill>
            <a:round/>
            <a:headEnd/>
            <a:tailEnd/>
          </a:ln>
        </p:spPr>
        <p:txBody>
          <a:bodyPr wrap="none" anchor="ctr"/>
          <a:lstStyle/>
          <a:p>
            <a:endParaRPr lang="en-US" b="1"/>
          </a:p>
        </p:txBody>
      </p:sp>
      <p:sp>
        <p:nvSpPr>
          <p:cNvPr id="65" name="AutoShape 33"/>
          <p:cNvSpPr>
            <a:spLocks noChangeArrowheads="1"/>
          </p:cNvSpPr>
          <p:nvPr/>
        </p:nvSpPr>
        <p:spPr bwMode="auto">
          <a:xfrm rot="10800000">
            <a:off x="810934" y="2816163"/>
            <a:ext cx="335693" cy="234963"/>
          </a:xfrm>
          <a:prstGeom prst="flowChartExtract">
            <a:avLst/>
          </a:prstGeom>
          <a:solidFill>
            <a:schemeClr val="bg1"/>
          </a:solidFill>
          <a:ln w="28575">
            <a:solidFill>
              <a:schemeClr val="tx1"/>
            </a:solidFill>
            <a:miter lim="800000"/>
            <a:headEnd type="none" w="sm" len="sm"/>
            <a:tailEnd type="none" w="sm" len="sm"/>
          </a:ln>
          <a:effectLst/>
        </p:spPr>
        <p:txBody>
          <a:bodyPr wrap="none" anchor="ctr"/>
          <a:lstStyle/>
          <a:p>
            <a:endParaRPr lang="en-US"/>
          </a:p>
        </p:txBody>
      </p:sp>
      <p:sp>
        <p:nvSpPr>
          <p:cNvPr id="82" name="Oval 167"/>
          <p:cNvSpPr>
            <a:spLocks noChangeArrowheads="1"/>
          </p:cNvSpPr>
          <p:nvPr/>
        </p:nvSpPr>
        <p:spPr bwMode="auto">
          <a:xfrm rot="10800000">
            <a:off x="3788539" y="1720306"/>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83" name="Isosceles Triangle 82"/>
          <p:cNvSpPr/>
          <p:nvPr/>
        </p:nvSpPr>
        <p:spPr>
          <a:xfrm rot="5400000">
            <a:off x="2677453" y="1503746"/>
            <a:ext cx="709188" cy="515794"/>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Line 218"/>
          <p:cNvSpPr>
            <a:spLocks noChangeShapeType="1"/>
          </p:cNvSpPr>
          <p:nvPr/>
        </p:nvSpPr>
        <p:spPr bwMode="auto">
          <a:xfrm rot="16200000" flipH="1">
            <a:off x="1524357" y="516172"/>
            <a:ext cx="0" cy="2499586"/>
          </a:xfrm>
          <a:prstGeom prst="line">
            <a:avLst/>
          </a:prstGeom>
          <a:noFill/>
          <a:ln w="28575">
            <a:solidFill>
              <a:schemeClr val="tx1"/>
            </a:solidFill>
            <a:round/>
            <a:headEnd/>
            <a:tailEnd/>
          </a:ln>
        </p:spPr>
        <p:txBody>
          <a:bodyPr/>
          <a:lstStyle/>
          <a:p>
            <a:endParaRPr lang="en-US"/>
          </a:p>
        </p:txBody>
      </p:sp>
      <p:sp>
        <p:nvSpPr>
          <p:cNvPr id="85" name="Line 218"/>
          <p:cNvSpPr>
            <a:spLocks noChangeShapeType="1"/>
          </p:cNvSpPr>
          <p:nvPr/>
        </p:nvSpPr>
        <p:spPr bwMode="auto">
          <a:xfrm rot="16200000">
            <a:off x="3538834" y="1506334"/>
            <a:ext cx="0" cy="497780"/>
          </a:xfrm>
          <a:prstGeom prst="line">
            <a:avLst/>
          </a:prstGeom>
          <a:noFill/>
          <a:ln w="28575">
            <a:solidFill>
              <a:schemeClr val="tx1"/>
            </a:solidFill>
            <a:round/>
            <a:headEnd/>
            <a:tailEnd/>
          </a:ln>
        </p:spPr>
        <p:txBody>
          <a:bodyPr/>
          <a:lstStyle/>
          <a:p>
            <a:endParaRPr lang="en-US"/>
          </a:p>
        </p:txBody>
      </p:sp>
      <p:sp>
        <p:nvSpPr>
          <p:cNvPr id="86" name="Oval 167"/>
          <p:cNvSpPr>
            <a:spLocks noChangeArrowheads="1"/>
          </p:cNvSpPr>
          <p:nvPr/>
        </p:nvSpPr>
        <p:spPr bwMode="auto">
          <a:xfrm rot="10800000">
            <a:off x="942205" y="1729308"/>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88" name="Oval 167"/>
          <p:cNvSpPr>
            <a:spLocks noChangeArrowheads="1"/>
          </p:cNvSpPr>
          <p:nvPr/>
        </p:nvSpPr>
        <p:spPr bwMode="auto">
          <a:xfrm rot="10800000">
            <a:off x="2491513" y="1732016"/>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89" name="Oval 167"/>
          <p:cNvSpPr>
            <a:spLocks noChangeArrowheads="1"/>
          </p:cNvSpPr>
          <p:nvPr/>
        </p:nvSpPr>
        <p:spPr bwMode="auto">
          <a:xfrm rot="10800000">
            <a:off x="3531806" y="1717729"/>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90" name="Line 218"/>
          <p:cNvSpPr>
            <a:spLocks noChangeShapeType="1"/>
          </p:cNvSpPr>
          <p:nvPr/>
        </p:nvSpPr>
        <p:spPr bwMode="auto">
          <a:xfrm rot="16200000">
            <a:off x="2028099" y="1237751"/>
            <a:ext cx="999165" cy="2272"/>
          </a:xfrm>
          <a:prstGeom prst="line">
            <a:avLst/>
          </a:prstGeom>
          <a:noFill/>
          <a:ln w="28575">
            <a:solidFill>
              <a:schemeClr val="tx1"/>
            </a:solidFill>
            <a:round/>
            <a:headEnd/>
            <a:tailEnd/>
          </a:ln>
        </p:spPr>
        <p:txBody>
          <a:bodyPr/>
          <a:lstStyle/>
          <a:p>
            <a:endParaRPr lang="en-US"/>
          </a:p>
        </p:txBody>
      </p:sp>
      <p:sp>
        <p:nvSpPr>
          <p:cNvPr id="91" name="Line 218"/>
          <p:cNvSpPr>
            <a:spLocks noChangeShapeType="1"/>
          </p:cNvSpPr>
          <p:nvPr/>
        </p:nvSpPr>
        <p:spPr bwMode="auto">
          <a:xfrm rot="16200000">
            <a:off x="2749260" y="948650"/>
            <a:ext cx="1" cy="469924"/>
          </a:xfrm>
          <a:prstGeom prst="line">
            <a:avLst/>
          </a:prstGeom>
          <a:noFill/>
          <a:ln w="28575">
            <a:solidFill>
              <a:schemeClr val="tx1"/>
            </a:solidFill>
            <a:round/>
            <a:headEnd/>
            <a:tailEnd/>
          </a:ln>
        </p:spPr>
        <p:txBody>
          <a:bodyPr/>
          <a:lstStyle/>
          <a:p>
            <a:endParaRPr lang="en-US"/>
          </a:p>
        </p:txBody>
      </p:sp>
      <p:sp>
        <p:nvSpPr>
          <p:cNvPr id="93" name="Line 218"/>
          <p:cNvSpPr>
            <a:spLocks noChangeShapeType="1"/>
          </p:cNvSpPr>
          <p:nvPr/>
        </p:nvSpPr>
        <p:spPr bwMode="auto">
          <a:xfrm rot="16200000">
            <a:off x="3068503" y="1229535"/>
            <a:ext cx="1001670" cy="0"/>
          </a:xfrm>
          <a:prstGeom prst="line">
            <a:avLst/>
          </a:prstGeom>
          <a:noFill/>
          <a:ln w="28575">
            <a:solidFill>
              <a:schemeClr val="tx1"/>
            </a:solidFill>
            <a:round/>
            <a:headEnd/>
            <a:tailEnd/>
          </a:ln>
        </p:spPr>
        <p:txBody>
          <a:bodyPr/>
          <a:lstStyle/>
          <a:p>
            <a:endParaRPr lang="en-US"/>
          </a:p>
        </p:txBody>
      </p:sp>
      <p:sp>
        <p:nvSpPr>
          <p:cNvPr id="94" name="Line 218"/>
          <p:cNvSpPr>
            <a:spLocks noChangeShapeType="1"/>
          </p:cNvSpPr>
          <p:nvPr/>
        </p:nvSpPr>
        <p:spPr bwMode="auto">
          <a:xfrm rot="16200000">
            <a:off x="2802268" y="1183614"/>
            <a:ext cx="363906" cy="0"/>
          </a:xfrm>
          <a:prstGeom prst="line">
            <a:avLst/>
          </a:prstGeom>
          <a:noFill/>
          <a:ln w="28575">
            <a:solidFill>
              <a:schemeClr val="tx1"/>
            </a:solidFill>
            <a:round/>
            <a:headEnd/>
            <a:tailEnd/>
          </a:ln>
        </p:spPr>
        <p:txBody>
          <a:bodyPr/>
          <a:lstStyle/>
          <a:p>
            <a:endParaRPr lang="en-US"/>
          </a:p>
        </p:txBody>
      </p:sp>
      <p:sp>
        <p:nvSpPr>
          <p:cNvPr id="95" name="Line 218"/>
          <p:cNvSpPr>
            <a:spLocks noChangeShapeType="1"/>
          </p:cNvSpPr>
          <p:nvPr/>
        </p:nvSpPr>
        <p:spPr bwMode="auto">
          <a:xfrm rot="16200000">
            <a:off x="2921907" y="1183614"/>
            <a:ext cx="363906" cy="0"/>
          </a:xfrm>
          <a:prstGeom prst="line">
            <a:avLst/>
          </a:prstGeom>
          <a:noFill/>
          <a:ln w="28575">
            <a:solidFill>
              <a:schemeClr val="tx1"/>
            </a:solidFill>
            <a:round/>
            <a:headEnd/>
            <a:tailEnd/>
          </a:ln>
        </p:spPr>
        <p:txBody>
          <a:bodyPr/>
          <a:lstStyle/>
          <a:p>
            <a:endParaRPr lang="en-US"/>
          </a:p>
        </p:txBody>
      </p:sp>
      <p:sp>
        <p:nvSpPr>
          <p:cNvPr id="112" name="Line 218"/>
          <p:cNvSpPr>
            <a:spLocks noChangeShapeType="1"/>
          </p:cNvSpPr>
          <p:nvPr/>
        </p:nvSpPr>
        <p:spPr bwMode="auto">
          <a:xfrm rot="16200000">
            <a:off x="3346530" y="946900"/>
            <a:ext cx="1" cy="469924"/>
          </a:xfrm>
          <a:prstGeom prst="line">
            <a:avLst/>
          </a:prstGeom>
          <a:noFill/>
          <a:ln w="28575">
            <a:solidFill>
              <a:schemeClr val="tx1"/>
            </a:solidFill>
            <a:round/>
            <a:headEnd/>
            <a:tailEnd/>
          </a:ln>
        </p:spPr>
        <p:txBody>
          <a:bodyPr/>
          <a:lstStyle/>
          <a:p>
            <a:endParaRPr lang="en-US"/>
          </a:p>
        </p:txBody>
      </p:sp>
      <p:sp>
        <p:nvSpPr>
          <p:cNvPr id="113" name="Line 218"/>
          <p:cNvSpPr>
            <a:spLocks noChangeShapeType="1"/>
          </p:cNvSpPr>
          <p:nvPr/>
        </p:nvSpPr>
        <p:spPr bwMode="auto">
          <a:xfrm rot="16200000">
            <a:off x="2761735" y="504343"/>
            <a:ext cx="1" cy="469924"/>
          </a:xfrm>
          <a:prstGeom prst="line">
            <a:avLst/>
          </a:prstGeom>
          <a:noFill/>
          <a:ln w="28575">
            <a:solidFill>
              <a:schemeClr val="tx1"/>
            </a:solidFill>
            <a:round/>
            <a:headEnd/>
            <a:tailEnd/>
          </a:ln>
        </p:spPr>
        <p:txBody>
          <a:bodyPr/>
          <a:lstStyle/>
          <a:p>
            <a:endParaRPr lang="en-US"/>
          </a:p>
        </p:txBody>
      </p:sp>
      <p:sp>
        <p:nvSpPr>
          <p:cNvPr id="114" name="Line 218"/>
          <p:cNvSpPr>
            <a:spLocks noChangeShapeType="1"/>
          </p:cNvSpPr>
          <p:nvPr/>
        </p:nvSpPr>
        <p:spPr bwMode="auto">
          <a:xfrm rot="16200000">
            <a:off x="3346530" y="502185"/>
            <a:ext cx="1" cy="469924"/>
          </a:xfrm>
          <a:prstGeom prst="line">
            <a:avLst/>
          </a:prstGeom>
          <a:noFill/>
          <a:ln w="28575">
            <a:solidFill>
              <a:schemeClr val="tx1"/>
            </a:solidFill>
            <a:round/>
            <a:headEnd/>
            <a:tailEnd/>
          </a:ln>
        </p:spPr>
        <p:txBody>
          <a:bodyPr/>
          <a:lstStyle/>
          <a:p>
            <a:endParaRPr lang="en-US"/>
          </a:p>
        </p:txBody>
      </p:sp>
      <p:sp>
        <p:nvSpPr>
          <p:cNvPr id="7" name="Rectangle 6"/>
          <p:cNvSpPr/>
          <p:nvPr/>
        </p:nvSpPr>
        <p:spPr>
          <a:xfrm>
            <a:off x="2835764" y="620688"/>
            <a:ext cx="419597" cy="216024"/>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67"/>
          <p:cNvSpPr>
            <a:spLocks noChangeArrowheads="1"/>
          </p:cNvSpPr>
          <p:nvPr/>
        </p:nvSpPr>
        <p:spPr bwMode="auto">
          <a:xfrm rot="10800000">
            <a:off x="3534886" y="1150144"/>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116" name="Oval 167"/>
          <p:cNvSpPr>
            <a:spLocks noChangeArrowheads="1"/>
          </p:cNvSpPr>
          <p:nvPr/>
        </p:nvSpPr>
        <p:spPr bwMode="auto">
          <a:xfrm rot="10800000">
            <a:off x="2495024" y="1150144"/>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grpSp>
        <p:nvGrpSpPr>
          <p:cNvPr id="8" name="Group 7"/>
          <p:cNvGrpSpPr/>
          <p:nvPr/>
        </p:nvGrpSpPr>
        <p:grpSpPr>
          <a:xfrm rot="16200000">
            <a:off x="446937" y="2100612"/>
            <a:ext cx="1067194" cy="363906"/>
            <a:chOff x="4046739" y="5625063"/>
            <a:chExt cx="1067194" cy="363906"/>
          </a:xfrm>
        </p:grpSpPr>
        <p:sp>
          <p:nvSpPr>
            <p:cNvPr id="117" name="Line 218"/>
            <p:cNvSpPr>
              <a:spLocks noChangeShapeType="1"/>
            </p:cNvSpPr>
            <p:nvPr/>
          </p:nvSpPr>
          <p:spPr bwMode="auto">
            <a:xfrm rot="16200000">
              <a:off x="4281700" y="5572052"/>
              <a:ext cx="1" cy="469924"/>
            </a:xfrm>
            <a:prstGeom prst="line">
              <a:avLst/>
            </a:prstGeom>
            <a:noFill/>
            <a:ln w="28575">
              <a:solidFill>
                <a:schemeClr val="tx1"/>
              </a:solidFill>
              <a:round/>
              <a:headEnd/>
              <a:tailEnd/>
            </a:ln>
          </p:spPr>
          <p:txBody>
            <a:bodyPr/>
            <a:lstStyle/>
            <a:p>
              <a:endParaRPr lang="en-US"/>
            </a:p>
          </p:txBody>
        </p:sp>
        <p:sp>
          <p:nvSpPr>
            <p:cNvPr id="118" name="Line 218"/>
            <p:cNvSpPr>
              <a:spLocks noChangeShapeType="1"/>
            </p:cNvSpPr>
            <p:nvPr/>
          </p:nvSpPr>
          <p:spPr bwMode="auto">
            <a:xfrm rot="16200000">
              <a:off x="4334708" y="5807016"/>
              <a:ext cx="363906" cy="0"/>
            </a:xfrm>
            <a:prstGeom prst="line">
              <a:avLst/>
            </a:prstGeom>
            <a:noFill/>
            <a:ln w="28575">
              <a:solidFill>
                <a:schemeClr val="tx1"/>
              </a:solidFill>
              <a:round/>
              <a:headEnd/>
              <a:tailEnd/>
            </a:ln>
          </p:spPr>
          <p:txBody>
            <a:bodyPr/>
            <a:lstStyle/>
            <a:p>
              <a:endParaRPr lang="en-US"/>
            </a:p>
          </p:txBody>
        </p:sp>
        <p:sp>
          <p:nvSpPr>
            <p:cNvPr id="119" name="Line 218"/>
            <p:cNvSpPr>
              <a:spLocks noChangeShapeType="1"/>
            </p:cNvSpPr>
            <p:nvPr/>
          </p:nvSpPr>
          <p:spPr bwMode="auto">
            <a:xfrm rot="16200000">
              <a:off x="4454347" y="5807016"/>
              <a:ext cx="363906" cy="0"/>
            </a:xfrm>
            <a:prstGeom prst="line">
              <a:avLst/>
            </a:prstGeom>
            <a:noFill/>
            <a:ln w="28575">
              <a:solidFill>
                <a:schemeClr val="tx1"/>
              </a:solidFill>
              <a:round/>
              <a:headEnd/>
              <a:tailEnd/>
            </a:ln>
          </p:spPr>
          <p:txBody>
            <a:bodyPr/>
            <a:lstStyle/>
            <a:p>
              <a:endParaRPr lang="en-US"/>
            </a:p>
          </p:txBody>
        </p:sp>
        <p:sp>
          <p:nvSpPr>
            <p:cNvPr id="120" name="Line 218"/>
            <p:cNvSpPr>
              <a:spLocks noChangeShapeType="1"/>
            </p:cNvSpPr>
            <p:nvPr/>
          </p:nvSpPr>
          <p:spPr bwMode="auto">
            <a:xfrm rot="16200000">
              <a:off x="4878970" y="5570302"/>
              <a:ext cx="1" cy="469924"/>
            </a:xfrm>
            <a:prstGeom prst="line">
              <a:avLst/>
            </a:prstGeom>
            <a:noFill/>
            <a:ln w="28575">
              <a:solidFill>
                <a:schemeClr val="tx1"/>
              </a:solidFill>
              <a:round/>
              <a:headEnd/>
              <a:tailEnd/>
            </a:ln>
          </p:spPr>
          <p:txBody>
            <a:bodyPr/>
            <a:lstStyle/>
            <a:p>
              <a:endParaRPr lang="en-US"/>
            </a:p>
          </p:txBody>
        </p:sp>
      </p:grpSp>
      <p:sp>
        <p:nvSpPr>
          <p:cNvPr id="123" name="Line 218"/>
          <p:cNvSpPr>
            <a:spLocks noChangeShapeType="1"/>
          </p:cNvSpPr>
          <p:nvPr/>
        </p:nvSpPr>
        <p:spPr bwMode="auto">
          <a:xfrm rot="16200000" flipV="1">
            <a:off x="117881" y="2653107"/>
            <a:ext cx="331584" cy="4558"/>
          </a:xfrm>
          <a:prstGeom prst="line">
            <a:avLst/>
          </a:prstGeom>
          <a:noFill/>
          <a:ln w="28575">
            <a:solidFill>
              <a:schemeClr val="tx1"/>
            </a:solidFill>
            <a:round/>
            <a:headEnd/>
            <a:tailEnd/>
          </a:ln>
        </p:spPr>
        <p:txBody>
          <a:bodyPr/>
          <a:lstStyle/>
          <a:p>
            <a:endParaRPr lang="en-US"/>
          </a:p>
        </p:txBody>
      </p:sp>
      <p:sp>
        <p:nvSpPr>
          <p:cNvPr id="124" name="AutoShape 33"/>
          <p:cNvSpPr>
            <a:spLocks noChangeArrowheads="1"/>
          </p:cNvSpPr>
          <p:nvPr/>
        </p:nvSpPr>
        <p:spPr bwMode="auto">
          <a:xfrm rot="10800000">
            <a:off x="118105" y="2816163"/>
            <a:ext cx="335693" cy="234963"/>
          </a:xfrm>
          <a:prstGeom prst="flowChartExtract">
            <a:avLst/>
          </a:prstGeom>
          <a:solidFill>
            <a:schemeClr val="bg1"/>
          </a:solidFill>
          <a:ln w="28575">
            <a:solidFill>
              <a:schemeClr val="tx1"/>
            </a:solidFill>
            <a:miter lim="800000"/>
            <a:headEnd type="none" w="sm" len="sm"/>
            <a:tailEnd type="none" w="sm" len="sm"/>
          </a:ln>
          <a:effectLst/>
        </p:spPr>
        <p:txBody>
          <a:bodyPr wrap="none" anchor="ctr"/>
          <a:lstStyle/>
          <a:p>
            <a:endParaRPr lang="en-US"/>
          </a:p>
        </p:txBody>
      </p:sp>
      <p:sp>
        <p:nvSpPr>
          <p:cNvPr id="125" name="Line 218"/>
          <p:cNvSpPr>
            <a:spLocks noChangeShapeType="1"/>
          </p:cNvSpPr>
          <p:nvPr/>
        </p:nvSpPr>
        <p:spPr bwMode="auto">
          <a:xfrm rot="16200000" flipV="1">
            <a:off x="84282" y="1945769"/>
            <a:ext cx="385121" cy="4558"/>
          </a:xfrm>
          <a:prstGeom prst="line">
            <a:avLst/>
          </a:prstGeom>
          <a:noFill/>
          <a:ln w="28575">
            <a:solidFill>
              <a:schemeClr val="tx1"/>
            </a:solidFill>
            <a:round/>
            <a:headEnd/>
            <a:tailEnd/>
          </a:ln>
        </p:spPr>
        <p:txBody>
          <a:bodyPr/>
          <a:lstStyle/>
          <a:p>
            <a:endParaRPr lang="en-US"/>
          </a:p>
        </p:txBody>
      </p:sp>
      <p:sp>
        <p:nvSpPr>
          <p:cNvPr id="126" name="Oval 167"/>
          <p:cNvSpPr>
            <a:spLocks noChangeArrowheads="1"/>
          </p:cNvSpPr>
          <p:nvPr/>
        </p:nvSpPr>
        <p:spPr bwMode="auto">
          <a:xfrm rot="10800000">
            <a:off x="1726856" y="1725192"/>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128" name="Line 218"/>
          <p:cNvSpPr>
            <a:spLocks noChangeShapeType="1"/>
          </p:cNvSpPr>
          <p:nvPr/>
        </p:nvSpPr>
        <p:spPr bwMode="auto">
          <a:xfrm rot="10800000" flipH="1">
            <a:off x="1763433" y="3517824"/>
            <a:ext cx="1750" cy="1075518"/>
          </a:xfrm>
          <a:prstGeom prst="line">
            <a:avLst/>
          </a:prstGeom>
          <a:noFill/>
          <a:ln w="28575">
            <a:solidFill>
              <a:schemeClr val="tx1"/>
            </a:solidFill>
            <a:round/>
            <a:headEnd/>
            <a:tailEnd/>
          </a:ln>
        </p:spPr>
        <p:txBody>
          <a:bodyPr/>
          <a:lstStyle/>
          <a:p>
            <a:endParaRPr lang="en-US"/>
          </a:p>
        </p:txBody>
      </p:sp>
      <p:sp>
        <p:nvSpPr>
          <p:cNvPr id="129" name="Line 218"/>
          <p:cNvSpPr>
            <a:spLocks noChangeShapeType="1"/>
          </p:cNvSpPr>
          <p:nvPr/>
        </p:nvSpPr>
        <p:spPr bwMode="auto">
          <a:xfrm rot="10800000">
            <a:off x="1583232" y="3517826"/>
            <a:ext cx="363906" cy="0"/>
          </a:xfrm>
          <a:prstGeom prst="line">
            <a:avLst/>
          </a:prstGeom>
          <a:noFill/>
          <a:ln w="28575">
            <a:solidFill>
              <a:schemeClr val="tx1"/>
            </a:solidFill>
            <a:round/>
            <a:headEnd/>
            <a:tailEnd/>
          </a:ln>
        </p:spPr>
        <p:txBody>
          <a:bodyPr/>
          <a:lstStyle/>
          <a:p>
            <a:endParaRPr lang="en-US"/>
          </a:p>
        </p:txBody>
      </p:sp>
      <p:sp>
        <p:nvSpPr>
          <p:cNvPr id="130" name="Line 218"/>
          <p:cNvSpPr>
            <a:spLocks noChangeShapeType="1"/>
          </p:cNvSpPr>
          <p:nvPr/>
        </p:nvSpPr>
        <p:spPr bwMode="auto">
          <a:xfrm rot="10800000">
            <a:off x="1583232" y="3398187"/>
            <a:ext cx="363906" cy="0"/>
          </a:xfrm>
          <a:prstGeom prst="line">
            <a:avLst/>
          </a:prstGeom>
          <a:noFill/>
          <a:ln w="28575">
            <a:solidFill>
              <a:schemeClr val="tx1"/>
            </a:solidFill>
            <a:round/>
            <a:headEnd/>
            <a:tailEnd/>
          </a:ln>
        </p:spPr>
        <p:txBody>
          <a:bodyPr/>
          <a:lstStyle/>
          <a:p>
            <a:endParaRPr lang="en-US"/>
          </a:p>
        </p:txBody>
      </p:sp>
      <p:sp>
        <p:nvSpPr>
          <p:cNvPr id="131" name="Line 218"/>
          <p:cNvSpPr>
            <a:spLocks noChangeShapeType="1"/>
          </p:cNvSpPr>
          <p:nvPr/>
        </p:nvSpPr>
        <p:spPr bwMode="auto">
          <a:xfrm rot="10800000" flipH="1">
            <a:off x="1763433" y="1767196"/>
            <a:ext cx="1751" cy="1623282"/>
          </a:xfrm>
          <a:prstGeom prst="line">
            <a:avLst/>
          </a:prstGeom>
          <a:noFill/>
          <a:ln w="28575">
            <a:solidFill>
              <a:schemeClr val="tx1"/>
            </a:solidFill>
            <a:round/>
            <a:headEnd/>
            <a:tailEnd/>
          </a:ln>
        </p:spPr>
        <p:txBody>
          <a:bodyPr/>
          <a:lstStyle/>
          <a:p>
            <a:endParaRPr lang="en-US"/>
          </a:p>
        </p:txBody>
      </p:sp>
      <p:sp>
        <p:nvSpPr>
          <p:cNvPr id="134" name="AutoShape 33"/>
          <p:cNvSpPr>
            <a:spLocks noChangeArrowheads="1"/>
          </p:cNvSpPr>
          <p:nvPr/>
        </p:nvSpPr>
        <p:spPr bwMode="auto">
          <a:xfrm rot="10800000">
            <a:off x="810934" y="5642308"/>
            <a:ext cx="335693" cy="234963"/>
          </a:xfrm>
          <a:prstGeom prst="flowChartExtract">
            <a:avLst/>
          </a:prstGeom>
          <a:solidFill>
            <a:schemeClr val="bg1"/>
          </a:solidFill>
          <a:ln w="28575">
            <a:solidFill>
              <a:schemeClr val="tx1"/>
            </a:solidFill>
            <a:miter lim="800000"/>
            <a:headEnd type="none" w="sm" len="sm"/>
            <a:tailEnd type="none" w="sm" len="sm"/>
          </a:ln>
          <a:effectLst/>
        </p:spPr>
        <p:txBody>
          <a:bodyPr wrap="none" anchor="ctr"/>
          <a:lstStyle/>
          <a:p>
            <a:endParaRPr lang="en-US"/>
          </a:p>
        </p:txBody>
      </p:sp>
      <p:sp>
        <p:nvSpPr>
          <p:cNvPr id="135" name="Oval 167"/>
          <p:cNvSpPr>
            <a:spLocks noChangeArrowheads="1"/>
          </p:cNvSpPr>
          <p:nvPr/>
        </p:nvSpPr>
        <p:spPr bwMode="auto">
          <a:xfrm rot="10800000">
            <a:off x="3788539" y="4546451"/>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136" name="Isosceles Triangle 135"/>
          <p:cNvSpPr/>
          <p:nvPr/>
        </p:nvSpPr>
        <p:spPr>
          <a:xfrm rot="5400000">
            <a:off x="2677453" y="4329891"/>
            <a:ext cx="709188" cy="515794"/>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Line 218"/>
          <p:cNvSpPr>
            <a:spLocks noChangeShapeType="1"/>
          </p:cNvSpPr>
          <p:nvPr/>
        </p:nvSpPr>
        <p:spPr bwMode="auto">
          <a:xfrm rot="16200000" flipH="1">
            <a:off x="1874304" y="3692264"/>
            <a:ext cx="4322" cy="1795370"/>
          </a:xfrm>
          <a:prstGeom prst="line">
            <a:avLst/>
          </a:prstGeom>
          <a:noFill/>
          <a:ln w="28575">
            <a:solidFill>
              <a:schemeClr val="tx1"/>
            </a:solidFill>
            <a:round/>
            <a:headEnd/>
            <a:tailEnd/>
          </a:ln>
        </p:spPr>
        <p:txBody>
          <a:bodyPr/>
          <a:lstStyle/>
          <a:p>
            <a:endParaRPr lang="en-US"/>
          </a:p>
        </p:txBody>
      </p:sp>
      <p:sp>
        <p:nvSpPr>
          <p:cNvPr id="138" name="Line 218"/>
          <p:cNvSpPr>
            <a:spLocks noChangeShapeType="1"/>
          </p:cNvSpPr>
          <p:nvPr/>
        </p:nvSpPr>
        <p:spPr bwMode="auto">
          <a:xfrm rot="16200000">
            <a:off x="3538834" y="4332479"/>
            <a:ext cx="0" cy="497780"/>
          </a:xfrm>
          <a:prstGeom prst="line">
            <a:avLst/>
          </a:prstGeom>
          <a:noFill/>
          <a:ln w="28575">
            <a:solidFill>
              <a:schemeClr val="tx1"/>
            </a:solidFill>
            <a:round/>
            <a:headEnd/>
            <a:tailEnd/>
          </a:ln>
        </p:spPr>
        <p:txBody>
          <a:bodyPr/>
          <a:lstStyle/>
          <a:p>
            <a:endParaRPr lang="en-US"/>
          </a:p>
        </p:txBody>
      </p:sp>
      <p:sp>
        <p:nvSpPr>
          <p:cNvPr id="140" name="Oval 167"/>
          <p:cNvSpPr>
            <a:spLocks noChangeArrowheads="1"/>
          </p:cNvSpPr>
          <p:nvPr/>
        </p:nvSpPr>
        <p:spPr bwMode="auto">
          <a:xfrm rot="10800000">
            <a:off x="2491513" y="4558161"/>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141" name="Oval 167"/>
          <p:cNvSpPr>
            <a:spLocks noChangeArrowheads="1"/>
          </p:cNvSpPr>
          <p:nvPr/>
        </p:nvSpPr>
        <p:spPr bwMode="auto">
          <a:xfrm rot="10800000">
            <a:off x="3531806" y="4543874"/>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142" name="Line 218"/>
          <p:cNvSpPr>
            <a:spLocks noChangeShapeType="1"/>
          </p:cNvSpPr>
          <p:nvPr/>
        </p:nvSpPr>
        <p:spPr bwMode="auto">
          <a:xfrm rot="16200000">
            <a:off x="2028099" y="4063896"/>
            <a:ext cx="999165" cy="2272"/>
          </a:xfrm>
          <a:prstGeom prst="line">
            <a:avLst/>
          </a:prstGeom>
          <a:noFill/>
          <a:ln w="28575">
            <a:solidFill>
              <a:schemeClr val="tx1"/>
            </a:solidFill>
            <a:round/>
            <a:headEnd/>
            <a:tailEnd/>
          </a:ln>
        </p:spPr>
        <p:txBody>
          <a:bodyPr/>
          <a:lstStyle/>
          <a:p>
            <a:endParaRPr lang="en-US"/>
          </a:p>
        </p:txBody>
      </p:sp>
      <p:sp>
        <p:nvSpPr>
          <p:cNvPr id="143" name="Line 218"/>
          <p:cNvSpPr>
            <a:spLocks noChangeShapeType="1"/>
          </p:cNvSpPr>
          <p:nvPr/>
        </p:nvSpPr>
        <p:spPr bwMode="auto">
          <a:xfrm rot="16200000">
            <a:off x="2749260" y="3774795"/>
            <a:ext cx="1" cy="469924"/>
          </a:xfrm>
          <a:prstGeom prst="line">
            <a:avLst/>
          </a:prstGeom>
          <a:noFill/>
          <a:ln w="28575">
            <a:solidFill>
              <a:schemeClr val="tx1"/>
            </a:solidFill>
            <a:round/>
            <a:headEnd/>
            <a:tailEnd/>
          </a:ln>
        </p:spPr>
        <p:txBody>
          <a:bodyPr/>
          <a:lstStyle/>
          <a:p>
            <a:endParaRPr lang="en-US"/>
          </a:p>
        </p:txBody>
      </p:sp>
      <p:sp>
        <p:nvSpPr>
          <p:cNvPr id="144" name="Line 218"/>
          <p:cNvSpPr>
            <a:spLocks noChangeShapeType="1"/>
          </p:cNvSpPr>
          <p:nvPr/>
        </p:nvSpPr>
        <p:spPr bwMode="auto">
          <a:xfrm rot="16200000">
            <a:off x="3068503" y="4055680"/>
            <a:ext cx="1001670" cy="0"/>
          </a:xfrm>
          <a:prstGeom prst="line">
            <a:avLst/>
          </a:prstGeom>
          <a:noFill/>
          <a:ln w="28575">
            <a:solidFill>
              <a:schemeClr val="tx1"/>
            </a:solidFill>
            <a:round/>
            <a:headEnd/>
            <a:tailEnd/>
          </a:ln>
        </p:spPr>
        <p:txBody>
          <a:bodyPr/>
          <a:lstStyle/>
          <a:p>
            <a:endParaRPr lang="en-US"/>
          </a:p>
        </p:txBody>
      </p:sp>
      <p:sp>
        <p:nvSpPr>
          <p:cNvPr id="145" name="Line 218"/>
          <p:cNvSpPr>
            <a:spLocks noChangeShapeType="1"/>
          </p:cNvSpPr>
          <p:nvPr/>
        </p:nvSpPr>
        <p:spPr bwMode="auto">
          <a:xfrm rot="16200000">
            <a:off x="2802268" y="4009759"/>
            <a:ext cx="363906" cy="0"/>
          </a:xfrm>
          <a:prstGeom prst="line">
            <a:avLst/>
          </a:prstGeom>
          <a:noFill/>
          <a:ln w="28575">
            <a:solidFill>
              <a:schemeClr val="tx1"/>
            </a:solidFill>
            <a:round/>
            <a:headEnd/>
            <a:tailEnd/>
          </a:ln>
        </p:spPr>
        <p:txBody>
          <a:bodyPr/>
          <a:lstStyle/>
          <a:p>
            <a:endParaRPr lang="en-US"/>
          </a:p>
        </p:txBody>
      </p:sp>
      <p:sp>
        <p:nvSpPr>
          <p:cNvPr id="146" name="Line 218"/>
          <p:cNvSpPr>
            <a:spLocks noChangeShapeType="1"/>
          </p:cNvSpPr>
          <p:nvPr/>
        </p:nvSpPr>
        <p:spPr bwMode="auto">
          <a:xfrm rot="16200000">
            <a:off x="2921907" y="4009759"/>
            <a:ext cx="363906" cy="0"/>
          </a:xfrm>
          <a:prstGeom prst="line">
            <a:avLst/>
          </a:prstGeom>
          <a:noFill/>
          <a:ln w="28575">
            <a:solidFill>
              <a:schemeClr val="tx1"/>
            </a:solidFill>
            <a:round/>
            <a:headEnd/>
            <a:tailEnd/>
          </a:ln>
        </p:spPr>
        <p:txBody>
          <a:bodyPr/>
          <a:lstStyle/>
          <a:p>
            <a:endParaRPr lang="en-US"/>
          </a:p>
        </p:txBody>
      </p:sp>
      <p:sp>
        <p:nvSpPr>
          <p:cNvPr id="147" name="Line 218"/>
          <p:cNvSpPr>
            <a:spLocks noChangeShapeType="1"/>
          </p:cNvSpPr>
          <p:nvPr/>
        </p:nvSpPr>
        <p:spPr bwMode="auto">
          <a:xfrm rot="16200000">
            <a:off x="3346530" y="3773045"/>
            <a:ext cx="1" cy="469924"/>
          </a:xfrm>
          <a:prstGeom prst="line">
            <a:avLst/>
          </a:prstGeom>
          <a:noFill/>
          <a:ln w="28575">
            <a:solidFill>
              <a:schemeClr val="tx1"/>
            </a:solidFill>
            <a:round/>
            <a:headEnd/>
            <a:tailEnd/>
          </a:ln>
        </p:spPr>
        <p:txBody>
          <a:bodyPr/>
          <a:lstStyle/>
          <a:p>
            <a:endParaRPr lang="en-US"/>
          </a:p>
        </p:txBody>
      </p:sp>
      <p:sp>
        <p:nvSpPr>
          <p:cNvPr id="148" name="Line 218"/>
          <p:cNvSpPr>
            <a:spLocks noChangeShapeType="1"/>
          </p:cNvSpPr>
          <p:nvPr/>
        </p:nvSpPr>
        <p:spPr bwMode="auto">
          <a:xfrm rot="16200000">
            <a:off x="2761735" y="3330488"/>
            <a:ext cx="1" cy="469924"/>
          </a:xfrm>
          <a:prstGeom prst="line">
            <a:avLst/>
          </a:prstGeom>
          <a:noFill/>
          <a:ln w="28575">
            <a:solidFill>
              <a:schemeClr val="tx1"/>
            </a:solidFill>
            <a:round/>
            <a:headEnd/>
            <a:tailEnd/>
          </a:ln>
        </p:spPr>
        <p:txBody>
          <a:bodyPr/>
          <a:lstStyle/>
          <a:p>
            <a:endParaRPr lang="en-US"/>
          </a:p>
        </p:txBody>
      </p:sp>
      <p:sp>
        <p:nvSpPr>
          <p:cNvPr id="149" name="Line 218"/>
          <p:cNvSpPr>
            <a:spLocks noChangeShapeType="1"/>
          </p:cNvSpPr>
          <p:nvPr/>
        </p:nvSpPr>
        <p:spPr bwMode="auto">
          <a:xfrm rot="16200000">
            <a:off x="3346530" y="3328330"/>
            <a:ext cx="1" cy="469924"/>
          </a:xfrm>
          <a:prstGeom prst="line">
            <a:avLst/>
          </a:prstGeom>
          <a:noFill/>
          <a:ln w="28575">
            <a:solidFill>
              <a:schemeClr val="tx1"/>
            </a:solidFill>
            <a:round/>
            <a:headEnd/>
            <a:tailEnd/>
          </a:ln>
        </p:spPr>
        <p:txBody>
          <a:bodyPr/>
          <a:lstStyle/>
          <a:p>
            <a:endParaRPr lang="en-US"/>
          </a:p>
        </p:txBody>
      </p:sp>
      <p:sp>
        <p:nvSpPr>
          <p:cNvPr id="150" name="Rectangle 149"/>
          <p:cNvSpPr/>
          <p:nvPr/>
        </p:nvSpPr>
        <p:spPr>
          <a:xfrm>
            <a:off x="2835764" y="3446833"/>
            <a:ext cx="419597" cy="216024"/>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1" name="Oval 167"/>
          <p:cNvSpPr>
            <a:spLocks noChangeArrowheads="1"/>
          </p:cNvSpPr>
          <p:nvPr/>
        </p:nvSpPr>
        <p:spPr bwMode="auto">
          <a:xfrm rot="10800000">
            <a:off x="3534886" y="3976289"/>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152" name="Oval 167"/>
          <p:cNvSpPr>
            <a:spLocks noChangeArrowheads="1"/>
          </p:cNvSpPr>
          <p:nvPr/>
        </p:nvSpPr>
        <p:spPr bwMode="auto">
          <a:xfrm rot="10800000">
            <a:off x="2495024" y="3976289"/>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grpSp>
        <p:nvGrpSpPr>
          <p:cNvPr id="153" name="Group 152"/>
          <p:cNvGrpSpPr/>
          <p:nvPr/>
        </p:nvGrpSpPr>
        <p:grpSpPr>
          <a:xfrm rot="16200000">
            <a:off x="446937" y="4926757"/>
            <a:ext cx="1067194" cy="363906"/>
            <a:chOff x="4046739" y="5625063"/>
            <a:chExt cx="1067194" cy="363906"/>
          </a:xfrm>
        </p:grpSpPr>
        <p:sp>
          <p:nvSpPr>
            <p:cNvPr id="154" name="Line 218"/>
            <p:cNvSpPr>
              <a:spLocks noChangeShapeType="1"/>
            </p:cNvSpPr>
            <p:nvPr/>
          </p:nvSpPr>
          <p:spPr bwMode="auto">
            <a:xfrm rot="16200000">
              <a:off x="4281700" y="5572052"/>
              <a:ext cx="1" cy="469924"/>
            </a:xfrm>
            <a:prstGeom prst="line">
              <a:avLst/>
            </a:prstGeom>
            <a:noFill/>
            <a:ln w="28575">
              <a:solidFill>
                <a:schemeClr val="tx1"/>
              </a:solidFill>
              <a:round/>
              <a:headEnd/>
              <a:tailEnd/>
            </a:ln>
          </p:spPr>
          <p:txBody>
            <a:bodyPr/>
            <a:lstStyle/>
            <a:p>
              <a:endParaRPr lang="en-US"/>
            </a:p>
          </p:txBody>
        </p:sp>
        <p:sp>
          <p:nvSpPr>
            <p:cNvPr id="155" name="Line 218"/>
            <p:cNvSpPr>
              <a:spLocks noChangeShapeType="1"/>
            </p:cNvSpPr>
            <p:nvPr/>
          </p:nvSpPr>
          <p:spPr bwMode="auto">
            <a:xfrm rot="16200000">
              <a:off x="4334708" y="5807016"/>
              <a:ext cx="363906" cy="0"/>
            </a:xfrm>
            <a:prstGeom prst="line">
              <a:avLst/>
            </a:prstGeom>
            <a:noFill/>
            <a:ln w="28575">
              <a:solidFill>
                <a:schemeClr val="tx1"/>
              </a:solidFill>
              <a:round/>
              <a:headEnd/>
              <a:tailEnd/>
            </a:ln>
          </p:spPr>
          <p:txBody>
            <a:bodyPr/>
            <a:lstStyle/>
            <a:p>
              <a:endParaRPr lang="en-US"/>
            </a:p>
          </p:txBody>
        </p:sp>
        <p:sp>
          <p:nvSpPr>
            <p:cNvPr id="156" name="Line 218"/>
            <p:cNvSpPr>
              <a:spLocks noChangeShapeType="1"/>
            </p:cNvSpPr>
            <p:nvPr/>
          </p:nvSpPr>
          <p:spPr bwMode="auto">
            <a:xfrm rot="16200000">
              <a:off x="4454347" y="5807016"/>
              <a:ext cx="363906" cy="0"/>
            </a:xfrm>
            <a:prstGeom prst="line">
              <a:avLst/>
            </a:prstGeom>
            <a:noFill/>
            <a:ln w="28575">
              <a:solidFill>
                <a:schemeClr val="tx1"/>
              </a:solidFill>
              <a:round/>
              <a:headEnd/>
              <a:tailEnd/>
            </a:ln>
          </p:spPr>
          <p:txBody>
            <a:bodyPr/>
            <a:lstStyle/>
            <a:p>
              <a:endParaRPr lang="en-US"/>
            </a:p>
          </p:txBody>
        </p:sp>
        <p:sp>
          <p:nvSpPr>
            <p:cNvPr id="157" name="Line 218"/>
            <p:cNvSpPr>
              <a:spLocks noChangeShapeType="1"/>
            </p:cNvSpPr>
            <p:nvPr/>
          </p:nvSpPr>
          <p:spPr bwMode="auto">
            <a:xfrm rot="16200000">
              <a:off x="4878970" y="5570302"/>
              <a:ext cx="1" cy="469924"/>
            </a:xfrm>
            <a:prstGeom prst="line">
              <a:avLst/>
            </a:prstGeom>
            <a:noFill/>
            <a:ln w="28575">
              <a:solidFill>
                <a:schemeClr val="tx1"/>
              </a:solidFill>
              <a:round/>
              <a:headEnd/>
              <a:tailEnd/>
            </a:ln>
          </p:spPr>
          <p:txBody>
            <a:bodyPr/>
            <a:lstStyle/>
            <a:p>
              <a:endParaRPr lang="en-US"/>
            </a:p>
          </p:txBody>
        </p:sp>
      </p:grpSp>
      <p:sp>
        <p:nvSpPr>
          <p:cNvPr id="162" name="Oval 167"/>
          <p:cNvSpPr>
            <a:spLocks noChangeArrowheads="1"/>
          </p:cNvSpPr>
          <p:nvPr/>
        </p:nvSpPr>
        <p:spPr bwMode="auto">
          <a:xfrm rot="10800000">
            <a:off x="1729079" y="4562078"/>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165" name="Line 218"/>
          <p:cNvSpPr>
            <a:spLocks noChangeShapeType="1"/>
          </p:cNvSpPr>
          <p:nvPr/>
        </p:nvSpPr>
        <p:spPr bwMode="auto">
          <a:xfrm rot="10800000">
            <a:off x="1776974" y="6150852"/>
            <a:ext cx="1" cy="469924"/>
          </a:xfrm>
          <a:prstGeom prst="line">
            <a:avLst/>
          </a:prstGeom>
          <a:noFill/>
          <a:ln w="28575">
            <a:solidFill>
              <a:schemeClr val="tx1"/>
            </a:solidFill>
            <a:round/>
            <a:headEnd/>
            <a:tailEnd/>
          </a:ln>
        </p:spPr>
        <p:txBody>
          <a:bodyPr/>
          <a:lstStyle/>
          <a:p>
            <a:endParaRPr lang="en-US"/>
          </a:p>
        </p:txBody>
      </p:sp>
      <p:sp>
        <p:nvSpPr>
          <p:cNvPr id="166" name="Line 218"/>
          <p:cNvSpPr>
            <a:spLocks noChangeShapeType="1"/>
          </p:cNvSpPr>
          <p:nvPr/>
        </p:nvSpPr>
        <p:spPr bwMode="auto">
          <a:xfrm rot="10800000">
            <a:off x="1595023" y="6150854"/>
            <a:ext cx="363906" cy="0"/>
          </a:xfrm>
          <a:prstGeom prst="line">
            <a:avLst/>
          </a:prstGeom>
          <a:noFill/>
          <a:ln w="28575">
            <a:solidFill>
              <a:schemeClr val="tx1"/>
            </a:solidFill>
            <a:round/>
            <a:headEnd/>
            <a:tailEnd/>
          </a:ln>
        </p:spPr>
        <p:txBody>
          <a:bodyPr/>
          <a:lstStyle/>
          <a:p>
            <a:endParaRPr lang="en-US"/>
          </a:p>
        </p:txBody>
      </p:sp>
      <p:sp>
        <p:nvSpPr>
          <p:cNvPr id="167" name="Line 218"/>
          <p:cNvSpPr>
            <a:spLocks noChangeShapeType="1"/>
          </p:cNvSpPr>
          <p:nvPr/>
        </p:nvSpPr>
        <p:spPr bwMode="auto">
          <a:xfrm rot="10800000">
            <a:off x="1595023" y="6031215"/>
            <a:ext cx="363906" cy="0"/>
          </a:xfrm>
          <a:prstGeom prst="line">
            <a:avLst/>
          </a:prstGeom>
          <a:noFill/>
          <a:ln w="28575">
            <a:solidFill>
              <a:schemeClr val="tx1"/>
            </a:solidFill>
            <a:round/>
            <a:headEnd/>
            <a:tailEnd/>
          </a:ln>
        </p:spPr>
        <p:txBody>
          <a:bodyPr/>
          <a:lstStyle/>
          <a:p>
            <a:endParaRPr lang="en-US"/>
          </a:p>
        </p:txBody>
      </p:sp>
      <p:sp>
        <p:nvSpPr>
          <p:cNvPr id="168" name="Line 218"/>
          <p:cNvSpPr>
            <a:spLocks noChangeShapeType="1"/>
          </p:cNvSpPr>
          <p:nvPr/>
        </p:nvSpPr>
        <p:spPr bwMode="auto">
          <a:xfrm rot="10800000">
            <a:off x="1767059" y="4587788"/>
            <a:ext cx="2" cy="1435718"/>
          </a:xfrm>
          <a:prstGeom prst="line">
            <a:avLst/>
          </a:prstGeom>
          <a:noFill/>
          <a:ln w="28575">
            <a:solidFill>
              <a:schemeClr val="tx1"/>
            </a:solidFill>
            <a:round/>
            <a:headEnd/>
            <a:tailEnd/>
          </a:ln>
        </p:spPr>
        <p:txBody>
          <a:bodyPr/>
          <a:lstStyle/>
          <a:p>
            <a:endParaRPr lang="en-US"/>
          </a:p>
        </p:txBody>
      </p:sp>
      <p:sp>
        <p:nvSpPr>
          <p:cNvPr id="171" name="Line 218"/>
          <p:cNvSpPr>
            <a:spLocks noChangeShapeType="1"/>
          </p:cNvSpPr>
          <p:nvPr/>
        </p:nvSpPr>
        <p:spPr bwMode="auto">
          <a:xfrm rot="10800000">
            <a:off x="1768685" y="697932"/>
            <a:ext cx="1" cy="1071887"/>
          </a:xfrm>
          <a:prstGeom prst="line">
            <a:avLst/>
          </a:prstGeom>
          <a:noFill/>
          <a:ln w="28575">
            <a:solidFill>
              <a:schemeClr val="tx1"/>
            </a:solidFill>
            <a:round/>
            <a:headEnd/>
            <a:tailEnd/>
          </a:ln>
        </p:spPr>
        <p:txBody>
          <a:bodyPr/>
          <a:lstStyle/>
          <a:p>
            <a:endParaRPr lang="en-US"/>
          </a:p>
        </p:txBody>
      </p:sp>
      <p:sp>
        <p:nvSpPr>
          <p:cNvPr id="172" name="Line 218"/>
          <p:cNvSpPr>
            <a:spLocks noChangeShapeType="1"/>
          </p:cNvSpPr>
          <p:nvPr/>
        </p:nvSpPr>
        <p:spPr bwMode="auto">
          <a:xfrm rot="10800000">
            <a:off x="1587881" y="713904"/>
            <a:ext cx="363906" cy="0"/>
          </a:xfrm>
          <a:prstGeom prst="line">
            <a:avLst/>
          </a:prstGeom>
          <a:noFill/>
          <a:ln w="28575">
            <a:solidFill>
              <a:schemeClr val="tx1"/>
            </a:solidFill>
            <a:round/>
            <a:headEnd/>
            <a:tailEnd/>
          </a:ln>
        </p:spPr>
        <p:txBody>
          <a:bodyPr/>
          <a:lstStyle/>
          <a:p>
            <a:endParaRPr lang="en-US"/>
          </a:p>
        </p:txBody>
      </p:sp>
      <p:sp>
        <p:nvSpPr>
          <p:cNvPr id="173" name="Line 218"/>
          <p:cNvSpPr>
            <a:spLocks noChangeShapeType="1"/>
          </p:cNvSpPr>
          <p:nvPr/>
        </p:nvSpPr>
        <p:spPr bwMode="auto">
          <a:xfrm rot="10800000">
            <a:off x="1587881" y="594265"/>
            <a:ext cx="363906" cy="0"/>
          </a:xfrm>
          <a:prstGeom prst="line">
            <a:avLst/>
          </a:prstGeom>
          <a:noFill/>
          <a:ln w="28575">
            <a:solidFill>
              <a:schemeClr val="tx1"/>
            </a:solidFill>
            <a:round/>
            <a:headEnd/>
            <a:tailEnd/>
          </a:ln>
        </p:spPr>
        <p:txBody>
          <a:bodyPr/>
          <a:lstStyle/>
          <a:p>
            <a:endParaRPr lang="en-US"/>
          </a:p>
        </p:txBody>
      </p:sp>
      <p:sp>
        <p:nvSpPr>
          <p:cNvPr id="174" name="Line 218"/>
          <p:cNvSpPr>
            <a:spLocks noChangeShapeType="1"/>
          </p:cNvSpPr>
          <p:nvPr/>
        </p:nvSpPr>
        <p:spPr bwMode="auto">
          <a:xfrm rot="10800000">
            <a:off x="1768082" y="116633"/>
            <a:ext cx="1" cy="469924"/>
          </a:xfrm>
          <a:prstGeom prst="line">
            <a:avLst/>
          </a:prstGeom>
          <a:noFill/>
          <a:ln w="28575">
            <a:solidFill>
              <a:schemeClr val="tx1"/>
            </a:solidFill>
            <a:round/>
            <a:headEnd/>
            <a:tailEnd/>
          </a:ln>
        </p:spPr>
        <p:txBody>
          <a:bodyPr/>
          <a:lstStyle/>
          <a:p>
            <a:endParaRPr lang="en-US"/>
          </a:p>
        </p:txBody>
      </p:sp>
      <p:sp>
        <p:nvSpPr>
          <p:cNvPr id="9" name="TextBox 8"/>
          <p:cNvSpPr txBox="1"/>
          <p:nvPr/>
        </p:nvSpPr>
        <p:spPr>
          <a:xfrm>
            <a:off x="1951787" y="1857270"/>
            <a:ext cx="480865" cy="400110"/>
          </a:xfrm>
          <a:prstGeom prst="rect">
            <a:avLst/>
          </a:prstGeom>
          <a:noFill/>
        </p:spPr>
        <p:txBody>
          <a:bodyPr wrap="square" rtlCol="0">
            <a:spAutoFit/>
          </a:bodyPr>
          <a:lstStyle/>
          <a:p>
            <a:r>
              <a:rPr lang="en-GB" sz="2000" dirty="0" err="1" smtClean="0"/>
              <a:t>Z</a:t>
            </a:r>
            <a:r>
              <a:rPr lang="en-GB" sz="2000" baseline="-25000" dirty="0" err="1" smtClean="0"/>
              <a:t>in</a:t>
            </a:r>
            <a:endParaRPr lang="en-GB" sz="2000" baseline="-25000" dirty="0"/>
          </a:p>
        </p:txBody>
      </p:sp>
      <p:cxnSp>
        <p:nvCxnSpPr>
          <p:cNvPr id="11" name="Straight Arrow Connector 10"/>
          <p:cNvCxnSpPr/>
          <p:nvPr/>
        </p:nvCxnSpPr>
        <p:spPr>
          <a:xfrm>
            <a:off x="1947138" y="1916832"/>
            <a:ext cx="48551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339497" y="404664"/>
            <a:ext cx="1448227" cy="1002385"/>
          </a:xfrm>
          <a:prstGeom prst="rect">
            <a:avLst/>
          </a:prstGeom>
          <a:no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5" name="TextBox 174"/>
          <p:cNvSpPr txBox="1"/>
          <p:nvPr/>
        </p:nvSpPr>
        <p:spPr>
          <a:xfrm>
            <a:off x="2290680" y="4554"/>
            <a:ext cx="480865" cy="400110"/>
          </a:xfrm>
          <a:prstGeom prst="rect">
            <a:avLst/>
          </a:prstGeom>
          <a:noFill/>
        </p:spPr>
        <p:txBody>
          <a:bodyPr wrap="square" rtlCol="0">
            <a:spAutoFit/>
          </a:bodyPr>
          <a:lstStyle/>
          <a:p>
            <a:r>
              <a:rPr lang="en-GB" sz="2000" dirty="0" err="1" smtClean="0"/>
              <a:t>Z</a:t>
            </a:r>
            <a:r>
              <a:rPr lang="en-GB" sz="2000" baseline="-25000" dirty="0" err="1" smtClean="0"/>
              <a:t>fb</a:t>
            </a:r>
            <a:endParaRPr lang="en-GB" sz="2000" baseline="-25000" dirty="0"/>
          </a:p>
        </p:txBody>
      </p:sp>
      <p:sp>
        <p:nvSpPr>
          <p:cNvPr id="179" name="TextBox 178"/>
          <p:cNvSpPr txBox="1"/>
          <p:nvPr/>
        </p:nvSpPr>
        <p:spPr>
          <a:xfrm>
            <a:off x="1945384" y="3256046"/>
            <a:ext cx="480865" cy="400110"/>
          </a:xfrm>
          <a:prstGeom prst="rect">
            <a:avLst/>
          </a:prstGeom>
          <a:noFill/>
        </p:spPr>
        <p:txBody>
          <a:bodyPr wrap="square" rtlCol="0">
            <a:spAutoFit/>
          </a:bodyPr>
          <a:lstStyle/>
          <a:p>
            <a:r>
              <a:rPr lang="en-GB" sz="2000" dirty="0" err="1" smtClean="0"/>
              <a:t>C</a:t>
            </a:r>
            <a:r>
              <a:rPr lang="en-GB" sz="2000" baseline="-25000" dirty="0" err="1" smtClean="0"/>
              <a:t>ip</a:t>
            </a:r>
            <a:endParaRPr lang="en-GB" sz="2000" baseline="-25000" dirty="0"/>
          </a:p>
        </p:txBody>
      </p:sp>
      <p:sp>
        <p:nvSpPr>
          <p:cNvPr id="181" name="TextBox 180"/>
          <p:cNvSpPr txBox="1"/>
          <p:nvPr/>
        </p:nvSpPr>
        <p:spPr>
          <a:xfrm>
            <a:off x="1952918" y="4685074"/>
            <a:ext cx="480865" cy="400110"/>
          </a:xfrm>
          <a:prstGeom prst="rect">
            <a:avLst/>
          </a:prstGeom>
          <a:noFill/>
        </p:spPr>
        <p:txBody>
          <a:bodyPr wrap="square" rtlCol="0">
            <a:spAutoFit/>
          </a:bodyPr>
          <a:lstStyle/>
          <a:p>
            <a:r>
              <a:rPr lang="en-GB" sz="2000" dirty="0" err="1" smtClean="0"/>
              <a:t>Z</a:t>
            </a:r>
            <a:r>
              <a:rPr lang="en-GB" sz="2000" baseline="-25000" dirty="0" err="1" smtClean="0"/>
              <a:t>in</a:t>
            </a:r>
            <a:endParaRPr lang="en-GB" sz="2000" baseline="-25000" dirty="0"/>
          </a:p>
        </p:txBody>
      </p:sp>
      <p:cxnSp>
        <p:nvCxnSpPr>
          <p:cNvPr id="182" name="Straight Arrow Connector 181"/>
          <p:cNvCxnSpPr/>
          <p:nvPr/>
        </p:nvCxnSpPr>
        <p:spPr>
          <a:xfrm>
            <a:off x="1948269" y="4744636"/>
            <a:ext cx="48551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3" name="TextBox 182"/>
          <p:cNvSpPr txBox="1"/>
          <p:nvPr/>
        </p:nvSpPr>
        <p:spPr>
          <a:xfrm>
            <a:off x="2721427" y="1582342"/>
            <a:ext cx="791613" cy="338554"/>
          </a:xfrm>
          <a:prstGeom prst="rect">
            <a:avLst/>
          </a:prstGeom>
          <a:noFill/>
        </p:spPr>
        <p:txBody>
          <a:bodyPr wrap="square" rtlCol="0">
            <a:spAutoFit/>
          </a:bodyPr>
          <a:lstStyle/>
          <a:p>
            <a:r>
              <a:rPr lang="en-GB" sz="1600" dirty="0" smtClean="0"/>
              <a:t>A(s)</a:t>
            </a:r>
            <a:endParaRPr lang="en-GB" sz="1600" baseline="-25000" dirty="0"/>
          </a:p>
        </p:txBody>
      </p:sp>
      <p:sp>
        <p:nvSpPr>
          <p:cNvPr id="184" name="TextBox 183"/>
          <p:cNvSpPr txBox="1"/>
          <p:nvPr/>
        </p:nvSpPr>
        <p:spPr>
          <a:xfrm>
            <a:off x="2720981" y="4404512"/>
            <a:ext cx="791613" cy="338554"/>
          </a:xfrm>
          <a:prstGeom prst="rect">
            <a:avLst/>
          </a:prstGeom>
          <a:noFill/>
        </p:spPr>
        <p:txBody>
          <a:bodyPr wrap="square" rtlCol="0">
            <a:spAutoFit/>
          </a:bodyPr>
          <a:lstStyle/>
          <a:p>
            <a:r>
              <a:rPr lang="en-GB" sz="1600" dirty="0" smtClean="0"/>
              <a:t>A(s)</a:t>
            </a:r>
            <a:endParaRPr lang="en-GB" sz="1600" baseline="-25000" dirty="0"/>
          </a:p>
        </p:txBody>
      </p:sp>
      <p:sp>
        <p:nvSpPr>
          <p:cNvPr id="187" name="TextBox 186"/>
          <p:cNvSpPr txBox="1"/>
          <p:nvPr/>
        </p:nvSpPr>
        <p:spPr>
          <a:xfrm>
            <a:off x="268719" y="1755487"/>
            <a:ext cx="480865" cy="400110"/>
          </a:xfrm>
          <a:prstGeom prst="rect">
            <a:avLst/>
          </a:prstGeom>
          <a:noFill/>
        </p:spPr>
        <p:txBody>
          <a:bodyPr wrap="square" rtlCol="0">
            <a:spAutoFit/>
          </a:bodyPr>
          <a:lstStyle/>
          <a:p>
            <a:r>
              <a:rPr lang="en-GB" sz="2000" dirty="0" err="1" smtClean="0"/>
              <a:t>i</a:t>
            </a:r>
            <a:r>
              <a:rPr lang="en-GB" sz="2000" baseline="-25000" dirty="0" err="1" smtClean="0"/>
              <a:t>det</a:t>
            </a:r>
            <a:endParaRPr lang="en-GB" sz="2000" baseline="-25000" dirty="0"/>
          </a:p>
        </p:txBody>
      </p:sp>
      <p:cxnSp>
        <p:nvCxnSpPr>
          <p:cNvPr id="15" name="Straight Arrow Connector 14"/>
          <p:cNvCxnSpPr/>
          <p:nvPr/>
        </p:nvCxnSpPr>
        <p:spPr>
          <a:xfrm>
            <a:off x="1876464" y="1661431"/>
            <a:ext cx="46303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38" name="TextBox 237"/>
          <p:cNvSpPr txBox="1"/>
          <p:nvPr/>
        </p:nvSpPr>
        <p:spPr>
          <a:xfrm>
            <a:off x="1803040" y="1221244"/>
            <a:ext cx="916909" cy="400110"/>
          </a:xfrm>
          <a:prstGeom prst="rect">
            <a:avLst/>
          </a:prstGeom>
          <a:noFill/>
        </p:spPr>
        <p:txBody>
          <a:bodyPr wrap="square" rtlCol="0">
            <a:spAutoFit/>
          </a:bodyPr>
          <a:lstStyle/>
          <a:p>
            <a:r>
              <a:rPr lang="en-GB" sz="2000" dirty="0" err="1" smtClean="0"/>
              <a:t>i</a:t>
            </a:r>
            <a:r>
              <a:rPr lang="en-GB" sz="2000" baseline="-25000" dirty="0" err="1" smtClean="0"/>
              <a:t>main</a:t>
            </a:r>
            <a:endParaRPr lang="en-GB" sz="2000" baseline="-25000" dirty="0"/>
          </a:p>
        </p:txBody>
      </p:sp>
      <p:cxnSp>
        <p:nvCxnSpPr>
          <p:cNvPr id="239" name="Straight Arrow Connector 238"/>
          <p:cNvCxnSpPr/>
          <p:nvPr/>
        </p:nvCxnSpPr>
        <p:spPr>
          <a:xfrm>
            <a:off x="1872635" y="4509120"/>
            <a:ext cx="46303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40" name="TextBox 239"/>
          <p:cNvSpPr txBox="1"/>
          <p:nvPr/>
        </p:nvSpPr>
        <p:spPr>
          <a:xfrm>
            <a:off x="1807375" y="4068933"/>
            <a:ext cx="916909" cy="400110"/>
          </a:xfrm>
          <a:prstGeom prst="rect">
            <a:avLst/>
          </a:prstGeom>
          <a:noFill/>
        </p:spPr>
        <p:txBody>
          <a:bodyPr wrap="square" rtlCol="0">
            <a:spAutoFit/>
          </a:bodyPr>
          <a:lstStyle/>
          <a:p>
            <a:r>
              <a:rPr lang="en-GB" sz="2000" dirty="0" err="1" smtClean="0"/>
              <a:t>i</a:t>
            </a:r>
            <a:r>
              <a:rPr lang="en-GB" sz="2000" baseline="-25000" dirty="0" err="1" smtClean="0"/>
              <a:t>xtk</a:t>
            </a:r>
            <a:endParaRPr lang="en-GB" sz="2000" baseline="-25000" dirty="0"/>
          </a:p>
        </p:txBody>
      </p:sp>
      <p:sp>
        <p:nvSpPr>
          <p:cNvPr id="158" name="TextBox 157"/>
          <p:cNvSpPr txBox="1"/>
          <p:nvPr/>
        </p:nvSpPr>
        <p:spPr>
          <a:xfrm>
            <a:off x="1132936" y="4905537"/>
            <a:ext cx="480865" cy="400110"/>
          </a:xfrm>
          <a:prstGeom prst="rect">
            <a:avLst/>
          </a:prstGeom>
          <a:noFill/>
        </p:spPr>
        <p:txBody>
          <a:bodyPr wrap="square" rtlCol="0">
            <a:spAutoFit/>
          </a:bodyPr>
          <a:lstStyle/>
          <a:p>
            <a:r>
              <a:rPr lang="en-GB" sz="2000" dirty="0" smtClean="0"/>
              <a:t>C</a:t>
            </a:r>
            <a:r>
              <a:rPr lang="en-GB" sz="2000" baseline="-25000" dirty="0" smtClean="0"/>
              <a:t>D</a:t>
            </a:r>
            <a:endParaRPr lang="en-GB" sz="2000" baseline="-25000" dirty="0"/>
          </a:p>
        </p:txBody>
      </p:sp>
      <p:sp>
        <p:nvSpPr>
          <p:cNvPr id="159" name="TextBox 158"/>
          <p:cNvSpPr txBox="1"/>
          <p:nvPr/>
        </p:nvSpPr>
        <p:spPr>
          <a:xfrm>
            <a:off x="1128316" y="2073548"/>
            <a:ext cx="480865" cy="400110"/>
          </a:xfrm>
          <a:prstGeom prst="rect">
            <a:avLst/>
          </a:prstGeom>
          <a:noFill/>
        </p:spPr>
        <p:txBody>
          <a:bodyPr wrap="square" rtlCol="0">
            <a:spAutoFit/>
          </a:bodyPr>
          <a:lstStyle/>
          <a:p>
            <a:r>
              <a:rPr lang="en-GB" sz="2000" dirty="0" smtClean="0"/>
              <a:t>C</a:t>
            </a:r>
            <a:r>
              <a:rPr lang="en-GB" sz="2000" baseline="-25000" dirty="0" smtClean="0"/>
              <a:t>D</a:t>
            </a:r>
            <a:endParaRPr lang="en-GB" sz="2000" baseline="-25000" dirty="0"/>
          </a:p>
        </p:txBody>
      </p:sp>
      <p:sp>
        <p:nvSpPr>
          <p:cNvPr id="160" name="TextBox 159"/>
          <p:cNvSpPr txBox="1"/>
          <p:nvPr/>
        </p:nvSpPr>
        <p:spPr>
          <a:xfrm>
            <a:off x="788821" y="1316509"/>
            <a:ext cx="916909" cy="400110"/>
          </a:xfrm>
          <a:prstGeom prst="rect">
            <a:avLst/>
          </a:prstGeom>
          <a:noFill/>
        </p:spPr>
        <p:txBody>
          <a:bodyPr wrap="square" rtlCol="0">
            <a:spAutoFit/>
          </a:bodyPr>
          <a:lstStyle/>
          <a:p>
            <a:r>
              <a:rPr lang="en-GB" sz="2000" dirty="0" err="1" smtClean="0">
                <a:solidFill>
                  <a:srgbClr val="0000FF"/>
                </a:solidFill>
              </a:rPr>
              <a:t>V</a:t>
            </a:r>
            <a:r>
              <a:rPr lang="en-GB" sz="2000" baseline="-25000" dirty="0" err="1" smtClean="0">
                <a:solidFill>
                  <a:srgbClr val="0000FF"/>
                </a:solidFill>
              </a:rPr>
              <a:t>in_main</a:t>
            </a:r>
            <a:endParaRPr lang="en-GB" sz="2000" baseline="-25000" dirty="0">
              <a:solidFill>
                <a:srgbClr val="0000FF"/>
              </a:solidFill>
            </a:endParaRPr>
          </a:p>
        </p:txBody>
      </p:sp>
      <p:sp>
        <p:nvSpPr>
          <p:cNvPr id="161" name="TextBox 160"/>
          <p:cNvSpPr txBox="1"/>
          <p:nvPr/>
        </p:nvSpPr>
        <p:spPr>
          <a:xfrm>
            <a:off x="798580" y="4117784"/>
            <a:ext cx="916909" cy="400110"/>
          </a:xfrm>
          <a:prstGeom prst="rect">
            <a:avLst/>
          </a:prstGeom>
          <a:noFill/>
        </p:spPr>
        <p:txBody>
          <a:bodyPr wrap="square" rtlCol="0">
            <a:spAutoFit/>
          </a:bodyPr>
          <a:lstStyle/>
          <a:p>
            <a:r>
              <a:rPr lang="en-GB" sz="2000" dirty="0" err="1" smtClean="0">
                <a:solidFill>
                  <a:srgbClr val="0000FF"/>
                </a:solidFill>
              </a:rPr>
              <a:t>V</a:t>
            </a:r>
            <a:r>
              <a:rPr lang="en-GB" sz="2000" baseline="-25000" dirty="0" err="1" smtClean="0">
                <a:solidFill>
                  <a:srgbClr val="0000FF"/>
                </a:solidFill>
              </a:rPr>
              <a:t>in_xtk</a:t>
            </a:r>
            <a:endParaRPr lang="en-GB" sz="2000" baseline="-25000" dirty="0">
              <a:solidFill>
                <a:srgbClr val="0000FF"/>
              </a:solidFill>
            </a:endParaRPr>
          </a:p>
        </p:txBody>
      </p:sp>
      <p:sp>
        <p:nvSpPr>
          <p:cNvPr id="163" name="TextBox 162"/>
          <p:cNvSpPr txBox="1"/>
          <p:nvPr/>
        </p:nvSpPr>
        <p:spPr>
          <a:xfrm>
            <a:off x="3375595" y="1771081"/>
            <a:ext cx="1132933" cy="400110"/>
          </a:xfrm>
          <a:prstGeom prst="rect">
            <a:avLst/>
          </a:prstGeom>
          <a:noFill/>
        </p:spPr>
        <p:txBody>
          <a:bodyPr wrap="square" rtlCol="0">
            <a:spAutoFit/>
          </a:bodyPr>
          <a:lstStyle/>
          <a:p>
            <a:r>
              <a:rPr lang="en-GB" sz="2000" dirty="0" err="1" smtClean="0"/>
              <a:t>V</a:t>
            </a:r>
            <a:r>
              <a:rPr lang="en-GB" sz="2000" baseline="-25000" dirty="0" err="1" smtClean="0"/>
              <a:t>out_main</a:t>
            </a:r>
            <a:endParaRPr lang="en-GB" sz="2000" baseline="-25000" dirty="0"/>
          </a:p>
        </p:txBody>
      </p:sp>
      <p:sp>
        <p:nvSpPr>
          <p:cNvPr id="164" name="TextBox 163"/>
          <p:cNvSpPr txBox="1"/>
          <p:nvPr/>
        </p:nvSpPr>
        <p:spPr>
          <a:xfrm>
            <a:off x="3346530" y="4591037"/>
            <a:ext cx="1132933" cy="400110"/>
          </a:xfrm>
          <a:prstGeom prst="rect">
            <a:avLst/>
          </a:prstGeom>
          <a:noFill/>
        </p:spPr>
        <p:txBody>
          <a:bodyPr wrap="square" rtlCol="0">
            <a:spAutoFit/>
          </a:bodyPr>
          <a:lstStyle/>
          <a:p>
            <a:r>
              <a:rPr lang="en-GB" sz="2000" dirty="0" err="1" smtClean="0"/>
              <a:t>V</a:t>
            </a:r>
            <a:r>
              <a:rPr lang="en-GB" sz="2000" baseline="-25000" dirty="0" err="1" smtClean="0"/>
              <a:t>out_xtk</a:t>
            </a:r>
            <a:endParaRPr lang="en-GB" sz="2000" baseline="-25000" dirty="0"/>
          </a:p>
        </p:txBody>
      </p:sp>
      <p:sp>
        <p:nvSpPr>
          <p:cNvPr id="169" name="TextBox 168"/>
          <p:cNvSpPr txBox="1"/>
          <p:nvPr/>
        </p:nvSpPr>
        <p:spPr>
          <a:xfrm>
            <a:off x="1802775" y="169940"/>
            <a:ext cx="480865" cy="400110"/>
          </a:xfrm>
          <a:prstGeom prst="rect">
            <a:avLst/>
          </a:prstGeom>
          <a:noFill/>
        </p:spPr>
        <p:txBody>
          <a:bodyPr wrap="square" rtlCol="0">
            <a:spAutoFit/>
          </a:bodyPr>
          <a:lstStyle/>
          <a:p>
            <a:r>
              <a:rPr lang="en-GB" sz="2000" dirty="0" err="1" smtClean="0"/>
              <a:t>C</a:t>
            </a:r>
            <a:r>
              <a:rPr lang="en-GB" sz="2000" baseline="-25000" dirty="0" err="1" smtClean="0"/>
              <a:t>ip</a:t>
            </a:r>
            <a:endParaRPr lang="en-GB" sz="2000" baseline="-25000" dirty="0"/>
          </a:p>
        </p:txBody>
      </p:sp>
      <p:sp>
        <p:nvSpPr>
          <p:cNvPr id="180" name="TextBox 179"/>
          <p:cNvSpPr txBox="1"/>
          <p:nvPr/>
        </p:nvSpPr>
        <p:spPr>
          <a:xfrm>
            <a:off x="1981608" y="5873607"/>
            <a:ext cx="480865" cy="400110"/>
          </a:xfrm>
          <a:prstGeom prst="rect">
            <a:avLst/>
          </a:prstGeom>
          <a:noFill/>
        </p:spPr>
        <p:txBody>
          <a:bodyPr wrap="square" rtlCol="0">
            <a:spAutoFit/>
          </a:bodyPr>
          <a:lstStyle/>
          <a:p>
            <a:r>
              <a:rPr lang="en-GB" sz="2000" dirty="0" err="1" smtClean="0"/>
              <a:t>C</a:t>
            </a:r>
            <a:r>
              <a:rPr lang="en-GB" sz="2000" baseline="-25000" dirty="0" err="1" smtClean="0"/>
              <a:t>ip</a:t>
            </a:r>
            <a:endParaRPr lang="en-GB" sz="2000" baseline="-25000" dirty="0"/>
          </a:p>
        </p:txBody>
      </p:sp>
      <p:sp>
        <p:nvSpPr>
          <p:cNvPr id="221" name="Line 218"/>
          <p:cNvSpPr>
            <a:spLocks noChangeShapeType="1"/>
          </p:cNvSpPr>
          <p:nvPr/>
        </p:nvSpPr>
        <p:spPr bwMode="auto">
          <a:xfrm rot="16200000">
            <a:off x="361741" y="3660522"/>
            <a:ext cx="1" cy="469924"/>
          </a:xfrm>
          <a:prstGeom prst="line">
            <a:avLst/>
          </a:prstGeom>
          <a:noFill/>
          <a:ln w="28575">
            <a:solidFill>
              <a:schemeClr val="tx1"/>
            </a:solidFill>
            <a:round/>
            <a:headEnd/>
            <a:tailEnd/>
          </a:ln>
        </p:spPr>
        <p:txBody>
          <a:bodyPr/>
          <a:lstStyle/>
          <a:p>
            <a:endParaRPr lang="en-US"/>
          </a:p>
        </p:txBody>
      </p:sp>
      <p:sp>
        <p:nvSpPr>
          <p:cNvPr id="222" name="Line 218"/>
          <p:cNvSpPr>
            <a:spLocks noChangeShapeType="1"/>
          </p:cNvSpPr>
          <p:nvPr/>
        </p:nvSpPr>
        <p:spPr bwMode="auto">
          <a:xfrm rot="16200000">
            <a:off x="414749" y="3895486"/>
            <a:ext cx="363906" cy="0"/>
          </a:xfrm>
          <a:prstGeom prst="line">
            <a:avLst/>
          </a:prstGeom>
          <a:noFill/>
          <a:ln w="28575">
            <a:solidFill>
              <a:schemeClr val="tx1"/>
            </a:solidFill>
            <a:round/>
            <a:headEnd/>
            <a:tailEnd/>
          </a:ln>
        </p:spPr>
        <p:txBody>
          <a:bodyPr/>
          <a:lstStyle/>
          <a:p>
            <a:endParaRPr lang="en-US"/>
          </a:p>
        </p:txBody>
      </p:sp>
      <p:sp>
        <p:nvSpPr>
          <p:cNvPr id="252" name="Line 218"/>
          <p:cNvSpPr>
            <a:spLocks noChangeShapeType="1"/>
          </p:cNvSpPr>
          <p:nvPr/>
        </p:nvSpPr>
        <p:spPr bwMode="auto">
          <a:xfrm rot="16200000">
            <a:off x="534388" y="3895486"/>
            <a:ext cx="363906" cy="0"/>
          </a:xfrm>
          <a:prstGeom prst="line">
            <a:avLst/>
          </a:prstGeom>
          <a:noFill/>
          <a:ln w="28575">
            <a:solidFill>
              <a:schemeClr val="tx1"/>
            </a:solidFill>
            <a:round/>
            <a:headEnd/>
            <a:tailEnd/>
          </a:ln>
        </p:spPr>
        <p:txBody>
          <a:bodyPr/>
          <a:lstStyle/>
          <a:p>
            <a:endParaRPr lang="en-US"/>
          </a:p>
        </p:txBody>
      </p:sp>
      <p:sp>
        <p:nvSpPr>
          <p:cNvPr id="255" name="Line 218"/>
          <p:cNvSpPr>
            <a:spLocks noChangeShapeType="1"/>
          </p:cNvSpPr>
          <p:nvPr/>
        </p:nvSpPr>
        <p:spPr bwMode="auto">
          <a:xfrm rot="16200000">
            <a:off x="1236227" y="3371973"/>
            <a:ext cx="1749" cy="1045270"/>
          </a:xfrm>
          <a:prstGeom prst="line">
            <a:avLst/>
          </a:prstGeom>
          <a:noFill/>
          <a:ln w="28575">
            <a:solidFill>
              <a:schemeClr val="tx1"/>
            </a:solidFill>
            <a:round/>
            <a:headEnd/>
            <a:tailEnd/>
          </a:ln>
        </p:spPr>
        <p:txBody>
          <a:bodyPr/>
          <a:lstStyle/>
          <a:p>
            <a:endParaRPr lang="en-US"/>
          </a:p>
        </p:txBody>
      </p:sp>
      <p:sp>
        <p:nvSpPr>
          <p:cNvPr id="256" name="Oval 167"/>
          <p:cNvSpPr>
            <a:spLocks noChangeArrowheads="1"/>
          </p:cNvSpPr>
          <p:nvPr/>
        </p:nvSpPr>
        <p:spPr bwMode="auto">
          <a:xfrm rot="10800000">
            <a:off x="1713130" y="3862016"/>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258" name="TextBox 257"/>
          <p:cNvSpPr txBox="1"/>
          <p:nvPr/>
        </p:nvSpPr>
        <p:spPr>
          <a:xfrm>
            <a:off x="458770" y="3291007"/>
            <a:ext cx="480865" cy="400110"/>
          </a:xfrm>
          <a:prstGeom prst="rect">
            <a:avLst/>
          </a:prstGeom>
          <a:noFill/>
        </p:spPr>
        <p:txBody>
          <a:bodyPr wrap="square" rtlCol="0">
            <a:spAutoFit/>
          </a:bodyPr>
          <a:lstStyle/>
          <a:p>
            <a:r>
              <a:rPr lang="en-GB" sz="2000" dirty="0" err="1" smtClean="0"/>
              <a:t>C</a:t>
            </a:r>
            <a:r>
              <a:rPr lang="en-GB" sz="2000" baseline="-25000" dirty="0" err="1" smtClean="0"/>
              <a:t>ip</a:t>
            </a:r>
            <a:endParaRPr lang="en-GB" sz="2000" baseline="-25000" dirty="0"/>
          </a:p>
        </p:txBody>
      </p:sp>
      <p:sp>
        <p:nvSpPr>
          <p:cNvPr id="259" name="Line 218"/>
          <p:cNvSpPr>
            <a:spLocks noChangeShapeType="1"/>
          </p:cNvSpPr>
          <p:nvPr/>
        </p:nvSpPr>
        <p:spPr bwMode="auto">
          <a:xfrm rot="16200000" flipH="1">
            <a:off x="2436946" y="4909436"/>
            <a:ext cx="0" cy="1291699"/>
          </a:xfrm>
          <a:prstGeom prst="line">
            <a:avLst/>
          </a:prstGeom>
          <a:noFill/>
          <a:ln w="28575">
            <a:solidFill>
              <a:schemeClr val="tx1"/>
            </a:solidFill>
            <a:round/>
            <a:headEnd/>
            <a:tailEnd/>
          </a:ln>
        </p:spPr>
        <p:txBody>
          <a:bodyPr/>
          <a:lstStyle/>
          <a:p>
            <a:endParaRPr lang="en-US"/>
          </a:p>
        </p:txBody>
      </p:sp>
      <p:sp>
        <p:nvSpPr>
          <p:cNvPr id="260" name="Line 218"/>
          <p:cNvSpPr>
            <a:spLocks noChangeShapeType="1"/>
          </p:cNvSpPr>
          <p:nvPr/>
        </p:nvSpPr>
        <p:spPr bwMode="auto">
          <a:xfrm rot="16200000">
            <a:off x="2917544" y="5550283"/>
            <a:ext cx="363906" cy="0"/>
          </a:xfrm>
          <a:prstGeom prst="line">
            <a:avLst/>
          </a:prstGeom>
          <a:noFill/>
          <a:ln w="28575">
            <a:solidFill>
              <a:schemeClr val="tx1"/>
            </a:solidFill>
            <a:round/>
            <a:headEnd/>
            <a:tailEnd/>
          </a:ln>
        </p:spPr>
        <p:txBody>
          <a:bodyPr/>
          <a:lstStyle/>
          <a:p>
            <a:endParaRPr lang="en-US"/>
          </a:p>
        </p:txBody>
      </p:sp>
      <p:sp>
        <p:nvSpPr>
          <p:cNvPr id="261" name="Line 218"/>
          <p:cNvSpPr>
            <a:spLocks noChangeShapeType="1"/>
          </p:cNvSpPr>
          <p:nvPr/>
        </p:nvSpPr>
        <p:spPr bwMode="auto">
          <a:xfrm rot="16200000">
            <a:off x="3037183" y="5550283"/>
            <a:ext cx="363906" cy="0"/>
          </a:xfrm>
          <a:prstGeom prst="line">
            <a:avLst/>
          </a:prstGeom>
          <a:noFill/>
          <a:ln w="28575">
            <a:solidFill>
              <a:schemeClr val="tx1"/>
            </a:solidFill>
            <a:round/>
            <a:headEnd/>
            <a:tailEnd/>
          </a:ln>
        </p:spPr>
        <p:txBody>
          <a:bodyPr/>
          <a:lstStyle/>
          <a:p>
            <a:endParaRPr lang="en-US"/>
          </a:p>
        </p:txBody>
      </p:sp>
      <p:sp>
        <p:nvSpPr>
          <p:cNvPr id="262" name="Line 218"/>
          <p:cNvSpPr>
            <a:spLocks noChangeShapeType="1"/>
          </p:cNvSpPr>
          <p:nvPr/>
        </p:nvSpPr>
        <p:spPr bwMode="auto">
          <a:xfrm rot="16200000">
            <a:off x="3739022" y="5026770"/>
            <a:ext cx="1749" cy="1045270"/>
          </a:xfrm>
          <a:prstGeom prst="line">
            <a:avLst/>
          </a:prstGeom>
          <a:noFill/>
          <a:ln w="28575">
            <a:solidFill>
              <a:schemeClr val="tx1"/>
            </a:solidFill>
            <a:round/>
            <a:headEnd/>
            <a:tailEnd/>
          </a:ln>
        </p:spPr>
        <p:txBody>
          <a:bodyPr/>
          <a:lstStyle/>
          <a:p>
            <a:endParaRPr lang="en-US"/>
          </a:p>
        </p:txBody>
      </p:sp>
      <p:sp>
        <p:nvSpPr>
          <p:cNvPr id="263" name="Oval 167"/>
          <p:cNvSpPr>
            <a:spLocks noChangeArrowheads="1"/>
          </p:cNvSpPr>
          <p:nvPr/>
        </p:nvSpPr>
        <p:spPr bwMode="auto">
          <a:xfrm rot="10800000">
            <a:off x="1744638" y="5516813"/>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264" name="TextBox 263"/>
          <p:cNvSpPr txBox="1"/>
          <p:nvPr/>
        </p:nvSpPr>
        <p:spPr>
          <a:xfrm>
            <a:off x="2984221" y="5683845"/>
            <a:ext cx="455630" cy="400110"/>
          </a:xfrm>
          <a:prstGeom prst="rect">
            <a:avLst/>
          </a:prstGeom>
          <a:noFill/>
        </p:spPr>
        <p:txBody>
          <a:bodyPr wrap="square" rtlCol="0">
            <a:spAutoFit/>
          </a:bodyPr>
          <a:lstStyle/>
          <a:p>
            <a:r>
              <a:rPr lang="en-GB" sz="2000" dirty="0" err="1" smtClean="0"/>
              <a:t>C</a:t>
            </a:r>
            <a:r>
              <a:rPr lang="en-GB" sz="2000" baseline="-25000" dirty="0" err="1" smtClean="0"/>
              <a:t>ip</a:t>
            </a:r>
            <a:endParaRPr lang="en-GB" sz="2000" baseline="-25000" dirty="0"/>
          </a:p>
        </p:txBody>
      </p:sp>
      <p:graphicFrame>
        <p:nvGraphicFramePr>
          <p:cNvPr id="265" name="Object 264"/>
          <p:cNvGraphicFramePr>
            <a:graphicFrameLocks noChangeAspect="1"/>
          </p:cNvGraphicFramePr>
          <p:nvPr>
            <p:extLst/>
          </p:nvPr>
        </p:nvGraphicFramePr>
        <p:xfrm>
          <a:off x="4294600" y="2564904"/>
          <a:ext cx="4609274" cy="624116"/>
        </p:xfrm>
        <a:graphic>
          <a:graphicData uri="http://schemas.openxmlformats.org/presentationml/2006/ole">
            <mc:AlternateContent xmlns:mc="http://schemas.openxmlformats.org/markup-compatibility/2006">
              <mc:Choice xmlns:v="urn:schemas-microsoft-com:vml" Requires="v">
                <p:oleObj spid="_x0000_s288830" name="Equation" r:id="rId4" imgW="3466800" imgH="469800" progId="Equation.3">
                  <p:embed/>
                </p:oleObj>
              </mc:Choice>
              <mc:Fallback>
                <p:oleObj name="Equation" r:id="rId4" imgW="3466800" imgH="469800" progId="Equation.3">
                  <p:embed/>
                  <p:pic>
                    <p:nvPicPr>
                      <p:cNvPr id="265" name="Object 264"/>
                      <p:cNvPicPr>
                        <a:picLocks noChangeAspect="1" noChangeArrowheads="1"/>
                      </p:cNvPicPr>
                      <p:nvPr/>
                    </p:nvPicPr>
                    <p:blipFill>
                      <a:blip r:embed="rId5"/>
                      <a:srcRect/>
                      <a:stretch>
                        <a:fillRect/>
                      </a:stretch>
                    </p:blipFill>
                    <p:spPr bwMode="auto">
                      <a:xfrm>
                        <a:off x="4294600" y="2564904"/>
                        <a:ext cx="4609274" cy="624116"/>
                      </a:xfrm>
                      <a:prstGeom prst="rect">
                        <a:avLst/>
                      </a:prstGeom>
                      <a:noFill/>
                      <a:ln>
                        <a:noFill/>
                      </a:ln>
                      <a:extLst/>
                    </p:spPr>
                  </p:pic>
                </p:oleObj>
              </mc:Fallback>
            </mc:AlternateContent>
          </a:graphicData>
        </a:graphic>
      </p:graphicFrame>
      <p:graphicFrame>
        <p:nvGraphicFramePr>
          <p:cNvPr id="103" name="Object 102"/>
          <p:cNvGraphicFramePr>
            <a:graphicFrameLocks noChangeAspect="1"/>
          </p:cNvGraphicFramePr>
          <p:nvPr>
            <p:extLst/>
          </p:nvPr>
        </p:nvGraphicFramePr>
        <p:xfrm>
          <a:off x="3998600" y="1160484"/>
          <a:ext cx="5083915" cy="563617"/>
        </p:xfrm>
        <a:graphic>
          <a:graphicData uri="http://schemas.openxmlformats.org/presentationml/2006/ole">
            <mc:AlternateContent xmlns:mc="http://schemas.openxmlformats.org/markup-compatibility/2006">
              <mc:Choice xmlns:v="urn:schemas-microsoft-com:vml" Requires="v">
                <p:oleObj spid="_x0000_s288831" name="Equation" r:id="rId6" imgW="4241520" imgH="469800" progId="Equation.3">
                  <p:embed/>
                </p:oleObj>
              </mc:Choice>
              <mc:Fallback>
                <p:oleObj name="Equation" r:id="rId6" imgW="4241520" imgH="469800" progId="Equation.3">
                  <p:embed/>
                  <p:pic>
                    <p:nvPicPr>
                      <p:cNvPr id="103" name="Object 102"/>
                      <p:cNvPicPr>
                        <a:picLocks noChangeAspect="1" noChangeArrowheads="1"/>
                      </p:cNvPicPr>
                      <p:nvPr/>
                    </p:nvPicPr>
                    <p:blipFill>
                      <a:blip r:embed="rId7"/>
                      <a:srcRect/>
                      <a:stretch>
                        <a:fillRect/>
                      </a:stretch>
                    </p:blipFill>
                    <p:spPr bwMode="auto">
                      <a:xfrm>
                        <a:off x="3998600" y="1160484"/>
                        <a:ext cx="5083915" cy="563617"/>
                      </a:xfrm>
                      <a:prstGeom prst="rect">
                        <a:avLst/>
                      </a:prstGeom>
                      <a:noFill/>
                      <a:ln>
                        <a:noFill/>
                      </a:ln>
                      <a:extLst/>
                    </p:spPr>
                  </p:pic>
                </p:oleObj>
              </mc:Fallback>
            </mc:AlternateContent>
          </a:graphicData>
        </a:graphic>
      </p:graphicFrame>
      <p:sp>
        <p:nvSpPr>
          <p:cNvPr id="104" name="TextBox 103"/>
          <p:cNvSpPr txBox="1"/>
          <p:nvPr/>
        </p:nvSpPr>
        <p:spPr>
          <a:xfrm>
            <a:off x="3973589" y="350275"/>
            <a:ext cx="5251296" cy="707886"/>
          </a:xfrm>
          <a:prstGeom prst="rect">
            <a:avLst/>
          </a:prstGeom>
          <a:noFill/>
        </p:spPr>
        <p:txBody>
          <a:bodyPr wrap="square" rtlCol="0">
            <a:spAutoFit/>
          </a:bodyPr>
          <a:lstStyle/>
          <a:p>
            <a:r>
              <a:rPr lang="en-GB" sz="2000" i="1" dirty="0" smtClean="0"/>
              <a:t>First order calculation (amplifier with finite gain, infinite bandwidth):</a:t>
            </a:r>
            <a:endParaRPr lang="en-GB" sz="2000" i="1" dirty="0"/>
          </a:p>
        </p:txBody>
      </p:sp>
      <p:sp>
        <p:nvSpPr>
          <p:cNvPr id="105" name="TextBox 104"/>
          <p:cNvSpPr txBox="1"/>
          <p:nvPr/>
        </p:nvSpPr>
        <p:spPr>
          <a:xfrm>
            <a:off x="4175178" y="2060848"/>
            <a:ext cx="4848118" cy="400110"/>
          </a:xfrm>
          <a:prstGeom prst="rect">
            <a:avLst/>
          </a:prstGeom>
          <a:noFill/>
        </p:spPr>
        <p:txBody>
          <a:bodyPr wrap="square" rtlCol="0">
            <a:spAutoFit/>
          </a:bodyPr>
          <a:lstStyle/>
          <a:p>
            <a:r>
              <a:rPr lang="en-GB" sz="2000" i="1" dirty="0" smtClean="0"/>
              <a:t>General expression:</a:t>
            </a:r>
            <a:endParaRPr lang="en-GB" sz="2000" i="1" dirty="0"/>
          </a:p>
        </p:txBody>
      </p:sp>
      <p:pic>
        <p:nvPicPr>
          <p:cNvPr id="2" name="Picture 1"/>
          <p:cNvPicPr>
            <a:picLocks noChangeAspect="1"/>
          </p:cNvPicPr>
          <p:nvPr/>
        </p:nvPicPr>
        <p:blipFill>
          <a:blip r:embed="rId8"/>
          <a:stretch>
            <a:fillRect/>
          </a:stretch>
        </p:blipFill>
        <p:spPr>
          <a:xfrm>
            <a:off x="5303051" y="3124642"/>
            <a:ext cx="3048080" cy="3856208"/>
          </a:xfrm>
          <a:prstGeom prst="rect">
            <a:avLst/>
          </a:prstGeom>
        </p:spPr>
      </p:pic>
      <p:sp>
        <p:nvSpPr>
          <p:cNvPr id="3" name="Rectangle 2"/>
          <p:cNvSpPr/>
          <p:nvPr/>
        </p:nvSpPr>
        <p:spPr>
          <a:xfrm>
            <a:off x="7740352" y="6669360"/>
            <a:ext cx="504056" cy="188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Slide Number Placeholder 2"/>
          <p:cNvSpPr>
            <a:spLocks noGrp="1"/>
          </p:cNvSpPr>
          <p:nvPr>
            <p:ph type="sldNum" sz="quarter" idx="12"/>
          </p:nvPr>
        </p:nvSpPr>
        <p:spPr>
          <a:xfrm>
            <a:off x="6553200" y="6356350"/>
            <a:ext cx="2133600" cy="365125"/>
          </a:xfrm>
        </p:spPr>
        <p:txBody>
          <a:bodyPr/>
          <a:lstStyle/>
          <a:p>
            <a:r>
              <a:rPr lang="fr-FR" dirty="0" smtClean="0"/>
              <a:t>49</a:t>
            </a:r>
            <a:endParaRPr lang="fr-FR" dirty="0"/>
          </a:p>
        </p:txBody>
      </p:sp>
    </p:spTree>
    <p:extLst>
      <p:ext uri="{BB962C8B-B14F-4D97-AF65-F5344CB8AC3E}">
        <p14:creationId xmlns:p14="http://schemas.microsoft.com/office/powerpoint/2010/main" val="147786607"/>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131</a:t>
            </a:fld>
            <a:endParaRPr lang="fr-FR"/>
          </a:p>
        </p:txBody>
      </p:sp>
      <p:pic>
        <p:nvPicPr>
          <p:cNvPr id="5" name="Picture 4"/>
          <p:cNvPicPr>
            <a:picLocks noChangeAspect="1"/>
          </p:cNvPicPr>
          <p:nvPr/>
        </p:nvPicPr>
        <p:blipFill rotWithShape="1">
          <a:blip r:embed="rId2"/>
          <a:srcRect l="9736" r="7503"/>
          <a:stretch/>
        </p:blipFill>
        <p:spPr>
          <a:xfrm>
            <a:off x="345268" y="980728"/>
            <a:ext cx="8568952" cy="5286847"/>
          </a:xfrm>
          <a:prstGeom prst="rect">
            <a:avLst/>
          </a:prstGeom>
        </p:spPr>
      </p:pic>
      <p:sp>
        <p:nvSpPr>
          <p:cNvPr id="6" name="Title 1"/>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Electronics: cross-talk</a:t>
            </a:r>
            <a:endParaRPr lang="en-GB" dirty="0"/>
          </a:p>
        </p:txBody>
      </p:sp>
      <p:sp>
        <p:nvSpPr>
          <p:cNvPr id="7" name="TextBox 6"/>
          <p:cNvSpPr txBox="1"/>
          <p:nvPr/>
        </p:nvSpPr>
        <p:spPr>
          <a:xfrm>
            <a:off x="3694584" y="6215746"/>
            <a:ext cx="4992216" cy="646331"/>
          </a:xfrm>
          <a:prstGeom prst="rect">
            <a:avLst/>
          </a:prstGeom>
          <a:noFill/>
        </p:spPr>
        <p:txBody>
          <a:bodyPr wrap="square" rtlCol="0">
            <a:spAutoFit/>
          </a:bodyPr>
          <a:lstStyle/>
          <a:p>
            <a:r>
              <a:rPr lang="en-GB" dirty="0" smtClean="0"/>
              <a:t>Differentiation by the inter-pixel capacitance is clearly seen at the shaper output</a:t>
            </a:r>
            <a:endParaRPr lang="en-GB" dirty="0"/>
          </a:p>
        </p:txBody>
      </p:sp>
      <p:cxnSp>
        <p:nvCxnSpPr>
          <p:cNvPr id="9" name="Straight Arrow Connector 8"/>
          <p:cNvCxnSpPr/>
          <p:nvPr/>
        </p:nvCxnSpPr>
        <p:spPr>
          <a:xfrm flipV="1">
            <a:off x="6553200" y="5517232"/>
            <a:ext cx="251048" cy="723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5677414"/>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408"/>
            <a:ext cx="8229600" cy="1143000"/>
          </a:xfrm>
        </p:spPr>
        <p:txBody>
          <a:bodyPr/>
          <a:lstStyle/>
          <a:p>
            <a:r>
              <a:rPr lang="en-GB" dirty="0" err="1" smtClean="0"/>
              <a:t>Interpixel</a:t>
            </a:r>
            <a:r>
              <a:rPr lang="en-GB" dirty="0" smtClean="0"/>
              <a:t> capacitance</a:t>
            </a:r>
            <a:endParaRPr lang="en-GB" dirty="0"/>
          </a:p>
        </p:txBody>
      </p:sp>
      <p:sp>
        <p:nvSpPr>
          <p:cNvPr id="3" name="Content Placeholder 2"/>
          <p:cNvSpPr>
            <a:spLocks noGrp="1"/>
          </p:cNvSpPr>
          <p:nvPr>
            <p:ph idx="1"/>
          </p:nvPr>
        </p:nvSpPr>
        <p:spPr>
          <a:xfrm>
            <a:off x="457200" y="692696"/>
            <a:ext cx="8229600" cy="5688632"/>
          </a:xfrm>
        </p:spPr>
        <p:txBody>
          <a:bodyPr>
            <a:normAutofit/>
          </a:bodyPr>
          <a:lstStyle/>
          <a:p>
            <a:pPr marL="285750" indent="-285750"/>
            <a:r>
              <a:rPr lang="en-US" sz="2400" dirty="0" smtClean="0"/>
              <a:t>The inter-pixel </a:t>
            </a:r>
            <a:r>
              <a:rPr lang="en-US" sz="2400" dirty="0"/>
              <a:t>capacitance dominates the total capacitance</a:t>
            </a:r>
          </a:p>
          <a:p>
            <a:pPr marL="285750" indent="-285750"/>
            <a:r>
              <a:rPr lang="en-US" sz="2400" dirty="0"/>
              <a:t>Approximations for hand calculations C</a:t>
            </a:r>
            <a:r>
              <a:rPr lang="en-US" sz="2400" baseline="-25000" dirty="0"/>
              <a:t>INTERPIXEL</a:t>
            </a:r>
            <a:r>
              <a:rPr lang="en-US" sz="2400" dirty="0"/>
              <a:t> 1pF/cm (0.1fF/</a:t>
            </a:r>
            <a:r>
              <a:rPr lang="en-US" sz="2400" dirty="0">
                <a:latin typeface="Symbol" panose="05050102010706020507" pitchFamily="18" charset="2"/>
              </a:rPr>
              <a:t>m</a:t>
            </a:r>
            <a:r>
              <a:rPr lang="en-US" sz="2400" dirty="0"/>
              <a:t>m)</a:t>
            </a:r>
          </a:p>
          <a:p>
            <a:pPr marL="285750" indent="-285750"/>
            <a:r>
              <a:rPr lang="en-US" sz="2400" dirty="0" smtClean="0"/>
              <a:t>Analytical expressions:</a:t>
            </a:r>
          </a:p>
          <a:p>
            <a:pPr marL="285750" indent="-285750"/>
            <a:endParaRPr lang="en-US" sz="2400" dirty="0"/>
          </a:p>
          <a:p>
            <a:pPr marL="285750" indent="-285750"/>
            <a:endParaRPr lang="en-US" sz="2400" dirty="0" smtClean="0"/>
          </a:p>
          <a:p>
            <a:pPr marL="285750" indent="-285750"/>
            <a:endParaRPr lang="en-US" sz="2400" dirty="0"/>
          </a:p>
          <a:p>
            <a:pPr marL="285750" indent="-285750"/>
            <a:endParaRPr lang="en-US" sz="2400" dirty="0" smtClean="0"/>
          </a:p>
          <a:p>
            <a:pPr marL="285750" indent="-285750"/>
            <a:endParaRPr lang="en-US" sz="2400" dirty="0"/>
          </a:p>
          <a:p>
            <a:pPr marL="285750" indent="-285750"/>
            <a:endParaRPr lang="en-US" sz="2400" dirty="0" smtClean="0"/>
          </a:p>
          <a:p>
            <a:pPr marL="285750" indent="-285750"/>
            <a:endParaRPr lang="en-US" sz="2400" dirty="0" smtClean="0"/>
          </a:p>
          <a:p>
            <a:pPr marL="285750" indent="-285750"/>
            <a:r>
              <a:rPr lang="en-US" sz="2400" dirty="0"/>
              <a:t>Approximations for hand calculations C</a:t>
            </a:r>
            <a:r>
              <a:rPr lang="en-US" sz="2400" baseline="-25000" dirty="0"/>
              <a:t>BACKPLANE</a:t>
            </a:r>
            <a:r>
              <a:rPr lang="en-US" sz="2400" dirty="0"/>
              <a:t>=(</a:t>
            </a:r>
            <a:r>
              <a:rPr lang="en-US" sz="2400" dirty="0">
                <a:latin typeface="Symbol" panose="05050102010706020507" pitchFamily="18" charset="2"/>
              </a:rPr>
              <a:t>e</a:t>
            </a:r>
            <a:r>
              <a:rPr lang="en-US" sz="2400" dirty="0"/>
              <a:t>/Detector Thickness) x Area pixel (</a:t>
            </a:r>
            <a:r>
              <a:rPr lang="en-US" sz="2400" dirty="0">
                <a:latin typeface="Symbol" panose="05050102010706020507" pitchFamily="18" charset="2"/>
              </a:rPr>
              <a:t>e</a:t>
            </a:r>
            <a:r>
              <a:rPr lang="en-US" sz="2400" dirty="0"/>
              <a:t>=1.05x10-10F/m) </a:t>
            </a:r>
          </a:p>
          <a:p>
            <a:pPr marL="285750" indent="-285750"/>
            <a:endParaRPr lang="en-US" sz="2400" dirty="0"/>
          </a:p>
          <a:p>
            <a:endParaRPr lang="en-GB" sz="2400" dirty="0"/>
          </a:p>
        </p:txBody>
      </p:sp>
      <p:sp>
        <p:nvSpPr>
          <p:cNvPr id="4" name="Slide Number Placeholder 3"/>
          <p:cNvSpPr>
            <a:spLocks noGrp="1"/>
          </p:cNvSpPr>
          <p:nvPr>
            <p:ph type="sldNum" sz="quarter" idx="12"/>
          </p:nvPr>
        </p:nvSpPr>
        <p:spPr/>
        <p:txBody>
          <a:bodyPr/>
          <a:lstStyle/>
          <a:p>
            <a:fld id="{D251A0BC-E5D3-4A65-8506-4DFA341A4396}" type="slidenum">
              <a:rPr lang="fr-FR" smtClean="0"/>
              <a:t>132</a:t>
            </a:fld>
            <a:endParaRPr lang="fr-FR"/>
          </a:p>
        </p:txBody>
      </p:sp>
      <p:sp>
        <p:nvSpPr>
          <p:cNvPr id="6" name="TextBox 5"/>
          <p:cNvSpPr txBox="1"/>
          <p:nvPr/>
        </p:nvSpPr>
        <p:spPr>
          <a:xfrm>
            <a:off x="0" y="6130192"/>
            <a:ext cx="9073008" cy="738664"/>
          </a:xfrm>
          <a:prstGeom prst="rect">
            <a:avLst/>
          </a:prstGeom>
          <a:noFill/>
        </p:spPr>
        <p:txBody>
          <a:bodyPr wrap="square" rtlCol="0">
            <a:spAutoFit/>
          </a:bodyPr>
          <a:lstStyle/>
          <a:p>
            <a:r>
              <a:rPr lang="en-US" sz="1400" dirty="0" smtClean="0"/>
              <a:t>Other publications on sensor capacitances:</a:t>
            </a:r>
          </a:p>
          <a:p>
            <a:pPr marL="342900" indent="-342900">
              <a:buAutoNum type="arabicPeriod"/>
            </a:pPr>
            <a:r>
              <a:rPr lang="en-US" sz="1400" dirty="0" smtClean="0"/>
              <a:t>G. </a:t>
            </a:r>
            <a:r>
              <a:rPr lang="en-US" sz="1400" dirty="0" err="1" smtClean="0"/>
              <a:t>Gorfine</a:t>
            </a:r>
            <a:r>
              <a:rPr lang="en-US" sz="1400" dirty="0" smtClean="0"/>
              <a:t> et al. “Silicon pixel capacitance” NIMA 456 (2001) 70-76.</a:t>
            </a:r>
          </a:p>
          <a:p>
            <a:pPr marL="342900" indent="-342900">
              <a:buAutoNum type="arabicPeriod"/>
            </a:pPr>
            <a:r>
              <a:rPr lang="en-US" sz="1400" dirty="0" smtClean="0"/>
              <a:t>M. </a:t>
            </a:r>
            <a:r>
              <a:rPr lang="en-US" sz="1400" dirty="0" err="1" smtClean="0"/>
              <a:t>Havranek</a:t>
            </a:r>
            <a:r>
              <a:rPr lang="en-US" sz="1400" dirty="0" smtClean="0"/>
              <a:t> et al. “Measurement of pixel sensor capacitances with sub-</a:t>
            </a:r>
            <a:r>
              <a:rPr lang="en-US" sz="1400" dirty="0" err="1" smtClean="0"/>
              <a:t>femtofarad</a:t>
            </a:r>
            <a:r>
              <a:rPr lang="en-US" sz="1400" dirty="0" smtClean="0"/>
              <a:t> precision” NIMA 714 (2013) 83-89</a:t>
            </a:r>
            <a:endParaRPr lang="en-GB" sz="1400" dirty="0"/>
          </a:p>
        </p:txBody>
      </p:sp>
      <p:pic>
        <p:nvPicPr>
          <p:cNvPr id="9" name="Picture 8"/>
          <p:cNvPicPr>
            <a:picLocks noChangeAspect="1"/>
          </p:cNvPicPr>
          <p:nvPr/>
        </p:nvPicPr>
        <p:blipFill>
          <a:blip r:embed="rId4"/>
          <a:stretch>
            <a:fillRect/>
          </a:stretch>
        </p:blipFill>
        <p:spPr>
          <a:xfrm>
            <a:off x="698397" y="2525045"/>
            <a:ext cx="2252915" cy="2928600"/>
          </a:xfrm>
          <a:prstGeom prst="rect">
            <a:avLst/>
          </a:prstGeom>
        </p:spPr>
      </p:pic>
      <p:pic>
        <p:nvPicPr>
          <p:cNvPr id="10" name="Picture 9"/>
          <p:cNvPicPr>
            <a:picLocks noChangeAspect="1"/>
          </p:cNvPicPr>
          <p:nvPr/>
        </p:nvPicPr>
        <p:blipFill>
          <a:blip r:embed="rId5"/>
          <a:stretch>
            <a:fillRect/>
          </a:stretch>
        </p:blipFill>
        <p:spPr>
          <a:xfrm>
            <a:off x="3262681" y="2439562"/>
            <a:ext cx="3485991" cy="1766055"/>
          </a:xfrm>
          <a:prstGeom prst="rect">
            <a:avLst/>
          </a:prstGeom>
        </p:spPr>
      </p:pic>
      <p:graphicFrame>
        <p:nvGraphicFramePr>
          <p:cNvPr id="11" name="Object 10"/>
          <p:cNvGraphicFramePr>
            <a:graphicFrameLocks noChangeAspect="1"/>
          </p:cNvGraphicFramePr>
          <p:nvPr>
            <p:extLst/>
          </p:nvPr>
        </p:nvGraphicFramePr>
        <p:xfrm>
          <a:off x="3408512" y="4265038"/>
          <a:ext cx="936104" cy="559587"/>
        </p:xfrm>
        <a:graphic>
          <a:graphicData uri="http://schemas.openxmlformats.org/presentationml/2006/ole">
            <mc:AlternateContent xmlns:mc="http://schemas.openxmlformats.org/markup-compatibility/2006">
              <mc:Choice xmlns:v="urn:schemas-microsoft-com:vml" Requires="v">
                <p:oleObj spid="_x0000_s289824" name="Equation" r:id="rId6" imgW="698400" imgH="419040" progId="Equation.3">
                  <p:embed/>
                </p:oleObj>
              </mc:Choice>
              <mc:Fallback>
                <p:oleObj name="Equation" r:id="rId6" imgW="698400" imgH="419040" progId="Equation.3">
                  <p:embed/>
                  <p:pic>
                    <p:nvPicPr>
                      <p:cNvPr id="11" name="Object 10"/>
                      <p:cNvPicPr/>
                      <p:nvPr/>
                    </p:nvPicPr>
                    <p:blipFill>
                      <a:blip r:embed="rId7"/>
                      <a:stretch>
                        <a:fillRect/>
                      </a:stretch>
                    </p:blipFill>
                    <p:spPr>
                      <a:xfrm>
                        <a:off x="3408512" y="4265038"/>
                        <a:ext cx="936104" cy="559587"/>
                      </a:xfrm>
                      <a:prstGeom prst="rect">
                        <a:avLst/>
                      </a:prstGeom>
                    </p:spPr>
                  </p:pic>
                </p:oleObj>
              </mc:Fallback>
            </mc:AlternateContent>
          </a:graphicData>
        </a:graphic>
      </p:graphicFrame>
      <p:sp>
        <p:nvSpPr>
          <p:cNvPr id="12" name="TextBox 11"/>
          <p:cNvSpPr txBox="1"/>
          <p:nvPr/>
        </p:nvSpPr>
        <p:spPr>
          <a:xfrm>
            <a:off x="3262681" y="4884046"/>
            <a:ext cx="5698976" cy="523220"/>
          </a:xfrm>
          <a:prstGeom prst="rect">
            <a:avLst/>
          </a:prstGeom>
          <a:noFill/>
        </p:spPr>
        <p:txBody>
          <a:bodyPr wrap="square" rtlCol="0">
            <a:spAutoFit/>
          </a:bodyPr>
          <a:lstStyle/>
          <a:p>
            <a:r>
              <a:rPr lang="en-GB" sz="1400" i="1" dirty="0" smtClean="0"/>
              <a:t>A. </a:t>
            </a:r>
            <a:r>
              <a:rPr lang="en-GB" sz="1400" i="1" dirty="0" err="1" smtClean="0"/>
              <a:t>Cerdeira</a:t>
            </a:r>
            <a:r>
              <a:rPr lang="en-GB" sz="1400" i="1" dirty="0" smtClean="0"/>
              <a:t>, M. Estrada “Analytical Expressions for the Calculation of Pixel Detector Capacitances” IEEE Trans. </a:t>
            </a:r>
            <a:r>
              <a:rPr lang="en-GB" sz="1400" i="1" dirty="0" err="1" smtClean="0"/>
              <a:t>Nucl</a:t>
            </a:r>
            <a:r>
              <a:rPr lang="en-GB" sz="1400" i="1" dirty="0" smtClean="0"/>
              <a:t>. </a:t>
            </a:r>
            <a:r>
              <a:rPr lang="en-GB" sz="1400" i="1" dirty="0" err="1" smtClean="0"/>
              <a:t>Sci</a:t>
            </a:r>
            <a:r>
              <a:rPr lang="en-GB" sz="1400" i="1" dirty="0" smtClean="0"/>
              <a:t>, Vol. 44, No. 1, 1997</a:t>
            </a:r>
            <a:endParaRPr lang="en-GB" sz="1400" i="1" dirty="0"/>
          </a:p>
        </p:txBody>
      </p:sp>
    </p:spTree>
    <p:extLst>
      <p:ext uri="{BB962C8B-B14F-4D97-AF65-F5344CB8AC3E}">
        <p14:creationId xmlns:p14="http://schemas.microsoft.com/office/powerpoint/2010/main" val="269487237"/>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133</a:t>
            </a:fld>
            <a:endParaRPr lang="fr-FR"/>
          </a:p>
        </p:txBody>
      </p:sp>
      <p:grpSp>
        <p:nvGrpSpPr>
          <p:cNvPr id="10" name="Group 9"/>
          <p:cNvGrpSpPr/>
          <p:nvPr/>
        </p:nvGrpSpPr>
        <p:grpSpPr>
          <a:xfrm>
            <a:off x="179512" y="2629283"/>
            <a:ext cx="8795320" cy="3968069"/>
            <a:chOff x="179512" y="2629283"/>
            <a:chExt cx="8795320" cy="3968069"/>
          </a:xfrm>
        </p:grpSpPr>
        <p:pic>
          <p:nvPicPr>
            <p:cNvPr id="2" name="Picture 1"/>
            <p:cNvPicPr>
              <a:picLocks noChangeAspect="1"/>
            </p:cNvPicPr>
            <p:nvPr/>
          </p:nvPicPr>
          <p:blipFill rotWithShape="1">
            <a:blip r:embed="rId3"/>
            <a:srcRect l="10256" r="8333" b="35273"/>
            <a:stretch/>
          </p:blipFill>
          <p:spPr>
            <a:xfrm>
              <a:off x="179512" y="2649846"/>
              <a:ext cx="8795320" cy="3947506"/>
            </a:xfrm>
            <a:prstGeom prst="rect">
              <a:avLst/>
            </a:prstGeom>
          </p:spPr>
        </p:pic>
        <p:sp>
          <p:nvSpPr>
            <p:cNvPr id="5" name="TextBox 4"/>
            <p:cNvSpPr txBox="1"/>
            <p:nvPr/>
          </p:nvSpPr>
          <p:spPr>
            <a:xfrm>
              <a:off x="251520" y="2629283"/>
              <a:ext cx="3096344" cy="400110"/>
            </a:xfrm>
            <a:prstGeom prst="rect">
              <a:avLst/>
            </a:prstGeom>
            <a:noFill/>
          </p:spPr>
          <p:txBody>
            <a:bodyPr wrap="square" rtlCol="0">
              <a:spAutoFit/>
            </a:bodyPr>
            <a:lstStyle/>
            <a:p>
              <a:r>
                <a:rPr lang="en-GB" sz="2000" i="1" dirty="0" smtClean="0"/>
                <a:t>Channel </a:t>
              </a:r>
              <a:r>
                <a:rPr lang="en-GB" sz="2000" i="1" dirty="0" err="1" smtClean="0"/>
                <a:t>i</a:t>
              </a:r>
              <a:endParaRPr lang="en-GB" sz="2000" i="1" dirty="0"/>
            </a:p>
          </p:txBody>
        </p:sp>
        <p:sp>
          <p:nvSpPr>
            <p:cNvPr id="8" name="TextBox 7"/>
            <p:cNvSpPr txBox="1"/>
            <p:nvPr/>
          </p:nvSpPr>
          <p:spPr>
            <a:xfrm>
              <a:off x="4139952" y="4855815"/>
              <a:ext cx="1272480" cy="400110"/>
            </a:xfrm>
            <a:prstGeom prst="rect">
              <a:avLst/>
            </a:prstGeom>
            <a:noFill/>
          </p:spPr>
          <p:txBody>
            <a:bodyPr wrap="square" rtlCol="0">
              <a:spAutoFit/>
            </a:bodyPr>
            <a:lstStyle/>
            <a:p>
              <a:r>
                <a:rPr lang="en-GB" sz="2000" i="1" dirty="0" smtClean="0"/>
                <a:t>Pile-up</a:t>
              </a:r>
              <a:endParaRPr lang="en-GB" sz="2000" i="1" dirty="0"/>
            </a:p>
          </p:txBody>
        </p:sp>
        <p:cxnSp>
          <p:nvCxnSpPr>
            <p:cNvPr id="9" name="Straight Arrow Connector 8"/>
            <p:cNvCxnSpPr/>
            <p:nvPr/>
          </p:nvCxnSpPr>
          <p:spPr>
            <a:xfrm>
              <a:off x="4932040" y="5195292"/>
              <a:ext cx="360040" cy="2547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992216" y="5128528"/>
              <a:ext cx="2748136" cy="1941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3" name="Rectangle 12"/>
          <p:cNvSpPr/>
          <p:nvPr/>
        </p:nvSpPr>
        <p:spPr>
          <a:xfrm>
            <a:off x="3275856" y="4805715"/>
            <a:ext cx="2448272" cy="1015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rotWithShape="1">
          <a:blip r:embed="rId4"/>
          <a:srcRect t="58204"/>
          <a:stretch/>
        </p:blipFill>
        <p:spPr>
          <a:xfrm>
            <a:off x="346065" y="116633"/>
            <a:ext cx="8462213" cy="2232248"/>
          </a:xfrm>
          <a:prstGeom prst="rect">
            <a:avLst/>
          </a:prstGeom>
        </p:spPr>
      </p:pic>
      <p:sp>
        <p:nvSpPr>
          <p:cNvPr id="66" name="TextBox 65"/>
          <p:cNvSpPr txBox="1"/>
          <p:nvPr/>
        </p:nvSpPr>
        <p:spPr>
          <a:xfrm>
            <a:off x="3131840" y="631852"/>
            <a:ext cx="2461571" cy="461665"/>
          </a:xfrm>
          <a:prstGeom prst="rect">
            <a:avLst/>
          </a:prstGeom>
          <a:noFill/>
        </p:spPr>
        <p:txBody>
          <a:bodyPr wrap="square" rtlCol="0">
            <a:spAutoFit/>
          </a:bodyPr>
          <a:lstStyle/>
          <a:p>
            <a:r>
              <a:rPr lang="en-GB" sz="2400" dirty="0" smtClean="0"/>
              <a:t>10. Pulse pile-up</a:t>
            </a:r>
            <a:endParaRPr lang="en-GB" sz="2400" dirty="0"/>
          </a:p>
        </p:txBody>
      </p:sp>
    </p:spTree>
    <p:extLst>
      <p:ext uri="{BB962C8B-B14F-4D97-AF65-F5344CB8AC3E}">
        <p14:creationId xmlns:p14="http://schemas.microsoft.com/office/powerpoint/2010/main" val="3251737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34"/>
            <a:ext cx="8229600" cy="1143000"/>
          </a:xfrm>
        </p:spPr>
        <p:txBody>
          <a:bodyPr/>
          <a:lstStyle/>
          <a:p>
            <a:r>
              <a:rPr lang="en-GB" dirty="0" smtClean="0"/>
              <a:t>Pulse pile-up</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134</a:t>
            </a:fld>
            <a:endParaRPr lang="fr-FR"/>
          </a:p>
        </p:txBody>
      </p:sp>
      <p:sp>
        <p:nvSpPr>
          <p:cNvPr id="7" name="TextBox 6"/>
          <p:cNvSpPr txBox="1"/>
          <p:nvPr/>
        </p:nvSpPr>
        <p:spPr>
          <a:xfrm>
            <a:off x="479737" y="4581128"/>
            <a:ext cx="7704856" cy="923330"/>
          </a:xfrm>
          <a:prstGeom prst="rect">
            <a:avLst/>
          </a:prstGeom>
          <a:noFill/>
        </p:spPr>
        <p:txBody>
          <a:bodyPr wrap="square" rtlCol="0">
            <a:spAutoFit/>
          </a:bodyPr>
          <a:lstStyle/>
          <a:p>
            <a:r>
              <a:rPr lang="en-GB" dirty="0" smtClean="0">
                <a:latin typeface="Symbol" panose="05050102010706020507" pitchFamily="18" charset="2"/>
              </a:rPr>
              <a:t>m</a:t>
            </a:r>
            <a:r>
              <a:rPr lang="en-GB" dirty="0" smtClean="0"/>
              <a:t>=15</a:t>
            </a:r>
            <a:r>
              <a:rPr lang="en-GB" dirty="0" smtClean="0">
                <a:latin typeface="Symbol" panose="05050102010706020507" pitchFamily="18" charset="2"/>
              </a:rPr>
              <a:t>m</a:t>
            </a:r>
            <a:r>
              <a:rPr lang="en-GB" dirty="0" smtClean="0"/>
              <a:t>s</a:t>
            </a:r>
          </a:p>
          <a:p>
            <a:r>
              <a:rPr lang="en-GB" dirty="0" smtClean="0"/>
              <a:t>Gaussian shaper (</a:t>
            </a:r>
            <a:r>
              <a:rPr lang="en-GB" dirty="0" smtClean="0">
                <a:latin typeface="Symbol" panose="05050102010706020507" pitchFamily="18" charset="2"/>
              </a:rPr>
              <a:t>s</a:t>
            </a:r>
            <a:r>
              <a:rPr lang="en-GB" dirty="0" smtClean="0"/>
              <a:t>=100ns), </a:t>
            </a:r>
            <a:r>
              <a:rPr lang="en-GB" dirty="0" smtClean="0">
                <a:latin typeface="Symbol" panose="05050102010706020507" pitchFamily="18" charset="2"/>
              </a:rPr>
              <a:t>t</a:t>
            </a:r>
            <a:r>
              <a:rPr lang="en-GB" dirty="0" smtClean="0"/>
              <a:t>~300ns (@Threshold=2.5keV)</a:t>
            </a:r>
          </a:p>
          <a:p>
            <a:r>
              <a:rPr lang="en-GB" dirty="0" smtClean="0">
                <a:latin typeface="Symbol" panose="05050102010706020507" pitchFamily="18" charset="2"/>
              </a:rPr>
              <a:t>t</a:t>
            </a:r>
            <a:r>
              <a:rPr lang="en-GB" dirty="0" smtClean="0"/>
              <a:t>/</a:t>
            </a:r>
            <a:r>
              <a:rPr lang="en-GB" dirty="0" smtClean="0">
                <a:latin typeface="Symbol" panose="05050102010706020507" pitchFamily="18" charset="2"/>
              </a:rPr>
              <a:t>m</a:t>
            </a:r>
            <a:r>
              <a:rPr lang="en-GB" dirty="0" smtClean="0"/>
              <a:t>=0.02</a:t>
            </a:r>
            <a:endParaRPr lang="en-GB" dirty="0"/>
          </a:p>
        </p:txBody>
      </p:sp>
      <p:pic>
        <p:nvPicPr>
          <p:cNvPr id="8" name="Picture 7"/>
          <p:cNvPicPr>
            <a:picLocks noChangeAspect="1"/>
          </p:cNvPicPr>
          <p:nvPr/>
        </p:nvPicPr>
        <p:blipFill rotWithShape="1">
          <a:blip r:embed="rId3"/>
          <a:srcRect l="8464" t="4345" r="7784" b="34782"/>
          <a:stretch/>
        </p:blipFill>
        <p:spPr>
          <a:xfrm>
            <a:off x="228371" y="1050944"/>
            <a:ext cx="8544598" cy="3890224"/>
          </a:xfrm>
          <a:prstGeom prst="rect">
            <a:avLst/>
          </a:prstGeom>
        </p:spPr>
      </p:pic>
      <p:sp>
        <p:nvSpPr>
          <p:cNvPr id="6" name="Content Placeholder 2"/>
          <p:cNvSpPr>
            <a:spLocks noGrp="1"/>
          </p:cNvSpPr>
          <p:nvPr>
            <p:ph idx="1"/>
          </p:nvPr>
        </p:nvSpPr>
        <p:spPr>
          <a:xfrm>
            <a:off x="228371" y="5544864"/>
            <a:ext cx="8507289" cy="1329011"/>
          </a:xfrm>
        </p:spPr>
        <p:txBody>
          <a:bodyPr>
            <a:normAutofit fontScale="92500" lnSpcReduction="20000"/>
          </a:bodyPr>
          <a:lstStyle/>
          <a:p>
            <a:r>
              <a:rPr lang="en-GB" sz="2400" dirty="0" smtClean="0"/>
              <a:t>Pile-up is the overlap in the processing chain, of the signals due to two consecutive photons</a:t>
            </a:r>
          </a:p>
          <a:p>
            <a:r>
              <a:rPr lang="en-GB" sz="2400" dirty="0" smtClean="0"/>
              <a:t>The mean time between consecutive photons (</a:t>
            </a:r>
            <a:r>
              <a:rPr lang="en-GB" sz="2400" dirty="0" smtClean="0">
                <a:latin typeface="Symbol" panose="05050102010706020507" pitchFamily="18" charset="2"/>
              </a:rPr>
              <a:t>m</a:t>
            </a:r>
            <a:r>
              <a:rPr lang="en-GB" sz="2400" dirty="0" smtClean="0"/>
              <a:t>) follows exponential probability density function</a:t>
            </a:r>
            <a:endParaRPr lang="en-GB" sz="2400" dirty="0"/>
          </a:p>
        </p:txBody>
      </p:sp>
    </p:spTree>
    <p:extLst>
      <p:ext uri="{BB962C8B-B14F-4D97-AF65-F5344CB8AC3E}">
        <p14:creationId xmlns:p14="http://schemas.microsoft.com/office/powerpoint/2010/main" val="124842238"/>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34"/>
            <a:ext cx="8229600" cy="1143000"/>
          </a:xfrm>
        </p:spPr>
        <p:txBody>
          <a:bodyPr/>
          <a:lstStyle/>
          <a:p>
            <a:r>
              <a:rPr lang="en-GB" dirty="0" smtClean="0"/>
              <a:t>Pulse pile-up</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135</a:t>
            </a:fld>
            <a:endParaRPr lang="fr-FR"/>
          </a:p>
        </p:txBody>
      </p:sp>
      <p:pic>
        <p:nvPicPr>
          <p:cNvPr id="3" name="Picture 2"/>
          <p:cNvPicPr>
            <a:picLocks noChangeAspect="1"/>
          </p:cNvPicPr>
          <p:nvPr/>
        </p:nvPicPr>
        <p:blipFill rotWithShape="1">
          <a:blip r:embed="rId2"/>
          <a:srcRect b="35863"/>
          <a:stretch/>
        </p:blipFill>
        <p:spPr>
          <a:xfrm>
            <a:off x="-612576" y="802804"/>
            <a:ext cx="10171839" cy="4060919"/>
          </a:xfrm>
          <a:prstGeom prst="rect">
            <a:avLst/>
          </a:prstGeom>
        </p:spPr>
      </p:pic>
      <p:sp>
        <p:nvSpPr>
          <p:cNvPr id="6" name="TextBox 5"/>
          <p:cNvSpPr txBox="1"/>
          <p:nvPr/>
        </p:nvSpPr>
        <p:spPr>
          <a:xfrm>
            <a:off x="479737" y="4618002"/>
            <a:ext cx="7704856" cy="923330"/>
          </a:xfrm>
          <a:prstGeom prst="rect">
            <a:avLst/>
          </a:prstGeom>
          <a:noFill/>
        </p:spPr>
        <p:txBody>
          <a:bodyPr wrap="square" rtlCol="0">
            <a:spAutoFit/>
          </a:bodyPr>
          <a:lstStyle/>
          <a:p>
            <a:r>
              <a:rPr lang="en-GB" dirty="0" smtClean="0">
                <a:latin typeface="Symbol" panose="05050102010706020507" pitchFamily="18" charset="2"/>
              </a:rPr>
              <a:t>m</a:t>
            </a:r>
            <a:r>
              <a:rPr lang="en-GB" dirty="0" smtClean="0"/>
              <a:t>=3</a:t>
            </a:r>
            <a:r>
              <a:rPr lang="en-GB" dirty="0" smtClean="0">
                <a:latin typeface="Symbol" panose="05050102010706020507" pitchFamily="18" charset="2"/>
              </a:rPr>
              <a:t>m</a:t>
            </a:r>
            <a:r>
              <a:rPr lang="en-GB" dirty="0" smtClean="0"/>
              <a:t>s</a:t>
            </a:r>
          </a:p>
          <a:p>
            <a:r>
              <a:rPr lang="en-GB" dirty="0" smtClean="0"/>
              <a:t>Gaussian shaper (</a:t>
            </a:r>
            <a:r>
              <a:rPr lang="en-GB" dirty="0" smtClean="0">
                <a:latin typeface="Symbol" panose="05050102010706020507" pitchFamily="18" charset="2"/>
              </a:rPr>
              <a:t>s</a:t>
            </a:r>
            <a:r>
              <a:rPr lang="en-GB" dirty="0" smtClean="0"/>
              <a:t>=100ns), </a:t>
            </a:r>
            <a:r>
              <a:rPr lang="en-GB" dirty="0">
                <a:latin typeface="Symbol" panose="05050102010706020507" pitchFamily="18" charset="2"/>
              </a:rPr>
              <a:t>t</a:t>
            </a:r>
            <a:r>
              <a:rPr lang="en-GB" dirty="0" smtClean="0"/>
              <a:t>~300ns (@Threshold=2.5keV)</a:t>
            </a:r>
          </a:p>
          <a:p>
            <a:r>
              <a:rPr lang="en-GB" dirty="0" smtClean="0">
                <a:latin typeface="Symbol" panose="05050102010706020507" pitchFamily="18" charset="2"/>
              </a:rPr>
              <a:t>t</a:t>
            </a:r>
            <a:r>
              <a:rPr lang="en-GB" dirty="0" smtClean="0"/>
              <a:t>/</a:t>
            </a:r>
            <a:r>
              <a:rPr lang="en-GB" dirty="0" smtClean="0">
                <a:latin typeface="Symbol" panose="05050102010706020507" pitchFamily="18" charset="2"/>
              </a:rPr>
              <a:t>m</a:t>
            </a:r>
            <a:r>
              <a:rPr lang="en-GB" dirty="0" smtClean="0"/>
              <a:t>=0.1</a:t>
            </a:r>
            <a:endParaRPr lang="en-GB" dirty="0"/>
          </a:p>
        </p:txBody>
      </p:sp>
    </p:spTree>
    <p:extLst>
      <p:ext uri="{BB962C8B-B14F-4D97-AF65-F5344CB8AC3E}">
        <p14:creationId xmlns:p14="http://schemas.microsoft.com/office/powerpoint/2010/main" val="3786235308"/>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34"/>
            <a:ext cx="8229600" cy="1143000"/>
          </a:xfrm>
        </p:spPr>
        <p:txBody>
          <a:bodyPr/>
          <a:lstStyle/>
          <a:p>
            <a:r>
              <a:rPr lang="en-GB" dirty="0" smtClean="0"/>
              <a:t>Pulse pile-up</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136</a:t>
            </a:fld>
            <a:endParaRPr lang="fr-FR"/>
          </a:p>
        </p:txBody>
      </p:sp>
      <p:pic>
        <p:nvPicPr>
          <p:cNvPr id="5" name="Picture 4"/>
          <p:cNvPicPr>
            <a:picLocks noChangeAspect="1"/>
          </p:cNvPicPr>
          <p:nvPr/>
        </p:nvPicPr>
        <p:blipFill rotWithShape="1">
          <a:blip r:embed="rId2"/>
          <a:srcRect b="35446"/>
          <a:stretch/>
        </p:blipFill>
        <p:spPr>
          <a:xfrm>
            <a:off x="-663376" y="765774"/>
            <a:ext cx="10292334" cy="4149994"/>
          </a:xfrm>
          <a:prstGeom prst="rect">
            <a:avLst/>
          </a:prstGeom>
        </p:spPr>
      </p:pic>
      <p:sp>
        <p:nvSpPr>
          <p:cNvPr id="6" name="TextBox 5"/>
          <p:cNvSpPr txBox="1"/>
          <p:nvPr/>
        </p:nvSpPr>
        <p:spPr>
          <a:xfrm>
            <a:off x="479737" y="4618002"/>
            <a:ext cx="7704856" cy="923330"/>
          </a:xfrm>
          <a:prstGeom prst="rect">
            <a:avLst/>
          </a:prstGeom>
          <a:noFill/>
        </p:spPr>
        <p:txBody>
          <a:bodyPr wrap="square" rtlCol="0">
            <a:spAutoFit/>
          </a:bodyPr>
          <a:lstStyle/>
          <a:p>
            <a:r>
              <a:rPr lang="en-GB" dirty="0" smtClean="0">
                <a:latin typeface="Symbol" panose="05050102010706020507" pitchFamily="18" charset="2"/>
              </a:rPr>
              <a:t>m</a:t>
            </a:r>
            <a:r>
              <a:rPr lang="en-GB" dirty="0" smtClean="0"/>
              <a:t>=1.5</a:t>
            </a:r>
            <a:r>
              <a:rPr lang="en-GB" dirty="0" smtClean="0">
                <a:latin typeface="Symbol" panose="05050102010706020507" pitchFamily="18" charset="2"/>
              </a:rPr>
              <a:t>m</a:t>
            </a:r>
            <a:r>
              <a:rPr lang="en-GB" dirty="0" smtClean="0"/>
              <a:t>s</a:t>
            </a:r>
          </a:p>
          <a:p>
            <a:r>
              <a:rPr lang="en-GB" dirty="0" smtClean="0"/>
              <a:t>Gaussian shaper (</a:t>
            </a:r>
            <a:r>
              <a:rPr lang="en-GB" dirty="0" smtClean="0">
                <a:latin typeface="Symbol" panose="05050102010706020507" pitchFamily="18" charset="2"/>
              </a:rPr>
              <a:t>s</a:t>
            </a:r>
            <a:r>
              <a:rPr lang="en-GB" dirty="0" smtClean="0"/>
              <a:t>=100ns), </a:t>
            </a:r>
            <a:r>
              <a:rPr lang="en-GB" dirty="0">
                <a:latin typeface="Symbol" panose="05050102010706020507" pitchFamily="18" charset="2"/>
              </a:rPr>
              <a:t>t</a:t>
            </a:r>
            <a:r>
              <a:rPr lang="en-GB" dirty="0" smtClean="0"/>
              <a:t>~300ns (@Threshold=2.5keV)</a:t>
            </a:r>
          </a:p>
          <a:p>
            <a:r>
              <a:rPr lang="en-GB" dirty="0" smtClean="0">
                <a:latin typeface="Symbol" panose="05050102010706020507" pitchFamily="18" charset="2"/>
              </a:rPr>
              <a:t>t</a:t>
            </a:r>
            <a:r>
              <a:rPr lang="en-GB" dirty="0" smtClean="0"/>
              <a:t>/</a:t>
            </a:r>
            <a:r>
              <a:rPr lang="en-GB" dirty="0" smtClean="0">
                <a:latin typeface="Symbol" panose="05050102010706020507" pitchFamily="18" charset="2"/>
              </a:rPr>
              <a:t>m</a:t>
            </a:r>
            <a:r>
              <a:rPr lang="en-GB" dirty="0" smtClean="0"/>
              <a:t>=0.2</a:t>
            </a:r>
            <a:endParaRPr lang="en-GB" dirty="0"/>
          </a:p>
        </p:txBody>
      </p:sp>
    </p:spTree>
    <p:extLst>
      <p:ext uri="{BB962C8B-B14F-4D97-AF65-F5344CB8AC3E}">
        <p14:creationId xmlns:p14="http://schemas.microsoft.com/office/powerpoint/2010/main" val="613504274"/>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137</a:t>
            </a:fld>
            <a:endParaRPr lang="fr-FR"/>
          </a:p>
        </p:txBody>
      </p:sp>
      <p:sp>
        <p:nvSpPr>
          <p:cNvPr id="6" name="Title 1"/>
          <p:cNvSpPr>
            <a:spLocks noGrp="1"/>
          </p:cNvSpPr>
          <p:nvPr>
            <p:ph type="title"/>
          </p:nvPr>
        </p:nvSpPr>
        <p:spPr>
          <a:xfrm>
            <a:off x="457200" y="-4234"/>
            <a:ext cx="8229600" cy="1143000"/>
          </a:xfrm>
        </p:spPr>
        <p:txBody>
          <a:bodyPr/>
          <a:lstStyle/>
          <a:p>
            <a:r>
              <a:rPr lang="en-GB" dirty="0" smtClean="0"/>
              <a:t>Pulse pile-up</a:t>
            </a:r>
            <a:endParaRPr lang="en-GB" dirty="0"/>
          </a:p>
        </p:txBody>
      </p:sp>
      <p:pic>
        <p:nvPicPr>
          <p:cNvPr id="2" name="Picture 1"/>
          <p:cNvPicPr>
            <a:picLocks noChangeAspect="1"/>
          </p:cNvPicPr>
          <p:nvPr/>
        </p:nvPicPr>
        <p:blipFill rotWithShape="1">
          <a:blip r:embed="rId2"/>
          <a:srcRect l="7193" r="4451" b="34808"/>
          <a:stretch/>
        </p:blipFill>
        <p:spPr>
          <a:xfrm>
            <a:off x="107504" y="790104"/>
            <a:ext cx="9001000" cy="4162699"/>
          </a:xfrm>
          <a:prstGeom prst="rect">
            <a:avLst/>
          </a:prstGeom>
        </p:spPr>
      </p:pic>
      <p:sp>
        <p:nvSpPr>
          <p:cNvPr id="8" name="TextBox 7"/>
          <p:cNvSpPr txBox="1"/>
          <p:nvPr/>
        </p:nvSpPr>
        <p:spPr>
          <a:xfrm>
            <a:off x="479737" y="4618002"/>
            <a:ext cx="7704856" cy="923330"/>
          </a:xfrm>
          <a:prstGeom prst="rect">
            <a:avLst/>
          </a:prstGeom>
          <a:noFill/>
        </p:spPr>
        <p:txBody>
          <a:bodyPr wrap="square" rtlCol="0">
            <a:spAutoFit/>
          </a:bodyPr>
          <a:lstStyle/>
          <a:p>
            <a:r>
              <a:rPr lang="en-GB" dirty="0" smtClean="0">
                <a:latin typeface="Symbol" panose="05050102010706020507" pitchFamily="18" charset="2"/>
              </a:rPr>
              <a:t>m</a:t>
            </a:r>
            <a:r>
              <a:rPr lang="en-GB" dirty="0" smtClean="0"/>
              <a:t>=0.3</a:t>
            </a:r>
            <a:r>
              <a:rPr lang="en-GB" dirty="0" smtClean="0">
                <a:latin typeface="Symbol" panose="05050102010706020507" pitchFamily="18" charset="2"/>
              </a:rPr>
              <a:t>m</a:t>
            </a:r>
            <a:r>
              <a:rPr lang="en-GB" dirty="0" smtClean="0"/>
              <a:t>s</a:t>
            </a:r>
          </a:p>
          <a:p>
            <a:r>
              <a:rPr lang="en-GB" dirty="0" smtClean="0"/>
              <a:t>Gaussian shaper (</a:t>
            </a:r>
            <a:r>
              <a:rPr lang="en-GB" dirty="0" smtClean="0">
                <a:latin typeface="Symbol" panose="05050102010706020507" pitchFamily="18" charset="2"/>
              </a:rPr>
              <a:t>s</a:t>
            </a:r>
            <a:r>
              <a:rPr lang="en-GB" dirty="0" smtClean="0"/>
              <a:t>=100ns), </a:t>
            </a:r>
            <a:r>
              <a:rPr lang="en-GB" dirty="0">
                <a:latin typeface="Symbol" panose="05050102010706020507" pitchFamily="18" charset="2"/>
              </a:rPr>
              <a:t>t</a:t>
            </a:r>
            <a:r>
              <a:rPr lang="en-GB" dirty="0" smtClean="0"/>
              <a:t>~300ns (@Threshold=2.5keV)</a:t>
            </a:r>
          </a:p>
          <a:p>
            <a:r>
              <a:rPr lang="en-GB" dirty="0" smtClean="0">
                <a:latin typeface="Symbol" panose="05050102010706020507" pitchFamily="18" charset="2"/>
              </a:rPr>
              <a:t>t</a:t>
            </a:r>
            <a:r>
              <a:rPr lang="en-GB" dirty="0" smtClean="0"/>
              <a:t>/</a:t>
            </a:r>
            <a:r>
              <a:rPr lang="en-GB" dirty="0" smtClean="0">
                <a:latin typeface="Symbol" panose="05050102010706020507" pitchFamily="18" charset="2"/>
              </a:rPr>
              <a:t>m</a:t>
            </a:r>
            <a:r>
              <a:rPr lang="en-GB" dirty="0" smtClean="0"/>
              <a:t>=1</a:t>
            </a:r>
            <a:endParaRPr lang="en-GB" dirty="0"/>
          </a:p>
        </p:txBody>
      </p:sp>
    </p:spTree>
    <p:extLst>
      <p:ext uri="{BB962C8B-B14F-4D97-AF65-F5344CB8AC3E}">
        <p14:creationId xmlns:p14="http://schemas.microsoft.com/office/powerpoint/2010/main" val="2991188236"/>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138</a:t>
            </a:fld>
            <a:endParaRPr lang="fr-FR" dirty="0"/>
          </a:p>
        </p:txBody>
      </p:sp>
      <p:sp>
        <p:nvSpPr>
          <p:cNvPr id="6" name="Title 1"/>
          <p:cNvSpPr>
            <a:spLocks noGrp="1"/>
          </p:cNvSpPr>
          <p:nvPr>
            <p:ph type="title"/>
          </p:nvPr>
        </p:nvSpPr>
        <p:spPr>
          <a:xfrm>
            <a:off x="457200" y="-4234"/>
            <a:ext cx="8229600" cy="1143000"/>
          </a:xfrm>
        </p:spPr>
        <p:txBody>
          <a:bodyPr/>
          <a:lstStyle/>
          <a:p>
            <a:r>
              <a:rPr lang="en-GB" dirty="0" smtClean="0"/>
              <a:t>Pulse pile-up</a:t>
            </a:r>
            <a:endParaRPr lang="en-GB" dirty="0"/>
          </a:p>
        </p:txBody>
      </p:sp>
      <p:sp>
        <p:nvSpPr>
          <p:cNvPr id="7" name="TextBox 6"/>
          <p:cNvSpPr txBox="1"/>
          <p:nvPr/>
        </p:nvSpPr>
        <p:spPr>
          <a:xfrm>
            <a:off x="971600" y="984871"/>
            <a:ext cx="7560840" cy="1015663"/>
          </a:xfrm>
          <a:prstGeom prst="rect">
            <a:avLst/>
          </a:prstGeom>
          <a:noFill/>
        </p:spPr>
        <p:txBody>
          <a:bodyPr wrap="square" rtlCol="0">
            <a:spAutoFit/>
          </a:bodyPr>
          <a:lstStyle/>
          <a:p>
            <a:r>
              <a:rPr lang="en-GB" sz="2000" dirty="0" smtClean="0"/>
              <a:t>Probability of having an event piling-up on the previous one</a:t>
            </a:r>
          </a:p>
          <a:p>
            <a:r>
              <a:rPr lang="en-GB" sz="2000" i="1" dirty="0">
                <a:latin typeface="Symbol" panose="05050102010706020507" pitchFamily="18" charset="2"/>
              </a:rPr>
              <a:t>t</a:t>
            </a:r>
            <a:r>
              <a:rPr lang="en-GB" sz="2000" dirty="0" smtClean="0"/>
              <a:t> is the dead time</a:t>
            </a:r>
          </a:p>
          <a:p>
            <a:r>
              <a:rPr lang="en-GB" sz="2000" i="1" dirty="0" smtClean="0">
                <a:latin typeface="Symbol" panose="05050102010706020507" pitchFamily="18" charset="2"/>
              </a:rPr>
              <a:t>m</a:t>
            </a:r>
            <a:r>
              <a:rPr lang="en-GB" sz="2000" dirty="0" smtClean="0"/>
              <a:t> is the mean time between events</a:t>
            </a:r>
            <a:endParaRPr lang="en-GB" sz="2000" dirty="0"/>
          </a:p>
        </p:txBody>
      </p:sp>
      <p:pic>
        <p:nvPicPr>
          <p:cNvPr id="5" name="Picture 4"/>
          <p:cNvPicPr>
            <a:picLocks noChangeAspect="1"/>
          </p:cNvPicPr>
          <p:nvPr/>
        </p:nvPicPr>
        <p:blipFill>
          <a:blip r:embed="rId4"/>
          <a:stretch>
            <a:fillRect/>
          </a:stretch>
        </p:blipFill>
        <p:spPr>
          <a:xfrm>
            <a:off x="1187624" y="1846638"/>
            <a:ext cx="6685249" cy="5017808"/>
          </a:xfrm>
          <a:prstGeom prst="rect">
            <a:avLst/>
          </a:prstGeom>
        </p:spPr>
      </p:pic>
      <p:graphicFrame>
        <p:nvGraphicFramePr>
          <p:cNvPr id="9" name="Object 8"/>
          <p:cNvGraphicFramePr>
            <a:graphicFrameLocks noChangeAspect="1"/>
          </p:cNvGraphicFramePr>
          <p:nvPr>
            <p:extLst/>
          </p:nvPr>
        </p:nvGraphicFramePr>
        <p:xfrm>
          <a:off x="3779912" y="5515317"/>
          <a:ext cx="3282950" cy="509587"/>
        </p:xfrm>
        <a:graphic>
          <a:graphicData uri="http://schemas.openxmlformats.org/presentationml/2006/ole">
            <mc:AlternateContent xmlns:mc="http://schemas.openxmlformats.org/markup-compatibility/2006">
              <mc:Choice xmlns:v="urn:schemas-microsoft-com:vml" Requires="v">
                <p:oleObj spid="_x0000_s290848" name="Equation" r:id="rId5" imgW="1549080" imgH="241200" progId="Equation.3">
                  <p:embed/>
                </p:oleObj>
              </mc:Choice>
              <mc:Fallback>
                <p:oleObj name="Equation" r:id="rId5" imgW="1549080" imgH="241200" progId="Equation.3">
                  <p:embed/>
                  <p:pic>
                    <p:nvPicPr>
                      <p:cNvPr id="9" name="Object 8"/>
                      <p:cNvPicPr/>
                      <p:nvPr/>
                    </p:nvPicPr>
                    <p:blipFill>
                      <a:blip r:embed="rId6"/>
                      <a:stretch>
                        <a:fillRect/>
                      </a:stretch>
                    </p:blipFill>
                    <p:spPr>
                      <a:xfrm>
                        <a:off x="3779912" y="5515317"/>
                        <a:ext cx="3282950" cy="509587"/>
                      </a:xfrm>
                      <a:prstGeom prst="rect">
                        <a:avLst/>
                      </a:prstGeom>
                    </p:spPr>
                  </p:pic>
                </p:oleObj>
              </mc:Fallback>
            </mc:AlternateContent>
          </a:graphicData>
        </a:graphic>
      </p:graphicFrame>
      <p:cxnSp>
        <p:nvCxnSpPr>
          <p:cNvPr id="3" name="Straight Connector 2"/>
          <p:cNvCxnSpPr/>
          <p:nvPr/>
        </p:nvCxnSpPr>
        <p:spPr>
          <a:xfrm flipV="1">
            <a:off x="5364088" y="3068960"/>
            <a:ext cx="0" cy="3438231"/>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1835696" y="3030210"/>
            <a:ext cx="3528392" cy="24236"/>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580112" y="3629786"/>
            <a:ext cx="3312368" cy="923330"/>
          </a:xfrm>
          <a:prstGeom prst="rect">
            <a:avLst/>
          </a:prstGeom>
          <a:solidFill>
            <a:schemeClr val="bg1"/>
          </a:solidFill>
        </p:spPr>
        <p:txBody>
          <a:bodyPr wrap="square" rtlCol="0">
            <a:spAutoFit/>
          </a:bodyPr>
          <a:lstStyle/>
          <a:p>
            <a:r>
              <a:rPr lang="en-GB" dirty="0" smtClean="0">
                <a:solidFill>
                  <a:srgbClr val="FF0000"/>
                </a:solidFill>
                <a:latin typeface="Symbol" panose="05050102010706020507" pitchFamily="18" charset="2"/>
              </a:rPr>
              <a:t>t</a:t>
            </a:r>
            <a:r>
              <a:rPr lang="en-GB" dirty="0" smtClean="0">
                <a:solidFill>
                  <a:srgbClr val="FF0000"/>
                </a:solidFill>
              </a:rPr>
              <a:t>/</a:t>
            </a:r>
            <a:r>
              <a:rPr lang="en-GB" dirty="0" smtClean="0">
                <a:solidFill>
                  <a:srgbClr val="FF0000"/>
                </a:solidFill>
                <a:latin typeface="Symbol" panose="05050102010706020507" pitchFamily="18" charset="2"/>
              </a:rPr>
              <a:t>m</a:t>
            </a:r>
            <a:r>
              <a:rPr lang="en-GB" dirty="0" smtClean="0">
                <a:solidFill>
                  <a:srgbClr val="FF0000"/>
                </a:solidFill>
              </a:rPr>
              <a:t> ~0.1-0.2 is a good compromise between speed and energy resolution</a:t>
            </a:r>
            <a:endParaRPr lang="en-GB" dirty="0">
              <a:solidFill>
                <a:srgbClr val="FF0000"/>
              </a:solidFill>
            </a:endParaRPr>
          </a:p>
        </p:txBody>
      </p:sp>
    </p:spTree>
    <p:extLst>
      <p:ext uri="{BB962C8B-B14F-4D97-AF65-F5344CB8AC3E}">
        <p14:creationId xmlns:p14="http://schemas.microsoft.com/office/powerpoint/2010/main" val="1555418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628702"/>
            <a:ext cx="5544616" cy="3464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3729181"/>
            <a:ext cx="5112916" cy="312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p:cNvSpPr txBox="1"/>
          <p:nvPr/>
        </p:nvSpPr>
        <p:spPr>
          <a:xfrm>
            <a:off x="6753030" y="6541629"/>
            <a:ext cx="2574455" cy="276999"/>
          </a:xfrm>
          <a:prstGeom prst="rect">
            <a:avLst/>
          </a:prstGeom>
          <a:noFill/>
        </p:spPr>
        <p:txBody>
          <a:bodyPr wrap="square" rtlCol="0">
            <a:spAutoFit/>
          </a:bodyPr>
          <a:lstStyle/>
          <a:p>
            <a:r>
              <a:rPr lang="en-GB" sz="1200" i="1" dirty="0" smtClean="0"/>
              <a:t>Measurements: T. Koenig, KIT</a:t>
            </a:r>
            <a:endParaRPr lang="en-GB" sz="1200" i="1" dirty="0"/>
          </a:p>
        </p:txBody>
      </p:sp>
      <p:sp>
        <p:nvSpPr>
          <p:cNvPr id="6" name="Rectangle 6"/>
          <p:cNvSpPr>
            <a:spLocks noChangeArrowheads="1"/>
          </p:cNvSpPr>
          <p:nvPr/>
        </p:nvSpPr>
        <p:spPr bwMode="auto">
          <a:xfrm>
            <a:off x="0" y="-27384"/>
            <a:ext cx="9119578" cy="944563"/>
          </a:xfrm>
          <a:prstGeom prst="rect">
            <a:avLst/>
          </a:prstGeom>
          <a:noFill/>
          <a:ln w="9525">
            <a:noFill/>
            <a:miter lim="800000"/>
            <a:headEnd/>
            <a:tailEnd/>
          </a:ln>
        </p:spPr>
        <p:txBody>
          <a:bodyPr anchor="ctr"/>
          <a:lstStyle/>
          <a:p>
            <a:pPr algn="ctr" eaLnBrk="0" hangingPunct="0"/>
            <a:r>
              <a:rPr lang="fr-CH" sz="2800" dirty="0" err="1" smtClean="0">
                <a:latin typeface="+mj-lt"/>
              </a:rPr>
              <a:t>Measurement</a:t>
            </a:r>
            <a:r>
              <a:rPr lang="fr-CH" sz="2800" dirty="0" smtClean="0">
                <a:latin typeface="+mj-lt"/>
              </a:rPr>
              <a:t> Medipix3 (25keV, 110</a:t>
            </a:r>
            <a:r>
              <a:rPr lang="fr-CH" sz="2800" dirty="0" smtClean="0">
                <a:latin typeface="Symbol" panose="05050102010706020507" pitchFamily="18" charset="2"/>
              </a:rPr>
              <a:t>m</a:t>
            </a:r>
            <a:r>
              <a:rPr lang="fr-CH" sz="2800" dirty="0" smtClean="0">
                <a:latin typeface="+mj-lt"/>
              </a:rPr>
              <a:t>m pitch, 2mm </a:t>
            </a:r>
            <a:r>
              <a:rPr lang="fr-CH" sz="2800" dirty="0" err="1" smtClean="0">
                <a:latin typeface="+mj-lt"/>
              </a:rPr>
              <a:t>CdTe</a:t>
            </a:r>
            <a:r>
              <a:rPr lang="fr-CH" sz="2800" dirty="0" smtClean="0">
                <a:latin typeface="+mj-lt"/>
              </a:rPr>
              <a:t>)</a:t>
            </a:r>
            <a:endParaRPr lang="en-US" sz="2800" dirty="0">
              <a:latin typeface="+mj-lt"/>
            </a:endParaRPr>
          </a:p>
        </p:txBody>
      </p:sp>
      <p:sp>
        <p:nvSpPr>
          <p:cNvPr id="11" name="TextBox 10"/>
          <p:cNvSpPr txBox="1"/>
          <p:nvPr/>
        </p:nvSpPr>
        <p:spPr>
          <a:xfrm>
            <a:off x="3903139" y="1342432"/>
            <a:ext cx="1584175" cy="461665"/>
          </a:xfrm>
          <a:prstGeom prst="rect">
            <a:avLst/>
          </a:prstGeom>
          <a:noFill/>
        </p:spPr>
        <p:txBody>
          <a:bodyPr wrap="square" rtlCol="0">
            <a:spAutoFit/>
          </a:bodyPr>
          <a:lstStyle/>
          <a:p>
            <a:r>
              <a:rPr lang="en-GB" sz="2400" dirty="0" smtClean="0">
                <a:solidFill>
                  <a:srgbClr val="0000FF"/>
                </a:solidFill>
                <a:latin typeface="Symbol" panose="05050102010706020507" pitchFamily="18" charset="2"/>
              </a:rPr>
              <a:t>t</a:t>
            </a:r>
            <a:r>
              <a:rPr lang="en-GB" sz="2400" dirty="0" smtClean="0">
                <a:solidFill>
                  <a:srgbClr val="0000FF"/>
                </a:solidFill>
              </a:rPr>
              <a:t>/</a:t>
            </a:r>
            <a:r>
              <a:rPr lang="en-GB" sz="2400" dirty="0" smtClean="0">
                <a:solidFill>
                  <a:srgbClr val="0000FF"/>
                </a:solidFill>
                <a:latin typeface="Symbol" panose="05050102010706020507" pitchFamily="18" charset="2"/>
              </a:rPr>
              <a:t>m</a:t>
            </a:r>
            <a:r>
              <a:rPr lang="en-GB" sz="2400" dirty="0" smtClean="0">
                <a:solidFill>
                  <a:srgbClr val="0000FF"/>
                </a:solidFill>
              </a:rPr>
              <a:t>=0.22</a:t>
            </a:r>
            <a:endParaRPr lang="en-GB" dirty="0">
              <a:solidFill>
                <a:srgbClr val="0000FF"/>
              </a:solidFill>
              <a:latin typeface="Symbol" panose="05050102010706020507" pitchFamily="18" charset="2"/>
            </a:endParaRPr>
          </a:p>
        </p:txBody>
      </p:sp>
      <p:cxnSp>
        <p:nvCxnSpPr>
          <p:cNvPr id="7" name="Straight Arrow Connector 6"/>
          <p:cNvCxnSpPr/>
          <p:nvPr/>
        </p:nvCxnSpPr>
        <p:spPr>
          <a:xfrm flipH="1">
            <a:off x="4258568" y="1804097"/>
            <a:ext cx="108012" cy="556883"/>
          </a:xfrm>
          <a:prstGeom prst="straightConnector1">
            <a:avLst/>
          </a:prstGeom>
          <a:ln w="28575">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3419872" y="4749345"/>
            <a:ext cx="483267" cy="172642"/>
          </a:xfrm>
          <a:prstGeom prst="straightConnector1">
            <a:avLst/>
          </a:prstGeom>
          <a:ln w="28575">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903139" y="4447843"/>
            <a:ext cx="1584175" cy="461665"/>
          </a:xfrm>
          <a:prstGeom prst="rect">
            <a:avLst/>
          </a:prstGeom>
          <a:noFill/>
        </p:spPr>
        <p:txBody>
          <a:bodyPr wrap="square" rtlCol="0">
            <a:spAutoFit/>
          </a:bodyPr>
          <a:lstStyle/>
          <a:p>
            <a:r>
              <a:rPr lang="en-GB" sz="2400" dirty="0" smtClean="0">
                <a:solidFill>
                  <a:srgbClr val="0000FF"/>
                </a:solidFill>
                <a:latin typeface="Symbol" panose="05050102010706020507" pitchFamily="18" charset="2"/>
              </a:rPr>
              <a:t>t</a:t>
            </a:r>
            <a:r>
              <a:rPr lang="en-GB" sz="2400" dirty="0" smtClean="0">
                <a:solidFill>
                  <a:srgbClr val="0000FF"/>
                </a:solidFill>
              </a:rPr>
              <a:t>/</a:t>
            </a:r>
            <a:r>
              <a:rPr lang="en-GB" sz="2400" dirty="0" smtClean="0">
                <a:solidFill>
                  <a:srgbClr val="0000FF"/>
                </a:solidFill>
                <a:latin typeface="Symbol" panose="05050102010706020507" pitchFamily="18" charset="2"/>
              </a:rPr>
              <a:t>m</a:t>
            </a:r>
            <a:r>
              <a:rPr lang="en-GB" sz="2400" dirty="0" smtClean="0">
                <a:solidFill>
                  <a:srgbClr val="0000FF"/>
                </a:solidFill>
              </a:rPr>
              <a:t>=0.22</a:t>
            </a:r>
            <a:endParaRPr lang="en-GB" dirty="0">
              <a:solidFill>
                <a:srgbClr val="0000FF"/>
              </a:solidFill>
              <a:latin typeface="Symbol" panose="05050102010706020507" pitchFamily="18" charset="2"/>
            </a:endParaRPr>
          </a:p>
        </p:txBody>
      </p:sp>
      <p:sp>
        <p:nvSpPr>
          <p:cNvPr id="15" name="TextBox 14"/>
          <p:cNvSpPr txBox="1"/>
          <p:nvPr/>
        </p:nvSpPr>
        <p:spPr>
          <a:xfrm>
            <a:off x="683568" y="2490538"/>
            <a:ext cx="1584175" cy="461665"/>
          </a:xfrm>
          <a:prstGeom prst="rect">
            <a:avLst/>
          </a:prstGeom>
          <a:noFill/>
        </p:spPr>
        <p:txBody>
          <a:bodyPr wrap="square" rtlCol="0">
            <a:spAutoFit/>
          </a:bodyPr>
          <a:lstStyle/>
          <a:p>
            <a:r>
              <a:rPr lang="en-GB" sz="2400" dirty="0" smtClean="0">
                <a:solidFill>
                  <a:srgbClr val="00B050"/>
                </a:solidFill>
                <a:latin typeface="Symbol" panose="05050102010706020507" pitchFamily="18" charset="2"/>
              </a:rPr>
              <a:t>t</a:t>
            </a:r>
            <a:r>
              <a:rPr lang="en-GB" sz="2400" dirty="0" smtClean="0">
                <a:solidFill>
                  <a:srgbClr val="00B050"/>
                </a:solidFill>
              </a:rPr>
              <a:t>/</a:t>
            </a:r>
            <a:r>
              <a:rPr lang="en-GB" sz="2400" dirty="0" smtClean="0">
                <a:solidFill>
                  <a:srgbClr val="00B050"/>
                </a:solidFill>
                <a:latin typeface="Symbol" panose="05050102010706020507" pitchFamily="18" charset="2"/>
              </a:rPr>
              <a:t>m</a:t>
            </a:r>
            <a:r>
              <a:rPr lang="en-GB" sz="2400" dirty="0" smtClean="0">
                <a:solidFill>
                  <a:srgbClr val="00B050"/>
                </a:solidFill>
              </a:rPr>
              <a:t>=0.08</a:t>
            </a:r>
            <a:endParaRPr lang="en-GB" dirty="0">
              <a:solidFill>
                <a:srgbClr val="00B050"/>
              </a:solidFill>
              <a:latin typeface="Symbol" panose="05050102010706020507" pitchFamily="18" charset="2"/>
            </a:endParaRPr>
          </a:p>
        </p:txBody>
      </p:sp>
      <p:cxnSp>
        <p:nvCxnSpPr>
          <p:cNvPr id="16" name="Straight Arrow Connector 15"/>
          <p:cNvCxnSpPr/>
          <p:nvPr/>
        </p:nvCxnSpPr>
        <p:spPr>
          <a:xfrm>
            <a:off x="1961710" y="2766639"/>
            <a:ext cx="1242137" cy="84415"/>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122354" y="4235989"/>
            <a:ext cx="1242137" cy="84415"/>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827584" y="3907390"/>
            <a:ext cx="1584175" cy="461665"/>
          </a:xfrm>
          <a:prstGeom prst="rect">
            <a:avLst/>
          </a:prstGeom>
          <a:noFill/>
        </p:spPr>
        <p:txBody>
          <a:bodyPr wrap="square" rtlCol="0">
            <a:spAutoFit/>
          </a:bodyPr>
          <a:lstStyle/>
          <a:p>
            <a:r>
              <a:rPr lang="en-GB" sz="2400" dirty="0" smtClean="0">
                <a:solidFill>
                  <a:srgbClr val="00B050"/>
                </a:solidFill>
                <a:latin typeface="Symbol" panose="05050102010706020507" pitchFamily="18" charset="2"/>
              </a:rPr>
              <a:t>t</a:t>
            </a:r>
            <a:r>
              <a:rPr lang="en-GB" sz="2400" dirty="0" smtClean="0">
                <a:solidFill>
                  <a:srgbClr val="00B050"/>
                </a:solidFill>
              </a:rPr>
              <a:t>/</a:t>
            </a:r>
            <a:r>
              <a:rPr lang="en-GB" sz="2400" dirty="0" smtClean="0">
                <a:solidFill>
                  <a:srgbClr val="00B050"/>
                </a:solidFill>
                <a:latin typeface="Symbol" panose="05050102010706020507" pitchFamily="18" charset="2"/>
              </a:rPr>
              <a:t>m</a:t>
            </a:r>
            <a:r>
              <a:rPr lang="en-GB" sz="2400" dirty="0" smtClean="0">
                <a:solidFill>
                  <a:srgbClr val="00B050"/>
                </a:solidFill>
              </a:rPr>
              <a:t>=0.08</a:t>
            </a:r>
            <a:endParaRPr lang="en-GB" dirty="0">
              <a:solidFill>
                <a:srgbClr val="00B050"/>
              </a:solidFill>
              <a:latin typeface="Symbol" panose="05050102010706020507" pitchFamily="18" charset="2"/>
            </a:endParaRPr>
          </a:p>
        </p:txBody>
      </p:sp>
      <p:sp>
        <p:nvSpPr>
          <p:cNvPr id="20" name="Slide Number Placeholder 3"/>
          <p:cNvSpPr>
            <a:spLocks noGrp="1"/>
          </p:cNvSpPr>
          <p:nvPr>
            <p:ph type="sldNum" sz="quarter" idx="12"/>
          </p:nvPr>
        </p:nvSpPr>
        <p:spPr>
          <a:xfrm>
            <a:off x="6553200" y="6237312"/>
            <a:ext cx="2133600" cy="365125"/>
          </a:xfrm>
        </p:spPr>
        <p:txBody>
          <a:bodyPr/>
          <a:lstStyle/>
          <a:p>
            <a:r>
              <a:rPr lang="fr-FR" dirty="0" smtClean="0"/>
              <a:t>58</a:t>
            </a:r>
            <a:endParaRPr lang="fr-FR" dirty="0"/>
          </a:p>
        </p:txBody>
      </p:sp>
      <p:cxnSp>
        <p:nvCxnSpPr>
          <p:cNvPr id="21" name="Straight Arrow Connector 20"/>
          <p:cNvCxnSpPr/>
          <p:nvPr/>
        </p:nvCxnSpPr>
        <p:spPr>
          <a:xfrm flipH="1">
            <a:off x="3364491" y="5375139"/>
            <a:ext cx="483267" cy="172642"/>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844219" y="5086116"/>
            <a:ext cx="1584175" cy="461665"/>
          </a:xfrm>
          <a:prstGeom prst="rect">
            <a:avLst/>
          </a:prstGeom>
          <a:noFill/>
        </p:spPr>
        <p:txBody>
          <a:bodyPr wrap="square" rtlCol="0">
            <a:spAutoFit/>
          </a:bodyPr>
          <a:lstStyle/>
          <a:p>
            <a:r>
              <a:rPr lang="en-GB" sz="2400" dirty="0" smtClean="0">
                <a:solidFill>
                  <a:srgbClr val="FFC000"/>
                </a:solidFill>
                <a:latin typeface="Symbol" panose="05050102010706020507" pitchFamily="18" charset="2"/>
              </a:rPr>
              <a:t>t</a:t>
            </a:r>
            <a:r>
              <a:rPr lang="en-GB" sz="2400" dirty="0" smtClean="0">
                <a:solidFill>
                  <a:srgbClr val="FFC000"/>
                </a:solidFill>
              </a:rPr>
              <a:t>/</a:t>
            </a:r>
            <a:r>
              <a:rPr lang="en-GB" sz="2400" dirty="0" smtClean="0">
                <a:solidFill>
                  <a:srgbClr val="FFC000"/>
                </a:solidFill>
                <a:latin typeface="Symbol" panose="05050102010706020507" pitchFamily="18" charset="2"/>
              </a:rPr>
              <a:t>m</a:t>
            </a:r>
            <a:r>
              <a:rPr lang="en-GB" sz="2400" dirty="0" smtClean="0">
                <a:solidFill>
                  <a:srgbClr val="FFC000"/>
                </a:solidFill>
              </a:rPr>
              <a:t>=0.6</a:t>
            </a:r>
            <a:endParaRPr lang="en-GB" dirty="0">
              <a:solidFill>
                <a:srgbClr val="FFC000"/>
              </a:solidFill>
              <a:latin typeface="Symbol" panose="05050102010706020507" pitchFamily="18" charset="2"/>
            </a:endParaRPr>
          </a:p>
        </p:txBody>
      </p:sp>
    </p:spTree>
    <p:extLst>
      <p:ext uri="{BB962C8B-B14F-4D97-AF65-F5344CB8AC3E}">
        <p14:creationId xmlns:p14="http://schemas.microsoft.com/office/powerpoint/2010/main" val="22647984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947" name="Rectangle 3"/>
          <p:cNvSpPr>
            <a:spLocks noGrp="1" noChangeArrowheads="1"/>
          </p:cNvSpPr>
          <p:nvPr>
            <p:ph type="title"/>
          </p:nvPr>
        </p:nvSpPr>
        <p:spPr>
          <a:xfrm>
            <a:off x="457200" y="-15123"/>
            <a:ext cx="8229600" cy="1143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H" dirty="0" err="1" smtClean="0">
                <a:effectLst/>
              </a:rPr>
              <a:t>Spectroscopic</a:t>
            </a:r>
            <a:r>
              <a:rPr lang="fr-CH" dirty="0" smtClean="0">
                <a:effectLst/>
              </a:rPr>
              <a:t> X-ray </a:t>
            </a:r>
            <a:r>
              <a:rPr lang="fr-CH" dirty="0" err="1" smtClean="0">
                <a:effectLst/>
              </a:rPr>
              <a:t>imaging</a:t>
            </a:r>
            <a:endParaRPr lang="en-US" dirty="0" smtClean="0">
              <a:effectLst/>
            </a:endParaRPr>
          </a:p>
        </p:txBody>
      </p:sp>
      <p:pic>
        <p:nvPicPr>
          <p:cNvPr id="722951" name="Content Placeholder 8" descr="contrast_atte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3948907"/>
            <a:ext cx="3888432" cy="28743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2"/>
          <p:cNvSpPr>
            <a:spLocks noGrp="1"/>
          </p:cNvSpPr>
          <p:nvPr>
            <p:ph idx="1"/>
          </p:nvPr>
        </p:nvSpPr>
        <p:spPr>
          <a:xfrm>
            <a:off x="251520" y="1103739"/>
            <a:ext cx="8640960" cy="3163490"/>
          </a:xfrm>
        </p:spPr>
        <p:txBody>
          <a:bodyPr>
            <a:normAutofit fontScale="77500" lnSpcReduction="20000"/>
          </a:bodyPr>
          <a:lstStyle/>
          <a:p>
            <a:r>
              <a:rPr lang="en-US" dirty="0" smtClean="0"/>
              <a:t>Spectroscopic X-ray imaging consists on the acquisition of X-ray images whereby different sections of the incoming spectrum are sampled simultaneously</a:t>
            </a:r>
          </a:p>
          <a:p>
            <a:pPr lvl="1"/>
            <a:r>
              <a:rPr lang="en-GB" dirty="0" smtClean="0"/>
              <a:t>Lower </a:t>
            </a:r>
            <a:r>
              <a:rPr lang="en-GB" dirty="0"/>
              <a:t>energy photons provide more contrast (</a:t>
            </a:r>
            <a:r>
              <a:rPr lang="en-GB" i="1" dirty="0"/>
              <a:t>Radiology 2003</a:t>
            </a:r>
            <a:r>
              <a:rPr lang="en-GB" i="1" dirty="0" smtClean="0"/>
              <a:t>)</a:t>
            </a:r>
            <a:endParaRPr lang="en-US" dirty="0" smtClean="0"/>
          </a:p>
          <a:p>
            <a:pPr lvl="1"/>
            <a:r>
              <a:rPr lang="en-US" dirty="0"/>
              <a:t>E</a:t>
            </a:r>
            <a:r>
              <a:rPr lang="en-US" dirty="0" smtClean="0"/>
              <a:t>nables material identification in the object under study </a:t>
            </a:r>
            <a:r>
              <a:rPr lang="en-GB" dirty="0"/>
              <a:t>e.g. Fibrous tissue and tumour have different attenuation characteristics (</a:t>
            </a:r>
            <a:r>
              <a:rPr lang="en-GB" i="1" dirty="0" err="1"/>
              <a:t>Phys.Med.Biol</a:t>
            </a:r>
            <a:r>
              <a:rPr lang="en-GB" i="1" dirty="0"/>
              <a:t>. 1987,   JDI 1995,  Radiology 2003</a:t>
            </a:r>
            <a:r>
              <a:rPr lang="en-GB" dirty="0"/>
              <a:t>)</a:t>
            </a:r>
          </a:p>
          <a:p>
            <a:pPr lvl="1"/>
            <a:r>
              <a:rPr lang="en-US" dirty="0" smtClean="0"/>
              <a:t>K-edge identification (better use of contrast agents, e.g. tumors retain iodine contrast </a:t>
            </a:r>
            <a:r>
              <a:rPr lang="en-GB" dirty="0"/>
              <a:t>(</a:t>
            </a:r>
            <a:r>
              <a:rPr lang="en-GB" i="1" dirty="0" err="1"/>
              <a:t>Dahnet</a:t>
            </a:r>
            <a:r>
              <a:rPr lang="en-GB" i="1" dirty="0"/>
              <a:t> 2003</a:t>
            </a:r>
            <a:r>
              <a:rPr lang="en-GB" i="1" dirty="0" smtClean="0"/>
              <a:t>.)</a:t>
            </a:r>
            <a:r>
              <a:rPr lang="en-GB" dirty="0" smtClean="0"/>
              <a:t>)</a:t>
            </a:r>
            <a:r>
              <a:rPr lang="en-US" dirty="0" smtClean="0"/>
              <a:t>  </a:t>
            </a:r>
            <a:endParaRPr lang="en-GB" dirty="0"/>
          </a:p>
        </p:txBody>
      </p:sp>
    </p:spTree>
    <p:extLst>
      <p:ext uri="{BB962C8B-B14F-4D97-AF65-F5344CB8AC3E}">
        <p14:creationId xmlns:p14="http://schemas.microsoft.com/office/powerpoint/2010/main" val="1380373174"/>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GB" dirty="0" smtClean="0"/>
              <a:t>X-ray imaging technologies</a:t>
            </a:r>
            <a:endParaRPr lang="en-GB" dirty="0"/>
          </a:p>
        </p:txBody>
      </p:sp>
      <p:sp>
        <p:nvSpPr>
          <p:cNvPr id="3" name="Content Placeholder 2"/>
          <p:cNvSpPr>
            <a:spLocks noGrp="1"/>
          </p:cNvSpPr>
          <p:nvPr>
            <p:ph idx="1"/>
          </p:nvPr>
        </p:nvSpPr>
        <p:spPr>
          <a:xfrm>
            <a:off x="250825" y="1181623"/>
            <a:ext cx="5570087" cy="5703761"/>
          </a:xfrm>
        </p:spPr>
        <p:txBody>
          <a:bodyPr>
            <a:normAutofit fontScale="62500" lnSpcReduction="20000"/>
          </a:bodyPr>
          <a:lstStyle/>
          <a:p>
            <a:r>
              <a:rPr lang="en-GB" dirty="0" smtClean="0"/>
              <a:t>Indirect detection</a:t>
            </a:r>
          </a:p>
          <a:p>
            <a:pPr lvl="1"/>
            <a:r>
              <a:rPr lang="en-GB" dirty="0" smtClean="0"/>
              <a:t>100-1000e</a:t>
            </a:r>
            <a:r>
              <a:rPr lang="en-GB" baseline="30000" dirty="0" smtClean="0"/>
              <a:t>-</a:t>
            </a:r>
            <a:r>
              <a:rPr lang="en-GB" dirty="0" smtClean="0"/>
              <a:t> generated in the diode</a:t>
            </a:r>
          </a:p>
          <a:p>
            <a:pPr lvl="1"/>
            <a:r>
              <a:rPr lang="en-GB" dirty="0" smtClean="0"/>
              <a:t>Degraded energy and spatial resolution</a:t>
            </a:r>
          </a:p>
          <a:p>
            <a:pPr lvl="1"/>
            <a:r>
              <a:rPr lang="en-GB" dirty="0" smtClean="0"/>
              <a:t>Cheaper</a:t>
            </a:r>
          </a:p>
          <a:p>
            <a:pPr lvl="1"/>
            <a:r>
              <a:rPr lang="en-GB" dirty="0" smtClean="0"/>
              <a:t>Signal processing: </a:t>
            </a:r>
          </a:p>
          <a:p>
            <a:pPr lvl="2"/>
            <a:r>
              <a:rPr lang="en-GB" dirty="0" smtClean="0"/>
              <a:t>Integrating </a:t>
            </a:r>
          </a:p>
          <a:p>
            <a:pPr lvl="3"/>
            <a:r>
              <a:rPr lang="en-GB" dirty="0" smtClean="0"/>
              <a:t>e.g. Flat panels (</a:t>
            </a:r>
            <a:r>
              <a:rPr lang="en-GB" dirty="0" err="1" smtClean="0"/>
              <a:t>Scintillator+Light</a:t>
            </a:r>
            <a:r>
              <a:rPr lang="en-GB" dirty="0" smtClean="0"/>
              <a:t> sensitive photodiode))</a:t>
            </a:r>
          </a:p>
          <a:p>
            <a:pPr lvl="2"/>
            <a:r>
              <a:rPr lang="en-GB" dirty="0" smtClean="0"/>
              <a:t>Spectroscopic processing </a:t>
            </a:r>
          </a:p>
          <a:p>
            <a:pPr lvl="3"/>
            <a:r>
              <a:rPr lang="en-GB" dirty="0" smtClean="0"/>
              <a:t>e.g. </a:t>
            </a:r>
            <a:r>
              <a:rPr lang="en-GB" dirty="0" err="1" smtClean="0"/>
              <a:t>Scintillator+CMOS</a:t>
            </a:r>
            <a:r>
              <a:rPr lang="en-GB" dirty="0" smtClean="0"/>
              <a:t> visible light sensor (e.g. B. </a:t>
            </a:r>
            <a:r>
              <a:rPr lang="en-GB" dirty="0" err="1" smtClean="0"/>
              <a:t>Dierickx</a:t>
            </a:r>
            <a:r>
              <a:rPr lang="en-GB" dirty="0" smtClean="0"/>
              <a:t>, “X-ray Photon Counting and Two </a:t>
            </a:r>
            <a:r>
              <a:rPr lang="en-GB" dirty="0" err="1" smtClean="0"/>
              <a:t>Color</a:t>
            </a:r>
            <a:r>
              <a:rPr lang="en-GB" dirty="0" smtClean="0"/>
              <a:t> X-ray Imaging Using Indirect Detection”)</a:t>
            </a:r>
          </a:p>
          <a:p>
            <a:pPr marL="457200" lvl="1" indent="0">
              <a:buNone/>
            </a:pPr>
            <a:endParaRPr lang="en-GB" dirty="0" smtClean="0"/>
          </a:p>
          <a:p>
            <a:r>
              <a:rPr lang="en-GB" dirty="0" smtClean="0"/>
              <a:t>Direct detection</a:t>
            </a:r>
          </a:p>
          <a:p>
            <a:pPr lvl="1"/>
            <a:r>
              <a:rPr lang="en-GB" dirty="0" smtClean="0"/>
              <a:t>4000-25000 e</a:t>
            </a:r>
            <a:r>
              <a:rPr lang="en-GB" baseline="30000" dirty="0" smtClean="0"/>
              <a:t>-</a:t>
            </a:r>
            <a:r>
              <a:rPr lang="en-GB" dirty="0" smtClean="0"/>
              <a:t>/h</a:t>
            </a:r>
            <a:r>
              <a:rPr lang="en-GB" baseline="30000" dirty="0" smtClean="0"/>
              <a:t>+</a:t>
            </a:r>
            <a:r>
              <a:rPr lang="en-GB" dirty="0" smtClean="0"/>
              <a:t> generated (medical radiographic range)</a:t>
            </a:r>
          </a:p>
          <a:p>
            <a:pPr lvl="1"/>
            <a:r>
              <a:rPr lang="en-GB" dirty="0" smtClean="0"/>
              <a:t>Signal processing:</a:t>
            </a:r>
          </a:p>
          <a:p>
            <a:pPr lvl="2"/>
            <a:r>
              <a:rPr lang="en-GB" dirty="0" smtClean="0"/>
              <a:t>Integrating</a:t>
            </a:r>
            <a:r>
              <a:rPr lang="en-GB" dirty="0"/>
              <a:t> </a:t>
            </a:r>
            <a:endParaRPr lang="en-GB" dirty="0" smtClean="0"/>
          </a:p>
          <a:p>
            <a:pPr lvl="3"/>
            <a:r>
              <a:rPr lang="en-GB" dirty="0" smtClean="0"/>
              <a:t>e.g</a:t>
            </a:r>
            <a:r>
              <a:rPr lang="en-GB" dirty="0"/>
              <a:t>. Flat panels </a:t>
            </a:r>
            <a:r>
              <a:rPr lang="en-GB" dirty="0" smtClean="0"/>
              <a:t>(</a:t>
            </a:r>
            <a:r>
              <a:rPr lang="en-GB" dirty="0" err="1" smtClean="0"/>
              <a:t>a-Se+TFT</a:t>
            </a:r>
            <a:r>
              <a:rPr lang="en-GB" dirty="0" smtClean="0"/>
              <a:t> array)</a:t>
            </a:r>
          </a:p>
          <a:p>
            <a:pPr lvl="3"/>
            <a:r>
              <a:rPr lang="en-GB" dirty="0" smtClean="0"/>
              <a:t>Hybrid pixels: </a:t>
            </a:r>
            <a:r>
              <a:rPr lang="en-GB" dirty="0" err="1" smtClean="0"/>
              <a:t>Monch</a:t>
            </a:r>
            <a:r>
              <a:rPr lang="en-GB" dirty="0" smtClean="0"/>
              <a:t> (PSI), F. Serra’s presentation)</a:t>
            </a:r>
          </a:p>
          <a:p>
            <a:pPr lvl="2"/>
            <a:r>
              <a:rPr lang="en-GB" dirty="0" smtClean="0"/>
              <a:t>Spectroscopic processing </a:t>
            </a:r>
          </a:p>
          <a:p>
            <a:pPr lvl="3"/>
            <a:r>
              <a:rPr lang="en-GB" dirty="0" smtClean="0"/>
              <a:t>hybrid pixel detectors (CMOS), non hybridized solutions (CMOS)</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140</a:t>
            </a:fld>
            <a:endParaRPr lang="fr-FR"/>
          </a:p>
        </p:txBody>
      </p:sp>
      <p:cxnSp>
        <p:nvCxnSpPr>
          <p:cNvPr id="7" name="Straight Connector 6"/>
          <p:cNvCxnSpPr/>
          <p:nvPr/>
        </p:nvCxnSpPr>
        <p:spPr>
          <a:xfrm>
            <a:off x="1547664" y="5932961"/>
            <a:ext cx="187220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r="56625" b="13828"/>
          <a:stretch/>
        </p:blipFill>
        <p:spPr>
          <a:xfrm>
            <a:off x="6263422" y="1021896"/>
            <a:ext cx="2865888" cy="2203664"/>
          </a:xfrm>
          <a:prstGeom prst="rect">
            <a:avLst/>
          </a:prstGeom>
        </p:spPr>
      </p:pic>
      <p:pic>
        <p:nvPicPr>
          <p:cNvPr id="8" name="Picture 7"/>
          <p:cNvPicPr>
            <a:picLocks noChangeAspect="1"/>
          </p:cNvPicPr>
          <p:nvPr/>
        </p:nvPicPr>
        <p:blipFill>
          <a:blip r:embed="rId4"/>
          <a:stretch>
            <a:fillRect/>
          </a:stretch>
        </p:blipFill>
        <p:spPr>
          <a:xfrm>
            <a:off x="6578321" y="4077072"/>
            <a:ext cx="2626974" cy="2061917"/>
          </a:xfrm>
          <a:prstGeom prst="rect">
            <a:avLst/>
          </a:prstGeom>
        </p:spPr>
      </p:pic>
    </p:spTree>
    <p:extLst>
      <p:ext uri="{BB962C8B-B14F-4D97-AF65-F5344CB8AC3E}">
        <p14:creationId xmlns:p14="http://schemas.microsoft.com/office/powerpoint/2010/main" val="3752155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GB" dirty="0" smtClean="0"/>
              <a:t>Absorption </a:t>
            </a:r>
            <a:r>
              <a:rPr lang="en-GB" dirty="0"/>
              <a:t>efficiency</a:t>
            </a:r>
          </a:p>
        </p:txBody>
      </p:sp>
      <p:sp>
        <p:nvSpPr>
          <p:cNvPr id="4" name="Slide Number Placeholder 3"/>
          <p:cNvSpPr>
            <a:spLocks noGrp="1"/>
          </p:cNvSpPr>
          <p:nvPr>
            <p:ph type="sldNum" sz="quarter" idx="12"/>
          </p:nvPr>
        </p:nvSpPr>
        <p:spPr/>
        <p:txBody>
          <a:bodyPr/>
          <a:lstStyle/>
          <a:p>
            <a:fld id="{D251A0BC-E5D3-4A65-8506-4DFA341A4396}" type="slidenum">
              <a:rPr lang="fr-FR" smtClean="0"/>
              <a:t>141</a:t>
            </a:fld>
            <a:endParaRPr lang="fr-FR"/>
          </a:p>
        </p:txBody>
      </p:sp>
      <p:sp>
        <p:nvSpPr>
          <p:cNvPr id="6" name="Content Placeholder 2"/>
          <p:cNvSpPr>
            <a:spLocks noGrp="1"/>
          </p:cNvSpPr>
          <p:nvPr>
            <p:ph idx="1"/>
          </p:nvPr>
        </p:nvSpPr>
        <p:spPr>
          <a:xfrm>
            <a:off x="704888" y="5451479"/>
            <a:ext cx="7827552" cy="1545035"/>
          </a:xfrm>
        </p:spPr>
        <p:txBody>
          <a:bodyPr>
            <a:normAutofit/>
          </a:bodyPr>
          <a:lstStyle/>
          <a:p>
            <a:r>
              <a:rPr lang="en-GB" sz="2400" dirty="0" smtClean="0"/>
              <a:t>Silicon (Z=14) ideal for HEP applications</a:t>
            </a:r>
          </a:p>
          <a:p>
            <a:r>
              <a:rPr lang="en-GB" sz="2400" dirty="0" smtClean="0"/>
              <a:t>Higher Z required above 20keV</a:t>
            </a:r>
          </a:p>
          <a:p>
            <a:r>
              <a:rPr lang="en-GB" sz="2400" dirty="0" smtClean="0"/>
              <a:t>Ge, GaAs, </a:t>
            </a:r>
            <a:r>
              <a:rPr lang="en-GB" sz="2400" dirty="0" err="1" smtClean="0"/>
              <a:t>CdTe</a:t>
            </a:r>
            <a:r>
              <a:rPr lang="en-GB" sz="2400" dirty="0" smtClean="0"/>
              <a:t>, </a:t>
            </a:r>
            <a:r>
              <a:rPr lang="en-GB" sz="2400" dirty="0" err="1" smtClean="0"/>
              <a:t>CdZnTe</a:t>
            </a:r>
            <a:endParaRPr lang="en-GB" sz="2400" dirty="0"/>
          </a:p>
        </p:txBody>
      </p:sp>
      <p:pic>
        <p:nvPicPr>
          <p:cNvPr id="3" name="Picture 2"/>
          <p:cNvPicPr>
            <a:picLocks noChangeAspect="1"/>
          </p:cNvPicPr>
          <p:nvPr/>
        </p:nvPicPr>
        <p:blipFill>
          <a:blip r:embed="rId2"/>
          <a:stretch>
            <a:fillRect/>
          </a:stretch>
        </p:blipFill>
        <p:spPr>
          <a:xfrm>
            <a:off x="-214569" y="836712"/>
            <a:ext cx="9358569" cy="4602536"/>
          </a:xfrm>
          <a:prstGeom prst="rect">
            <a:avLst/>
          </a:prstGeom>
        </p:spPr>
      </p:pic>
    </p:spTree>
    <p:extLst>
      <p:ext uri="{BB962C8B-B14F-4D97-AF65-F5344CB8AC3E}">
        <p14:creationId xmlns:p14="http://schemas.microsoft.com/office/powerpoint/2010/main" val="2575246261"/>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4"/>
          <a:stretch>
            <a:fillRect/>
          </a:stretch>
        </p:blipFill>
        <p:spPr>
          <a:xfrm>
            <a:off x="172338" y="1484313"/>
            <a:ext cx="5265583" cy="3940547"/>
          </a:xfrm>
          <a:prstGeom prst="rect">
            <a:avLst/>
          </a:prstGeom>
        </p:spPr>
      </p:pic>
      <p:sp>
        <p:nvSpPr>
          <p:cNvPr id="2" name="Title 1"/>
          <p:cNvSpPr>
            <a:spLocks noGrp="1"/>
          </p:cNvSpPr>
          <p:nvPr>
            <p:ph type="title"/>
          </p:nvPr>
        </p:nvSpPr>
        <p:spPr/>
        <p:txBody>
          <a:bodyPr/>
          <a:lstStyle/>
          <a:p>
            <a:r>
              <a:rPr lang="en-GB" dirty="0" smtClean="0"/>
              <a:t>Charge diffusion</a:t>
            </a:r>
            <a:endParaRPr lang="en-GB" dirty="0"/>
          </a:p>
        </p:txBody>
      </p:sp>
      <p:sp>
        <p:nvSpPr>
          <p:cNvPr id="3" name="Content Placeholder 2"/>
          <p:cNvSpPr>
            <a:spLocks noGrp="1"/>
          </p:cNvSpPr>
          <p:nvPr>
            <p:ph idx="1"/>
          </p:nvPr>
        </p:nvSpPr>
        <p:spPr>
          <a:xfrm>
            <a:off x="2838636" y="2842514"/>
            <a:ext cx="3466728" cy="2088959"/>
          </a:xfrm>
        </p:spPr>
        <p:txBody>
          <a:bodyPr>
            <a:normAutofit/>
          </a:bodyPr>
          <a:lstStyle/>
          <a:p>
            <a:pPr marL="0" indent="0">
              <a:buNone/>
            </a:pPr>
            <a:r>
              <a:rPr lang="en-GB" sz="2400" dirty="0" smtClean="0"/>
              <a:t>T=300K</a:t>
            </a:r>
          </a:p>
          <a:p>
            <a:pPr marL="0" indent="0">
              <a:buNone/>
            </a:pPr>
            <a:r>
              <a:rPr lang="en-GB" sz="2400" dirty="0" smtClean="0"/>
              <a:t>d=2mm</a:t>
            </a:r>
          </a:p>
          <a:p>
            <a:pPr marL="0" indent="0">
              <a:buNone/>
            </a:pPr>
            <a:r>
              <a:rPr lang="en-GB" sz="2400" dirty="0" smtClean="0">
                <a:solidFill>
                  <a:srgbClr val="0000FF"/>
                </a:solidFill>
              </a:rPr>
              <a:t>E=500V/mm</a:t>
            </a:r>
          </a:p>
          <a:p>
            <a:pPr marL="0" indent="0">
              <a:buNone/>
            </a:pPr>
            <a:r>
              <a:rPr lang="en-GB" sz="2400" dirty="0" smtClean="0">
                <a:solidFill>
                  <a:srgbClr val="FF0000"/>
                </a:solidFill>
              </a:rPr>
              <a:t>E=250V/mm</a:t>
            </a:r>
          </a:p>
        </p:txBody>
      </p:sp>
      <p:sp>
        <p:nvSpPr>
          <p:cNvPr id="4" name="Slide Number Placeholder 3"/>
          <p:cNvSpPr>
            <a:spLocks noGrp="1"/>
          </p:cNvSpPr>
          <p:nvPr>
            <p:ph type="sldNum" sz="quarter" idx="12"/>
          </p:nvPr>
        </p:nvSpPr>
        <p:spPr/>
        <p:txBody>
          <a:bodyPr/>
          <a:lstStyle/>
          <a:p>
            <a:fld id="{D251A0BC-E5D3-4A65-8506-4DFA341A4396}" type="slidenum">
              <a:rPr lang="fr-FR" smtClean="0"/>
              <a:t>142</a:t>
            </a:fld>
            <a:endParaRPr lang="fr-FR"/>
          </a:p>
        </p:txBody>
      </p:sp>
      <p:graphicFrame>
        <p:nvGraphicFramePr>
          <p:cNvPr id="8" name="Object 7"/>
          <p:cNvGraphicFramePr>
            <a:graphicFrameLocks noChangeAspect="1"/>
          </p:cNvGraphicFramePr>
          <p:nvPr>
            <p:extLst/>
          </p:nvPr>
        </p:nvGraphicFramePr>
        <p:xfrm>
          <a:off x="755576" y="5628481"/>
          <a:ext cx="3605213" cy="1074737"/>
        </p:xfrm>
        <a:graphic>
          <a:graphicData uri="http://schemas.openxmlformats.org/presentationml/2006/ole">
            <mc:AlternateContent xmlns:mc="http://schemas.openxmlformats.org/markup-compatibility/2006">
              <mc:Choice xmlns:v="urn:schemas-microsoft-com:vml" Requires="v">
                <p:oleObj spid="_x0000_s269450" name="Equation" r:id="rId5" imgW="1701720" imgH="507960" progId="Equation.3">
                  <p:embed/>
                </p:oleObj>
              </mc:Choice>
              <mc:Fallback>
                <p:oleObj name="Equation" r:id="rId5" imgW="1701720" imgH="507960" progId="Equation.3">
                  <p:embed/>
                  <p:pic>
                    <p:nvPicPr>
                      <p:cNvPr id="8" name="Object 7"/>
                      <p:cNvPicPr/>
                      <p:nvPr/>
                    </p:nvPicPr>
                    <p:blipFill>
                      <a:blip r:embed="rId6"/>
                      <a:stretch>
                        <a:fillRect/>
                      </a:stretch>
                    </p:blipFill>
                    <p:spPr>
                      <a:xfrm>
                        <a:off x="755576" y="5628481"/>
                        <a:ext cx="3605213" cy="1074737"/>
                      </a:xfrm>
                      <a:prstGeom prst="rect">
                        <a:avLst/>
                      </a:prstGeom>
                    </p:spPr>
                  </p:pic>
                </p:oleObj>
              </mc:Fallback>
            </mc:AlternateContent>
          </a:graphicData>
        </a:graphic>
      </p:graphicFrame>
      <p:pic>
        <p:nvPicPr>
          <p:cNvPr id="5" name="Picture 4"/>
          <p:cNvPicPr>
            <a:picLocks noChangeAspect="1"/>
          </p:cNvPicPr>
          <p:nvPr/>
        </p:nvPicPr>
        <p:blipFill>
          <a:blip r:embed="rId7"/>
          <a:stretch>
            <a:fillRect/>
          </a:stretch>
        </p:blipFill>
        <p:spPr>
          <a:xfrm>
            <a:off x="5580112" y="1484313"/>
            <a:ext cx="3024138" cy="4495620"/>
          </a:xfrm>
          <a:prstGeom prst="rect">
            <a:avLst/>
          </a:prstGeom>
        </p:spPr>
      </p:pic>
      <p:sp>
        <p:nvSpPr>
          <p:cNvPr id="9" name="AutoShape 12"/>
          <p:cNvSpPr>
            <a:spLocks noChangeArrowheads="1"/>
          </p:cNvSpPr>
          <p:nvPr/>
        </p:nvSpPr>
        <p:spPr bwMode="auto">
          <a:xfrm>
            <a:off x="6897725" y="2104280"/>
            <a:ext cx="545069" cy="3219447"/>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cxnSp>
        <p:nvCxnSpPr>
          <p:cNvPr id="10" name="Straight Arrow Connector 9"/>
          <p:cNvCxnSpPr/>
          <p:nvPr/>
        </p:nvCxnSpPr>
        <p:spPr>
          <a:xfrm flipH="1">
            <a:off x="8028384" y="2104280"/>
            <a:ext cx="6771" cy="3219447"/>
          </a:xfrm>
          <a:prstGeom prst="straightConnector1">
            <a:avLst/>
          </a:prstGeom>
          <a:ln w="19050">
            <a:solidFill>
              <a:srgbClr val="0000FF"/>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054999" y="3363774"/>
            <a:ext cx="431850" cy="523220"/>
          </a:xfrm>
          <a:prstGeom prst="rect">
            <a:avLst/>
          </a:prstGeom>
          <a:noFill/>
        </p:spPr>
        <p:txBody>
          <a:bodyPr wrap="square" rtlCol="0">
            <a:spAutoFit/>
          </a:bodyPr>
          <a:lstStyle/>
          <a:p>
            <a:r>
              <a:rPr lang="en-GB" sz="2800" dirty="0" smtClean="0"/>
              <a:t>d</a:t>
            </a:r>
            <a:endParaRPr lang="en-GB" sz="2800" dirty="0"/>
          </a:p>
        </p:txBody>
      </p:sp>
      <p:cxnSp>
        <p:nvCxnSpPr>
          <p:cNvPr id="13" name="Straight Arrow Connector 12"/>
          <p:cNvCxnSpPr/>
          <p:nvPr/>
        </p:nvCxnSpPr>
        <p:spPr>
          <a:xfrm>
            <a:off x="6833612" y="5229200"/>
            <a:ext cx="336647" cy="0"/>
          </a:xfrm>
          <a:prstGeom prst="straightConnector1">
            <a:avLst/>
          </a:prstGeom>
          <a:ln w="19050">
            <a:solidFill>
              <a:srgbClr val="0000FF"/>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516216" y="4777988"/>
            <a:ext cx="431850" cy="523220"/>
          </a:xfrm>
          <a:prstGeom prst="rect">
            <a:avLst/>
          </a:prstGeom>
          <a:noFill/>
        </p:spPr>
        <p:txBody>
          <a:bodyPr wrap="square" rtlCol="0">
            <a:spAutoFit/>
          </a:bodyPr>
          <a:lstStyle/>
          <a:p>
            <a:r>
              <a:rPr lang="en-GB" sz="2800" dirty="0" smtClean="0"/>
              <a:t>R</a:t>
            </a:r>
            <a:endParaRPr lang="en-GB" sz="2800" dirty="0"/>
          </a:p>
        </p:txBody>
      </p:sp>
      <p:cxnSp>
        <p:nvCxnSpPr>
          <p:cNvPr id="11" name="Straight Arrow Connector 10"/>
          <p:cNvCxnSpPr/>
          <p:nvPr/>
        </p:nvCxnSpPr>
        <p:spPr>
          <a:xfrm flipH="1" flipV="1">
            <a:off x="1550070" y="2492375"/>
            <a:ext cx="1077714" cy="720601"/>
          </a:xfrm>
          <a:prstGeom prst="straightConnector1">
            <a:avLst/>
          </a:prstGeom>
          <a:ln w="28575">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907145" y="2097490"/>
            <a:ext cx="1435063" cy="369332"/>
          </a:xfrm>
          <a:prstGeom prst="rect">
            <a:avLst/>
          </a:prstGeom>
          <a:noFill/>
        </p:spPr>
        <p:txBody>
          <a:bodyPr wrap="square" rtlCol="0">
            <a:spAutoFit/>
          </a:bodyPr>
          <a:lstStyle/>
          <a:p>
            <a:r>
              <a:rPr lang="en-GB" dirty="0" smtClean="0"/>
              <a:t>Increasing E</a:t>
            </a:r>
            <a:endParaRPr lang="en-GB" dirty="0"/>
          </a:p>
        </p:txBody>
      </p:sp>
    </p:spTree>
    <p:extLst>
      <p:ext uri="{BB962C8B-B14F-4D97-AF65-F5344CB8AC3E}">
        <p14:creationId xmlns:p14="http://schemas.microsoft.com/office/powerpoint/2010/main" val="532682151"/>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772469"/>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34400" dirty="0" smtClean="0"/>
              <a:t>(</a:t>
            </a:r>
            <a:endParaRPr lang="en-US" sz="4000" dirty="0" smtClean="0"/>
          </a:p>
          <a:p>
            <a:pPr algn="ctr" eaLnBrk="0" hangingPunct="0"/>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143</a:t>
            </a:fld>
            <a:endParaRPr lang="fr-FR"/>
          </a:p>
        </p:txBody>
      </p:sp>
    </p:spTree>
    <p:extLst>
      <p:ext uri="{BB962C8B-B14F-4D97-AF65-F5344CB8AC3E}">
        <p14:creationId xmlns:p14="http://schemas.microsoft.com/office/powerpoint/2010/main" val="4220484245"/>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fontScale="90000"/>
          </a:bodyPr>
          <a:lstStyle/>
          <a:p>
            <a:r>
              <a:rPr lang="en-GB" dirty="0" smtClean="0"/>
              <a:t>Induced charge on detector electrodes</a:t>
            </a:r>
            <a:endParaRPr lang="en-GB" dirty="0"/>
          </a:p>
        </p:txBody>
      </p:sp>
      <p:sp>
        <p:nvSpPr>
          <p:cNvPr id="3" name="Content Placeholder 2"/>
          <p:cNvSpPr>
            <a:spLocks noGrp="1"/>
          </p:cNvSpPr>
          <p:nvPr>
            <p:ph idx="1"/>
          </p:nvPr>
        </p:nvSpPr>
        <p:spPr>
          <a:xfrm>
            <a:off x="431180" y="831405"/>
            <a:ext cx="8229600" cy="5902770"/>
          </a:xfrm>
        </p:spPr>
        <p:txBody>
          <a:bodyPr>
            <a:normAutofit fontScale="85000" lnSpcReduction="20000"/>
          </a:bodyPr>
          <a:lstStyle/>
          <a:p>
            <a:r>
              <a:rPr lang="en-GB" dirty="0" smtClean="0"/>
              <a:t>Signals on detector electrodes arise from motion of charge carriers</a:t>
            </a:r>
          </a:p>
          <a:p>
            <a:r>
              <a:rPr lang="en-GB" dirty="0" smtClean="0"/>
              <a:t>Induced current is derived from laws of electrostatics</a:t>
            </a:r>
          </a:p>
          <a:p>
            <a:r>
              <a:rPr lang="en-GB" dirty="0" smtClean="0"/>
              <a:t>Method: Shockley-</a:t>
            </a:r>
            <a:r>
              <a:rPr lang="en-GB" dirty="0" err="1" smtClean="0"/>
              <a:t>Ramo</a:t>
            </a:r>
            <a:r>
              <a:rPr lang="en-GB" dirty="0" smtClean="0"/>
              <a:t> theorem: the instantaneous current induced on a given electrode is equal to</a:t>
            </a:r>
          </a:p>
          <a:p>
            <a:endParaRPr lang="en-GB" dirty="0" smtClean="0"/>
          </a:p>
          <a:p>
            <a:endParaRPr lang="en-GB" dirty="0"/>
          </a:p>
          <a:p>
            <a:pPr marL="0" indent="0">
              <a:buNone/>
            </a:pPr>
            <a:r>
              <a:rPr lang="en-GB" i="1" dirty="0" smtClean="0"/>
              <a:t>where q is the charge of the carrier, v is its velocity, </a:t>
            </a:r>
            <a:r>
              <a:rPr lang="en-GB" i="1" dirty="0" err="1" smtClean="0"/>
              <a:t>E</a:t>
            </a:r>
            <a:r>
              <a:rPr lang="en-GB" i="1" baseline="-25000" dirty="0" err="1" smtClean="0"/>
              <a:t>w</a:t>
            </a:r>
            <a:r>
              <a:rPr lang="en-GB" i="1" dirty="0" smtClean="0"/>
              <a:t> is the weighting field </a:t>
            </a:r>
            <a:r>
              <a:rPr lang="en-GB" i="1" dirty="0"/>
              <a:t>and </a:t>
            </a:r>
            <a:r>
              <a:rPr lang="en-GB" i="1" dirty="0" smtClean="0"/>
              <a:t>E</a:t>
            </a:r>
            <a:r>
              <a:rPr lang="en-GB" i="1" baseline="-25000" dirty="0" smtClean="0"/>
              <a:t>d</a:t>
            </a:r>
            <a:r>
              <a:rPr lang="en-GB" i="1" dirty="0" smtClean="0"/>
              <a:t> </a:t>
            </a:r>
            <a:r>
              <a:rPr lang="en-GB" i="1" dirty="0"/>
              <a:t>is </a:t>
            </a:r>
            <a:r>
              <a:rPr lang="en-GB" i="1" dirty="0" smtClean="0"/>
              <a:t>the drift field</a:t>
            </a:r>
          </a:p>
          <a:p>
            <a:r>
              <a:rPr lang="en-GB" dirty="0" smtClean="0"/>
              <a:t>The induced charge (</a:t>
            </a:r>
            <a:r>
              <a:rPr lang="en-GB" i="1" dirty="0" smtClean="0"/>
              <a:t>Q</a:t>
            </a:r>
            <a:r>
              <a:rPr lang="en-GB" dirty="0" smtClean="0"/>
              <a:t>) on the electrode is given by</a:t>
            </a:r>
          </a:p>
          <a:p>
            <a:endParaRPr lang="en-GB" dirty="0" smtClean="0"/>
          </a:p>
          <a:p>
            <a:endParaRPr lang="en-GB" dirty="0"/>
          </a:p>
          <a:p>
            <a:pPr marL="0" indent="0">
              <a:buNone/>
            </a:pPr>
            <a:r>
              <a:rPr lang="en-GB" i="1" dirty="0" smtClean="0"/>
              <a:t>where </a:t>
            </a:r>
            <a:r>
              <a:rPr lang="en-GB" i="1" dirty="0" smtClean="0">
                <a:latin typeface="Symbol" panose="05050102010706020507" pitchFamily="18" charset="2"/>
              </a:rPr>
              <a:t>Dj</a:t>
            </a:r>
            <a:r>
              <a:rPr lang="en-GB" i="1" baseline="-25000" dirty="0" smtClean="0"/>
              <a:t>0</a:t>
            </a:r>
            <a:r>
              <a:rPr lang="en-GB" i="1" dirty="0" smtClean="0"/>
              <a:t> is the weighting potential from the beginning to the end of the carrier path</a:t>
            </a:r>
            <a:endParaRPr lang="en-GB" i="1" dirty="0"/>
          </a:p>
        </p:txBody>
      </p:sp>
      <p:sp>
        <p:nvSpPr>
          <p:cNvPr id="4" name="Slide Number Placeholder 3"/>
          <p:cNvSpPr>
            <a:spLocks noGrp="1"/>
          </p:cNvSpPr>
          <p:nvPr>
            <p:ph type="sldNum" sz="quarter" idx="12"/>
          </p:nvPr>
        </p:nvSpPr>
        <p:spPr/>
        <p:txBody>
          <a:bodyPr/>
          <a:lstStyle/>
          <a:p>
            <a:fld id="{D251A0BC-E5D3-4A65-8506-4DFA341A4396}" type="slidenum">
              <a:rPr lang="fr-FR" smtClean="0"/>
              <a:t>144</a:t>
            </a:fld>
            <a:endParaRPr lang="fr-FR"/>
          </a:p>
        </p:txBody>
      </p:sp>
      <p:sp>
        <p:nvSpPr>
          <p:cNvPr id="7" name="TextBox 6"/>
          <p:cNvSpPr txBox="1"/>
          <p:nvPr/>
        </p:nvSpPr>
        <p:spPr>
          <a:xfrm>
            <a:off x="5724128" y="6155112"/>
            <a:ext cx="4094112" cy="646331"/>
          </a:xfrm>
          <a:prstGeom prst="rect">
            <a:avLst/>
          </a:prstGeom>
          <a:noFill/>
        </p:spPr>
        <p:txBody>
          <a:bodyPr wrap="square" rtlCol="0">
            <a:spAutoFit/>
          </a:bodyPr>
          <a:lstStyle/>
          <a:p>
            <a:r>
              <a:rPr lang="pl-PL" sz="900" dirty="0"/>
              <a:t>S.Ramo, Proc. IRE, 27 (1939) </a:t>
            </a:r>
            <a:r>
              <a:rPr lang="pl-PL" sz="900" dirty="0" smtClean="0"/>
              <a:t>p.584</a:t>
            </a:r>
            <a:endParaRPr lang="en-GB" sz="900" dirty="0" smtClean="0"/>
          </a:p>
          <a:p>
            <a:r>
              <a:rPr lang="en-GB" sz="900" dirty="0" err="1"/>
              <a:t>W.Shockley</a:t>
            </a:r>
            <a:r>
              <a:rPr lang="en-GB" sz="900" dirty="0"/>
              <a:t>, J. Appl. Phys. 9, 635 (1938</a:t>
            </a:r>
            <a:r>
              <a:rPr lang="en-GB" sz="900" dirty="0" smtClean="0"/>
              <a:t>)</a:t>
            </a:r>
          </a:p>
          <a:p>
            <a:r>
              <a:rPr lang="en-GB" sz="900" dirty="0" smtClean="0"/>
              <a:t>V. </a:t>
            </a:r>
            <a:r>
              <a:rPr lang="en-GB" sz="900" dirty="0" err="1" smtClean="0"/>
              <a:t>Radeka</a:t>
            </a:r>
            <a:r>
              <a:rPr lang="en-GB" sz="900" dirty="0" smtClean="0"/>
              <a:t> Ann. Rev. </a:t>
            </a:r>
            <a:r>
              <a:rPr lang="en-GB" sz="900" dirty="0" err="1" smtClean="0"/>
              <a:t>Nucl</a:t>
            </a:r>
            <a:r>
              <a:rPr lang="en-GB" sz="900" dirty="0" smtClean="0"/>
              <a:t>. Part. Sci. 1988 38: 217-277</a:t>
            </a:r>
          </a:p>
          <a:p>
            <a:r>
              <a:rPr lang="it-IT" sz="900" dirty="0"/>
              <a:t>Gatti et al., NIMA 193 (1982) 651</a:t>
            </a:r>
            <a:endParaRPr lang="en-GB" sz="900" dirty="0"/>
          </a:p>
        </p:txBody>
      </p:sp>
      <mc:AlternateContent xmlns:mc="http://schemas.openxmlformats.org/markup-compatibility/2006" xmlns:a14="http://schemas.microsoft.com/office/drawing/2010/main">
        <mc:Choice Requires="a14">
          <p:sp>
            <p:nvSpPr>
              <p:cNvPr id="8" name="Rectangle 7"/>
              <p:cNvSpPr/>
              <p:nvPr/>
            </p:nvSpPr>
            <p:spPr>
              <a:xfrm>
                <a:off x="250825" y="2996952"/>
                <a:ext cx="4938087" cy="50642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400" i="1" smtClean="0">
                          <a:latin typeface="Cambria Math" panose="02040503050406030204" pitchFamily="18" charset="0"/>
                        </a:rPr>
                        <m:t>𝑖</m:t>
                      </m:r>
                      <m:d>
                        <m:dPr>
                          <m:ctrlPr>
                            <a:rPr lang="en-GB" sz="2400" i="1">
                              <a:latin typeface="Cambria Math" panose="02040503050406030204" pitchFamily="18" charset="0"/>
                            </a:rPr>
                          </m:ctrlPr>
                        </m:dPr>
                        <m:e>
                          <m:r>
                            <a:rPr lang="en-GB" sz="2400" i="1">
                              <a:latin typeface="Cambria Math" panose="02040503050406030204" pitchFamily="18" charset="0"/>
                            </a:rPr>
                            <m:t>𝑡</m:t>
                          </m:r>
                        </m:e>
                      </m:d>
                      <m:r>
                        <a:rPr lang="en-GB" sz="2400" i="0">
                          <a:latin typeface="Cambria Math" panose="02040503050406030204" pitchFamily="18" charset="0"/>
                        </a:rPr>
                        <m:t>=</m:t>
                      </m:r>
                      <m:r>
                        <a:rPr lang="en-GB" sz="2400" b="0" i="1" smtClean="0">
                          <a:latin typeface="Cambria Math" panose="02040503050406030204" pitchFamily="18" charset="0"/>
                        </a:rPr>
                        <m:t>𝑞</m:t>
                      </m:r>
                      <m:acc>
                        <m:accPr>
                          <m:chr m:val="⃗"/>
                          <m:ctrlPr>
                            <a:rPr lang="en-GB" sz="2400" b="0" i="1" smtClean="0">
                              <a:latin typeface="Cambria Math" panose="02040503050406030204" pitchFamily="18" charset="0"/>
                            </a:rPr>
                          </m:ctrlPr>
                        </m:accPr>
                        <m:e>
                          <m:r>
                            <a:rPr lang="en-GB" sz="2400" b="0" i="1" smtClean="0">
                              <a:latin typeface="Cambria Math" panose="02040503050406030204" pitchFamily="18" charset="0"/>
                            </a:rPr>
                            <m:t>𝑣</m:t>
                          </m:r>
                        </m:e>
                      </m:acc>
                      <m:r>
                        <a:rPr lang="en-GB" sz="2400" i="1" smtClean="0">
                          <a:latin typeface="Cambria Math" panose="02040503050406030204" pitchFamily="18" charset="0"/>
                          <a:ea typeface="Cambria Math" panose="02040503050406030204" pitchFamily="18" charset="0"/>
                        </a:rPr>
                        <m:t>∙</m:t>
                      </m:r>
                      <m:acc>
                        <m:accPr>
                          <m:chr m:val="⃗"/>
                          <m:ctrlPr>
                            <a:rPr lang="en-GB" sz="2400" i="1" smtClean="0">
                              <a:latin typeface="Cambria Math" panose="02040503050406030204" pitchFamily="18" charset="0"/>
                              <a:ea typeface="Cambria Math" panose="02040503050406030204" pitchFamily="18" charset="0"/>
                            </a:rPr>
                          </m:ctrlPr>
                        </m:accPr>
                        <m:e>
                          <m:sSub>
                            <m:sSubPr>
                              <m:ctrlPr>
                                <a:rPr lang="en-GB" sz="240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𝐸</m:t>
                              </m:r>
                            </m:e>
                            <m:sub>
                              <m:r>
                                <a:rPr lang="en-GB" sz="2400" b="0" i="1" smtClean="0">
                                  <a:latin typeface="Cambria Math" panose="02040503050406030204" pitchFamily="18" charset="0"/>
                                  <a:ea typeface="Cambria Math" panose="02040503050406030204" pitchFamily="18" charset="0"/>
                                </a:rPr>
                                <m:t>𝑤</m:t>
                              </m:r>
                            </m:sub>
                          </m:sSub>
                        </m:e>
                      </m:acc>
                    </m:oMath>
                  </m:oMathPara>
                </a14:m>
                <a:endParaRPr lang="en-GB" sz="2400" dirty="0"/>
              </a:p>
            </p:txBody>
          </p:sp>
        </mc:Choice>
        <mc:Fallback xmlns="">
          <p:sp>
            <p:nvSpPr>
              <p:cNvPr id="8" name="Rectangle 7"/>
              <p:cNvSpPr>
                <a:spLocks noRot="1" noChangeAspect="1" noMove="1" noResize="1" noEditPoints="1" noAdjustHandles="1" noChangeArrowheads="1" noChangeShapeType="1" noTextEdit="1"/>
              </p:cNvSpPr>
              <p:nvPr/>
            </p:nvSpPr>
            <p:spPr>
              <a:xfrm>
                <a:off x="250825" y="2996952"/>
                <a:ext cx="4938087" cy="506421"/>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3312621" y="2996952"/>
                <a:ext cx="4938087" cy="50642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sz="2400" b="0" i="1" smtClean="0">
                              <a:latin typeface="Cambria Math" panose="02040503050406030204" pitchFamily="18" charset="0"/>
                            </a:rPr>
                          </m:ctrlPr>
                        </m:accPr>
                        <m:e>
                          <m:r>
                            <a:rPr lang="en-GB" sz="2400" b="0" i="1" smtClean="0">
                              <a:latin typeface="Cambria Math" panose="02040503050406030204" pitchFamily="18" charset="0"/>
                            </a:rPr>
                            <m:t>𝑣</m:t>
                          </m:r>
                        </m:e>
                      </m:acc>
                      <m:r>
                        <a:rPr lang="en-GB" sz="2400" b="0" i="1" smtClean="0">
                          <a:latin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𝜇</m:t>
                      </m:r>
                      <m:acc>
                        <m:accPr>
                          <m:chr m:val="⃗"/>
                          <m:ctrlPr>
                            <a:rPr lang="en-GB" sz="2400" i="1" smtClean="0">
                              <a:latin typeface="Cambria Math" panose="02040503050406030204" pitchFamily="18" charset="0"/>
                              <a:ea typeface="Cambria Math" panose="02040503050406030204" pitchFamily="18" charset="0"/>
                            </a:rPr>
                          </m:ctrlPr>
                        </m:accPr>
                        <m:e>
                          <m:sSub>
                            <m:sSubPr>
                              <m:ctrlPr>
                                <a:rPr lang="en-GB" sz="240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𝐸</m:t>
                              </m:r>
                            </m:e>
                            <m:sub>
                              <m:r>
                                <a:rPr lang="en-GB" sz="2400" b="0" i="1" smtClean="0">
                                  <a:latin typeface="Cambria Math" panose="02040503050406030204" pitchFamily="18" charset="0"/>
                                  <a:ea typeface="Cambria Math" panose="02040503050406030204" pitchFamily="18" charset="0"/>
                                </a:rPr>
                                <m:t>𝑑</m:t>
                              </m:r>
                            </m:sub>
                          </m:sSub>
                        </m:e>
                      </m:acc>
                    </m:oMath>
                  </m:oMathPara>
                </a14:m>
                <a:endParaRPr lang="en-GB" sz="2400" dirty="0"/>
              </a:p>
            </p:txBody>
          </p:sp>
        </mc:Choice>
        <mc:Fallback xmlns="">
          <p:sp>
            <p:nvSpPr>
              <p:cNvPr id="9" name="Rectangle 8"/>
              <p:cNvSpPr>
                <a:spLocks noRot="1" noChangeAspect="1" noMove="1" noResize="1" noEditPoints="1" noAdjustHandles="1" noChangeArrowheads="1" noChangeShapeType="1" noTextEdit="1"/>
              </p:cNvSpPr>
              <p:nvPr/>
            </p:nvSpPr>
            <p:spPr>
              <a:xfrm>
                <a:off x="3312621" y="2996952"/>
                <a:ext cx="4938087" cy="506421"/>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1979712" y="5030517"/>
                <a:ext cx="4938087"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rPr>
                        <m:t>𝑄</m:t>
                      </m:r>
                      <m:r>
                        <a:rPr lang="en-GB" sz="2800" b="0" i="1" smtClean="0">
                          <a:latin typeface="Cambria Math" panose="02040503050406030204" pitchFamily="18" charset="0"/>
                        </a:rPr>
                        <m:t>=</m:t>
                      </m:r>
                      <m:r>
                        <a:rPr lang="en-GB" sz="2800" b="0" i="1" smtClean="0">
                          <a:latin typeface="Cambria Math" panose="02040503050406030204" pitchFamily="18" charset="0"/>
                        </a:rPr>
                        <m:t>𝑞</m:t>
                      </m:r>
                      <m:r>
                        <a:rPr lang="en-GB" sz="2800" b="0" i="1" smtClean="0">
                          <a:latin typeface="Cambria Math" panose="02040503050406030204" pitchFamily="18" charset="0"/>
                          <a:ea typeface="Cambria Math" panose="02040503050406030204" pitchFamily="18" charset="0"/>
                        </a:rPr>
                        <m:t>∆</m:t>
                      </m:r>
                      <m:sSub>
                        <m:sSubPr>
                          <m:ctrlPr>
                            <a:rPr lang="en-GB" sz="2800" b="0" i="1" smtClean="0">
                              <a:latin typeface="Cambria Math" panose="02040503050406030204" pitchFamily="18" charset="0"/>
                              <a:ea typeface="Cambria Math" panose="02040503050406030204" pitchFamily="18" charset="0"/>
                            </a:rPr>
                          </m:ctrlPr>
                        </m:sSubPr>
                        <m:e>
                          <m:r>
                            <a:rPr lang="en-GB" sz="2800" b="0" i="1" smtClean="0">
                              <a:latin typeface="Cambria Math" panose="02040503050406030204" pitchFamily="18" charset="0"/>
                              <a:ea typeface="Cambria Math" panose="02040503050406030204" pitchFamily="18" charset="0"/>
                            </a:rPr>
                            <m:t>𝜑</m:t>
                          </m:r>
                        </m:e>
                        <m:sub>
                          <m:r>
                            <a:rPr lang="en-GB" sz="2800" b="0" i="1" smtClean="0">
                              <a:latin typeface="Cambria Math" panose="02040503050406030204" pitchFamily="18" charset="0"/>
                              <a:ea typeface="Cambria Math" panose="02040503050406030204" pitchFamily="18" charset="0"/>
                            </a:rPr>
                            <m:t>0</m:t>
                          </m:r>
                        </m:sub>
                      </m:sSub>
                    </m:oMath>
                  </m:oMathPara>
                </a14:m>
                <a:endParaRPr lang="en-GB" sz="2800" dirty="0"/>
              </a:p>
            </p:txBody>
          </p:sp>
        </mc:Choice>
        <mc:Fallback xmlns="">
          <p:sp>
            <p:nvSpPr>
              <p:cNvPr id="10" name="Rectangle 9"/>
              <p:cNvSpPr>
                <a:spLocks noRot="1" noChangeAspect="1" noMove="1" noResize="1" noEditPoints="1" noAdjustHandles="1" noChangeArrowheads="1" noChangeShapeType="1" noTextEdit="1"/>
              </p:cNvSpPr>
              <p:nvPr/>
            </p:nvSpPr>
            <p:spPr>
              <a:xfrm>
                <a:off x="1979712" y="5030517"/>
                <a:ext cx="4938087" cy="523220"/>
              </a:xfrm>
              <a:prstGeom prst="rect">
                <a:avLst/>
              </a:prstGeom>
              <a:blipFill>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944576589"/>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p:cNvPicPr>
            <a:picLocks noChangeAspect="1"/>
          </p:cNvPicPr>
          <p:nvPr/>
        </p:nvPicPr>
        <p:blipFill rotWithShape="1">
          <a:blip r:embed="rId3"/>
          <a:srcRect l="54526"/>
          <a:stretch/>
        </p:blipFill>
        <p:spPr>
          <a:xfrm>
            <a:off x="5007557" y="812140"/>
            <a:ext cx="3740907" cy="4477144"/>
          </a:xfrm>
          <a:prstGeom prst="rect">
            <a:avLst/>
          </a:prstGeom>
        </p:spPr>
      </p:pic>
      <p:sp>
        <p:nvSpPr>
          <p:cNvPr id="2" name="Title 1"/>
          <p:cNvSpPr>
            <a:spLocks noGrp="1"/>
          </p:cNvSpPr>
          <p:nvPr>
            <p:ph type="title"/>
          </p:nvPr>
        </p:nvSpPr>
        <p:spPr>
          <a:xfrm>
            <a:off x="457200" y="-243408"/>
            <a:ext cx="8229600" cy="1143000"/>
          </a:xfrm>
        </p:spPr>
        <p:txBody>
          <a:bodyPr>
            <a:normAutofit fontScale="90000"/>
          </a:bodyPr>
          <a:lstStyle/>
          <a:p>
            <a:r>
              <a:rPr lang="en-GB" dirty="0" smtClean="0"/>
              <a:t>Induced signal on detector electrodes</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145</a:t>
            </a:fld>
            <a:endParaRPr lang="fr-FR"/>
          </a:p>
        </p:txBody>
      </p:sp>
      <p:sp>
        <p:nvSpPr>
          <p:cNvPr id="7" name="TextBox 6"/>
          <p:cNvSpPr txBox="1"/>
          <p:nvPr/>
        </p:nvSpPr>
        <p:spPr>
          <a:xfrm>
            <a:off x="215057" y="6478124"/>
            <a:ext cx="7632848" cy="276999"/>
          </a:xfrm>
          <a:prstGeom prst="rect">
            <a:avLst/>
          </a:prstGeom>
          <a:noFill/>
        </p:spPr>
        <p:txBody>
          <a:bodyPr wrap="square" rtlCol="0">
            <a:spAutoFit/>
          </a:bodyPr>
          <a:lstStyle/>
          <a:p>
            <a:r>
              <a:rPr lang="en-GB" sz="1200" dirty="0" smtClean="0">
                <a:hlinkClick r:id="rId4"/>
              </a:rPr>
              <a:t>M. </a:t>
            </a:r>
            <a:r>
              <a:rPr lang="en-GB" sz="1200" dirty="0">
                <a:hlinkClick r:id="rId4"/>
              </a:rPr>
              <a:t>E. </a:t>
            </a:r>
            <a:r>
              <a:rPr lang="en-GB" sz="1200" dirty="0" err="1" smtClean="0">
                <a:hlinkClick r:id="rId4"/>
              </a:rPr>
              <a:t>Myronakis</a:t>
            </a:r>
            <a:r>
              <a:rPr lang="en-GB" sz="1200" dirty="0" smtClean="0"/>
              <a:t>,</a:t>
            </a:r>
            <a:r>
              <a:rPr lang="en-GB" sz="1200" dirty="0"/>
              <a:t> </a:t>
            </a:r>
            <a:r>
              <a:rPr lang="en-GB" sz="1200" dirty="0" smtClean="0"/>
              <a:t>D.</a:t>
            </a:r>
            <a:r>
              <a:rPr lang="en-GB" sz="1200" dirty="0" smtClean="0">
                <a:hlinkClick r:id="rId5"/>
              </a:rPr>
              <a:t> </a:t>
            </a:r>
            <a:r>
              <a:rPr lang="en-GB" sz="1200" dirty="0">
                <a:hlinkClick r:id="rId5"/>
              </a:rPr>
              <a:t>G. </a:t>
            </a:r>
            <a:r>
              <a:rPr lang="en-GB" sz="1200" dirty="0" smtClean="0">
                <a:hlinkClick r:id="rId5"/>
              </a:rPr>
              <a:t>Darambara</a:t>
            </a:r>
            <a:r>
              <a:rPr lang="en-GB" sz="1200" baseline="30000" dirty="0" smtClean="0"/>
              <a:t>,</a:t>
            </a:r>
            <a:r>
              <a:rPr lang="en-GB" sz="1200" dirty="0"/>
              <a:t> Med. Phys. 38, 455 (2011); </a:t>
            </a:r>
          </a:p>
        </p:txBody>
      </p:sp>
      <p:pic>
        <p:nvPicPr>
          <p:cNvPr id="10" name="Picture 9"/>
          <p:cNvPicPr>
            <a:picLocks noChangeAspect="1"/>
          </p:cNvPicPr>
          <p:nvPr/>
        </p:nvPicPr>
        <p:blipFill rotWithShape="1">
          <a:blip r:embed="rId3"/>
          <a:srcRect r="46517"/>
          <a:stretch/>
        </p:blipFill>
        <p:spPr>
          <a:xfrm>
            <a:off x="460226" y="608040"/>
            <a:ext cx="4399806" cy="4477144"/>
          </a:xfrm>
          <a:prstGeom prst="rect">
            <a:avLst/>
          </a:prstGeom>
        </p:spPr>
      </p:pic>
      <p:cxnSp>
        <p:nvCxnSpPr>
          <p:cNvPr id="14" name="Straight Arrow Connector 13"/>
          <p:cNvCxnSpPr/>
          <p:nvPr/>
        </p:nvCxnSpPr>
        <p:spPr>
          <a:xfrm flipH="1">
            <a:off x="3070128" y="3286971"/>
            <a:ext cx="432048" cy="0"/>
          </a:xfrm>
          <a:prstGeom prst="straightConnector1">
            <a:avLst/>
          </a:prstGeom>
          <a:ln w="28575">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875809" y="1620305"/>
            <a:ext cx="792088" cy="523220"/>
          </a:xfrm>
          <a:prstGeom prst="rect">
            <a:avLst/>
          </a:prstGeom>
          <a:noFill/>
        </p:spPr>
        <p:txBody>
          <a:bodyPr wrap="square" rtlCol="0">
            <a:spAutoFit/>
          </a:bodyPr>
          <a:lstStyle/>
          <a:p>
            <a:r>
              <a:rPr lang="en-GB" sz="2800" dirty="0" smtClean="0">
                <a:solidFill>
                  <a:schemeClr val="bg1"/>
                </a:solidFill>
                <a:latin typeface="Symbol" panose="05050102010706020507" pitchFamily="18" charset="2"/>
              </a:rPr>
              <a:t>g</a:t>
            </a:r>
            <a:endParaRPr lang="en-GB" sz="2800" baseline="30000" dirty="0">
              <a:solidFill>
                <a:schemeClr val="bg1"/>
              </a:solidFill>
            </a:endParaRPr>
          </a:p>
        </p:txBody>
      </p:sp>
      <p:cxnSp>
        <p:nvCxnSpPr>
          <p:cNvPr id="16" name="Straight Arrow Connector 15"/>
          <p:cNvCxnSpPr/>
          <p:nvPr/>
        </p:nvCxnSpPr>
        <p:spPr>
          <a:xfrm>
            <a:off x="3707904" y="3284538"/>
            <a:ext cx="396044" cy="0"/>
          </a:xfrm>
          <a:prstGeom prst="straightConnector1">
            <a:avLst/>
          </a:prstGeom>
          <a:ln w="28575">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778890" y="3284538"/>
            <a:ext cx="792088" cy="369332"/>
          </a:xfrm>
          <a:prstGeom prst="rect">
            <a:avLst/>
          </a:prstGeom>
          <a:noFill/>
        </p:spPr>
        <p:txBody>
          <a:bodyPr wrap="square" rtlCol="0">
            <a:spAutoFit/>
          </a:bodyPr>
          <a:lstStyle/>
          <a:p>
            <a:r>
              <a:rPr lang="en-GB" dirty="0" smtClean="0">
                <a:solidFill>
                  <a:schemeClr val="bg1"/>
                </a:solidFill>
              </a:rPr>
              <a:t>h</a:t>
            </a:r>
            <a:r>
              <a:rPr lang="en-GB" baseline="30000" dirty="0" smtClean="0">
                <a:solidFill>
                  <a:schemeClr val="bg1"/>
                </a:solidFill>
              </a:rPr>
              <a:t>+</a:t>
            </a:r>
            <a:endParaRPr lang="en-GB" baseline="30000" dirty="0">
              <a:solidFill>
                <a:schemeClr val="bg1"/>
              </a:solidFill>
            </a:endParaRPr>
          </a:p>
        </p:txBody>
      </p:sp>
      <p:sp>
        <p:nvSpPr>
          <p:cNvPr id="21" name="TextBox 20"/>
          <p:cNvSpPr txBox="1"/>
          <p:nvPr/>
        </p:nvSpPr>
        <p:spPr>
          <a:xfrm>
            <a:off x="215057" y="5856850"/>
            <a:ext cx="5221039" cy="646331"/>
          </a:xfrm>
          <a:prstGeom prst="rect">
            <a:avLst/>
          </a:prstGeom>
          <a:noFill/>
        </p:spPr>
        <p:txBody>
          <a:bodyPr wrap="square" rtlCol="0">
            <a:spAutoFit/>
          </a:bodyPr>
          <a:lstStyle/>
          <a:p>
            <a:r>
              <a:rPr lang="en-GB" i="1" dirty="0" smtClean="0"/>
              <a:t>The current signal develops when the “collected” carriers are close to the detector electrodes.</a:t>
            </a:r>
            <a:endParaRPr lang="en-GB" i="1" dirty="0"/>
          </a:p>
        </p:txBody>
      </p:sp>
      <p:cxnSp>
        <p:nvCxnSpPr>
          <p:cNvPr id="23" name="Straight Connector 22"/>
          <p:cNvCxnSpPr/>
          <p:nvPr/>
        </p:nvCxnSpPr>
        <p:spPr>
          <a:xfrm flipV="1">
            <a:off x="7524328" y="4941168"/>
            <a:ext cx="0" cy="405749"/>
          </a:xfrm>
          <a:prstGeom prst="line">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3611702" y="1366016"/>
            <a:ext cx="936753" cy="1937284"/>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443716" y="4860960"/>
            <a:ext cx="20882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520987" y="4860960"/>
            <a:ext cx="3341" cy="152216"/>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7020272" y="4689790"/>
            <a:ext cx="432048" cy="0"/>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7115140" y="4361214"/>
            <a:ext cx="792088" cy="369332"/>
          </a:xfrm>
          <a:prstGeom prst="rect">
            <a:avLst/>
          </a:prstGeom>
          <a:noFill/>
        </p:spPr>
        <p:txBody>
          <a:bodyPr wrap="square" rtlCol="0">
            <a:spAutoFit/>
          </a:bodyPr>
          <a:lstStyle/>
          <a:p>
            <a:r>
              <a:rPr lang="en-GB" dirty="0" smtClean="0">
                <a:solidFill>
                  <a:srgbClr val="FF0000"/>
                </a:solidFill>
              </a:rPr>
              <a:t>e</a:t>
            </a:r>
            <a:r>
              <a:rPr lang="en-GB" baseline="30000" dirty="0" smtClean="0">
                <a:solidFill>
                  <a:srgbClr val="FF0000"/>
                </a:solidFill>
              </a:rPr>
              <a:t>-</a:t>
            </a:r>
            <a:endParaRPr lang="en-GB" baseline="30000" dirty="0">
              <a:solidFill>
                <a:srgbClr val="FF0000"/>
              </a:solidFill>
            </a:endParaRPr>
          </a:p>
        </p:txBody>
      </p:sp>
      <p:cxnSp>
        <p:nvCxnSpPr>
          <p:cNvPr id="34" name="Straight Arrow Connector 33"/>
          <p:cNvCxnSpPr/>
          <p:nvPr/>
        </p:nvCxnSpPr>
        <p:spPr>
          <a:xfrm>
            <a:off x="7632340" y="4683616"/>
            <a:ext cx="396044" cy="0"/>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7603956" y="4355812"/>
            <a:ext cx="792088" cy="369332"/>
          </a:xfrm>
          <a:prstGeom prst="rect">
            <a:avLst/>
          </a:prstGeom>
          <a:noFill/>
        </p:spPr>
        <p:txBody>
          <a:bodyPr wrap="square" rtlCol="0">
            <a:spAutoFit/>
          </a:bodyPr>
          <a:lstStyle/>
          <a:p>
            <a:r>
              <a:rPr lang="en-GB" dirty="0" smtClean="0">
                <a:solidFill>
                  <a:srgbClr val="FF0000"/>
                </a:solidFill>
              </a:rPr>
              <a:t>h</a:t>
            </a:r>
            <a:r>
              <a:rPr lang="en-GB" baseline="30000" dirty="0" smtClean="0">
                <a:solidFill>
                  <a:srgbClr val="FF0000"/>
                </a:solidFill>
              </a:rPr>
              <a:t>+</a:t>
            </a:r>
            <a:endParaRPr lang="en-GB" baseline="30000" dirty="0">
              <a:solidFill>
                <a:srgbClr val="FF0000"/>
              </a:solidFill>
            </a:endParaRPr>
          </a:p>
        </p:txBody>
      </p:sp>
      <p:sp>
        <p:nvSpPr>
          <p:cNvPr id="38" name="TextBox 37"/>
          <p:cNvSpPr txBox="1"/>
          <p:nvPr/>
        </p:nvSpPr>
        <p:spPr>
          <a:xfrm>
            <a:off x="7115140" y="5229200"/>
            <a:ext cx="1872208" cy="276999"/>
          </a:xfrm>
          <a:prstGeom prst="rect">
            <a:avLst/>
          </a:prstGeom>
          <a:noFill/>
        </p:spPr>
        <p:txBody>
          <a:bodyPr wrap="square" rtlCol="0">
            <a:spAutoFit/>
          </a:bodyPr>
          <a:lstStyle/>
          <a:p>
            <a:r>
              <a:rPr lang="en-GB" sz="1200" i="1" dirty="0" smtClean="0"/>
              <a:t>interaction</a:t>
            </a:r>
            <a:endParaRPr lang="en-GB" sz="1200" i="1" dirty="0"/>
          </a:p>
        </p:txBody>
      </p:sp>
      <p:sp>
        <p:nvSpPr>
          <p:cNvPr id="39" name="TextBox 38"/>
          <p:cNvSpPr txBox="1"/>
          <p:nvPr/>
        </p:nvSpPr>
        <p:spPr>
          <a:xfrm>
            <a:off x="4932040" y="4718620"/>
            <a:ext cx="1872208" cy="276999"/>
          </a:xfrm>
          <a:prstGeom prst="rect">
            <a:avLst/>
          </a:prstGeom>
          <a:noFill/>
        </p:spPr>
        <p:txBody>
          <a:bodyPr wrap="square" rtlCol="0">
            <a:spAutoFit/>
          </a:bodyPr>
          <a:lstStyle/>
          <a:p>
            <a:r>
              <a:rPr lang="en-GB" sz="1200" i="1" dirty="0" smtClean="0">
                <a:latin typeface="Symbol" panose="05050102010706020507" pitchFamily="18" charset="2"/>
              </a:rPr>
              <a:t>b</a:t>
            </a:r>
            <a:endParaRPr lang="en-GB" sz="1200" i="1" dirty="0">
              <a:latin typeface="Symbol" panose="05050102010706020507" pitchFamily="18" charset="2"/>
            </a:endParaRPr>
          </a:p>
        </p:txBody>
      </p:sp>
      <p:cxnSp>
        <p:nvCxnSpPr>
          <p:cNvPr id="40" name="Straight Connector 39"/>
          <p:cNvCxnSpPr/>
          <p:nvPr/>
        </p:nvCxnSpPr>
        <p:spPr>
          <a:xfrm>
            <a:off x="5220072" y="4857119"/>
            <a:ext cx="324495" cy="0"/>
          </a:xfrm>
          <a:prstGeom prst="line">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5046776" y="5445224"/>
            <a:ext cx="4097223" cy="1200329"/>
          </a:xfrm>
          <a:prstGeom prst="rect">
            <a:avLst/>
          </a:prstGeom>
          <a:noFill/>
        </p:spPr>
        <p:txBody>
          <a:bodyPr wrap="square" rtlCol="0">
            <a:spAutoFit/>
          </a:bodyPr>
          <a:lstStyle/>
          <a:p>
            <a:r>
              <a:rPr lang="en-GB" u="sng" dirty="0" smtClean="0"/>
              <a:t>Electron motion contribution:</a:t>
            </a:r>
            <a:r>
              <a:rPr lang="en-GB" dirty="0" smtClean="0"/>
              <a:t> </a:t>
            </a:r>
            <a:r>
              <a:rPr lang="en-GB" i="1" dirty="0" smtClean="0"/>
              <a:t>–n</a:t>
            </a:r>
            <a:r>
              <a:rPr lang="en-GB" i="1" baseline="-25000" dirty="0" smtClean="0"/>
              <a:t>0</a:t>
            </a:r>
            <a:r>
              <a:rPr lang="en-GB" i="1" dirty="0" smtClean="0"/>
              <a:t>q(1-</a:t>
            </a:r>
            <a:r>
              <a:rPr lang="en-GB" i="1" dirty="0" smtClean="0">
                <a:latin typeface="Symbol" panose="05050102010706020507" pitchFamily="18" charset="2"/>
              </a:rPr>
              <a:t>b</a:t>
            </a:r>
            <a:r>
              <a:rPr lang="en-GB" i="1" dirty="0" smtClean="0"/>
              <a:t>)</a:t>
            </a:r>
          </a:p>
          <a:p>
            <a:r>
              <a:rPr lang="en-GB" u="sng" dirty="0" smtClean="0"/>
              <a:t>Hole </a:t>
            </a:r>
            <a:r>
              <a:rPr lang="en-GB" u="sng" dirty="0"/>
              <a:t>motion contribution:</a:t>
            </a:r>
            <a:r>
              <a:rPr lang="en-GB" dirty="0"/>
              <a:t> </a:t>
            </a:r>
            <a:r>
              <a:rPr lang="en-GB" i="1" dirty="0" smtClean="0"/>
              <a:t>n</a:t>
            </a:r>
            <a:r>
              <a:rPr lang="en-GB" i="1" baseline="-25000" dirty="0" smtClean="0"/>
              <a:t>0</a:t>
            </a:r>
            <a:r>
              <a:rPr lang="en-GB" i="1" dirty="0" smtClean="0"/>
              <a:t>q(0-</a:t>
            </a:r>
            <a:r>
              <a:rPr lang="en-GB" i="1" dirty="0" smtClean="0">
                <a:latin typeface="Symbol" panose="05050102010706020507" pitchFamily="18" charset="2"/>
              </a:rPr>
              <a:t>b</a:t>
            </a:r>
            <a:r>
              <a:rPr lang="en-GB" i="1" dirty="0"/>
              <a:t>)</a:t>
            </a:r>
          </a:p>
          <a:p>
            <a:r>
              <a:rPr lang="en-GB" i="1" u="sng" dirty="0" smtClean="0"/>
              <a:t>Total induced charge:</a:t>
            </a:r>
            <a:r>
              <a:rPr lang="en-GB" i="1" dirty="0" smtClean="0"/>
              <a:t> –n</a:t>
            </a:r>
            <a:r>
              <a:rPr lang="en-GB" i="1" baseline="-25000" dirty="0" smtClean="0"/>
              <a:t>0</a:t>
            </a:r>
            <a:r>
              <a:rPr lang="en-GB" i="1" dirty="0" smtClean="0"/>
              <a:t>q</a:t>
            </a:r>
            <a:endParaRPr lang="en-GB" i="1" dirty="0"/>
          </a:p>
          <a:p>
            <a:endParaRPr lang="en-GB" i="1" dirty="0"/>
          </a:p>
        </p:txBody>
      </p:sp>
      <p:sp>
        <p:nvSpPr>
          <p:cNvPr id="45" name="TextBox 44"/>
          <p:cNvSpPr txBox="1"/>
          <p:nvPr/>
        </p:nvSpPr>
        <p:spPr>
          <a:xfrm>
            <a:off x="5046776" y="6297437"/>
            <a:ext cx="4241748" cy="584775"/>
          </a:xfrm>
          <a:prstGeom prst="rect">
            <a:avLst/>
          </a:prstGeom>
          <a:noFill/>
        </p:spPr>
        <p:txBody>
          <a:bodyPr wrap="square" rtlCol="0">
            <a:spAutoFit/>
          </a:bodyPr>
          <a:lstStyle/>
          <a:p>
            <a:r>
              <a:rPr lang="en-GB" sz="1600" i="1" dirty="0" smtClean="0"/>
              <a:t>The carriers drifting to the readout electronics will induce most of the total signal</a:t>
            </a:r>
            <a:endParaRPr lang="en-GB" sz="1600" i="1" dirty="0"/>
          </a:p>
        </p:txBody>
      </p:sp>
      <p:sp>
        <p:nvSpPr>
          <p:cNvPr id="8" name="Freeform 7"/>
          <p:cNvSpPr/>
          <p:nvPr/>
        </p:nvSpPr>
        <p:spPr>
          <a:xfrm>
            <a:off x="5585460" y="1203960"/>
            <a:ext cx="2872740" cy="3772746"/>
          </a:xfrm>
          <a:custGeom>
            <a:avLst/>
            <a:gdLst>
              <a:gd name="connsiteX0" fmla="*/ 2872740 w 2872740"/>
              <a:gd name="connsiteY0" fmla="*/ 3771900 h 3772746"/>
              <a:gd name="connsiteX1" fmla="*/ 2400300 w 2872740"/>
              <a:gd name="connsiteY1" fmla="*/ 3771900 h 3772746"/>
              <a:gd name="connsiteX2" fmla="*/ 1463040 w 2872740"/>
              <a:gd name="connsiteY2" fmla="*/ 3749040 h 3772746"/>
              <a:gd name="connsiteX3" fmla="*/ 678180 w 2872740"/>
              <a:gd name="connsiteY3" fmla="*/ 3718560 h 3772746"/>
              <a:gd name="connsiteX4" fmla="*/ 289560 w 2872740"/>
              <a:gd name="connsiteY4" fmla="*/ 3444240 h 3772746"/>
              <a:gd name="connsiteX5" fmla="*/ 114300 w 2872740"/>
              <a:gd name="connsiteY5" fmla="*/ 2750820 h 3772746"/>
              <a:gd name="connsiteX6" fmla="*/ 0 w 2872740"/>
              <a:gd name="connsiteY6" fmla="*/ 0 h 3772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2740" h="3772746">
                <a:moveTo>
                  <a:pt x="2872740" y="3771900"/>
                </a:moveTo>
                <a:cubicBezTo>
                  <a:pt x="2753995" y="3773805"/>
                  <a:pt x="2400300" y="3771900"/>
                  <a:pt x="2400300" y="3771900"/>
                </a:cubicBezTo>
                <a:lnTo>
                  <a:pt x="1463040" y="3749040"/>
                </a:lnTo>
                <a:lnTo>
                  <a:pt x="678180" y="3718560"/>
                </a:lnTo>
                <a:cubicBezTo>
                  <a:pt x="482600" y="3667760"/>
                  <a:pt x="383540" y="3605530"/>
                  <a:pt x="289560" y="3444240"/>
                </a:cubicBezTo>
                <a:cubicBezTo>
                  <a:pt x="195580" y="3282950"/>
                  <a:pt x="162560" y="3324860"/>
                  <a:pt x="114300" y="2750820"/>
                </a:cubicBezTo>
                <a:cubicBezTo>
                  <a:pt x="66040" y="2176780"/>
                  <a:pt x="33020" y="1088390"/>
                  <a:pt x="0"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Arrow Connector 30"/>
          <p:cNvCxnSpPr/>
          <p:nvPr/>
        </p:nvCxnSpPr>
        <p:spPr>
          <a:xfrm flipH="1">
            <a:off x="5741640" y="4190439"/>
            <a:ext cx="553204" cy="623902"/>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421623" y="3481351"/>
            <a:ext cx="2198727" cy="584775"/>
          </a:xfrm>
          <a:prstGeom prst="rect">
            <a:avLst/>
          </a:prstGeom>
          <a:noFill/>
        </p:spPr>
        <p:txBody>
          <a:bodyPr wrap="square" rtlCol="0">
            <a:spAutoFit/>
          </a:bodyPr>
          <a:lstStyle/>
          <a:p>
            <a:r>
              <a:rPr lang="en-GB" sz="1600" i="1" dirty="0"/>
              <a:t>d</a:t>
            </a:r>
            <a:r>
              <a:rPr lang="en-GB" sz="1600" i="1" dirty="0" smtClean="0"/>
              <a:t>ecreasing pixel pitch </a:t>
            </a:r>
            <a:r>
              <a:rPr lang="en-GB" sz="1600" i="1" dirty="0" err="1" smtClean="0"/>
              <a:t>wrt</a:t>
            </a:r>
            <a:r>
              <a:rPr lang="en-GB" sz="1600" i="1" dirty="0" smtClean="0"/>
              <a:t> sensor thickness</a:t>
            </a:r>
            <a:endParaRPr lang="en-GB" sz="1600" i="1" dirty="0"/>
          </a:p>
        </p:txBody>
      </p:sp>
      <mc:AlternateContent xmlns:mc="http://schemas.openxmlformats.org/markup-compatibility/2006" xmlns:a14="http://schemas.microsoft.com/office/drawing/2010/main">
        <mc:Choice Requires="a14">
          <p:sp>
            <p:nvSpPr>
              <p:cNvPr id="36" name="Rectangle 35"/>
              <p:cNvSpPr/>
              <p:nvPr/>
            </p:nvSpPr>
            <p:spPr>
              <a:xfrm>
                <a:off x="1397544" y="4603750"/>
                <a:ext cx="2752566" cy="50642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400" i="1" smtClean="0">
                          <a:latin typeface="Cambria Math" panose="02040503050406030204" pitchFamily="18" charset="0"/>
                        </a:rPr>
                        <m:t>𝑖</m:t>
                      </m:r>
                      <m:d>
                        <m:dPr>
                          <m:ctrlPr>
                            <a:rPr lang="en-GB" sz="2400" i="1">
                              <a:latin typeface="Cambria Math" panose="02040503050406030204" pitchFamily="18" charset="0"/>
                            </a:rPr>
                          </m:ctrlPr>
                        </m:dPr>
                        <m:e>
                          <m:r>
                            <a:rPr lang="en-GB" sz="2400" i="1">
                              <a:latin typeface="Cambria Math" panose="02040503050406030204" pitchFamily="18" charset="0"/>
                            </a:rPr>
                            <m:t>𝑡</m:t>
                          </m:r>
                        </m:e>
                      </m:d>
                      <m:r>
                        <a:rPr lang="en-GB" sz="2400" i="0">
                          <a:latin typeface="Cambria Math" panose="02040503050406030204" pitchFamily="18" charset="0"/>
                        </a:rPr>
                        <m:t>=</m:t>
                      </m:r>
                      <m:r>
                        <a:rPr lang="en-GB" sz="2400" b="0" i="1" smtClean="0">
                          <a:latin typeface="Cambria Math" panose="02040503050406030204" pitchFamily="18" charset="0"/>
                        </a:rPr>
                        <m:t>𝑞</m:t>
                      </m:r>
                      <m:acc>
                        <m:accPr>
                          <m:chr m:val="⃗"/>
                          <m:ctrlPr>
                            <a:rPr lang="en-GB" sz="2400" b="0" i="1" smtClean="0">
                              <a:latin typeface="Cambria Math" panose="02040503050406030204" pitchFamily="18" charset="0"/>
                            </a:rPr>
                          </m:ctrlPr>
                        </m:accPr>
                        <m:e>
                          <m:r>
                            <a:rPr lang="en-GB" sz="2400" b="0" i="1" smtClean="0">
                              <a:latin typeface="Cambria Math" panose="02040503050406030204" pitchFamily="18" charset="0"/>
                            </a:rPr>
                            <m:t>𝑣</m:t>
                          </m:r>
                        </m:e>
                      </m:acc>
                      <m:r>
                        <a:rPr lang="en-GB" sz="2400" i="1" smtClean="0">
                          <a:latin typeface="Cambria Math" panose="02040503050406030204" pitchFamily="18" charset="0"/>
                          <a:ea typeface="Cambria Math" panose="02040503050406030204" pitchFamily="18" charset="0"/>
                        </a:rPr>
                        <m:t>∙</m:t>
                      </m:r>
                      <m:acc>
                        <m:accPr>
                          <m:chr m:val="⃗"/>
                          <m:ctrlPr>
                            <a:rPr lang="en-GB" sz="2400" i="1" smtClean="0">
                              <a:latin typeface="Cambria Math" panose="02040503050406030204" pitchFamily="18" charset="0"/>
                              <a:ea typeface="Cambria Math" panose="02040503050406030204" pitchFamily="18" charset="0"/>
                            </a:rPr>
                          </m:ctrlPr>
                        </m:accPr>
                        <m:e>
                          <m:sSub>
                            <m:sSubPr>
                              <m:ctrlPr>
                                <a:rPr lang="en-GB" sz="240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𝐸</m:t>
                              </m:r>
                            </m:e>
                            <m:sub>
                              <m:r>
                                <a:rPr lang="en-GB" sz="2400" b="0" i="1" smtClean="0">
                                  <a:latin typeface="Cambria Math" panose="02040503050406030204" pitchFamily="18" charset="0"/>
                                  <a:ea typeface="Cambria Math" panose="02040503050406030204" pitchFamily="18" charset="0"/>
                                </a:rPr>
                                <m:t>𝑤</m:t>
                              </m:r>
                            </m:sub>
                          </m:sSub>
                        </m:e>
                      </m:acc>
                    </m:oMath>
                  </m:oMathPara>
                </a14:m>
                <a:endParaRPr lang="en-GB" sz="2400" dirty="0" smtClean="0"/>
              </a:p>
            </p:txBody>
          </p:sp>
        </mc:Choice>
        <mc:Fallback xmlns="">
          <p:sp>
            <p:nvSpPr>
              <p:cNvPr id="36" name="Rectangle 35"/>
              <p:cNvSpPr>
                <a:spLocks noRot="1" noChangeAspect="1" noMove="1" noResize="1" noEditPoints="1" noAdjustHandles="1" noChangeArrowheads="1" noChangeShapeType="1" noTextEdit="1"/>
              </p:cNvSpPr>
              <p:nvPr/>
            </p:nvSpPr>
            <p:spPr>
              <a:xfrm>
                <a:off x="1397544" y="4603750"/>
                <a:ext cx="2752566" cy="506421"/>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Rectangle 36"/>
              <p:cNvSpPr/>
              <p:nvPr/>
            </p:nvSpPr>
            <p:spPr>
              <a:xfrm>
                <a:off x="1397544" y="5157256"/>
                <a:ext cx="3090996" cy="50642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sz="2400" i="1" smtClean="0">
                              <a:latin typeface="Cambria Math" panose="02040503050406030204" pitchFamily="18" charset="0"/>
                              <a:ea typeface="Cambria Math" panose="02040503050406030204" pitchFamily="18" charset="0"/>
                            </a:rPr>
                          </m:ctrlPr>
                        </m:accPr>
                        <m:e>
                          <m:sSub>
                            <m:sSubPr>
                              <m:ctrlPr>
                                <a:rPr lang="en-GB" sz="240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𝐸</m:t>
                              </m:r>
                            </m:e>
                            <m:sub>
                              <m:r>
                                <a:rPr lang="en-GB" sz="2400" b="0" i="1" smtClean="0">
                                  <a:latin typeface="Cambria Math" panose="02040503050406030204" pitchFamily="18" charset="0"/>
                                  <a:ea typeface="Cambria Math" panose="02040503050406030204" pitchFamily="18" charset="0"/>
                                </a:rPr>
                                <m:t>𝑤</m:t>
                              </m:r>
                            </m:sub>
                          </m:sSub>
                        </m:e>
                      </m:acc>
                      <m:r>
                        <a:rPr lang="en-GB" sz="2400" b="0" i="1" smtClean="0">
                          <a:latin typeface="Cambria Math" panose="02040503050406030204" pitchFamily="18" charset="0"/>
                        </a:rPr>
                        <m:t>=−</m:t>
                      </m:r>
                      <m:r>
                        <a:rPr lang="en-GB" sz="2400" b="0" i="1" smtClean="0">
                          <a:latin typeface="Cambria Math" panose="02040503050406030204" pitchFamily="18" charset="0"/>
                        </a:rPr>
                        <m:t>𝑔𝑟𝑎𝑑</m:t>
                      </m:r>
                      <m:d>
                        <m:dPr>
                          <m:ctrlPr>
                            <a:rPr lang="en-GB" sz="2400" b="0" i="1" smtClean="0">
                              <a:latin typeface="Cambria Math" panose="02040503050406030204" pitchFamily="18" charset="0"/>
                            </a:rPr>
                          </m:ctrlPr>
                        </m:dPr>
                        <m:e>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𝜑</m:t>
                              </m:r>
                            </m:e>
                            <m:sub>
                              <m:r>
                                <a:rPr lang="en-GB" sz="2400" b="0" i="1" smtClean="0">
                                  <a:latin typeface="Cambria Math" panose="02040503050406030204" pitchFamily="18" charset="0"/>
                                </a:rPr>
                                <m:t>0</m:t>
                              </m:r>
                            </m:sub>
                          </m:sSub>
                        </m:e>
                      </m:d>
                    </m:oMath>
                  </m:oMathPara>
                </a14:m>
                <a:endParaRPr lang="en-GB" sz="2400" dirty="0" smtClean="0"/>
              </a:p>
            </p:txBody>
          </p:sp>
        </mc:Choice>
        <mc:Fallback xmlns="">
          <p:sp>
            <p:nvSpPr>
              <p:cNvPr id="37" name="Rectangle 36"/>
              <p:cNvSpPr>
                <a:spLocks noRot="1" noChangeAspect="1" noMove="1" noResize="1" noEditPoints="1" noAdjustHandles="1" noChangeArrowheads="1" noChangeShapeType="1" noTextEdit="1"/>
              </p:cNvSpPr>
              <p:nvPr/>
            </p:nvSpPr>
            <p:spPr>
              <a:xfrm>
                <a:off x="1397544" y="5157256"/>
                <a:ext cx="3090996" cy="506421"/>
              </a:xfrm>
              <a:prstGeom prst="rect">
                <a:avLst/>
              </a:prstGeom>
              <a:blipFill>
                <a:blip r:embed="rId7"/>
                <a:stretch>
                  <a:fillRect/>
                </a:stretch>
              </a:blipFill>
            </p:spPr>
            <p:txBody>
              <a:bodyPr/>
              <a:lstStyle/>
              <a:p>
                <a:r>
                  <a:rPr lang="en-GB">
                    <a:noFill/>
                  </a:rPr>
                  <a:t> </a:t>
                </a:r>
              </a:p>
            </p:txBody>
          </p:sp>
        </mc:Fallback>
      </mc:AlternateContent>
      <p:sp>
        <p:nvSpPr>
          <p:cNvPr id="41" name="TextBox 40"/>
          <p:cNvSpPr txBox="1"/>
          <p:nvPr/>
        </p:nvSpPr>
        <p:spPr>
          <a:xfrm>
            <a:off x="3271233" y="2924944"/>
            <a:ext cx="792088" cy="369332"/>
          </a:xfrm>
          <a:prstGeom prst="rect">
            <a:avLst/>
          </a:prstGeom>
          <a:noFill/>
        </p:spPr>
        <p:txBody>
          <a:bodyPr wrap="square" rtlCol="0">
            <a:spAutoFit/>
          </a:bodyPr>
          <a:lstStyle/>
          <a:p>
            <a:r>
              <a:rPr lang="en-GB" dirty="0" smtClean="0">
                <a:solidFill>
                  <a:schemeClr val="bg1"/>
                </a:solidFill>
              </a:rPr>
              <a:t>e</a:t>
            </a:r>
            <a:r>
              <a:rPr lang="en-GB" baseline="30000" dirty="0" smtClean="0">
                <a:solidFill>
                  <a:schemeClr val="bg1"/>
                </a:solidFill>
              </a:rPr>
              <a:t>-</a:t>
            </a:r>
            <a:endParaRPr lang="en-GB" baseline="30000" dirty="0">
              <a:solidFill>
                <a:schemeClr val="bg1"/>
              </a:solidFill>
            </a:endParaRPr>
          </a:p>
        </p:txBody>
      </p:sp>
    </p:spTree>
    <p:extLst>
      <p:ext uri="{BB962C8B-B14F-4D97-AF65-F5344CB8AC3E}">
        <p14:creationId xmlns:p14="http://schemas.microsoft.com/office/powerpoint/2010/main" val="418585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3" grpId="0"/>
      <p:bldP spid="35" grpId="0"/>
      <p:bldP spid="38" grpId="0"/>
      <p:bldP spid="39" grpId="0"/>
      <p:bldP spid="44" grpId="0"/>
      <p:bldP spid="45" grpId="0"/>
      <p:bldP spid="8" grpId="0" animBg="1"/>
      <p:bldP spid="13" grpId="0"/>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772469"/>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34400" dirty="0" smtClean="0"/>
              <a:t>)</a:t>
            </a:r>
            <a:endParaRPr lang="en-US" sz="4000" dirty="0" smtClean="0"/>
          </a:p>
          <a:p>
            <a:pPr algn="ctr" eaLnBrk="0" hangingPunct="0"/>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146</a:t>
            </a:fld>
            <a:endParaRPr lang="fr-FR"/>
          </a:p>
        </p:txBody>
      </p:sp>
    </p:spTree>
    <p:extLst>
      <p:ext uri="{BB962C8B-B14F-4D97-AF65-F5344CB8AC3E}">
        <p14:creationId xmlns:p14="http://schemas.microsoft.com/office/powerpoint/2010/main" val="336717267"/>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40" y="-31182"/>
            <a:ext cx="8229600" cy="1143000"/>
          </a:xfrm>
        </p:spPr>
        <p:txBody>
          <a:bodyPr>
            <a:noAutofit/>
          </a:bodyPr>
          <a:lstStyle/>
          <a:p>
            <a:r>
              <a:rPr lang="en-GB" sz="3200" dirty="0" smtClean="0"/>
              <a:t>Charge trapping in the semiconductor material</a:t>
            </a:r>
            <a:endParaRPr lang="en-GB" sz="3200" dirty="0"/>
          </a:p>
        </p:txBody>
      </p:sp>
      <p:sp>
        <p:nvSpPr>
          <p:cNvPr id="3" name="Content Placeholder 2"/>
          <p:cNvSpPr>
            <a:spLocks noGrp="1"/>
          </p:cNvSpPr>
          <p:nvPr>
            <p:ph idx="1"/>
          </p:nvPr>
        </p:nvSpPr>
        <p:spPr>
          <a:xfrm>
            <a:off x="473125" y="925607"/>
            <a:ext cx="8229600" cy="4525963"/>
          </a:xfrm>
        </p:spPr>
        <p:txBody>
          <a:bodyPr>
            <a:normAutofit/>
          </a:bodyPr>
          <a:lstStyle/>
          <a:p>
            <a:r>
              <a:rPr lang="en-GB" sz="2000" dirty="0" smtClean="0"/>
              <a:t>Generated e</a:t>
            </a:r>
            <a:r>
              <a:rPr lang="en-GB" sz="2000" baseline="30000" dirty="0" smtClean="0"/>
              <a:t>-</a:t>
            </a:r>
            <a:r>
              <a:rPr lang="en-GB" sz="2000" dirty="0" smtClean="0"/>
              <a:t>h</a:t>
            </a:r>
            <a:r>
              <a:rPr lang="en-GB" sz="2000" baseline="30000" dirty="0" smtClean="0"/>
              <a:t>+</a:t>
            </a:r>
            <a:r>
              <a:rPr lang="en-GB" sz="2000" dirty="0" smtClean="0"/>
              <a:t> migrate until collected in electrode, recombine or are trapped</a:t>
            </a:r>
          </a:p>
          <a:p>
            <a:r>
              <a:rPr lang="en-GB" sz="2000" dirty="0" smtClean="0"/>
              <a:t>Trapping reduces the signal at the electrodes</a:t>
            </a:r>
          </a:p>
          <a:p>
            <a:r>
              <a:rPr lang="en-GB" sz="2000" dirty="0" smtClean="0"/>
              <a:t>Lifetime (</a:t>
            </a:r>
            <a:r>
              <a:rPr lang="en-GB" sz="2000" dirty="0" smtClean="0">
                <a:latin typeface="Symbol" panose="05050102010706020507" pitchFamily="18" charset="2"/>
              </a:rPr>
              <a:t>t</a:t>
            </a:r>
            <a:r>
              <a:rPr lang="en-GB" sz="2000" dirty="0" smtClean="0"/>
              <a:t>) is dominated by low levels of impurities in the material</a:t>
            </a:r>
          </a:p>
          <a:p>
            <a:r>
              <a:rPr lang="en-GB" sz="2000" dirty="0" smtClean="0"/>
              <a:t>The </a:t>
            </a:r>
            <a:r>
              <a:rPr lang="en-GB" sz="2000" dirty="0" err="1" smtClean="0">
                <a:latin typeface="Symbol" panose="05050102010706020507" pitchFamily="18" charset="2"/>
              </a:rPr>
              <a:t>mt</a:t>
            </a:r>
            <a:r>
              <a:rPr lang="en-GB" sz="2000" dirty="0" smtClean="0"/>
              <a:t>-product is an important characteristic for a material to be suitable as sensor material</a:t>
            </a:r>
          </a:p>
        </p:txBody>
      </p:sp>
      <p:sp>
        <p:nvSpPr>
          <p:cNvPr id="4" name="Slide Number Placeholder 3"/>
          <p:cNvSpPr>
            <a:spLocks noGrp="1"/>
          </p:cNvSpPr>
          <p:nvPr>
            <p:ph type="sldNum" sz="quarter" idx="12"/>
          </p:nvPr>
        </p:nvSpPr>
        <p:spPr/>
        <p:txBody>
          <a:bodyPr/>
          <a:lstStyle/>
          <a:p>
            <a:fld id="{D251A0BC-E5D3-4A65-8506-4DFA341A4396}" type="slidenum">
              <a:rPr lang="fr-FR" smtClean="0"/>
              <a:t>147</a:t>
            </a:fld>
            <a:endParaRPr lang="fr-FR"/>
          </a:p>
        </p:txBody>
      </p:sp>
      <p:graphicFrame>
        <p:nvGraphicFramePr>
          <p:cNvPr id="5" name="Table 4"/>
          <p:cNvGraphicFramePr>
            <a:graphicFrameLocks noGrp="1"/>
          </p:cNvGraphicFramePr>
          <p:nvPr>
            <p:extLst/>
          </p:nvPr>
        </p:nvGraphicFramePr>
        <p:xfrm>
          <a:off x="1118451" y="3274613"/>
          <a:ext cx="6528050" cy="2494280"/>
        </p:xfrm>
        <a:graphic>
          <a:graphicData uri="http://schemas.openxmlformats.org/drawingml/2006/table">
            <a:tbl>
              <a:tblPr firstRow="1" bandRow="1">
                <a:tableStyleId>{5C22544A-7EE6-4342-B048-85BDC9FD1C3A}</a:tableStyleId>
              </a:tblPr>
              <a:tblGrid>
                <a:gridCol w="1440160">
                  <a:extLst>
                    <a:ext uri="{9D8B030D-6E8A-4147-A177-3AD203B41FA5}">
                      <a16:colId xmlns:a16="http://schemas.microsoft.com/office/drawing/2014/main" val="2975735425"/>
                    </a:ext>
                  </a:extLst>
                </a:gridCol>
                <a:gridCol w="1171060">
                  <a:extLst>
                    <a:ext uri="{9D8B030D-6E8A-4147-A177-3AD203B41FA5}">
                      <a16:colId xmlns:a16="http://schemas.microsoft.com/office/drawing/2014/main" val="3052616562"/>
                    </a:ext>
                  </a:extLst>
                </a:gridCol>
                <a:gridCol w="1305610">
                  <a:extLst>
                    <a:ext uri="{9D8B030D-6E8A-4147-A177-3AD203B41FA5}">
                      <a16:colId xmlns:a16="http://schemas.microsoft.com/office/drawing/2014/main" val="169294202"/>
                    </a:ext>
                  </a:extLst>
                </a:gridCol>
                <a:gridCol w="1305610">
                  <a:extLst>
                    <a:ext uri="{9D8B030D-6E8A-4147-A177-3AD203B41FA5}">
                      <a16:colId xmlns:a16="http://schemas.microsoft.com/office/drawing/2014/main" val="3304220310"/>
                    </a:ext>
                  </a:extLst>
                </a:gridCol>
                <a:gridCol w="1305610">
                  <a:extLst>
                    <a:ext uri="{9D8B030D-6E8A-4147-A177-3AD203B41FA5}">
                      <a16:colId xmlns:a16="http://schemas.microsoft.com/office/drawing/2014/main" val="2174842650"/>
                    </a:ext>
                  </a:extLst>
                </a:gridCol>
              </a:tblGrid>
              <a:tr h="370840">
                <a:tc>
                  <a:txBody>
                    <a:bodyPr/>
                    <a:lstStyle/>
                    <a:p>
                      <a:endParaRPr lang="en-GB" dirty="0"/>
                    </a:p>
                  </a:txBody>
                  <a:tcPr/>
                </a:tc>
                <a:tc>
                  <a:txBody>
                    <a:bodyPr/>
                    <a:lstStyle/>
                    <a:p>
                      <a:r>
                        <a:rPr lang="en-GB" dirty="0" smtClean="0"/>
                        <a:t>Si</a:t>
                      </a:r>
                      <a:endParaRPr lang="en-GB" dirty="0"/>
                    </a:p>
                  </a:txBody>
                  <a:tcPr/>
                </a:tc>
                <a:tc>
                  <a:txBody>
                    <a:bodyPr/>
                    <a:lstStyle/>
                    <a:p>
                      <a:r>
                        <a:rPr lang="en-GB" dirty="0" smtClean="0"/>
                        <a:t>GaAs [1]</a:t>
                      </a:r>
                      <a:endParaRPr lang="en-GB" dirty="0"/>
                    </a:p>
                  </a:txBody>
                  <a:tcPr/>
                </a:tc>
                <a:tc>
                  <a:txBody>
                    <a:bodyPr/>
                    <a:lstStyle/>
                    <a:p>
                      <a:r>
                        <a:rPr lang="en-GB" dirty="0" err="1" smtClean="0"/>
                        <a:t>CdTe</a:t>
                      </a:r>
                      <a:r>
                        <a:rPr lang="en-GB" dirty="0" smtClean="0"/>
                        <a:t> [1]</a:t>
                      </a:r>
                      <a:endParaRPr lang="en-GB" dirty="0"/>
                    </a:p>
                  </a:txBody>
                  <a:tcPr/>
                </a:tc>
                <a:tc>
                  <a:txBody>
                    <a:bodyPr/>
                    <a:lstStyle/>
                    <a:p>
                      <a:r>
                        <a:rPr lang="en-GB" dirty="0" smtClean="0"/>
                        <a:t>CZT [2,3]</a:t>
                      </a:r>
                      <a:endParaRPr lang="en-GB" dirty="0"/>
                    </a:p>
                  </a:txBody>
                  <a:tcPr/>
                </a:tc>
                <a:extLst>
                  <a:ext uri="{0D108BD9-81ED-4DB2-BD59-A6C34878D82A}">
                    <a16:rowId xmlns:a16="http://schemas.microsoft.com/office/drawing/2014/main" val="54081221"/>
                  </a:ext>
                </a:extLst>
              </a:tr>
              <a:tr h="370840">
                <a:tc>
                  <a:txBody>
                    <a:bodyPr/>
                    <a:lstStyle/>
                    <a:p>
                      <a:r>
                        <a:rPr lang="en-GB" dirty="0" smtClean="0"/>
                        <a:t>e</a:t>
                      </a:r>
                      <a:r>
                        <a:rPr lang="en-GB" baseline="30000" dirty="0" smtClean="0"/>
                        <a:t>-</a:t>
                      </a:r>
                      <a:r>
                        <a:rPr lang="en-GB" baseline="0" dirty="0" smtClean="0"/>
                        <a:t>h</a:t>
                      </a:r>
                      <a:r>
                        <a:rPr lang="en-GB" baseline="30000" dirty="0" smtClean="0"/>
                        <a:t>+ </a:t>
                      </a:r>
                      <a:r>
                        <a:rPr lang="en-GB" baseline="0" dirty="0" smtClean="0"/>
                        <a:t> creation energy</a:t>
                      </a:r>
                      <a:endParaRPr lang="en-GB" baseline="0" dirty="0"/>
                    </a:p>
                  </a:txBody>
                  <a:tcPr/>
                </a:tc>
                <a:tc>
                  <a:txBody>
                    <a:bodyPr/>
                    <a:lstStyle/>
                    <a:p>
                      <a:r>
                        <a:rPr lang="en-GB" dirty="0" smtClean="0"/>
                        <a:t>3.62</a:t>
                      </a:r>
                      <a:endParaRPr lang="en-GB" dirty="0"/>
                    </a:p>
                  </a:txBody>
                  <a:tcPr/>
                </a:tc>
                <a:tc>
                  <a:txBody>
                    <a:bodyPr/>
                    <a:lstStyle/>
                    <a:p>
                      <a:r>
                        <a:rPr lang="en-GB" dirty="0" smtClean="0"/>
                        <a:t>4.2</a:t>
                      </a:r>
                      <a:endParaRPr lang="en-GB" dirty="0"/>
                    </a:p>
                  </a:txBody>
                  <a:tcPr/>
                </a:tc>
                <a:tc>
                  <a:txBody>
                    <a:bodyPr/>
                    <a:lstStyle/>
                    <a:p>
                      <a:r>
                        <a:rPr lang="en-GB" dirty="0" smtClean="0"/>
                        <a:t>4.43</a:t>
                      </a:r>
                      <a:endParaRPr lang="en-GB" dirty="0"/>
                    </a:p>
                  </a:txBody>
                  <a:tcPr/>
                </a:tc>
                <a:tc>
                  <a:txBody>
                    <a:bodyPr/>
                    <a:lstStyle/>
                    <a:p>
                      <a:r>
                        <a:rPr lang="en-GB" dirty="0" smtClean="0"/>
                        <a:t>4.43</a:t>
                      </a:r>
                      <a:endParaRPr lang="en-GB" dirty="0"/>
                    </a:p>
                  </a:txBody>
                  <a:tcPr/>
                </a:tc>
                <a:extLst>
                  <a:ext uri="{0D108BD9-81ED-4DB2-BD59-A6C34878D82A}">
                    <a16:rowId xmlns:a16="http://schemas.microsoft.com/office/drawing/2014/main" val="1693528098"/>
                  </a:ext>
                </a:extLst>
              </a:tr>
              <a:tr h="370840">
                <a:tc>
                  <a:txBody>
                    <a:bodyPr/>
                    <a:lstStyle/>
                    <a:p>
                      <a:r>
                        <a:rPr lang="en-GB" dirty="0" smtClean="0">
                          <a:latin typeface="Symbol" panose="05050102010706020507" pitchFamily="18" charset="2"/>
                        </a:rPr>
                        <a:t>m</a:t>
                      </a:r>
                      <a:r>
                        <a:rPr lang="en-GB" baseline="-25000" dirty="0" smtClean="0"/>
                        <a:t>e-</a:t>
                      </a:r>
                      <a:r>
                        <a:rPr lang="en-GB" baseline="30000" dirty="0" smtClean="0"/>
                        <a:t> </a:t>
                      </a:r>
                      <a:r>
                        <a:rPr lang="en-GB" baseline="0" dirty="0" smtClean="0"/>
                        <a:t>(cm</a:t>
                      </a:r>
                      <a:r>
                        <a:rPr lang="en-GB" baseline="30000" dirty="0" smtClean="0"/>
                        <a:t>2</a:t>
                      </a:r>
                      <a:r>
                        <a:rPr lang="en-GB" baseline="0" dirty="0" smtClean="0"/>
                        <a:t>/Vs)</a:t>
                      </a:r>
                      <a:endParaRPr lang="en-GB" baseline="0" dirty="0"/>
                    </a:p>
                  </a:txBody>
                  <a:tcPr/>
                </a:tc>
                <a:tc>
                  <a:txBody>
                    <a:bodyPr/>
                    <a:lstStyle/>
                    <a:p>
                      <a:r>
                        <a:rPr lang="en-GB" dirty="0" smtClean="0"/>
                        <a:t>1400</a:t>
                      </a:r>
                      <a:endParaRPr lang="en-GB" dirty="0"/>
                    </a:p>
                  </a:txBody>
                  <a:tcPr/>
                </a:tc>
                <a:tc>
                  <a:txBody>
                    <a:bodyPr/>
                    <a:lstStyle/>
                    <a:p>
                      <a:r>
                        <a:rPr lang="en-GB" dirty="0" smtClean="0"/>
                        <a:t>8000</a:t>
                      </a:r>
                      <a:endParaRPr lang="en-GB" dirty="0"/>
                    </a:p>
                  </a:txBody>
                  <a:tcPr/>
                </a:tc>
                <a:tc>
                  <a:txBody>
                    <a:bodyPr/>
                    <a:lstStyle/>
                    <a:p>
                      <a:r>
                        <a:rPr lang="en-GB" dirty="0" smtClean="0"/>
                        <a:t>1100</a:t>
                      </a:r>
                      <a:endParaRPr lang="en-GB" dirty="0"/>
                    </a:p>
                  </a:txBody>
                  <a:tcPr/>
                </a:tc>
                <a:tc>
                  <a:txBody>
                    <a:bodyPr/>
                    <a:lstStyle/>
                    <a:p>
                      <a:r>
                        <a:rPr lang="en-GB" dirty="0" smtClean="0"/>
                        <a:t>1000</a:t>
                      </a:r>
                      <a:endParaRPr lang="en-GB" dirty="0"/>
                    </a:p>
                  </a:txBody>
                  <a:tcPr/>
                </a:tc>
                <a:extLst>
                  <a:ext uri="{0D108BD9-81ED-4DB2-BD59-A6C34878D82A}">
                    <a16:rowId xmlns:a16="http://schemas.microsoft.com/office/drawing/2014/main" val="1987361728"/>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latin typeface="Symbol" panose="05050102010706020507" pitchFamily="18" charset="2"/>
                        </a:rPr>
                        <a:t>m</a:t>
                      </a:r>
                      <a:r>
                        <a:rPr lang="en-GB" baseline="-25000" dirty="0" err="1" smtClean="0"/>
                        <a:t>h</a:t>
                      </a:r>
                      <a:r>
                        <a:rPr lang="en-GB" baseline="-25000" dirty="0" smtClean="0"/>
                        <a:t>+</a:t>
                      </a:r>
                      <a:r>
                        <a:rPr lang="en-GB" baseline="0" dirty="0" smtClean="0"/>
                        <a:t>(cm</a:t>
                      </a:r>
                      <a:r>
                        <a:rPr lang="en-GB" baseline="30000" dirty="0" smtClean="0"/>
                        <a:t>2</a:t>
                      </a:r>
                      <a:r>
                        <a:rPr lang="en-GB" baseline="0" dirty="0" smtClean="0"/>
                        <a:t>/Vs)</a:t>
                      </a:r>
                      <a:endParaRPr lang="en-GB" baseline="30000" dirty="0" smtClean="0"/>
                    </a:p>
                  </a:txBody>
                  <a:tcPr/>
                </a:tc>
                <a:tc>
                  <a:txBody>
                    <a:bodyPr/>
                    <a:lstStyle/>
                    <a:p>
                      <a:r>
                        <a:rPr lang="en-GB" dirty="0" smtClean="0"/>
                        <a:t>480</a:t>
                      </a:r>
                      <a:endParaRPr lang="en-GB" dirty="0"/>
                    </a:p>
                  </a:txBody>
                  <a:tcPr/>
                </a:tc>
                <a:tc>
                  <a:txBody>
                    <a:bodyPr/>
                    <a:lstStyle/>
                    <a:p>
                      <a:r>
                        <a:rPr lang="en-GB" dirty="0" smtClean="0"/>
                        <a:t>4000</a:t>
                      </a:r>
                      <a:endParaRPr lang="en-GB" dirty="0"/>
                    </a:p>
                  </a:txBody>
                  <a:tcPr/>
                </a:tc>
                <a:tc>
                  <a:txBody>
                    <a:bodyPr/>
                    <a:lstStyle/>
                    <a:p>
                      <a:r>
                        <a:rPr lang="en-GB" dirty="0" smtClean="0"/>
                        <a:t>100</a:t>
                      </a:r>
                      <a:endParaRPr lang="en-GB" dirty="0"/>
                    </a:p>
                  </a:txBody>
                  <a:tcPr/>
                </a:tc>
                <a:tc>
                  <a:txBody>
                    <a:bodyPr/>
                    <a:lstStyle/>
                    <a:p>
                      <a:r>
                        <a:rPr lang="en-GB" dirty="0" smtClean="0"/>
                        <a:t>50</a:t>
                      </a:r>
                      <a:endParaRPr lang="en-GB" dirty="0"/>
                    </a:p>
                  </a:txBody>
                  <a:tcPr/>
                </a:tc>
                <a:extLst>
                  <a:ext uri="{0D108BD9-81ED-4DB2-BD59-A6C34878D82A}">
                    <a16:rowId xmlns:a16="http://schemas.microsoft.com/office/drawing/2014/main" val="291261153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latin typeface="Symbol" panose="05050102010706020507" pitchFamily="18" charset="2"/>
                        </a:rPr>
                        <a:t>mt</a:t>
                      </a:r>
                      <a:r>
                        <a:rPr lang="en-GB" baseline="-25000" dirty="0" err="1" smtClean="0"/>
                        <a:t>e</a:t>
                      </a:r>
                      <a:r>
                        <a:rPr lang="en-GB" baseline="-25000" dirty="0" smtClean="0"/>
                        <a:t>-</a:t>
                      </a:r>
                      <a:r>
                        <a:rPr lang="en-GB" baseline="0" dirty="0" smtClean="0"/>
                        <a:t>(cm</a:t>
                      </a:r>
                      <a:r>
                        <a:rPr lang="en-GB" baseline="30000" dirty="0" smtClean="0"/>
                        <a:t>2</a:t>
                      </a:r>
                      <a:r>
                        <a:rPr lang="en-GB" baseline="0" dirty="0" smtClean="0"/>
                        <a:t>/V)</a:t>
                      </a:r>
                      <a:endParaRPr lang="en-GB" baseline="30000" dirty="0" smtClean="0"/>
                    </a:p>
                  </a:txBody>
                  <a:tcPr/>
                </a:tc>
                <a:tc>
                  <a:txBody>
                    <a:bodyPr/>
                    <a:lstStyle/>
                    <a:p>
                      <a:r>
                        <a:rPr lang="en-GB" dirty="0" smtClean="0"/>
                        <a:t>1.0</a:t>
                      </a:r>
                      <a:endParaRPr lang="en-GB" dirty="0"/>
                    </a:p>
                  </a:txBody>
                  <a:tcPr/>
                </a:tc>
                <a:tc>
                  <a:txBody>
                    <a:bodyPr/>
                    <a:lstStyle/>
                    <a:p>
                      <a:r>
                        <a:rPr lang="en-GB" dirty="0" smtClean="0"/>
                        <a:t>8x10</a:t>
                      </a:r>
                      <a:r>
                        <a:rPr lang="en-GB" baseline="30000" dirty="0" smtClean="0"/>
                        <a:t>-5</a:t>
                      </a:r>
                      <a:endParaRPr lang="en-GB" baseline="30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3.3x10</a:t>
                      </a:r>
                      <a:r>
                        <a:rPr lang="en-GB" baseline="30000" dirty="0" smtClean="0"/>
                        <a:t>-3</a:t>
                      </a:r>
                    </a:p>
                  </a:txBody>
                  <a:tcPr/>
                </a:tc>
                <a:tc>
                  <a:txBody>
                    <a:bodyPr/>
                    <a:lstStyle/>
                    <a:p>
                      <a:r>
                        <a:rPr lang="en-GB" dirty="0" smtClean="0"/>
                        <a:t>2.2x10</a:t>
                      </a:r>
                      <a:r>
                        <a:rPr lang="en-GB" baseline="30000" dirty="0" smtClean="0"/>
                        <a:t>-2</a:t>
                      </a:r>
                      <a:endParaRPr lang="en-GB" dirty="0"/>
                    </a:p>
                  </a:txBody>
                  <a:tcPr/>
                </a:tc>
                <a:extLst>
                  <a:ext uri="{0D108BD9-81ED-4DB2-BD59-A6C34878D82A}">
                    <a16:rowId xmlns:a16="http://schemas.microsoft.com/office/drawing/2014/main" val="112878219"/>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latin typeface="Symbol" panose="05050102010706020507" pitchFamily="18" charset="2"/>
                        </a:rPr>
                        <a:t>mt</a:t>
                      </a:r>
                      <a:r>
                        <a:rPr lang="en-GB" baseline="-25000" dirty="0" err="1" smtClean="0"/>
                        <a:t>h</a:t>
                      </a:r>
                      <a:r>
                        <a:rPr lang="en-GB" baseline="-25000" dirty="0" smtClean="0"/>
                        <a:t>+</a:t>
                      </a:r>
                      <a:r>
                        <a:rPr lang="en-GB" baseline="0" dirty="0" smtClean="0"/>
                        <a:t>(cm</a:t>
                      </a:r>
                      <a:r>
                        <a:rPr lang="en-GB" baseline="30000" dirty="0" smtClean="0"/>
                        <a:t>2</a:t>
                      </a:r>
                      <a:r>
                        <a:rPr lang="en-GB" baseline="0" dirty="0" smtClean="0"/>
                        <a:t>/V)</a:t>
                      </a:r>
                      <a:endParaRPr lang="en-GB" baseline="30000" dirty="0" smtClean="0"/>
                    </a:p>
                  </a:txBody>
                  <a:tcPr/>
                </a:tc>
                <a:tc>
                  <a:txBody>
                    <a:bodyPr/>
                    <a:lstStyle/>
                    <a:p>
                      <a:r>
                        <a:rPr lang="en-GB" dirty="0" smtClean="0"/>
                        <a:t>1.0</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4x10</a:t>
                      </a:r>
                      <a:r>
                        <a:rPr lang="en-GB" baseline="30000" dirty="0" smtClean="0"/>
                        <a:t>-6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2x10</a:t>
                      </a:r>
                      <a:r>
                        <a:rPr lang="en-GB" baseline="30000" dirty="0" smtClean="0"/>
                        <a:t>-4</a:t>
                      </a:r>
                    </a:p>
                  </a:txBody>
                  <a:tcPr/>
                </a:tc>
                <a:tc>
                  <a:txBody>
                    <a:bodyPr/>
                    <a:lstStyle/>
                    <a:p>
                      <a:r>
                        <a:rPr lang="en-GB" dirty="0" smtClean="0"/>
                        <a:t>1x10</a:t>
                      </a:r>
                      <a:r>
                        <a:rPr lang="en-GB" baseline="30000" dirty="0" smtClean="0"/>
                        <a:t>-5</a:t>
                      </a:r>
                      <a:endParaRPr lang="en-GB" dirty="0"/>
                    </a:p>
                  </a:txBody>
                  <a:tcPr/>
                </a:tc>
                <a:extLst>
                  <a:ext uri="{0D108BD9-81ED-4DB2-BD59-A6C34878D82A}">
                    <a16:rowId xmlns:a16="http://schemas.microsoft.com/office/drawing/2014/main" val="4204634271"/>
                  </a:ext>
                </a:extLst>
              </a:tr>
            </a:tbl>
          </a:graphicData>
        </a:graphic>
      </p:graphicFrame>
      <p:sp>
        <p:nvSpPr>
          <p:cNvPr id="6" name="TextBox 5"/>
          <p:cNvSpPr txBox="1"/>
          <p:nvPr/>
        </p:nvSpPr>
        <p:spPr>
          <a:xfrm>
            <a:off x="0" y="6039027"/>
            <a:ext cx="9289032" cy="738664"/>
          </a:xfrm>
          <a:prstGeom prst="rect">
            <a:avLst/>
          </a:prstGeom>
          <a:noFill/>
        </p:spPr>
        <p:txBody>
          <a:bodyPr wrap="square" rtlCol="0">
            <a:spAutoFit/>
          </a:bodyPr>
          <a:lstStyle/>
          <a:p>
            <a:r>
              <a:rPr lang="en-GB" sz="1050" dirty="0" smtClean="0"/>
              <a:t>[1] E</a:t>
            </a:r>
            <a:r>
              <a:rPr lang="en-GB" sz="1050" dirty="0"/>
              <a:t>. </a:t>
            </a:r>
            <a:r>
              <a:rPr lang="en-GB" sz="1050" dirty="0" err="1"/>
              <a:t>Hamann</a:t>
            </a:r>
            <a:r>
              <a:rPr lang="en-GB" sz="1050" dirty="0"/>
              <a:t> "Characterization of High Resistivity GaAs Material for Photon Counting Semiconductor Pixel Detectors" Doctoral Thesis, 2013.</a:t>
            </a:r>
          </a:p>
          <a:p>
            <a:r>
              <a:rPr lang="en-GB" sz="1050" dirty="0" smtClean="0"/>
              <a:t>[2] M</a:t>
            </a:r>
            <a:r>
              <a:rPr lang="en-GB" sz="1050" dirty="0"/>
              <a:t>. Amman et al. “Evaluation of THM-Grown </a:t>
            </a:r>
            <a:r>
              <a:rPr lang="en-GB" sz="1050" dirty="0" err="1"/>
              <a:t>CdZnTe</a:t>
            </a:r>
            <a:r>
              <a:rPr lang="en-GB" sz="1050" dirty="0"/>
              <a:t> Material for Large-Volume Gamma-Ray Detector Applications” IEEE Trans. </a:t>
            </a:r>
            <a:r>
              <a:rPr lang="en-GB" sz="1050" dirty="0" err="1"/>
              <a:t>Nucl</a:t>
            </a:r>
            <a:r>
              <a:rPr lang="en-GB" sz="1050" dirty="0"/>
              <a:t>. Sci. Vol. 56, No. 3, June 2009. </a:t>
            </a:r>
          </a:p>
          <a:p>
            <a:r>
              <a:rPr lang="en-GB" sz="1050" dirty="0" smtClean="0"/>
              <a:t>[3] T</a:t>
            </a:r>
            <a:r>
              <a:rPr lang="en-GB" sz="1050" dirty="0"/>
              <a:t>. Takahashi et al. "Recent progress in </a:t>
            </a:r>
            <a:r>
              <a:rPr lang="en-GB" sz="1050" dirty="0" err="1"/>
              <a:t>CdTe</a:t>
            </a:r>
            <a:r>
              <a:rPr lang="en-GB" sz="1050" dirty="0"/>
              <a:t> and </a:t>
            </a:r>
            <a:r>
              <a:rPr lang="en-GB" sz="1050" dirty="0" err="1"/>
              <a:t>CdZnTe</a:t>
            </a:r>
            <a:r>
              <a:rPr lang="en-GB" sz="1050" dirty="0"/>
              <a:t> detectors", IEEE Tr. </a:t>
            </a:r>
            <a:r>
              <a:rPr lang="en-GB" sz="1050" dirty="0" err="1"/>
              <a:t>Nucl</a:t>
            </a:r>
            <a:r>
              <a:rPr lang="en-GB" sz="1050" dirty="0"/>
              <a:t>. Sci. 48 (2001) 950.</a:t>
            </a:r>
          </a:p>
          <a:p>
            <a:endParaRPr lang="en-GB" sz="1050" dirty="0"/>
          </a:p>
        </p:txBody>
      </p:sp>
      <p:sp>
        <p:nvSpPr>
          <p:cNvPr id="7" name="Rectangle 6"/>
          <p:cNvSpPr/>
          <p:nvPr/>
        </p:nvSpPr>
        <p:spPr>
          <a:xfrm>
            <a:off x="3707904" y="5013176"/>
            <a:ext cx="3938597" cy="75571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15464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40" y="-31182"/>
            <a:ext cx="8229600" cy="1143000"/>
          </a:xfrm>
        </p:spPr>
        <p:txBody>
          <a:bodyPr>
            <a:noAutofit/>
          </a:bodyPr>
          <a:lstStyle/>
          <a:p>
            <a:r>
              <a:rPr lang="en-GB" sz="3200" dirty="0" smtClean="0"/>
              <a:t>Charge trapping in the semiconductor material</a:t>
            </a:r>
            <a:endParaRPr lang="en-GB" sz="3200" dirty="0"/>
          </a:p>
        </p:txBody>
      </p:sp>
      <p:sp>
        <p:nvSpPr>
          <p:cNvPr id="4" name="Slide Number Placeholder 3"/>
          <p:cNvSpPr>
            <a:spLocks noGrp="1"/>
          </p:cNvSpPr>
          <p:nvPr>
            <p:ph type="sldNum" sz="quarter" idx="12"/>
          </p:nvPr>
        </p:nvSpPr>
        <p:spPr>
          <a:xfrm>
            <a:off x="6553200" y="6448251"/>
            <a:ext cx="2133600" cy="365125"/>
          </a:xfrm>
        </p:spPr>
        <p:txBody>
          <a:bodyPr/>
          <a:lstStyle/>
          <a:p>
            <a:fld id="{D251A0BC-E5D3-4A65-8506-4DFA341A4396}" type="slidenum">
              <a:rPr lang="fr-FR" smtClean="0"/>
              <a:t>148</a:t>
            </a:fld>
            <a:endParaRPr lang="fr-FR"/>
          </a:p>
        </p:txBody>
      </p:sp>
      <p:graphicFrame>
        <p:nvGraphicFramePr>
          <p:cNvPr id="5" name="Table 4"/>
          <p:cNvGraphicFramePr>
            <a:graphicFrameLocks noGrp="1"/>
          </p:cNvGraphicFramePr>
          <p:nvPr>
            <p:extLst/>
          </p:nvPr>
        </p:nvGraphicFramePr>
        <p:xfrm>
          <a:off x="455451" y="980728"/>
          <a:ext cx="2745770" cy="2494280"/>
        </p:xfrm>
        <a:graphic>
          <a:graphicData uri="http://schemas.openxmlformats.org/drawingml/2006/table">
            <a:tbl>
              <a:tblPr firstRow="1" bandRow="1">
                <a:tableStyleId>{5C22544A-7EE6-4342-B048-85BDC9FD1C3A}</a:tableStyleId>
              </a:tblPr>
              <a:tblGrid>
                <a:gridCol w="1440160">
                  <a:extLst>
                    <a:ext uri="{9D8B030D-6E8A-4147-A177-3AD203B41FA5}">
                      <a16:colId xmlns:a16="http://schemas.microsoft.com/office/drawing/2014/main" val="2975735425"/>
                    </a:ext>
                  </a:extLst>
                </a:gridCol>
                <a:gridCol w="1305610">
                  <a:extLst>
                    <a:ext uri="{9D8B030D-6E8A-4147-A177-3AD203B41FA5}">
                      <a16:colId xmlns:a16="http://schemas.microsoft.com/office/drawing/2014/main" val="2174842650"/>
                    </a:ext>
                  </a:extLst>
                </a:gridCol>
              </a:tblGrid>
              <a:tr h="370840">
                <a:tc>
                  <a:txBody>
                    <a:bodyPr/>
                    <a:lstStyle/>
                    <a:p>
                      <a:endParaRPr lang="en-GB" dirty="0"/>
                    </a:p>
                  </a:txBody>
                  <a:tcPr/>
                </a:tc>
                <a:tc>
                  <a:txBody>
                    <a:bodyPr/>
                    <a:lstStyle/>
                    <a:p>
                      <a:r>
                        <a:rPr lang="en-GB" dirty="0" smtClean="0"/>
                        <a:t>CZT </a:t>
                      </a:r>
                      <a:endParaRPr lang="en-GB" dirty="0"/>
                    </a:p>
                  </a:txBody>
                  <a:tcPr/>
                </a:tc>
                <a:extLst>
                  <a:ext uri="{0D108BD9-81ED-4DB2-BD59-A6C34878D82A}">
                    <a16:rowId xmlns:a16="http://schemas.microsoft.com/office/drawing/2014/main" val="54081221"/>
                  </a:ext>
                </a:extLst>
              </a:tr>
              <a:tr h="370840">
                <a:tc>
                  <a:txBody>
                    <a:bodyPr/>
                    <a:lstStyle/>
                    <a:p>
                      <a:r>
                        <a:rPr lang="en-GB" dirty="0" smtClean="0"/>
                        <a:t>e</a:t>
                      </a:r>
                      <a:r>
                        <a:rPr lang="en-GB" baseline="30000" dirty="0" smtClean="0"/>
                        <a:t>-</a:t>
                      </a:r>
                      <a:r>
                        <a:rPr lang="en-GB" baseline="0" dirty="0" smtClean="0"/>
                        <a:t>h</a:t>
                      </a:r>
                      <a:r>
                        <a:rPr lang="en-GB" baseline="30000" dirty="0" smtClean="0"/>
                        <a:t>+ </a:t>
                      </a:r>
                      <a:r>
                        <a:rPr lang="en-GB" baseline="0" dirty="0" smtClean="0"/>
                        <a:t> creation energy</a:t>
                      </a:r>
                      <a:endParaRPr lang="en-GB" baseline="0" dirty="0"/>
                    </a:p>
                  </a:txBody>
                  <a:tcPr/>
                </a:tc>
                <a:tc>
                  <a:txBody>
                    <a:bodyPr/>
                    <a:lstStyle/>
                    <a:p>
                      <a:r>
                        <a:rPr lang="en-GB" dirty="0" smtClean="0"/>
                        <a:t>4.43</a:t>
                      </a:r>
                      <a:endParaRPr lang="en-GB" dirty="0"/>
                    </a:p>
                  </a:txBody>
                  <a:tcPr/>
                </a:tc>
                <a:extLst>
                  <a:ext uri="{0D108BD9-81ED-4DB2-BD59-A6C34878D82A}">
                    <a16:rowId xmlns:a16="http://schemas.microsoft.com/office/drawing/2014/main" val="1693528098"/>
                  </a:ext>
                </a:extLst>
              </a:tr>
              <a:tr h="370840">
                <a:tc>
                  <a:txBody>
                    <a:bodyPr/>
                    <a:lstStyle/>
                    <a:p>
                      <a:r>
                        <a:rPr lang="en-GB" dirty="0" smtClean="0">
                          <a:latin typeface="Symbol" panose="05050102010706020507" pitchFamily="18" charset="2"/>
                        </a:rPr>
                        <a:t>m </a:t>
                      </a:r>
                      <a:r>
                        <a:rPr lang="en-GB" dirty="0" smtClean="0"/>
                        <a:t>e</a:t>
                      </a:r>
                      <a:r>
                        <a:rPr lang="en-GB" baseline="30000" dirty="0" smtClean="0"/>
                        <a:t>- </a:t>
                      </a:r>
                      <a:r>
                        <a:rPr lang="en-GB" baseline="0" dirty="0" smtClean="0"/>
                        <a:t>(cm</a:t>
                      </a:r>
                      <a:r>
                        <a:rPr lang="en-GB" baseline="30000" dirty="0" smtClean="0"/>
                        <a:t>2</a:t>
                      </a:r>
                      <a:r>
                        <a:rPr lang="en-GB" baseline="0" dirty="0" smtClean="0"/>
                        <a:t>/Vs)</a:t>
                      </a:r>
                      <a:endParaRPr lang="en-GB" baseline="0" dirty="0"/>
                    </a:p>
                  </a:txBody>
                  <a:tcPr/>
                </a:tc>
                <a:tc>
                  <a:txBody>
                    <a:bodyPr/>
                    <a:lstStyle/>
                    <a:p>
                      <a:r>
                        <a:rPr lang="en-GB" dirty="0" smtClean="0"/>
                        <a:t>1000</a:t>
                      </a:r>
                      <a:endParaRPr lang="en-GB" dirty="0"/>
                    </a:p>
                  </a:txBody>
                  <a:tcPr/>
                </a:tc>
                <a:extLst>
                  <a:ext uri="{0D108BD9-81ED-4DB2-BD59-A6C34878D82A}">
                    <a16:rowId xmlns:a16="http://schemas.microsoft.com/office/drawing/2014/main" val="1987361728"/>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Symbol" panose="05050102010706020507" pitchFamily="18" charset="2"/>
                        </a:rPr>
                        <a:t>m </a:t>
                      </a:r>
                      <a:r>
                        <a:rPr lang="en-GB" dirty="0" smtClean="0"/>
                        <a:t>h</a:t>
                      </a:r>
                      <a:r>
                        <a:rPr lang="en-GB" baseline="30000" dirty="0" smtClean="0"/>
                        <a:t>+</a:t>
                      </a:r>
                      <a:r>
                        <a:rPr lang="en-GB" baseline="0" dirty="0" smtClean="0"/>
                        <a:t>(cm</a:t>
                      </a:r>
                      <a:r>
                        <a:rPr lang="en-GB" baseline="30000" dirty="0" smtClean="0"/>
                        <a:t>2</a:t>
                      </a:r>
                      <a:r>
                        <a:rPr lang="en-GB" baseline="0" dirty="0" smtClean="0"/>
                        <a:t>/Vs)</a:t>
                      </a:r>
                      <a:endParaRPr lang="en-GB" baseline="30000" dirty="0" smtClean="0"/>
                    </a:p>
                  </a:txBody>
                  <a:tcPr/>
                </a:tc>
                <a:tc>
                  <a:txBody>
                    <a:bodyPr/>
                    <a:lstStyle/>
                    <a:p>
                      <a:r>
                        <a:rPr lang="en-GB" dirty="0" smtClean="0"/>
                        <a:t>50</a:t>
                      </a:r>
                      <a:endParaRPr lang="en-GB" dirty="0"/>
                    </a:p>
                  </a:txBody>
                  <a:tcPr/>
                </a:tc>
                <a:extLst>
                  <a:ext uri="{0D108BD9-81ED-4DB2-BD59-A6C34878D82A}">
                    <a16:rowId xmlns:a16="http://schemas.microsoft.com/office/drawing/2014/main" val="291261153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latin typeface="Symbol" panose="05050102010706020507" pitchFamily="18" charset="2"/>
                        </a:rPr>
                        <a:t>mt</a:t>
                      </a:r>
                      <a:r>
                        <a:rPr lang="en-GB" dirty="0" smtClean="0">
                          <a:latin typeface="Symbol" panose="05050102010706020507" pitchFamily="18" charset="2"/>
                        </a:rPr>
                        <a:t> </a:t>
                      </a:r>
                      <a:r>
                        <a:rPr lang="en-GB" dirty="0" smtClean="0"/>
                        <a:t>e</a:t>
                      </a:r>
                      <a:r>
                        <a:rPr lang="en-GB" baseline="30000" dirty="0" smtClean="0"/>
                        <a:t>-</a:t>
                      </a:r>
                      <a:r>
                        <a:rPr lang="en-GB" baseline="0" dirty="0" smtClean="0"/>
                        <a:t>(cm</a:t>
                      </a:r>
                      <a:r>
                        <a:rPr lang="en-GB" baseline="30000" dirty="0" smtClean="0"/>
                        <a:t>2</a:t>
                      </a:r>
                      <a:r>
                        <a:rPr lang="en-GB" baseline="0" dirty="0" smtClean="0"/>
                        <a:t>/V)</a:t>
                      </a:r>
                      <a:endParaRPr lang="en-GB" baseline="30000" dirty="0" smtClean="0"/>
                    </a:p>
                  </a:txBody>
                  <a:tcPr/>
                </a:tc>
                <a:tc>
                  <a:txBody>
                    <a:bodyPr/>
                    <a:lstStyle/>
                    <a:p>
                      <a:r>
                        <a:rPr lang="en-GB" dirty="0" smtClean="0"/>
                        <a:t>2.2x10</a:t>
                      </a:r>
                      <a:r>
                        <a:rPr lang="en-GB" baseline="30000" dirty="0" smtClean="0"/>
                        <a:t>-2</a:t>
                      </a:r>
                      <a:endParaRPr lang="en-GB" dirty="0"/>
                    </a:p>
                  </a:txBody>
                  <a:tcPr/>
                </a:tc>
                <a:extLst>
                  <a:ext uri="{0D108BD9-81ED-4DB2-BD59-A6C34878D82A}">
                    <a16:rowId xmlns:a16="http://schemas.microsoft.com/office/drawing/2014/main" val="112878219"/>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latin typeface="Symbol" panose="05050102010706020507" pitchFamily="18" charset="2"/>
                        </a:rPr>
                        <a:t>mt</a:t>
                      </a:r>
                      <a:r>
                        <a:rPr lang="en-GB" dirty="0" smtClean="0">
                          <a:latin typeface="Symbol" panose="05050102010706020507" pitchFamily="18" charset="2"/>
                        </a:rPr>
                        <a:t> </a:t>
                      </a:r>
                      <a:r>
                        <a:rPr lang="en-GB" dirty="0" smtClean="0"/>
                        <a:t>h</a:t>
                      </a:r>
                      <a:r>
                        <a:rPr lang="en-GB" baseline="30000" dirty="0" smtClean="0"/>
                        <a:t>+</a:t>
                      </a:r>
                      <a:r>
                        <a:rPr lang="en-GB" baseline="0" dirty="0" smtClean="0"/>
                        <a:t>(cm</a:t>
                      </a:r>
                      <a:r>
                        <a:rPr lang="en-GB" baseline="30000" dirty="0" smtClean="0"/>
                        <a:t>2</a:t>
                      </a:r>
                      <a:r>
                        <a:rPr lang="en-GB" baseline="0" dirty="0" smtClean="0"/>
                        <a:t>/V)</a:t>
                      </a:r>
                      <a:endParaRPr lang="en-GB" baseline="30000" dirty="0" smtClean="0"/>
                    </a:p>
                  </a:txBody>
                  <a:tcPr/>
                </a:tc>
                <a:tc>
                  <a:txBody>
                    <a:bodyPr/>
                    <a:lstStyle/>
                    <a:p>
                      <a:r>
                        <a:rPr lang="en-GB" dirty="0" smtClean="0"/>
                        <a:t>1x10</a:t>
                      </a:r>
                      <a:r>
                        <a:rPr lang="en-GB" baseline="30000" dirty="0" smtClean="0"/>
                        <a:t>-5</a:t>
                      </a:r>
                      <a:endParaRPr lang="en-GB" dirty="0"/>
                    </a:p>
                  </a:txBody>
                  <a:tcPr/>
                </a:tc>
                <a:extLst>
                  <a:ext uri="{0D108BD9-81ED-4DB2-BD59-A6C34878D82A}">
                    <a16:rowId xmlns:a16="http://schemas.microsoft.com/office/drawing/2014/main" val="4204634271"/>
                  </a:ext>
                </a:extLst>
              </a:tr>
            </a:tbl>
          </a:graphicData>
        </a:graphic>
      </p:graphicFrame>
      <p:sp>
        <p:nvSpPr>
          <p:cNvPr id="8" name="TextBox 7"/>
          <p:cNvSpPr txBox="1"/>
          <p:nvPr/>
        </p:nvSpPr>
        <p:spPr>
          <a:xfrm>
            <a:off x="3562416" y="971250"/>
            <a:ext cx="4752528" cy="923330"/>
          </a:xfrm>
          <a:prstGeom prst="rect">
            <a:avLst/>
          </a:prstGeom>
          <a:noFill/>
        </p:spPr>
        <p:txBody>
          <a:bodyPr wrap="square" rtlCol="0">
            <a:spAutoFit/>
          </a:bodyPr>
          <a:lstStyle/>
          <a:p>
            <a:r>
              <a:rPr lang="en-GB" dirty="0" smtClean="0"/>
              <a:t>Calculation of the Trapping Length (D): mean distance travelled by the carrier before trapping or recombination</a:t>
            </a:r>
            <a:endParaRPr lang="en-GB" dirty="0"/>
          </a:p>
        </p:txBody>
      </p:sp>
      <p:graphicFrame>
        <p:nvGraphicFramePr>
          <p:cNvPr id="9" name="Object 8"/>
          <p:cNvGraphicFramePr>
            <a:graphicFrameLocks noChangeAspect="1"/>
          </p:cNvGraphicFramePr>
          <p:nvPr>
            <p:extLst/>
          </p:nvPr>
        </p:nvGraphicFramePr>
        <p:xfrm>
          <a:off x="3978275" y="2351088"/>
          <a:ext cx="2132013" cy="831850"/>
        </p:xfrm>
        <a:graphic>
          <a:graphicData uri="http://schemas.openxmlformats.org/presentationml/2006/ole">
            <mc:AlternateContent xmlns:mc="http://schemas.openxmlformats.org/markup-compatibility/2006">
              <mc:Choice xmlns:v="urn:schemas-microsoft-com:vml" Requires="v">
                <p:oleObj spid="_x0000_s270596" name="Equation" r:id="rId4" imgW="1002960" imgH="393480" progId="Equation.3">
                  <p:embed/>
                </p:oleObj>
              </mc:Choice>
              <mc:Fallback>
                <p:oleObj name="Equation" r:id="rId4" imgW="1002960" imgH="393480" progId="Equation.3">
                  <p:embed/>
                  <p:pic>
                    <p:nvPicPr>
                      <p:cNvPr id="9" name="Object 8"/>
                      <p:cNvPicPr/>
                      <p:nvPr/>
                    </p:nvPicPr>
                    <p:blipFill>
                      <a:blip r:embed="rId5"/>
                      <a:stretch>
                        <a:fillRect/>
                      </a:stretch>
                    </p:blipFill>
                    <p:spPr>
                      <a:xfrm>
                        <a:off x="3978275" y="2351088"/>
                        <a:ext cx="2132013" cy="831850"/>
                      </a:xfrm>
                      <a:prstGeom prst="rect">
                        <a:avLst/>
                      </a:prstGeom>
                    </p:spPr>
                  </p:pic>
                </p:oleObj>
              </mc:Fallback>
            </mc:AlternateContent>
          </a:graphicData>
        </a:graphic>
      </p:graphicFrame>
      <p:sp>
        <p:nvSpPr>
          <p:cNvPr id="10" name="TextBox 9"/>
          <p:cNvSpPr txBox="1"/>
          <p:nvPr/>
        </p:nvSpPr>
        <p:spPr>
          <a:xfrm>
            <a:off x="480602" y="3880941"/>
            <a:ext cx="8195537" cy="1200329"/>
          </a:xfrm>
          <a:prstGeom prst="rect">
            <a:avLst/>
          </a:prstGeom>
          <a:noFill/>
        </p:spPr>
        <p:txBody>
          <a:bodyPr wrap="square" rtlCol="0">
            <a:spAutoFit/>
          </a:bodyPr>
          <a:lstStyle/>
          <a:p>
            <a:r>
              <a:rPr lang="en-GB" dirty="0" smtClean="0"/>
              <a:t>i.e. for an electric field of 300V/mm the trapping length for electrons is 660mm and for holes 0.3mm</a:t>
            </a:r>
          </a:p>
          <a:p>
            <a:r>
              <a:rPr lang="en-GB" dirty="0" smtClean="0"/>
              <a:t>The probability that the charge carrier recombines or is trapped:</a:t>
            </a:r>
          </a:p>
          <a:p>
            <a:endParaRPr lang="en-GB" dirty="0"/>
          </a:p>
        </p:txBody>
      </p:sp>
      <p:graphicFrame>
        <p:nvGraphicFramePr>
          <p:cNvPr id="11" name="Object 10"/>
          <p:cNvGraphicFramePr>
            <a:graphicFrameLocks noChangeAspect="1"/>
          </p:cNvGraphicFramePr>
          <p:nvPr>
            <p:extLst/>
          </p:nvPr>
        </p:nvGraphicFramePr>
        <p:xfrm>
          <a:off x="623006" y="4909599"/>
          <a:ext cx="1916112" cy="508000"/>
        </p:xfrm>
        <a:graphic>
          <a:graphicData uri="http://schemas.openxmlformats.org/presentationml/2006/ole">
            <mc:AlternateContent xmlns:mc="http://schemas.openxmlformats.org/markup-compatibility/2006">
              <mc:Choice xmlns:v="urn:schemas-microsoft-com:vml" Requires="v">
                <p:oleObj spid="_x0000_s270597" name="Equation" r:id="rId6" imgW="901440" imgH="241200" progId="Equation.3">
                  <p:embed/>
                </p:oleObj>
              </mc:Choice>
              <mc:Fallback>
                <p:oleObj name="Equation" r:id="rId6" imgW="901440" imgH="241200" progId="Equation.3">
                  <p:embed/>
                  <p:pic>
                    <p:nvPicPr>
                      <p:cNvPr id="11" name="Object 10"/>
                      <p:cNvPicPr/>
                      <p:nvPr/>
                    </p:nvPicPr>
                    <p:blipFill>
                      <a:blip r:embed="rId7"/>
                      <a:stretch>
                        <a:fillRect/>
                      </a:stretch>
                    </p:blipFill>
                    <p:spPr>
                      <a:xfrm>
                        <a:off x="623006" y="4909599"/>
                        <a:ext cx="1916112" cy="508000"/>
                      </a:xfrm>
                      <a:prstGeom prst="rect">
                        <a:avLst/>
                      </a:prstGeom>
                    </p:spPr>
                  </p:pic>
                </p:oleObj>
              </mc:Fallback>
            </mc:AlternateContent>
          </a:graphicData>
        </a:graphic>
      </p:graphicFrame>
      <p:cxnSp>
        <p:nvCxnSpPr>
          <p:cNvPr id="13" name="Straight Arrow Connector 12"/>
          <p:cNvCxnSpPr/>
          <p:nvPr/>
        </p:nvCxnSpPr>
        <p:spPr>
          <a:xfrm flipH="1">
            <a:off x="2267745" y="4909599"/>
            <a:ext cx="933476" cy="693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136816" y="4724610"/>
            <a:ext cx="3819051" cy="369332"/>
          </a:xfrm>
          <a:prstGeom prst="rect">
            <a:avLst/>
          </a:prstGeom>
          <a:noFill/>
        </p:spPr>
        <p:txBody>
          <a:bodyPr wrap="square" rtlCol="0">
            <a:spAutoFit/>
          </a:bodyPr>
          <a:lstStyle/>
          <a:p>
            <a:r>
              <a:rPr lang="en-GB" dirty="0" smtClean="0"/>
              <a:t>distance travelled to the electrodes</a:t>
            </a:r>
            <a:endParaRPr lang="en-GB" dirty="0"/>
          </a:p>
        </p:txBody>
      </p:sp>
      <p:sp>
        <p:nvSpPr>
          <p:cNvPr id="15" name="TextBox 14"/>
          <p:cNvSpPr txBox="1"/>
          <p:nvPr/>
        </p:nvSpPr>
        <p:spPr>
          <a:xfrm>
            <a:off x="463571" y="5405883"/>
            <a:ext cx="8195537" cy="923330"/>
          </a:xfrm>
          <a:prstGeom prst="rect">
            <a:avLst/>
          </a:prstGeom>
          <a:noFill/>
        </p:spPr>
        <p:txBody>
          <a:bodyPr wrap="square" rtlCol="0">
            <a:spAutoFit/>
          </a:bodyPr>
          <a:lstStyle/>
          <a:p>
            <a:r>
              <a:rPr lang="en-GB" dirty="0" smtClean="0"/>
              <a:t>For electrons travelling 1mm under the electric field, 0.15% will be lost due to trapping or recombination</a:t>
            </a:r>
          </a:p>
          <a:p>
            <a:r>
              <a:rPr lang="en-GB" dirty="0" smtClean="0"/>
              <a:t>For holes 96% will be lost in the same distance</a:t>
            </a:r>
          </a:p>
        </p:txBody>
      </p:sp>
      <p:sp>
        <p:nvSpPr>
          <p:cNvPr id="3" name="TextBox 2"/>
          <p:cNvSpPr txBox="1"/>
          <p:nvPr/>
        </p:nvSpPr>
        <p:spPr>
          <a:xfrm>
            <a:off x="6490638" y="1978597"/>
            <a:ext cx="2016224" cy="369332"/>
          </a:xfrm>
          <a:prstGeom prst="rect">
            <a:avLst/>
          </a:prstGeom>
          <a:noFill/>
        </p:spPr>
        <p:txBody>
          <a:bodyPr wrap="square" rtlCol="0">
            <a:spAutoFit/>
          </a:bodyPr>
          <a:lstStyle/>
          <a:p>
            <a:r>
              <a:rPr lang="en-GB" dirty="0" smtClean="0"/>
              <a:t>Sensor bias voltage</a:t>
            </a:r>
            <a:endParaRPr lang="en-GB" dirty="0"/>
          </a:p>
        </p:txBody>
      </p:sp>
      <p:cxnSp>
        <p:nvCxnSpPr>
          <p:cNvPr id="7" name="Straight Arrow Connector 6"/>
          <p:cNvCxnSpPr/>
          <p:nvPr/>
        </p:nvCxnSpPr>
        <p:spPr>
          <a:xfrm flipH="1">
            <a:off x="6163891" y="2297392"/>
            <a:ext cx="395063" cy="234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6054899" y="3050618"/>
            <a:ext cx="435739" cy="1307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487641" y="3015335"/>
            <a:ext cx="2016224" cy="369332"/>
          </a:xfrm>
          <a:prstGeom prst="rect">
            <a:avLst/>
          </a:prstGeom>
          <a:noFill/>
        </p:spPr>
        <p:txBody>
          <a:bodyPr wrap="square" rtlCol="0">
            <a:spAutoFit/>
          </a:bodyPr>
          <a:lstStyle/>
          <a:p>
            <a:r>
              <a:rPr lang="en-GB" dirty="0" smtClean="0"/>
              <a:t>Sensor thickness</a:t>
            </a:r>
            <a:endParaRPr lang="en-GB" dirty="0"/>
          </a:p>
        </p:txBody>
      </p:sp>
      <p:sp>
        <p:nvSpPr>
          <p:cNvPr id="20" name="TextBox 19"/>
          <p:cNvSpPr txBox="1"/>
          <p:nvPr/>
        </p:nvSpPr>
        <p:spPr>
          <a:xfrm>
            <a:off x="6522695" y="2519908"/>
            <a:ext cx="853752" cy="461665"/>
          </a:xfrm>
          <a:prstGeom prst="rect">
            <a:avLst/>
          </a:prstGeom>
          <a:noFill/>
        </p:spPr>
        <p:txBody>
          <a:bodyPr wrap="square" rtlCol="0">
            <a:spAutoFit/>
          </a:bodyPr>
          <a:lstStyle/>
          <a:p>
            <a:r>
              <a:rPr lang="en-GB" sz="2400" i="1" dirty="0" smtClean="0">
                <a:latin typeface="Times New Roman" panose="02020603050405020304" pitchFamily="18" charset="0"/>
                <a:cs typeface="Times New Roman" panose="02020603050405020304" pitchFamily="18" charset="0"/>
              </a:rPr>
              <a:t>(1)</a:t>
            </a:r>
            <a:endParaRPr lang="en-GB" sz="2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4037753"/>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Minimising charge trapping</a:t>
            </a:r>
            <a:endParaRPr lang="en-GB" dirty="0"/>
          </a:p>
        </p:txBody>
      </p:sp>
      <p:sp>
        <p:nvSpPr>
          <p:cNvPr id="3" name="Content Placeholder 2"/>
          <p:cNvSpPr>
            <a:spLocks noGrp="1"/>
          </p:cNvSpPr>
          <p:nvPr>
            <p:ph idx="1"/>
          </p:nvPr>
        </p:nvSpPr>
        <p:spPr>
          <a:xfrm>
            <a:off x="250825" y="1412776"/>
            <a:ext cx="8641655" cy="5121275"/>
          </a:xfrm>
        </p:spPr>
        <p:txBody>
          <a:bodyPr>
            <a:normAutofit/>
          </a:bodyPr>
          <a:lstStyle/>
          <a:p>
            <a:r>
              <a:rPr lang="en-GB" dirty="0" smtClean="0"/>
              <a:t>Collecting carriers more quickly</a:t>
            </a:r>
          </a:p>
          <a:p>
            <a:pPr lvl="1"/>
            <a:r>
              <a:rPr lang="en-GB" dirty="0" smtClean="0"/>
              <a:t>Reducing sensor thickness</a:t>
            </a:r>
          </a:p>
          <a:p>
            <a:pPr lvl="1"/>
            <a:r>
              <a:rPr lang="en-GB" dirty="0" smtClean="0"/>
              <a:t>Increasing field strength</a:t>
            </a:r>
          </a:p>
          <a:p>
            <a:pPr lvl="1"/>
            <a:r>
              <a:rPr lang="en-GB" dirty="0" smtClean="0"/>
              <a:t>Using material with higher mobility</a:t>
            </a:r>
          </a:p>
          <a:p>
            <a:r>
              <a:rPr lang="en-GB" dirty="0" smtClean="0"/>
              <a:t>Small pixel effect</a:t>
            </a:r>
          </a:p>
          <a:p>
            <a:pPr lvl="1"/>
            <a:r>
              <a:rPr lang="en-GB" dirty="0" smtClean="0"/>
              <a:t>Sensor geometry with fine pixels (w.r.t. sensor thickness)</a:t>
            </a:r>
          </a:p>
          <a:p>
            <a:pPr lvl="1"/>
            <a:r>
              <a:rPr lang="en-GB" dirty="0"/>
              <a:t>C</a:t>
            </a:r>
            <a:r>
              <a:rPr lang="en-GB" dirty="0" smtClean="0"/>
              <a:t>ollecting electrons</a:t>
            </a:r>
          </a:p>
          <a:p>
            <a:pPr marL="457200" lvl="1" indent="0">
              <a:buNone/>
            </a:pPr>
            <a:r>
              <a:rPr lang="en-GB" dirty="0" smtClean="0"/>
              <a:t>-&gt; minimize the contribution of holes in the induced signal</a:t>
            </a:r>
          </a:p>
        </p:txBody>
      </p:sp>
      <p:sp>
        <p:nvSpPr>
          <p:cNvPr id="4" name="Slide Number Placeholder 3"/>
          <p:cNvSpPr>
            <a:spLocks noGrp="1"/>
          </p:cNvSpPr>
          <p:nvPr>
            <p:ph type="sldNum" sz="quarter" idx="12"/>
          </p:nvPr>
        </p:nvSpPr>
        <p:spPr/>
        <p:txBody>
          <a:bodyPr/>
          <a:lstStyle/>
          <a:p>
            <a:fld id="{D251A0BC-E5D3-4A65-8506-4DFA341A4396}" type="slidenum">
              <a:rPr lang="fr-FR" smtClean="0"/>
              <a:t>149</a:t>
            </a:fld>
            <a:endParaRPr lang="fr-FR"/>
          </a:p>
        </p:txBody>
      </p:sp>
    </p:spTree>
    <p:extLst>
      <p:ext uri="{BB962C8B-B14F-4D97-AF65-F5344CB8AC3E}">
        <p14:creationId xmlns:p14="http://schemas.microsoft.com/office/powerpoint/2010/main" val="192616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15</a:t>
            </a:fld>
            <a:endParaRPr lang="fr-FR"/>
          </a:p>
        </p:txBody>
      </p:sp>
      <p:pic>
        <p:nvPicPr>
          <p:cNvPr id="5" name="Picture 4"/>
          <p:cNvPicPr>
            <a:picLocks noChangeAspect="1"/>
          </p:cNvPicPr>
          <p:nvPr/>
        </p:nvPicPr>
        <p:blipFill>
          <a:blip r:embed="rId3"/>
          <a:stretch>
            <a:fillRect/>
          </a:stretch>
        </p:blipFill>
        <p:spPr>
          <a:xfrm>
            <a:off x="250825" y="0"/>
            <a:ext cx="8472213" cy="6908615"/>
          </a:xfrm>
          <a:prstGeom prst="rect">
            <a:avLst/>
          </a:prstGeom>
        </p:spPr>
      </p:pic>
      <p:pic>
        <p:nvPicPr>
          <p:cNvPr id="3" name="Picture 2"/>
          <p:cNvPicPr>
            <a:picLocks noChangeAspect="1"/>
          </p:cNvPicPr>
          <p:nvPr/>
        </p:nvPicPr>
        <p:blipFill rotWithShape="1">
          <a:blip r:embed="rId4"/>
          <a:srcRect l="38234" r="36114"/>
          <a:stretch/>
        </p:blipFill>
        <p:spPr>
          <a:xfrm>
            <a:off x="1382079" y="5085184"/>
            <a:ext cx="3168352" cy="806355"/>
          </a:xfrm>
          <a:prstGeom prst="rect">
            <a:avLst/>
          </a:prstGeom>
        </p:spPr>
      </p:pic>
    </p:spTree>
    <p:extLst>
      <p:ext uri="{BB962C8B-B14F-4D97-AF65-F5344CB8AC3E}">
        <p14:creationId xmlns:p14="http://schemas.microsoft.com/office/powerpoint/2010/main" val="1359033167"/>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4563"/>
          </a:xfrm>
        </p:spPr>
        <p:txBody>
          <a:bodyPr/>
          <a:lstStyle/>
          <a:p>
            <a:r>
              <a:rPr lang="en-GB" dirty="0" err="1"/>
              <a:t>ToT</a:t>
            </a:r>
            <a:r>
              <a:rPr lang="en-GB" dirty="0"/>
              <a:t> </a:t>
            </a:r>
            <a:r>
              <a:rPr lang="en-GB" dirty="0" smtClean="0"/>
              <a:t>digitization: Timepix3 chip</a:t>
            </a:r>
            <a:endParaRPr lang="en-GB" dirty="0"/>
          </a:p>
        </p:txBody>
      </p:sp>
      <p:sp>
        <p:nvSpPr>
          <p:cNvPr id="6" name="Rectangle 6"/>
          <p:cNvSpPr>
            <a:spLocks noChangeArrowheads="1"/>
          </p:cNvSpPr>
          <p:nvPr/>
        </p:nvSpPr>
        <p:spPr bwMode="auto">
          <a:xfrm>
            <a:off x="179512" y="1081493"/>
            <a:ext cx="8911765" cy="4579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buFont typeface="Arial" pitchFamily="34" charset="0"/>
              <a:buChar char="•"/>
            </a:pPr>
            <a:r>
              <a:rPr lang="en-GB" sz="1800" dirty="0" smtClean="0"/>
              <a:t>Developed in the framework of the Medipix3 collaboration</a:t>
            </a:r>
          </a:p>
          <a:p>
            <a:endParaRPr lang="en-GB" sz="1800" dirty="0" smtClean="0"/>
          </a:p>
          <a:p>
            <a:pPr marL="285750" indent="-285750">
              <a:buFont typeface="Arial" pitchFamily="34" charset="0"/>
              <a:buChar char="•"/>
            </a:pPr>
            <a:r>
              <a:rPr lang="en-GB" sz="1800" dirty="0"/>
              <a:t>2</a:t>
            </a:r>
            <a:r>
              <a:rPr lang="en-GB" sz="1800" dirty="0" smtClean="0"/>
              <a:t>56x256 pixel matrix, 55x55</a:t>
            </a:r>
            <a:r>
              <a:rPr lang="en-GB" sz="1800" dirty="0" smtClean="0">
                <a:latin typeface="Symbol" panose="05050102010706020507" pitchFamily="18" charset="2"/>
              </a:rPr>
              <a:t>m</a:t>
            </a:r>
            <a:r>
              <a:rPr lang="en-GB" sz="1800" dirty="0" smtClean="0"/>
              <a:t>m</a:t>
            </a:r>
            <a:r>
              <a:rPr lang="en-GB" sz="1800" baseline="30000" dirty="0" smtClean="0"/>
              <a:t>2</a:t>
            </a:r>
            <a:r>
              <a:rPr lang="en-GB" sz="1800" dirty="0" smtClean="0"/>
              <a:t> pixels</a:t>
            </a:r>
          </a:p>
          <a:p>
            <a:pPr marL="285750" indent="-285750">
              <a:buFont typeface="Arial" pitchFamily="34" charset="0"/>
              <a:buChar char="•"/>
            </a:pPr>
            <a:r>
              <a:rPr lang="en-GB" sz="1800" dirty="0" smtClean="0"/>
              <a:t>CMOS 0.13</a:t>
            </a:r>
            <a:r>
              <a:rPr lang="en-GB" sz="1800" dirty="0" smtClean="0">
                <a:latin typeface="Symbol" panose="05050102010706020507" pitchFamily="18" charset="2"/>
              </a:rPr>
              <a:t>m</a:t>
            </a:r>
            <a:r>
              <a:rPr lang="en-GB" sz="1800" dirty="0" smtClean="0"/>
              <a:t>m technology</a:t>
            </a:r>
          </a:p>
          <a:p>
            <a:pPr marL="285750" indent="-285750">
              <a:buFont typeface="Arial" pitchFamily="34" charset="0"/>
              <a:buChar char="•"/>
            </a:pPr>
            <a:endParaRPr lang="en-GB" sz="1800" dirty="0" smtClean="0"/>
          </a:p>
          <a:p>
            <a:pPr marL="285750" indent="-285750">
              <a:buFont typeface="Arial" pitchFamily="34" charset="0"/>
              <a:buChar char="•"/>
            </a:pPr>
            <a:r>
              <a:rPr lang="en-GB" sz="1800" b="1" dirty="0" smtClean="0"/>
              <a:t>Simultaneous measurement of Time and Energy per event with a data driven readout</a:t>
            </a:r>
          </a:p>
          <a:p>
            <a:pPr marL="285750" indent="-285750">
              <a:buFont typeface="Arial" pitchFamily="34" charset="0"/>
              <a:buChar char="•"/>
            </a:pPr>
            <a:endParaRPr lang="en-GB" sz="1800" b="1" dirty="0" smtClean="0"/>
          </a:p>
          <a:p>
            <a:pPr marL="285750" indent="-285750">
              <a:buFont typeface="Arial" pitchFamily="34" charset="0"/>
              <a:buChar char="•"/>
            </a:pPr>
            <a:r>
              <a:rPr lang="en-GB" sz="1800" b="1" dirty="0"/>
              <a:t>E</a:t>
            </a:r>
            <a:r>
              <a:rPr lang="en-GB" sz="1800" b="1" dirty="0" smtClean="0"/>
              <a:t>very event consists of </a:t>
            </a:r>
          </a:p>
          <a:p>
            <a:pPr marL="742950" lvl="1" indent="-285750">
              <a:buFont typeface="Arial" pitchFamily="34" charset="0"/>
              <a:buChar char="•"/>
            </a:pPr>
            <a:r>
              <a:rPr lang="en-GB" sz="1800" b="1" dirty="0" smtClean="0"/>
              <a:t>16 bits address</a:t>
            </a:r>
          </a:p>
          <a:p>
            <a:pPr marL="742950" lvl="1" indent="-285750">
              <a:buFont typeface="Arial" pitchFamily="34" charset="0"/>
              <a:buChar char="•"/>
            </a:pPr>
            <a:r>
              <a:rPr lang="en-GB" sz="1800" b="1" dirty="0" smtClean="0"/>
              <a:t>18 bits Time (1.56ns resolution)</a:t>
            </a:r>
          </a:p>
          <a:p>
            <a:pPr marL="742950" lvl="1" indent="-285750">
              <a:buFont typeface="Arial" pitchFamily="34" charset="0"/>
              <a:buChar char="•"/>
            </a:pPr>
            <a:r>
              <a:rPr lang="en-GB" sz="1800" b="1" dirty="0" smtClean="0"/>
              <a:t>10bits Energy </a:t>
            </a:r>
          </a:p>
          <a:p>
            <a:pPr marL="742950" lvl="1" indent="-285750">
              <a:buFont typeface="Arial" pitchFamily="34" charset="0"/>
              <a:buChar char="•"/>
            </a:pPr>
            <a:endParaRPr lang="en-GB" sz="1800" dirty="0" smtClean="0"/>
          </a:p>
          <a:p>
            <a:pPr marL="285750" indent="-285750">
              <a:buFont typeface="Arial" pitchFamily="34" charset="0"/>
              <a:buChar char="•"/>
            </a:pPr>
            <a:r>
              <a:rPr lang="en-GB" sz="1800" dirty="0" smtClean="0"/>
              <a:t>Maximum hit rate of </a:t>
            </a:r>
            <a:r>
              <a:rPr lang="en-GB" sz="1800" b="1" dirty="0" smtClean="0"/>
              <a:t>0.4 10</a:t>
            </a:r>
            <a:r>
              <a:rPr lang="en-GB" sz="1800" b="1" baseline="30000" dirty="0" smtClean="0"/>
              <a:t>6</a:t>
            </a:r>
            <a:r>
              <a:rPr lang="en-GB" sz="1800" b="1" dirty="0" smtClean="0"/>
              <a:t> hits/s/mm</a:t>
            </a:r>
            <a:r>
              <a:rPr lang="en-GB" sz="1800" b="1" baseline="30000" dirty="0" smtClean="0"/>
              <a:t>2</a:t>
            </a:r>
            <a:r>
              <a:rPr lang="en-GB" sz="1800" b="1" dirty="0" smtClean="0"/>
              <a:t> </a:t>
            </a:r>
          </a:p>
          <a:p>
            <a:pPr marL="285750" indent="-285750">
              <a:buFont typeface="Arial" pitchFamily="34" charset="0"/>
              <a:buChar char="•"/>
            </a:pPr>
            <a:endParaRPr lang="en-GB" sz="1800" dirty="0" smtClean="0"/>
          </a:p>
          <a:p>
            <a:pPr marL="285750" indent="-285750">
              <a:buFont typeface="Arial" pitchFamily="34" charset="0"/>
              <a:buChar char="•"/>
            </a:pPr>
            <a:r>
              <a:rPr lang="en-GB" sz="1800" dirty="0" smtClean="0"/>
              <a:t>Impact of charge </a:t>
            </a:r>
            <a:r>
              <a:rPr lang="en-GB" dirty="0" smtClean="0"/>
              <a:t>diffusion/fluorescence</a:t>
            </a:r>
            <a:r>
              <a:rPr lang="en-GB" sz="1800" dirty="0" smtClean="0"/>
              <a:t> can be compensated by offline processing, sub-pixel resolution possible</a:t>
            </a:r>
          </a:p>
          <a:p>
            <a:pPr marL="342900" indent="-342900" eaLnBrk="0" hangingPunct="0">
              <a:spcBef>
                <a:spcPct val="20000"/>
              </a:spcBef>
              <a:buFontTx/>
              <a:buChar char="•"/>
            </a:pPr>
            <a:endParaRPr lang="fr-CH" sz="1600" b="1" dirty="0">
              <a:solidFill>
                <a:srgbClr val="376092"/>
              </a:solidFill>
            </a:endParaRPr>
          </a:p>
          <a:p>
            <a:pPr marL="342900" indent="-342900" eaLnBrk="0" hangingPunct="0">
              <a:spcBef>
                <a:spcPct val="20000"/>
              </a:spcBef>
              <a:buFontTx/>
              <a:buChar char="•"/>
            </a:pPr>
            <a:endParaRPr lang="en-US" sz="1600" b="1" dirty="0">
              <a:solidFill>
                <a:srgbClr val="376092"/>
              </a:solidFill>
            </a:endParaRPr>
          </a:p>
        </p:txBody>
      </p:sp>
      <p:sp>
        <p:nvSpPr>
          <p:cNvPr id="3" name="TextBox 2"/>
          <p:cNvSpPr txBox="1"/>
          <p:nvPr/>
        </p:nvSpPr>
        <p:spPr>
          <a:xfrm>
            <a:off x="232234" y="6165304"/>
            <a:ext cx="8732254" cy="923330"/>
          </a:xfrm>
          <a:prstGeom prst="rect">
            <a:avLst/>
          </a:prstGeom>
          <a:noFill/>
        </p:spPr>
        <p:txBody>
          <a:bodyPr wrap="square" rtlCol="0">
            <a:spAutoFit/>
          </a:bodyPr>
          <a:lstStyle/>
          <a:p>
            <a:pPr lvl="0"/>
            <a:r>
              <a:rPr lang="en-GB" i="1" dirty="0"/>
              <a:t>T. Poikela et al. "Timepix3: a 65K channel hybrid pixel readout chip with simultaneous </a:t>
            </a:r>
            <a:r>
              <a:rPr lang="en-GB" i="1" dirty="0" err="1"/>
              <a:t>ToA</a:t>
            </a:r>
            <a:r>
              <a:rPr lang="en-GB" i="1" dirty="0"/>
              <a:t>/</a:t>
            </a:r>
            <a:r>
              <a:rPr lang="en-GB" i="1" dirty="0" err="1"/>
              <a:t>ToT</a:t>
            </a:r>
            <a:r>
              <a:rPr lang="en-GB" i="1" dirty="0"/>
              <a:t> and sparse readout" JINST 9 C05013, 2014.</a:t>
            </a:r>
          </a:p>
          <a:p>
            <a:endParaRPr lang="en-GB" i="1" dirty="0"/>
          </a:p>
        </p:txBody>
      </p:sp>
      <p:sp>
        <p:nvSpPr>
          <p:cNvPr id="5" name="Slide Number Placeholder 1"/>
          <p:cNvSpPr>
            <a:spLocks noGrp="1"/>
          </p:cNvSpPr>
          <p:nvPr>
            <p:ph type="sldNum" sz="quarter" idx="12"/>
          </p:nvPr>
        </p:nvSpPr>
        <p:spPr>
          <a:xfrm>
            <a:off x="6902896" y="6448251"/>
            <a:ext cx="2133600" cy="365125"/>
          </a:xfrm>
        </p:spPr>
        <p:txBody>
          <a:bodyPr/>
          <a:lstStyle/>
          <a:p>
            <a:r>
              <a:rPr lang="fr-FR" dirty="0" smtClean="0"/>
              <a:t>73</a:t>
            </a:r>
            <a:endParaRPr lang="fr-FR" dirty="0"/>
          </a:p>
        </p:txBody>
      </p:sp>
    </p:spTree>
    <p:extLst>
      <p:ext uri="{BB962C8B-B14F-4D97-AF65-F5344CB8AC3E}">
        <p14:creationId xmlns:p14="http://schemas.microsoft.com/office/powerpoint/2010/main" val="2034277594"/>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Timepix3 Pixel Schematic</a:t>
            </a:r>
            <a:endParaRPr lang="en-GB" dirty="0"/>
          </a:p>
        </p:txBody>
      </p:sp>
      <p:sp>
        <p:nvSpPr>
          <p:cNvPr id="95" name="Isosceles Triangle 94"/>
          <p:cNvSpPr/>
          <p:nvPr/>
        </p:nvSpPr>
        <p:spPr>
          <a:xfrm rot="5400000">
            <a:off x="1652861" y="3608479"/>
            <a:ext cx="533400" cy="533400"/>
          </a:xfrm>
          <a:prstGeom prst="triangle">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914400" fontAlgn="auto">
              <a:lnSpc>
                <a:spcPct val="100000"/>
              </a:lnSpc>
              <a:spcBef>
                <a:spcPts val="0"/>
              </a:spcBef>
              <a:spcAft>
                <a:spcPts val="0"/>
              </a:spcAft>
              <a:buClrTx/>
              <a:buSzTx/>
              <a:buFontTx/>
              <a:buNone/>
              <a:defRPr/>
            </a:pPr>
            <a:endParaRPr lang="en-GB" kern="0" smtClean="0">
              <a:solidFill>
                <a:prstClr val="white"/>
              </a:solidFill>
              <a:latin typeface="Calibri"/>
              <a:ea typeface="Microsoft YaHei"/>
            </a:endParaRPr>
          </a:p>
        </p:txBody>
      </p:sp>
      <p:grpSp>
        <p:nvGrpSpPr>
          <p:cNvPr id="113" name="Group 112"/>
          <p:cNvGrpSpPr/>
          <p:nvPr/>
        </p:nvGrpSpPr>
        <p:grpSpPr>
          <a:xfrm>
            <a:off x="1683341" y="3280737"/>
            <a:ext cx="533400" cy="304800"/>
            <a:chOff x="3200400" y="2895600"/>
            <a:chExt cx="533400" cy="304800"/>
          </a:xfrm>
        </p:grpSpPr>
        <p:cxnSp>
          <p:nvCxnSpPr>
            <p:cNvPr id="122" name="Straight Connector 121"/>
            <p:cNvCxnSpPr/>
            <p:nvPr/>
          </p:nvCxnSpPr>
          <p:spPr>
            <a:xfrm>
              <a:off x="3200400" y="3048000"/>
              <a:ext cx="228600"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23" name="Straight Connector 122"/>
            <p:cNvCxnSpPr/>
            <p:nvPr/>
          </p:nvCxnSpPr>
          <p:spPr>
            <a:xfrm flipV="1">
              <a:off x="3429000" y="2895600"/>
              <a:ext cx="0" cy="30480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grpSp>
          <p:nvGrpSpPr>
            <p:cNvPr id="130" name="Group 129"/>
            <p:cNvGrpSpPr/>
            <p:nvPr/>
          </p:nvGrpSpPr>
          <p:grpSpPr>
            <a:xfrm flipH="1">
              <a:off x="3505200" y="2895600"/>
              <a:ext cx="228600" cy="304800"/>
              <a:chOff x="3886200" y="2971800"/>
              <a:chExt cx="228600" cy="304800"/>
            </a:xfrm>
          </p:grpSpPr>
          <p:cxnSp>
            <p:nvCxnSpPr>
              <p:cNvPr id="131" name="Straight Connector 130"/>
              <p:cNvCxnSpPr/>
              <p:nvPr/>
            </p:nvCxnSpPr>
            <p:spPr>
              <a:xfrm flipH="1">
                <a:off x="3886200" y="3124200"/>
                <a:ext cx="228600"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33" name="Straight Connector 132"/>
              <p:cNvCxnSpPr/>
              <p:nvPr/>
            </p:nvCxnSpPr>
            <p:spPr>
              <a:xfrm flipH="1" flipV="1">
                <a:off x="4114800" y="2971800"/>
                <a:ext cx="0" cy="30480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grpSp>
      </p:grpSp>
      <p:cxnSp>
        <p:nvCxnSpPr>
          <p:cNvPr id="135" name="Straight Connector 134"/>
          <p:cNvCxnSpPr/>
          <p:nvPr/>
        </p:nvCxnSpPr>
        <p:spPr>
          <a:xfrm>
            <a:off x="2216741" y="3433137"/>
            <a:ext cx="350520"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36" name="Straight Connector 135"/>
          <p:cNvCxnSpPr/>
          <p:nvPr/>
        </p:nvCxnSpPr>
        <p:spPr>
          <a:xfrm>
            <a:off x="2567261" y="3227479"/>
            <a:ext cx="0" cy="647699"/>
          </a:xfrm>
          <a:prstGeom prst="line">
            <a:avLst/>
          </a:prstGeom>
          <a:noFill/>
          <a:ln w="25400" cap="flat" cmpd="sng" algn="ctr">
            <a:solidFill>
              <a:sysClr val="windowText" lastClr="000000"/>
            </a:solidFill>
            <a:prstDash val="solid"/>
            <a:tailEnd type="oval"/>
          </a:ln>
          <a:effectLst>
            <a:outerShdw blurRad="40000" dist="20000" dir="5400000" rotWithShape="0">
              <a:srgbClr val="000000">
                <a:alpha val="38000"/>
              </a:srgbClr>
            </a:outerShdw>
          </a:effectLst>
        </p:spPr>
      </p:cxnSp>
      <p:cxnSp>
        <p:nvCxnSpPr>
          <p:cNvPr id="137" name="Straight Connector 136"/>
          <p:cNvCxnSpPr>
            <a:endCxn id="95" idx="0"/>
          </p:cNvCxnSpPr>
          <p:nvPr/>
        </p:nvCxnSpPr>
        <p:spPr>
          <a:xfrm flipH="1">
            <a:off x="2186261" y="3875178"/>
            <a:ext cx="381000" cy="1"/>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38" name="Straight Connector 137"/>
          <p:cNvCxnSpPr/>
          <p:nvPr/>
        </p:nvCxnSpPr>
        <p:spPr>
          <a:xfrm flipH="1">
            <a:off x="1271861" y="3433137"/>
            <a:ext cx="411480"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39" name="Straight Connector 138"/>
          <p:cNvCxnSpPr/>
          <p:nvPr/>
        </p:nvCxnSpPr>
        <p:spPr>
          <a:xfrm>
            <a:off x="1271861" y="3227479"/>
            <a:ext cx="0" cy="647699"/>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40" name="Straight Connector 139"/>
          <p:cNvCxnSpPr>
            <a:endCxn id="95" idx="3"/>
          </p:cNvCxnSpPr>
          <p:nvPr/>
        </p:nvCxnSpPr>
        <p:spPr>
          <a:xfrm>
            <a:off x="1271861" y="3875179"/>
            <a:ext cx="381000"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sp>
        <p:nvSpPr>
          <p:cNvPr id="141" name="Isosceles Triangle 140"/>
          <p:cNvSpPr/>
          <p:nvPr/>
        </p:nvSpPr>
        <p:spPr>
          <a:xfrm rot="5400000">
            <a:off x="2916606" y="3744435"/>
            <a:ext cx="533400" cy="533400"/>
          </a:xfrm>
          <a:prstGeom prst="triangle">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914400" fontAlgn="auto">
              <a:lnSpc>
                <a:spcPct val="100000"/>
              </a:lnSpc>
              <a:spcBef>
                <a:spcPts val="0"/>
              </a:spcBef>
              <a:spcAft>
                <a:spcPts val="0"/>
              </a:spcAft>
              <a:buClrTx/>
              <a:buSzTx/>
              <a:buFontTx/>
              <a:buNone/>
              <a:defRPr/>
            </a:pPr>
            <a:endParaRPr lang="en-GB" kern="0" smtClean="0">
              <a:solidFill>
                <a:prstClr val="white"/>
              </a:solidFill>
              <a:latin typeface="Calibri"/>
              <a:ea typeface="Microsoft YaHei"/>
            </a:endParaRPr>
          </a:p>
        </p:txBody>
      </p:sp>
      <p:cxnSp>
        <p:nvCxnSpPr>
          <p:cNvPr id="142" name="Straight Connector 141"/>
          <p:cNvCxnSpPr/>
          <p:nvPr/>
        </p:nvCxnSpPr>
        <p:spPr>
          <a:xfrm>
            <a:off x="2567261" y="3875178"/>
            <a:ext cx="349345" cy="47"/>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43" name="Straight Arrow Connector 142"/>
          <p:cNvCxnSpPr/>
          <p:nvPr/>
        </p:nvCxnSpPr>
        <p:spPr>
          <a:xfrm>
            <a:off x="2740641" y="4141879"/>
            <a:ext cx="175965" cy="0"/>
          </a:xfrm>
          <a:prstGeom prst="straightConnector1">
            <a:avLst/>
          </a:prstGeom>
          <a:noFill/>
          <a:ln w="25400" cap="flat" cmpd="sng" algn="ctr">
            <a:solidFill>
              <a:sysClr val="windowText" lastClr="000000"/>
            </a:solidFill>
            <a:prstDash val="solid"/>
            <a:tailEnd type="arrow"/>
          </a:ln>
          <a:effectLst>
            <a:outerShdw blurRad="40000" dist="20000" dir="5400000" rotWithShape="0">
              <a:srgbClr val="000000">
                <a:alpha val="38000"/>
              </a:srgbClr>
            </a:outerShdw>
          </a:effectLst>
        </p:spPr>
      </p:cxnSp>
      <p:sp>
        <p:nvSpPr>
          <p:cNvPr id="144" name="TextBox 143"/>
          <p:cNvSpPr txBox="1"/>
          <p:nvPr/>
        </p:nvSpPr>
        <p:spPr>
          <a:xfrm>
            <a:off x="2060079" y="5465959"/>
            <a:ext cx="1256626" cy="461665"/>
          </a:xfrm>
          <a:prstGeom prst="rect">
            <a:avLst/>
          </a:prstGeom>
          <a:noFill/>
        </p:spPr>
        <p:txBody>
          <a:bodyPr wrap="none" rtlCol="0" anchor="ctr">
            <a:spAutoFit/>
          </a:bodyPr>
          <a:lstStyle/>
          <a:p>
            <a:pPr defTabSz="914400" fontAlgn="auto">
              <a:lnSpc>
                <a:spcPct val="100000"/>
              </a:lnSpc>
              <a:spcBef>
                <a:spcPts val="0"/>
              </a:spcBef>
              <a:spcAft>
                <a:spcPts val="0"/>
              </a:spcAft>
              <a:buClrTx/>
              <a:buSzTx/>
              <a:buFontTx/>
              <a:buNone/>
            </a:pPr>
            <a:r>
              <a:rPr lang="en-US" sz="1200" dirty="0" smtClean="0">
                <a:solidFill>
                  <a:prstClr val="black"/>
                </a:solidFill>
                <a:latin typeface="Calibri"/>
                <a:ea typeface="Microsoft YaHei"/>
              </a:rPr>
              <a:t>Global threshold </a:t>
            </a:r>
          </a:p>
          <a:p>
            <a:pPr algn="ctr" defTabSz="914400" fontAlgn="auto">
              <a:lnSpc>
                <a:spcPct val="100000"/>
              </a:lnSpc>
              <a:spcBef>
                <a:spcPts val="0"/>
              </a:spcBef>
              <a:spcAft>
                <a:spcPts val="0"/>
              </a:spcAft>
              <a:buClrTx/>
              <a:buSzTx/>
              <a:buFontTx/>
              <a:buNone/>
            </a:pPr>
            <a:r>
              <a:rPr lang="en-US" sz="1200" dirty="0" smtClean="0">
                <a:solidFill>
                  <a:prstClr val="black"/>
                </a:solidFill>
                <a:latin typeface="Calibri"/>
                <a:ea typeface="Microsoft YaHei"/>
              </a:rPr>
              <a:t>(LSB= ~10e</a:t>
            </a:r>
            <a:r>
              <a:rPr lang="en-US" sz="1200" baseline="30000" dirty="0" smtClean="0">
                <a:solidFill>
                  <a:prstClr val="black"/>
                </a:solidFill>
                <a:latin typeface="Calibri"/>
                <a:ea typeface="Microsoft YaHei"/>
              </a:rPr>
              <a:t>-</a:t>
            </a:r>
            <a:r>
              <a:rPr lang="en-US" sz="1200" dirty="0" smtClean="0">
                <a:solidFill>
                  <a:prstClr val="black"/>
                </a:solidFill>
                <a:latin typeface="Calibri"/>
                <a:ea typeface="Microsoft YaHei"/>
              </a:rPr>
              <a:t>)</a:t>
            </a:r>
            <a:endParaRPr lang="en-GB" sz="1200" dirty="0">
              <a:solidFill>
                <a:prstClr val="black"/>
              </a:solidFill>
              <a:latin typeface="Calibri"/>
              <a:ea typeface="Microsoft YaHei"/>
            </a:endParaRPr>
          </a:p>
        </p:txBody>
      </p:sp>
      <p:cxnSp>
        <p:nvCxnSpPr>
          <p:cNvPr id="145" name="Elbow Connector 144"/>
          <p:cNvCxnSpPr/>
          <p:nvPr/>
        </p:nvCxnSpPr>
        <p:spPr>
          <a:xfrm rot="10800000" flipV="1">
            <a:off x="2969955" y="3915883"/>
            <a:ext cx="217715" cy="190501"/>
          </a:xfrm>
          <a:prstGeom prst="bentConnector3">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47" name="Straight Connector 146"/>
          <p:cNvCxnSpPr/>
          <p:nvPr/>
        </p:nvCxnSpPr>
        <p:spPr>
          <a:xfrm>
            <a:off x="738461" y="3875178"/>
            <a:ext cx="533400" cy="0"/>
          </a:xfrm>
          <a:prstGeom prst="line">
            <a:avLst/>
          </a:prstGeom>
          <a:noFill/>
          <a:ln w="25400" cap="flat" cmpd="sng" algn="ctr">
            <a:solidFill>
              <a:sysClr val="windowText" lastClr="000000"/>
            </a:solidFill>
            <a:prstDash val="solid"/>
            <a:tailEnd type="oval"/>
          </a:ln>
          <a:effectLst>
            <a:outerShdw blurRad="40000" dist="20000" dir="5400000" rotWithShape="0">
              <a:srgbClr val="000000">
                <a:alpha val="38000"/>
              </a:srgbClr>
            </a:outerShdw>
          </a:effectLst>
        </p:spPr>
      </p:cxnSp>
      <p:cxnSp>
        <p:nvCxnSpPr>
          <p:cNvPr id="149" name="Straight Connector 148"/>
          <p:cNvCxnSpPr/>
          <p:nvPr/>
        </p:nvCxnSpPr>
        <p:spPr>
          <a:xfrm flipV="1">
            <a:off x="3496725" y="2329769"/>
            <a:ext cx="0" cy="3023430"/>
          </a:xfrm>
          <a:prstGeom prst="line">
            <a:avLst/>
          </a:prstGeom>
          <a:noFill/>
          <a:ln w="25400" cap="flat" cmpd="sng" algn="ctr">
            <a:solidFill>
              <a:srgbClr val="4F81BD"/>
            </a:solidFill>
            <a:prstDash val="sysDash"/>
          </a:ln>
          <a:effectLst>
            <a:outerShdw blurRad="40000" dist="20000" dir="5400000" rotWithShape="0">
              <a:srgbClr val="000000">
                <a:alpha val="38000"/>
              </a:srgbClr>
            </a:outerShdw>
          </a:effectLst>
        </p:spPr>
      </p:cxnSp>
      <p:cxnSp>
        <p:nvCxnSpPr>
          <p:cNvPr id="152" name="Straight Connector 151"/>
          <p:cNvCxnSpPr>
            <a:stCxn id="141" idx="0"/>
          </p:cNvCxnSpPr>
          <p:nvPr/>
        </p:nvCxnSpPr>
        <p:spPr>
          <a:xfrm flipV="1">
            <a:off x="3450006" y="4011133"/>
            <a:ext cx="298747" cy="2"/>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53" name="Straight Connector 152"/>
          <p:cNvCxnSpPr/>
          <p:nvPr/>
        </p:nvCxnSpPr>
        <p:spPr>
          <a:xfrm flipV="1">
            <a:off x="6445841" y="2329769"/>
            <a:ext cx="0" cy="3023430"/>
          </a:xfrm>
          <a:prstGeom prst="line">
            <a:avLst/>
          </a:prstGeom>
          <a:noFill/>
          <a:ln w="25400" cap="flat" cmpd="sng" algn="ctr">
            <a:solidFill>
              <a:srgbClr val="4F81BD"/>
            </a:solidFill>
            <a:prstDash val="sysDash"/>
          </a:ln>
          <a:effectLst>
            <a:outerShdw blurRad="40000" dist="20000" dir="5400000" rotWithShape="0">
              <a:srgbClr val="000000">
                <a:alpha val="38000"/>
              </a:srgbClr>
            </a:outerShdw>
          </a:effectLst>
        </p:spPr>
      </p:cxnSp>
      <p:cxnSp>
        <p:nvCxnSpPr>
          <p:cNvPr id="155" name="Straight Connector 154"/>
          <p:cNvCxnSpPr/>
          <p:nvPr/>
        </p:nvCxnSpPr>
        <p:spPr>
          <a:xfrm>
            <a:off x="3931241" y="5191091"/>
            <a:ext cx="2514600" cy="0"/>
          </a:xfrm>
          <a:prstGeom prst="line">
            <a:avLst/>
          </a:prstGeom>
          <a:noFill/>
          <a:ln w="25400" cap="flat" cmpd="sng" algn="ctr">
            <a:solidFill>
              <a:srgbClr val="4F81BD"/>
            </a:solidFill>
            <a:prstDash val="sysDash"/>
          </a:ln>
          <a:effectLst>
            <a:outerShdw blurRad="40000" dist="20000" dir="5400000" rotWithShape="0">
              <a:srgbClr val="000000">
                <a:alpha val="38000"/>
              </a:srgbClr>
            </a:outerShdw>
          </a:effectLst>
        </p:spPr>
      </p:cxnSp>
      <p:cxnSp>
        <p:nvCxnSpPr>
          <p:cNvPr id="156" name="Straight Connector 155"/>
          <p:cNvCxnSpPr/>
          <p:nvPr/>
        </p:nvCxnSpPr>
        <p:spPr>
          <a:xfrm flipH="1">
            <a:off x="349841" y="5191091"/>
            <a:ext cx="3581400" cy="0"/>
          </a:xfrm>
          <a:prstGeom prst="line">
            <a:avLst/>
          </a:prstGeom>
          <a:noFill/>
          <a:ln w="25400" cap="flat" cmpd="sng" algn="ctr">
            <a:solidFill>
              <a:srgbClr val="4F81BD"/>
            </a:solidFill>
            <a:prstDash val="sysDash"/>
          </a:ln>
          <a:effectLst>
            <a:outerShdw blurRad="40000" dist="20000" dir="5400000" rotWithShape="0">
              <a:srgbClr val="000000">
                <a:alpha val="38000"/>
              </a:srgbClr>
            </a:outerShdw>
          </a:effectLst>
        </p:spPr>
      </p:cxnSp>
      <p:sp>
        <p:nvSpPr>
          <p:cNvPr id="157" name="TextBox 156"/>
          <p:cNvSpPr txBox="1"/>
          <p:nvPr/>
        </p:nvSpPr>
        <p:spPr>
          <a:xfrm>
            <a:off x="1035641" y="2253569"/>
            <a:ext cx="1958165" cy="369332"/>
          </a:xfrm>
          <a:prstGeom prst="rect">
            <a:avLst/>
          </a:prstGeom>
          <a:noFill/>
        </p:spPr>
        <p:txBody>
          <a:bodyPr wrap="none" rtlCol="0">
            <a:spAutoFit/>
          </a:bodyPr>
          <a:lstStyle/>
          <a:p>
            <a:pPr defTabSz="914400" fontAlgn="auto">
              <a:lnSpc>
                <a:spcPct val="100000"/>
              </a:lnSpc>
              <a:spcBef>
                <a:spcPts val="0"/>
              </a:spcBef>
              <a:spcAft>
                <a:spcPts val="0"/>
              </a:spcAft>
              <a:buClrTx/>
              <a:buSzTx/>
              <a:buFontTx/>
              <a:buNone/>
            </a:pPr>
            <a:r>
              <a:rPr lang="en-US" dirty="0" smtClean="0">
                <a:solidFill>
                  <a:prstClr val="black"/>
                </a:solidFill>
                <a:latin typeface="Calibri"/>
                <a:ea typeface="Microsoft YaHei"/>
              </a:rPr>
              <a:t>Front-end (Analog)</a:t>
            </a:r>
            <a:endParaRPr lang="en-GB" dirty="0">
              <a:solidFill>
                <a:prstClr val="black"/>
              </a:solidFill>
              <a:latin typeface="Calibri"/>
              <a:ea typeface="Microsoft YaHei"/>
            </a:endParaRPr>
          </a:p>
        </p:txBody>
      </p:sp>
      <p:sp>
        <p:nvSpPr>
          <p:cNvPr id="164" name="TextBox 163"/>
          <p:cNvSpPr txBox="1"/>
          <p:nvPr/>
        </p:nvSpPr>
        <p:spPr>
          <a:xfrm>
            <a:off x="1581934" y="2666451"/>
            <a:ext cx="780983" cy="461665"/>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pPr defTabSz="914400" fontAlgn="auto">
              <a:lnSpc>
                <a:spcPct val="100000"/>
              </a:lnSpc>
              <a:spcBef>
                <a:spcPts val="0"/>
              </a:spcBef>
              <a:spcAft>
                <a:spcPts val="0"/>
              </a:spcAft>
              <a:buClrTx/>
              <a:buSzTx/>
              <a:buFontTx/>
              <a:buNone/>
              <a:defRPr/>
            </a:pPr>
            <a:r>
              <a:rPr lang="en-US" sz="800" kern="0" dirty="0" smtClean="0">
                <a:solidFill>
                  <a:prstClr val="white"/>
                </a:solidFill>
                <a:latin typeface="Calibri"/>
                <a:ea typeface="Microsoft YaHei"/>
              </a:rPr>
              <a:t>Leakage</a:t>
            </a:r>
          </a:p>
          <a:p>
            <a:pPr defTabSz="914400" fontAlgn="auto">
              <a:lnSpc>
                <a:spcPct val="100000"/>
              </a:lnSpc>
              <a:spcBef>
                <a:spcPts val="0"/>
              </a:spcBef>
              <a:spcAft>
                <a:spcPts val="0"/>
              </a:spcAft>
              <a:buClrTx/>
              <a:buSzTx/>
              <a:buFontTx/>
              <a:buNone/>
              <a:defRPr/>
            </a:pPr>
            <a:r>
              <a:rPr lang="en-US" sz="800" kern="0" dirty="0" smtClean="0">
                <a:solidFill>
                  <a:prstClr val="white"/>
                </a:solidFill>
                <a:latin typeface="Calibri"/>
                <a:ea typeface="Microsoft YaHei"/>
              </a:rPr>
              <a:t>Current</a:t>
            </a:r>
          </a:p>
          <a:p>
            <a:pPr defTabSz="914400" fontAlgn="auto">
              <a:lnSpc>
                <a:spcPct val="100000"/>
              </a:lnSpc>
              <a:spcBef>
                <a:spcPts val="0"/>
              </a:spcBef>
              <a:spcAft>
                <a:spcPts val="0"/>
              </a:spcAft>
              <a:buClrTx/>
              <a:buSzTx/>
              <a:buFontTx/>
              <a:buNone/>
              <a:defRPr/>
            </a:pPr>
            <a:r>
              <a:rPr lang="en-US" sz="800" kern="0" dirty="0" smtClean="0">
                <a:solidFill>
                  <a:prstClr val="white"/>
                </a:solidFill>
                <a:latin typeface="Calibri"/>
                <a:ea typeface="Microsoft YaHei"/>
              </a:rPr>
              <a:t>compensation</a:t>
            </a:r>
            <a:endParaRPr lang="en-GB" sz="800" kern="0" dirty="0" smtClean="0">
              <a:solidFill>
                <a:prstClr val="white"/>
              </a:solidFill>
              <a:latin typeface="Calibri"/>
              <a:ea typeface="Microsoft YaHei"/>
            </a:endParaRPr>
          </a:p>
        </p:txBody>
      </p:sp>
      <p:cxnSp>
        <p:nvCxnSpPr>
          <p:cNvPr id="165" name="Straight Connector 164"/>
          <p:cNvCxnSpPr/>
          <p:nvPr/>
        </p:nvCxnSpPr>
        <p:spPr>
          <a:xfrm flipV="1">
            <a:off x="1271861" y="2897283"/>
            <a:ext cx="0" cy="535854"/>
          </a:xfrm>
          <a:prstGeom prst="line">
            <a:avLst/>
          </a:prstGeom>
          <a:noFill/>
          <a:ln w="25400" cap="flat" cmpd="sng" algn="ctr">
            <a:solidFill>
              <a:sysClr val="windowText" lastClr="000000"/>
            </a:solidFill>
            <a:prstDash val="solid"/>
            <a:headEnd type="oval"/>
          </a:ln>
          <a:effectLst>
            <a:outerShdw blurRad="40000" dist="20000" dir="5400000" rotWithShape="0">
              <a:srgbClr val="000000">
                <a:alpha val="38000"/>
              </a:srgbClr>
            </a:outerShdw>
          </a:effectLst>
        </p:spPr>
      </p:cxnSp>
      <p:cxnSp>
        <p:nvCxnSpPr>
          <p:cNvPr id="166" name="Straight Connector 165"/>
          <p:cNvCxnSpPr>
            <a:endCxn id="164" idx="1"/>
          </p:cNvCxnSpPr>
          <p:nvPr/>
        </p:nvCxnSpPr>
        <p:spPr>
          <a:xfrm>
            <a:off x="1271861" y="2897283"/>
            <a:ext cx="310073" cy="1"/>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67" name="Straight Connector 166"/>
          <p:cNvCxnSpPr/>
          <p:nvPr/>
        </p:nvCxnSpPr>
        <p:spPr>
          <a:xfrm flipV="1">
            <a:off x="2567261" y="2897283"/>
            <a:ext cx="0" cy="535854"/>
          </a:xfrm>
          <a:prstGeom prst="line">
            <a:avLst/>
          </a:prstGeom>
          <a:noFill/>
          <a:ln w="25400" cap="flat" cmpd="sng" algn="ctr">
            <a:solidFill>
              <a:sysClr val="windowText" lastClr="000000"/>
            </a:solidFill>
            <a:prstDash val="solid"/>
            <a:headEnd type="oval"/>
          </a:ln>
          <a:effectLst>
            <a:outerShdw blurRad="40000" dist="20000" dir="5400000" rotWithShape="0">
              <a:srgbClr val="000000">
                <a:alpha val="38000"/>
              </a:srgbClr>
            </a:outerShdw>
          </a:effectLst>
        </p:spPr>
      </p:cxnSp>
      <p:cxnSp>
        <p:nvCxnSpPr>
          <p:cNvPr id="168" name="Straight Connector 167"/>
          <p:cNvCxnSpPr>
            <a:endCxn id="164" idx="3"/>
          </p:cNvCxnSpPr>
          <p:nvPr/>
        </p:nvCxnSpPr>
        <p:spPr>
          <a:xfrm flipH="1">
            <a:off x="2362917" y="2897283"/>
            <a:ext cx="204344" cy="1"/>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sp>
        <p:nvSpPr>
          <p:cNvPr id="169" name="TextBox 168"/>
          <p:cNvSpPr txBox="1"/>
          <p:nvPr/>
        </p:nvSpPr>
        <p:spPr>
          <a:xfrm>
            <a:off x="1588513" y="3729553"/>
            <a:ext cx="630301" cy="261610"/>
          </a:xfrm>
          <a:prstGeom prst="rect">
            <a:avLst/>
          </a:prstGeom>
          <a:noFill/>
        </p:spPr>
        <p:txBody>
          <a:bodyPr wrap="none" rtlCol="0">
            <a:spAutoFit/>
          </a:bodyPr>
          <a:lstStyle/>
          <a:p>
            <a:pPr defTabSz="914400" fontAlgn="auto">
              <a:lnSpc>
                <a:spcPct val="100000"/>
              </a:lnSpc>
              <a:spcBef>
                <a:spcPts val="0"/>
              </a:spcBef>
              <a:spcAft>
                <a:spcPts val="0"/>
              </a:spcAft>
              <a:buClrTx/>
              <a:buSzTx/>
              <a:buFontTx/>
              <a:buNone/>
            </a:pPr>
            <a:r>
              <a:rPr lang="en-US" sz="1050" dirty="0" smtClean="0">
                <a:solidFill>
                  <a:schemeClr val="bg1"/>
                </a:solidFill>
                <a:latin typeface="Calibri"/>
                <a:ea typeface="Microsoft YaHei"/>
              </a:rPr>
              <a:t>Preamp</a:t>
            </a:r>
            <a:endParaRPr lang="en-GB" sz="1050" dirty="0">
              <a:solidFill>
                <a:schemeClr val="bg1"/>
              </a:solidFill>
              <a:latin typeface="Calibri"/>
              <a:ea typeface="Microsoft YaHei"/>
            </a:endParaRPr>
          </a:p>
        </p:txBody>
      </p:sp>
      <p:sp>
        <p:nvSpPr>
          <p:cNvPr id="175" name="TextBox 174"/>
          <p:cNvSpPr txBox="1"/>
          <p:nvPr/>
        </p:nvSpPr>
        <p:spPr>
          <a:xfrm>
            <a:off x="309045" y="3158261"/>
            <a:ext cx="574196" cy="523220"/>
          </a:xfrm>
          <a:prstGeom prst="rect">
            <a:avLst/>
          </a:prstGeom>
          <a:noFill/>
        </p:spPr>
        <p:txBody>
          <a:bodyPr wrap="none" rtlCol="0">
            <a:spAutoFit/>
          </a:bodyPr>
          <a:lstStyle/>
          <a:p>
            <a:pPr algn="ctr" defTabSz="914400" fontAlgn="auto">
              <a:lnSpc>
                <a:spcPct val="100000"/>
              </a:lnSpc>
              <a:spcBef>
                <a:spcPts val="0"/>
              </a:spcBef>
              <a:spcAft>
                <a:spcPts val="0"/>
              </a:spcAft>
              <a:buClrTx/>
              <a:buSzTx/>
              <a:buFontTx/>
              <a:buNone/>
            </a:pPr>
            <a:r>
              <a:rPr lang="en-US" sz="1400" dirty="0" smtClean="0">
                <a:solidFill>
                  <a:prstClr val="black"/>
                </a:solidFill>
                <a:latin typeface="Calibri"/>
                <a:ea typeface="Microsoft YaHei"/>
              </a:rPr>
              <a:t>Input</a:t>
            </a:r>
          </a:p>
          <a:p>
            <a:pPr algn="ctr" defTabSz="914400" fontAlgn="auto">
              <a:lnSpc>
                <a:spcPct val="100000"/>
              </a:lnSpc>
              <a:spcBef>
                <a:spcPts val="0"/>
              </a:spcBef>
              <a:spcAft>
                <a:spcPts val="0"/>
              </a:spcAft>
              <a:buClrTx/>
              <a:buSzTx/>
              <a:buFontTx/>
              <a:buNone/>
            </a:pPr>
            <a:r>
              <a:rPr lang="en-US" sz="1400" dirty="0" smtClean="0">
                <a:solidFill>
                  <a:prstClr val="black"/>
                </a:solidFill>
                <a:latin typeface="Calibri"/>
                <a:ea typeface="Microsoft YaHei"/>
              </a:rPr>
              <a:t>pad</a:t>
            </a:r>
            <a:endParaRPr lang="en-GB" sz="1400" dirty="0">
              <a:solidFill>
                <a:prstClr val="black"/>
              </a:solidFill>
              <a:latin typeface="Calibri"/>
              <a:ea typeface="Microsoft YaHei"/>
            </a:endParaRPr>
          </a:p>
        </p:txBody>
      </p:sp>
      <p:cxnSp>
        <p:nvCxnSpPr>
          <p:cNvPr id="184" name="Straight Arrow Connector 183"/>
          <p:cNvCxnSpPr/>
          <p:nvPr/>
        </p:nvCxnSpPr>
        <p:spPr>
          <a:xfrm>
            <a:off x="433661" y="2235477"/>
            <a:ext cx="6012180" cy="0"/>
          </a:xfrm>
          <a:prstGeom prst="straightConnector1">
            <a:avLst/>
          </a:prstGeom>
          <a:noFill/>
          <a:ln w="38100" cap="flat" cmpd="sng" algn="ctr">
            <a:solidFill>
              <a:srgbClr val="9BBB59"/>
            </a:solidFill>
            <a:prstDash val="solid"/>
            <a:headEnd type="arrow"/>
            <a:tailEnd type="arrow"/>
          </a:ln>
          <a:effectLst>
            <a:outerShdw blurRad="40000" dist="23000" dir="5400000" rotWithShape="0">
              <a:srgbClr val="000000">
                <a:alpha val="35000"/>
              </a:srgbClr>
            </a:outerShdw>
          </a:effectLst>
        </p:spPr>
      </p:cxnSp>
      <p:sp>
        <p:nvSpPr>
          <p:cNvPr id="185" name="TextBox 184"/>
          <p:cNvSpPr txBox="1"/>
          <p:nvPr/>
        </p:nvSpPr>
        <p:spPr>
          <a:xfrm>
            <a:off x="3216519" y="1932482"/>
            <a:ext cx="662361" cy="307777"/>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chemeClr val="tx1"/>
                </a:solidFill>
                <a:effectLst/>
                <a:uLnTx/>
                <a:uFillTx/>
                <a:latin typeface="Calibri"/>
              </a:rPr>
              <a:t>1 pixel</a:t>
            </a:r>
            <a:endParaRPr kumimoji="0" lang="en-GB" sz="1400" b="0" i="0" u="none" strike="noStrike" kern="0" cap="none" spc="0" normalizeH="0" baseline="0" noProof="0" dirty="0" smtClean="0">
              <a:ln>
                <a:noFill/>
              </a:ln>
              <a:solidFill>
                <a:schemeClr val="tx1"/>
              </a:solidFill>
              <a:effectLst/>
              <a:uLnTx/>
              <a:uFillTx/>
              <a:latin typeface="Calibri"/>
            </a:endParaRPr>
          </a:p>
        </p:txBody>
      </p:sp>
      <p:cxnSp>
        <p:nvCxnSpPr>
          <p:cNvPr id="191" name="Straight Connector 190"/>
          <p:cNvCxnSpPr/>
          <p:nvPr/>
        </p:nvCxnSpPr>
        <p:spPr>
          <a:xfrm>
            <a:off x="2740641" y="4153076"/>
            <a:ext cx="0" cy="1317261"/>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grpSp>
        <p:nvGrpSpPr>
          <p:cNvPr id="9" name="Group 8"/>
          <p:cNvGrpSpPr/>
          <p:nvPr/>
        </p:nvGrpSpPr>
        <p:grpSpPr>
          <a:xfrm>
            <a:off x="4426540" y="1945182"/>
            <a:ext cx="4457701" cy="3962703"/>
            <a:chOff x="4457699" y="2141154"/>
            <a:chExt cx="4457701" cy="3962703"/>
          </a:xfrm>
        </p:grpSpPr>
        <p:cxnSp>
          <p:nvCxnSpPr>
            <p:cNvPr id="188" name="Straight Arrow Connector 187"/>
            <p:cNvCxnSpPr/>
            <p:nvPr/>
          </p:nvCxnSpPr>
          <p:spPr>
            <a:xfrm flipV="1">
              <a:off x="5835433" y="4591689"/>
              <a:ext cx="0" cy="262392"/>
            </a:xfrm>
            <a:prstGeom prst="straightConnector1">
              <a:avLst/>
            </a:prstGeom>
            <a:noFill/>
            <a:ln w="25400" cap="flat" cmpd="sng" algn="ctr">
              <a:solidFill>
                <a:sysClr val="windowText" lastClr="000000"/>
              </a:solidFill>
              <a:prstDash val="solid"/>
              <a:headEnd type="none" w="med" len="med"/>
              <a:tailEnd type="arrow" w="med" len="med"/>
            </a:ln>
            <a:effectLst>
              <a:outerShdw blurRad="40000" dist="20000" dir="5400000" rotWithShape="0">
                <a:srgbClr val="000000">
                  <a:alpha val="38000"/>
                </a:srgbClr>
              </a:outerShdw>
            </a:effectLst>
          </p:spPr>
        </p:cxnSp>
        <p:grpSp>
          <p:nvGrpSpPr>
            <p:cNvPr id="12" name="Group 11"/>
            <p:cNvGrpSpPr/>
            <p:nvPr/>
          </p:nvGrpSpPr>
          <p:grpSpPr>
            <a:xfrm>
              <a:off x="4457699" y="2141154"/>
              <a:ext cx="4457701" cy="3962703"/>
              <a:chOff x="4457699" y="2141154"/>
              <a:chExt cx="4457701" cy="3962703"/>
            </a:xfrm>
          </p:grpSpPr>
          <p:sp>
            <p:nvSpPr>
              <p:cNvPr id="154" name="TextBox 153"/>
              <p:cNvSpPr txBox="1"/>
              <p:nvPr/>
            </p:nvSpPr>
            <p:spPr>
              <a:xfrm>
                <a:off x="6561031" y="4438546"/>
                <a:ext cx="758545" cy="794403"/>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lIns="0" tIns="180000" rIns="0" bIns="180000" rtlCol="0" anchor="ctr">
                <a:spAutoFit/>
              </a:bodyPr>
              <a:lstStyle/>
              <a:p>
                <a:pPr algn="ctr" defTabSz="914400" fontAlgn="auto">
                  <a:lnSpc>
                    <a:spcPct val="100000"/>
                  </a:lnSpc>
                  <a:spcBef>
                    <a:spcPts val="0"/>
                  </a:spcBef>
                  <a:spcAft>
                    <a:spcPts val="0"/>
                  </a:spcAft>
                  <a:buClrTx/>
                  <a:buSzTx/>
                  <a:buFontTx/>
                  <a:buNone/>
                  <a:defRPr/>
                </a:pPr>
                <a:r>
                  <a:rPr lang="en-US" sz="1600" kern="0" dirty="0" smtClean="0">
                    <a:solidFill>
                      <a:prstClr val="white"/>
                    </a:solidFill>
                    <a:latin typeface="Calibri"/>
                    <a:ea typeface="Microsoft YaHei"/>
                  </a:rPr>
                  <a:t>VCO</a:t>
                </a:r>
              </a:p>
              <a:p>
                <a:pPr algn="ctr" defTabSz="914400" fontAlgn="auto">
                  <a:lnSpc>
                    <a:spcPct val="100000"/>
                  </a:lnSpc>
                  <a:spcBef>
                    <a:spcPts val="0"/>
                  </a:spcBef>
                  <a:spcAft>
                    <a:spcPts val="0"/>
                  </a:spcAft>
                  <a:buClrTx/>
                  <a:buSzTx/>
                  <a:buFontTx/>
                  <a:buNone/>
                  <a:defRPr/>
                </a:pPr>
                <a:r>
                  <a:rPr lang="en-US" sz="1200" kern="0" dirty="0" smtClean="0">
                    <a:solidFill>
                      <a:prstClr val="white"/>
                    </a:solidFill>
                    <a:latin typeface="Calibri"/>
                    <a:ea typeface="Microsoft YaHei"/>
                  </a:rPr>
                  <a:t>@640MHz</a:t>
                </a:r>
                <a:endParaRPr lang="en-GB" sz="1200" kern="0" dirty="0" smtClean="0">
                  <a:solidFill>
                    <a:prstClr val="white"/>
                  </a:solidFill>
                  <a:latin typeface="Calibri"/>
                  <a:ea typeface="Microsoft YaHei"/>
                </a:endParaRPr>
              </a:p>
            </p:txBody>
          </p:sp>
          <p:sp>
            <p:nvSpPr>
              <p:cNvPr id="159" name="TextBox 158"/>
              <p:cNvSpPr txBox="1"/>
              <p:nvPr/>
            </p:nvSpPr>
            <p:spPr>
              <a:xfrm>
                <a:off x="6732240" y="2461185"/>
                <a:ext cx="2007986" cy="369332"/>
              </a:xfrm>
              <a:prstGeom prst="rect">
                <a:avLst/>
              </a:prstGeom>
              <a:noFill/>
            </p:spPr>
            <p:txBody>
              <a:bodyPr wrap="none" rtlCol="0">
                <a:spAutoFit/>
              </a:bodyPr>
              <a:lstStyle/>
              <a:p>
                <a:pPr defTabSz="914400" fontAlgn="auto">
                  <a:lnSpc>
                    <a:spcPct val="100000"/>
                  </a:lnSpc>
                  <a:spcBef>
                    <a:spcPts val="0"/>
                  </a:spcBef>
                  <a:spcAft>
                    <a:spcPts val="0"/>
                  </a:spcAft>
                  <a:buClrTx/>
                  <a:buSzTx/>
                  <a:buFontTx/>
                  <a:buNone/>
                </a:pPr>
                <a:r>
                  <a:rPr lang="en-US" dirty="0">
                    <a:solidFill>
                      <a:prstClr val="black"/>
                    </a:solidFill>
                    <a:latin typeface="Calibri"/>
                    <a:ea typeface="Microsoft YaHei"/>
                  </a:rPr>
                  <a:t>S</a:t>
                </a:r>
                <a:r>
                  <a:rPr lang="en-US" dirty="0" smtClean="0">
                    <a:solidFill>
                      <a:prstClr val="black"/>
                    </a:solidFill>
                    <a:latin typeface="Calibri"/>
                    <a:ea typeface="Microsoft YaHei"/>
                  </a:rPr>
                  <a:t>uper pixel (Digital)</a:t>
                </a:r>
              </a:p>
            </p:txBody>
          </p:sp>
          <p:cxnSp>
            <p:nvCxnSpPr>
              <p:cNvPr id="172" name="Straight Arrow Connector 171"/>
              <p:cNvCxnSpPr/>
              <p:nvPr/>
            </p:nvCxnSpPr>
            <p:spPr>
              <a:xfrm>
                <a:off x="4457699" y="5106491"/>
                <a:ext cx="2111406" cy="0"/>
              </a:xfrm>
              <a:prstGeom prst="straightConnector1">
                <a:avLst/>
              </a:prstGeom>
              <a:noFill/>
              <a:ln w="25400" cap="flat" cmpd="sng" algn="ctr">
                <a:solidFill>
                  <a:sysClr val="windowText" lastClr="000000"/>
                </a:solidFill>
                <a:prstDash val="solid"/>
                <a:tailEnd type="arrow"/>
              </a:ln>
              <a:effectLst>
                <a:outerShdw blurRad="40000" dist="20000" dir="5400000" rotWithShape="0">
                  <a:srgbClr val="000000">
                    <a:alpha val="38000"/>
                  </a:srgbClr>
                </a:outerShdw>
              </a:effectLst>
            </p:spPr>
          </p:cxnSp>
          <p:cxnSp>
            <p:nvCxnSpPr>
              <p:cNvPr id="173" name="Straight Connector 172"/>
              <p:cNvCxnSpPr>
                <a:endCxn id="154" idx="1"/>
              </p:cNvCxnSpPr>
              <p:nvPr/>
            </p:nvCxnSpPr>
            <p:spPr>
              <a:xfrm flipV="1">
                <a:off x="5839458" y="4835748"/>
                <a:ext cx="721573"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82" name="Straight Arrow Connector 181"/>
              <p:cNvCxnSpPr/>
              <p:nvPr/>
            </p:nvCxnSpPr>
            <p:spPr>
              <a:xfrm flipV="1">
                <a:off x="6935912" y="5229200"/>
                <a:ext cx="0" cy="442394"/>
              </a:xfrm>
              <a:prstGeom prst="straightConnector1">
                <a:avLst/>
              </a:prstGeom>
              <a:noFill/>
              <a:ln w="25400" cap="flat" cmpd="sng" algn="ctr">
                <a:solidFill>
                  <a:sysClr val="windowText" lastClr="000000"/>
                </a:solidFill>
                <a:prstDash val="solid"/>
                <a:tailEnd type="arrow"/>
              </a:ln>
              <a:effectLst>
                <a:outerShdw blurRad="40000" dist="20000" dir="5400000" rotWithShape="0">
                  <a:srgbClr val="000000">
                    <a:alpha val="38000"/>
                  </a:srgbClr>
                </a:outerShdw>
              </a:effectLst>
            </p:spPr>
          </p:cxnSp>
          <p:sp>
            <p:nvSpPr>
              <p:cNvPr id="183" name="TextBox 182"/>
              <p:cNvSpPr txBox="1"/>
              <p:nvPr/>
            </p:nvSpPr>
            <p:spPr>
              <a:xfrm>
                <a:off x="6626834" y="5672970"/>
                <a:ext cx="609462" cy="430887"/>
              </a:xfrm>
              <a:prstGeom prst="rect">
                <a:avLst/>
              </a:prstGeom>
              <a:noFill/>
            </p:spPr>
            <p:txBody>
              <a:bodyPr wrap="none" rtlCol="0">
                <a:spAutoFit/>
              </a:bodyPr>
              <a:lstStyle/>
              <a:p>
                <a:pPr defTabSz="914400" fontAlgn="auto">
                  <a:lnSpc>
                    <a:spcPct val="100000"/>
                  </a:lnSpc>
                  <a:spcBef>
                    <a:spcPts val="0"/>
                  </a:spcBef>
                  <a:spcAft>
                    <a:spcPts val="0"/>
                  </a:spcAft>
                  <a:buClrTx/>
                  <a:buSzTx/>
                  <a:buFontTx/>
                  <a:buNone/>
                </a:pPr>
                <a:r>
                  <a:rPr lang="en-US" sz="1100" dirty="0" smtClean="0">
                    <a:solidFill>
                      <a:prstClr val="black"/>
                    </a:solidFill>
                    <a:latin typeface="Calibri"/>
                  </a:rPr>
                  <a:t>Control</a:t>
                </a:r>
              </a:p>
              <a:p>
                <a:pPr defTabSz="914400" fontAlgn="auto">
                  <a:lnSpc>
                    <a:spcPct val="100000"/>
                  </a:lnSpc>
                  <a:spcBef>
                    <a:spcPts val="0"/>
                  </a:spcBef>
                  <a:spcAft>
                    <a:spcPts val="0"/>
                  </a:spcAft>
                  <a:buClrTx/>
                  <a:buSzTx/>
                  <a:buFontTx/>
                  <a:buNone/>
                </a:pPr>
                <a:r>
                  <a:rPr lang="en-US" sz="1100" dirty="0" smtClean="0">
                    <a:solidFill>
                      <a:prstClr val="black"/>
                    </a:solidFill>
                    <a:latin typeface="Calibri"/>
                  </a:rPr>
                  <a:t>voltage</a:t>
                </a:r>
                <a:endParaRPr lang="en-GB" sz="1100" dirty="0">
                  <a:solidFill>
                    <a:prstClr val="black"/>
                  </a:solidFill>
                  <a:latin typeface="Calibri"/>
                </a:endParaRPr>
              </a:p>
            </p:txBody>
          </p:sp>
          <p:cxnSp>
            <p:nvCxnSpPr>
              <p:cNvPr id="186" name="Straight Arrow Connector 185"/>
              <p:cNvCxnSpPr/>
              <p:nvPr/>
            </p:nvCxnSpPr>
            <p:spPr>
              <a:xfrm>
                <a:off x="6477000" y="2431449"/>
                <a:ext cx="2438400" cy="0"/>
              </a:xfrm>
              <a:prstGeom prst="straightConnector1">
                <a:avLst/>
              </a:prstGeom>
              <a:noFill/>
              <a:ln w="38100" cap="flat" cmpd="sng" algn="ctr">
                <a:solidFill>
                  <a:srgbClr val="F79646"/>
                </a:solidFill>
                <a:prstDash val="solid"/>
                <a:headEnd type="arrow"/>
                <a:tailEnd type="arrow"/>
              </a:ln>
              <a:effectLst>
                <a:outerShdw blurRad="40000" dist="23000" dir="5400000" rotWithShape="0">
                  <a:srgbClr val="000000">
                    <a:alpha val="35000"/>
                  </a:srgbClr>
                </a:outerShdw>
              </a:effectLst>
            </p:spPr>
          </p:cxnSp>
          <p:sp>
            <p:nvSpPr>
              <p:cNvPr id="187" name="TextBox 186"/>
              <p:cNvSpPr txBox="1"/>
              <p:nvPr/>
            </p:nvSpPr>
            <p:spPr>
              <a:xfrm>
                <a:off x="6837588" y="2141154"/>
                <a:ext cx="1726096" cy="307777"/>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chemeClr val="tx1"/>
                    </a:solidFill>
                    <a:effectLst/>
                    <a:uLnTx/>
                    <a:uFillTx/>
                    <a:latin typeface="Calibri"/>
                  </a:rPr>
                  <a:t>Common for 8 pixels</a:t>
                </a:r>
                <a:endParaRPr kumimoji="0" lang="en-GB" sz="1400" b="0" i="0" u="none" strike="noStrike" kern="0" cap="none" spc="0" normalizeH="0" baseline="0" noProof="0" dirty="0" smtClean="0">
                  <a:ln>
                    <a:noFill/>
                  </a:ln>
                  <a:solidFill>
                    <a:schemeClr val="tx1"/>
                  </a:solidFill>
                  <a:effectLst/>
                  <a:uLnTx/>
                  <a:uFillTx/>
                  <a:latin typeface="Calibri"/>
                </a:endParaRPr>
              </a:p>
            </p:txBody>
          </p:sp>
          <p:sp>
            <p:nvSpPr>
              <p:cNvPr id="178" name="TextBox 177"/>
              <p:cNvSpPr txBox="1"/>
              <p:nvPr/>
            </p:nvSpPr>
            <p:spPr>
              <a:xfrm>
                <a:off x="5589010" y="4725989"/>
                <a:ext cx="531162" cy="234286"/>
              </a:xfrm>
              <a:prstGeom prst="rect">
                <a:avLst/>
              </a:prstGeom>
              <a:solidFill>
                <a:schemeClr val="bg1"/>
              </a:solidFill>
            </p:spPr>
            <p:txBody>
              <a:bodyPr wrap="none" lIns="36000" tIns="36000" rIns="36000" bIns="3600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smtClean="0">
                    <a:ln>
                      <a:noFill/>
                    </a:ln>
                    <a:solidFill>
                      <a:srgbClr val="000000"/>
                    </a:solidFill>
                    <a:effectLst/>
                    <a:uLnTx/>
                    <a:uFillTx/>
                  </a:rPr>
                  <a:t>640MHz</a:t>
                </a:r>
                <a:endParaRPr kumimoji="0" lang="en-GB" sz="1400" b="0" i="0" u="none" strike="noStrike" kern="0" cap="none" spc="0" normalizeH="0" baseline="0" noProof="0" dirty="0" smtClean="0">
                  <a:ln>
                    <a:noFill/>
                  </a:ln>
                  <a:solidFill>
                    <a:srgbClr val="000000"/>
                  </a:solidFill>
                  <a:effectLst/>
                  <a:uLnTx/>
                  <a:uFillTx/>
                </a:endParaRPr>
              </a:p>
            </p:txBody>
          </p:sp>
        </p:grpSp>
        <p:cxnSp>
          <p:nvCxnSpPr>
            <p:cNvPr id="171" name="Straight Connector 170"/>
            <p:cNvCxnSpPr/>
            <p:nvPr/>
          </p:nvCxnSpPr>
          <p:spPr>
            <a:xfrm>
              <a:off x="4457700" y="4590924"/>
              <a:ext cx="0" cy="504821"/>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grpSp>
      <p:sp>
        <p:nvSpPr>
          <p:cNvPr id="3" name="Octagon 2"/>
          <p:cNvSpPr/>
          <p:nvPr/>
        </p:nvSpPr>
        <p:spPr>
          <a:xfrm>
            <a:off x="364709" y="3681703"/>
            <a:ext cx="388620" cy="387044"/>
          </a:xfrm>
          <a:prstGeom prst="octago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grpSp>
        <p:nvGrpSpPr>
          <p:cNvPr id="90" name="Group 89"/>
          <p:cNvGrpSpPr/>
          <p:nvPr/>
        </p:nvGrpSpPr>
        <p:grpSpPr>
          <a:xfrm rot="16200000">
            <a:off x="852761" y="4347909"/>
            <a:ext cx="533400" cy="304800"/>
            <a:chOff x="3200400" y="2895600"/>
            <a:chExt cx="533400" cy="304800"/>
          </a:xfrm>
        </p:grpSpPr>
        <p:cxnSp>
          <p:nvCxnSpPr>
            <p:cNvPr id="91" name="Straight Connector 90"/>
            <p:cNvCxnSpPr/>
            <p:nvPr/>
          </p:nvCxnSpPr>
          <p:spPr>
            <a:xfrm>
              <a:off x="3200400" y="3048000"/>
              <a:ext cx="228600"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92" name="Straight Connector 91"/>
            <p:cNvCxnSpPr/>
            <p:nvPr/>
          </p:nvCxnSpPr>
          <p:spPr>
            <a:xfrm flipV="1">
              <a:off x="3429000" y="2895600"/>
              <a:ext cx="0" cy="30480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grpSp>
          <p:nvGrpSpPr>
            <p:cNvPr id="93" name="Group 92"/>
            <p:cNvGrpSpPr/>
            <p:nvPr/>
          </p:nvGrpSpPr>
          <p:grpSpPr>
            <a:xfrm flipH="1">
              <a:off x="3505200" y="2895600"/>
              <a:ext cx="228600" cy="304800"/>
              <a:chOff x="3886200" y="2971800"/>
              <a:chExt cx="228600" cy="304800"/>
            </a:xfrm>
          </p:grpSpPr>
          <p:cxnSp>
            <p:nvCxnSpPr>
              <p:cNvPr id="94" name="Straight Connector 93"/>
              <p:cNvCxnSpPr/>
              <p:nvPr/>
            </p:nvCxnSpPr>
            <p:spPr>
              <a:xfrm flipH="1">
                <a:off x="3886200" y="3124200"/>
                <a:ext cx="228600"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96" name="Straight Connector 95"/>
              <p:cNvCxnSpPr/>
              <p:nvPr/>
            </p:nvCxnSpPr>
            <p:spPr>
              <a:xfrm flipH="1" flipV="1">
                <a:off x="4114800" y="2971800"/>
                <a:ext cx="0" cy="30480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grpSp>
      </p:grpSp>
      <p:cxnSp>
        <p:nvCxnSpPr>
          <p:cNvPr id="97" name="Straight Arrow Connector 96"/>
          <p:cNvCxnSpPr/>
          <p:nvPr/>
        </p:nvCxnSpPr>
        <p:spPr>
          <a:xfrm flipV="1">
            <a:off x="967061" y="4936735"/>
            <a:ext cx="0" cy="540000"/>
          </a:xfrm>
          <a:prstGeom prst="straightConnector1">
            <a:avLst/>
          </a:prstGeom>
          <a:noFill/>
          <a:ln w="25400" cap="flat" cmpd="sng" algn="ctr">
            <a:solidFill>
              <a:sysClr val="windowText" lastClr="000000"/>
            </a:solidFill>
            <a:prstDash val="solid"/>
            <a:tailEnd type="arrow"/>
          </a:ln>
          <a:effectLst>
            <a:outerShdw blurRad="40000" dist="20000" dir="5400000" rotWithShape="0">
              <a:srgbClr val="000000">
                <a:alpha val="38000"/>
              </a:srgbClr>
            </a:outerShdw>
          </a:effectLst>
        </p:spPr>
      </p:cxnSp>
      <p:cxnSp>
        <p:nvCxnSpPr>
          <p:cNvPr id="98" name="Straight Arrow Connector 97"/>
          <p:cNvCxnSpPr/>
          <p:nvPr/>
        </p:nvCxnSpPr>
        <p:spPr>
          <a:xfrm flipV="1">
            <a:off x="1299925" y="4936734"/>
            <a:ext cx="0" cy="540000"/>
          </a:xfrm>
          <a:prstGeom prst="straightConnector1">
            <a:avLst/>
          </a:prstGeom>
          <a:noFill/>
          <a:ln w="25400" cap="flat" cmpd="sng" algn="ctr">
            <a:solidFill>
              <a:sysClr val="windowText" lastClr="000000"/>
            </a:solidFill>
            <a:prstDash val="solid"/>
            <a:tailEnd type="arrow"/>
          </a:ln>
          <a:effectLst>
            <a:outerShdw blurRad="40000" dist="20000" dir="5400000" rotWithShape="0">
              <a:srgbClr val="000000">
                <a:alpha val="38000"/>
              </a:srgbClr>
            </a:outerShdw>
          </a:effectLst>
        </p:spPr>
      </p:cxnSp>
      <p:sp>
        <p:nvSpPr>
          <p:cNvPr id="99" name="TextBox 98"/>
          <p:cNvSpPr txBox="1"/>
          <p:nvPr/>
        </p:nvSpPr>
        <p:spPr>
          <a:xfrm>
            <a:off x="736094" y="5465959"/>
            <a:ext cx="420371" cy="276999"/>
          </a:xfrm>
          <a:prstGeom prst="rect">
            <a:avLst/>
          </a:prstGeom>
          <a:noFill/>
        </p:spPr>
        <p:txBody>
          <a:bodyPr wrap="none" rtlCol="0" anchor="ctr">
            <a:spAutoFit/>
          </a:bodyPr>
          <a:lstStyle/>
          <a:p>
            <a:pPr defTabSz="914400" fontAlgn="auto">
              <a:lnSpc>
                <a:spcPct val="100000"/>
              </a:lnSpc>
              <a:spcBef>
                <a:spcPts val="0"/>
              </a:spcBef>
              <a:spcAft>
                <a:spcPts val="0"/>
              </a:spcAft>
              <a:buClrTx/>
              <a:buSzTx/>
              <a:buFontTx/>
              <a:buNone/>
            </a:pPr>
            <a:r>
              <a:rPr lang="en-GB" sz="1200" dirty="0" err="1" smtClean="0">
                <a:solidFill>
                  <a:prstClr val="black"/>
                </a:solidFill>
                <a:latin typeface="Calibri"/>
              </a:rPr>
              <a:t>TpA</a:t>
            </a:r>
            <a:endParaRPr lang="en-GB" sz="1200" dirty="0">
              <a:solidFill>
                <a:prstClr val="black"/>
              </a:solidFill>
              <a:latin typeface="Calibri"/>
            </a:endParaRPr>
          </a:p>
        </p:txBody>
      </p:sp>
      <p:sp>
        <p:nvSpPr>
          <p:cNvPr id="100" name="TextBox 99"/>
          <p:cNvSpPr txBox="1"/>
          <p:nvPr/>
        </p:nvSpPr>
        <p:spPr>
          <a:xfrm>
            <a:off x="1089739" y="5465959"/>
            <a:ext cx="413959" cy="276999"/>
          </a:xfrm>
          <a:prstGeom prst="rect">
            <a:avLst/>
          </a:prstGeom>
          <a:noFill/>
        </p:spPr>
        <p:txBody>
          <a:bodyPr wrap="none" rtlCol="0" anchor="ctr">
            <a:spAutoFit/>
          </a:bodyPr>
          <a:lstStyle/>
          <a:p>
            <a:pPr defTabSz="914400" fontAlgn="auto">
              <a:lnSpc>
                <a:spcPct val="100000"/>
              </a:lnSpc>
              <a:spcBef>
                <a:spcPts val="0"/>
              </a:spcBef>
              <a:spcAft>
                <a:spcPts val="0"/>
              </a:spcAft>
              <a:buClrTx/>
              <a:buSzTx/>
              <a:buFontTx/>
              <a:buNone/>
            </a:pPr>
            <a:r>
              <a:rPr lang="en-GB" sz="1200" dirty="0" err="1" smtClean="0">
                <a:solidFill>
                  <a:prstClr val="black"/>
                </a:solidFill>
                <a:latin typeface="Calibri"/>
              </a:rPr>
              <a:t>TpB</a:t>
            </a:r>
            <a:endParaRPr lang="en-GB" sz="1200" dirty="0">
              <a:solidFill>
                <a:prstClr val="black"/>
              </a:solidFill>
              <a:latin typeface="Calibri"/>
            </a:endParaRPr>
          </a:p>
        </p:txBody>
      </p:sp>
      <p:cxnSp>
        <p:nvCxnSpPr>
          <p:cNvPr id="101" name="Straight Arrow Connector 100"/>
          <p:cNvCxnSpPr/>
          <p:nvPr/>
        </p:nvCxnSpPr>
        <p:spPr>
          <a:xfrm flipH="1" flipV="1">
            <a:off x="1123383" y="4757842"/>
            <a:ext cx="176542" cy="178894"/>
          </a:xfrm>
          <a:prstGeom prst="straightConnector1">
            <a:avLst/>
          </a:prstGeom>
          <a:noFill/>
          <a:ln w="25400" cap="flat" cmpd="sng" algn="ctr">
            <a:solidFill>
              <a:sysClr val="windowText" lastClr="000000"/>
            </a:solidFill>
            <a:prstDash val="solid"/>
            <a:headEnd type="none" w="med" len="med"/>
            <a:tailEnd type="none" w="med" len="med"/>
          </a:ln>
          <a:effectLst>
            <a:outerShdw blurRad="40000" dist="20000" dir="5400000" rotWithShape="0">
              <a:srgbClr val="000000">
                <a:alpha val="38000"/>
              </a:srgbClr>
            </a:outerShdw>
          </a:effectLst>
        </p:spPr>
      </p:cxnSp>
      <p:sp>
        <p:nvSpPr>
          <p:cNvPr id="19" name="Arc 18"/>
          <p:cNvSpPr/>
          <p:nvPr/>
        </p:nvSpPr>
        <p:spPr>
          <a:xfrm rot="6582075">
            <a:off x="981253" y="4589553"/>
            <a:ext cx="332864" cy="267855"/>
          </a:xfrm>
          <a:prstGeom prst="arc">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04" name="Straight Arrow Connector 103"/>
          <p:cNvCxnSpPr/>
          <p:nvPr/>
        </p:nvCxnSpPr>
        <p:spPr>
          <a:xfrm flipH="1" flipV="1">
            <a:off x="1119461" y="4050873"/>
            <a:ext cx="92193" cy="152914"/>
          </a:xfrm>
          <a:prstGeom prst="straightConnector1">
            <a:avLst/>
          </a:prstGeom>
          <a:noFill/>
          <a:ln w="25400" cap="flat" cmpd="sng" algn="ctr">
            <a:solidFill>
              <a:sysClr val="windowText" lastClr="000000"/>
            </a:solidFill>
            <a:prstDash val="solid"/>
            <a:headEnd type="none" w="med" len="med"/>
            <a:tailEnd type="none" w="med" len="med"/>
          </a:ln>
          <a:effectLst>
            <a:outerShdw blurRad="40000" dist="20000" dir="5400000" rotWithShape="0">
              <a:srgbClr val="000000">
                <a:alpha val="38000"/>
              </a:srgbClr>
            </a:outerShdw>
          </a:effectLst>
        </p:spPr>
      </p:cxnSp>
      <p:cxnSp>
        <p:nvCxnSpPr>
          <p:cNvPr id="106" name="Straight Arrow Connector 105"/>
          <p:cNvCxnSpPr/>
          <p:nvPr/>
        </p:nvCxnSpPr>
        <p:spPr>
          <a:xfrm flipV="1">
            <a:off x="1119460" y="3875178"/>
            <a:ext cx="0" cy="175695"/>
          </a:xfrm>
          <a:prstGeom prst="straightConnector1">
            <a:avLst/>
          </a:prstGeom>
          <a:noFill/>
          <a:ln w="25400" cap="flat" cmpd="sng" algn="ctr">
            <a:solidFill>
              <a:sysClr val="windowText" lastClr="000000"/>
            </a:solidFill>
            <a:prstDash val="solid"/>
            <a:headEnd type="none" w="med" len="med"/>
            <a:tailEnd type="oval" w="med" len="med"/>
          </a:ln>
          <a:effectLst>
            <a:outerShdw blurRad="40000" dist="20000" dir="5400000" rotWithShape="0">
              <a:srgbClr val="000000">
                <a:alpha val="38000"/>
              </a:srgbClr>
            </a:outerShdw>
          </a:effectLst>
        </p:spPr>
      </p:cxnSp>
      <p:cxnSp>
        <p:nvCxnSpPr>
          <p:cNvPr id="118" name="Straight Arrow Connector 117"/>
          <p:cNvCxnSpPr/>
          <p:nvPr/>
        </p:nvCxnSpPr>
        <p:spPr>
          <a:xfrm flipV="1">
            <a:off x="3749125" y="3875178"/>
            <a:ext cx="143644" cy="135958"/>
          </a:xfrm>
          <a:prstGeom prst="straightConnector1">
            <a:avLst/>
          </a:prstGeom>
          <a:noFill/>
          <a:ln w="25400" cap="flat" cmpd="sng" algn="ctr">
            <a:solidFill>
              <a:sysClr val="windowText" lastClr="000000"/>
            </a:solidFill>
            <a:prstDash val="solid"/>
            <a:headEnd type="none" w="med" len="med"/>
            <a:tailEnd type="none" w="med" len="med"/>
          </a:ln>
          <a:effectLst>
            <a:outerShdw blurRad="40000" dist="20000" dir="5400000" rotWithShape="0">
              <a:srgbClr val="000000">
                <a:alpha val="38000"/>
              </a:srgbClr>
            </a:outerShdw>
          </a:effectLst>
        </p:spPr>
      </p:cxnSp>
      <p:sp>
        <p:nvSpPr>
          <p:cNvPr id="71" name="Rectangular Callout 70"/>
          <p:cNvSpPr/>
          <p:nvPr/>
        </p:nvSpPr>
        <p:spPr>
          <a:xfrm>
            <a:off x="400381" y="4143689"/>
            <a:ext cx="571500" cy="189332"/>
          </a:xfrm>
          <a:prstGeom prst="wedgeRectCallout">
            <a:avLst>
              <a:gd name="adj1" fmla="val 72109"/>
              <a:gd name="adj2" fmla="val -32715"/>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GB" sz="1000" b="1" dirty="0" err="1" smtClean="0"/>
              <a:t>TestBit</a:t>
            </a:r>
            <a:endParaRPr lang="en-GB" sz="1000" b="1" dirty="0"/>
          </a:p>
        </p:txBody>
      </p:sp>
      <p:sp>
        <p:nvSpPr>
          <p:cNvPr id="132" name="Rectangular Callout 131"/>
          <p:cNvSpPr/>
          <p:nvPr/>
        </p:nvSpPr>
        <p:spPr>
          <a:xfrm>
            <a:off x="3322499" y="4172107"/>
            <a:ext cx="684942" cy="145704"/>
          </a:xfrm>
          <a:prstGeom prst="wedgeRectCallout">
            <a:avLst>
              <a:gd name="adj1" fmla="val 19202"/>
              <a:gd name="adj2" fmla="val -138978"/>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GB" sz="1000" b="1" dirty="0" err="1" smtClean="0"/>
              <a:t>MaskBit</a:t>
            </a:r>
            <a:endParaRPr lang="en-GB" sz="1000" b="1" dirty="0"/>
          </a:p>
        </p:txBody>
      </p:sp>
      <p:cxnSp>
        <p:nvCxnSpPr>
          <p:cNvPr id="179" name="Straight Connector 178"/>
          <p:cNvCxnSpPr/>
          <p:nvPr/>
        </p:nvCxnSpPr>
        <p:spPr>
          <a:xfrm>
            <a:off x="6445841" y="5191091"/>
            <a:ext cx="2438400" cy="0"/>
          </a:xfrm>
          <a:prstGeom prst="line">
            <a:avLst/>
          </a:prstGeom>
          <a:noFill/>
          <a:ln w="25400" cap="flat" cmpd="sng" algn="ctr">
            <a:solidFill>
              <a:srgbClr val="4F81BD"/>
            </a:solidFill>
            <a:prstDash val="sysDash"/>
          </a:ln>
          <a:effectLst>
            <a:outerShdw blurRad="40000" dist="20000" dir="5400000" rotWithShape="0">
              <a:srgbClr val="000000">
                <a:alpha val="38000"/>
              </a:srgbClr>
            </a:outerShdw>
          </a:effectLst>
        </p:spPr>
      </p:cxnSp>
      <p:grpSp>
        <p:nvGrpSpPr>
          <p:cNvPr id="7" name="Group 6"/>
          <p:cNvGrpSpPr/>
          <p:nvPr/>
        </p:nvGrpSpPr>
        <p:grpSpPr>
          <a:xfrm>
            <a:off x="3784757" y="2253569"/>
            <a:ext cx="2556284" cy="3674055"/>
            <a:chOff x="3815916" y="2294964"/>
            <a:chExt cx="2556284" cy="3674055"/>
          </a:xfrm>
        </p:grpSpPr>
        <p:sp>
          <p:nvSpPr>
            <p:cNvPr id="148" name="Rectangle 147"/>
            <p:cNvSpPr/>
            <p:nvPr/>
          </p:nvSpPr>
          <p:spPr>
            <a:xfrm>
              <a:off x="4114800" y="3790781"/>
              <a:ext cx="685800" cy="64878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lnSpc>
                  <a:spcPct val="100000"/>
                </a:lnSpc>
                <a:spcBef>
                  <a:spcPts val="0"/>
                </a:spcBef>
                <a:spcAft>
                  <a:spcPts val="0"/>
                </a:spcAft>
                <a:buClrTx/>
                <a:buSzTx/>
                <a:buFontTx/>
                <a:buNone/>
                <a:defRPr/>
              </a:pPr>
              <a:endParaRPr lang="en-GB" kern="0" smtClean="0">
                <a:solidFill>
                  <a:prstClr val="white"/>
                </a:solidFill>
                <a:latin typeface="Calibri"/>
                <a:ea typeface="Microsoft YaHei"/>
              </a:endParaRPr>
            </a:p>
          </p:txBody>
        </p:sp>
        <p:grpSp>
          <p:nvGrpSpPr>
            <p:cNvPr id="4" name="Group 3"/>
            <p:cNvGrpSpPr/>
            <p:nvPr/>
          </p:nvGrpSpPr>
          <p:grpSpPr>
            <a:xfrm>
              <a:off x="3815916" y="2294964"/>
              <a:ext cx="2556284" cy="3674055"/>
              <a:chOff x="3815916" y="2294964"/>
              <a:chExt cx="2556284" cy="3674055"/>
            </a:xfrm>
          </p:grpSpPr>
          <p:cxnSp>
            <p:nvCxnSpPr>
              <p:cNvPr id="125" name="Straight Connector 124"/>
              <p:cNvCxnSpPr/>
              <p:nvPr/>
            </p:nvCxnSpPr>
            <p:spPr>
              <a:xfrm flipV="1">
                <a:off x="3923928" y="4058978"/>
                <a:ext cx="180000" cy="2"/>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sp>
            <p:nvSpPr>
              <p:cNvPr id="83" name="L-Shape 82"/>
              <p:cNvSpPr/>
              <p:nvPr/>
            </p:nvSpPr>
            <p:spPr>
              <a:xfrm rot="10800000">
                <a:off x="3815916" y="2707846"/>
                <a:ext cx="2556284" cy="1722800"/>
              </a:xfrm>
              <a:prstGeom prst="corner">
                <a:avLst>
                  <a:gd name="adj1" fmla="val 50000"/>
                  <a:gd name="adj2" fmla="val 782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1" name="Straight Connector 150"/>
              <p:cNvCxnSpPr/>
              <p:nvPr/>
            </p:nvCxnSpPr>
            <p:spPr>
              <a:xfrm>
                <a:off x="4800600" y="4062786"/>
                <a:ext cx="203449" cy="0"/>
              </a:xfrm>
              <a:prstGeom prst="line">
                <a:avLst/>
              </a:prstGeom>
              <a:noFill/>
              <a:ln w="25400" cap="flat" cmpd="sng" algn="ctr">
                <a:solidFill>
                  <a:sysClr val="windowText" lastClr="000000"/>
                </a:solidFill>
                <a:prstDash val="solid"/>
                <a:headEnd type="none" w="med" len="med"/>
                <a:tailEnd type="arrow" w="med" len="med"/>
              </a:ln>
              <a:effectLst>
                <a:outerShdw blurRad="40000" dist="20000" dir="5400000" rotWithShape="0">
                  <a:srgbClr val="000000">
                    <a:alpha val="38000"/>
                  </a:srgbClr>
                </a:outerShdw>
              </a:effectLst>
            </p:spPr>
          </p:cxnSp>
          <p:sp>
            <p:nvSpPr>
              <p:cNvPr id="158" name="TextBox 157"/>
              <p:cNvSpPr txBox="1"/>
              <p:nvPr/>
            </p:nvSpPr>
            <p:spPr>
              <a:xfrm>
                <a:off x="4194407" y="2294964"/>
                <a:ext cx="1904047" cy="369332"/>
              </a:xfrm>
              <a:prstGeom prst="rect">
                <a:avLst/>
              </a:prstGeom>
              <a:noFill/>
            </p:spPr>
            <p:txBody>
              <a:bodyPr wrap="none" rtlCol="0">
                <a:spAutoFit/>
              </a:bodyPr>
              <a:lstStyle/>
              <a:p>
                <a:pPr defTabSz="914400" fontAlgn="auto">
                  <a:lnSpc>
                    <a:spcPct val="100000"/>
                  </a:lnSpc>
                  <a:spcBef>
                    <a:spcPts val="0"/>
                  </a:spcBef>
                  <a:spcAft>
                    <a:spcPts val="0"/>
                  </a:spcAft>
                  <a:buClrTx/>
                  <a:buSzTx/>
                  <a:buFontTx/>
                  <a:buNone/>
                </a:pPr>
                <a:r>
                  <a:rPr lang="en-US" dirty="0" smtClean="0">
                    <a:solidFill>
                      <a:prstClr val="black"/>
                    </a:solidFill>
                    <a:latin typeface="Calibri"/>
                    <a:ea typeface="Microsoft YaHei"/>
                  </a:rPr>
                  <a:t>Front-end (Digital)</a:t>
                </a:r>
                <a:endParaRPr lang="en-GB" dirty="0">
                  <a:solidFill>
                    <a:prstClr val="black"/>
                  </a:solidFill>
                  <a:latin typeface="Calibri"/>
                  <a:ea typeface="Microsoft YaHei"/>
                </a:endParaRPr>
              </a:p>
            </p:txBody>
          </p:sp>
          <p:sp>
            <p:nvSpPr>
              <p:cNvPr id="177" name="TextBox 176"/>
              <p:cNvSpPr txBox="1"/>
              <p:nvPr/>
            </p:nvSpPr>
            <p:spPr>
              <a:xfrm>
                <a:off x="5076056" y="3790781"/>
                <a:ext cx="1296144" cy="646331"/>
              </a:xfrm>
              <a:prstGeom prst="rect">
                <a:avLst/>
              </a:prstGeom>
              <a:noFill/>
            </p:spPr>
            <p:txBody>
              <a:bodyPr wrap="square" rtlCol="0" anchor="ctr">
                <a:spAutoFit/>
              </a:bodyPr>
              <a:lstStyle/>
              <a:p>
                <a:pPr algn="ctr" defTabSz="914400" fontAlgn="auto">
                  <a:lnSpc>
                    <a:spcPct val="100000"/>
                  </a:lnSpc>
                  <a:spcBef>
                    <a:spcPts val="0"/>
                  </a:spcBef>
                  <a:spcAft>
                    <a:spcPts val="0"/>
                  </a:spcAft>
                  <a:buClrTx/>
                  <a:buSzTx/>
                  <a:buFontTx/>
                  <a:buNone/>
                </a:pPr>
                <a:r>
                  <a:rPr lang="en-US" sz="1200" dirty="0" smtClean="0">
                    <a:solidFill>
                      <a:prstClr val="white"/>
                    </a:solidFill>
                    <a:latin typeface="Calibri"/>
                    <a:ea typeface="Microsoft YaHei"/>
                  </a:rPr>
                  <a:t>Counters </a:t>
                </a:r>
              </a:p>
              <a:p>
                <a:pPr algn="ctr" defTabSz="914400" fontAlgn="auto">
                  <a:lnSpc>
                    <a:spcPct val="100000"/>
                  </a:lnSpc>
                  <a:spcBef>
                    <a:spcPts val="0"/>
                  </a:spcBef>
                  <a:spcAft>
                    <a:spcPts val="0"/>
                  </a:spcAft>
                  <a:buClrTx/>
                  <a:buSzTx/>
                  <a:buFontTx/>
                  <a:buNone/>
                </a:pPr>
                <a:r>
                  <a:rPr lang="en-US" sz="1200" dirty="0" smtClean="0">
                    <a:solidFill>
                      <a:prstClr val="white"/>
                    </a:solidFill>
                    <a:latin typeface="Calibri"/>
                    <a:ea typeface="Microsoft YaHei"/>
                  </a:rPr>
                  <a:t>&amp; </a:t>
                </a:r>
              </a:p>
              <a:p>
                <a:pPr algn="ctr" defTabSz="914400" fontAlgn="auto">
                  <a:lnSpc>
                    <a:spcPct val="100000"/>
                  </a:lnSpc>
                  <a:spcBef>
                    <a:spcPts val="0"/>
                  </a:spcBef>
                  <a:spcAft>
                    <a:spcPts val="0"/>
                  </a:spcAft>
                  <a:buClrTx/>
                  <a:buSzTx/>
                  <a:buFontTx/>
                  <a:buNone/>
                </a:pPr>
                <a:r>
                  <a:rPr lang="en-US" sz="1200" dirty="0" smtClean="0">
                    <a:solidFill>
                      <a:prstClr val="white"/>
                    </a:solidFill>
                    <a:latin typeface="Calibri"/>
                    <a:ea typeface="Microsoft YaHei"/>
                  </a:rPr>
                  <a:t>Latches</a:t>
                </a:r>
                <a:endParaRPr lang="en-GB" sz="1200" dirty="0">
                  <a:solidFill>
                    <a:prstClr val="white"/>
                  </a:solidFill>
                  <a:latin typeface="Calibri"/>
                  <a:ea typeface="Microsoft YaHei"/>
                </a:endParaRPr>
              </a:p>
            </p:txBody>
          </p:sp>
          <p:cxnSp>
            <p:nvCxnSpPr>
              <p:cNvPr id="181" name="Straight Arrow Connector 180"/>
              <p:cNvCxnSpPr/>
              <p:nvPr/>
            </p:nvCxnSpPr>
            <p:spPr>
              <a:xfrm flipV="1">
                <a:off x="4267200" y="4439562"/>
                <a:ext cx="0" cy="1087689"/>
              </a:xfrm>
              <a:prstGeom prst="straightConnector1">
                <a:avLst/>
              </a:prstGeom>
              <a:noFill/>
              <a:ln w="25400" cap="flat" cmpd="sng" algn="ctr">
                <a:solidFill>
                  <a:sysClr val="windowText" lastClr="000000"/>
                </a:solidFill>
                <a:prstDash val="solid"/>
                <a:tailEnd type="arrow"/>
              </a:ln>
              <a:effectLst>
                <a:outerShdw blurRad="40000" dist="20000" dir="5400000" rotWithShape="0">
                  <a:srgbClr val="000000">
                    <a:alpha val="38000"/>
                  </a:srgbClr>
                </a:outerShdw>
              </a:effectLst>
            </p:spPr>
          </p:cxnSp>
          <p:sp>
            <p:nvSpPr>
              <p:cNvPr id="190" name="TextBox 189"/>
              <p:cNvSpPr txBox="1"/>
              <p:nvPr/>
            </p:nvSpPr>
            <p:spPr>
              <a:xfrm>
                <a:off x="3923928" y="5507354"/>
                <a:ext cx="723275" cy="461665"/>
              </a:xfrm>
              <a:prstGeom prst="rect">
                <a:avLst/>
              </a:prstGeom>
              <a:noFill/>
            </p:spPr>
            <p:txBody>
              <a:bodyPr wrap="none" rtlCol="0" anchor="ctr">
                <a:spAutoFit/>
              </a:bodyPr>
              <a:lstStyle/>
              <a:p>
                <a:pPr algn="ctr" defTabSz="914400" fontAlgn="auto">
                  <a:lnSpc>
                    <a:spcPct val="100000"/>
                  </a:lnSpc>
                  <a:spcBef>
                    <a:spcPts val="0"/>
                  </a:spcBef>
                  <a:spcAft>
                    <a:spcPts val="0"/>
                  </a:spcAft>
                  <a:buClrTx/>
                  <a:buSzTx/>
                  <a:buFontTx/>
                  <a:buNone/>
                </a:pPr>
                <a:r>
                  <a:rPr lang="en-GB" sz="1200" dirty="0">
                    <a:solidFill>
                      <a:prstClr val="black"/>
                    </a:solidFill>
                    <a:latin typeface="Calibri"/>
                  </a:rPr>
                  <a:t>c</a:t>
                </a:r>
                <a:r>
                  <a:rPr lang="en-GB" sz="1200" dirty="0" smtClean="0">
                    <a:solidFill>
                      <a:prstClr val="black"/>
                    </a:solidFill>
                    <a:latin typeface="Calibri"/>
                  </a:rPr>
                  <a:t>lock</a:t>
                </a:r>
              </a:p>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(40MHz)</a:t>
                </a:r>
                <a:endParaRPr lang="en-GB" sz="1200" dirty="0">
                  <a:solidFill>
                    <a:prstClr val="black"/>
                  </a:solidFill>
                  <a:latin typeface="Calibri"/>
                </a:endParaRPr>
              </a:p>
            </p:txBody>
          </p:sp>
          <p:sp>
            <p:nvSpPr>
              <p:cNvPr id="194" name="TextBox 193"/>
              <p:cNvSpPr txBox="1"/>
              <p:nvPr/>
            </p:nvSpPr>
            <p:spPr>
              <a:xfrm>
                <a:off x="4860032" y="5507354"/>
                <a:ext cx="916854" cy="276999"/>
              </a:xfrm>
              <a:prstGeom prst="rect">
                <a:avLst/>
              </a:prstGeom>
              <a:noFill/>
            </p:spPr>
            <p:txBody>
              <a:bodyPr wrap="none" rtlCol="0" anchor="ctr">
                <a:spAutoFit/>
              </a:bodyPr>
              <a:lstStyle/>
              <a:p>
                <a:pPr defTabSz="914400" fontAlgn="auto">
                  <a:lnSpc>
                    <a:spcPct val="100000"/>
                  </a:lnSpc>
                  <a:spcBef>
                    <a:spcPts val="0"/>
                  </a:spcBef>
                  <a:spcAft>
                    <a:spcPts val="0"/>
                  </a:spcAft>
                  <a:buClrTx/>
                  <a:buSzTx/>
                  <a:buFontTx/>
                  <a:buNone/>
                </a:pPr>
                <a:r>
                  <a:rPr lang="en-GB" sz="1200" dirty="0" smtClean="0">
                    <a:solidFill>
                      <a:prstClr val="black"/>
                    </a:solidFill>
                    <a:latin typeface="Calibri"/>
                  </a:rPr>
                  <a:t>Time stamp</a:t>
                </a:r>
              </a:p>
            </p:txBody>
          </p:sp>
          <p:sp>
            <p:nvSpPr>
              <p:cNvPr id="227" name="Down Arrow 226"/>
              <p:cNvSpPr/>
              <p:nvPr/>
            </p:nvSpPr>
            <p:spPr>
              <a:xfrm rot="10800000">
                <a:off x="5204159" y="4421761"/>
                <a:ext cx="228600" cy="1066597"/>
              </a:xfrm>
              <a:prstGeom prst="downArrow">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vert270" lIns="0" tIns="0" rIns="0" bIns="0" rtlCol="0" anchor="ctr"/>
              <a:lstStyle/>
              <a:p>
                <a:pPr algn="ctr" defTabSz="914400" fontAlgn="auto">
                  <a:lnSpc>
                    <a:spcPct val="100000"/>
                  </a:lnSpc>
                  <a:spcBef>
                    <a:spcPts val="0"/>
                  </a:spcBef>
                  <a:spcAft>
                    <a:spcPts val="0"/>
                  </a:spcAft>
                  <a:buClrTx/>
                  <a:buSzTx/>
                  <a:buFontTx/>
                  <a:buNone/>
                  <a:defRPr/>
                </a:pPr>
                <a:r>
                  <a:rPr lang="en-GB" sz="1050" b="1" kern="0" dirty="0" smtClean="0">
                    <a:solidFill>
                      <a:prstClr val="white"/>
                    </a:solidFill>
                    <a:latin typeface="Calibri"/>
                    <a:ea typeface="Microsoft YaHei"/>
                  </a:rPr>
                  <a:t>14-bits</a:t>
                </a:r>
              </a:p>
            </p:txBody>
          </p:sp>
          <p:sp>
            <p:nvSpPr>
              <p:cNvPr id="176" name="TextBox 175"/>
              <p:cNvSpPr txBox="1"/>
              <p:nvPr/>
            </p:nvSpPr>
            <p:spPr>
              <a:xfrm>
                <a:off x="4061597" y="3857273"/>
                <a:ext cx="792205" cy="507831"/>
              </a:xfrm>
              <a:prstGeom prst="rect">
                <a:avLst/>
              </a:prstGeom>
              <a:noFill/>
            </p:spPr>
            <p:txBody>
              <a:bodyPr wrap="none" rtlCol="0">
                <a:spAutoFit/>
              </a:bodyPr>
              <a:lstStyle/>
              <a:p>
                <a:pPr algn="ctr" defTabSz="914400" fontAlgn="auto">
                  <a:lnSpc>
                    <a:spcPct val="100000"/>
                  </a:lnSpc>
                  <a:spcBef>
                    <a:spcPts val="0"/>
                  </a:spcBef>
                  <a:spcAft>
                    <a:spcPts val="0"/>
                  </a:spcAft>
                  <a:buClrTx/>
                  <a:buSzTx/>
                  <a:buFontTx/>
                  <a:buNone/>
                </a:pPr>
                <a:r>
                  <a:rPr lang="en-US" sz="900" dirty="0" smtClean="0">
                    <a:solidFill>
                      <a:prstClr val="white"/>
                    </a:solidFill>
                    <a:latin typeface="Calibri"/>
                    <a:ea typeface="Microsoft YaHei"/>
                  </a:rPr>
                  <a:t>Synchronizer</a:t>
                </a:r>
              </a:p>
              <a:p>
                <a:pPr algn="ctr" defTabSz="914400" fontAlgn="auto">
                  <a:lnSpc>
                    <a:spcPct val="100000"/>
                  </a:lnSpc>
                  <a:spcBef>
                    <a:spcPts val="0"/>
                  </a:spcBef>
                  <a:spcAft>
                    <a:spcPts val="0"/>
                  </a:spcAft>
                  <a:buClrTx/>
                  <a:buSzTx/>
                  <a:buFontTx/>
                  <a:buNone/>
                </a:pPr>
                <a:r>
                  <a:rPr lang="en-US" sz="900" dirty="0" smtClean="0">
                    <a:solidFill>
                      <a:prstClr val="white"/>
                    </a:solidFill>
                    <a:latin typeface="Calibri"/>
                    <a:ea typeface="Microsoft YaHei"/>
                  </a:rPr>
                  <a:t>&amp;</a:t>
                </a:r>
              </a:p>
              <a:p>
                <a:pPr algn="ctr" defTabSz="914400" fontAlgn="auto">
                  <a:lnSpc>
                    <a:spcPct val="100000"/>
                  </a:lnSpc>
                  <a:spcBef>
                    <a:spcPts val="0"/>
                  </a:spcBef>
                  <a:spcAft>
                    <a:spcPts val="0"/>
                  </a:spcAft>
                  <a:buClrTx/>
                  <a:buSzTx/>
                  <a:buFontTx/>
                  <a:buNone/>
                </a:pPr>
                <a:r>
                  <a:rPr lang="en-US" sz="900" dirty="0" smtClean="0">
                    <a:solidFill>
                      <a:prstClr val="white"/>
                    </a:solidFill>
                    <a:latin typeface="Calibri"/>
                    <a:ea typeface="Microsoft YaHei"/>
                  </a:rPr>
                  <a:t>Clock gating</a:t>
                </a:r>
                <a:endParaRPr lang="en-GB" sz="900" dirty="0">
                  <a:solidFill>
                    <a:prstClr val="white"/>
                  </a:solidFill>
                  <a:latin typeface="Calibri"/>
                  <a:ea typeface="Microsoft YaHei"/>
                </a:endParaRPr>
              </a:p>
            </p:txBody>
          </p:sp>
        </p:grpSp>
      </p:grpSp>
      <p:grpSp>
        <p:nvGrpSpPr>
          <p:cNvPr id="10" name="Group 9"/>
          <p:cNvGrpSpPr/>
          <p:nvPr/>
        </p:nvGrpSpPr>
        <p:grpSpPr>
          <a:xfrm>
            <a:off x="5764977" y="2795408"/>
            <a:ext cx="772969" cy="2947550"/>
            <a:chOff x="5796136" y="2836803"/>
            <a:chExt cx="772969" cy="2947550"/>
          </a:xfrm>
        </p:grpSpPr>
        <p:sp>
          <p:nvSpPr>
            <p:cNvPr id="231" name="TextBox 230"/>
            <p:cNvSpPr txBox="1"/>
            <p:nvPr/>
          </p:nvSpPr>
          <p:spPr>
            <a:xfrm>
              <a:off x="5796136" y="5507354"/>
              <a:ext cx="772969" cy="276999"/>
            </a:xfrm>
            <a:prstGeom prst="rect">
              <a:avLst/>
            </a:prstGeom>
            <a:noFill/>
          </p:spPr>
          <p:txBody>
            <a:bodyPr wrap="none" rtlCol="0" anchor="ctr">
              <a:spAutoFit/>
            </a:bodyPr>
            <a:lstStyle/>
            <a:p>
              <a:pPr defTabSz="914400" fontAlgn="auto">
                <a:lnSpc>
                  <a:spcPct val="100000"/>
                </a:lnSpc>
                <a:spcBef>
                  <a:spcPts val="0"/>
                </a:spcBef>
                <a:spcAft>
                  <a:spcPts val="0"/>
                </a:spcAft>
                <a:buClrTx/>
                <a:buSzTx/>
                <a:buFontTx/>
                <a:buNone/>
              </a:pPr>
              <a:r>
                <a:rPr lang="en-GB" sz="1200" dirty="0" smtClean="0">
                  <a:solidFill>
                    <a:prstClr val="black"/>
                  </a:solidFill>
                  <a:latin typeface="Calibri"/>
                </a:rPr>
                <a:t>OP Mode</a:t>
              </a:r>
            </a:p>
          </p:txBody>
        </p:sp>
        <p:sp>
          <p:nvSpPr>
            <p:cNvPr id="88" name="Trapezoid 87"/>
            <p:cNvSpPr/>
            <p:nvPr/>
          </p:nvSpPr>
          <p:spPr>
            <a:xfrm rot="5400000">
              <a:off x="5893784" y="3055217"/>
              <a:ext cx="608330" cy="171502"/>
            </a:xfrm>
            <a:prstGeom prst="trapezoid">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cxnSp>
          <p:nvCxnSpPr>
            <p:cNvPr id="228" name="Straight Arrow Connector 227"/>
            <p:cNvCxnSpPr>
              <a:stCxn id="231" idx="0"/>
              <a:endCxn id="88" idx="3"/>
            </p:cNvCxnSpPr>
            <p:nvPr/>
          </p:nvCxnSpPr>
          <p:spPr>
            <a:xfrm flipV="1">
              <a:off x="6182621" y="3423695"/>
              <a:ext cx="0" cy="2083659"/>
            </a:xfrm>
            <a:prstGeom prst="straightConnector1">
              <a:avLst/>
            </a:prstGeom>
            <a:noFill/>
            <a:ln w="25400" cap="flat" cmpd="sng" algn="ctr">
              <a:solidFill>
                <a:sysClr val="windowText" lastClr="000000"/>
              </a:solidFill>
              <a:prstDash val="solid"/>
              <a:tailEnd type="arrow"/>
            </a:ln>
            <a:effectLst>
              <a:outerShdw blurRad="40000" dist="20000" dir="5400000" rotWithShape="0">
                <a:srgbClr val="000000">
                  <a:alpha val="38000"/>
                </a:srgbClr>
              </a:outerShdw>
            </a:effectLst>
          </p:spPr>
        </p:cxnSp>
        <p:cxnSp>
          <p:nvCxnSpPr>
            <p:cNvPr id="244" name="Straight Arrow Connector 243"/>
            <p:cNvCxnSpPr/>
            <p:nvPr/>
          </p:nvCxnSpPr>
          <p:spPr>
            <a:xfrm>
              <a:off x="6285814" y="3141443"/>
              <a:ext cx="180000" cy="0"/>
            </a:xfrm>
            <a:prstGeom prst="straightConnector1">
              <a:avLst/>
            </a:prstGeom>
            <a:ln w="19050">
              <a:solidFill>
                <a:schemeClr val="tx1"/>
              </a:solidFill>
              <a:tailEnd type="arrow" w="med" len="sm"/>
            </a:ln>
          </p:spPr>
          <p:style>
            <a:lnRef idx="1">
              <a:schemeClr val="accent1"/>
            </a:lnRef>
            <a:fillRef idx="0">
              <a:schemeClr val="accent1"/>
            </a:fillRef>
            <a:effectRef idx="0">
              <a:schemeClr val="accent1"/>
            </a:effectRef>
            <a:fontRef idx="minor">
              <a:schemeClr val="tx1"/>
            </a:fontRef>
          </p:style>
        </p:cxnSp>
      </p:grpSp>
      <p:sp>
        <p:nvSpPr>
          <p:cNvPr id="120" name="Rectangular Callout 119"/>
          <p:cNvSpPr/>
          <p:nvPr/>
        </p:nvSpPr>
        <p:spPr>
          <a:xfrm>
            <a:off x="2488613" y="4431721"/>
            <a:ext cx="801466" cy="343702"/>
          </a:xfrm>
          <a:prstGeom prst="wedgeRectCallout">
            <a:avLst>
              <a:gd name="adj1" fmla="val 15878"/>
              <a:gd name="adj2" fmla="val -95325"/>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GB" sz="1000" b="1" dirty="0">
                <a:solidFill>
                  <a:prstClr val="black"/>
                </a:solidFill>
              </a:rPr>
              <a:t>4-bit Local</a:t>
            </a:r>
          </a:p>
          <a:p>
            <a:pPr algn="ctr"/>
            <a:r>
              <a:rPr lang="en-GB" sz="1000" b="1" dirty="0">
                <a:solidFill>
                  <a:prstClr val="black"/>
                </a:solidFill>
              </a:rPr>
              <a:t>Threshold</a:t>
            </a:r>
          </a:p>
        </p:txBody>
      </p:sp>
      <p:sp>
        <p:nvSpPr>
          <p:cNvPr id="119" name="TextBox 118"/>
          <p:cNvSpPr txBox="1"/>
          <p:nvPr/>
        </p:nvSpPr>
        <p:spPr>
          <a:xfrm>
            <a:off x="1462181" y="4195952"/>
            <a:ext cx="990428" cy="307777"/>
          </a:xfrm>
          <a:prstGeom prst="rect">
            <a:avLst/>
          </a:prstGeom>
          <a:noFill/>
        </p:spPr>
        <p:txBody>
          <a:bodyPr wrap="square" rtlCol="0">
            <a:spAutoFit/>
          </a:bodyPr>
          <a:lstStyle/>
          <a:p>
            <a:pPr defTabSz="914400" fontAlgn="auto">
              <a:lnSpc>
                <a:spcPct val="100000"/>
              </a:lnSpc>
              <a:spcBef>
                <a:spcPts val="0"/>
              </a:spcBef>
              <a:spcAft>
                <a:spcPts val="0"/>
              </a:spcAft>
              <a:buClrTx/>
              <a:buSzTx/>
              <a:buFontTx/>
              <a:buNone/>
            </a:pPr>
            <a:r>
              <a:rPr lang="en-US" sz="1400" dirty="0" smtClean="0">
                <a:solidFill>
                  <a:prstClr val="black"/>
                </a:solidFill>
                <a:latin typeface="Calibri"/>
                <a:ea typeface="Microsoft YaHei"/>
              </a:rPr>
              <a:t>~50mV/</a:t>
            </a:r>
            <a:r>
              <a:rPr lang="en-US" sz="1400" dirty="0" err="1" smtClean="0">
                <a:solidFill>
                  <a:prstClr val="black"/>
                </a:solidFill>
                <a:latin typeface="Calibri"/>
                <a:ea typeface="Microsoft YaHei"/>
              </a:rPr>
              <a:t>ke</a:t>
            </a:r>
            <a:r>
              <a:rPr lang="en-US" sz="1400" baseline="30000" dirty="0" smtClean="0">
                <a:solidFill>
                  <a:prstClr val="black"/>
                </a:solidFill>
                <a:latin typeface="Calibri"/>
                <a:ea typeface="Microsoft YaHei"/>
              </a:rPr>
              <a:t>-</a:t>
            </a:r>
            <a:endParaRPr lang="en-GB" sz="1400" baseline="30000" dirty="0">
              <a:solidFill>
                <a:prstClr val="black"/>
              </a:solidFill>
              <a:latin typeface="Calibri"/>
              <a:ea typeface="Microsoft YaHei"/>
            </a:endParaRPr>
          </a:p>
        </p:txBody>
      </p:sp>
      <p:grpSp>
        <p:nvGrpSpPr>
          <p:cNvPr id="17" name="Group 16"/>
          <p:cNvGrpSpPr/>
          <p:nvPr/>
        </p:nvGrpSpPr>
        <p:grpSpPr>
          <a:xfrm>
            <a:off x="3568733" y="2811541"/>
            <a:ext cx="2484343" cy="150052"/>
            <a:chOff x="3599892" y="2852936"/>
            <a:chExt cx="2484343" cy="150052"/>
          </a:xfrm>
        </p:grpSpPr>
        <p:grpSp>
          <p:nvGrpSpPr>
            <p:cNvPr id="247" name="Group 246"/>
            <p:cNvGrpSpPr/>
            <p:nvPr/>
          </p:nvGrpSpPr>
          <p:grpSpPr>
            <a:xfrm>
              <a:off x="4197741" y="2858972"/>
              <a:ext cx="1886494" cy="144016"/>
              <a:chOff x="525333" y="836712"/>
              <a:chExt cx="1886494" cy="144016"/>
            </a:xfrm>
          </p:grpSpPr>
          <p:sp>
            <p:nvSpPr>
              <p:cNvPr id="214" name="Rectangle 213"/>
              <p:cNvSpPr/>
              <p:nvPr/>
            </p:nvSpPr>
            <p:spPr>
              <a:xfrm>
                <a:off x="525333" y="836712"/>
                <a:ext cx="591716" cy="144016"/>
              </a:xfrm>
              <a:prstGeom prst="rect">
                <a:avLst/>
              </a:prstGeom>
              <a:ln/>
            </p:spPr>
            <p:style>
              <a:lnRef idx="2">
                <a:schemeClr val="accent2"/>
              </a:lnRef>
              <a:fillRef idx="1">
                <a:schemeClr val="lt1"/>
              </a:fillRef>
              <a:effectRef idx="0">
                <a:schemeClr val="accent2"/>
              </a:effectRef>
              <a:fontRef idx="minor">
                <a:schemeClr val="dk1"/>
              </a:fontRef>
            </p:style>
            <p:txBody>
              <a:bodyPr lIns="36000" tIns="36000" rIns="36000" bIns="36000" rtlCol="0" anchor="ctr"/>
              <a:lstStyle/>
              <a:p>
                <a:pPr algn="ctr"/>
                <a:r>
                  <a:rPr lang="en-GB" sz="700" b="1" dirty="0" smtClean="0"/>
                  <a:t>TOA (14-bit)</a:t>
                </a:r>
                <a:endParaRPr lang="en-GB" sz="700" b="1" dirty="0"/>
              </a:p>
            </p:txBody>
          </p:sp>
          <p:sp>
            <p:nvSpPr>
              <p:cNvPr id="216" name="Rectangle 215"/>
              <p:cNvSpPr/>
              <p:nvPr/>
            </p:nvSpPr>
            <p:spPr>
              <a:xfrm>
                <a:off x="1684020" y="836712"/>
                <a:ext cx="591716" cy="144016"/>
              </a:xfrm>
              <a:prstGeom prst="rect">
                <a:avLst/>
              </a:prstGeom>
              <a:ln/>
            </p:spPr>
            <p:style>
              <a:lnRef idx="2">
                <a:schemeClr val="accent2"/>
              </a:lnRef>
              <a:fillRef idx="1">
                <a:schemeClr val="lt1"/>
              </a:fillRef>
              <a:effectRef idx="0">
                <a:schemeClr val="accent2"/>
              </a:effectRef>
              <a:fontRef idx="minor">
                <a:schemeClr val="dk1"/>
              </a:fontRef>
            </p:style>
            <p:txBody>
              <a:bodyPr lIns="36000" tIns="36000" rIns="36000" bIns="36000" rtlCol="0" anchor="ctr"/>
              <a:lstStyle/>
              <a:p>
                <a:pPr algn="ctr"/>
                <a:r>
                  <a:rPr lang="en-GB" sz="700" b="1" dirty="0" smtClean="0"/>
                  <a:t>FTOA (4-bit)</a:t>
                </a:r>
                <a:endParaRPr lang="en-GB" sz="700" b="1" dirty="0"/>
              </a:p>
            </p:txBody>
          </p:sp>
          <p:sp>
            <p:nvSpPr>
              <p:cNvPr id="215" name="Rectangle 214"/>
              <p:cNvSpPr/>
              <p:nvPr/>
            </p:nvSpPr>
            <p:spPr>
              <a:xfrm>
                <a:off x="1107956" y="836712"/>
                <a:ext cx="591716" cy="144016"/>
              </a:xfrm>
              <a:prstGeom prst="rect">
                <a:avLst/>
              </a:prstGeom>
              <a:ln/>
            </p:spPr>
            <p:style>
              <a:lnRef idx="2">
                <a:schemeClr val="accent6"/>
              </a:lnRef>
              <a:fillRef idx="1">
                <a:schemeClr val="lt1"/>
              </a:fillRef>
              <a:effectRef idx="0">
                <a:schemeClr val="accent6"/>
              </a:effectRef>
              <a:fontRef idx="minor">
                <a:schemeClr val="dk1"/>
              </a:fontRef>
            </p:style>
            <p:txBody>
              <a:bodyPr lIns="36000" tIns="36000" rIns="36000" bIns="36000" rtlCol="0" anchor="ctr"/>
              <a:lstStyle/>
              <a:p>
                <a:pPr algn="ctr"/>
                <a:r>
                  <a:rPr lang="en-GB" sz="700" b="1" dirty="0" smtClean="0"/>
                  <a:t>TOT (10-bit)</a:t>
                </a:r>
                <a:endParaRPr lang="en-GB" sz="700" b="1" dirty="0"/>
              </a:p>
            </p:txBody>
          </p:sp>
          <p:cxnSp>
            <p:nvCxnSpPr>
              <p:cNvPr id="240" name="Straight Arrow Connector 239"/>
              <p:cNvCxnSpPr>
                <a:stCxn id="216" idx="3"/>
              </p:cNvCxnSpPr>
              <p:nvPr/>
            </p:nvCxnSpPr>
            <p:spPr>
              <a:xfrm>
                <a:off x="2275736" y="908719"/>
                <a:ext cx="136091" cy="0"/>
              </a:xfrm>
              <a:prstGeom prst="straightConnector1">
                <a:avLst/>
              </a:prstGeom>
              <a:ln w="19050">
                <a:solidFill>
                  <a:schemeClr val="tx1"/>
                </a:solidFill>
                <a:tailEnd type="arrow" w="med" len="sm"/>
              </a:ln>
            </p:spPr>
            <p:style>
              <a:lnRef idx="1">
                <a:schemeClr val="accent1"/>
              </a:lnRef>
              <a:fillRef idx="0">
                <a:schemeClr val="accent1"/>
              </a:fillRef>
              <a:effectRef idx="0">
                <a:schemeClr val="accent1"/>
              </a:effectRef>
              <a:fontRef idx="minor">
                <a:schemeClr val="tx1"/>
              </a:fontRef>
            </p:style>
          </p:cxnSp>
        </p:grpSp>
        <p:sp>
          <p:nvSpPr>
            <p:cNvPr id="16" name="Rounded Rectangular Callout 15"/>
            <p:cNvSpPr/>
            <p:nvPr/>
          </p:nvSpPr>
          <p:spPr>
            <a:xfrm>
              <a:off x="3599892" y="2852936"/>
              <a:ext cx="468052" cy="144016"/>
            </a:xfrm>
            <a:prstGeom prst="wedgeRoundRectCallout">
              <a:avLst>
                <a:gd name="adj1" fmla="val 63776"/>
                <a:gd name="adj2" fmla="val 22340"/>
                <a:gd name="adj3" fmla="val 16667"/>
              </a:avLst>
            </a:prstGeom>
            <a:ln>
              <a:solidFill>
                <a:srgbClr val="FF0000"/>
              </a:solidFill>
            </a:ln>
          </p:spPr>
          <p:style>
            <a:lnRef idx="2">
              <a:schemeClr val="accent2"/>
            </a:lnRef>
            <a:fillRef idx="1">
              <a:schemeClr val="lt1"/>
            </a:fillRef>
            <a:effectRef idx="0">
              <a:schemeClr val="accent2"/>
            </a:effectRef>
            <a:fontRef idx="minor">
              <a:schemeClr val="dk1"/>
            </a:fontRef>
          </p:style>
          <p:txBody>
            <a:bodyPr lIns="0" tIns="0" rIns="0" bIns="0" rtlCol="0" anchor="ctr"/>
            <a:lstStyle/>
            <a:p>
              <a:pPr algn="ctr"/>
              <a:r>
                <a:rPr lang="en-US" sz="700" b="1" dirty="0" smtClean="0"/>
                <a:t>TOA &amp; TOT</a:t>
              </a:r>
              <a:endParaRPr lang="en-US" sz="700" b="1" dirty="0"/>
            </a:p>
          </p:txBody>
        </p:sp>
      </p:grpSp>
      <p:grpSp>
        <p:nvGrpSpPr>
          <p:cNvPr id="18" name="Group 17"/>
          <p:cNvGrpSpPr/>
          <p:nvPr/>
        </p:nvGrpSpPr>
        <p:grpSpPr>
          <a:xfrm>
            <a:off x="3568733" y="3027565"/>
            <a:ext cx="2490928" cy="150052"/>
            <a:chOff x="3599892" y="3068960"/>
            <a:chExt cx="2490928" cy="150052"/>
          </a:xfrm>
        </p:grpSpPr>
        <p:grpSp>
          <p:nvGrpSpPr>
            <p:cNvPr id="248" name="Group 247"/>
            <p:cNvGrpSpPr/>
            <p:nvPr/>
          </p:nvGrpSpPr>
          <p:grpSpPr>
            <a:xfrm>
              <a:off x="4197741" y="3074996"/>
              <a:ext cx="1893079" cy="144016"/>
              <a:chOff x="525333" y="1052736"/>
              <a:chExt cx="1893079" cy="144016"/>
            </a:xfrm>
          </p:grpSpPr>
          <p:sp>
            <p:nvSpPr>
              <p:cNvPr id="217" name="Rectangle 216"/>
              <p:cNvSpPr/>
              <p:nvPr/>
            </p:nvSpPr>
            <p:spPr>
              <a:xfrm>
                <a:off x="525333" y="1052736"/>
                <a:ext cx="591716" cy="144016"/>
              </a:xfrm>
              <a:prstGeom prst="rect">
                <a:avLst/>
              </a:prstGeom>
              <a:ln/>
            </p:spPr>
            <p:style>
              <a:lnRef idx="2">
                <a:schemeClr val="accent2"/>
              </a:lnRef>
              <a:fillRef idx="1">
                <a:schemeClr val="lt1"/>
              </a:fillRef>
              <a:effectRef idx="0">
                <a:schemeClr val="accent2"/>
              </a:effectRef>
              <a:fontRef idx="minor">
                <a:schemeClr val="dk1"/>
              </a:fontRef>
            </p:style>
            <p:txBody>
              <a:bodyPr lIns="36000" tIns="36000" rIns="36000" bIns="36000" rtlCol="0" anchor="ctr"/>
              <a:lstStyle/>
              <a:p>
                <a:pPr algn="ctr"/>
                <a:r>
                  <a:rPr lang="en-GB" sz="700" b="1" dirty="0" smtClean="0"/>
                  <a:t>TOA (14-bit)</a:t>
                </a:r>
                <a:endParaRPr lang="en-GB" sz="700" b="1" dirty="0"/>
              </a:p>
            </p:txBody>
          </p:sp>
          <p:sp>
            <p:nvSpPr>
              <p:cNvPr id="218" name="Rectangle 217"/>
              <p:cNvSpPr/>
              <p:nvPr/>
            </p:nvSpPr>
            <p:spPr>
              <a:xfrm>
                <a:off x="1684020" y="1052736"/>
                <a:ext cx="591716" cy="144016"/>
              </a:xfrm>
              <a:prstGeom prst="rect">
                <a:avLst/>
              </a:prstGeom>
              <a:ln/>
            </p:spPr>
            <p:style>
              <a:lnRef idx="2">
                <a:schemeClr val="accent2"/>
              </a:lnRef>
              <a:fillRef idx="1">
                <a:schemeClr val="lt1"/>
              </a:fillRef>
              <a:effectRef idx="0">
                <a:schemeClr val="accent2"/>
              </a:effectRef>
              <a:fontRef idx="minor">
                <a:schemeClr val="dk1"/>
              </a:fontRef>
            </p:style>
            <p:txBody>
              <a:bodyPr lIns="36000" tIns="36000" rIns="36000" bIns="36000" rtlCol="0" anchor="ctr"/>
              <a:lstStyle/>
              <a:p>
                <a:pPr algn="ctr"/>
                <a:r>
                  <a:rPr lang="en-GB" sz="700" b="1" dirty="0" smtClean="0"/>
                  <a:t>FTOA (4-bit)</a:t>
                </a:r>
                <a:endParaRPr lang="en-GB" sz="700" b="1" dirty="0"/>
              </a:p>
            </p:txBody>
          </p:sp>
          <p:sp>
            <p:nvSpPr>
              <p:cNvPr id="219" name="Rectangle 218"/>
              <p:cNvSpPr/>
              <p:nvPr/>
            </p:nvSpPr>
            <p:spPr>
              <a:xfrm>
                <a:off x="1107956" y="1052736"/>
                <a:ext cx="591716" cy="144016"/>
              </a:xfrm>
              <a:prstGeom prst="rect">
                <a:avLst/>
              </a:prstGeom>
              <a:ln>
                <a:solidFill>
                  <a:schemeClr val="tx1">
                    <a:lumMod val="75000"/>
                    <a:lumOff val="25000"/>
                  </a:schemeClr>
                </a:solidFill>
              </a:ln>
            </p:spPr>
            <p:style>
              <a:lnRef idx="2">
                <a:schemeClr val="accent6"/>
              </a:lnRef>
              <a:fillRef idx="1">
                <a:schemeClr val="lt1"/>
              </a:fillRef>
              <a:effectRef idx="0">
                <a:schemeClr val="accent6"/>
              </a:effectRef>
              <a:fontRef idx="minor">
                <a:schemeClr val="dk1"/>
              </a:fontRef>
            </p:style>
            <p:txBody>
              <a:bodyPr lIns="36000" tIns="36000" rIns="36000" bIns="36000" rtlCol="0" anchor="ctr"/>
              <a:lstStyle/>
              <a:p>
                <a:pPr algn="ctr"/>
                <a:endParaRPr lang="en-GB" sz="700" b="1" dirty="0"/>
              </a:p>
            </p:txBody>
          </p:sp>
          <p:cxnSp>
            <p:nvCxnSpPr>
              <p:cNvPr id="242" name="Straight Arrow Connector 241"/>
              <p:cNvCxnSpPr/>
              <p:nvPr/>
            </p:nvCxnSpPr>
            <p:spPr>
              <a:xfrm>
                <a:off x="2282321" y="1119227"/>
                <a:ext cx="136091" cy="0"/>
              </a:xfrm>
              <a:prstGeom prst="straightConnector1">
                <a:avLst/>
              </a:prstGeom>
              <a:ln w="19050">
                <a:solidFill>
                  <a:schemeClr val="tx1"/>
                </a:solidFill>
                <a:tailEnd type="arrow" w="med" len="sm"/>
              </a:ln>
            </p:spPr>
            <p:style>
              <a:lnRef idx="1">
                <a:schemeClr val="accent1"/>
              </a:lnRef>
              <a:fillRef idx="0">
                <a:schemeClr val="accent1"/>
              </a:fillRef>
              <a:effectRef idx="0">
                <a:schemeClr val="accent1"/>
              </a:effectRef>
              <a:fontRef idx="minor">
                <a:schemeClr val="tx1"/>
              </a:fontRef>
            </p:style>
          </p:cxnSp>
        </p:grpSp>
        <p:sp>
          <p:nvSpPr>
            <p:cNvPr id="127" name="Rounded Rectangular Callout 126"/>
            <p:cNvSpPr/>
            <p:nvPr/>
          </p:nvSpPr>
          <p:spPr>
            <a:xfrm>
              <a:off x="3599892" y="3068960"/>
              <a:ext cx="468052" cy="144016"/>
            </a:xfrm>
            <a:prstGeom prst="wedgeRoundRectCallout">
              <a:avLst>
                <a:gd name="adj1" fmla="val 63776"/>
                <a:gd name="adj2" fmla="val 22340"/>
                <a:gd name="adj3" fmla="val 16667"/>
              </a:avLst>
            </a:prstGeom>
            <a:ln>
              <a:solidFill>
                <a:srgbClr val="FF0000"/>
              </a:solidFill>
            </a:ln>
          </p:spPr>
          <p:style>
            <a:lnRef idx="2">
              <a:schemeClr val="accent2"/>
            </a:lnRef>
            <a:fillRef idx="1">
              <a:schemeClr val="lt1"/>
            </a:fillRef>
            <a:effectRef idx="0">
              <a:schemeClr val="accent2"/>
            </a:effectRef>
            <a:fontRef idx="minor">
              <a:schemeClr val="dk1"/>
            </a:fontRef>
          </p:style>
          <p:txBody>
            <a:bodyPr lIns="0" tIns="0" rIns="0" bIns="0" rtlCol="0" anchor="ctr"/>
            <a:lstStyle/>
            <a:p>
              <a:pPr algn="ctr"/>
              <a:r>
                <a:rPr lang="en-US" sz="700" b="1" dirty="0" smtClean="0"/>
                <a:t>TOA</a:t>
              </a:r>
              <a:endParaRPr lang="en-US" sz="700" b="1" dirty="0"/>
            </a:p>
          </p:txBody>
        </p:sp>
      </p:grpSp>
      <p:grpSp>
        <p:nvGrpSpPr>
          <p:cNvPr id="20" name="Group 19"/>
          <p:cNvGrpSpPr/>
          <p:nvPr/>
        </p:nvGrpSpPr>
        <p:grpSpPr>
          <a:xfrm>
            <a:off x="3568733" y="3243589"/>
            <a:ext cx="2498087" cy="150052"/>
            <a:chOff x="3599892" y="3284984"/>
            <a:chExt cx="2498087" cy="150052"/>
          </a:xfrm>
        </p:grpSpPr>
        <p:grpSp>
          <p:nvGrpSpPr>
            <p:cNvPr id="249" name="Group 248"/>
            <p:cNvGrpSpPr/>
            <p:nvPr/>
          </p:nvGrpSpPr>
          <p:grpSpPr>
            <a:xfrm>
              <a:off x="4197741" y="3291020"/>
              <a:ext cx="1900238" cy="144016"/>
              <a:chOff x="525333" y="1268760"/>
              <a:chExt cx="1900238" cy="144016"/>
            </a:xfrm>
          </p:grpSpPr>
          <p:sp>
            <p:nvSpPr>
              <p:cNvPr id="220" name="Rectangle 219"/>
              <p:cNvSpPr/>
              <p:nvPr/>
            </p:nvSpPr>
            <p:spPr>
              <a:xfrm>
                <a:off x="525333" y="1268760"/>
                <a:ext cx="591716" cy="144016"/>
              </a:xfrm>
              <a:prstGeom prst="rect">
                <a:avLst/>
              </a:prstGeom>
              <a:ln/>
            </p:spPr>
            <p:style>
              <a:lnRef idx="2">
                <a:schemeClr val="accent6"/>
              </a:lnRef>
              <a:fillRef idx="1">
                <a:schemeClr val="lt1"/>
              </a:fillRef>
              <a:effectRef idx="0">
                <a:schemeClr val="accent6"/>
              </a:effectRef>
              <a:fontRef idx="minor">
                <a:schemeClr val="dk1"/>
              </a:fontRef>
            </p:style>
            <p:txBody>
              <a:bodyPr lIns="36000" tIns="36000" rIns="36000" bIns="36000" rtlCol="0" anchor="ctr"/>
              <a:lstStyle/>
              <a:p>
                <a:pPr algn="ctr"/>
                <a:r>
                  <a:rPr lang="en-GB" sz="700" b="1" dirty="0" err="1" smtClean="0"/>
                  <a:t>iTOT</a:t>
                </a:r>
                <a:r>
                  <a:rPr lang="en-GB" sz="700" b="1" dirty="0" smtClean="0"/>
                  <a:t> (14-bit)</a:t>
                </a:r>
                <a:endParaRPr lang="en-GB" sz="700" b="1" dirty="0"/>
              </a:p>
            </p:txBody>
          </p:sp>
          <p:sp>
            <p:nvSpPr>
              <p:cNvPr id="221" name="Rectangle 220"/>
              <p:cNvSpPr/>
              <p:nvPr/>
            </p:nvSpPr>
            <p:spPr>
              <a:xfrm>
                <a:off x="1684020" y="1268760"/>
                <a:ext cx="591716" cy="144016"/>
              </a:xfrm>
              <a:prstGeom prst="rect">
                <a:avLst/>
              </a:prstGeom>
              <a:ln>
                <a:solidFill>
                  <a:schemeClr val="tx1">
                    <a:lumMod val="75000"/>
                    <a:lumOff val="25000"/>
                  </a:schemeClr>
                </a:solidFill>
              </a:ln>
            </p:spPr>
            <p:style>
              <a:lnRef idx="2">
                <a:schemeClr val="accent3"/>
              </a:lnRef>
              <a:fillRef idx="1">
                <a:schemeClr val="lt1"/>
              </a:fillRef>
              <a:effectRef idx="0">
                <a:schemeClr val="accent3"/>
              </a:effectRef>
              <a:fontRef idx="minor">
                <a:schemeClr val="dk1"/>
              </a:fontRef>
            </p:style>
            <p:txBody>
              <a:bodyPr lIns="36000" tIns="36000" rIns="36000" bIns="36000" rtlCol="0" anchor="ctr"/>
              <a:lstStyle/>
              <a:p>
                <a:pPr algn="ctr"/>
                <a:endParaRPr lang="en-GB" sz="700" b="1" dirty="0"/>
              </a:p>
            </p:txBody>
          </p:sp>
          <p:sp>
            <p:nvSpPr>
              <p:cNvPr id="222" name="Rectangle 221"/>
              <p:cNvSpPr/>
              <p:nvPr/>
            </p:nvSpPr>
            <p:spPr>
              <a:xfrm>
                <a:off x="1107956" y="1268760"/>
                <a:ext cx="591716" cy="144016"/>
              </a:xfrm>
              <a:prstGeom prst="rect">
                <a:avLst/>
              </a:prstGeom>
              <a:ln/>
            </p:spPr>
            <p:style>
              <a:lnRef idx="2">
                <a:schemeClr val="accent3"/>
              </a:lnRef>
              <a:fillRef idx="1">
                <a:schemeClr val="lt1"/>
              </a:fillRef>
              <a:effectRef idx="0">
                <a:schemeClr val="accent3"/>
              </a:effectRef>
              <a:fontRef idx="minor">
                <a:schemeClr val="dk1"/>
              </a:fontRef>
            </p:style>
            <p:txBody>
              <a:bodyPr lIns="36000" tIns="36000" rIns="36000" bIns="36000" rtlCol="0" anchor="ctr"/>
              <a:lstStyle/>
              <a:p>
                <a:pPr algn="ctr"/>
                <a:r>
                  <a:rPr lang="en-GB" sz="700" b="1" dirty="0" smtClean="0"/>
                  <a:t>PC (10-bit)</a:t>
                </a:r>
                <a:endParaRPr lang="en-GB" sz="700" b="1" dirty="0"/>
              </a:p>
            </p:txBody>
          </p:sp>
          <p:cxnSp>
            <p:nvCxnSpPr>
              <p:cNvPr id="243" name="Straight Arrow Connector 242"/>
              <p:cNvCxnSpPr/>
              <p:nvPr/>
            </p:nvCxnSpPr>
            <p:spPr>
              <a:xfrm>
                <a:off x="2289480" y="1340768"/>
                <a:ext cx="136091" cy="0"/>
              </a:xfrm>
              <a:prstGeom prst="straightConnector1">
                <a:avLst/>
              </a:prstGeom>
              <a:ln w="19050">
                <a:solidFill>
                  <a:schemeClr val="tx1"/>
                </a:solidFill>
                <a:tailEnd type="arrow" w="med" len="sm"/>
              </a:ln>
            </p:spPr>
            <p:style>
              <a:lnRef idx="1">
                <a:schemeClr val="accent1"/>
              </a:lnRef>
              <a:fillRef idx="0">
                <a:schemeClr val="accent1"/>
              </a:fillRef>
              <a:effectRef idx="0">
                <a:schemeClr val="accent1"/>
              </a:effectRef>
              <a:fontRef idx="minor">
                <a:schemeClr val="tx1"/>
              </a:fontRef>
            </p:style>
          </p:cxnSp>
        </p:grpSp>
        <p:sp>
          <p:nvSpPr>
            <p:cNvPr id="128" name="Rounded Rectangular Callout 127"/>
            <p:cNvSpPr/>
            <p:nvPr/>
          </p:nvSpPr>
          <p:spPr>
            <a:xfrm>
              <a:off x="3599892" y="3284984"/>
              <a:ext cx="468052" cy="144016"/>
            </a:xfrm>
            <a:prstGeom prst="wedgeRoundRectCallout">
              <a:avLst>
                <a:gd name="adj1" fmla="val 63776"/>
                <a:gd name="adj2" fmla="val 22340"/>
                <a:gd name="adj3" fmla="val 16667"/>
              </a:avLst>
            </a:prstGeom>
            <a:ln>
              <a:solidFill>
                <a:srgbClr val="FF0000"/>
              </a:solidFill>
            </a:ln>
          </p:spPr>
          <p:style>
            <a:lnRef idx="2">
              <a:schemeClr val="accent2"/>
            </a:lnRef>
            <a:fillRef idx="1">
              <a:schemeClr val="lt1"/>
            </a:fillRef>
            <a:effectRef idx="0">
              <a:schemeClr val="accent2"/>
            </a:effectRef>
            <a:fontRef idx="minor">
              <a:schemeClr val="dk1"/>
            </a:fontRef>
          </p:style>
          <p:txBody>
            <a:bodyPr lIns="0" tIns="0" rIns="0" bIns="0" rtlCol="0" anchor="ctr"/>
            <a:lstStyle/>
            <a:p>
              <a:pPr algn="ctr"/>
              <a:r>
                <a:rPr lang="en-US" sz="700" b="1" dirty="0" smtClean="0"/>
                <a:t>PC &amp; </a:t>
              </a:r>
              <a:r>
                <a:rPr lang="en-US" sz="700" b="1" dirty="0" err="1" smtClean="0"/>
                <a:t>iTOT</a:t>
              </a:r>
              <a:endParaRPr lang="en-US" sz="700" b="1" dirty="0"/>
            </a:p>
          </p:txBody>
        </p:sp>
      </p:grpSp>
      <p:sp>
        <p:nvSpPr>
          <p:cNvPr id="134" name="TextBox 133"/>
          <p:cNvSpPr txBox="1"/>
          <p:nvPr/>
        </p:nvSpPr>
        <p:spPr>
          <a:xfrm>
            <a:off x="1552509" y="3115832"/>
            <a:ext cx="468052" cy="307777"/>
          </a:xfrm>
          <a:prstGeom prst="rect">
            <a:avLst/>
          </a:prstGeom>
          <a:noFill/>
        </p:spPr>
        <p:txBody>
          <a:bodyPr wrap="square" rtlCol="0">
            <a:spAutoFit/>
          </a:bodyPr>
          <a:lstStyle/>
          <a:p>
            <a:pPr defTabSz="914400" fontAlgn="auto">
              <a:lnSpc>
                <a:spcPct val="100000"/>
              </a:lnSpc>
              <a:spcBef>
                <a:spcPts val="0"/>
              </a:spcBef>
              <a:spcAft>
                <a:spcPts val="0"/>
              </a:spcAft>
              <a:buClrTx/>
              <a:buSzTx/>
              <a:buFontTx/>
              <a:buNone/>
            </a:pPr>
            <a:r>
              <a:rPr lang="en-US" sz="1400" dirty="0" smtClean="0">
                <a:solidFill>
                  <a:prstClr val="black"/>
                </a:solidFill>
                <a:latin typeface="Calibri"/>
                <a:ea typeface="Microsoft YaHei"/>
              </a:rPr>
              <a:t>3fF</a:t>
            </a:r>
            <a:endParaRPr lang="en-GB" sz="1400" baseline="30000" dirty="0">
              <a:solidFill>
                <a:prstClr val="black"/>
              </a:solidFill>
              <a:latin typeface="Calibri"/>
              <a:ea typeface="Microsoft YaHei"/>
            </a:endParaRPr>
          </a:p>
        </p:txBody>
      </p:sp>
      <p:sp>
        <p:nvSpPr>
          <p:cNvPr id="146" name="TextBox 145"/>
          <p:cNvSpPr txBox="1"/>
          <p:nvPr/>
        </p:nvSpPr>
        <p:spPr>
          <a:xfrm>
            <a:off x="724417" y="4483984"/>
            <a:ext cx="468052" cy="307777"/>
          </a:xfrm>
          <a:prstGeom prst="rect">
            <a:avLst/>
          </a:prstGeom>
          <a:noFill/>
        </p:spPr>
        <p:txBody>
          <a:bodyPr wrap="square" rtlCol="0">
            <a:spAutoFit/>
          </a:bodyPr>
          <a:lstStyle/>
          <a:p>
            <a:pPr defTabSz="914400" fontAlgn="auto">
              <a:lnSpc>
                <a:spcPct val="100000"/>
              </a:lnSpc>
              <a:spcBef>
                <a:spcPts val="0"/>
              </a:spcBef>
              <a:spcAft>
                <a:spcPts val="0"/>
              </a:spcAft>
              <a:buClrTx/>
              <a:buSzTx/>
              <a:buFontTx/>
              <a:buNone/>
            </a:pPr>
            <a:r>
              <a:rPr lang="en-US" sz="1400" dirty="0" smtClean="0">
                <a:solidFill>
                  <a:prstClr val="black"/>
                </a:solidFill>
                <a:latin typeface="Calibri"/>
                <a:ea typeface="Microsoft YaHei"/>
              </a:rPr>
              <a:t>3fF</a:t>
            </a:r>
            <a:endParaRPr lang="en-GB" sz="1400" baseline="30000" dirty="0">
              <a:solidFill>
                <a:prstClr val="black"/>
              </a:solidFill>
              <a:latin typeface="Calibri"/>
              <a:ea typeface="Microsoft YaHei"/>
            </a:endParaRPr>
          </a:p>
        </p:txBody>
      </p:sp>
      <p:grpSp>
        <p:nvGrpSpPr>
          <p:cNvPr id="22" name="Group 21"/>
          <p:cNvGrpSpPr/>
          <p:nvPr/>
        </p:nvGrpSpPr>
        <p:grpSpPr>
          <a:xfrm>
            <a:off x="6453275" y="2739533"/>
            <a:ext cx="2560687" cy="3353763"/>
            <a:chOff x="6484434" y="2780928"/>
            <a:chExt cx="2560687" cy="3353763"/>
          </a:xfrm>
        </p:grpSpPr>
        <p:grpSp>
          <p:nvGrpSpPr>
            <p:cNvPr id="237" name="Group 236"/>
            <p:cNvGrpSpPr/>
            <p:nvPr/>
          </p:nvGrpSpPr>
          <p:grpSpPr>
            <a:xfrm>
              <a:off x="6484434" y="2780928"/>
              <a:ext cx="2560687" cy="3353763"/>
              <a:chOff x="6484434" y="2780928"/>
              <a:chExt cx="2560687" cy="3353763"/>
            </a:xfrm>
          </p:grpSpPr>
          <p:grpSp>
            <p:nvGrpSpPr>
              <p:cNvPr id="11" name="Group 10"/>
              <p:cNvGrpSpPr/>
              <p:nvPr/>
            </p:nvGrpSpPr>
            <p:grpSpPr>
              <a:xfrm>
                <a:off x="6484434" y="2780928"/>
                <a:ext cx="2560687" cy="3353763"/>
                <a:chOff x="6484434" y="2943036"/>
                <a:chExt cx="2560687" cy="3353763"/>
              </a:xfrm>
            </p:grpSpPr>
            <p:cxnSp>
              <p:nvCxnSpPr>
                <p:cNvPr id="160" name="Straight Arrow Connector 159"/>
                <p:cNvCxnSpPr/>
                <p:nvPr/>
              </p:nvCxnSpPr>
              <p:spPr>
                <a:xfrm>
                  <a:off x="6484434" y="3304993"/>
                  <a:ext cx="923204" cy="0"/>
                </a:xfrm>
                <a:prstGeom prst="straightConnector1">
                  <a:avLst/>
                </a:prstGeom>
                <a:noFill/>
                <a:ln w="25400" cap="flat" cmpd="sng" algn="ctr">
                  <a:solidFill>
                    <a:sysClr val="windowText" lastClr="000000"/>
                  </a:solidFill>
                  <a:prstDash val="solid"/>
                  <a:tailEnd type="arrow"/>
                </a:ln>
                <a:effectLst>
                  <a:outerShdw blurRad="40000" dist="20000" dir="5400000" rotWithShape="0">
                    <a:srgbClr val="000000">
                      <a:alpha val="38000"/>
                    </a:srgbClr>
                  </a:outerShdw>
                </a:effectLst>
              </p:spPr>
            </p:cxnSp>
            <p:sp>
              <p:nvSpPr>
                <p:cNvPr id="161" name="TextBox 160"/>
                <p:cNvSpPr txBox="1"/>
                <p:nvPr/>
              </p:nvSpPr>
              <p:spPr>
                <a:xfrm>
                  <a:off x="7420348" y="2943036"/>
                  <a:ext cx="1097759" cy="523220"/>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defTabSz="914400" fontAlgn="auto">
                    <a:lnSpc>
                      <a:spcPct val="100000"/>
                    </a:lnSpc>
                    <a:spcBef>
                      <a:spcPts val="0"/>
                    </a:spcBef>
                    <a:spcAft>
                      <a:spcPts val="0"/>
                    </a:spcAft>
                    <a:buClrTx/>
                    <a:buSzTx/>
                    <a:buFontTx/>
                    <a:buNone/>
                    <a:defRPr/>
                  </a:pPr>
                  <a:r>
                    <a:rPr lang="en-US" sz="1400" kern="0" dirty="0" err="1" smtClean="0">
                      <a:solidFill>
                        <a:prstClr val="white"/>
                      </a:solidFill>
                      <a:latin typeface="Calibri"/>
                      <a:ea typeface="Microsoft YaHei"/>
                    </a:rPr>
                    <a:t>Deserializer</a:t>
                  </a:r>
                  <a:endParaRPr lang="en-US" sz="1400" kern="0" dirty="0" smtClean="0">
                    <a:solidFill>
                      <a:prstClr val="white"/>
                    </a:solidFill>
                    <a:latin typeface="Calibri"/>
                    <a:ea typeface="Microsoft YaHei"/>
                  </a:endParaRPr>
                </a:p>
                <a:p>
                  <a:pPr algn="ctr" defTabSz="914400" fontAlgn="auto">
                    <a:lnSpc>
                      <a:spcPct val="100000"/>
                    </a:lnSpc>
                    <a:spcBef>
                      <a:spcPts val="0"/>
                    </a:spcBef>
                    <a:spcAft>
                      <a:spcPts val="0"/>
                    </a:spcAft>
                    <a:buClrTx/>
                    <a:buSzTx/>
                    <a:buFontTx/>
                    <a:buNone/>
                    <a:defRPr/>
                  </a:pPr>
                  <a:r>
                    <a:rPr lang="en-US" sz="1400" kern="0" dirty="0" smtClean="0">
                      <a:solidFill>
                        <a:prstClr val="white"/>
                      </a:solidFill>
                      <a:latin typeface="Calibri"/>
                      <a:ea typeface="Microsoft YaHei"/>
                    </a:rPr>
                    <a:t>[1x31]</a:t>
                  </a:r>
                  <a:endParaRPr lang="en-GB" sz="1200" kern="0" dirty="0" smtClean="0">
                    <a:solidFill>
                      <a:prstClr val="white"/>
                    </a:solidFill>
                    <a:latin typeface="Calibri"/>
                    <a:ea typeface="Microsoft YaHei"/>
                  </a:endParaRPr>
                </a:p>
              </p:txBody>
            </p:sp>
            <p:sp>
              <p:nvSpPr>
                <p:cNvPr id="162" name="Rectangle 161"/>
                <p:cNvSpPr/>
                <p:nvPr/>
              </p:nvSpPr>
              <p:spPr>
                <a:xfrm>
                  <a:off x="7420348" y="4129358"/>
                  <a:ext cx="1097759" cy="814333"/>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fontAlgn="auto">
                    <a:lnSpc>
                      <a:spcPct val="100000"/>
                    </a:lnSpc>
                    <a:spcBef>
                      <a:spcPts val="0"/>
                    </a:spcBef>
                    <a:spcAft>
                      <a:spcPts val="0"/>
                    </a:spcAft>
                    <a:buClrTx/>
                    <a:buSzTx/>
                    <a:buFontTx/>
                    <a:buNone/>
                    <a:defRPr/>
                  </a:pPr>
                  <a:r>
                    <a:rPr lang="en-US" sz="1400" kern="0" dirty="0" smtClean="0">
                      <a:solidFill>
                        <a:prstClr val="white"/>
                      </a:solidFill>
                      <a:latin typeface="Calibri"/>
                      <a:ea typeface="Microsoft YaHei"/>
                    </a:rPr>
                    <a:t>Super pixel FIFO </a:t>
                  </a:r>
                </a:p>
                <a:p>
                  <a:pPr algn="ctr" defTabSz="914400" fontAlgn="auto">
                    <a:lnSpc>
                      <a:spcPct val="100000"/>
                    </a:lnSpc>
                    <a:spcBef>
                      <a:spcPts val="0"/>
                    </a:spcBef>
                    <a:spcAft>
                      <a:spcPts val="0"/>
                    </a:spcAft>
                    <a:buClrTx/>
                    <a:buSzTx/>
                    <a:buFontTx/>
                    <a:buNone/>
                    <a:defRPr/>
                  </a:pPr>
                  <a:r>
                    <a:rPr lang="en-US" sz="1400" kern="0" dirty="0" smtClean="0">
                      <a:solidFill>
                        <a:prstClr val="white"/>
                      </a:solidFill>
                      <a:latin typeface="Calibri"/>
                      <a:ea typeface="Microsoft YaHei"/>
                    </a:rPr>
                    <a:t>[2x31]</a:t>
                  </a:r>
                  <a:endParaRPr lang="en-GB" sz="1400" kern="0" dirty="0" smtClean="0">
                    <a:solidFill>
                      <a:prstClr val="white"/>
                    </a:solidFill>
                    <a:latin typeface="Calibri"/>
                    <a:ea typeface="Microsoft YaHei"/>
                  </a:endParaRPr>
                </a:p>
              </p:txBody>
            </p:sp>
            <p:sp>
              <p:nvSpPr>
                <p:cNvPr id="174" name="TextBox 173"/>
                <p:cNvSpPr txBox="1"/>
                <p:nvPr/>
              </p:nvSpPr>
              <p:spPr>
                <a:xfrm>
                  <a:off x="7387945" y="5650468"/>
                  <a:ext cx="994054" cy="646331"/>
                </a:xfrm>
                <a:prstGeom prst="rect">
                  <a:avLst/>
                </a:prstGeom>
                <a:noFill/>
              </p:spPr>
              <p:txBody>
                <a:bodyPr wrap="none" rtlCol="0">
                  <a:spAutoFit/>
                </a:bodyPr>
                <a:lstStyle/>
                <a:p>
                  <a:pPr algn="ctr" defTabSz="914400" fontAlgn="auto">
                    <a:lnSpc>
                      <a:spcPct val="100000"/>
                    </a:lnSpc>
                    <a:spcBef>
                      <a:spcPts val="0"/>
                    </a:spcBef>
                    <a:spcAft>
                      <a:spcPts val="0"/>
                    </a:spcAft>
                    <a:buClrTx/>
                    <a:buSzTx/>
                    <a:buFontTx/>
                    <a:buNone/>
                  </a:pPr>
                  <a:r>
                    <a:rPr lang="en-US" dirty="0" smtClean="0">
                      <a:solidFill>
                        <a:prstClr val="black"/>
                      </a:solidFill>
                      <a:latin typeface="Calibri"/>
                      <a:ea typeface="Microsoft YaHei"/>
                    </a:rPr>
                    <a:t>Data out</a:t>
                  </a:r>
                </a:p>
                <a:p>
                  <a:pPr algn="ctr" defTabSz="914400" fontAlgn="auto">
                    <a:lnSpc>
                      <a:spcPct val="100000"/>
                    </a:lnSpc>
                    <a:spcBef>
                      <a:spcPts val="0"/>
                    </a:spcBef>
                    <a:spcAft>
                      <a:spcPts val="0"/>
                    </a:spcAft>
                    <a:buClrTx/>
                    <a:buSzTx/>
                    <a:buFontTx/>
                    <a:buNone/>
                  </a:pPr>
                  <a:r>
                    <a:rPr lang="en-US" dirty="0" smtClean="0">
                      <a:solidFill>
                        <a:prstClr val="black"/>
                      </a:solidFill>
                      <a:latin typeface="Calibri"/>
                      <a:ea typeface="Microsoft YaHei"/>
                    </a:rPr>
                    <a:t>to EOC</a:t>
                  </a:r>
                  <a:endParaRPr lang="en-GB" dirty="0">
                    <a:solidFill>
                      <a:prstClr val="black"/>
                    </a:solidFill>
                    <a:latin typeface="Calibri"/>
                    <a:ea typeface="Microsoft YaHei"/>
                  </a:endParaRPr>
                </a:p>
              </p:txBody>
            </p:sp>
            <p:sp>
              <p:nvSpPr>
                <p:cNvPr id="180" name="Down Arrow 179"/>
                <p:cNvSpPr/>
                <p:nvPr/>
              </p:nvSpPr>
              <p:spPr>
                <a:xfrm>
                  <a:off x="7854927" y="4943691"/>
                  <a:ext cx="228600" cy="706776"/>
                </a:xfrm>
                <a:prstGeom prst="downArrow">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vert270" lIns="0" tIns="0" rIns="0" bIns="0" rtlCol="0" anchor="ctr"/>
                <a:lstStyle/>
                <a:p>
                  <a:pPr algn="ctr" defTabSz="914400" fontAlgn="auto">
                    <a:lnSpc>
                      <a:spcPct val="100000"/>
                    </a:lnSpc>
                    <a:spcBef>
                      <a:spcPts val="0"/>
                    </a:spcBef>
                    <a:spcAft>
                      <a:spcPts val="0"/>
                    </a:spcAft>
                    <a:buClrTx/>
                    <a:buSzTx/>
                    <a:buFontTx/>
                    <a:buNone/>
                    <a:defRPr/>
                  </a:pPr>
                  <a:r>
                    <a:rPr lang="en-GB" sz="1050" b="1" kern="0" dirty="0" smtClean="0">
                      <a:solidFill>
                        <a:prstClr val="white"/>
                      </a:solidFill>
                      <a:latin typeface="Calibri"/>
                      <a:ea typeface="Microsoft YaHei"/>
                    </a:rPr>
                    <a:t>37-bits</a:t>
                  </a:r>
                </a:p>
              </p:txBody>
            </p:sp>
            <p:cxnSp>
              <p:nvCxnSpPr>
                <p:cNvPr id="195" name="Straight Connector 194"/>
                <p:cNvCxnSpPr/>
                <p:nvPr/>
              </p:nvCxnSpPr>
              <p:spPr>
                <a:xfrm flipV="1">
                  <a:off x="8686800" y="3297559"/>
                  <a:ext cx="0" cy="2352908"/>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96" name="Straight Arrow Connector 195"/>
                <p:cNvCxnSpPr/>
                <p:nvPr/>
              </p:nvCxnSpPr>
              <p:spPr>
                <a:xfrm flipH="1" flipV="1">
                  <a:off x="8518108" y="3297559"/>
                  <a:ext cx="168693" cy="0"/>
                </a:xfrm>
                <a:prstGeom prst="straightConnector1">
                  <a:avLst/>
                </a:prstGeom>
                <a:noFill/>
                <a:ln w="25400" cap="flat" cmpd="sng" algn="ctr">
                  <a:solidFill>
                    <a:sysClr val="windowText" lastClr="000000"/>
                  </a:solidFill>
                  <a:prstDash val="solid"/>
                  <a:headEnd type="none" w="med" len="med"/>
                  <a:tailEnd type="arrow" w="med" len="med"/>
                </a:ln>
                <a:effectLst>
                  <a:outerShdw blurRad="40000" dist="20000" dir="5400000" rotWithShape="0">
                    <a:srgbClr val="000000">
                      <a:alpha val="38000"/>
                    </a:srgbClr>
                  </a:outerShdw>
                </a:effectLst>
              </p:spPr>
            </p:cxnSp>
            <p:cxnSp>
              <p:nvCxnSpPr>
                <p:cNvPr id="197" name="Straight Arrow Connector 196"/>
                <p:cNvCxnSpPr>
                  <a:endCxn id="162" idx="3"/>
                </p:cNvCxnSpPr>
                <p:nvPr/>
              </p:nvCxnSpPr>
              <p:spPr>
                <a:xfrm flipH="1">
                  <a:off x="8518107" y="4481338"/>
                  <a:ext cx="168694" cy="0"/>
                </a:xfrm>
                <a:prstGeom prst="straightConnector1">
                  <a:avLst/>
                </a:prstGeom>
                <a:noFill/>
                <a:ln w="25400" cap="flat" cmpd="sng" algn="ctr">
                  <a:solidFill>
                    <a:sysClr val="windowText" lastClr="000000"/>
                  </a:solidFill>
                  <a:prstDash val="solid"/>
                  <a:headEnd type="oval"/>
                  <a:tailEnd type="arrow"/>
                </a:ln>
                <a:effectLst>
                  <a:outerShdw blurRad="40000" dist="20000" dir="5400000" rotWithShape="0">
                    <a:srgbClr val="000000">
                      <a:alpha val="38000"/>
                    </a:srgbClr>
                  </a:outerShdw>
                </a:effectLst>
              </p:spPr>
            </p:cxnSp>
            <p:sp>
              <p:nvSpPr>
                <p:cNvPr id="198" name="TextBox 197"/>
                <p:cNvSpPr txBox="1"/>
                <p:nvPr/>
              </p:nvSpPr>
              <p:spPr>
                <a:xfrm>
                  <a:off x="8321846" y="5674293"/>
                  <a:ext cx="723275" cy="461665"/>
                </a:xfrm>
                <a:prstGeom prst="rect">
                  <a:avLst/>
                </a:prstGeom>
                <a:noFill/>
              </p:spPr>
              <p:txBody>
                <a:bodyPr wrap="none" rtlCol="0">
                  <a:spAutoFit/>
                </a:bodyPr>
                <a:lstStyle/>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clock</a:t>
                  </a:r>
                </a:p>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(40MHz)</a:t>
                  </a:r>
                  <a:endParaRPr lang="en-GB" sz="1200" dirty="0">
                    <a:solidFill>
                      <a:prstClr val="black"/>
                    </a:solidFill>
                    <a:latin typeface="Calibri"/>
                  </a:endParaRPr>
                </a:p>
              </p:txBody>
            </p:sp>
          </p:grpSp>
          <p:sp>
            <p:nvSpPr>
              <p:cNvPr id="82" name="TextBox 81"/>
              <p:cNvSpPr txBox="1"/>
              <p:nvPr/>
            </p:nvSpPr>
            <p:spPr>
              <a:xfrm>
                <a:off x="6521229" y="2780928"/>
                <a:ext cx="744884" cy="400110"/>
              </a:xfrm>
              <a:prstGeom prst="rect">
                <a:avLst/>
              </a:prstGeom>
              <a:noFill/>
            </p:spPr>
            <p:txBody>
              <a:bodyPr wrap="square" rtlCol="0" anchor="ctr">
                <a:spAutoFit/>
              </a:bodyPr>
              <a:lstStyle/>
              <a:p>
                <a:pPr algn="ctr" defTabSz="914400" fontAlgn="auto">
                  <a:lnSpc>
                    <a:spcPct val="100000"/>
                  </a:lnSpc>
                  <a:spcBef>
                    <a:spcPts val="0"/>
                  </a:spcBef>
                  <a:spcAft>
                    <a:spcPts val="0"/>
                  </a:spcAft>
                  <a:buClrTx/>
                  <a:buSzTx/>
                  <a:buFontTx/>
                  <a:buNone/>
                </a:pPr>
                <a:r>
                  <a:rPr lang="en-GB" sz="1000" dirty="0" smtClean="0">
                    <a:solidFill>
                      <a:prstClr val="black"/>
                    </a:solidFill>
                    <a:latin typeface="Calibri"/>
                  </a:rPr>
                  <a:t>Token </a:t>
                </a:r>
              </a:p>
              <a:p>
                <a:pPr algn="ctr" defTabSz="914400" fontAlgn="auto">
                  <a:lnSpc>
                    <a:spcPct val="100000"/>
                  </a:lnSpc>
                  <a:spcBef>
                    <a:spcPts val="0"/>
                  </a:spcBef>
                  <a:spcAft>
                    <a:spcPts val="0"/>
                  </a:spcAft>
                  <a:buClrTx/>
                  <a:buSzTx/>
                  <a:buFontTx/>
                  <a:buNone/>
                </a:pPr>
                <a:r>
                  <a:rPr lang="en-GB" sz="1000" dirty="0" smtClean="0">
                    <a:solidFill>
                      <a:prstClr val="black"/>
                    </a:solidFill>
                    <a:latin typeface="Calibri"/>
                  </a:rPr>
                  <a:t>arbitration</a:t>
                </a:r>
                <a:endParaRPr lang="en-GB" sz="1000" dirty="0">
                  <a:solidFill>
                    <a:prstClr val="black"/>
                  </a:solidFill>
                  <a:latin typeface="Calibri"/>
                </a:endParaRPr>
              </a:p>
            </p:txBody>
          </p:sp>
          <p:sp>
            <p:nvSpPr>
              <p:cNvPr id="199" name="Down Arrow 198"/>
              <p:cNvSpPr/>
              <p:nvPr/>
            </p:nvSpPr>
            <p:spPr>
              <a:xfrm>
                <a:off x="7854927" y="3304148"/>
                <a:ext cx="228600" cy="653131"/>
              </a:xfrm>
              <a:prstGeom prst="downArrow">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vert270" lIns="0" tIns="0" rIns="0" bIns="0" rtlCol="0" anchor="ctr"/>
              <a:lstStyle/>
              <a:p>
                <a:pPr algn="ctr" defTabSz="914400" fontAlgn="auto">
                  <a:lnSpc>
                    <a:spcPct val="100000"/>
                  </a:lnSpc>
                  <a:spcBef>
                    <a:spcPts val="0"/>
                  </a:spcBef>
                  <a:spcAft>
                    <a:spcPts val="0"/>
                  </a:spcAft>
                  <a:buClrTx/>
                  <a:buSzTx/>
                  <a:buFontTx/>
                  <a:buNone/>
                  <a:defRPr/>
                </a:pPr>
                <a:r>
                  <a:rPr lang="en-GB" sz="1050" b="1" kern="0" dirty="0" smtClean="0">
                    <a:solidFill>
                      <a:prstClr val="white"/>
                    </a:solidFill>
                    <a:latin typeface="Calibri"/>
                    <a:ea typeface="Microsoft YaHei"/>
                  </a:rPr>
                  <a:t>31-bits</a:t>
                </a:r>
              </a:p>
            </p:txBody>
          </p:sp>
        </p:grpSp>
        <p:cxnSp>
          <p:nvCxnSpPr>
            <p:cNvPr id="150" name="Straight Arrow Connector 149"/>
            <p:cNvCxnSpPr/>
            <p:nvPr/>
          </p:nvCxnSpPr>
          <p:spPr>
            <a:xfrm flipV="1">
              <a:off x="8280412" y="4797152"/>
              <a:ext cx="0" cy="684076"/>
            </a:xfrm>
            <a:prstGeom prst="straightConnector1">
              <a:avLst/>
            </a:prstGeom>
            <a:noFill/>
            <a:ln w="25400" cap="flat" cmpd="sng" algn="ctr">
              <a:solidFill>
                <a:sysClr val="windowText" lastClr="000000"/>
              </a:solidFill>
              <a:prstDash val="solid"/>
              <a:headEnd type="arrow"/>
              <a:tailEnd type="arrow"/>
            </a:ln>
            <a:effectLst>
              <a:outerShdw blurRad="40000" dist="20000" dir="5400000" rotWithShape="0">
                <a:srgbClr val="000000">
                  <a:alpha val="38000"/>
                </a:srgbClr>
              </a:outerShdw>
            </a:effectLst>
          </p:spPr>
        </p:cxnSp>
        <p:sp>
          <p:nvSpPr>
            <p:cNvPr id="163" name="TextBox 162"/>
            <p:cNvSpPr txBox="1"/>
            <p:nvPr/>
          </p:nvSpPr>
          <p:spPr>
            <a:xfrm rot="5400000">
              <a:off x="8090106" y="5064737"/>
              <a:ext cx="679673" cy="184666"/>
            </a:xfrm>
            <a:prstGeom prst="rect">
              <a:avLst/>
            </a:prstGeom>
            <a:solidFill>
              <a:schemeClr val="bg1"/>
            </a:solidFill>
          </p:spPr>
          <p:txBody>
            <a:bodyPr wrap="none" lIns="0" tIns="0" rIns="0" bIns="0" rtlCol="0">
              <a:spAutoFit/>
            </a:bodyPr>
            <a:lstStyle/>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handshake</a:t>
              </a:r>
              <a:endParaRPr lang="en-GB" sz="1200" dirty="0">
                <a:solidFill>
                  <a:prstClr val="black"/>
                </a:solidFill>
                <a:latin typeface="Calibri"/>
              </a:endParaRPr>
            </a:p>
          </p:txBody>
        </p:sp>
      </p:grpSp>
      <p:sp>
        <p:nvSpPr>
          <p:cNvPr id="170" name="TextBox 169"/>
          <p:cNvSpPr txBox="1"/>
          <p:nvPr/>
        </p:nvSpPr>
        <p:spPr>
          <a:xfrm>
            <a:off x="232234" y="6165304"/>
            <a:ext cx="8732254" cy="923330"/>
          </a:xfrm>
          <a:prstGeom prst="rect">
            <a:avLst/>
          </a:prstGeom>
          <a:noFill/>
        </p:spPr>
        <p:txBody>
          <a:bodyPr wrap="square" rtlCol="0">
            <a:spAutoFit/>
          </a:bodyPr>
          <a:lstStyle/>
          <a:p>
            <a:pPr lvl="0"/>
            <a:r>
              <a:rPr lang="en-GB" i="1" dirty="0"/>
              <a:t>T. Poikela et al. "Timepix3: a 65K channel hybrid pixel readout chip with simultaneous </a:t>
            </a:r>
            <a:r>
              <a:rPr lang="en-GB" i="1" dirty="0" err="1"/>
              <a:t>ToA</a:t>
            </a:r>
            <a:r>
              <a:rPr lang="en-GB" i="1" dirty="0"/>
              <a:t>/</a:t>
            </a:r>
            <a:r>
              <a:rPr lang="en-GB" i="1" dirty="0" err="1"/>
              <a:t>ToT</a:t>
            </a:r>
            <a:r>
              <a:rPr lang="en-GB" i="1" dirty="0"/>
              <a:t> and sparse readout" JINST 9 C05013, 2014.</a:t>
            </a:r>
          </a:p>
          <a:p>
            <a:endParaRPr lang="en-GB" i="1" dirty="0"/>
          </a:p>
        </p:txBody>
      </p:sp>
      <p:sp>
        <p:nvSpPr>
          <p:cNvPr id="189" name="Slide Number Placeholder 1"/>
          <p:cNvSpPr>
            <a:spLocks noGrp="1"/>
          </p:cNvSpPr>
          <p:nvPr>
            <p:ph type="sldNum" sz="quarter" idx="12"/>
          </p:nvPr>
        </p:nvSpPr>
        <p:spPr>
          <a:xfrm>
            <a:off x="6902896" y="6448251"/>
            <a:ext cx="2133600" cy="365125"/>
          </a:xfrm>
        </p:spPr>
        <p:txBody>
          <a:bodyPr/>
          <a:lstStyle/>
          <a:p>
            <a:r>
              <a:rPr lang="fr-FR" dirty="0" smtClean="0"/>
              <a:t>74</a:t>
            </a:r>
            <a:endParaRPr lang="fr-FR" dirty="0"/>
          </a:p>
        </p:txBody>
      </p:sp>
    </p:spTree>
    <p:custDataLst>
      <p:tags r:id="rId1"/>
    </p:custDataLst>
    <p:extLst>
      <p:ext uri="{BB962C8B-B14F-4D97-AF65-F5344CB8AC3E}">
        <p14:creationId xmlns:p14="http://schemas.microsoft.com/office/powerpoint/2010/main" val="3189234764"/>
      </p:ext>
    </p:extLst>
  </p:cSld>
  <p:clrMapOvr>
    <a:masterClrMapping/>
  </p:clrMapOvr>
  <mc:AlternateContent xmlns:mc="http://schemas.openxmlformats.org/markup-compatibility/2006" xmlns:p14="http://schemas.microsoft.com/office/powerpoint/2010/main">
    <mc:Choice Requires="p14">
      <p:transition spd="slow" p14:dur="2000" advTm="208532"/>
    </mc:Choice>
    <mc:Fallback xmlns="">
      <p:transition spd="slow" advTm="208532"/>
    </mc:Fallback>
  </mc:AlternateContent>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ng_track_2D.png"/>
          <p:cNvPicPr>
            <a:picLocks noChangeAspect="1"/>
          </p:cNvPicPr>
          <p:nvPr/>
        </p:nvPicPr>
        <p:blipFill rotWithShape="1">
          <a:blip r:embed="rId2">
            <a:extLst>
              <a:ext uri="{28A0092B-C50C-407E-A947-70E740481C1C}">
                <a14:useLocalDpi xmlns:a14="http://schemas.microsoft.com/office/drawing/2010/main" val="0"/>
              </a:ext>
            </a:extLst>
          </a:blip>
          <a:srcRect l="2002" r="6413"/>
          <a:stretch/>
        </p:blipFill>
        <p:spPr>
          <a:xfrm>
            <a:off x="366102" y="1784961"/>
            <a:ext cx="8374611" cy="3890211"/>
          </a:xfrm>
          <a:prstGeom prst="rect">
            <a:avLst/>
          </a:prstGeom>
        </p:spPr>
      </p:pic>
      <p:sp>
        <p:nvSpPr>
          <p:cNvPr id="6" name="TextBox 5"/>
          <p:cNvSpPr txBox="1"/>
          <p:nvPr/>
        </p:nvSpPr>
        <p:spPr>
          <a:xfrm>
            <a:off x="366102" y="6309320"/>
            <a:ext cx="4756117" cy="369332"/>
          </a:xfrm>
          <a:prstGeom prst="rect">
            <a:avLst/>
          </a:prstGeom>
          <a:noFill/>
        </p:spPr>
        <p:txBody>
          <a:bodyPr wrap="none" rtlCol="0">
            <a:spAutoFit/>
          </a:bodyPr>
          <a:lstStyle/>
          <a:p>
            <a:r>
              <a:rPr lang="en-US" dirty="0" smtClean="0"/>
              <a:t>Bias 100V, </a:t>
            </a:r>
            <a:r>
              <a:rPr lang="en-US" dirty="0" err="1" smtClean="0"/>
              <a:t>Ikrum</a:t>
            </a:r>
            <a:r>
              <a:rPr lang="en-US" dirty="0" smtClean="0"/>
              <a:t> 5, with time walk correction</a:t>
            </a:r>
            <a:endParaRPr lang="en-US" dirty="0"/>
          </a:p>
        </p:txBody>
      </p:sp>
      <p:sp>
        <p:nvSpPr>
          <p:cNvPr id="4" name="Title 1"/>
          <p:cNvSpPr>
            <a:spLocks noGrp="1"/>
          </p:cNvSpPr>
          <p:nvPr>
            <p:ph type="title"/>
          </p:nvPr>
        </p:nvSpPr>
        <p:spPr>
          <a:xfrm>
            <a:off x="457200" y="274638"/>
            <a:ext cx="8229600" cy="1143000"/>
          </a:xfrm>
        </p:spPr>
        <p:txBody>
          <a:bodyPr>
            <a:normAutofit/>
          </a:bodyPr>
          <a:lstStyle/>
          <a:p>
            <a:r>
              <a:rPr lang="en-US" dirty="0" smtClean="0"/>
              <a:t>Timepix3 </a:t>
            </a:r>
            <a:r>
              <a:rPr lang="en-US" dirty="0"/>
              <a:t>m</a:t>
            </a:r>
            <a:r>
              <a:rPr lang="en-US" dirty="0" smtClean="0"/>
              <a:t>easurement</a:t>
            </a:r>
            <a:endParaRPr lang="en-GB" dirty="0"/>
          </a:p>
        </p:txBody>
      </p:sp>
      <p:sp>
        <p:nvSpPr>
          <p:cNvPr id="7" name="Slide Number Placeholder 1"/>
          <p:cNvSpPr>
            <a:spLocks noGrp="1"/>
          </p:cNvSpPr>
          <p:nvPr>
            <p:ph type="sldNum" sz="quarter" idx="12"/>
          </p:nvPr>
        </p:nvSpPr>
        <p:spPr>
          <a:xfrm>
            <a:off x="6902896" y="6448251"/>
            <a:ext cx="2133600" cy="365125"/>
          </a:xfrm>
        </p:spPr>
        <p:txBody>
          <a:bodyPr/>
          <a:lstStyle/>
          <a:p>
            <a:r>
              <a:rPr lang="fr-FR" dirty="0" smtClean="0"/>
              <a:t>75</a:t>
            </a:r>
            <a:endParaRPr lang="fr-FR" dirty="0"/>
          </a:p>
        </p:txBody>
      </p:sp>
    </p:spTree>
    <p:extLst>
      <p:ext uri="{BB962C8B-B14F-4D97-AF65-F5344CB8AC3E}">
        <p14:creationId xmlns:p14="http://schemas.microsoft.com/office/powerpoint/2010/main" val="1428933220"/>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315684" y="5115248"/>
            <a:ext cx="1705069" cy="307777"/>
          </a:xfrm>
          <a:prstGeom prst="rect">
            <a:avLst/>
          </a:prstGeom>
          <a:noFill/>
        </p:spPr>
        <p:txBody>
          <a:bodyPr wrap="none" rtlCol="0">
            <a:spAutoFit/>
          </a:bodyPr>
          <a:lstStyle/>
          <a:p>
            <a:r>
              <a:rPr lang="en-US" sz="1400" i="1" dirty="0" smtClean="0"/>
              <a:t>Note: Not to scale!</a:t>
            </a:r>
            <a:endParaRPr lang="en-US" sz="1400" i="1" dirty="0"/>
          </a:p>
        </p:txBody>
      </p:sp>
      <p:pic>
        <p:nvPicPr>
          <p:cNvPr id="8" name="Picture 7" descr="long_track_3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32976"/>
            <a:ext cx="9144000" cy="3182273"/>
          </a:xfrm>
          <a:prstGeom prst="rect">
            <a:avLst/>
          </a:prstGeom>
        </p:spPr>
      </p:pic>
      <p:sp>
        <p:nvSpPr>
          <p:cNvPr id="9" name="TextBox 8"/>
          <p:cNvSpPr txBox="1"/>
          <p:nvPr/>
        </p:nvSpPr>
        <p:spPr>
          <a:xfrm>
            <a:off x="683568" y="6304002"/>
            <a:ext cx="4756117" cy="369332"/>
          </a:xfrm>
          <a:prstGeom prst="rect">
            <a:avLst/>
          </a:prstGeom>
          <a:noFill/>
        </p:spPr>
        <p:txBody>
          <a:bodyPr wrap="none" rtlCol="0">
            <a:spAutoFit/>
          </a:bodyPr>
          <a:lstStyle/>
          <a:p>
            <a:r>
              <a:rPr lang="en-US" dirty="0" smtClean="0"/>
              <a:t>Bias 100V, </a:t>
            </a:r>
            <a:r>
              <a:rPr lang="en-US" dirty="0" err="1" smtClean="0"/>
              <a:t>Ikrum</a:t>
            </a:r>
            <a:r>
              <a:rPr lang="en-US" dirty="0" smtClean="0"/>
              <a:t> 5, with time walk correction</a:t>
            </a:r>
            <a:endParaRPr lang="en-US" dirty="0"/>
          </a:p>
        </p:txBody>
      </p:sp>
      <p:sp>
        <p:nvSpPr>
          <p:cNvPr id="6" name="Title 1"/>
          <p:cNvSpPr>
            <a:spLocks noGrp="1"/>
          </p:cNvSpPr>
          <p:nvPr>
            <p:ph type="title"/>
          </p:nvPr>
        </p:nvSpPr>
        <p:spPr>
          <a:xfrm>
            <a:off x="457200" y="274638"/>
            <a:ext cx="8229600" cy="1143000"/>
          </a:xfrm>
        </p:spPr>
        <p:txBody>
          <a:bodyPr>
            <a:normAutofit/>
          </a:bodyPr>
          <a:lstStyle/>
          <a:p>
            <a:r>
              <a:rPr lang="en-US" dirty="0" smtClean="0"/>
              <a:t>Timepix3 </a:t>
            </a:r>
            <a:r>
              <a:rPr lang="en-US" dirty="0"/>
              <a:t>m</a:t>
            </a:r>
            <a:r>
              <a:rPr lang="en-US" dirty="0" smtClean="0"/>
              <a:t>easurement</a:t>
            </a:r>
            <a:endParaRPr lang="en-GB" dirty="0"/>
          </a:p>
        </p:txBody>
      </p:sp>
      <p:sp>
        <p:nvSpPr>
          <p:cNvPr id="10" name="Slide Number Placeholder 1"/>
          <p:cNvSpPr>
            <a:spLocks noGrp="1"/>
          </p:cNvSpPr>
          <p:nvPr>
            <p:ph type="sldNum" sz="quarter" idx="12"/>
          </p:nvPr>
        </p:nvSpPr>
        <p:spPr>
          <a:xfrm>
            <a:off x="6902896" y="6448251"/>
            <a:ext cx="2133600" cy="365125"/>
          </a:xfrm>
        </p:spPr>
        <p:txBody>
          <a:bodyPr/>
          <a:lstStyle/>
          <a:p>
            <a:r>
              <a:rPr lang="fr-FR" dirty="0" smtClean="0"/>
              <a:t>76</a:t>
            </a:r>
            <a:endParaRPr lang="fr-FR" dirty="0"/>
          </a:p>
        </p:txBody>
      </p:sp>
    </p:spTree>
    <p:extLst>
      <p:ext uri="{BB962C8B-B14F-4D97-AF65-F5344CB8AC3E}">
        <p14:creationId xmlns:p14="http://schemas.microsoft.com/office/powerpoint/2010/main" val="2996043266"/>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704438"/>
            <a:ext cx="8424936" cy="6101944"/>
          </a:xfrm>
          <a:prstGeom prst="rect">
            <a:avLst/>
          </a:prstGeom>
        </p:spPr>
      </p:pic>
      <p:sp>
        <p:nvSpPr>
          <p:cNvPr id="10" name="TextBox 9"/>
          <p:cNvSpPr txBox="1"/>
          <p:nvPr/>
        </p:nvSpPr>
        <p:spPr>
          <a:xfrm>
            <a:off x="7477365" y="6526692"/>
            <a:ext cx="1703235" cy="338554"/>
          </a:xfrm>
          <a:prstGeom prst="rect">
            <a:avLst/>
          </a:prstGeom>
          <a:noFill/>
        </p:spPr>
        <p:txBody>
          <a:bodyPr wrap="square" rtlCol="0">
            <a:spAutoFit/>
          </a:bodyPr>
          <a:lstStyle/>
          <a:p>
            <a:r>
              <a:rPr lang="en-GB" sz="1600" i="1" dirty="0" smtClean="0"/>
              <a:t>W. Wong</a:t>
            </a:r>
            <a:endParaRPr lang="en-GB" sz="1600" i="1" dirty="0"/>
          </a:p>
        </p:txBody>
      </p:sp>
      <p:sp>
        <p:nvSpPr>
          <p:cNvPr id="12" name="Title 1"/>
          <p:cNvSpPr txBox="1">
            <a:spLocks/>
          </p:cNvSpPr>
          <p:nvPr/>
        </p:nvSpPr>
        <p:spPr>
          <a:xfrm>
            <a:off x="0" y="0"/>
            <a:ext cx="9144000" cy="94456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err="1" smtClean="0"/>
              <a:t>ToT</a:t>
            </a:r>
            <a:r>
              <a:rPr lang="en-GB" dirty="0" smtClean="0"/>
              <a:t> digitization: </a:t>
            </a:r>
            <a:r>
              <a:rPr lang="en-GB" dirty="0" err="1" smtClean="0"/>
              <a:t>Dosepix</a:t>
            </a:r>
            <a:r>
              <a:rPr lang="en-GB" dirty="0" smtClean="0"/>
              <a:t> chip</a:t>
            </a:r>
            <a:endParaRPr lang="en-GB" dirty="0"/>
          </a:p>
        </p:txBody>
      </p:sp>
      <p:sp>
        <p:nvSpPr>
          <p:cNvPr id="7" name="TextBox 6"/>
          <p:cNvSpPr txBox="1"/>
          <p:nvPr/>
        </p:nvSpPr>
        <p:spPr>
          <a:xfrm>
            <a:off x="6361241" y="1124744"/>
            <a:ext cx="2232248" cy="830997"/>
          </a:xfrm>
          <a:prstGeom prst="rect">
            <a:avLst/>
          </a:prstGeom>
          <a:noFill/>
        </p:spPr>
        <p:txBody>
          <a:bodyPr wrap="square" rtlCol="0">
            <a:spAutoFit/>
          </a:bodyPr>
          <a:lstStyle/>
          <a:p>
            <a:r>
              <a:rPr lang="en-GB" sz="2400" dirty="0" smtClean="0"/>
              <a:t>40keV photons</a:t>
            </a:r>
          </a:p>
          <a:p>
            <a:r>
              <a:rPr lang="en-GB" sz="2400" dirty="0" smtClean="0"/>
              <a:t>3.18keV FWHM</a:t>
            </a:r>
            <a:endParaRPr lang="en-GB" sz="2400" dirty="0"/>
          </a:p>
        </p:txBody>
      </p:sp>
      <p:sp>
        <p:nvSpPr>
          <p:cNvPr id="8" name="Slide Number Placeholder 1"/>
          <p:cNvSpPr>
            <a:spLocks noGrp="1"/>
          </p:cNvSpPr>
          <p:nvPr>
            <p:ph type="sldNum" sz="quarter" idx="12"/>
          </p:nvPr>
        </p:nvSpPr>
        <p:spPr>
          <a:xfrm>
            <a:off x="6902896" y="6448251"/>
            <a:ext cx="2133600" cy="365125"/>
          </a:xfrm>
        </p:spPr>
        <p:txBody>
          <a:bodyPr/>
          <a:lstStyle/>
          <a:p>
            <a:r>
              <a:rPr lang="fr-FR" dirty="0" smtClean="0"/>
              <a:t>78</a:t>
            </a:r>
            <a:endParaRPr lang="fr-FR" dirty="0"/>
          </a:p>
        </p:txBody>
      </p:sp>
    </p:spTree>
    <p:extLst>
      <p:ext uri="{BB962C8B-B14F-4D97-AF65-F5344CB8AC3E}">
        <p14:creationId xmlns:p14="http://schemas.microsoft.com/office/powerpoint/2010/main" val="302978584"/>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Isosceles Triangle 70"/>
          <p:cNvSpPr>
            <a:spLocks noChangeArrowheads="1"/>
          </p:cNvSpPr>
          <p:nvPr/>
        </p:nvSpPr>
        <p:spPr bwMode="auto">
          <a:xfrm rot="5400000">
            <a:off x="3049155" y="2172809"/>
            <a:ext cx="1104900" cy="944010"/>
          </a:xfrm>
          <a:prstGeom prst="triangle">
            <a:avLst>
              <a:gd name="adj" fmla="val 50000"/>
            </a:avLst>
          </a:prstGeom>
          <a:solidFill>
            <a:schemeClr val="bg1"/>
          </a:solidFill>
          <a:ln w="28575" algn="ctr">
            <a:solidFill>
              <a:schemeClr val="tx1"/>
            </a:solidFill>
            <a:round/>
            <a:headEnd type="none" w="sm" len="sm"/>
            <a:tailEnd type="none" w="sm" len="sm"/>
          </a:ln>
        </p:spPr>
        <p:txBody>
          <a:bodyPr/>
          <a:lstStyle/>
          <a:p>
            <a:pPr eaLnBrk="0" hangingPunct="0"/>
            <a:endParaRPr lang="en-GB"/>
          </a:p>
        </p:txBody>
      </p:sp>
      <p:sp>
        <p:nvSpPr>
          <p:cNvPr id="100356" name="Line 113"/>
          <p:cNvSpPr>
            <a:spLocks noChangeAspect="1" noChangeShapeType="1"/>
          </p:cNvSpPr>
          <p:nvPr/>
        </p:nvSpPr>
        <p:spPr bwMode="auto">
          <a:xfrm>
            <a:off x="450018" y="2420977"/>
            <a:ext cx="46027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357" name="Line 114"/>
          <p:cNvSpPr>
            <a:spLocks noChangeAspect="1" noChangeShapeType="1"/>
          </p:cNvSpPr>
          <p:nvPr/>
        </p:nvSpPr>
        <p:spPr bwMode="auto">
          <a:xfrm>
            <a:off x="1486900" y="2420977"/>
            <a:ext cx="23316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square" lIns="91405" tIns="45702" rIns="91405" bIns="45702">
            <a:spAutoFit/>
          </a:bodyPr>
          <a:lstStyle/>
          <a:p>
            <a:endParaRPr lang="en-GB"/>
          </a:p>
        </p:txBody>
      </p:sp>
      <p:sp>
        <p:nvSpPr>
          <p:cNvPr id="100358" name="Line 115"/>
          <p:cNvSpPr>
            <a:spLocks noChangeAspect="1" noChangeShapeType="1"/>
          </p:cNvSpPr>
          <p:nvPr/>
        </p:nvSpPr>
        <p:spPr bwMode="auto">
          <a:xfrm>
            <a:off x="1121379" y="1805027"/>
            <a:ext cx="492527"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359" name="Line 116"/>
          <p:cNvSpPr>
            <a:spLocks noChangeAspect="1" noChangeShapeType="1"/>
          </p:cNvSpPr>
          <p:nvPr/>
        </p:nvSpPr>
        <p:spPr bwMode="auto">
          <a:xfrm>
            <a:off x="1051018" y="1652627"/>
            <a:ext cx="0" cy="304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360" name="Line 117"/>
          <p:cNvSpPr>
            <a:spLocks noChangeAspect="1" noChangeShapeType="1"/>
          </p:cNvSpPr>
          <p:nvPr/>
        </p:nvSpPr>
        <p:spPr bwMode="auto">
          <a:xfrm>
            <a:off x="628852" y="1805027"/>
            <a:ext cx="42216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361" name="Line 118"/>
          <p:cNvSpPr>
            <a:spLocks noChangeAspect="1" noChangeShapeType="1"/>
          </p:cNvSpPr>
          <p:nvPr/>
        </p:nvSpPr>
        <p:spPr bwMode="auto">
          <a:xfrm>
            <a:off x="642044" y="1805027"/>
            <a:ext cx="0" cy="6096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362" name="Line 119"/>
          <p:cNvSpPr>
            <a:spLocks noChangeAspect="1" noChangeShapeType="1"/>
          </p:cNvSpPr>
          <p:nvPr/>
        </p:nvSpPr>
        <p:spPr bwMode="auto">
          <a:xfrm>
            <a:off x="1613906" y="1805027"/>
            <a:ext cx="0" cy="6096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364" name="Line 133"/>
          <p:cNvSpPr>
            <a:spLocks noChangeAspect="1" noChangeShapeType="1"/>
          </p:cNvSpPr>
          <p:nvPr/>
        </p:nvSpPr>
        <p:spPr bwMode="auto">
          <a:xfrm>
            <a:off x="1121379" y="1652627"/>
            <a:ext cx="0" cy="304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365" name="Oval 134"/>
          <p:cNvSpPr>
            <a:spLocks noChangeArrowheads="1"/>
          </p:cNvSpPr>
          <p:nvPr/>
        </p:nvSpPr>
        <p:spPr bwMode="auto">
          <a:xfrm>
            <a:off x="607350" y="2379702"/>
            <a:ext cx="70361" cy="76200"/>
          </a:xfrm>
          <a:prstGeom prst="ellipse">
            <a:avLst/>
          </a:prstGeom>
          <a:solidFill>
            <a:schemeClr val="tx1"/>
          </a:solidFill>
          <a:ln w="12700">
            <a:solidFill>
              <a:schemeClr val="tx1"/>
            </a:solidFill>
            <a:round/>
            <a:headEnd type="none" w="sm" len="sm"/>
            <a:tailEnd type="none" w="sm" len="sm"/>
          </a:ln>
        </p:spPr>
        <p:txBody>
          <a:bodyPr wrap="none" anchor="ctr"/>
          <a:lstStyle/>
          <a:p>
            <a:pPr eaLnBrk="0" hangingPunct="0"/>
            <a:endParaRPr lang="en-US"/>
          </a:p>
        </p:txBody>
      </p:sp>
      <p:sp>
        <p:nvSpPr>
          <p:cNvPr id="100366" name="Oval 135"/>
          <p:cNvSpPr>
            <a:spLocks noChangeArrowheads="1"/>
          </p:cNvSpPr>
          <p:nvPr/>
        </p:nvSpPr>
        <p:spPr bwMode="auto">
          <a:xfrm>
            <a:off x="1572862" y="2376527"/>
            <a:ext cx="70361" cy="76200"/>
          </a:xfrm>
          <a:prstGeom prst="ellipse">
            <a:avLst/>
          </a:prstGeom>
          <a:solidFill>
            <a:schemeClr val="tx1"/>
          </a:solidFill>
          <a:ln w="12700">
            <a:solidFill>
              <a:schemeClr val="tx1"/>
            </a:solidFill>
            <a:round/>
            <a:headEnd type="none" w="sm" len="sm"/>
            <a:tailEnd type="none" w="sm" len="sm"/>
          </a:ln>
        </p:spPr>
        <p:txBody>
          <a:bodyPr wrap="none" anchor="ctr"/>
          <a:lstStyle/>
          <a:p>
            <a:pPr eaLnBrk="0" hangingPunct="0"/>
            <a:endParaRPr lang="en-US"/>
          </a:p>
        </p:txBody>
      </p:sp>
      <p:sp>
        <p:nvSpPr>
          <p:cNvPr id="100367" name="Text Box 161"/>
          <p:cNvSpPr txBox="1">
            <a:spLocks noChangeArrowheads="1"/>
          </p:cNvSpPr>
          <p:nvPr/>
        </p:nvSpPr>
        <p:spPr bwMode="auto">
          <a:xfrm>
            <a:off x="1775173" y="2225714"/>
            <a:ext cx="49252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r>
              <a:rPr lang="en-US" sz="1400" dirty="0" err="1"/>
              <a:t>g</a:t>
            </a:r>
            <a:r>
              <a:rPr lang="en-US" sz="1400" baseline="-25000" dirty="0" err="1"/>
              <a:t>m</a:t>
            </a:r>
            <a:endParaRPr lang="en-US" sz="1400" baseline="-25000" dirty="0"/>
          </a:p>
        </p:txBody>
      </p:sp>
      <p:sp>
        <p:nvSpPr>
          <p:cNvPr id="100368" name="Line 157"/>
          <p:cNvSpPr>
            <a:spLocks noChangeAspect="1" noChangeShapeType="1"/>
          </p:cNvSpPr>
          <p:nvPr/>
        </p:nvSpPr>
        <p:spPr bwMode="auto">
          <a:xfrm>
            <a:off x="2462635" y="2408277"/>
            <a:ext cx="664033" cy="0"/>
          </a:xfrm>
          <a:prstGeom prst="line">
            <a:avLst/>
          </a:prstGeom>
          <a:noFill/>
          <a:ln w="28575">
            <a:solidFill>
              <a:schemeClr val="tx1"/>
            </a:solidFill>
            <a:round/>
            <a:headEnd type="none" w="med" len="med"/>
            <a:tailEnd type="arrow" w="med" len="me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369" name="Text Box 161"/>
          <p:cNvSpPr txBox="1">
            <a:spLocks noChangeArrowheads="1"/>
          </p:cNvSpPr>
          <p:nvPr/>
        </p:nvSpPr>
        <p:spPr bwMode="auto">
          <a:xfrm>
            <a:off x="875115" y="2251115"/>
            <a:ext cx="49252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r>
              <a:rPr lang="en-US" sz="1400"/>
              <a:t>-A</a:t>
            </a:r>
            <a:r>
              <a:rPr lang="en-US" sz="1400" baseline="-25000"/>
              <a:t>v</a:t>
            </a:r>
          </a:p>
        </p:txBody>
      </p:sp>
      <p:sp>
        <p:nvSpPr>
          <p:cNvPr id="100370" name="Text Box 27"/>
          <p:cNvSpPr txBox="1">
            <a:spLocks noChangeArrowheads="1"/>
          </p:cNvSpPr>
          <p:nvPr/>
        </p:nvSpPr>
        <p:spPr bwMode="auto">
          <a:xfrm>
            <a:off x="913228" y="1320840"/>
            <a:ext cx="533571"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ct val="50000"/>
              </a:spcBef>
            </a:pPr>
            <a:r>
              <a:rPr lang="en-US" sz="1400" b="0"/>
              <a:t>C</a:t>
            </a:r>
            <a:r>
              <a:rPr lang="en-US" sz="1400" b="0" baseline="-25000"/>
              <a:t>F</a:t>
            </a:r>
            <a:endParaRPr lang="en-US" sz="1400" b="0"/>
          </a:p>
        </p:txBody>
      </p:sp>
      <p:sp>
        <p:nvSpPr>
          <p:cNvPr id="100371" name="Text Box 27"/>
          <p:cNvSpPr txBox="1">
            <a:spLocks noChangeArrowheads="1"/>
          </p:cNvSpPr>
          <p:nvPr/>
        </p:nvSpPr>
        <p:spPr bwMode="auto">
          <a:xfrm>
            <a:off x="2536535" y="2617828"/>
            <a:ext cx="74905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ct val="50000"/>
              </a:spcBef>
            </a:pPr>
            <a:r>
              <a:rPr lang="en-US" sz="1400" b="0" dirty="0" err="1" smtClean="0"/>
              <a:t>TH</a:t>
            </a:r>
            <a:r>
              <a:rPr lang="en-US" sz="1400" b="0" baseline="-25000" dirty="0" err="1" smtClean="0"/>
              <a:t>sp</a:t>
            </a:r>
            <a:r>
              <a:rPr lang="en-US" sz="1400" b="0" baseline="-25000" dirty="0" err="1"/>
              <a:t>m</a:t>
            </a:r>
            <a:endParaRPr lang="en-US" sz="1400" b="0" baseline="-25000" dirty="0"/>
          </a:p>
        </p:txBody>
      </p:sp>
      <p:sp>
        <p:nvSpPr>
          <p:cNvPr id="100372" name="Octagon 64"/>
          <p:cNvSpPr>
            <a:spLocks noChangeArrowheads="1"/>
          </p:cNvSpPr>
          <p:nvPr/>
        </p:nvSpPr>
        <p:spPr bwMode="auto">
          <a:xfrm>
            <a:off x="17590" y="2209839"/>
            <a:ext cx="432428" cy="431800"/>
          </a:xfrm>
          <a:prstGeom prst="octagon">
            <a:avLst>
              <a:gd name="adj" fmla="val 29287"/>
            </a:avLst>
          </a:prstGeom>
          <a:solidFill>
            <a:srgbClr val="FF0000"/>
          </a:solidFill>
          <a:ln w="28575" algn="ctr">
            <a:solidFill>
              <a:schemeClr val="tx1"/>
            </a:solidFill>
            <a:round/>
            <a:headEnd type="none" w="sm" len="sm"/>
            <a:tailEnd type="none" w="sm" len="sm"/>
          </a:ln>
        </p:spPr>
        <p:txBody>
          <a:bodyPr/>
          <a:lstStyle/>
          <a:p>
            <a:pPr eaLnBrk="0" hangingPunct="0"/>
            <a:endParaRPr lang="en-GB"/>
          </a:p>
        </p:txBody>
      </p:sp>
      <p:sp>
        <p:nvSpPr>
          <p:cNvPr id="100373" name="Line 118"/>
          <p:cNvSpPr>
            <a:spLocks noChangeAspect="1" noChangeShapeType="1"/>
          </p:cNvSpPr>
          <p:nvPr/>
        </p:nvSpPr>
        <p:spPr bwMode="auto">
          <a:xfrm>
            <a:off x="642044" y="2436852"/>
            <a:ext cx="0" cy="6096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374" name="Line 133"/>
          <p:cNvSpPr>
            <a:spLocks noChangeAspect="1" noChangeShapeType="1"/>
          </p:cNvSpPr>
          <p:nvPr/>
        </p:nvSpPr>
        <p:spPr bwMode="auto">
          <a:xfrm rot="5400000">
            <a:off x="649374" y="2893030"/>
            <a:ext cx="0" cy="2814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375" name="Line 133"/>
          <p:cNvSpPr>
            <a:spLocks noChangeAspect="1" noChangeShapeType="1"/>
          </p:cNvSpPr>
          <p:nvPr/>
        </p:nvSpPr>
        <p:spPr bwMode="auto">
          <a:xfrm rot="5400000">
            <a:off x="649374" y="2980342"/>
            <a:ext cx="0" cy="2814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376" name="Line 119"/>
          <p:cNvSpPr>
            <a:spLocks noChangeAspect="1" noChangeShapeType="1"/>
          </p:cNvSpPr>
          <p:nvPr/>
        </p:nvSpPr>
        <p:spPr bwMode="auto">
          <a:xfrm>
            <a:off x="636181" y="3121065"/>
            <a:ext cx="0" cy="35877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377" name="Oval 135"/>
          <p:cNvSpPr>
            <a:spLocks noChangeArrowheads="1"/>
          </p:cNvSpPr>
          <p:nvPr/>
        </p:nvSpPr>
        <p:spPr bwMode="auto">
          <a:xfrm>
            <a:off x="595137" y="3444914"/>
            <a:ext cx="70361" cy="76200"/>
          </a:xfrm>
          <a:prstGeom prst="ellipse">
            <a:avLst/>
          </a:prstGeom>
          <a:solidFill>
            <a:schemeClr val="tx1"/>
          </a:solidFill>
          <a:ln w="12700">
            <a:solidFill>
              <a:schemeClr val="tx1"/>
            </a:solidFill>
            <a:round/>
            <a:headEnd type="none" w="sm" len="sm"/>
            <a:tailEnd type="none" w="sm" len="sm"/>
          </a:ln>
        </p:spPr>
        <p:txBody>
          <a:bodyPr wrap="none" anchor="ctr"/>
          <a:lstStyle/>
          <a:p>
            <a:pPr eaLnBrk="0" hangingPunct="0"/>
            <a:endParaRPr lang="en-US"/>
          </a:p>
        </p:txBody>
      </p:sp>
      <p:sp>
        <p:nvSpPr>
          <p:cNvPr id="100378" name="Text Box 27"/>
          <p:cNvSpPr txBox="1">
            <a:spLocks noChangeArrowheads="1"/>
          </p:cNvSpPr>
          <p:nvPr/>
        </p:nvSpPr>
        <p:spPr bwMode="auto">
          <a:xfrm>
            <a:off x="233072" y="4181515"/>
            <a:ext cx="104808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ct val="50000"/>
              </a:spcBef>
            </a:pPr>
            <a:r>
              <a:rPr lang="en-US" sz="1200" b="0"/>
              <a:t>TestPulse</a:t>
            </a:r>
          </a:p>
        </p:txBody>
      </p:sp>
      <p:sp>
        <p:nvSpPr>
          <p:cNvPr id="100379" name="Line 119"/>
          <p:cNvSpPr>
            <a:spLocks noChangeAspect="1" noChangeShapeType="1"/>
          </p:cNvSpPr>
          <p:nvPr/>
        </p:nvSpPr>
        <p:spPr bwMode="auto">
          <a:xfrm>
            <a:off x="636181" y="3764002"/>
            <a:ext cx="0" cy="3603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380" name="Oval 135"/>
          <p:cNvSpPr>
            <a:spLocks noChangeArrowheads="1"/>
          </p:cNvSpPr>
          <p:nvPr/>
        </p:nvSpPr>
        <p:spPr bwMode="auto">
          <a:xfrm>
            <a:off x="595137" y="4087852"/>
            <a:ext cx="70361" cy="76200"/>
          </a:xfrm>
          <a:prstGeom prst="ellipse">
            <a:avLst/>
          </a:prstGeom>
          <a:solidFill>
            <a:schemeClr val="tx1"/>
          </a:solidFill>
          <a:ln w="12700">
            <a:solidFill>
              <a:schemeClr val="tx1"/>
            </a:solidFill>
            <a:round/>
            <a:headEnd type="none" w="sm" len="sm"/>
            <a:tailEnd type="none" w="sm" len="sm"/>
          </a:ln>
        </p:spPr>
        <p:txBody>
          <a:bodyPr wrap="none" anchor="ctr"/>
          <a:lstStyle/>
          <a:p>
            <a:pPr eaLnBrk="0" hangingPunct="0"/>
            <a:endParaRPr lang="en-US"/>
          </a:p>
        </p:txBody>
      </p:sp>
      <p:sp>
        <p:nvSpPr>
          <p:cNvPr id="100381" name="Oval 135"/>
          <p:cNvSpPr>
            <a:spLocks noChangeArrowheads="1"/>
          </p:cNvSpPr>
          <p:nvPr/>
        </p:nvSpPr>
        <p:spPr bwMode="auto">
          <a:xfrm>
            <a:off x="598069" y="3692564"/>
            <a:ext cx="70361" cy="76200"/>
          </a:xfrm>
          <a:prstGeom prst="ellipse">
            <a:avLst/>
          </a:prstGeom>
          <a:solidFill>
            <a:schemeClr val="tx1"/>
          </a:solidFill>
          <a:ln w="12700">
            <a:solidFill>
              <a:schemeClr val="tx1"/>
            </a:solidFill>
            <a:round/>
            <a:headEnd type="none" w="sm" len="sm"/>
            <a:tailEnd type="none" w="sm" len="sm"/>
          </a:ln>
        </p:spPr>
        <p:txBody>
          <a:bodyPr wrap="none" anchor="ctr"/>
          <a:lstStyle/>
          <a:p>
            <a:pPr eaLnBrk="0" hangingPunct="0"/>
            <a:endParaRPr lang="en-US"/>
          </a:p>
        </p:txBody>
      </p:sp>
      <p:cxnSp>
        <p:nvCxnSpPr>
          <p:cNvPr id="100382" name="Straight Connector 151"/>
          <p:cNvCxnSpPr>
            <a:cxnSpLocks noChangeShapeType="1"/>
            <a:stCxn id="100381" idx="1"/>
          </p:cNvCxnSpPr>
          <p:nvPr/>
        </p:nvCxnSpPr>
        <p:spPr bwMode="auto">
          <a:xfrm flipH="1" flipV="1">
            <a:off x="482267" y="3479839"/>
            <a:ext cx="126063" cy="223838"/>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100383" name="Text Box 27"/>
          <p:cNvSpPr txBox="1">
            <a:spLocks noChangeArrowheads="1"/>
          </p:cNvSpPr>
          <p:nvPr/>
        </p:nvSpPr>
        <p:spPr bwMode="auto">
          <a:xfrm>
            <a:off x="-49839" y="3773527"/>
            <a:ext cx="864854"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ct val="50000"/>
              </a:spcBef>
            </a:pPr>
            <a:r>
              <a:rPr lang="en-US" sz="1200" b="0">
                <a:solidFill>
                  <a:srgbClr val="FF0000"/>
                </a:solidFill>
              </a:rPr>
              <a:t>TestBit</a:t>
            </a:r>
          </a:p>
        </p:txBody>
      </p:sp>
      <p:cxnSp>
        <p:nvCxnSpPr>
          <p:cNvPr id="100384" name="Straight Arrow Connector 155"/>
          <p:cNvCxnSpPr>
            <a:cxnSpLocks noChangeShapeType="1"/>
          </p:cNvCxnSpPr>
          <p:nvPr/>
        </p:nvCxnSpPr>
        <p:spPr bwMode="auto">
          <a:xfrm flipV="1">
            <a:off x="233071" y="3624303"/>
            <a:ext cx="316625" cy="173037"/>
          </a:xfrm>
          <a:prstGeom prst="straightConnector1">
            <a:avLst/>
          </a:prstGeom>
          <a:noFill/>
          <a:ln w="28575"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sp>
        <p:nvSpPr>
          <p:cNvPr id="100385" name="Text Box 27"/>
          <p:cNvSpPr txBox="1">
            <a:spLocks noChangeArrowheads="1"/>
          </p:cNvSpPr>
          <p:nvPr/>
        </p:nvSpPr>
        <p:spPr bwMode="auto">
          <a:xfrm>
            <a:off x="4006643" y="2344778"/>
            <a:ext cx="129581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ct val="50000"/>
              </a:spcBef>
            </a:pPr>
            <a:r>
              <a:rPr lang="en-US" sz="1200" b="0" dirty="0" err="1">
                <a:solidFill>
                  <a:srgbClr val="0000FF"/>
                </a:solidFill>
              </a:rPr>
              <a:t>DiscOutLocal</a:t>
            </a:r>
            <a:endParaRPr lang="en-US" sz="1200" b="0" dirty="0">
              <a:solidFill>
                <a:srgbClr val="0000FF"/>
              </a:solidFill>
            </a:endParaRPr>
          </a:p>
        </p:txBody>
      </p:sp>
      <p:sp>
        <p:nvSpPr>
          <p:cNvPr id="100386" name="Text Box 27"/>
          <p:cNvSpPr txBox="1">
            <a:spLocks noChangeArrowheads="1"/>
          </p:cNvSpPr>
          <p:nvPr/>
        </p:nvSpPr>
        <p:spPr bwMode="auto">
          <a:xfrm>
            <a:off x="-51305" y="2921040"/>
            <a:ext cx="666964"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ct val="50000"/>
              </a:spcBef>
            </a:pPr>
            <a:r>
              <a:rPr lang="en-US" sz="1400" b="0"/>
              <a:t>C</a:t>
            </a:r>
            <a:r>
              <a:rPr lang="en-US" sz="1400" b="0" baseline="-25000"/>
              <a:t>TEST</a:t>
            </a:r>
            <a:endParaRPr lang="en-US" sz="1400" b="0"/>
          </a:p>
        </p:txBody>
      </p:sp>
      <p:sp>
        <p:nvSpPr>
          <p:cNvPr id="100387" name="Oval 91"/>
          <p:cNvSpPr>
            <a:spLocks noChangeArrowheads="1"/>
          </p:cNvSpPr>
          <p:nvPr/>
        </p:nvSpPr>
        <p:spPr bwMode="auto">
          <a:xfrm>
            <a:off x="2408400" y="4624427"/>
            <a:ext cx="332748" cy="360362"/>
          </a:xfrm>
          <a:prstGeom prst="ellipse">
            <a:avLst/>
          </a:prstGeom>
          <a:solidFill>
            <a:schemeClr val="bg1"/>
          </a:solidFill>
          <a:ln w="28575" algn="ctr">
            <a:solidFill>
              <a:schemeClr val="tx1"/>
            </a:solidFill>
            <a:round/>
            <a:headEnd type="none" w="sm" len="sm"/>
            <a:tailEnd type="none" w="sm" len="sm"/>
          </a:ln>
        </p:spPr>
        <p:txBody>
          <a:bodyPr/>
          <a:lstStyle/>
          <a:p>
            <a:pPr eaLnBrk="0" hangingPunct="0"/>
            <a:endParaRPr lang="en-GB"/>
          </a:p>
        </p:txBody>
      </p:sp>
      <p:cxnSp>
        <p:nvCxnSpPr>
          <p:cNvPr id="100388" name="Straight Connector 96"/>
          <p:cNvCxnSpPr>
            <a:cxnSpLocks noChangeShapeType="1"/>
          </p:cNvCxnSpPr>
          <p:nvPr/>
        </p:nvCxnSpPr>
        <p:spPr bwMode="auto">
          <a:xfrm>
            <a:off x="2574040" y="4702214"/>
            <a:ext cx="0" cy="215900"/>
          </a:xfrm>
          <a:prstGeom prst="line">
            <a:avLst/>
          </a:prstGeom>
          <a:noFill/>
          <a:ln w="28575"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100389" name="Line 157"/>
          <p:cNvSpPr>
            <a:spLocks noChangeAspect="1" noChangeShapeType="1"/>
          </p:cNvSpPr>
          <p:nvPr/>
        </p:nvSpPr>
        <p:spPr bwMode="auto">
          <a:xfrm>
            <a:off x="2474362" y="4810164"/>
            <a:ext cx="19935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390" name="TextBox 107"/>
          <p:cNvSpPr txBox="1">
            <a:spLocks noChangeArrowheads="1"/>
          </p:cNvSpPr>
          <p:nvPr/>
        </p:nvSpPr>
        <p:spPr bwMode="auto">
          <a:xfrm>
            <a:off x="5076368" y="1912978"/>
            <a:ext cx="3063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a:t>8</a:t>
            </a:r>
          </a:p>
        </p:txBody>
      </p:sp>
      <p:cxnSp>
        <p:nvCxnSpPr>
          <p:cNvPr id="100391" name="Straight Connector 105"/>
          <p:cNvCxnSpPr>
            <a:cxnSpLocks noChangeShapeType="1"/>
          </p:cNvCxnSpPr>
          <p:nvPr/>
        </p:nvCxnSpPr>
        <p:spPr bwMode="auto">
          <a:xfrm flipV="1">
            <a:off x="5237612" y="2019339"/>
            <a:ext cx="199356" cy="10795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100392" name="Straight Connector 2"/>
          <p:cNvCxnSpPr>
            <a:cxnSpLocks noChangeShapeType="1"/>
          </p:cNvCxnSpPr>
          <p:nvPr/>
        </p:nvCxnSpPr>
        <p:spPr bwMode="auto">
          <a:xfrm>
            <a:off x="3274719" y="2328903"/>
            <a:ext cx="0" cy="149225"/>
          </a:xfrm>
          <a:prstGeom prst="line">
            <a:avLst/>
          </a:prstGeom>
          <a:noFill/>
          <a:ln w="28575" algn="ctr">
            <a:solidFill>
              <a:schemeClr val="tx1"/>
            </a:solidFill>
            <a:round/>
            <a:headEnd type="none" w="sm" len="sm"/>
            <a:tailEnd type="none" w="sm" len="sm"/>
          </a:ln>
        </p:spPr>
      </p:cxnSp>
      <p:cxnSp>
        <p:nvCxnSpPr>
          <p:cNvPr id="100393" name="Straight Connector 5"/>
          <p:cNvCxnSpPr>
            <a:cxnSpLocks noChangeShapeType="1"/>
          </p:cNvCxnSpPr>
          <p:nvPr/>
        </p:nvCxnSpPr>
        <p:spPr bwMode="auto">
          <a:xfrm>
            <a:off x="3208756" y="2406689"/>
            <a:ext cx="133392" cy="0"/>
          </a:xfrm>
          <a:prstGeom prst="line">
            <a:avLst/>
          </a:prstGeom>
          <a:noFill/>
          <a:ln w="28575" algn="ctr">
            <a:solidFill>
              <a:schemeClr val="tx1"/>
            </a:solidFill>
            <a:round/>
            <a:headEnd type="none" w="sm" len="sm"/>
            <a:tailEnd type="none" w="sm" len="sm"/>
          </a:ln>
        </p:spPr>
      </p:cxnSp>
      <p:cxnSp>
        <p:nvCxnSpPr>
          <p:cNvPr id="100394" name="Straight Connector 121"/>
          <p:cNvCxnSpPr>
            <a:cxnSpLocks noChangeShapeType="1"/>
          </p:cNvCxnSpPr>
          <p:nvPr/>
        </p:nvCxnSpPr>
        <p:spPr bwMode="auto">
          <a:xfrm>
            <a:off x="3208756" y="2909927"/>
            <a:ext cx="133392" cy="0"/>
          </a:xfrm>
          <a:prstGeom prst="line">
            <a:avLst/>
          </a:prstGeom>
          <a:noFill/>
          <a:ln w="28575" algn="ctr">
            <a:solidFill>
              <a:schemeClr val="tx1"/>
            </a:solidFill>
            <a:round/>
            <a:headEnd type="none" w="sm" len="sm"/>
            <a:tailEnd type="none" w="sm" len="sm"/>
          </a:ln>
        </p:spPr>
      </p:cxnSp>
      <p:sp>
        <p:nvSpPr>
          <p:cNvPr id="100395" name="Line 157"/>
          <p:cNvSpPr>
            <a:spLocks noChangeAspect="1" noChangeShapeType="1"/>
          </p:cNvSpPr>
          <p:nvPr/>
        </p:nvSpPr>
        <p:spPr bwMode="auto">
          <a:xfrm>
            <a:off x="2877473" y="2909927"/>
            <a:ext cx="24919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cxnSp>
        <p:nvCxnSpPr>
          <p:cNvPr id="100396" name="Straight Connector 127"/>
          <p:cNvCxnSpPr>
            <a:cxnSpLocks noChangeShapeType="1"/>
          </p:cNvCxnSpPr>
          <p:nvPr/>
        </p:nvCxnSpPr>
        <p:spPr bwMode="auto">
          <a:xfrm>
            <a:off x="3355342" y="2816264"/>
            <a:ext cx="131927" cy="0"/>
          </a:xfrm>
          <a:prstGeom prst="line">
            <a:avLst/>
          </a:prstGeom>
          <a:noFill/>
          <a:ln w="28575" algn="ctr">
            <a:solidFill>
              <a:schemeClr val="tx1"/>
            </a:solidFill>
            <a:round/>
            <a:headEnd type="none" w="sm" len="sm"/>
            <a:tailEnd type="none" w="sm" len="sm"/>
          </a:ln>
        </p:spPr>
      </p:cxnSp>
      <p:cxnSp>
        <p:nvCxnSpPr>
          <p:cNvPr id="100397" name="Straight Connector 128"/>
          <p:cNvCxnSpPr>
            <a:cxnSpLocks noChangeShapeType="1"/>
          </p:cNvCxnSpPr>
          <p:nvPr/>
        </p:nvCxnSpPr>
        <p:spPr bwMode="auto">
          <a:xfrm>
            <a:off x="3475542" y="2478127"/>
            <a:ext cx="131927" cy="0"/>
          </a:xfrm>
          <a:prstGeom prst="line">
            <a:avLst/>
          </a:prstGeom>
          <a:noFill/>
          <a:ln w="28575" algn="ctr">
            <a:solidFill>
              <a:schemeClr val="tx1"/>
            </a:solidFill>
            <a:round/>
            <a:headEnd type="none" w="sm" len="sm"/>
            <a:tailEnd type="none" w="sm" len="sm"/>
          </a:ln>
        </p:spPr>
      </p:cxnSp>
      <p:cxnSp>
        <p:nvCxnSpPr>
          <p:cNvPr id="100398" name="Straight Connector 12"/>
          <p:cNvCxnSpPr>
            <a:cxnSpLocks noChangeShapeType="1"/>
          </p:cNvCxnSpPr>
          <p:nvPr/>
        </p:nvCxnSpPr>
        <p:spPr bwMode="auto">
          <a:xfrm>
            <a:off x="3475541" y="2478128"/>
            <a:ext cx="0" cy="338137"/>
          </a:xfrm>
          <a:prstGeom prst="line">
            <a:avLst/>
          </a:prstGeom>
          <a:noFill/>
          <a:ln w="28575" algn="ctr">
            <a:solidFill>
              <a:schemeClr val="tx1"/>
            </a:solidFill>
            <a:round/>
            <a:headEnd type="none" w="sm" len="sm"/>
            <a:tailEnd type="none" w="sm" len="sm"/>
          </a:ln>
        </p:spPr>
      </p:cxnSp>
      <p:sp>
        <p:nvSpPr>
          <p:cNvPr id="100399" name="Line 157"/>
          <p:cNvSpPr>
            <a:spLocks noChangeAspect="1" noChangeShapeType="1"/>
          </p:cNvSpPr>
          <p:nvPr/>
        </p:nvSpPr>
        <p:spPr bwMode="auto">
          <a:xfrm>
            <a:off x="4073610" y="2644814"/>
            <a:ext cx="996781" cy="0"/>
          </a:xfrm>
          <a:prstGeom prst="line">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400" name="Isosceles Triangle 70"/>
          <p:cNvSpPr>
            <a:spLocks noChangeArrowheads="1"/>
          </p:cNvSpPr>
          <p:nvPr/>
        </p:nvSpPr>
        <p:spPr bwMode="auto">
          <a:xfrm rot="5400000">
            <a:off x="3248511" y="4574697"/>
            <a:ext cx="1104900" cy="944010"/>
          </a:xfrm>
          <a:prstGeom prst="triangle">
            <a:avLst>
              <a:gd name="adj" fmla="val 50000"/>
            </a:avLst>
          </a:prstGeom>
          <a:solidFill>
            <a:schemeClr val="bg1"/>
          </a:solidFill>
          <a:ln w="28575" algn="ctr">
            <a:solidFill>
              <a:schemeClr val="tx1"/>
            </a:solidFill>
            <a:round/>
            <a:headEnd type="none" w="sm" len="sm"/>
            <a:tailEnd type="none" w="sm" len="sm"/>
          </a:ln>
        </p:spPr>
        <p:txBody>
          <a:bodyPr/>
          <a:lstStyle/>
          <a:p>
            <a:pPr eaLnBrk="0" hangingPunct="0"/>
            <a:endParaRPr lang="en-GB"/>
          </a:p>
        </p:txBody>
      </p:sp>
      <p:sp>
        <p:nvSpPr>
          <p:cNvPr id="100401" name="Line 157"/>
          <p:cNvSpPr>
            <a:spLocks noChangeAspect="1" noChangeShapeType="1"/>
          </p:cNvSpPr>
          <p:nvPr/>
        </p:nvSpPr>
        <p:spPr bwMode="auto">
          <a:xfrm>
            <a:off x="2744080" y="4810164"/>
            <a:ext cx="584876" cy="0"/>
          </a:xfrm>
          <a:prstGeom prst="line">
            <a:avLst/>
          </a:prstGeom>
          <a:noFill/>
          <a:ln w="28575">
            <a:solidFill>
              <a:schemeClr val="tx1"/>
            </a:solidFill>
            <a:round/>
            <a:headEnd type="none" w="med" len="med"/>
            <a:tailEnd type="arrow" w="med" len="me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402" name="Text Box 27"/>
          <p:cNvSpPr txBox="1">
            <a:spLocks noChangeArrowheads="1"/>
          </p:cNvSpPr>
          <p:nvPr/>
        </p:nvSpPr>
        <p:spPr bwMode="auto">
          <a:xfrm>
            <a:off x="2576972" y="5019715"/>
            <a:ext cx="8311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ct val="50000"/>
              </a:spcBef>
            </a:pPr>
            <a:r>
              <a:rPr lang="en-US" sz="1400" b="0" dirty="0" err="1" smtClean="0"/>
              <a:t>TH</a:t>
            </a:r>
            <a:r>
              <a:rPr lang="en-US" sz="1400" b="0" baseline="-25000" dirty="0" err="1" smtClean="0"/>
              <a:t>csm</a:t>
            </a:r>
            <a:endParaRPr lang="en-US" sz="1400" b="0" baseline="-25000" dirty="0"/>
          </a:p>
        </p:txBody>
      </p:sp>
      <p:sp>
        <p:nvSpPr>
          <p:cNvPr id="100403" name="Text Box 27"/>
          <p:cNvSpPr txBox="1">
            <a:spLocks noChangeArrowheads="1"/>
          </p:cNvSpPr>
          <p:nvPr/>
        </p:nvSpPr>
        <p:spPr bwMode="auto">
          <a:xfrm>
            <a:off x="4111140" y="4778415"/>
            <a:ext cx="129581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ct val="50000"/>
              </a:spcBef>
            </a:pPr>
            <a:r>
              <a:rPr lang="en-US" sz="1200" b="0" dirty="0" err="1">
                <a:solidFill>
                  <a:srgbClr val="0000FF"/>
                </a:solidFill>
              </a:rPr>
              <a:t>DiscOutSum</a:t>
            </a:r>
            <a:endParaRPr lang="en-US" sz="1200" b="0" dirty="0">
              <a:solidFill>
                <a:srgbClr val="0000FF"/>
              </a:solidFill>
            </a:endParaRPr>
          </a:p>
        </p:txBody>
      </p:sp>
      <p:cxnSp>
        <p:nvCxnSpPr>
          <p:cNvPr id="100404" name="Straight Connector 138"/>
          <p:cNvCxnSpPr>
            <a:cxnSpLocks noChangeShapeType="1"/>
          </p:cNvCxnSpPr>
          <p:nvPr/>
        </p:nvCxnSpPr>
        <p:spPr bwMode="auto">
          <a:xfrm>
            <a:off x="3475541" y="4730789"/>
            <a:ext cx="0" cy="147638"/>
          </a:xfrm>
          <a:prstGeom prst="line">
            <a:avLst/>
          </a:prstGeom>
          <a:noFill/>
          <a:ln w="28575" algn="ctr">
            <a:solidFill>
              <a:schemeClr val="tx1"/>
            </a:solidFill>
            <a:round/>
            <a:headEnd type="none" w="sm" len="sm"/>
            <a:tailEnd type="none" w="sm" len="sm"/>
          </a:ln>
        </p:spPr>
      </p:cxnSp>
      <p:cxnSp>
        <p:nvCxnSpPr>
          <p:cNvPr id="100405" name="Straight Connector 139"/>
          <p:cNvCxnSpPr>
            <a:cxnSpLocks noChangeShapeType="1"/>
          </p:cNvCxnSpPr>
          <p:nvPr/>
        </p:nvCxnSpPr>
        <p:spPr bwMode="auto">
          <a:xfrm>
            <a:off x="3408112" y="4808577"/>
            <a:ext cx="133392" cy="0"/>
          </a:xfrm>
          <a:prstGeom prst="line">
            <a:avLst/>
          </a:prstGeom>
          <a:noFill/>
          <a:ln w="28575" algn="ctr">
            <a:solidFill>
              <a:schemeClr val="tx1"/>
            </a:solidFill>
            <a:round/>
            <a:headEnd type="none" w="sm" len="sm"/>
            <a:tailEnd type="none" w="sm" len="sm"/>
          </a:ln>
        </p:spPr>
      </p:cxnSp>
      <p:cxnSp>
        <p:nvCxnSpPr>
          <p:cNvPr id="100406" name="Straight Connector 140"/>
          <p:cNvCxnSpPr>
            <a:cxnSpLocks noChangeShapeType="1"/>
          </p:cNvCxnSpPr>
          <p:nvPr/>
        </p:nvCxnSpPr>
        <p:spPr bwMode="auto">
          <a:xfrm>
            <a:off x="3408112" y="5310227"/>
            <a:ext cx="133392" cy="0"/>
          </a:xfrm>
          <a:prstGeom prst="line">
            <a:avLst/>
          </a:prstGeom>
          <a:noFill/>
          <a:ln w="28575" algn="ctr">
            <a:solidFill>
              <a:schemeClr val="tx1"/>
            </a:solidFill>
            <a:round/>
            <a:headEnd type="none" w="sm" len="sm"/>
            <a:tailEnd type="none" w="sm" len="sm"/>
          </a:ln>
        </p:spPr>
      </p:cxnSp>
      <p:sp>
        <p:nvSpPr>
          <p:cNvPr id="100407" name="Line 157"/>
          <p:cNvSpPr>
            <a:spLocks noChangeAspect="1" noChangeShapeType="1"/>
          </p:cNvSpPr>
          <p:nvPr/>
        </p:nvSpPr>
        <p:spPr bwMode="auto">
          <a:xfrm>
            <a:off x="3076830" y="5310227"/>
            <a:ext cx="24919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cxnSp>
        <p:nvCxnSpPr>
          <p:cNvPr id="100408" name="Straight Connector 142"/>
          <p:cNvCxnSpPr>
            <a:cxnSpLocks noChangeShapeType="1"/>
          </p:cNvCxnSpPr>
          <p:nvPr/>
        </p:nvCxnSpPr>
        <p:spPr bwMode="auto">
          <a:xfrm>
            <a:off x="3554698" y="5218152"/>
            <a:ext cx="131927" cy="0"/>
          </a:xfrm>
          <a:prstGeom prst="line">
            <a:avLst/>
          </a:prstGeom>
          <a:noFill/>
          <a:ln w="28575" algn="ctr">
            <a:solidFill>
              <a:schemeClr val="tx1"/>
            </a:solidFill>
            <a:round/>
            <a:headEnd type="none" w="sm" len="sm"/>
            <a:tailEnd type="none" w="sm" len="sm"/>
          </a:ln>
        </p:spPr>
      </p:cxnSp>
      <p:cxnSp>
        <p:nvCxnSpPr>
          <p:cNvPr id="100409" name="Straight Connector 143"/>
          <p:cNvCxnSpPr>
            <a:cxnSpLocks noChangeShapeType="1"/>
          </p:cNvCxnSpPr>
          <p:nvPr/>
        </p:nvCxnSpPr>
        <p:spPr bwMode="auto">
          <a:xfrm>
            <a:off x="3674898" y="4878427"/>
            <a:ext cx="131927" cy="0"/>
          </a:xfrm>
          <a:prstGeom prst="line">
            <a:avLst/>
          </a:prstGeom>
          <a:noFill/>
          <a:ln w="28575" algn="ctr">
            <a:solidFill>
              <a:schemeClr val="tx1"/>
            </a:solidFill>
            <a:round/>
            <a:headEnd type="none" w="sm" len="sm"/>
            <a:tailEnd type="none" w="sm" len="sm"/>
          </a:ln>
        </p:spPr>
      </p:cxnSp>
      <p:cxnSp>
        <p:nvCxnSpPr>
          <p:cNvPr id="100410" name="Straight Connector 144"/>
          <p:cNvCxnSpPr>
            <a:cxnSpLocks noChangeShapeType="1"/>
          </p:cNvCxnSpPr>
          <p:nvPr/>
        </p:nvCxnSpPr>
        <p:spPr bwMode="auto">
          <a:xfrm>
            <a:off x="3674898" y="4878428"/>
            <a:ext cx="0" cy="339725"/>
          </a:xfrm>
          <a:prstGeom prst="line">
            <a:avLst/>
          </a:prstGeom>
          <a:noFill/>
          <a:ln w="28575" algn="ctr">
            <a:solidFill>
              <a:schemeClr val="tx1"/>
            </a:solidFill>
            <a:round/>
            <a:headEnd type="none" w="sm" len="sm"/>
            <a:tailEnd type="none" w="sm" len="sm"/>
          </a:ln>
        </p:spPr>
      </p:cxnSp>
      <p:sp>
        <p:nvSpPr>
          <p:cNvPr id="100411" name="Line 157"/>
          <p:cNvSpPr>
            <a:spLocks noChangeAspect="1" noChangeShapeType="1"/>
          </p:cNvSpPr>
          <p:nvPr/>
        </p:nvSpPr>
        <p:spPr bwMode="auto">
          <a:xfrm>
            <a:off x="4239251" y="5045114"/>
            <a:ext cx="831140" cy="0"/>
          </a:xfrm>
          <a:prstGeom prst="line">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cxnSp>
        <p:nvCxnSpPr>
          <p:cNvPr id="100412" name="Straight Connector 16"/>
          <p:cNvCxnSpPr>
            <a:cxnSpLocks noChangeShapeType="1"/>
            <a:stCxn id="100387" idx="0"/>
          </p:cNvCxnSpPr>
          <p:nvPr/>
        </p:nvCxnSpPr>
        <p:spPr bwMode="auto">
          <a:xfrm flipH="1" flipV="1">
            <a:off x="2575507" y="2390815"/>
            <a:ext cx="0" cy="2233613"/>
          </a:xfrm>
          <a:prstGeom prst="line">
            <a:avLst/>
          </a:prstGeom>
          <a:noFill/>
          <a:ln w="28575" algn="ctr">
            <a:solidFill>
              <a:schemeClr val="tx1"/>
            </a:solidFill>
            <a:round/>
            <a:headEnd type="arrow" w="med" len="med"/>
            <a:tailEnd/>
          </a:ln>
        </p:spPr>
      </p:cxnSp>
      <p:sp>
        <p:nvSpPr>
          <p:cNvPr id="100413" name="Oval 135"/>
          <p:cNvSpPr>
            <a:spLocks noChangeArrowheads="1"/>
          </p:cNvSpPr>
          <p:nvPr/>
        </p:nvSpPr>
        <p:spPr bwMode="auto">
          <a:xfrm>
            <a:off x="2540326" y="2370177"/>
            <a:ext cx="70361" cy="76200"/>
          </a:xfrm>
          <a:prstGeom prst="ellipse">
            <a:avLst/>
          </a:prstGeom>
          <a:solidFill>
            <a:schemeClr val="tx1"/>
          </a:solidFill>
          <a:ln w="12700">
            <a:solidFill>
              <a:schemeClr val="tx1"/>
            </a:solidFill>
            <a:round/>
            <a:headEnd type="none" w="sm" len="sm"/>
            <a:tailEnd type="none" w="sm" len="sm"/>
          </a:ln>
        </p:spPr>
        <p:txBody>
          <a:bodyPr wrap="none" anchor="ctr"/>
          <a:lstStyle/>
          <a:p>
            <a:pPr eaLnBrk="0" hangingPunct="0"/>
            <a:endParaRPr lang="en-US"/>
          </a:p>
        </p:txBody>
      </p:sp>
      <p:sp>
        <p:nvSpPr>
          <p:cNvPr id="100414" name="Rectangle 131"/>
          <p:cNvSpPr>
            <a:spLocks noChangeArrowheads="1"/>
          </p:cNvSpPr>
          <p:nvPr/>
        </p:nvSpPr>
        <p:spPr bwMode="auto">
          <a:xfrm>
            <a:off x="5057198" y="2300327"/>
            <a:ext cx="1169752" cy="684212"/>
          </a:xfrm>
          <a:prstGeom prst="rect">
            <a:avLst/>
          </a:prstGeom>
          <a:solidFill>
            <a:schemeClr val="bg1"/>
          </a:solidFill>
          <a:ln w="28575">
            <a:solidFill>
              <a:schemeClr val="tx1"/>
            </a:solidFill>
            <a:miter lim="800000"/>
            <a:headEnd type="none" w="sm" len="sm"/>
            <a:tailEnd type="none" w="sm" len="sm"/>
          </a:ln>
        </p:spPr>
        <p:txBody>
          <a:bodyPr wrap="none" anchor="ctr"/>
          <a:lstStyle/>
          <a:p>
            <a:pPr algn="ctr" eaLnBrk="0" hangingPunct="0"/>
            <a:r>
              <a:rPr lang="en-US" sz="1200"/>
              <a:t>Arbitration logic</a:t>
            </a:r>
          </a:p>
        </p:txBody>
      </p:sp>
      <p:cxnSp>
        <p:nvCxnSpPr>
          <p:cNvPr id="100415" name="Straight Connector 19"/>
          <p:cNvCxnSpPr>
            <a:cxnSpLocks noChangeShapeType="1"/>
          </p:cNvCxnSpPr>
          <p:nvPr/>
        </p:nvCxnSpPr>
        <p:spPr bwMode="auto">
          <a:xfrm>
            <a:off x="5343153" y="1805027"/>
            <a:ext cx="0" cy="495300"/>
          </a:xfrm>
          <a:prstGeom prst="line">
            <a:avLst/>
          </a:prstGeom>
          <a:noFill/>
          <a:ln w="28575" algn="ctr">
            <a:solidFill>
              <a:schemeClr val="tx1"/>
            </a:solidFill>
            <a:round/>
            <a:headEnd/>
            <a:tailEnd type="arrow" w="med" len="med"/>
          </a:ln>
        </p:spPr>
      </p:cxnSp>
      <p:sp>
        <p:nvSpPr>
          <p:cNvPr id="100416" name="Text Box 27"/>
          <p:cNvSpPr txBox="1">
            <a:spLocks noChangeArrowheads="1"/>
          </p:cNvSpPr>
          <p:nvPr/>
        </p:nvSpPr>
        <p:spPr bwMode="auto">
          <a:xfrm>
            <a:off x="4572000" y="1541502"/>
            <a:ext cx="152155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ct val="50000"/>
              </a:spcBef>
            </a:pPr>
            <a:r>
              <a:rPr lang="en-US" sz="1200" b="0" dirty="0" err="1">
                <a:solidFill>
                  <a:srgbClr val="0000FF"/>
                </a:solidFill>
              </a:rPr>
              <a:t>DiscOutNeighbours</a:t>
            </a:r>
            <a:endParaRPr lang="en-US" sz="1200" b="0" dirty="0">
              <a:solidFill>
                <a:srgbClr val="0000FF"/>
              </a:solidFill>
            </a:endParaRPr>
          </a:p>
        </p:txBody>
      </p:sp>
      <p:cxnSp>
        <p:nvCxnSpPr>
          <p:cNvPr id="100417" name="Straight Connector 105"/>
          <p:cNvCxnSpPr>
            <a:cxnSpLocks noChangeShapeType="1"/>
          </p:cNvCxnSpPr>
          <p:nvPr/>
        </p:nvCxnSpPr>
        <p:spPr bwMode="auto">
          <a:xfrm flipV="1">
            <a:off x="4472322" y="2586077"/>
            <a:ext cx="199356" cy="10795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100418" name="TextBox 107"/>
          <p:cNvSpPr txBox="1">
            <a:spLocks noChangeArrowheads="1"/>
          </p:cNvSpPr>
          <p:nvPr/>
        </p:nvSpPr>
        <p:spPr bwMode="auto">
          <a:xfrm>
            <a:off x="4431279" y="2633703"/>
            <a:ext cx="3063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a:t>1</a:t>
            </a:r>
          </a:p>
        </p:txBody>
      </p:sp>
      <p:cxnSp>
        <p:nvCxnSpPr>
          <p:cNvPr id="100419" name="Straight Arrow Connector 22"/>
          <p:cNvCxnSpPr>
            <a:cxnSpLocks noChangeShapeType="1"/>
          </p:cNvCxnSpPr>
          <p:nvPr/>
        </p:nvCxnSpPr>
        <p:spPr bwMode="auto">
          <a:xfrm>
            <a:off x="4239251" y="1474827"/>
            <a:ext cx="898570" cy="763587"/>
          </a:xfrm>
          <a:prstGeom prst="straightConnector1">
            <a:avLst/>
          </a:prstGeom>
          <a:noFill/>
          <a:ln w="12700" algn="ctr">
            <a:solidFill>
              <a:schemeClr val="tx1"/>
            </a:solidFill>
            <a:round/>
            <a:headEnd type="none" w="sm" len="sm"/>
            <a:tailEnd type="arrow" w="med" len="med"/>
          </a:ln>
        </p:spPr>
      </p:cxnSp>
      <p:sp>
        <p:nvSpPr>
          <p:cNvPr id="100420" name="Rectangle 131"/>
          <p:cNvSpPr>
            <a:spLocks noChangeArrowheads="1"/>
          </p:cNvSpPr>
          <p:nvPr/>
        </p:nvSpPr>
        <p:spPr bwMode="auto">
          <a:xfrm>
            <a:off x="7165097" y="2343190"/>
            <a:ext cx="1130174" cy="684213"/>
          </a:xfrm>
          <a:prstGeom prst="rect">
            <a:avLst/>
          </a:prstGeom>
          <a:solidFill>
            <a:schemeClr val="bg1"/>
          </a:solidFill>
          <a:ln w="28575">
            <a:solidFill>
              <a:schemeClr val="tx1"/>
            </a:solidFill>
            <a:miter lim="800000"/>
            <a:headEnd type="none" w="sm" len="sm"/>
            <a:tailEnd type="none" w="sm" len="sm"/>
          </a:ln>
        </p:spPr>
        <p:txBody>
          <a:bodyPr wrap="none" anchor="ctr"/>
          <a:lstStyle/>
          <a:p>
            <a:pPr algn="ctr" eaLnBrk="0" hangingPunct="0"/>
            <a:r>
              <a:rPr lang="en-US" sz="1200"/>
              <a:t>Counter0</a:t>
            </a:r>
          </a:p>
        </p:txBody>
      </p:sp>
      <p:sp>
        <p:nvSpPr>
          <p:cNvPr id="100421" name="Line 157"/>
          <p:cNvSpPr>
            <a:spLocks noChangeAspect="1" noChangeShapeType="1"/>
          </p:cNvSpPr>
          <p:nvPr/>
        </p:nvSpPr>
        <p:spPr bwMode="auto">
          <a:xfrm>
            <a:off x="6226950" y="2652752"/>
            <a:ext cx="938147" cy="0"/>
          </a:xfrm>
          <a:prstGeom prst="line">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sp>
        <p:nvSpPr>
          <p:cNvPr id="100422" name="Rectangle 131"/>
          <p:cNvSpPr>
            <a:spLocks noChangeArrowheads="1"/>
          </p:cNvSpPr>
          <p:nvPr/>
        </p:nvSpPr>
        <p:spPr bwMode="auto">
          <a:xfrm>
            <a:off x="7963988" y="4749840"/>
            <a:ext cx="1130173" cy="684213"/>
          </a:xfrm>
          <a:prstGeom prst="rect">
            <a:avLst/>
          </a:prstGeom>
          <a:solidFill>
            <a:schemeClr val="bg1"/>
          </a:solidFill>
          <a:ln w="28575">
            <a:solidFill>
              <a:schemeClr val="tx1"/>
            </a:solidFill>
            <a:miter lim="800000"/>
            <a:headEnd type="none" w="sm" len="sm"/>
            <a:tailEnd type="none" w="sm" len="sm"/>
          </a:ln>
        </p:spPr>
        <p:txBody>
          <a:bodyPr wrap="none" anchor="ctr"/>
          <a:lstStyle/>
          <a:p>
            <a:pPr algn="ctr" eaLnBrk="0" hangingPunct="0"/>
            <a:r>
              <a:rPr lang="en-US" sz="1200"/>
              <a:t>Counter1</a:t>
            </a:r>
            <a:endParaRPr lang="en-US" sz="1600"/>
          </a:p>
        </p:txBody>
      </p:sp>
      <p:sp>
        <p:nvSpPr>
          <p:cNvPr id="100423" name="Line 157"/>
          <p:cNvSpPr>
            <a:spLocks noChangeAspect="1" noChangeShapeType="1"/>
          </p:cNvSpPr>
          <p:nvPr/>
        </p:nvSpPr>
        <p:spPr bwMode="auto">
          <a:xfrm>
            <a:off x="6234280" y="5059402"/>
            <a:ext cx="1729708" cy="0"/>
          </a:xfrm>
          <a:prstGeom prst="line">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txBody>
          <a:bodyPr lIns="91405" tIns="45702" rIns="91405" bIns="45702">
            <a:spAutoFit/>
          </a:bodyPr>
          <a:lstStyle/>
          <a:p>
            <a:endParaRPr lang="en-GB"/>
          </a:p>
        </p:txBody>
      </p:sp>
      <p:cxnSp>
        <p:nvCxnSpPr>
          <p:cNvPr id="100424" name="Straight Connector 92"/>
          <p:cNvCxnSpPr>
            <a:cxnSpLocks noChangeShapeType="1"/>
          </p:cNvCxnSpPr>
          <p:nvPr/>
        </p:nvCxnSpPr>
        <p:spPr bwMode="auto">
          <a:xfrm flipV="1">
            <a:off x="7697202" y="1681202"/>
            <a:ext cx="0" cy="647700"/>
          </a:xfrm>
          <a:prstGeom prst="line">
            <a:avLst/>
          </a:prstGeom>
          <a:noFill/>
          <a:ln w="28575" algn="ctr">
            <a:solidFill>
              <a:schemeClr val="tx1"/>
            </a:solidFill>
            <a:round/>
            <a:headEnd type="arrow" w="med" len="med"/>
            <a:tailEnd/>
          </a:ln>
          <a:extLst>
            <a:ext uri="{909E8E84-426E-40DD-AFC4-6F175D3DCCD1}">
              <a14:hiddenFill xmlns:a14="http://schemas.microsoft.com/office/drawing/2010/main">
                <a:noFill/>
              </a14:hiddenFill>
            </a:ext>
          </a:extLst>
        </p:spPr>
      </p:cxnSp>
      <p:cxnSp>
        <p:nvCxnSpPr>
          <p:cNvPr id="100425" name="Straight Connector 94"/>
          <p:cNvCxnSpPr>
            <a:cxnSpLocks noChangeShapeType="1"/>
          </p:cNvCxnSpPr>
          <p:nvPr/>
        </p:nvCxnSpPr>
        <p:spPr bwMode="auto">
          <a:xfrm flipV="1">
            <a:off x="7563809" y="2039977"/>
            <a:ext cx="199356" cy="10795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100426" name="TextBox 95"/>
          <p:cNvSpPr txBox="1">
            <a:spLocks noChangeArrowheads="1"/>
          </p:cNvSpPr>
          <p:nvPr/>
        </p:nvSpPr>
        <p:spPr bwMode="auto">
          <a:xfrm>
            <a:off x="7697202" y="1943140"/>
            <a:ext cx="199356"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dirty="0"/>
              <a:t>1</a:t>
            </a:r>
          </a:p>
        </p:txBody>
      </p:sp>
      <p:cxnSp>
        <p:nvCxnSpPr>
          <p:cNvPr id="100427" name="Straight Connector 100"/>
          <p:cNvCxnSpPr>
            <a:cxnSpLocks noChangeShapeType="1"/>
          </p:cNvCxnSpPr>
          <p:nvPr/>
        </p:nvCxnSpPr>
        <p:spPr bwMode="auto">
          <a:xfrm flipV="1">
            <a:off x="7711861" y="3033752"/>
            <a:ext cx="1508" cy="3193041"/>
          </a:xfrm>
          <a:prstGeom prst="line">
            <a:avLst/>
          </a:prstGeom>
          <a:noFill/>
          <a:ln w="28575" algn="ctr">
            <a:solidFill>
              <a:schemeClr val="tx1"/>
            </a:solidFill>
            <a:round/>
            <a:headEnd type="arrow" w="med" len="med"/>
            <a:tailEnd/>
          </a:ln>
          <a:extLst>
            <a:ext uri="{909E8E84-426E-40DD-AFC4-6F175D3DCCD1}">
              <a14:hiddenFill xmlns:a14="http://schemas.microsoft.com/office/drawing/2010/main">
                <a:noFill/>
              </a14:hiddenFill>
            </a:ext>
          </a:extLst>
        </p:spPr>
      </p:cxnSp>
      <p:sp>
        <p:nvSpPr>
          <p:cNvPr id="100428" name="TextBox 101"/>
          <p:cNvSpPr txBox="1">
            <a:spLocks noChangeArrowheads="1"/>
          </p:cNvSpPr>
          <p:nvPr/>
        </p:nvSpPr>
        <p:spPr bwMode="auto">
          <a:xfrm>
            <a:off x="7421287" y="6233370"/>
            <a:ext cx="114483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b="0" dirty="0"/>
              <a:t>DataOut0</a:t>
            </a:r>
          </a:p>
        </p:txBody>
      </p:sp>
      <p:cxnSp>
        <p:nvCxnSpPr>
          <p:cNvPr id="100429" name="Straight Connector 103"/>
          <p:cNvCxnSpPr>
            <a:cxnSpLocks noChangeShapeType="1"/>
            <a:endCxn id="100422" idx="2"/>
          </p:cNvCxnSpPr>
          <p:nvPr/>
        </p:nvCxnSpPr>
        <p:spPr bwMode="auto">
          <a:xfrm flipV="1">
            <a:off x="8528341" y="5434052"/>
            <a:ext cx="0" cy="798512"/>
          </a:xfrm>
          <a:prstGeom prst="line">
            <a:avLst/>
          </a:prstGeom>
          <a:noFill/>
          <a:ln w="28575" algn="ctr">
            <a:solidFill>
              <a:schemeClr val="tx1"/>
            </a:solidFill>
            <a:round/>
            <a:headEnd type="arrow" w="med" len="med"/>
            <a:tailEnd/>
          </a:ln>
          <a:extLst>
            <a:ext uri="{909E8E84-426E-40DD-AFC4-6F175D3DCCD1}">
              <a14:hiddenFill xmlns:a14="http://schemas.microsoft.com/office/drawing/2010/main">
                <a:noFill/>
              </a14:hiddenFill>
            </a:ext>
          </a:extLst>
        </p:spPr>
      </p:cxnSp>
      <p:sp>
        <p:nvSpPr>
          <p:cNvPr id="100430" name="TextBox 106"/>
          <p:cNvSpPr txBox="1">
            <a:spLocks noChangeArrowheads="1"/>
          </p:cNvSpPr>
          <p:nvPr/>
        </p:nvSpPr>
        <p:spPr bwMode="auto">
          <a:xfrm>
            <a:off x="8229307" y="6232565"/>
            <a:ext cx="91469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b="0" dirty="0"/>
              <a:t>DataOut1</a:t>
            </a:r>
          </a:p>
        </p:txBody>
      </p:sp>
      <p:cxnSp>
        <p:nvCxnSpPr>
          <p:cNvPr id="100431" name="Straight Connector 108"/>
          <p:cNvCxnSpPr>
            <a:cxnSpLocks noChangeShapeType="1"/>
          </p:cNvCxnSpPr>
          <p:nvPr/>
        </p:nvCxnSpPr>
        <p:spPr bwMode="auto">
          <a:xfrm>
            <a:off x="7165097" y="2508290"/>
            <a:ext cx="99678" cy="144463"/>
          </a:xfrm>
          <a:prstGeom prst="line">
            <a:avLst/>
          </a:prstGeom>
          <a:noFill/>
          <a:ln w="28575"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100432" name="Straight Connector 110"/>
          <p:cNvCxnSpPr>
            <a:cxnSpLocks noChangeShapeType="1"/>
          </p:cNvCxnSpPr>
          <p:nvPr/>
        </p:nvCxnSpPr>
        <p:spPr bwMode="auto">
          <a:xfrm flipV="1">
            <a:off x="7165097" y="2652752"/>
            <a:ext cx="99678" cy="144462"/>
          </a:xfrm>
          <a:prstGeom prst="line">
            <a:avLst/>
          </a:prstGeom>
          <a:noFill/>
          <a:ln w="28575"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100433" name="Straight Connector 113"/>
          <p:cNvCxnSpPr>
            <a:cxnSpLocks noChangeShapeType="1"/>
          </p:cNvCxnSpPr>
          <p:nvPr/>
        </p:nvCxnSpPr>
        <p:spPr bwMode="auto">
          <a:xfrm>
            <a:off x="7963988" y="4914940"/>
            <a:ext cx="99678" cy="144463"/>
          </a:xfrm>
          <a:prstGeom prst="line">
            <a:avLst/>
          </a:prstGeom>
          <a:noFill/>
          <a:ln w="28575"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100434" name="Straight Connector 114"/>
          <p:cNvCxnSpPr>
            <a:cxnSpLocks noChangeShapeType="1"/>
          </p:cNvCxnSpPr>
          <p:nvPr/>
        </p:nvCxnSpPr>
        <p:spPr bwMode="auto">
          <a:xfrm flipV="1">
            <a:off x="7963988" y="5059402"/>
            <a:ext cx="99678" cy="144462"/>
          </a:xfrm>
          <a:prstGeom prst="line">
            <a:avLst/>
          </a:prstGeom>
          <a:noFill/>
          <a:ln w="28575"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100435" name="Straight Connector 125"/>
          <p:cNvCxnSpPr>
            <a:cxnSpLocks noChangeShapeType="1"/>
          </p:cNvCxnSpPr>
          <p:nvPr/>
        </p:nvCxnSpPr>
        <p:spPr bwMode="auto">
          <a:xfrm flipV="1">
            <a:off x="8521013" y="1685965"/>
            <a:ext cx="7329" cy="3063875"/>
          </a:xfrm>
          <a:prstGeom prst="line">
            <a:avLst/>
          </a:prstGeom>
          <a:noFill/>
          <a:ln w="28575" algn="ctr">
            <a:solidFill>
              <a:schemeClr val="tx1"/>
            </a:solidFill>
            <a:round/>
            <a:headEnd type="arrow" w="med" len="med"/>
            <a:tailEnd/>
          </a:ln>
          <a:extLst>
            <a:ext uri="{909E8E84-426E-40DD-AFC4-6F175D3DCCD1}">
              <a14:hiddenFill xmlns:a14="http://schemas.microsoft.com/office/drawing/2010/main">
                <a:noFill/>
              </a14:hiddenFill>
            </a:ext>
          </a:extLst>
        </p:spPr>
      </p:cxnSp>
      <p:cxnSp>
        <p:nvCxnSpPr>
          <p:cNvPr id="100436" name="Straight Connector 126"/>
          <p:cNvCxnSpPr>
            <a:cxnSpLocks noChangeShapeType="1"/>
          </p:cNvCxnSpPr>
          <p:nvPr/>
        </p:nvCxnSpPr>
        <p:spPr bwMode="auto">
          <a:xfrm flipV="1">
            <a:off x="8396414" y="4448214"/>
            <a:ext cx="199356" cy="10795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100437" name="TextBox 127"/>
          <p:cNvSpPr txBox="1">
            <a:spLocks noChangeArrowheads="1"/>
          </p:cNvSpPr>
          <p:nvPr/>
        </p:nvSpPr>
        <p:spPr bwMode="auto">
          <a:xfrm>
            <a:off x="8528341" y="4349790"/>
            <a:ext cx="199356"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a:t>1</a:t>
            </a:r>
          </a:p>
        </p:txBody>
      </p:sp>
      <p:sp>
        <p:nvSpPr>
          <p:cNvPr id="100438" name="TextBox 129"/>
          <p:cNvSpPr txBox="1">
            <a:spLocks noChangeArrowheads="1"/>
          </p:cNvSpPr>
          <p:nvPr/>
        </p:nvSpPr>
        <p:spPr bwMode="auto">
          <a:xfrm>
            <a:off x="8195593" y="1397040"/>
            <a:ext cx="731461"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b="0"/>
              <a:t>DataIn1</a:t>
            </a:r>
          </a:p>
        </p:txBody>
      </p:sp>
      <p:sp>
        <p:nvSpPr>
          <p:cNvPr id="100439" name="TextBox 178"/>
          <p:cNvSpPr txBox="1">
            <a:spLocks noChangeArrowheads="1"/>
          </p:cNvSpPr>
          <p:nvPr/>
        </p:nvSpPr>
        <p:spPr bwMode="auto">
          <a:xfrm>
            <a:off x="7364453" y="1404978"/>
            <a:ext cx="1030496"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b="0"/>
              <a:t>DataIn0</a:t>
            </a:r>
          </a:p>
        </p:txBody>
      </p:sp>
      <p:cxnSp>
        <p:nvCxnSpPr>
          <p:cNvPr id="100440" name="Straight Connector 123"/>
          <p:cNvCxnSpPr>
            <a:cxnSpLocks noChangeShapeType="1"/>
          </p:cNvCxnSpPr>
          <p:nvPr/>
        </p:nvCxnSpPr>
        <p:spPr bwMode="auto">
          <a:xfrm flipV="1">
            <a:off x="7578468" y="5892839"/>
            <a:ext cx="199356" cy="10795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100441" name="TextBox 124"/>
          <p:cNvSpPr txBox="1">
            <a:spLocks noChangeArrowheads="1"/>
          </p:cNvSpPr>
          <p:nvPr/>
        </p:nvSpPr>
        <p:spPr bwMode="auto">
          <a:xfrm>
            <a:off x="7711861" y="5796002"/>
            <a:ext cx="199356"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a:t>1</a:t>
            </a:r>
          </a:p>
        </p:txBody>
      </p:sp>
      <p:cxnSp>
        <p:nvCxnSpPr>
          <p:cNvPr id="100442" name="Straight Connector 128"/>
          <p:cNvCxnSpPr>
            <a:cxnSpLocks noChangeShapeType="1"/>
          </p:cNvCxnSpPr>
          <p:nvPr/>
        </p:nvCxnSpPr>
        <p:spPr bwMode="auto">
          <a:xfrm flipV="1">
            <a:off x="8443322" y="5881727"/>
            <a:ext cx="199356" cy="10795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100443" name="TextBox 130"/>
          <p:cNvSpPr txBox="1">
            <a:spLocks noChangeArrowheads="1"/>
          </p:cNvSpPr>
          <p:nvPr/>
        </p:nvSpPr>
        <p:spPr bwMode="auto">
          <a:xfrm>
            <a:off x="8576715" y="5784890"/>
            <a:ext cx="199356"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a:t>1</a:t>
            </a:r>
          </a:p>
        </p:txBody>
      </p:sp>
      <p:sp>
        <p:nvSpPr>
          <p:cNvPr id="100444" name="TextBox 107"/>
          <p:cNvSpPr txBox="1">
            <a:spLocks noChangeArrowheads="1"/>
          </p:cNvSpPr>
          <p:nvPr/>
        </p:nvSpPr>
        <p:spPr bwMode="auto">
          <a:xfrm>
            <a:off x="6559700" y="4806990"/>
            <a:ext cx="3063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dirty="0"/>
              <a:t>1</a:t>
            </a:r>
          </a:p>
        </p:txBody>
      </p:sp>
      <p:cxnSp>
        <p:nvCxnSpPr>
          <p:cNvPr id="100445" name="Straight Connector 105"/>
          <p:cNvCxnSpPr>
            <a:cxnSpLocks noChangeShapeType="1"/>
          </p:cNvCxnSpPr>
          <p:nvPr/>
        </p:nvCxnSpPr>
        <p:spPr bwMode="auto">
          <a:xfrm flipV="1">
            <a:off x="6632992" y="5011777"/>
            <a:ext cx="199356" cy="10795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100446" name="TextBox 107"/>
          <p:cNvSpPr txBox="1">
            <a:spLocks noChangeArrowheads="1"/>
          </p:cNvSpPr>
          <p:nvPr/>
        </p:nvSpPr>
        <p:spPr bwMode="auto">
          <a:xfrm>
            <a:off x="6499599" y="2390815"/>
            <a:ext cx="306364"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a:t>1</a:t>
            </a:r>
          </a:p>
        </p:txBody>
      </p:sp>
      <p:cxnSp>
        <p:nvCxnSpPr>
          <p:cNvPr id="100447" name="Straight Connector 105"/>
          <p:cNvCxnSpPr>
            <a:cxnSpLocks noChangeShapeType="1"/>
          </p:cNvCxnSpPr>
          <p:nvPr/>
        </p:nvCxnSpPr>
        <p:spPr bwMode="auto">
          <a:xfrm flipV="1">
            <a:off x="6533314" y="2595602"/>
            <a:ext cx="199356" cy="10795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100448" name="Rectangle 131"/>
          <p:cNvSpPr>
            <a:spLocks noChangeArrowheads="1"/>
          </p:cNvSpPr>
          <p:nvPr/>
        </p:nvSpPr>
        <p:spPr bwMode="auto">
          <a:xfrm>
            <a:off x="5057198" y="4702215"/>
            <a:ext cx="1169752" cy="684213"/>
          </a:xfrm>
          <a:prstGeom prst="rect">
            <a:avLst/>
          </a:prstGeom>
          <a:solidFill>
            <a:schemeClr val="bg1"/>
          </a:solidFill>
          <a:ln w="28575">
            <a:solidFill>
              <a:schemeClr val="tx1"/>
            </a:solidFill>
            <a:miter lim="800000"/>
            <a:headEnd type="none" w="sm" len="sm"/>
            <a:tailEnd type="none" w="sm" len="sm"/>
          </a:ln>
        </p:spPr>
        <p:txBody>
          <a:bodyPr wrap="none" anchor="ctr"/>
          <a:lstStyle/>
          <a:p>
            <a:pPr algn="ctr" eaLnBrk="0" hangingPunct="0"/>
            <a:r>
              <a:rPr lang="en-US" sz="1200"/>
              <a:t>synchronization</a:t>
            </a:r>
          </a:p>
        </p:txBody>
      </p:sp>
      <p:cxnSp>
        <p:nvCxnSpPr>
          <p:cNvPr id="100449" name="Straight Connector 25"/>
          <p:cNvCxnSpPr>
            <a:cxnSpLocks noChangeShapeType="1"/>
            <a:stCxn id="100414" idx="2"/>
            <a:endCxn id="100448" idx="0"/>
          </p:cNvCxnSpPr>
          <p:nvPr/>
        </p:nvCxnSpPr>
        <p:spPr bwMode="auto">
          <a:xfrm flipH="1">
            <a:off x="5642074" y="2984540"/>
            <a:ext cx="0" cy="1717675"/>
          </a:xfrm>
          <a:prstGeom prst="line">
            <a:avLst/>
          </a:prstGeom>
          <a:noFill/>
          <a:ln w="28575" algn="ctr">
            <a:solidFill>
              <a:schemeClr val="tx1"/>
            </a:solidFill>
            <a:round/>
            <a:headEnd/>
            <a:tailEnd type="arrow" w="med" len="med"/>
          </a:ln>
        </p:spPr>
      </p:cxnSp>
      <p:sp>
        <p:nvSpPr>
          <p:cNvPr id="100450" name="TextBox 107"/>
          <p:cNvSpPr txBox="1">
            <a:spLocks noChangeArrowheads="1"/>
          </p:cNvSpPr>
          <p:nvPr/>
        </p:nvSpPr>
        <p:spPr bwMode="auto">
          <a:xfrm>
            <a:off x="5376754" y="3521115"/>
            <a:ext cx="306364"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a:t>1</a:t>
            </a:r>
          </a:p>
        </p:txBody>
      </p:sp>
      <p:cxnSp>
        <p:nvCxnSpPr>
          <p:cNvPr id="100451" name="Straight Connector 105"/>
          <p:cNvCxnSpPr>
            <a:cxnSpLocks noChangeShapeType="1"/>
          </p:cNvCxnSpPr>
          <p:nvPr/>
        </p:nvCxnSpPr>
        <p:spPr bwMode="auto">
          <a:xfrm flipV="1">
            <a:off x="5537998" y="3627477"/>
            <a:ext cx="199356" cy="10795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100452" name="TextBox 195"/>
          <p:cNvSpPr txBox="1">
            <a:spLocks noChangeArrowheads="1"/>
          </p:cNvSpPr>
          <p:nvPr/>
        </p:nvSpPr>
        <p:spPr bwMode="auto">
          <a:xfrm>
            <a:off x="155425" y="5792977"/>
            <a:ext cx="361477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dirty="0">
                <a:latin typeface="Courier New" pitchFamily="49" charset="0"/>
                <a:cs typeface="Courier New" pitchFamily="49" charset="0"/>
              </a:rPr>
              <a:t>If</a:t>
            </a:r>
            <a:r>
              <a:rPr lang="en-GB" sz="1200" dirty="0" smtClean="0">
                <a:latin typeface="Courier New" pitchFamily="49" charset="0"/>
                <a:cs typeface="Courier New" pitchFamily="49" charset="0"/>
              </a:rPr>
              <a:t>((</a:t>
            </a:r>
            <a:r>
              <a:rPr lang="en-GB" sz="1200" dirty="0" err="1" smtClean="0">
                <a:latin typeface="Courier New" pitchFamily="49" charset="0"/>
                <a:cs typeface="Courier New" pitchFamily="49" charset="0"/>
              </a:rPr>
              <a:t>LocalCharge</a:t>
            </a:r>
            <a:r>
              <a:rPr lang="en-GB" sz="1200" dirty="0" smtClean="0">
                <a:latin typeface="Courier New" pitchFamily="49" charset="0"/>
                <a:cs typeface="Courier New" pitchFamily="49" charset="0"/>
              </a:rPr>
              <a:t>&gt;</a:t>
            </a:r>
            <a:r>
              <a:rPr lang="en-GB" sz="1200" dirty="0" err="1" smtClean="0">
                <a:latin typeface="Courier New" pitchFamily="49" charset="0"/>
                <a:cs typeface="Courier New" pitchFamily="49" charset="0"/>
              </a:rPr>
              <a:t>ChargeNeighbours</a:t>
            </a:r>
            <a:r>
              <a:rPr lang="en-GB" sz="1200" dirty="0">
                <a:latin typeface="Courier New" pitchFamily="49" charset="0"/>
                <a:cs typeface="Courier New" pitchFamily="49" charset="0"/>
              </a:rPr>
              <a:t>) and (Reconstructed charge in one of the adjacent summing circuits &gt; </a:t>
            </a:r>
            <a:r>
              <a:rPr lang="en-GB" sz="1200" dirty="0" smtClean="0">
                <a:latin typeface="Courier New" pitchFamily="49" charset="0"/>
                <a:cs typeface="Courier New" pitchFamily="49" charset="0"/>
              </a:rPr>
              <a:t>TH</a:t>
            </a:r>
            <a:r>
              <a:rPr lang="en-GB" sz="1200" baseline="-25000" dirty="0" smtClean="0">
                <a:latin typeface="Courier New" pitchFamily="49" charset="0"/>
                <a:cs typeface="Courier New" pitchFamily="49" charset="0"/>
              </a:rPr>
              <a:t>CSM</a:t>
            </a:r>
            <a:r>
              <a:rPr lang="en-GB" sz="1200" dirty="0" smtClean="0">
                <a:latin typeface="Courier New" pitchFamily="49" charset="0"/>
                <a:cs typeface="Courier New" pitchFamily="49" charset="0"/>
              </a:rPr>
              <a:t>))</a:t>
            </a:r>
            <a:endParaRPr lang="en-GB" sz="1200" dirty="0">
              <a:latin typeface="Courier New" pitchFamily="49" charset="0"/>
              <a:cs typeface="Courier New" pitchFamily="49" charset="0"/>
            </a:endParaRPr>
          </a:p>
          <a:p>
            <a:pPr eaLnBrk="1" hangingPunct="1"/>
            <a:r>
              <a:rPr lang="en-GB" sz="1200" dirty="0">
                <a:latin typeface="Courier New" pitchFamily="49" charset="0"/>
                <a:cs typeface="Courier New" pitchFamily="49" charset="0"/>
              </a:rPr>
              <a:t>Then Counter1++</a:t>
            </a:r>
          </a:p>
          <a:p>
            <a:pPr eaLnBrk="1" hangingPunct="1"/>
            <a:endParaRPr lang="en-GB" sz="1200" dirty="0">
              <a:latin typeface="Courier New" pitchFamily="49" charset="0"/>
              <a:cs typeface="Courier New" pitchFamily="49" charset="0"/>
            </a:endParaRPr>
          </a:p>
        </p:txBody>
      </p:sp>
      <p:sp>
        <p:nvSpPr>
          <p:cNvPr id="100453" name="Text Box 27"/>
          <p:cNvSpPr txBox="1">
            <a:spLocks noChangeArrowheads="1"/>
          </p:cNvSpPr>
          <p:nvPr/>
        </p:nvSpPr>
        <p:spPr bwMode="auto">
          <a:xfrm>
            <a:off x="2552033" y="1938378"/>
            <a:ext cx="72266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ct val="50000"/>
              </a:spcBef>
            </a:pPr>
            <a:r>
              <a:rPr lang="en-US" sz="1200" b="0" dirty="0">
                <a:solidFill>
                  <a:srgbClr val="0000FF"/>
                </a:solidFill>
              </a:rPr>
              <a:t>Local charge</a:t>
            </a:r>
          </a:p>
        </p:txBody>
      </p:sp>
      <p:sp>
        <p:nvSpPr>
          <p:cNvPr id="100454" name="Text Box 27"/>
          <p:cNvSpPr txBox="1">
            <a:spLocks noChangeArrowheads="1"/>
          </p:cNvSpPr>
          <p:nvPr/>
        </p:nvSpPr>
        <p:spPr bwMode="auto">
          <a:xfrm>
            <a:off x="2610688" y="4205327"/>
            <a:ext cx="11638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ct val="50000"/>
              </a:spcBef>
            </a:pPr>
            <a:r>
              <a:rPr lang="en-US" sz="1200" b="0">
                <a:solidFill>
                  <a:srgbClr val="0000FF"/>
                </a:solidFill>
              </a:rPr>
              <a:t>Reconstructed charge</a:t>
            </a:r>
          </a:p>
        </p:txBody>
      </p:sp>
      <p:cxnSp>
        <p:nvCxnSpPr>
          <p:cNvPr id="100455" name="Straight Arrow Connector 198"/>
          <p:cNvCxnSpPr>
            <a:cxnSpLocks noChangeShapeType="1"/>
          </p:cNvCxnSpPr>
          <p:nvPr/>
        </p:nvCxnSpPr>
        <p:spPr bwMode="auto">
          <a:xfrm flipV="1">
            <a:off x="3674898" y="5465804"/>
            <a:ext cx="1462922" cy="608010"/>
          </a:xfrm>
          <a:prstGeom prst="straightConnector1">
            <a:avLst/>
          </a:prstGeom>
          <a:noFill/>
          <a:ln w="12700" algn="ctr">
            <a:solidFill>
              <a:schemeClr val="tx1"/>
            </a:solidFill>
            <a:round/>
            <a:headEnd type="none" w="sm" len="sm"/>
            <a:tailEnd type="arrow" w="med" len="med"/>
          </a:ln>
        </p:spPr>
      </p:cxnSp>
      <p:cxnSp>
        <p:nvCxnSpPr>
          <p:cNvPr id="100456" name="Straight Connector 206"/>
          <p:cNvCxnSpPr>
            <a:cxnSpLocks noChangeShapeType="1"/>
          </p:cNvCxnSpPr>
          <p:nvPr/>
        </p:nvCxnSpPr>
        <p:spPr bwMode="auto">
          <a:xfrm flipH="1">
            <a:off x="1866033" y="4810164"/>
            <a:ext cx="537968" cy="1588"/>
          </a:xfrm>
          <a:prstGeom prst="line">
            <a:avLst/>
          </a:prstGeom>
          <a:noFill/>
          <a:ln w="28575" algn="ctr">
            <a:solidFill>
              <a:schemeClr val="tx1"/>
            </a:solidFill>
            <a:round/>
            <a:headEnd type="arrow" w="med" len="med"/>
            <a:tailEnd/>
          </a:ln>
        </p:spPr>
      </p:cxnSp>
      <p:sp>
        <p:nvSpPr>
          <p:cNvPr id="100457" name="Text Box 27"/>
          <p:cNvSpPr txBox="1">
            <a:spLocks noChangeArrowheads="1"/>
          </p:cNvSpPr>
          <p:nvPr/>
        </p:nvSpPr>
        <p:spPr bwMode="auto">
          <a:xfrm>
            <a:off x="922797" y="4483140"/>
            <a:ext cx="10986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ct val="50000"/>
              </a:spcBef>
            </a:pPr>
            <a:r>
              <a:rPr lang="en-US" sz="1200" b="0" dirty="0">
                <a:solidFill>
                  <a:srgbClr val="0000FF"/>
                </a:solidFill>
              </a:rPr>
              <a:t>Charge </a:t>
            </a:r>
            <a:r>
              <a:rPr lang="en-US" sz="1200" b="0" dirty="0" smtClean="0">
                <a:solidFill>
                  <a:srgbClr val="0000FF"/>
                </a:solidFill>
              </a:rPr>
              <a:t>from adjacent </a:t>
            </a:r>
            <a:r>
              <a:rPr lang="en-US" sz="1200" b="0" dirty="0">
                <a:solidFill>
                  <a:srgbClr val="0000FF"/>
                </a:solidFill>
              </a:rPr>
              <a:t>pixels</a:t>
            </a:r>
          </a:p>
        </p:txBody>
      </p:sp>
      <p:sp>
        <p:nvSpPr>
          <p:cNvPr id="100458" name="TextBox 107"/>
          <p:cNvSpPr txBox="1">
            <a:spLocks noChangeArrowheads="1"/>
          </p:cNvSpPr>
          <p:nvPr/>
        </p:nvSpPr>
        <p:spPr bwMode="auto">
          <a:xfrm>
            <a:off x="2343902" y="3521115"/>
            <a:ext cx="3063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a:t>1</a:t>
            </a:r>
          </a:p>
        </p:txBody>
      </p:sp>
      <p:cxnSp>
        <p:nvCxnSpPr>
          <p:cNvPr id="100459" name="Straight Connector 105"/>
          <p:cNvCxnSpPr>
            <a:cxnSpLocks noChangeShapeType="1"/>
          </p:cNvCxnSpPr>
          <p:nvPr/>
        </p:nvCxnSpPr>
        <p:spPr bwMode="auto">
          <a:xfrm flipV="1">
            <a:off x="2505146" y="3627477"/>
            <a:ext cx="199356" cy="10795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100460" name="Straight Connector 105"/>
          <p:cNvCxnSpPr>
            <a:cxnSpLocks noChangeShapeType="1"/>
          </p:cNvCxnSpPr>
          <p:nvPr/>
        </p:nvCxnSpPr>
        <p:spPr bwMode="auto">
          <a:xfrm flipV="1">
            <a:off x="1978904" y="4764127"/>
            <a:ext cx="199356" cy="10795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100461" name="TextBox 107"/>
          <p:cNvSpPr txBox="1">
            <a:spLocks noChangeArrowheads="1"/>
          </p:cNvSpPr>
          <p:nvPr/>
        </p:nvSpPr>
        <p:spPr bwMode="auto">
          <a:xfrm>
            <a:off x="1937860" y="4811753"/>
            <a:ext cx="306364"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a:t>3</a:t>
            </a:r>
          </a:p>
        </p:txBody>
      </p:sp>
      <p:cxnSp>
        <p:nvCxnSpPr>
          <p:cNvPr id="100462" name="Straight Connector 105"/>
          <p:cNvCxnSpPr>
            <a:cxnSpLocks noChangeShapeType="1"/>
          </p:cNvCxnSpPr>
          <p:nvPr/>
        </p:nvCxnSpPr>
        <p:spPr bwMode="auto">
          <a:xfrm flipV="1">
            <a:off x="4479651" y="4997489"/>
            <a:ext cx="199356" cy="10795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100463" name="TextBox 107"/>
          <p:cNvSpPr txBox="1">
            <a:spLocks noChangeArrowheads="1"/>
          </p:cNvSpPr>
          <p:nvPr/>
        </p:nvSpPr>
        <p:spPr bwMode="auto">
          <a:xfrm>
            <a:off x="4438607" y="5045115"/>
            <a:ext cx="306364"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a:t>1</a:t>
            </a:r>
          </a:p>
        </p:txBody>
      </p:sp>
      <p:sp>
        <p:nvSpPr>
          <p:cNvPr id="100464" name="TextBox 107"/>
          <p:cNvSpPr txBox="1">
            <a:spLocks noChangeArrowheads="1"/>
          </p:cNvSpPr>
          <p:nvPr/>
        </p:nvSpPr>
        <p:spPr bwMode="auto">
          <a:xfrm>
            <a:off x="5376754" y="5502315"/>
            <a:ext cx="306364"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a:t>3</a:t>
            </a:r>
          </a:p>
        </p:txBody>
      </p:sp>
      <p:cxnSp>
        <p:nvCxnSpPr>
          <p:cNvPr id="100465" name="Straight Connector 105"/>
          <p:cNvCxnSpPr>
            <a:cxnSpLocks noChangeShapeType="1"/>
          </p:cNvCxnSpPr>
          <p:nvPr/>
        </p:nvCxnSpPr>
        <p:spPr bwMode="auto">
          <a:xfrm flipV="1">
            <a:off x="5537998" y="5608677"/>
            <a:ext cx="199356" cy="10795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100466" name="Straight Connector 226"/>
          <p:cNvCxnSpPr>
            <a:cxnSpLocks noChangeShapeType="1"/>
          </p:cNvCxnSpPr>
          <p:nvPr/>
        </p:nvCxnSpPr>
        <p:spPr bwMode="auto">
          <a:xfrm>
            <a:off x="5643540" y="5394365"/>
            <a:ext cx="0" cy="493713"/>
          </a:xfrm>
          <a:prstGeom prst="line">
            <a:avLst/>
          </a:prstGeom>
          <a:noFill/>
          <a:ln w="28575" algn="ctr">
            <a:solidFill>
              <a:schemeClr val="tx1"/>
            </a:solidFill>
            <a:round/>
            <a:headEnd type="arrow" w="med" len="med"/>
            <a:tailEnd/>
          </a:ln>
        </p:spPr>
      </p:cxnSp>
      <p:sp>
        <p:nvSpPr>
          <p:cNvPr id="100467" name="Text Box 27"/>
          <p:cNvSpPr txBox="1">
            <a:spLocks noChangeArrowheads="1"/>
          </p:cNvSpPr>
          <p:nvPr/>
        </p:nvSpPr>
        <p:spPr bwMode="auto">
          <a:xfrm>
            <a:off x="4764025" y="5897603"/>
            <a:ext cx="18938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ct val="50000"/>
              </a:spcBef>
            </a:pPr>
            <a:r>
              <a:rPr lang="en-US" sz="1200" b="0" dirty="0" err="1">
                <a:solidFill>
                  <a:srgbClr val="0000FF"/>
                </a:solidFill>
              </a:rPr>
              <a:t>DiscOutSumNeighbours</a:t>
            </a:r>
            <a:endParaRPr lang="en-US" sz="1200" b="0" dirty="0">
              <a:solidFill>
                <a:srgbClr val="0000FF"/>
              </a:solidFill>
            </a:endParaRPr>
          </a:p>
        </p:txBody>
      </p:sp>
      <p:sp>
        <p:nvSpPr>
          <p:cNvPr id="100468" name="Text Box 27"/>
          <p:cNvSpPr txBox="1">
            <a:spLocks noChangeArrowheads="1"/>
          </p:cNvSpPr>
          <p:nvPr/>
        </p:nvSpPr>
        <p:spPr bwMode="auto">
          <a:xfrm>
            <a:off x="2078582" y="1201510"/>
            <a:ext cx="1247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ct val="50000"/>
              </a:spcBef>
            </a:pPr>
            <a:r>
              <a:rPr lang="en-US" sz="1200" b="0" dirty="0">
                <a:solidFill>
                  <a:srgbClr val="0000FF"/>
                </a:solidFill>
              </a:rPr>
              <a:t>Local charge to adjacent pixels</a:t>
            </a:r>
          </a:p>
        </p:txBody>
      </p:sp>
      <p:sp>
        <p:nvSpPr>
          <p:cNvPr id="100469" name="TextBox 117"/>
          <p:cNvSpPr txBox="1">
            <a:spLocks noChangeArrowheads="1"/>
          </p:cNvSpPr>
          <p:nvPr/>
        </p:nvSpPr>
        <p:spPr bwMode="auto">
          <a:xfrm>
            <a:off x="3421304" y="1047890"/>
            <a:ext cx="34447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dirty="0" smtClean="0">
                <a:latin typeface="Courier New" pitchFamily="49" charset="0"/>
                <a:cs typeface="Courier New" pitchFamily="49" charset="0"/>
              </a:rPr>
              <a:t>If(</a:t>
            </a:r>
            <a:r>
              <a:rPr lang="en-GB" sz="1200" dirty="0" err="1" smtClean="0">
                <a:latin typeface="Courier New" pitchFamily="49" charset="0"/>
                <a:cs typeface="Courier New" pitchFamily="49" charset="0"/>
              </a:rPr>
              <a:t>LocalCharge</a:t>
            </a:r>
            <a:r>
              <a:rPr lang="en-GB" sz="1200" dirty="0" smtClean="0">
                <a:latin typeface="Courier New" pitchFamily="49" charset="0"/>
                <a:cs typeface="Courier New" pitchFamily="49" charset="0"/>
              </a:rPr>
              <a:t>&gt;</a:t>
            </a:r>
            <a:r>
              <a:rPr lang="en-GB" sz="1200" dirty="0" err="1" smtClean="0">
                <a:latin typeface="Courier New" pitchFamily="49" charset="0"/>
                <a:cs typeface="Courier New" pitchFamily="49" charset="0"/>
              </a:rPr>
              <a:t>ChargeNeighbours</a:t>
            </a:r>
            <a:r>
              <a:rPr lang="en-GB" sz="1200" dirty="0">
                <a:latin typeface="Courier New" pitchFamily="49" charset="0"/>
                <a:cs typeface="Courier New" pitchFamily="49" charset="0"/>
              </a:rPr>
              <a:t>) </a:t>
            </a:r>
          </a:p>
          <a:p>
            <a:pPr eaLnBrk="1" hangingPunct="1"/>
            <a:r>
              <a:rPr lang="en-GB" sz="1200" dirty="0">
                <a:latin typeface="Courier New" pitchFamily="49" charset="0"/>
                <a:cs typeface="Courier New" pitchFamily="49" charset="0"/>
              </a:rPr>
              <a:t>Then Counter0++</a:t>
            </a:r>
          </a:p>
        </p:txBody>
      </p:sp>
      <p:cxnSp>
        <p:nvCxnSpPr>
          <p:cNvPr id="100470" name="Straight Connector 118"/>
          <p:cNvCxnSpPr>
            <a:cxnSpLocks noChangeShapeType="1"/>
          </p:cNvCxnSpPr>
          <p:nvPr/>
        </p:nvCxnSpPr>
        <p:spPr bwMode="auto">
          <a:xfrm>
            <a:off x="2572576" y="1717715"/>
            <a:ext cx="1465" cy="709613"/>
          </a:xfrm>
          <a:prstGeom prst="line">
            <a:avLst/>
          </a:prstGeom>
          <a:noFill/>
          <a:ln w="28575" algn="ctr">
            <a:solidFill>
              <a:schemeClr val="tx1"/>
            </a:solidFill>
            <a:round/>
            <a:headEnd type="arrow" w="med" len="med"/>
            <a:tailEnd/>
          </a:ln>
        </p:spPr>
      </p:cxnSp>
      <p:sp>
        <p:nvSpPr>
          <p:cNvPr id="100471" name="TextBox 107"/>
          <p:cNvSpPr txBox="1">
            <a:spLocks noChangeArrowheads="1"/>
          </p:cNvSpPr>
          <p:nvPr/>
        </p:nvSpPr>
        <p:spPr bwMode="auto">
          <a:xfrm>
            <a:off x="2311653" y="1865353"/>
            <a:ext cx="3063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dirty="0"/>
              <a:t>3</a:t>
            </a:r>
          </a:p>
        </p:txBody>
      </p:sp>
      <p:cxnSp>
        <p:nvCxnSpPr>
          <p:cNvPr id="100472" name="Straight Connector 105"/>
          <p:cNvCxnSpPr>
            <a:cxnSpLocks noChangeShapeType="1"/>
          </p:cNvCxnSpPr>
          <p:nvPr/>
        </p:nvCxnSpPr>
        <p:spPr bwMode="auto">
          <a:xfrm flipV="1">
            <a:off x="2472897" y="1971714"/>
            <a:ext cx="199356" cy="10795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121" name="Straight Connector 105"/>
          <p:cNvCxnSpPr>
            <a:cxnSpLocks noChangeShapeType="1"/>
          </p:cNvCxnSpPr>
          <p:nvPr/>
        </p:nvCxnSpPr>
        <p:spPr bwMode="auto">
          <a:xfrm flipV="1">
            <a:off x="2744281" y="2362011"/>
            <a:ext cx="199356" cy="10795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122" name="TextBox 107"/>
          <p:cNvSpPr txBox="1">
            <a:spLocks noChangeArrowheads="1"/>
          </p:cNvSpPr>
          <p:nvPr/>
        </p:nvSpPr>
        <p:spPr bwMode="auto">
          <a:xfrm>
            <a:off x="2703237" y="2409637"/>
            <a:ext cx="3063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a:t>1</a:t>
            </a:r>
          </a:p>
        </p:txBody>
      </p:sp>
      <p:sp>
        <p:nvSpPr>
          <p:cNvPr id="123" name="Text Box 27"/>
          <p:cNvSpPr txBox="1">
            <a:spLocks noChangeArrowheads="1"/>
          </p:cNvSpPr>
          <p:nvPr/>
        </p:nvSpPr>
        <p:spPr bwMode="auto">
          <a:xfrm>
            <a:off x="6009258" y="1541539"/>
            <a:ext cx="152155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ct val="50000"/>
              </a:spcBef>
            </a:pPr>
            <a:r>
              <a:rPr lang="en-US" sz="1200" b="0" dirty="0" err="1" smtClean="0">
                <a:solidFill>
                  <a:srgbClr val="0000FF"/>
                </a:solidFill>
              </a:rPr>
              <a:t>ToNeighbours</a:t>
            </a:r>
            <a:endParaRPr lang="en-US" sz="1200" b="0" dirty="0">
              <a:solidFill>
                <a:srgbClr val="0000FF"/>
              </a:solidFill>
            </a:endParaRPr>
          </a:p>
        </p:txBody>
      </p:sp>
      <p:sp>
        <p:nvSpPr>
          <p:cNvPr id="124" name="TextBox 107"/>
          <p:cNvSpPr txBox="1">
            <a:spLocks noChangeArrowheads="1"/>
          </p:cNvSpPr>
          <p:nvPr/>
        </p:nvSpPr>
        <p:spPr bwMode="auto">
          <a:xfrm>
            <a:off x="6172862" y="1937522"/>
            <a:ext cx="3063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GB" sz="1200" dirty="0"/>
              <a:t>8</a:t>
            </a:r>
          </a:p>
        </p:txBody>
      </p:sp>
      <p:cxnSp>
        <p:nvCxnSpPr>
          <p:cNvPr id="125" name="Straight Connector 105"/>
          <p:cNvCxnSpPr>
            <a:cxnSpLocks noChangeShapeType="1"/>
          </p:cNvCxnSpPr>
          <p:nvPr/>
        </p:nvCxnSpPr>
        <p:spPr bwMode="auto">
          <a:xfrm flipV="1">
            <a:off x="6334105" y="2043883"/>
            <a:ext cx="199356" cy="10795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126" name="Straight Connector 19"/>
          <p:cNvCxnSpPr>
            <a:cxnSpLocks noChangeShapeType="1"/>
          </p:cNvCxnSpPr>
          <p:nvPr/>
        </p:nvCxnSpPr>
        <p:spPr bwMode="auto">
          <a:xfrm>
            <a:off x="6439647" y="1829571"/>
            <a:ext cx="0" cy="820006"/>
          </a:xfrm>
          <a:prstGeom prst="line">
            <a:avLst/>
          </a:prstGeom>
          <a:noFill/>
          <a:ln w="28575" algn="ctr">
            <a:solidFill>
              <a:schemeClr val="tx1"/>
            </a:solidFill>
            <a:round/>
            <a:headEnd type="arrow" w="med" len="med"/>
            <a:tailEnd type="none" w="med" len="med"/>
          </a:ln>
        </p:spPr>
      </p:cxnSp>
      <p:sp>
        <p:nvSpPr>
          <p:cNvPr id="128" name="Oval 135"/>
          <p:cNvSpPr>
            <a:spLocks noChangeArrowheads="1"/>
          </p:cNvSpPr>
          <p:nvPr/>
        </p:nvSpPr>
        <p:spPr bwMode="auto">
          <a:xfrm>
            <a:off x="6403646" y="2609847"/>
            <a:ext cx="70361" cy="76200"/>
          </a:xfrm>
          <a:prstGeom prst="ellipse">
            <a:avLst/>
          </a:prstGeom>
          <a:solidFill>
            <a:schemeClr val="tx1"/>
          </a:solidFill>
          <a:ln w="12700">
            <a:solidFill>
              <a:schemeClr val="tx1"/>
            </a:solidFill>
            <a:round/>
            <a:headEnd type="none" w="sm" len="sm"/>
            <a:tailEnd type="none" w="sm" len="sm"/>
          </a:ln>
        </p:spPr>
        <p:txBody>
          <a:bodyPr wrap="none" anchor="ctr"/>
          <a:lstStyle/>
          <a:p>
            <a:pPr eaLnBrk="0" hangingPunct="0"/>
            <a:endParaRPr lang="en-US"/>
          </a:p>
        </p:txBody>
      </p:sp>
      <p:sp>
        <p:nvSpPr>
          <p:cNvPr id="2" name="Isosceles Triangle 1"/>
          <p:cNvSpPr/>
          <p:nvPr/>
        </p:nvSpPr>
        <p:spPr bwMode="auto">
          <a:xfrm rot="5400000">
            <a:off x="883760" y="2134192"/>
            <a:ext cx="651163" cy="573089"/>
          </a:xfrm>
          <a:prstGeom prst="triangle">
            <a:avLst>
              <a:gd name="adj" fmla="val 49512"/>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29" name="Isosceles Triangle 128"/>
          <p:cNvSpPr/>
          <p:nvPr/>
        </p:nvSpPr>
        <p:spPr bwMode="auto">
          <a:xfrm rot="5400000">
            <a:off x="1703926" y="2042328"/>
            <a:ext cx="774843" cy="742572"/>
          </a:xfrm>
          <a:prstGeom prst="triangle">
            <a:avLst>
              <a:gd name="adj" fmla="val 49512"/>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0" name="TextBox 9"/>
          <p:cNvSpPr txBox="1"/>
          <p:nvPr/>
        </p:nvSpPr>
        <p:spPr>
          <a:xfrm>
            <a:off x="6530975" y="3064013"/>
            <a:ext cx="2601597" cy="307777"/>
          </a:xfrm>
          <a:prstGeom prst="rect">
            <a:avLst/>
          </a:prstGeom>
          <a:noFill/>
        </p:spPr>
        <p:txBody>
          <a:bodyPr wrap="square" rtlCol="0">
            <a:spAutoFit/>
          </a:bodyPr>
          <a:lstStyle/>
          <a:p>
            <a:r>
              <a:rPr lang="en-GB" sz="1400" i="1" dirty="0" smtClean="0"/>
              <a:t>Single Pixel Mode Arbitrated</a:t>
            </a:r>
            <a:endParaRPr lang="en-GB" sz="1400" i="1" dirty="0"/>
          </a:p>
        </p:txBody>
      </p:sp>
      <p:sp>
        <p:nvSpPr>
          <p:cNvPr id="138" name="TextBox 137"/>
          <p:cNvSpPr txBox="1"/>
          <p:nvPr/>
        </p:nvSpPr>
        <p:spPr>
          <a:xfrm>
            <a:off x="6530655" y="5426060"/>
            <a:ext cx="2330957" cy="307777"/>
          </a:xfrm>
          <a:prstGeom prst="rect">
            <a:avLst/>
          </a:prstGeom>
          <a:noFill/>
        </p:spPr>
        <p:txBody>
          <a:bodyPr wrap="square" rtlCol="0">
            <a:spAutoFit/>
          </a:bodyPr>
          <a:lstStyle/>
          <a:p>
            <a:r>
              <a:rPr lang="en-GB" sz="1400" i="1" dirty="0" smtClean="0"/>
              <a:t>Charge Summing Mode</a:t>
            </a:r>
            <a:endParaRPr lang="en-GB" sz="1400" i="1" dirty="0"/>
          </a:p>
        </p:txBody>
      </p:sp>
      <p:sp>
        <p:nvSpPr>
          <p:cNvPr id="154" name="Title 1"/>
          <p:cNvSpPr txBox="1">
            <a:spLocks/>
          </p:cNvSpPr>
          <p:nvPr/>
        </p:nvSpPr>
        <p:spPr bwMode="auto">
          <a:xfrm>
            <a:off x="233070" y="0"/>
            <a:ext cx="8628541" cy="944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a:solidFill>
                  <a:srgbClr val="17375E"/>
                </a:solidFill>
                <a:effectLst>
                  <a:outerShdw blurRad="38100" dist="38100" dir="2700000" algn="tl">
                    <a:srgbClr val="000000">
                      <a:alpha val="43137"/>
                    </a:srgbClr>
                  </a:outerShdw>
                </a:effectLst>
                <a:latin typeface="+mj-lt"/>
                <a:ea typeface="+mj-ea"/>
                <a:cs typeface="+mj-cs"/>
              </a:defRPr>
            </a:lvl1pPr>
            <a:lvl2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2pPr>
            <a:lvl3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3pPr>
            <a:lvl4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4pPr>
            <a:lvl5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5pPr>
            <a:lvl6pPr marL="4572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6pPr>
            <a:lvl7pPr marL="9144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7pPr>
            <a:lvl8pPr marL="13716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8pPr>
            <a:lvl9pPr marL="18288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9pPr>
          </a:lstStyle>
          <a:p>
            <a:r>
              <a:rPr lang="en-US" sz="2800" dirty="0" smtClean="0">
                <a:solidFill>
                  <a:schemeClr val="tx1"/>
                </a:solidFill>
                <a:effectLst/>
              </a:rPr>
              <a:t>Medipix3RX Pixel Diagram: Charge Summing Mode</a:t>
            </a:r>
            <a:endParaRPr lang="en-GB" sz="2800" dirty="0" smtClean="0">
              <a:solidFill>
                <a:schemeClr val="tx1"/>
              </a:solidFill>
              <a:effectLst/>
            </a:endParaRPr>
          </a:p>
        </p:txBody>
      </p:sp>
      <p:sp>
        <p:nvSpPr>
          <p:cNvPr id="131" name="Slide Number Placeholder 1"/>
          <p:cNvSpPr>
            <a:spLocks noGrp="1"/>
          </p:cNvSpPr>
          <p:nvPr>
            <p:ph type="sldNum" sz="quarter" idx="12"/>
          </p:nvPr>
        </p:nvSpPr>
        <p:spPr>
          <a:xfrm>
            <a:off x="6902896" y="6448251"/>
            <a:ext cx="2133600" cy="365125"/>
          </a:xfrm>
        </p:spPr>
        <p:txBody>
          <a:bodyPr/>
          <a:lstStyle/>
          <a:p>
            <a:r>
              <a:rPr lang="fr-FR" dirty="0" smtClean="0"/>
              <a:t>100</a:t>
            </a:r>
            <a:endParaRPr lang="fr-FR" dirty="0"/>
          </a:p>
        </p:txBody>
      </p:sp>
    </p:spTree>
    <p:extLst>
      <p:ext uri="{BB962C8B-B14F-4D97-AF65-F5344CB8AC3E}">
        <p14:creationId xmlns:p14="http://schemas.microsoft.com/office/powerpoint/2010/main" val="355437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035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035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035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035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036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036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036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036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036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036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036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037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037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037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037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037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037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037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0037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0037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0038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0381"/>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0038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00383"/>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0038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0038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036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29"/>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0036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22"/>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2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00453"/>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00354"/>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00392"/>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00393"/>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100394"/>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00396"/>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00397"/>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00398"/>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00399"/>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100417"/>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00418"/>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00385"/>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00395"/>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00371"/>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00390"/>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100391"/>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100414"/>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100415"/>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100420"/>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100421"/>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100431"/>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100432"/>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100446"/>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100447"/>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123"/>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124"/>
                                        </p:tgtEl>
                                        <p:attrNameLst>
                                          <p:attrName>style.visibility</p:attrName>
                                        </p:attrNameLst>
                                      </p:cBhvr>
                                      <p:to>
                                        <p:strVal val="visible"/>
                                      </p:to>
                                    </p:set>
                                  </p:childTnLst>
                                </p:cTn>
                              </p:par>
                              <p:par>
                                <p:cTn id="121" presetID="1" presetClass="entr" presetSubtype="0" fill="hold" nodeType="withEffect">
                                  <p:stCondLst>
                                    <p:cond delay="0"/>
                                  </p:stCondLst>
                                  <p:childTnLst>
                                    <p:set>
                                      <p:cBhvr>
                                        <p:cTn id="122" dur="1" fill="hold">
                                          <p:stCondLst>
                                            <p:cond delay="0"/>
                                          </p:stCondLst>
                                        </p:cTn>
                                        <p:tgtEl>
                                          <p:spTgt spid="125"/>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126"/>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128"/>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100416"/>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100469"/>
                                        </p:tgtEl>
                                        <p:attrNameLst>
                                          <p:attrName>style.visibility</p:attrName>
                                        </p:attrNameLst>
                                      </p:cBhvr>
                                      <p:to>
                                        <p:strVal val="visible"/>
                                      </p:to>
                                    </p:set>
                                  </p:childTnLst>
                                </p:cTn>
                              </p:par>
                              <p:par>
                                <p:cTn id="133" presetID="1" presetClass="entr" presetSubtype="0" fill="hold" nodeType="withEffect">
                                  <p:stCondLst>
                                    <p:cond delay="0"/>
                                  </p:stCondLst>
                                  <p:childTnLst>
                                    <p:set>
                                      <p:cBhvr>
                                        <p:cTn id="134" dur="1" fill="hold">
                                          <p:stCondLst>
                                            <p:cond delay="0"/>
                                          </p:stCondLst>
                                        </p:cTn>
                                        <p:tgtEl>
                                          <p:spTgt spid="100419"/>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xit" presetSubtype="0" fill="hold" grpId="1" nodeType="clickEffect">
                                  <p:stCondLst>
                                    <p:cond delay="0"/>
                                  </p:stCondLst>
                                  <p:childTnLst>
                                    <p:set>
                                      <p:cBhvr>
                                        <p:cTn id="138" dur="1" fill="hold">
                                          <p:stCondLst>
                                            <p:cond delay="0"/>
                                          </p:stCondLst>
                                        </p:cTn>
                                        <p:tgtEl>
                                          <p:spTgt spid="100469"/>
                                        </p:tgtEl>
                                        <p:attrNameLst>
                                          <p:attrName>style.visibility</p:attrName>
                                        </p:attrNameLst>
                                      </p:cBhvr>
                                      <p:to>
                                        <p:strVal val="hidden"/>
                                      </p:to>
                                    </p:set>
                                  </p:childTnLst>
                                </p:cTn>
                              </p:par>
                              <p:par>
                                <p:cTn id="139" presetID="1" presetClass="exit" presetSubtype="0" fill="hold" nodeType="withEffect">
                                  <p:stCondLst>
                                    <p:cond delay="0"/>
                                  </p:stCondLst>
                                  <p:childTnLst>
                                    <p:set>
                                      <p:cBhvr>
                                        <p:cTn id="140" dur="1" fill="hold">
                                          <p:stCondLst>
                                            <p:cond delay="0"/>
                                          </p:stCondLst>
                                        </p:cTn>
                                        <p:tgtEl>
                                          <p:spTgt spid="100419"/>
                                        </p:tgtEl>
                                        <p:attrNameLst>
                                          <p:attrName>style.visibility</p:attrName>
                                        </p:attrNameLst>
                                      </p:cBhvr>
                                      <p:to>
                                        <p:strVal val="hidden"/>
                                      </p:to>
                                    </p:se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grpId="0" nodeType="clickEffect">
                                  <p:stCondLst>
                                    <p:cond delay="0"/>
                                  </p:stCondLst>
                                  <p:childTnLst>
                                    <p:set>
                                      <p:cBhvr>
                                        <p:cTn id="144" dur="1" fill="hold">
                                          <p:stCondLst>
                                            <p:cond delay="0"/>
                                          </p:stCondLst>
                                        </p:cTn>
                                        <p:tgtEl>
                                          <p:spTgt spid="10"/>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ntr" presetSubtype="0" fill="hold" nodeType="clickEffect">
                                  <p:stCondLst>
                                    <p:cond delay="0"/>
                                  </p:stCondLst>
                                  <p:childTnLst>
                                    <p:set>
                                      <p:cBhvr>
                                        <p:cTn id="148" dur="1" fill="hold">
                                          <p:stCondLst>
                                            <p:cond delay="0"/>
                                          </p:stCondLst>
                                        </p:cTn>
                                        <p:tgtEl>
                                          <p:spTgt spid="100412"/>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100413"/>
                                        </p:tgtEl>
                                        <p:attrNameLst>
                                          <p:attrName>style.visibility</p:attrName>
                                        </p:attrNameLst>
                                      </p:cBhvr>
                                      <p:to>
                                        <p:strVal val="visible"/>
                                      </p:to>
                                    </p:set>
                                  </p:childTnLst>
                                </p:cTn>
                              </p:par>
                              <p:par>
                                <p:cTn id="151" presetID="1" presetClass="entr" presetSubtype="0" fill="hold" nodeType="withEffect">
                                  <p:stCondLst>
                                    <p:cond delay="0"/>
                                  </p:stCondLst>
                                  <p:childTnLst>
                                    <p:set>
                                      <p:cBhvr>
                                        <p:cTn id="152" dur="1" fill="hold">
                                          <p:stCondLst>
                                            <p:cond delay="0"/>
                                          </p:stCondLst>
                                        </p:cTn>
                                        <p:tgtEl>
                                          <p:spTgt spid="100459"/>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100458"/>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100387"/>
                                        </p:tgtEl>
                                        <p:attrNameLst>
                                          <p:attrName>style.visibility</p:attrName>
                                        </p:attrNameLst>
                                      </p:cBhvr>
                                      <p:to>
                                        <p:strVal val="visible"/>
                                      </p:to>
                                    </p:set>
                                  </p:childTnLst>
                                </p:cTn>
                              </p:par>
                              <p:par>
                                <p:cTn id="157" presetID="1" presetClass="entr" presetSubtype="0" fill="hold" nodeType="withEffect">
                                  <p:stCondLst>
                                    <p:cond delay="0"/>
                                  </p:stCondLst>
                                  <p:childTnLst>
                                    <p:set>
                                      <p:cBhvr>
                                        <p:cTn id="158" dur="1" fill="hold">
                                          <p:stCondLst>
                                            <p:cond delay="0"/>
                                          </p:stCondLst>
                                        </p:cTn>
                                        <p:tgtEl>
                                          <p:spTgt spid="100388"/>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100389"/>
                                        </p:tgtEl>
                                        <p:attrNameLst>
                                          <p:attrName>style.visibility</p:attrName>
                                        </p:attrNameLst>
                                      </p:cBhvr>
                                      <p:to>
                                        <p:strVal val="visible"/>
                                      </p:to>
                                    </p:set>
                                  </p:childTnLst>
                                </p:cTn>
                              </p:par>
                              <p:par>
                                <p:cTn id="161" presetID="1" presetClass="entr" presetSubtype="0" fill="hold" nodeType="withEffect">
                                  <p:stCondLst>
                                    <p:cond delay="0"/>
                                  </p:stCondLst>
                                  <p:childTnLst>
                                    <p:set>
                                      <p:cBhvr>
                                        <p:cTn id="162" dur="1" fill="hold">
                                          <p:stCondLst>
                                            <p:cond delay="0"/>
                                          </p:stCondLst>
                                        </p:cTn>
                                        <p:tgtEl>
                                          <p:spTgt spid="100456"/>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100457"/>
                                        </p:tgtEl>
                                        <p:attrNameLst>
                                          <p:attrName>style.visibility</p:attrName>
                                        </p:attrNameLst>
                                      </p:cBhvr>
                                      <p:to>
                                        <p:strVal val="visible"/>
                                      </p:to>
                                    </p:set>
                                  </p:childTnLst>
                                </p:cTn>
                              </p:par>
                              <p:par>
                                <p:cTn id="165" presetID="1" presetClass="entr" presetSubtype="0" fill="hold" nodeType="withEffect">
                                  <p:stCondLst>
                                    <p:cond delay="0"/>
                                  </p:stCondLst>
                                  <p:childTnLst>
                                    <p:set>
                                      <p:cBhvr>
                                        <p:cTn id="166" dur="1" fill="hold">
                                          <p:stCondLst>
                                            <p:cond delay="0"/>
                                          </p:stCondLst>
                                        </p:cTn>
                                        <p:tgtEl>
                                          <p:spTgt spid="100460"/>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100461"/>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100454"/>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nodeType="clickEffect">
                                  <p:stCondLst>
                                    <p:cond delay="0"/>
                                  </p:stCondLst>
                                  <p:childTnLst>
                                    <p:set>
                                      <p:cBhvr>
                                        <p:cTn id="174" dur="1" fill="hold">
                                          <p:stCondLst>
                                            <p:cond delay="0"/>
                                          </p:stCondLst>
                                        </p:cTn>
                                        <p:tgtEl>
                                          <p:spTgt spid="100470"/>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100471"/>
                                        </p:tgtEl>
                                        <p:attrNameLst>
                                          <p:attrName>style.visibility</p:attrName>
                                        </p:attrNameLst>
                                      </p:cBhvr>
                                      <p:to>
                                        <p:strVal val="visible"/>
                                      </p:to>
                                    </p:set>
                                  </p:childTnLst>
                                </p:cTn>
                              </p:par>
                              <p:par>
                                <p:cTn id="177" presetID="1" presetClass="entr" presetSubtype="0" fill="hold" nodeType="withEffect">
                                  <p:stCondLst>
                                    <p:cond delay="0"/>
                                  </p:stCondLst>
                                  <p:childTnLst>
                                    <p:set>
                                      <p:cBhvr>
                                        <p:cTn id="178" dur="1" fill="hold">
                                          <p:stCondLst>
                                            <p:cond delay="0"/>
                                          </p:stCondLst>
                                        </p:cTn>
                                        <p:tgtEl>
                                          <p:spTgt spid="100472"/>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100468"/>
                                        </p:tgtEl>
                                        <p:attrNameLst>
                                          <p:attrName>style.visibility</p:attrName>
                                        </p:attrNameLst>
                                      </p:cBhvr>
                                      <p:to>
                                        <p:strVal val="visible"/>
                                      </p:to>
                                    </p:set>
                                  </p:childTnLst>
                                </p:cTn>
                              </p:par>
                            </p:childTnLst>
                          </p:cTn>
                        </p:par>
                      </p:childTnLst>
                    </p:cTn>
                  </p:par>
                  <p:par>
                    <p:cTn id="181" fill="hold">
                      <p:stCondLst>
                        <p:cond delay="indefinite"/>
                      </p:stCondLst>
                      <p:childTnLst>
                        <p:par>
                          <p:cTn id="182" fill="hold">
                            <p:stCondLst>
                              <p:cond delay="0"/>
                            </p:stCondLst>
                            <p:childTnLst>
                              <p:par>
                                <p:cTn id="183" presetID="1" presetClass="entr" presetSubtype="0" fill="hold" grpId="0" nodeType="clickEffect">
                                  <p:stCondLst>
                                    <p:cond delay="0"/>
                                  </p:stCondLst>
                                  <p:childTnLst>
                                    <p:set>
                                      <p:cBhvr>
                                        <p:cTn id="184" dur="1" fill="hold">
                                          <p:stCondLst>
                                            <p:cond delay="0"/>
                                          </p:stCondLst>
                                        </p:cTn>
                                        <p:tgtEl>
                                          <p:spTgt spid="100400"/>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100401"/>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100403"/>
                                        </p:tgtEl>
                                        <p:attrNameLst>
                                          <p:attrName>style.visibility</p:attrName>
                                        </p:attrNameLst>
                                      </p:cBhvr>
                                      <p:to>
                                        <p:strVal val="visible"/>
                                      </p:to>
                                    </p:set>
                                  </p:childTnLst>
                                </p:cTn>
                              </p:par>
                              <p:par>
                                <p:cTn id="189" presetID="1" presetClass="entr" presetSubtype="0" fill="hold" nodeType="withEffect">
                                  <p:stCondLst>
                                    <p:cond delay="0"/>
                                  </p:stCondLst>
                                  <p:childTnLst>
                                    <p:set>
                                      <p:cBhvr>
                                        <p:cTn id="190" dur="1" fill="hold">
                                          <p:stCondLst>
                                            <p:cond delay="0"/>
                                          </p:stCondLst>
                                        </p:cTn>
                                        <p:tgtEl>
                                          <p:spTgt spid="100404"/>
                                        </p:tgtEl>
                                        <p:attrNameLst>
                                          <p:attrName>style.visibility</p:attrName>
                                        </p:attrNameLst>
                                      </p:cBhvr>
                                      <p:to>
                                        <p:strVal val="visible"/>
                                      </p:to>
                                    </p:set>
                                  </p:childTnLst>
                                </p:cTn>
                              </p:par>
                              <p:par>
                                <p:cTn id="191" presetID="1" presetClass="entr" presetSubtype="0" fill="hold" nodeType="withEffect">
                                  <p:stCondLst>
                                    <p:cond delay="0"/>
                                  </p:stCondLst>
                                  <p:childTnLst>
                                    <p:set>
                                      <p:cBhvr>
                                        <p:cTn id="192" dur="1" fill="hold">
                                          <p:stCondLst>
                                            <p:cond delay="0"/>
                                          </p:stCondLst>
                                        </p:cTn>
                                        <p:tgtEl>
                                          <p:spTgt spid="100405"/>
                                        </p:tgtEl>
                                        <p:attrNameLst>
                                          <p:attrName>style.visibility</p:attrName>
                                        </p:attrNameLst>
                                      </p:cBhvr>
                                      <p:to>
                                        <p:strVal val="visible"/>
                                      </p:to>
                                    </p:set>
                                  </p:childTnLst>
                                </p:cTn>
                              </p:par>
                              <p:par>
                                <p:cTn id="193" presetID="1" presetClass="entr" presetSubtype="0" fill="hold" nodeType="withEffect">
                                  <p:stCondLst>
                                    <p:cond delay="0"/>
                                  </p:stCondLst>
                                  <p:childTnLst>
                                    <p:set>
                                      <p:cBhvr>
                                        <p:cTn id="194" dur="1" fill="hold">
                                          <p:stCondLst>
                                            <p:cond delay="0"/>
                                          </p:stCondLst>
                                        </p:cTn>
                                        <p:tgtEl>
                                          <p:spTgt spid="100406"/>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100407"/>
                                        </p:tgtEl>
                                        <p:attrNameLst>
                                          <p:attrName>style.visibility</p:attrName>
                                        </p:attrNameLst>
                                      </p:cBhvr>
                                      <p:to>
                                        <p:strVal val="visible"/>
                                      </p:to>
                                    </p:set>
                                  </p:childTnLst>
                                </p:cTn>
                              </p:par>
                              <p:par>
                                <p:cTn id="197" presetID="1" presetClass="entr" presetSubtype="0" fill="hold" nodeType="withEffect">
                                  <p:stCondLst>
                                    <p:cond delay="0"/>
                                  </p:stCondLst>
                                  <p:childTnLst>
                                    <p:set>
                                      <p:cBhvr>
                                        <p:cTn id="198" dur="1" fill="hold">
                                          <p:stCondLst>
                                            <p:cond delay="0"/>
                                          </p:stCondLst>
                                        </p:cTn>
                                        <p:tgtEl>
                                          <p:spTgt spid="100408"/>
                                        </p:tgtEl>
                                        <p:attrNameLst>
                                          <p:attrName>style.visibility</p:attrName>
                                        </p:attrNameLst>
                                      </p:cBhvr>
                                      <p:to>
                                        <p:strVal val="visible"/>
                                      </p:to>
                                    </p:set>
                                  </p:childTnLst>
                                </p:cTn>
                              </p:par>
                              <p:par>
                                <p:cTn id="199" presetID="1" presetClass="entr" presetSubtype="0" fill="hold" nodeType="withEffect">
                                  <p:stCondLst>
                                    <p:cond delay="0"/>
                                  </p:stCondLst>
                                  <p:childTnLst>
                                    <p:set>
                                      <p:cBhvr>
                                        <p:cTn id="200" dur="1" fill="hold">
                                          <p:stCondLst>
                                            <p:cond delay="0"/>
                                          </p:stCondLst>
                                        </p:cTn>
                                        <p:tgtEl>
                                          <p:spTgt spid="100409"/>
                                        </p:tgtEl>
                                        <p:attrNameLst>
                                          <p:attrName>style.visibility</p:attrName>
                                        </p:attrNameLst>
                                      </p:cBhvr>
                                      <p:to>
                                        <p:strVal val="visible"/>
                                      </p:to>
                                    </p:set>
                                  </p:childTnLst>
                                </p:cTn>
                              </p:par>
                              <p:par>
                                <p:cTn id="201" presetID="1" presetClass="entr" presetSubtype="0" fill="hold" nodeType="withEffect">
                                  <p:stCondLst>
                                    <p:cond delay="0"/>
                                  </p:stCondLst>
                                  <p:childTnLst>
                                    <p:set>
                                      <p:cBhvr>
                                        <p:cTn id="202" dur="1" fill="hold">
                                          <p:stCondLst>
                                            <p:cond delay="0"/>
                                          </p:stCondLst>
                                        </p:cTn>
                                        <p:tgtEl>
                                          <p:spTgt spid="100410"/>
                                        </p:tgtEl>
                                        <p:attrNameLst>
                                          <p:attrName>style.visibility</p:attrName>
                                        </p:attrNameLst>
                                      </p:cBhvr>
                                      <p:to>
                                        <p:strVal val="visible"/>
                                      </p:to>
                                    </p:set>
                                  </p:childTnLst>
                                </p:cTn>
                              </p:par>
                              <p:par>
                                <p:cTn id="203" presetID="1" presetClass="entr" presetSubtype="0" fill="hold" grpId="0" nodeType="withEffect">
                                  <p:stCondLst>
                                    <p:cond delay="0"/>
                                  </p:stCondLst>
                                  <p:childTnLst>
                                    <p:set>
                                      <p:cBhvr>
                                        <p:cTn id="204" dur="1" fill="hold">
                                          <p:stCondLst>
                                            <p:cond delay="0"/>
                                          </p:stCondLst>
                                        </p:cTn>
                                        <p:tgtEl>
                                          <p:spTgt spid="100411"/>
                                        </p:tgtEl>
                                        <p:attrNameLst>
                                          <p:attrName>style.visibility</p:attrName>
                                        </p:attrNameLst>
                                      </p:cBhvr>
                                      <p:to>
                                        <p:strVal val="visible"/>
                                      </p:to>
                                    </p:set>
                                  </p:childTnLst>
                                </p:cTn>
                              </p:par>
                              <p:par>
                                <p:cTn id="205" presetID="1" presetClass="entr" presetSubtype="0" fill="hold" nodeType="withEffect">
                                  <p:stCondLst>
                                    <p:cond delay="0"/>
                                  </p:stCondLst>
                                  <p:childTnLst>
                                    <p:set>
                                      <p:cBhvr>
                                        <p:cTn id="206" dur="1" fill="hold">
                                          <p:stCondLst>
                                            <p:cond delay="0"/>
                                          </p:stCondLst>
                                        </p:cTn>
                                        <p:tgtEl>
                                          <p:spTgt spid="100462"/>
                                        </p:tgtEl>
                                        <p:attrNameLst>
                                          <p:attrName>style.visibility</p:attrName>
                                        </p:attrNameLst>
                                      </p:cBhvr>
                                      <p:to>
                                        <p:strVal val="visible"/>
                                      </p:to>
                                    </p:set>
                                  </p:childTnLst>
                                </p:cTn>
                              </p:par>
                              <p:par>
                                <p:cTn id="207" presetID="1" presetClass="entr" presetSubtype="0" fill="hold" grpId="0" nodeType="withEffect">
                                  <p:stCondLst>
                                    <p:cond delay="0"/>
                                  </p:stCondLst>
                                  <p:childTnLst>
                                    <p:set>
                                      <p:cBhvr>
                                        <p:cTn id="208" dur="1" fill="hold">
                                          <p:stCondLst>
                                            <p:cond delay="0"/>
                                          </p:stCondLst>
                                        </p:cTn>
                                        <p:tgtEl>
                                          <p:spTgt spid="100463"/>
                                        </p:tgtEl>
                                        <p:attrNameLst>
                                          <p:attrName>style.visibility</p:attrName>
                                        </p:attrNameLst>
                                      </p:cBhvr>
                                      <p:to>
                                        <p:strVal val="visible"/>
                                      </p:to>
                                    </p:set>
                                  </p:childTnLst>
                                </p:cTn>
                              </p:par>
                              <p:par>
                                <p:cTn id="209" presetID="1" presetClass="entr" presetSubtype="0" fill="hold" grpId="0" nodeType="withEffect">
                                  <p:stCondLst>
                                    <p:cond delay="0"/>
                                  </p:stCondLst>
                                  <p:childTnLst>
                                    <p:set>
                                      <p:cBhvr>
                                        <p:cTn id="210" dur="1" fill="hold">
                                          <p:stCondLst>
                                            <p:cond delay="0"/>
                                          </p:stCondLst>
                                        </p:cTn>
                                        <p:tgtEl>
                                          <p:spTgt spid="100402"/>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ntr" presetSubtype="0" fill="hold" grpId="0" nodeType="clickEffect">
                                  <p:stCondLst>
                                    <p:cond delay="0"/>
                                  </p:stCondLst>
                                  <p:childTnLst>
                                    <p:set>
                                      <p:cBhvr>
                                        <p:cTn id="214" dur="1" fill="hold">
                                          <p:stCondLst>
                                            <p:cond delay="0"/>
                                          </p:stCondLst>
                                        </p:cTn>
                                        <p:tgtEl>
                                          <p:spTgt spid="100448"/>
                                        </p:tgtEl>
                                        <p:attrNameLst>
                                          <p:attrName>style.visibility</p:attrName>
                                        </p:attrNameLst>
                                      </p:cBhvr>
                                      <p:to>
                                        <p:strVal val="visible"/>
                                      </p:to>
                                    </p:set>
                                  </p:childTnLst>
                                </p:cTn>
                              </p:par>
                              <p:par>
                                <p:cTn id="215" presetID="1" presetClass="entr" presetSubtype="0" fill="hold" nodeType="withEffect">
                                  <p:stCondLst>
                                    <p:cond delay="0"/>
                                  </p:stCondLst>
                                  <p:childTnLst>
                                    <p:set>
                                      <p:cBhvr>
                                        <p:cTn id="216" dur="1" fill="hold">
                                          <p:stCondLst>
                                            <p:cond delay="0"/>
                                          </p:stCondLst>
                                        </p:cTn>
                                        <p:tgtEl>
                                          <p:spTgt spid="100449"/>
                                        </p:tgtEl>
                                        <p:attrNameLst>
                                          <p:attrName>style.visibility</p:attrName>
                                        </p:attrNameLst>
                                      </p:cBhvr>
                                      <p:to>
                                        <p:strVal val="visible"/>
                                      </p:to>
                                    </p:set>
                                  </p:childTnLst>
                                </p:cTn>
                              </p:par>
                              <p:par>
                                <p:cTn id="217" presetID="1" presetClass="entr" presetSubtype="0" fill="hold" grpId="0" nodeType="withEffect">
                                  <p:stCondLst>
                                    <p:cond delay="0"/>
                                  </p:stCondLst>
                                  <p:childTnLst>
                                    <p:set>
                                      <p:cBhvr>
                                        <p:cTn id="218" dur="1" fill="hold">
                                          <p:stCondLst>
                                            <p:cond delay="0"/>
                                          </p:stCondLst>
                                        </p:cTn>
                                        <p:tgtEl>
                                          <p:spTgt spid="100450"/>
                                        </p:tgtEl>
                                        <p:attrNameLst>
                                          <p:attrName>style.visibility</p:attrName>
                                        </p:attrNameLst>
                                      </p:cBhvr>
                                      <p:to>
                                        <p:strVal val="visible"/>
                                      </p:to>
                                    </p:set>
                                  </p:childTnLst>
                                </p:cTn>
                              </p:par>
                              <p:par>
                                <p:cTn id="219" presetID="1" presetClass="entr" presetSubtype="0" fill="hold" nodeType="withEffect">
                                  <p:stCondLst>
                                    <p:cond delay="0"/>
                                  </p:stCondLst>
                                  <p:childTnLst>
                                    <p:set>
                                      <p:cBhvr>
                                        <p:cTn id="220" dur="1" fill="hold">
                                          <p:stCondLst>
                                            <p:cond delay="0"/>
                                          </p:stCondLst>
                                        </p:cTn>
                                        <p:tgtEl>
                                          <p:spTgt spid="100451"/>
                                        </p:tgtEl>
                                        <p:attrNameLst>
                                          <p:attrName>style.visibility</p:attrName>
                                        </p:attrNameLst>
                                      </p:cBhvr>
                                      <p:to>
                                        <p:strVal val="visible"/>
                                      </p:to>
                                    </p:set>
                                  </p:childTnLst>
                                </p:cTn>
                              </p:par>
                              <p:par>
                                <p:cTn id="221" presetID="1" presetClass="entr" presetSubtype="0" fill="hold" grpId="0" nodeType="withEffect">
                                  <p:stCondLst>
                                    <p:cond delay="0"/>
                                  </p:stCondLst>
                                  <p:childTnLst>
                                    <p:set>
                                      <p:cBhvr>
                                        <p:cTn id="222" dur="1" fill="hold">
                                          <p:stCondLst>
                                            <p:cond delay="0"/>
                                          </p:stCondLst>
                                        </p:cTn>
                                        <p:tgtEl>
                                          <p:spTgt spid="100464"/>
                                        </p:tgtEl>
                                        <p:attrNameLst>
                                          <p:attrName>style.visibility</p:attrName>
                                        </p:attrNameLst>
                                      </p:cBhvr>
                                      <p:to>
                                        <p:strVal val="visible"/>
                                      </p:to>
                                    </p:set>
                                  </p:childTnLst>
                                </p:cTn>
                              </p:par>
                              <p:par>
                                <p:cTn id="223" presetID="1" presetClass="entr" presetSubtype="0" fill="hold" nodeType="withEffect">
                                  <p:stCondLst>
                                    <p:cond delay="0"/>
                                  </p:stCondLst>
                                  <p:childTnLst>
                                    <p:set>
                                      <p:cBhvr>
                                        <p:cTn id="224" dur="1" fill="hold">
                                          <p:stCondLst>
                                            <p:cond delay="0"/>
                                          </p:stCondLst>
                                        </p:cTn>
                                        <p:tgtEl>
                                          <p:spTgt spid="100465"/>
                                        </p:tgtEl>
                                        <p:attrNameLst>
                                          <p:attrName>style.visibility</p:attrName>
                                        </p:attrNameLst>
                                      </p:cBhvr>
                                      <p:to>
                                        <p:strVal val="visible"/>
                                      </p:to>
                                    </p:set>
                                  </p:childTnLst>
                                </p:cTn>
                              </p:par>
                              <p:par>
                                <p:cTn id="225" presetID="1" presetClass="entr" presetSubtype="0" fill="hold" nodeType="withEffect">
                                  <p:stCondLst>
                                    <p:cond delay="0"/>
                                  </p:stCondLst>
                                  <p:childTnLst>
                                    <p:set>
                                      <p:cBhvr>
                                        <p:cTn id="226" dur="1" fill="hold">
                                          <p:stCondLst>
                                            <p:cond delay="0"/>
                                          </p:stCondLst>
                                        </p:cTn>
                                        <p:tgtEl>
                                          <p:spTgt spid="100466"/>
                                        </p:tgtEl>
                                        <p:attrNameLst>
                                          <p:attrName>style.visibility</p:attrName>
                                        </p:attrNameLst>
                                      </p:cBhvr>
                                      <p:to>
                                        <p:strVal val="visible"/>
                                      </p:to>
                                    </p:set>
                                  </p:childTnLst>
                                </p:cTn>
                              </p:par>
                              <p:par>
                                <p:cTn id="227" presetID="1" presetClass="entr" presetSubtype="0" fill="hold" grpId="0" nodeType="withEffect">
                                  <p:stCondLst>
                                    <p:cond delay="0"/>
                                  </p:stCondLst>
                                  <p:childTnLst>
                                    <p:set>
                                      <p:cBhvr>
                                        <p:cTn id="228" dur="1" fill="hold">
                                          <p:stCondLst>
                                            <p:cond delay="0"/>
                                          </p:stCondLst>
                                        </p:cTn>
                                        <p:tgtEl>
                                          <p:spTgt spid="100467"/>
                                        </p:tgtEl>
                                        <p:attrNameLst>
                                          <p:attrName>style.visibility</p:attrName>
                                        </p:attrNameLst>
                                      </p:cBhvr>
                                      <p:to>
                                        <p:strVal val="visible"/>
                                      </p:to>
                                    </p:set>
                                  </p:childTnLst>
                                </p:cTn>
                              </p:par>
                              <p:par>
                                <p:cTn id="229" presetID="1" presetClass="entr" presetSubtype="0" fill="hold" nodeType="withEffect">
                                  <p:stCondLst>
                                    <p:cond delay="0"/>
                                  </p:stCondLst>
                                  <p:childTnLst>
                                    <p:set>
                                      <p:cBhvr>
                                        <p:cTn id="230" dur="1" fill="hold">
                                          <p:stCondLst>
                                            <p:cond delay="0"/>
                                          </p:stCondLst>
                                        </p:cTn>
                                        <p:tgtEl>
                                          <p:spTgt spid="100455"/>
                                        </p:tgtEl>
                                        <p:attrNameLst>
                                          <p:attrName>style.visibility</p:attrName>
                                        </p:attrNameLst>
                                      </p:cBhvr>
                                      <p:to>
                                        <p:strVal val="visible"/>
                                      </p:to>
                                    </p:set>
                                  </p:childTnLst>
                                </p:cTn>
                              </p:par>
                              <p:par>
                                <p:cTn id="231" presetID="1" presetClass="entr" presetSubtype="0" fill="hold" grpId="0" nodeType="withEffect">
                                  <p:stCondLst>
                                    <p:cond delay="0"/>
                                  </p:stCondLst>
                                  <p:childTnLst>
                                    <p:set>
                                      <p:cBhvr>
                                        <p:cTn id="232" dur="1" fill="hold">
                                          <p:stCondLst>
                                            <p:cond delay="0"/>
                                          </p:stCondLst>
                                        </p:cTn>
                                        <p:tgtEl>
                                          <p:spTgt spid="100452"/>
                                        </p:tgtEl>
                                        <p:attrNameLst>
                                          <p:attrName>style.visibility</p:attrName>
                                        </p:attrNameLst>
                                      </p:cBhvr>
                                      <p:to>
                                        <p:strVal val="visible"/>
                                      </p:to>
                                    </p:set>
                                  </p:childTnLst>
                                </p:cTn>
                              </p:par>
                              <p:par>
                                <p:cTn id="233" presetID="1" presetClass="entr" presetSubtype="0" fill="hold" grpId="0" nodeType="withEffect">
                                  <p:stCondLst>
                                    <p:cond delay="0"/>
                                  </p:stCondLst>
                                  <p:childTnLst>
                                    <p:set>
                                      <p:cBhvr>
                                        <p:cTn id="234" dur="1" fill="hold">
                                          <p:stCondLst>
                                            <p:cond delay="0"/>
                                          </p:stCondLst>
                                        </p:cTn>
                                        <p:tgtEl>
                                          <p:spTgt spid="100423"/>
                                        </p:tgtEl>
                                        <p:attrNameLst>
                                          <p:attrName>style.visibility</p:attrName>
                                        </p:attrNameLst>
                                      </p:cBhvr>
                                      <p:to>
                                        <p:strVal val="visible"/>
                                      </p:to>
                                    </p:set>
                                  </p:childTnLst>
                                </p:cTn>
                              </p:par>
                              <p:par>
                                <p:cTn id="235" presetID="1" presetClass="entr" presetSubtype="0" fill="hold" grpId="0" nodeType="withEffect">
                                  <p:stCondLst>
                                    <p:cond delay="0"/>
                                  </p:stCondLst>
                                  <p:childTnLst>
                                    <p:set>
                                      <p:cBhvr>
                                        <p:cTn id="236" dur="1" fill="hold">
                                          <p:stCondLst>
                                            <p:cond delay="0"/>
                                          </p:stCondLst>
                                        </p:cTn>
                                        <p:tgtEl>
                                          <p:spTgt spid="100422"/>
                                        </p:tgtEl>
                                        <p:attrNameLst>
                                          <p:attrName>style.visibility</p:attrName>
                                        </p:attrNameLst>
                                      </p:cBhvr>
                                      <p:to>
                                        <p:strVal val="visible"/>
                                      </p:to>
                                    </p:set>
                                  </p:childTnLst>
                                </p:cTn>
                              </p:par>
                              <p:par>
                                <p:cTn id="237" presetID="1" presetClass="entr" presetSubtype="0" fill="hold" nodeType="withEffect">
                                  <p:stCondLst>
                                    <p:cond delay="0"/>
                                  </p:stCondLst>
                                  <p:childTnLst>
                                    <p:set>
                                      <p:cBhvr>
                                        <p:cTn id="238" dur="1" fill="hold">
                                          <p:stCondLst>
                                            <p:cond delay="0"/>
                                          </p:stCondLst>
                                        </p:cTn>
                                        <p:tgtEl>
                                          <p:spTgt spid="100433"/>
                                        </p:tgtEl>
                                        <p:attrNameLst>
                                          <p:attrName>style.visibility</p:attrName>
                                        </p:attrNameLst>
                                      </p:cBhvr>
                                      <p:to>
                                        <p:strVal val="visible"/>
                                      </p:to>
                                    </p:set>
                                  </p:childTnLst>
                                </p:cTn>
                              </p:par>
                              <p:par>
                                <p:cTn id="239" presetID="1" presetClass="entr" presetSubtype="0" fill="hold" nodeType="withEffect">
                                  <p:stCondLst>
                                    <p:cond delay="0"/>
                                  </p:stCondLst>
                                  <p:childTnLst>
                                    <p:set>
                                      <p:cBhvr>
                                        <p:cTn id="240" dur="1" fill="hold">
                                          <p:stCondLst>
                                            <p:cond delay="0"/>
                                          </p:stCondLst>
                                        </p:cTn>
                                        <p:tgtEl>
                                          <p:spTgt spid="100434"/>
                                        </p:tgtEl>
                                        <p:attrNameLst>
                                          <p:attrName>style.visibility</p:attrName>
                                        </p:attrNameLst>
                                      </p:cBhvr>
                                      <p:to>
                                        <p:strVal val="visible"/>
                                      </p:to>
                                    </p:set>
                                  </p:childTnLst>
                                </p:cTn>
                              </p:par>
                              <p:par>
                                <p:cTn id="241" presetID="1" presetClass="entr" presetSubtype="0" fill="hold" nodeType="withEffect">
                                  <p:stCondLst>
                                    <p:cond delay="0"/>
                                  </p:stCondLst>
                                  <p:childTnLst>
                                    <p:set>
                                      <p:cBhvr>
                                        <p:cTn id="242" dur="1" fill="hold">
                                          <p:stCondLst>
                                            <p:cond delay="0"/>
                                          </p:stCondLst>
                                        </p:cTn>
                                        <p:tgtEl>
                                          <p:spTgt spid="100445"/>
                                        </p:tgtEl>
                                        <p:attrNameLst>
                                          <p:attrName>style.visibility</p:attrName>
                                        </p:attrNameLst>
                                      </p:cBhvr>
                                      <p:to>
                                        <p:strVal val="visible"/>
                                      </p:to>
                                    </p:set>
                                  </p:childTnLst>
                                </p:cTn>
                              </p:par>
                              <p:par>
                                <p:cTn id="243" presetID="1" presetClass="entr" presetSubtype="0" fill="hold" grpId="0" nodeType="withEffect">
                                  <p:stCondLst>
                                    <p:cond delay="0"/>
                                  </p:stCondLst>
                                  <p:childTnLst>
                                    <p:set>
                                      <p:cBhvr>
                                        <p:cTn id="244" dur="1" fill="hold">
                                          <p:stCondLst>
                                            <p:cond delay="0"/>
                                          </p:stCondLst>
                                        </p:cTn>
                                        <p:tgtEl>
                                          <p:spTgt spid="100444"/>
                                        </p:tgtEl>
                                        <p:attrNameLst>
                                          <p:attrName>style.visibility</p:attrName>
                                        </p:attrNameLst>
                                      </p:cBhvr>
                                      <p:to>
                                        <p:strVal val="visible"/>
                                      </p:to>
                                    </p:set>
                                  </p:childTnLst>
                                </p:cTn>
                              </p:par>
                              <p:par>
                                <p:cTn id="245" presetID="1" presetClass="entr" presetSubtype="0" fill="hold" grpId="0" nodeType="withEffect">
                                  <p:stCondLst>
                                    <p:cond delay="0"/>
                                  </p:stCondLst>
                                  <p:childTnLst>
                                    <p:set>
                                      <p:cBhvr>
                                        <p:cTn id="246" dur="1" fill="hold">
                                          <p:stCondLst>
                                            <p:cond delay="0"/>
                                          </p:stCondLst>
                                        </p:cTn>
                                        <p:tgtEl>
                                          <p:spTgt spid="138"/>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xit" presetSubtype="0" fill="hold" grpId="1" nodeType="clickEffect">
                                  <p:stCondLst>
                                    <p:cond delay="0"/>
                                  </p:stCondLst>
                                  <p:childTnLst>
                                    <p:set>
                                      <p:cBhvr>
                                        <p:cTn id="250" dur="1" fill="hold">
                                          <p:stCondLst>
                                            <p:cond delay="0"/>
                                          </p:stCondLst>
                                        </p:cTn>
                                        <p:tgtEl>
                                          <p:spTgt spid="10"/>
                                        </p:tgtEl>
                                        <p:attrNameLst>
                                          <p:attrName>style.visibility</p:attrName>
                                        </p:attrNameLst>
                                      </p:cBhvr>
                                      <p:to>
                                        <p:strVal val="hidden"/>
                                      </p:to>
                                    </p:set>
                                  </p:childTnLst>
                                </p:cTn>
                              </p:par>
                              <p:par>
                                <p:cTn id="251" presetID="1" presetClass="exit" presetSubtype="0" fill="hold" grpId="1" nodeType="withEffect">
                                  <p:stCondLst>
                                    <p:cond delay="0"/>
                                  </p:stCondLst>
                                  <p:childTnLst>
                                    <p:set>
                                      <p:cBhvr>
                                        <p:cTn id="252" dur="1" fill="hold">
                                          <p:stCondLst>
                                            <p:cond delay="0"/>
                                          </p:stCondLst>
                                        </p:cTn>
                                        <p:tgtEl>
                                          <p:spTgt spid="138"/>
                                        </p:tgtEl>
                                        <p:attrNameLst>
                                          <p:attrName>style.visibility</p:attrName>
                                        </p:attrNameLst>
                                      </p:cBhvr>
                                      <p:to>
                                        <p:strVal val="hidden"/>
                                      </p:to>
                                    </p:set>
                                  </p:childTnLst>
                                </p:cTn>
                              </p:par>
                              <p:par>
                                <p:cTn id="253" presetID="1" presetClass="entr" presetSubtype="0" fill="hold" nodeType="withEffect">
                                  <p:stCondLst>
                                    <p:cond delay="0"/>
                                  </p:stCondLst>
                                  <p:childTnLst>
                                    <p:set>
                                      <p:cBhvr>
                                        <p:cTn id="254" dur="1" fill="hold">
                                          <p:stCondLst>
                                            <p:cond delay="0"/>
                                          </p:stCondLst>
                                        </p:cTn>
                                        <p:tgtEl>
                                          <p:spTgt spid="100424"/>
                                        </p:tgtEl>
                                        <p:attrNameLst>
                                          <p:attrName>style.visibility</p:attrName>
                                        </p:attrNameLst>
                                      </p:cBhvr>
                                      <p:to>
                                        <p:strVal val="visible"/>
                                      </p:to>
                                    </p:set>
                                  </p:childTnLst>
                                </p:cTn>
                              </p:par>
                              <p:par>
                                <p:cTn id="255" presetID="1" presetClass="entr" presetSubtype="0" fill="hold" nodeType="withEffect">
                                  <p:stCondLst>
                                    <p:cond delay="0"/>
                                  </p:stCondLst>
                                  <p:childTnLst>
                                    <p:set>
                                      <p:cBhvr>
                                        <p:cTn id="256" dur="1" fill="hold">
                                          <p:stCondLst>
                                            <p:cond delay="0"/>
                                          </p:stCondLst>
                                        </p:cTn>
                                        <p:tgtEl>
                                          <p:spTgt spid="100425"/>
                                        </p:tgtEl>
                                        <p:attrNameLst>
                                          <p:attrName>style.visibility</p:attrName>
                                        </p:attrNameLst>
                                      </p:cBhvr>
                                      <p:to>
                                        <p:strVal val="visible"/>
                                      </p:to>
                                    </p:set>
                                  </p:childTnLst>
                                </p:cTn>
                              </p:par>
                              <p:par>
                                <p:cTn id="257" presetID="1" presetClass="entr" presetSubtype="0" fill="hold" grpId="0" nodeType="withEffect">
                                  <p:stCondLst>
                                    <p:cond delay="0"/>
                                  </p:stCondLst>
                                  <p:childTnLst>
                                    <p:set>
                                      <p:cBhvr>
                                        <p:cTn id="258" dur="1" fill="hold">
                                          <p:stCondLst>
                                            <p:cond delay="0"/>
                                          </p:stCondLst>
                                        </p:cTn>
                                        <p:tgtEl>
                                          <p:spTgt spid="100426"/>
                                        </p:tgtEl>
                                        <p:attrNameLst>
                                          <p:attrName>style.visibility</p:attrName>
                                        </p:attrNameLst>
                                      </p:cBhvr>
                                      <p:to>
                                        <p:strVal val="visible"/>
                                      </p:to>
                                    </p:set>
                                  </p:childTnLst>
                                </p:cTn>
                              </p:par>
                              <p:par>
                                <p:cTn id="259" presetID="1" presetClass="entr" presetSubtype="0" fill="hold" grpId="0" nodeType="withEffect">
                                  <p:stCondLst>
                                    <p:cond delay="0"/>
                                  </p:stCondLst>
                                  <p:childTnLst>
                                    <p:set>
                                      <p:cBhvr>
                                        <p:cTn id="260" dur="1" fill="hold">
                                          <p:stCondLst>
                                            <p:cond delay="0"/>
                                          </p:stCondLst>
                                        </p:cTn>
                                        <p:tgtEl>
                                          <p:spTgt spid="100438"/>
                                        </p:tgtEl>
                                        <p:attrNameLst>
                                          <p:attrName>style.visibility</p:attrName>
                                        </p:attrNameLst>
                                      </p:cBhvr>
                                      <p:to>
                                        <p:strVal val="visible"/>
                                      </p:to>
                                    </p:set>
                                  </p:childTnLst>
                                </p:cTn>
                              </p:par>
                              <p:par>
                                <p:cTn id="261" presetID="1" presetClass="entr" presetSubtype="0" fill="hold" grpId="0" nodeType="withEffect">
                                  <p:stCondLst>
                                    <p:cond delay="0"/>
                                  </p:stCondLst>
                                  <p:childTnLst>
                                    <p:set>
                                      <p:cBhvr>
                                        <p:cTn id="262" dur="1" fill="hold">
                                          <p:stCondLst>
                                            <p:cond delay="0"/>
                                          </p:stCondLst>
                                        </p:cTn>
                                        <p:tgtEl>
                                          <p:spTgt spid="100439"/>
                                        </p:tgtEl>
                                        <p:attrNameLst>
                                          <p:attrName>style.visibility</p:attrName>
                                        </p:attrNameLst>
                                      </p:cBhvr>
                                      <p:to>
                                        <p:strVal val="visible"/>
                                      </p:to>
                                    </p:set>
                                  </p:childTnLst>
                                </p:cTn>
                              </p:par>
                              <p:par>
                                <p:cTn id="263" presetID="1" presetClass="entr" presetSubtype="0" fill="hold" nodeType="withEffect">
                                  <p:stCondLst>
                                    <p:cond delay="0"/>
                                  </p:stCondLst>
                                  <p:childTnLst>
                                    <p:set>
                                      <p:cBhvr>
                                        <p:cTn id="264" dur="1" fill="hold">
                                          <p:stCondLst>
                                            <p:cond delay="0"/>
                                          </p:stCondLst>
                                        </p:cTn>
                                        <p:tgtEl>
                                          <p:spTgt spid="100435"/>
                                        </p:tgtEl>
                                        <p:attrNameLst>
                                          <p:attrName>style.visibility</p:attrName>
                                        </p:attrNameLst>
                                      </p:cBhvr>
                                      <p:to>
                                        <p:strVal val="visible"/>
                                      </p:to>
                                    </p:set>
                                  </p:childTnLst>
                                </p:cTn>
                              </p:par>
                              <p:par>
                                <p:cTn id="265" presetID="1" presetClass="entr" presetSubtype="0" fill="hold" nodeType="withEffect">
                                  <p:stCondLst>
                                    <p:cond delay="0"/>
                                  </p:stCondLst>
                                  <p:childTnLst>
                                    <p:set>
                                      <p:cBhvr>
                                        <p:cTn id="266" dur="1" fill="hold">
                                          <p:stCondLst>
                                            <p:cond delay="0"/>
                                          </p:stCondLst>
                                        </p:cTn>
                                        <p:tgtEl>
                                          <p:spTgt spid="100436"/>
                                        </p:tgtEl>
                                        <p:attrNameLst>
                                          <p:attrName>style.visibility</p:attrName>
                                        </p:attrNameLst>
                                      </p:cBhvr>
                                      <p:to>
                                        <p:strVal val="visible"/>
                                      </p:to>
                                    </p:set>
                                  </p:childTnLst>
                                </p:cTn>
                              </p:par>
                              <p:par>
                                <p:cTn id="267" presetID="1" presetClass="entr" presetSubtype="0" fill="hold" grpId="0" nodeType="withEffect">
                                  <p:stCondLst>
                                    <p:cond delay="0"/>
                                  </p:stCondLst>
                                  <p:childTnLst>
                                    <p:set>
                                      <p:cBhvr>
                                        <p:cTn id="268" dur="1" fill="hold">
                                          <p:stCondLst>
                                            <p:cond delay="0"/>
                                          </p:stCondLst>
                                        </p:cTn>
                                        <p:tgtEl>
                                          <p:spTgt spid="100437"/>
                                        </p:tgtEl>
                                        <p:attrNameLst>
                                          <p:attrName>style.visibility</p:attrName>
                                        </p:attrNameLst>
                                      </p:cBhvr>
                                      <p:to>
                                        <p:strVal val="visible"/>
                                      </p:to>
                                    </p:set>
                                  </p:childTnLst>
                                </p:cTn>
                              </p:par>
                              <p:par>
                                <p:cTn id="269" presetID="1" presetClass="entr" presetSubtype="0" fill="hold" grpId="0" nodeType="withEffect">
                                  <p:stCondLst>
                                    <p:cond delay="0"/>
                                  </p:stCondLst>
                                  <p:childTnLst>
                                    <p:set>
                                      <p:cBhvr>
                                        <p:cTn id="270" dur="1" fill="hold">
                                          <p:stCondLst>
                                            <p:cond delay="0"/>
                                          </p:stCondLst>
                                        </p:cTn>
                                        <p:tgtEl>
                                          <p:spTgt spid="100428"/>
                                        </p:tgtEl>
                                        <p:attrNameLst>
                                          <p:attrName>style.visibility</p:attrName>
                                        </p:attrNameLst>
                                      </p:cBhvr>
                                      <p:to>
                                        <p:strVal val="visible"/>
                                      </p:to>
                                    </p:set>
                                  </p:childTnLst>
                                </p:cTn>
                              </p:par>
                              <p:par>
                                <p:cTn id="271" presetID="1" presetClass="entr" presetSubtype="0" fill="hold" nodeType="withEffect">
                                  <p:stCondLst>
                                    <p:cond delay="0"/>
                                  </p:stCondLst>
                                  <p:childTnLst>
                                    <p:set>
                                      <p:cBhvr>
                                        <p:cTn id="272" dur="1" fill="hold">
                                          <p:stCondLst>
                                            <p:cond delay="0"/>
                                          </p:stCondLst>
                                        </p:cTn>
                                        <p:tgtEl>
                                          <p:spTgt spid="100429"/>
                                        </p:tgtEl>
                                        <p:attrNameLst>
                                          <p:attrName>style.visibility</p:attrName>
                                        </p:attrNameLst>
                                      </p:cBhvr>
                                      <p:to>
                                        <p:strVal val="visible"/>
                                      </p:to>
                                    </p:set>
                                  </p:childTnLst>
                                </p:cTn>
                              </p:par>
                              <p:par>
                                <p:cTn id="273" presetID="1" presetClass="entr" presetSubtype="0" fill="hold" grpId="0" nodeType="withEffect">
                                  <p:stCondLst>
                                    <p:cond delay="0"/>
                                  </p:stCondLst>
                                  <p:childTnLst>
                                    <p:set>
                                      <p:cBhvr>
                                        <p:cTn id="274" dur="1" fill="hold">
                                          <p:stCondLst>
                                            <p:cond delay="0"/>
                                          </p:stCondLst>
                                        </p:cTn>
                                        <p:tgtEl>
                                          <p:spTgt spid="100430"/>
                                        </p:tgtEl>
                                        <p:attrNameLst>
                                          <p:attrName>style.visibility</p:attrName>
                                        </p:attrNameLst>
                                      </p:cBhvr>
                                      <p:to>
                                        <p:strVal val="visible"/>
                                      </p:to>
                                    </p:set>
                                  </p:childTnLst>
                                </p:cTn>
                              </p:par>
                              <p:par>
                                <p:cTn id="275" presetID="1" presetClass="entr" presetSubtype="0" fill="hold" nodeType="withEffect">
                                  <p:stCondLst>
                                    <p:cond delay="0"/>
                                  </p:stCondLst>
                                  <p:childTnLst>
                                    <p:set>
                                      <p:cBhvr>
                                        <p:cTn id="276" dur="1" fill="hold">
                                          <p:stCondLst>
                                            <p:cond delay="0"/>
                                          </p:stCondLst>
                                        </p:cTn>
                                        <p:tgtEl>
                                          <p:spTgt spid="100440"/>
                                        </p:tgtEl>
                                        <p:attrNameLst>
                                          <p:attrName>style.visibility</p:attrName>
                                        </p:attrNameLst>
                                      </p:cBhvr>
                                      <p:to>
                                        <p:strVal val="visible"/>
                                      </p:to>
                                    </p:set>
                                  </p:childTnLst>
                                </p:cTn>
                              </p:par>
                              <p:par>
                                <p:cTn id="277" presetID="1" presetClass="entr" presetSubtype="0" fill="hold" grpId="0" nodeType="withEffect">
                                  <p:stCondLst>
                                    <p:cond delay="0"/>
                                  </p:stCondLst>
                                  <p:childTnLst>
                                    <p:set>
                                      <p:cBhvr>
                                        <p:cTn id="278" dur="1" fill="hold">
                                          <p:stCondLst>
                                            <p:cond delay="0"/>
                                          </p:stCondLst>
                                        </p:cTn>
                                        <p:tgtEl>
                                          <p:spTgt spid="100441"/>
                                        </p:tgtEl>
                                        <p:attrNameLst>
                                          <p:attrName>style.visibility</p:attrName>
                                        </p:attrNameLst>
                                      </p:cBhvr>
                                      <p:to>
                                        <p:strVal val="visible"/>
                                      </p:to>
                                    </p:set>
                                  </p:childTnLst>
                                </p:cTn>
                              </p:par>
                              <p:par>
                                <p:cTn id="279" presetID="1" presetClass="entr" presetSubtype="0" fill="hold" nodeType="withEffect">
                                  <p:stCondLst>
                                    <p:cond delay="0"/>
                                  </p:stCondLst>
                                  <p:childTnLst>
                                    <p:set>
                                      <p:cBhvr>
                                        <p:cTn id="280" dur="1" fill="hold">
                                          <p:stCondLst>
                                            <p:cond delay="0"/>
                                          </p:stCondLst>
                                        </p:cTn>
                                        <p:tgtEl>
                                          <p:spTgt spid="100442"/>
                                        </p:tgtEl>
                                        <p:attrNameLst>
                                          <p:attrName>style.visibility</p:attrName>
                                        </p:attrNameLst>
                                      </p:cBhvr>
                                      <p:to>
                                        <p:strVal val="visible"/>
                                      </p:to>
                                    </p:set>
                                  </p:childTnLst>
                                </p:cTn>
                              </p:par>
                              <p:par>
                                <p:cTn id="281" presetID="1" presetClass="entr" presetSubtype="0" fill="hold" grpId="0" nodeType="withEffect">
                                  <p:stCondLst>
                                    <p:cond delay="0"/>
                                  </p:stCondLst>
                                  <p:childTnLst>
                                    <p:set>
                                      <p:cBhvr>
                                        <p:cTn id="282" dur="1" fill="hold">
                                          <p:stCondLst>
                                            <p:cond delay="0"/>
                                          </p:stCondLst>
                                        </p:cTn>
                                        <p:tgtEl>
                                          <p:spTgt spid="100443"/>
                                        </p:tgtEl>
                                        <p:attrNameLst>
                                          <p:attrName>style.visibility</p:attrName>
                                        </p:attrNameLst>
                                      </p:cBhvr>
                                      <p:to>
                                        <p:strVal val="visible"/>
                                      </p:to>
                                    </p:set>
                                  </p:childTnLst>
                                </p:cTn>
                              </p:par>
                              <p:par>
                                <p:cTn id="283" presetID="1" presetClass="entr" presetSubtype="0" fill="hold" nodeType="withEffect">
                                  <p:stCondLst>
                                    <p:cond delay="0"/>
                                  </p:stCondLst>
                                  <p:childTnLst>
                                    <p:set>
                                      <p:cBhvr>
                                        <p:cTn id="284" dur="1" fill="hold">
                                          <p:stCondLst>
                                            <p:cond delay="0"/>
                                          </p:stCondLst>
                                        </p:cTn>
                                        <p:tgtEl>
                                          <p:spTgt spid="100427"/>
                                        </p:tgtEl>
                                        <p:attrNameLst>
                                          <p:attrName>style.visibility</p:attrName>
                                        </p:attrNameLst>
                                      </p:cBhvr>
                                      <p:to>
                                        <p:strVal val="visible"/>
                                      </p:to>
                                    </p:set>
                                  </p:childTnLst>
                                </p:cTn>
                              </p:par>
                              <p:par>
                                <p:cTn id="285" presetID="1" presetClass="exit" presetSubtype="0" fill="hold" grpId="1" nodeType="withEffect">
                                  <p:stCondLst>
                                    <p:cond delay="0"/>
                                  </p:stCondLst>
                                  <p:childTnLst>
                                    <p:set>
                                      <p:cBhvr>
                                        <p:cTn id="286" dur="1" fill="hold">
                                          <p:stCondLst>
                                            <p:cond delay="0"/>
                                          </p:stCondLst>
                                        </p:cTn>
                                        <p:tgtEl>
                                          <p:spTgt spid="100452"/>
                                        </p:tgtEl>
                                        <p:attrNameLst>
                                          <p:attrName>style.visibility</p:attrName>
                                        </p:attrNameLst>
                                      </p:cBhvr>
                                      <p:to>
                                        <p:strVal val="hidden"/>
                                      </p:to>
                                    </p:set>
                                  </p:childTnLst>
                                </p:cTn>
                              </p:par>
                              <p:par>
                                <p:cTn id="287" presetID="1" presetClass="exit" presetSubtype="0" fill="hold" nodeType="withEffect">
                                  <p:stCondLst>
                                    <p:cond delay="0"/>
                                  </p:stCondLst>
                                  <p:childTnLst>
                                    <p:set>
                                      <p:cBhvr>
                                        <p:cTn id="288" dur="1" fill="hold">
                                          <p:stCondLst>
                                            <p:cond delay="0"/>
                                          </p:stCondLst>
                                        </p:cTn>
                                        <p:tgtEl>
                                          <p:spTgt spid="10045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animBg="1"/>
      <p:bldP spid="100356" grpId="0" animBg="1"/>
      <p:bldP spid="100357" grpId="0" animBg="1"/>
      <p:bldP spid="100358" grpId="0" animBg="1"/>
      <p:bldP spid="100359" grpId="0" animBg="1"/>
      <p:bldP spid="100360" grpId="0" animBg="1"/>
      <p:bldP spid="100361" grpId="0" animBg="1"/>
      <p:bldP spid="100362" grpId="0" animBg="1"/>
      <p:bldP spid="100364" grpId="0" animBg="1"/>
      <p:bldP spid="100365" grpId="0" animBg="1"/>
      <p:bldP spid="100366" grpId="0" animBg="1"/>
      <p:bldP spid="100367" grpId="0"/>
      <p:bldP spid="100368" grpId="0" animBg="1"/>
      <p:bldP spid="100369" grpId="0"/>
      <p:bldP spid="100370" grpId="0"/>
      <p:bldP spid="100371" grpId="0"/>
      <p:bldP spid="100372" grpId="0" animBg="1"/>
      <p:bldP spid="100373" grpId="0" animBg="1"/>
      <p:bldP spid="100374" grpId="0" animBg="1"/>
      <p:bldP spid="100375" grpId="0" animBg="1"/>
      <p:bldP spid="100376" grpId="0" animBg="1"/>
      <p:bldP spid="100377" grpId="0" animBg="1"/>
      <p:bldP spid="100378" grpId="0"/>
      <p:bldP spid="100379" grpId="0" animBg="1"/>
      <p:bldP spid="100380" grpId="0" animBg="1"/>
      <p:bldP spid="100381" grpId="0" animBg="1"/>
      <p:bldP spid="100383" grpId="0"/>
      <p:bldP spid="100385" grpId="0"/>
      <p:bldP spid="100386" grpId="0"/>
      <p:bldP spid="100387" grpId="0" animBg="1"/>
      <p:bldP spid="100389" grpId="0" animBg="1"/>
      <p:bldP spid="100390" grpId="0"/>
      <p:bldP spid="100395" grpId="0" animBg="1"/>
      <p:bldP spid="100399" grpId="0" animBg="1"/>
      <p:bldP spid="100400" grpId="0" animBg="1"/>
      <p:bldP spid="100401" grpId="0" animBg="1"/>
      <p:bldP spid="100402" grpId="0"/>
      <p:bldP spid="100403" grpId="0"/>
      <p:bldP spid="100407" grpId="0" animBg="1"/>
      <p:bldP spid="100411" grpId="0" animBg="1"/>
      <p:bldP spid="100413" grpId="0" animBg="1"/>
      <p:bldP spid="100414" grpId="0" animBg="1"/>
      <p:bldP spid="100416" grpId="0"/>
      <p:bldP spid="100418" grpId="0"/>
      <p:bldP spid="100420" grpId="0" animBg="1"/>
      <p:bldP spid="100421" grpId="0" animBg="1"/>
      <p:bldP spid="100422" grpId="0" animBg="1"/>
      <p:bldP spid="100423" grpId="0" animBg="1"/>
      <p:bldP spid="100426" grpId="0"/>
      <p:bldP spid="100428" grpId="0"/>
      <p:bldP spid="100430" grpId="0"/>
      <p:bldP spid="100437" grpId="0"/>
      <p:bldP spid="100438" grpId="0"/>
      <p:bldP spid="100439" grpId="0"/>
      <p:bldP spid="100441" grpId="0"/>
      <p:bldP spid="100443" grpId="0"/>
      <p:bldP spid="100444" grpId="0"/>
      <p:bldP spid="100446" grpId="0"/>
      <p:bldP spid="100448" grpId="0" animBg="1"/>
      <p:bldP spid="100450" grpId="0"/>
      <p:bldP spid="100452" grpId="0"/>
      <p:bldP spid="100452" grpId="1"/>
      <p:bldP spid="100453" grpId="0"/>
      <p:bldP spid="100454" grpId="0"/>
      <p:bldP spid="100457" grpId="0"/>
      <p:bldP spid="100458" grpId="0"/>
      <p:bldP spid="100461" grpId="0"/>
      <p:bldP spid="100463" grpId="0"/>
      <p:bldP spid="100464" grpId="0"/>
      <p:bldP spid="100467" grpId="0"/>
      <p:bldP spid="100468" grpId="0"/>
      <p:bldP spid="100469" grpId="0"/>
      <p:bldP spid="100469" grpId="1"/>
      <p:bldP spid="100471" grpId="0"/>
      <p:bldP spid="122" grpId="0"/>
      <p:bldP spid="123" grpId="0"/>
      <p:bldP spid="124" grpId="0"/>
      <p:bldP spid="128" grpId="0" animBg="1"/>
      <p:bldP spid="2" grpId="0" animBg="1"/>
      <p:bldP spid="129" grpId="0" animBg="1"/>
      <p:bldP spid="10" grpId="0"/>
      <p:bldP spid="10" grpId="1"/>
      <p:bldP spid="138" grpId="0"/>
      <p:bldP spid="138" grpId="1"/>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156</a:t>
            </a:fld>
            <a:endParaRPr lang="fr-FR"/>
          </a:p>
        </p:txBody>
      </p:sp>
      <p:pic>
        <p:nvPicPr>
          <p:cNvPr id="5" name="Picture 4"/>
          <p:cNvPicPr>
            <a:picLocks noChangeAspect="1"/>
          </p:cNvPicPr>
          <p:nvPr/>
        </p:nvPicPr>
        <p:blipFill>
          <a:blip r:embed="rId2"/>
          <a:stretch>
            <a:fillRect/>
          </a:stretch>
        </p:blipFill>
        <p:spPr>
          <a:xfrm>
            <a:off x="2411412" y="154013"/>
            <a:ext cx="4321175" cy="2249665"/>
          </a:xfrm>
          <a:prstGeom prst="rect">
            <a:avLst/>
          </a:prstGeom>
        </p:spPr>
      </p:pic>
      <p:sp>
        <p:nvSpPr>
          <p:cNvPr id="6" name="TextBox 5"/>
          <p:cNvSpPr txBox="1"/>
          <p:nvPr/>
        </p:nvSpPr>
        <p:spPr>
          <a:xfrm>
            <a:off x="107504" y="6524942"/>
            <a:ext cx="8928992" cy="276999"/>
          </a:xfrm>
          <a:prstGeom prst="rect">
            <a:avLst/>
          </a:prstGeom>
          <a:noFill/>
        </p:spPr>
        <p:txBody>
          <a:bodyPr wrap="square" rtlCol="0">
            <a:spAutoFit/>
          </a:bodyPr>
          <a:lstStyle/>
          <a:p>
            <a:r>
              <a:rPr lang="en-GB" sz="1200" i="1" dirty="0" smtClean="0"/>
              <a:t>E. </a:t>
            </a:r>
            <a:r>
              <a:rPr lang="en-GB" sz="1200" i="1" dirty="0" err="1" smtClean="0"/>
              <a:t>Frojdh</a:t>
            </a:r>
            <a:r>
              <a:rPr lang="en-GB" sz="1200" i="1" dirty="0" smtClean="0"/>
              <a:t>, “Count </a:t>
            </a:r>
            <a:r>
              <a:rPr lang="en-GB" sz="1200" i="1" dirty="0"/>
              <a:t>rate linearity and spectral response of the Medipix3RX chip coupled to a 300µm silicon sensor under high ﬂux </a:t>
            </a:r>
            <a:r>
              <a:rPr lang="en-GB" sz="1200" i="1" dirty="0" smtClean="0"/>
              <a:t>conditions”</a:t>
            </a:r>
            <a:endParaRPr lang="en-GB" sz="1200" i="1" dirty="0"/>
          </a:p>
        </p:txBody>
      </p:sp>
      <p:pic>
        <p:nvPicPr>
          <p:cNvPr id="7" name="Picture 6"/>
          <p:cNvPicPr>
            <a:picLocks noChangeAspect="1"/>
          </p:cNvPicPr>
          <p:nvPr/>
        </p:nvPicPr>
        <p:blipFill>
          <a:blip r:embed="rId3"/>
          <a:stretch>
            <a:fillRect/>
          </a:stretch>
        </p:blipFill>
        <p:spPr>
          <a:xfrm>
            <a:off x="1835008" y="2516916"/>
            <a:ext cx="5473981" cy="3962604"/>
          </a:xfrm>
          <a:prstGeom prst="rect">
            <a:avLst/>
          </a:prstGeom>
        </p:spPr>
      </p:pic>
    </p:spTree>
    <p:extLst>
      <p:ext uri="{BB962C8B-B14F-4D97-AF65-F5344CB8AC3E}">
        <p14:creationId xmlns:p14="http://schemas.microsoft.com/office/powerpoint/2010/main" val="3070924844"/>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157</a:t>
            </a:fld>
            <a:endParaRPr lang="fr-FR"/>
          </a:p>
        </p:txBody>
      </p:sp>
      <p:pic>
        <p:nvPicPr>
          <p:cNvPr id="5" name="Picture 4"/>
          <p:cNvPicPr>
            <a:picLocks noChangeAspect="1"/>
          </p:cNvPicPr>
          <p:nvPr/>
        </p:nvPicPr>
        <p:blipFill>
          <a:blip r:embed="rId2"/>
          <a:stretch>
            <a:fillRect/>
          </a:stretch>
        </p:blipFill>
        <p:spPr>
          <a:xfrm>
            <a:off x="251520" y="179110"/>
            <a:ext cx="5664491" cy="2025754"/>
          </a:xfrm>
          <a:prstGeom prst="rect">
            <a:avLst/>
          </a:prstGeom>
        </p:spPr>
      </p:pic>
      <p:pic>
        <p:nvPicPr>
          <p:cNvPr id="6" name="Picture 5"/>
          <p:cNvPicPr>
            <a:picLocks noChangeAspect="1"/>
          </p:cNvPicPr>
          <p:nvPr/>
        </p:nvPicPr>
        <p:blipFill>
          <a:blip r:embed="rId3"/>
          <a:stretch>
            <a:fillRect/>
          </a:stretch>
        </p:blipFill>
        <p:spPr>
          <a:xfrm>
            <a:off x="5397305" y="2806981"/>
            <a:ext cx="3567183" cy="2610850"/>
          </a:xfrm>
          <a:prstGeom prst="rect">
            <a:avLst/>
          </a:prstGeom>
        </p:spPr>
      </p:pic>
      <p:pic>
        <p:nvPicPr>
          <p:cNvPr id="7" name="Picture 6"/>
          <p:cNvPicPr>
            <a:picLocks noChangeAspect="1"/>
          </p:cNvPicPr>
          <p:nvPr/>
        </p:nvPicPr>
        <p:blipFill>
          <a:blip r:embed="rId4"/>
          <a:stretch>
            <a:fillRect/>
          </a:stretch>
        </p:blipFill>
        <p:spPr>
          <a:xfrm>
            <a:off x="0" y="2807960"/>
            <a:ext cx="5181281" cy="2609871"/>
          </a:xfrm>
          <a:prstGeom prst="rect">
            <a:avLst/>
          </a:prstGeom>
        </p:spPr>
      </p:pic>
      <p:sp>
        <p:nvSpPr>
          <p:cNvPr id="8" name="Rectangle 7"/>
          <p:cNvSpPr/>
          <p:nvPr/>
        </p:nvSpPr>
        <p:spPr>
          <a:xfrm>
            <a:off x="2988519" y="918662"/>
            <a:ext cx="57606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2988519" y="1494726"/>
            <a:ext cx="57606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p:cNvCxnSpPr/>
          <p:nvPr/>
        </p:nvCxnSpPr>
        <p:spPr>
          <a:xfrm>
            <a:off x="3636591" y="1026674"/>
            <a:ext cx="0" cy="576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577827" y="1136395"/>
            <a:ext cx="757064" cy="276999"/>
          </a:xfrm>
          <a:prstGeom prst="rect">
            <a:avLst/>
          </a:prstGeom>
          <a:noFill/>
        </p:spPr>
        <p:txBody>
          <a:bodyPr wrap="square" rtlCol="0">
            <a:spAutoFit/>
          </a:bodyPr>
          <a:lstStyle/>
          <a:p>
            <a:r>
              <a:rPr lang="en-GB" sz="1200" dirty="0" smtClean="0"/>
              <a:t>/5</a:t>
            </a:r>
            <a:endParaRPr lang="en-GB" sz="1200" dirty="0"/>
          </a:p>
        </p:txBody>
      </p:sp>
      <p:sp>
        <p:nvSpPr>
          <p:cNvPr id="13" name="Rectangle 12"/>
          <p:cNvSpPr/>
          <p:nvPr/>
        </p:nvSpPr>
        <p:spPr>
          <a:xfrm>
            <a:off x="4117787" y="918662"/>
            <a:ext cx="57606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4117787" y="1487106"/>
            <a:ext cx="57606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Arrow Connector 14"/>
          <p:cNvCxnSpPr/>
          <p:nvPr/>
        </p:nvCxnSpPr>
        <p:spPr>
          <a:xfrm>
            <a:off x="4788719" y="1039818"/>
            <a:ext cx="0" cy="576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728875" y="1134686"/>
            <a:ext cx="757064" cy="276999"/>
          </a:xfrm>
          <a:prstGeom prst="rect">
            <a:avLst/>
          </a:prstGeom>
          <a:noFill/>
        </p:spPr>
        <p:txBody>
          <a:bodyPr wrap="square" rtlCol="0">
            <a:spAutoFit/>
          </a:bodyPr>
          <a:lstStyle/>
          <a:p>
            <a:r>
              <a:rPr lang="en-GB" sz="1200" dirty="0" smtClean="0"/>
              <a:t>/5</a:t>
            </a:r>
            <a:endParaRPr lang="en-GB" sz="1200" dirty="0"/>
          </a:p>
        </p:txBody>
      </p:sp>
      <p:sp>
        <p:nvSpPr>
          <p:cNvPr id="17" name="TextBox 16"/>
          <p:cNvSpPr txBox="1"/>
          <p:nvPr/>
        </p:nvSpPr>
        <p:spPr>
          <a:xfrm>
            <a:off x="107504" y="6524942"/>
            <a:ext cx="8928992" cy="276999"/>
          </a:xfrm>
          <a:prstGeom prst="rect">
            <a:avLst/>
          </a:prstGeom>
          <a:noFill/>
        </p:spPr>
        <p:txBody>
          <a:bodyPr wrap="square" rtlCol="0">
            <a:spAutoFit/>
          </a:bodyPr>
          <a:lstStyle/>
          <a:p>
            <a:r>
              <a:rPr lang="en-GB" sz="1200" i="1" dirty="0" smtClean="0"/>
              <a:t>E. </a:t>
            </a:r>
            <a:r>
              <a:rPr lang="en-GB" sz="1200" i="1" dirty="0" err="1" smtClean="0"/>
              <a:t>Frojdh</a:t>
            </a:r>
            <a:r>
              <a:rPr lang="en-GB" sz="1200" i="1" dirty="0" smtClean="0"/>
              <a:t>, “Count </a:t>
            </a:r>
            <a:r>
              <a:rPr lang="en-GB" sz="1200" i="1" dirty="0"/>
              <a:t>rate linearity and spectral response of the Medipix3RX chip coupled to a 300µm silicon sensor under high ﬂux </a:t>
            </a:r>
            <a:r>
              <a:rPr lang="en-GB" sz="1200" i="1" dirty="0" smtClean="0"/>
              <a:t>conditions”</a:t>
            </a:r>
            <a:endParaRPr lang="en-GB" sz="1200" i="1" dirty="0"/>
          </a:p>
        </p:txBody>
      </p:sp>
      <p:cxnSp>
        <p:nvCxnSpPr>
          <p:cNvPr id="18" name="Straight Arrow Connector 17"/>
          <p:cNvCxnSpPr/>
          <p:nvPr/>
        </p:nvCxnSpPr>
        <p:spPr>
          <a:xfrm>
            <a:off x="2699792" y="1026674"/>
            <a:ext cx="0" cy="576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2051720" y="923960"/>
            <a:ext cx="57606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2051720" y="1500024"/>
            <a:ext cx="57606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2627784" y="1124744"/>
            <a:ext cx="757064" cy="276999"/>
          </a:xfrm>
          <a:prstGeom prst="rect">
            <a:avLst/>
          </a:prstGeom>
          <a:noFill/>
        </p:spPr>
        <p:txBody>
          <a:bodyPr wrap="square" rtlCol="0">
            <a:spAutoFit/>
          </a:bodyPr>
          <a:lstStyle/>
          <a:p>
            <a:r>
              <a:rPr lang="en-GB" sz="1200" dirty="0" smtClean="0"/>
              <a:t>x5</a:t>
            </a:r>
            <a:endParaRPr lang="en-GB" sz="1200" dirty="0"/>
          </a:p>
        </p:txBody>
      </p:sp>
    </p:spTree>
    <p:extLst>
      <p:ext uri="{BB962C8B-B14F-4D97-AF65-F5344CB8AC3E}">
        <p14:creationId xmlns:p14="http://schemas.microsoft.com/office/powerpoint/2010/main" val="1081590004"/>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158</a:t>
            </a:fld>
            <a:endParaRPr lang="fr-FR"/>
          </a:p>
        </p:txBody>
      </p:sp>
      <p:pic>
        <p:nvPicPr>
          <p:cNvPr id="5" name="Picture 4"/>
          <p:cNvPicPr>
            <a:picLocks noChangeAspect="1"/>
          </p:cNvPicPr>
          <p:nvPr/>
        </p:nvPicPr>
        <p:blipFill>
          <a:blip r:embed="rId2"/>
          <a:stretch>
            <a:fillRect/>
          </a:stretch>
        </p:blipFill>
        <p:spPr>
          <a:xfrm>
            <a:off x="35496" y="116632"/>
            <a:ext cx="4314131" cy="2664296"/>
          </a:xfrm>
          <a:prstGeom prst="rect">
            <a:avLst/>
          </a:prstGeom>
        </p:spPr>
      </p:pic>
      <p:sp>
        <p:nvSpPr>
          <p:cNvPr id="6" name="Rectangle 5"/>
          <p:cNvSpPr/>
          <p:nvPr/>
        </p:nvSpPr>
        <p:spPr>
          <a:xfrm>
            <a:off x="316484" y="2748920"/>
            <a:ext cx="4033143" cy="1015663"/>
          </a:xfrm>
          <a:prstGeom prst="rect">
            <a:avLst/>
          </a:prstGeom>
        </p:spPr>
        <p:txBody>
          <a:bodyPr wrap="square">
            <a:spAutoFit/>
          </a:bodyPr>
          <a:lstStyle/>
          <a:p>
            <a:r>
              <a:rPr lang="en-GB" sz="1200" dirty="0"/>
              <a:t>Counts measured with the 110um detector as a function of the photon ﬂux (25 </a:t>
            </a:r>
            <a:r>
              <a:rPr lang="en-GB" sz="1200" dirty="0" err="1"/>
              <a:t>keV</a:t>
            </a:r>
            <a:r>
              <a:rPr lang="en-GB" sz="1200" dirty="0"/>
              <a:t>). All the lines represent spline interpolants to the measurements, and the single pixel mode data were corrected for double </a:t>
            </a:r>
            <a:r>
              <a:rPr lang="en-GB" sz="1200" dirty="0" smtClean="0"/>
              <a:t>counts to </a:t>
            </a:r>
            <a:r>
              <a:rPr lang="en-GB" sz="1200" dirty="0"/>
              <a:t>allow a better comparison.</a:t>
            </a:r>
          </a:p>
        </p:txBody>
      </p:sp>
      <p:pic>
        <p:nvPicPr>
          <p:cNvPr id="7" name="Picture 6"/>
          <p:cNvPicPr>
            <a:picLocks noChangeAspect="1"/>
          </p:cNvPicPr>
          <p:nvPr/>
        </p:nvPicPr>
        <p:blipFill>
          <a:blip r:embed="rId3"/>
          <a:stretch>
            <a:fillRect/>
          </a:stretch>
        </p:blipFill>
        <p:spPr>
          <a:xfrm>
            <a:off x="4499992" y="188640"/>
            <a:ext cx="4106144" cy="2592288"/>
          </a:xfrm>
          <a:prstGeom prst="rect">
            <a:avLst/>
          </a:prstGeom>
        </p:spPr>
      </p:pic>
      <p:sp>
        <p:nvSpPr>
          <p:cNvPr id="8" name="Rectangle 7"/>
          <p:cNvSpPr/>
          <p:nvPr/>
        </p:nvSpPr>
        <p:spPr>
          <a:xfrm>
            <a:off x="4572000" y="2748920"/>
            <a:ext cx="4572000" cy="830997"/>
          </a:xfrm>
          <a:prstGeom prst="rect">
            <a:avLst/>
          </a:prstGeom>
        </p:spPr>
        <p:txBody>
          <a:bodyPr>
            <a:spAutoFit/>
          </a:bodyPr>
          <a:lstStyle/>
          <a:p>
            <a:r>
              <a:rPr lang="en-GB" sz="1200" dirty="0"/>
              <a:t>Energy response functions measured for 25 </a:t>
            </a:r>
            <a:r>
              <a:rPr lang="en-GB" sz="1200" dirty="0" err="1"/>
              <a:t>keV</a:t>
            </a:r>
            <a:r>
              <a:rPr lang="en-GB" sz="1200" dirty="0"/>
              <a:t> photons in charge summing mode and the ﬂuxes given in the legend, again obtained with the 110um detector. The curves were scaled to exhibit equal areas in the measurement range.</a:t>
            </a:r>
          </a:p>
        </p:txBody>
      </p:sp>
      <p:graphicFrame>
        <p:nvGraphicFramePr>
          <p:cNvPr id="9" name="Table 8"/>
          <p:cNvGraphicFramePr>
            <a:graphicFrameLocks noGrp="1"/>
          </p:cNvGraphicFramePr>
          <p:nvPr>
            <p:extLst/>
          </p:nvPr>
        </p:nvGraphicFramePr>
        <p:xfrm>
          <a:off x="611560" y="4077072"/>
          <a:ext cx="2603500" cy="952500"/>
        </p:xfrm>
        <a:graphic>
          <a:graphicData uri="http://schemas.openxmlformats.org/drawingml/2006/table">
            <a:tbl>
              <a:tblPr>
                <a:tableStyleId>{5C22544A-7EE6-4342-B048-85BDC9FD1C3A}</a:tableStyleId>
              </a:tblPr>
              <a:tblGrid>
                <a:gridCol w="774700">
                  <a:extLst>
                    <a:ext uri="{9D8B030D-6E8A-4147-A177-3AD203B41FA5}">
                      <a16:colId xmlns:a16="http://schemas.microsoft.com/office/drawing/2014/main" val="2606947158"/>
                    </a:ext>
                  </a:extLst>
                </a:gridCol>
                <a:gridCol w="609600">
                  <a:extLst>
                    <a:ext uri="{9D8B030D-6E8A-4147-A177-3AD203B41FA5}">
                      <a16:colId xmlns:a16="http://schemas.microsoft.com/office/drawing/2014/main" val="1055023511"/>
                    </a:ext>
                  </a:extLst>
                </a:gridCol>
                <a:gridCol w="609600">
                  <a:extLst>
                    <a:ext uri="{9D8B030D-6E8A-4147-A177-3AD203B41FA5}">
                      <a16:colId xmlns:a16="http://schemas.microsoft.com/office/drawing/2014/main" val="3107373581"/>
                    </a:ext>
                  </a:extLst>
                </a:gridCol>
                <a:gridCol w="609600">
                  <a:extLst>
                    <a:ext uri="{9D8B030D-6E8A-4147-A177-3AD203B41FA5}">
                      <a16:colId xmlns:a16="http://schemas.microsoft.com/office/drawing/2014/main" val="3661076716"/>
                    </a:ext>
                  </a:extLst>
                </a:gridCol>
              </a:tblGrid>
              <a:tr h="190500">
                <a:tc>
                  <a:txBody>
                    <a:bodyPr/>
                    <a:lstStyle/>
                    <a:p>
                      <a:pPr algn="l" fontAlgn="b"/>
                      <a:r>
                        <a:rPr lang="en-GB" sz="1100" u="none" strike="noStrike">
                          <a:effectLst/>
                        </a:rPr>
                        <a:t>Flux 90%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SPM</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1.20E+07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cps/mm2</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9513895"/>
                  </a:ext>
                </a:extLst>
              </a:tr>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CSM</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2.80E+06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cps/mm2</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03345252"/>
                  </a:ext>
                </a:extLst>
              </a:tr>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17176285"/>
                  </a:ext>
                </a:extLst>
              </a:tr>
              <a:tr h="190500">
                <a:tc>
                  <a:txBody>
                    <a:bodyPr/>
                    <a:lstStyle/>
                    <a:p>
                      <a:pPr algn="l" fontAlgn="b"/>
                      <a:r>
                        <a:rPr lang="en-GB" sz="1100" u="none" strike="noStrike">
                          <a:effectLst/>
                        </a:rPr>
                        <a:t>Dead time</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SPM</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2.20E-01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us</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03875293"/>
                  </a:ext>
                </a:extLst>
              </a:tr>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CSM</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2.94E+00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dirty="0">
                          <a:effectLst/>
                        </a:rPr>
                        <a:t>us</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35908639"/>
                  </a:ext>
                </a:extLst>
              </a:tr>
            </a:tbl>
          </a:graphicData>
        </a:graphic>
      </p:graphicFrame>
      <p:sp>
        <p:nvSpPr>
          <p:cNvPr id="10" name="Rectangle 9"/>
          <p:cNvSpPr/>
          <p:nvPr/>
        </p:nvSpPr>
        <p:spPr>
          <a:xfrm>
            <a:off x="2051720" y="4055760"/>
            <a:ext cx="57606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2051720" y="4293096"/>
            <a:ext cx="57606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p:cNvCxnSpPr/>
          <p:nvPr/>
        </p:nvCxnSpPr>
        <p:spPr>
          <a:xfrm>
            <a:off x="3347864" y="4131588"/>
            <a:ext cx="0" cy="3255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419872" y="4145272"/>
            <a:ext cx="757064" cy="276999"/>
          </a:xfrm>
          <a:prstGeom prst="rect">
            <a:avLst/>
          </a:prstGeom>
          <a:noFill/>
        </p:spPr>
        <p:txBody>
          <a:bodyPr wrap="square" rtlCol="0">
            <a:spAutoFit/>
          </a:bodyPr>
          <a:lstStyle/>
          <a:p>
            <a:r>
              <a:rPr lang="en-GB" sz="1200" dirty="0" smtClean="0"/>
              <a:t>/4.3</a:t>
            </a:r>
            <a:endParaRPr lang="en-GB" sz="1200" dirty="0"/>
          </a:p>
        </p:txBody>
      </p:sp>
    </p:spTree>
    <p:extLst>
      <p:ext uri="{BB962C8B-B14F-4D97-AF65-F5344CB8AC3E}">
        <p14:creationId xmlns:p14="http://schemas.microsoft.com/office/powerpoint/2010/main" val="767122075"/>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09638"/>
            <a:ext cx="7886700" cy="994172"/>
          </a:xfrm>
        </p:spPr>
        <p:txBody>
          <a:bodyPr/>
          <a:lstStyle/>
          <a:p>
            <a:r>
              <a:rPr lang="es-ES" dirty="0" err="1" smtClean="0"/>
              <a:t>Towards</a:t>
            </a:r>
            <a:r>
              <a:rPr lang="es-ES" dirty="0" smtClean="0"/>
              <a:t> Medipix4</a:t>
            </a:r>
            <a:endParaRPr lang="es-ES" dirty="0"/>
          </a:p>
        </p:txBody>
      </p:sp>
      <mc:AlternateContent xmlns:mc="http://schemas.openxmlformats.org/markup-compatibility/2006" xmlns:a14="http://schemas.microsoft.com/office/drawing/2010/main">
        <mc:Choice Requires="a14">
          <p:graphicFrame>
            <p:nvGraphicFramePr>
              <p:cNvPr id="4" name="Content Placeholder 8"/>
              <p:cNvGraphicFramePr>
                <a:graphicFrameLocks/>
              </p:cNvGraphicFramePr>
              <p:nvPr>
                <p:extLst/>
              </p:nvPr>
            </p:nvGraphicFramePr>
            <p:xfrm>
              <a:off x="1222908" y="1975476"/>
              <a:ext cx="5508612" cy="3668653"/>
            </p:xfrm>
            <a:graphic>
              <a:graphicData uri="http://schemas.openxmlformats.org/drawingml/2006/table">
                <a:tbl>
                  <a:tblPr firstRow="1" bandRow="1">
                    <a:tableStyleId>{5C22544A-7EE6-4342-B048-85BDC9FD1C3A}</a:tableStyleId>
                  </a:tblPr>
                  <a:tblGrid>
                    <a:gridCol w="1404156">
                      <a:extLst>
                        <a:ext uri="{9D8B030D-6E8A-4147-A177-3AD203B41FA5}">
                          <a16:colId xmlns:a16="http://schemas.microsoft.com/office/drawing/2014/main" val="2763005474"/>
                        </a:ext>
                      </a:extLst>
                    </a:gridCol>
                    <a:gridCol w="1943971">
                      <a:extLst>
                        <a:ext uri="{9D8B030D-6E8A-4147-A177-3AD203B41FA5}">
                          <a16:colId xmlns:a16="http://schemas.microsoft.com/office/drawing/2014/main" val="760942583"/>
                        </a:ext>
                      </a:extLst>
                    </a:gridCol>
                    <a:gridCol w="2160485">
                      <a:extLst>
                        <a:ext uri="{9D8B030D-6E8A-4147-A177-3AD203B41FA5}">
                          <a16:colId xmlns:a16="http://schemas.microsoft.com/office/drawing/2014/main" val="1048403044"/>
                        </a:ext>
                      </a:extLst>
                    </a:gridCol>
                  </a:tblGrid>
                  <a:tr h="185589">
                    <a:tc>
                      <a:txBody>
                        <a:bodyPr/>
                        <a:lstStyle/>
                        <a:p>
                          <a:pPr>
                            <a:lnSpc>
                              <a:spcPct val="115000"/>
                            </a:lnSpc>
                          </a:pPr>
                          <a:endParaRPr lang="en-GB" sz="800" dirty="0">
                            <a:effectLst/>
                            <a:latin typeface="+mn-lt"/>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a:effectLst/>
                              <a:latin typeface="+mn-lt"/>
                              <a:cs typeface="Arial" panose="020B0604020202020204" pitchFamily="34" charset="0"/>
                            </a:rPr>
                            <a:t>Medipix3</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a:effectLst/>
                              <a:latin typeface="+mn-lt"/>
                              <a:cs typeface="Arial" panose="020B0604020202020204" pitchFamily="34" charset="0"/>
                            </a:rPr>
                            <a:t>Medipix4</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416181924"/>
                      </a:ext>
                    </a:extLst>
                  </a:tr>
                  <a:tr h="185589">
                    <a:tc>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Technology</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gridSpan="2">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CMOS </a:t>
                          </a:r>
                          <a:r>
                            <a:rPr lang="en-US" sz="800" kern="1200" dirty="0" smtClean="0">
                              <a:solidFill>
                                <a:schemeClr val="tx1"/>
                              </a:solidFill>
                              <a:effectLst/>
                              <a:latin typeface="+mn-lt"/>
                              <a:cs typeface="Arial" panose="020B0604020202020204" pitchFamily="34" charset="0"/>
                            </a:rPr>
                            <a:t>130nm – 8 metal</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hMerge="1">
                      <a:txBody>
                        <a:bodyPr/>
                        <a:lstStyle/>
                        <a:p>
                          <a:endParaRPr lang="en-GB"/>
                        </a:p>
                      </a:txBody>
                      <a:tcPr/>
                    </a:tc>
                    <a:extLst>
                      <a:ext uri="{0D108BD9-81ED-4DB2-BD59-A6C34878D82A}">
                        <a16:rowId xmlns:a16="http://schemas.microsoft.com/office/drawing/2014/main" val="1382172478"/>
                      </a:ext>
                    </a:extLst>
                  </a:tr>
                  <a:tr h="176420">
                    <a:tc>
                      <a:txBody>
                        <a:bodyPr/>
                        <a:lstStyle/>
                        <a:p>
                          <a:pPr algn="ctr">
                            <a:lnSpc>
                              <a:spcPct val="115000"/>
                            </a:lnSpc>
                            <a:spcAft>
                              <a:spcPts val="0"/>
                            </a:spcAft>
                          </a:pPr>
                          <a:r>
                            <a:rPr lang="en-US" sz="800" kern="1200" dirty="0" smtClean="0">
                              <a:solidFill>
                                <a:schemeClr val="tx1"/>
                              </a:solidFill>
                              <a:effectLst/>
                              <a:latin typeface="+mn-lt"/>
                              <a:cs typeface="Arial" panose="020B0604020202020204" pitchFamily="34" charset="0"/>
                            </a:rPr>
                            <a:t>Pixel matrix</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256 </a:t>
                          </a:r>
                          <a:r>
                            <a:rPr lang="en-US" sz="800" kern="1200" dirty="0" smtClean="0">
                              <a:solidFill>
                                <a:schemeClr val="tx1"/>
                              </a:solidFill>
                              <a:effectLst/>
                              <a:latin typeface="+mn-lt"/>
                              <a:cs typeface="Arial" panose="020B0604020202020204" pitchFamily="34" charset="0"/>
                            </a:rPr>
                            <a:t>x 256 /</a:t>
                          </a:r>
                          <a:r>
                            <a:rPr lang="en-US" sz="800" kern="1200" baseline="0" dirty="0" smtClean="0">
                              <a:solidFill>
                                <a:schemeClr val="tx1"/>
                              </a:solidFill>
                              <a:effectLst/>
                              <a:latin typeface="+mn-lt"/>
                              <a:cs typeface="Arial" panose="020B0604020202020204" pitchFamily="34" charset="0"/>
                            </a:rPr>
                            <a:t> </a:t>
                          </a:r>
                          <a:r>
                            <a:rPr lang="en-US" sz="800" kern="1200" dirty="0" smtClean="0">
                              <a:solidFill>
                                <a:schemeClr val="tx1"/>
                              </a:solidFill>
                              <a:effectLst/>
                              <a:latin typeface="+mn-lt"/>
                              <a:cs typeface="Arial" panose="020B0604020202020204" pitchFamily="34" charset="0"/>
                            </a:rPr>
                            <a:t>128 x 128</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smtClean="0">
                              <a:effectLst/>
                              <a:latin typeface="+mn-lt"/>
                              <a:cs typeface="Arial" panose="020B0604020202020204" pitchFamily="34" charset="0"/>
                            </a:rPr>
                            <a:t>400 x 400 </a:t>
                          </a:r>
                          <a:r>
                            <a:rPr lang="en-US" sz="800" kern="1200" baseline="0" dirty="0" smtClean="0">
                              <a:effectLst/>
                              <a:latin typeface="+mn-lt"/>
                              <a:cs typeface="Arial" panose="020B0604020202020204" pitchFamily="34" charset="0"/>
                            </a:rPr>
                            <a:t> / </a:t>
                          </a:r>
                          <a:r>
                            <a:rPr lang="en-US" sz="800" kern="1200" dirty="0" smtClean="0">
                              <a:effectLst/>
                              <a:latin typeface="+mn-lt"/>
                              <a:cs typeface="Arial" panose="020B0604020202020204" pitchFamily="34" charset="0"/>
                            </a:rPr>
                            <a:t>200 x 200</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566223782"/>
                      </a:ext>
                    </a:extLst>
                  </a:tr>
                  <a:tr h="176420">
                    <a:tc>
                      <a:txBody>
                        <a:bodyPr/>
                        <a:lstStyle/>
                        <a:p>
                          <a:pPr algn="ctr">
                            <a:lnSpc>
                              <a:spcPct val="115000"/>
                            </a:lnSpc>
                            <a:spcAft>
                              <a:spcPts val="0"/>
                            </a:spcAft>
                          </a:pPr>
                          <a:r>
                            <a:rPr lang="en-US" sz="800" kern="1200" dirty="0" smtClean="0">
                              <a:solidFill>
                                <a:schemeClr val="tx1"/>
                              </a:solidFill>
                              <a:effectLst/>
                              <a:latin typeface="+mn-lt"/>
                              <a:cs typeface="Arial" panose="020B0604020202020204" pitchFamily="34" charset="0"/>
                            </a:rPr>
                            <a:t>Pixel</a:t>
                          </a:r>
                          <a:r>
                            <a:rPr lang="en-US" sz="800" kern="1200" baseline="0" dirty="0" smtClean="0">
                              <a:solidFill>
                                <a:schemeClr val="tx1"/>
                              </a:solidFill>
                              <a:effectLst/>
                              <a:latin typeface="+mn-lt"/>
                              <a:cs typeface="Arial" panose="020B0604020202020204" pitchFamily="34" charset="0"/>
                            </a:rPr>
                            <a:t> size</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smtClean="0">
                              <a:solidFill>
                                <a:schemeClr val="tx1"/>
                              </a:solidFill>
                              <a:effectLst/>
                              <a:latin typeface="+mn-lt"/>
                              <a:cs typeface="Arial" panose="020B0604020202020204" pitchFamily="34" charset="0"/>
                            </a:rPr>
                            <a:t>55 x 55 µm² /</a:t>
                          </a:r>
                          <a:r>
                            <a:rPr lang="en-US" sz="800" kern="1200" baseline="0" dirty="0" smtClean="0">
                              <a:solidFill>
                                <a:schemeClr val="tx1"/>
                              </a:solidFill>
                              <a:effectLst/>
                              <a:latin typeface="+mn-lt"/>
                              <a:cs typeface="Arial" panose="020B0604020202020204" pitchFamily="34" charset="0"/>
                            </a:rPr>
                            <a:t> </a:t>
                          </a:r>
                          <a:r>
                            <a:rPr lang="en-US" sz="800" kern="1200" dirty="0" smtClean="0">
                              <a:solidFill>
                                <a:schemeClr val="tx1"/>
                              </a:solidFill>
                              <a:effectLst/>
                              <a:latin typeface="+mn-lt"/>
                              <a:cs typeface="Arial" panose="020B0604020202020204" pitchFamily="34" charset="0"/>
                            </a:rPr>
                            <a:t>110 x 110 µm² </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800" kern="1200" dirty="0" smtClean="0">
                              <a:effectLst/>
                              <a:latin typeface="+mn-lt"/>
                              <a:cs typeface="Arial" panose="020B0604020202020204" pitchFamily="34" charset="0"/>
                            </a:rPr>
                            <a:t>70 x 70 µm²</a:t>
                          </a:r>
                          <a:r>
                            <a:rPr lang="en-US" sz="800" kern="1200" baseline="0" dirty="0" smtClean="0">
                              <a:effectLst/>
                              <a:latin typeface="+mn-lt"/>
                              <a:cs typeface="Arial" panose="020B0604020202020204" pitchFamily="34" charset="0"/>
                            </a:rPr>
                            <a:t> /</a:t>
                          </a:r>
                          <a:r>
                            <a:rPr lang="en-US" sz="800" kern="1200" dirty="0" smtClean="0">
                              <a:effectLst/>
                              <a:latin typeface="+mn-lt"/>
                              <a:cs typeface="Arial" panose="020B0604020202020204" pitchFamily="34" charset="0"/>
                            </a:rPr>
                            <a:t> 140 x 140 µm² </a:t>
                          </a:r>
                          <a:endParaRPr lang="en-GB" sz="800" dirty="0" smtClean="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3374428242"/>
                      </a:ext>
                    </a:extLst>
                  </a:tr>
                  <a:tr h="185589">
                    <a:tc>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Matrix arrangement</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3 sides </a:t>
                          </a:r>
                          <a:r>
                            <a:rPr lang="en-US" sz="800" kern="1200" dirty="0" err="1">
                              <a:solidFill>
                                <a:schemeClr val="tx1"/>
                              </a:solidFill>
                              <a:effectLst/>
                              <a:latin typeface="+mn-lt"/>
                              <a:cs typeface="Arial" panose="020B0604020202020204" pitchFamily="34" charset="0"/>
                            </a:rPr>
                            <a:t>buttable</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a:effectLst/>
                              <a:latin typeface="+mn-lt"/>
                              <a:cs typeface="Arial" panose="020B0604020202020204" pitchFamily="34" charset="0"/>
                            </a:rPr>
                            <a:t>4 sides </a:t>
                          </a:r>
                          <a:r>
                            <a:rPr lang="en-US" sz="800" kern="1200" dirty="0" err="1">
                              <a:effectLst/>
                              <a:latin typeface="+mn-lt"/>
                              <a:cs typeface="Arial" panose="020B0604020202020204" pitchFamily="34" charset="0"/>
                            </a:rPr>
                            <a:t>buttable</a:t>
                          </a:r>
                          <a:r>
                            <a:rPr lang="en-US" sz="800" kern="1200" dirty="0">
                              <a:effectLst/>
                              <a:latin typeface="+mn-lt"/>
                              <a:cs typeface="Arial" panose="020B0604020202020204" pitchFamily="34" charset="0"/>
                            </a:rPr>
                            <a:t> (TSV)</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2203087367"/>
                      </a:ext>
                    </a:extLst>
                  </a:tr>
                  <a:tr h="321009">
                    <a:tc>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Acquisition mode</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gridSpan="2">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Single Pixel Mode</a:t>
                          </a:r>
                          <a:endParaRPr lang="en-GB" sz="800" dirty="0">
                            <a:solidFill>
                              <a:schemeClr val="tx1"/>
                            </a:solidFill>
                            <a:effectLst/>
                            <a:latin typeface="+mn-lt"/>
                            <a:cs typeface="Arial" panose="020B0604020202020204" pitchFamily="34" charset="0"/>
                          </a:endParaRPr>
                        </a:p>
                        <a:p>
                          <a:pPr algn="ctr">
                            <a:lnSpc>
                              <a:spcPct val="115000"/>
                            </a:lnSpc>
                            <a:spcAft>
                              <a:spcPts val="0"/>
                            </a:spcAft>
                          </a:pPr>
                          <a:r>
                            <a:rPr lang="en-US" sz="800" kern="1200" dirty="0">
                              <a:solidFill>
                                <a:schemeClr val="tx1"/>
                              </a:solidFill>
                              <a:effectLst/>
                              <a:latin typeface="+mn-lt"/>
                              <a:cs typeface="Arial" panose="020B0604020202020204" pitchFamily="34" charset="0"/>
                            </a:rPr>
                            <a:t>Charge Summing Mode</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hMerge="1">
                      <a:txBody>
                        <a:bodyPr/>
                        <a:lstStyle/>
                        <a:p>
                          <a:endParaRPr lang="en-GB"/>
                        </a:p>
                      </a:txBody>
                      <a:tcPr/>
                    </a:tc>
                    <a:extLst>
                      <a:ext uri="{0D108BD9-81ED-4DB2-BD59-A6C34878D82A}">
                        <a16:rowId xmlns:a16="http://schemas.microsoft.com/office/drawing/2014/main" val="33064400"/>
                      </a:ext>
                    </a:extLst>
                  </a:tr>
                  <a:tr h="217815">
                    <a:tc>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Dynamic range</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25 </a:t>
                          </a:r>
                          <a:r>
                            <a:rPr lang="en-US" sz="800" kern="1200" dirty="0" err="1">
                              <a:solidFill>
                                <a:schemeClr val="tx1"/>
                              </a:solidFill>
                              <a:effectLst/>
                              <a:latin typeface="+mn-lt"/>
                              <a:cs typeface="Arial" panose="020B0604020202020204" pitchFamily="34" charset="0"/>
                            </a:rPr>
                            <a:t>ke</a:t>
                          </a:r>
                          <a:r>
                            <a:rPr lang="en-US" sz="800" kern="1200" baseline="30000" dirty="0">
                              <a:solidFill>
                                <a:schemeClr val="tx1"/>
                              </a:solidFill>
                              <a:effectLst/>
                              <a:latin typeface="+mn-lt"/>
                              <a:cs typeface="Arial" panose="020B0604020202020204" pitchFamily="34" charset="0"/>
                            </a:rPr>
                            <a:t>- </a:t>
                          </a:r>
                          <a:r>
                            <a:rPr lang="en-US" sz="800" kern="1200" dirty="0">
                              <a:solidFill>
                                <a:schemeClr val="tx1"/>
                              </a:solidFill>
                              <a:effectLst/>
                              <a:latin typeface="+mn-lt"/>
                              <a:cs typeface="Arial" panose="020B0604020202020204" pitchFamily="34" charset="0"/>
                            </a:rPr>
                            <a:t>(SLGM)</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smtClean="0">
                              <a:effectLst/>
                              <a:latin typeface="+mn-lt"/>
                              <a:cs typeface="Arial" panose="020B0604020202020204" pitchFamily="34" charset="0"/>
                            </a:rPr>
                            <a:t>35 </a:t>
                          </a:r>
                          <a:r>
                            <a:rPr lang="en-US" sz="800" kern="1200" dirty="0" err="1">
                              <a:effectLst/>
                              <a:latin typeface="+mn-lt"/>
                              <a:cs typeface="Arial" panose="020B0604020202020204" pitchFamily="34" charset="0"/>
                            </a:rPr>
                            <a:t>ke</a:t>
                          </a:r>
                          <a:r>
                            <a:rPr lang="en-US" sz="800" kern="1200" baseline="30000" dirty="0">
                              <a:effectLst/>
                              <a:latin typeface="+mn-lt"/>
                              <a:cs typeface="Arial" panose="020B0604020202020204" pitchFamily="34" charset="0"/>
                            </a:rPr>
                            <a:t>-</a:t>
                          </a:r>
                          <a:r>
                            <a:rPr lang="en-US" sz="800" kern="1200" dirty="0">
                              <a:effectLst/>
                              <a:latin typeface="+mn-lt"/>
                              <a:cs typeface="Arial" panose="020B0604020202020204" pitchFamily="34" charset="0"/>
                            </a:rPr>
                            <a:t> (</a:t>
                          </a:r>
                          <a:r>
                            <a:rPr lang="en-US" sz="800" kern="1200" dirty="0" smtClean="0">
                              <a:effectLst/>
                              <a:latin typeface="+mn-lt"/>
                              <a:cs typeface="Arial" panose="020B0604020202020204" pitchFamily="34" charset="0"/>
                            </a:rPr>
                            <a:t>150 </a:t>
                          </a:r>
                          <a:r>
                            <a:rPr lang="en-US" sz="800" kern="1200" dirty="0" err="1">
                              <a:effectLst/>
                              <a:latin typeface="+mn-lt"/>
                              <a:cs typeface="Arial" panose="020B0604020202020204" pitchFamily="34" charset="0"/>
                            </a:rPr>
                            <a:t>keV</a:t>
                          </a:r>
                          <a:r>
                            <a:rPr lang="en-US" sz="800" kern="1200" dirty="0">
                              <a:effectLst/>
                              <a:latin typeface="+mn-lt"/>
                              <a:cs typeface="Arial" panose="020B0604020202020204" pitchFamily="34" charset="0"/>
                            </a:rPr>
                            <a:t> with </a:t>
                          </a:r>
                          <a:r>
                            <a:rPr lang="en-US" sz="800" kern="1200" dirty="0" err="1">
                              <a:effectLst/>
                              <a:latin typeface="+mn-lt"/>
                              <a:cs typeface="Arial" panose="020B0604020202020204" pitchFamily="34" charset="0"/>
                            </a:rPr>
                            <a:t>CdTe</a:t>
                          </a:r>
                          <a:r>
                            <a:rPr lang="en-US" sz="800" kern="1200" dirty="0">
                              <a:effectLst/>
                              <a:latin typeface="+mn-lt"/>
                              <a:cs typeface="Arial" panose="020B0604020202020204" pitchFamily="34" charset="0"/>
                            </a:rPr>
                            <a:t>)</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1381744134"/>
                      </a:ext>
                    </a:extLst>
                  </a:tr>
                  <a:tr h="465599">
                    <a:tc>
                      <a:txBody>
                        <a:bodyPr/>
                        <a:lstStyle/>
                        <a:p>
                          <a:pPr algn="ctr">
                            <a:lnSpc>
                              <a:spcPct val="115000"/>
                            </a:lnSpc>
                            <a:spcAft>
                              <a:spcPts val="0"/>
                            </a:spcAft>
                          </a:pPr>
                          <a:r>
                            <a:rPr lang="en-GB" sz="800" kern="1200" dirty="0" smtClean="0">
                              <a:solidFill>
                                <a:schemeClr val="tx1"/>
                              </a:solidFill>
                              <a:effectLst/>
                              <a:latin typeface="+mn-lt"/>
                              <a:cs typeface="Arial" panose="020B0604020202020204" pitchFamily="34" charset="0"/>
                            </a:rPr>
                            <a:t>Maximum count rates </a:t>
                          </a:r>
                          <a:br>
                            <a:rPr lang="en-GB" sz="800" kern="1200" dirty="0" smtClean="0">
                              <a:solidFill>
                                <a:schemeClr val="tx1"/>
                              </a:solidFill>
                              <a:effectLst/>
                              <a:latin typeface="+mn-lt"/>
                              <a:cs typeface="Arial" panose="020B0604020202020204" pitchFamily="34" charset="0"/>
                            </a:rPr>
                          </a:br>
                          <a:r>
                            <a:rPr lang="en-GB" sz="800" kern="1200" dirty="0" smtClean="0">
                              <a:solidFill>
                                <a:schemeClr val="tx1"/>
                              </a:solidFill>
                              <a:effectLst/>
                              <a:latin typeface="+mn-lt"/>
                              <a:cs typeface="Arial" panose="020B0604020202020204" pitchFamily="34" charset="0"/>
                            </a:rPr>
                            <a:t>(Si, 10% loss, Spectroscopic Mode)</a:t>
                          </a:r>
                        </a:p>
                      </a:txBody>
                      <a:tcPr marL="31830" marR="31830" marT="15915" marB="15915"/>
                    </a:tc>
                    <a:tc>
                      <a:txBody>
                        <a:bodyPr/>
                        <a:lstStyle/>
                        <a:p>
                          <a:pPr algn="ctr">
                            <a:lnSpc>
                              <a:spcPct val="107000"/>
                            </a:lnSpc>
                            <a:spcAft>
                              <a:spcPts val="800"/>
                            </a:spcAft>
                          </a:pPr>
                          <a:r>
                            <a:rPr lang="en-GB" sz="800" dirty="0" smtClean="0">
                              <a:solidFill>
                                <a:schemeClr val="tx1"/>
                              </a:solidFill>
                              <a:effectLst/>
                            </a:rPr>
                            <a:t>SPM: 2.18 </a:t>
                          </a:r>
                          <a14:m>
                            <m:oMath xmlns:m="http://schemas.openxmlformats.org/officeDocument/2006/math">
                              <m:sSup>
                                <m:sSupPr>
                                  <m:ctrlPr>
                                    <a:rPr lang="en-GB" sz="800" i="1">
                                      <a:solidFill>
                                        <a:schemeClr val="tx1"/>
                                      </a:solidFill>
                                      <a:effectLst/>
                                      <a:latin typeface="Cambria Math" panose="02040503050406030204" pitchFamily="18" charset="0"/>
                                    </a:rPr>
                                  </m:ctrlPr>
                                </m:sSupPr>
                                <m:e>
                                  <m:r>
                                    <a:rPr lang="en-GB" sz="800">
                                      <a:solidFill>
                                        <a:schemeClr val="tx1"/>
                                      </a:solidFill>
                                      <a:effectLst/>
                                      <a:latin typeface="Cambria Math" panose="02040503050406030204" pitchFamily="18" charset="0"/>
                                    </a:rPr>
                                    <m:t>10</m:t>
                                  </m:r>
                                </m:e>
                                <m:sup>
                                  <m:r>
                                    <a:rPr lang="en-GB" sz="800">
                                      <a:solidFill>
                                        <a:schemeClr val="tx1"/>
                                      </a:solidFill>
                                      <a:effectLst/>
                                      <a:latin typeface="Cambria Math" panose="02040503050406030204" pitchFamily="18" charset="0"/>
                                    </a:rPr>
                                    <m:t>7</m:t>
                                  </m:r>
                                </m:sup>
                              </m:sSup>
                            </m:oMath>
                          </a14:m>
                          <a:r>
                            <a:rPr lang="en-GB" sz="800" dirty="0">
                              <a:solidFill>
                                <a:schemeClr val="tx1"/>
                              </a:solidFill>
                              <a:effectLst/>
                            </a:rPr>
                            <a:t> </a:t>
                          </a:r>
                          <a:r>
                            <a:rPr lang="en-GB" sz="800" dirty="0" err="1">
                              <a:solidFill>
                                <a:schemeClr val="tx1"/>
                              </a:solidFill>
                              <a:effectLst/>
                            </a:rPr>
                            <a:t>ph</a:t>
                          </a:r>
                          <a:r>
                            <a:rPr lang="en-GB" sz="800" dirty="0">
                              <a:solidFill>
                                <a:schemeClr val="tx1"/>
                              </a:solidFill>
                              <a:effectLst/>
                            </a:rPr>
                            <a:t>/mm</a:t>
                          </a:r>
                          <a:r>
                            <a:rPr lang="en-GB" sz="800" baseline="30000" dirty="0">
                              <a:solidFill>
                                <a:schemeClr val="tx1"/>
                              </a:solidFill>
                              <a:effectLst/>
                            </a:rPr>
                            <a:t>2</a:t>
                          </a:r>
                          <a:r>
                            <a:rPr lang="en-GB" sz="800" dirty="0">
                              <a:solidFill>
                                <a:schemeClr val="tx1"/>
                              </a:solidFill>
                              <a:effectLst/>
                            </a:rPr>
                            <a:t> s </a:t>
                          </a:r>
                        </a:p>
                        <a:p>
                          <a:pPr algn="ctr">
                            <a:lnSpc>
                              <a:spcPct val="107000"/>
                            </a:lnSpc>
                            <a:spcAft>
                              <a:spcPts val="800"/>
                            </a:spcAft>
                          </a:pPr>
                          <a:r>
                            <a:rPr lang="en-GB" sz="800" dirty="0">
                              <a:solidFill>
                                <a:schemeClr val="tx1"/>
                              </a:solidFill>
                              <a:effectLst/>
                            </a:rPr>
                            <a:t>CSM: 4.31 </a:t>
                          </a:r>
                          <a14:m>
                            <m:oMath xmlns:m="http://schemas.openxmlformats.org/officeDocument/2006/math">
                              <m:sSup>
                                <m:sSupPr>
                                  <m:ctrlPr>
                                    <a:rPr lang="en-GB" sz="800" i="1">
                                      <a:solidFill>
                                        <a:schemeClr val="tx1"/>
                                      </a:solidFill>
                                      <a:effectLst/>
                                      <a:latin typeface="Cambria Math" panose="02040503050406030204" pitchFamily="18" charset="0"/>
                                    </a:rPr>
                                  </m:ctrlPr>
                                </m:sSupPr>
                                <m:e>
                                  <m:r>
                                    <a:rPr lang="en-GB" sz="800">
                                      <a:solidFill>
                                        <a:schemeClr val="tx1"/>
                                      </a:solidFill>
                                      <a:effectLst/>
                                      <a:latin typeface="Cambria Math" panose="02040503050406030204" pitchFamily="18" charset="0"/>
                                    </a:rPr>
                                    <m:t>10</m:t>
                                  </m:r>
                                </m:e>
                                <m:sup>
                                  <m:r>
                                    <a:rPr lang="en-GB" sz="800">
                                      <a:solidFill>
                                        <a:schemeClr val="tx1"/>
                                      </a:solidFill>
                                      <a:effectLst/>
                                      <a:latin typeface="Cambria Math" panose="02040503050406030204" pitchFamily="18" charset="0"/>
                                    </a:rPr>
                                    <m:t>6</m:t>
                                  </m:r>
                                </m:sup>
                              </m:sSup>
                            </m:oMath>
                          </a14:m>
                          <a:r>
                            <a:rPr lang="en-GB" sz="800" dirty="0">
                              <a:solidFill>
                                <a:schemeClr val="tx1"/>
                              </a:solidFill>
                              <a:effectLst/>
                            </a:rPr>
                            <a:t> </a:t>
                          </a:r>
                          <a:r>
                            <a:rPr lang="en-GB" sz="800" dirty="0" err="1">
                              <a:solidFill>
                                <a:schemeClr val="tx1"/>
                              </a:solidFill>
                              <a:effectLst/>
                            </a:rPr>
                            <a:t>ph</a:t>
                          </a:r>
                          <a:r>
                            <a:rPr lang="en-GB" sz="800" dirty="0">
                              <a:solidFill>
                                <a:schemeClr val="tx1"/>
                              </a:solidFill>
                              <a:effectLst/>
                            </a:rPr>
                            <a:t>/mm</a:t>
                          </a:r>
                          <a:r>
                            <a:rPr lang="en-GB" sz="800" baseline="30000" dirty="0">
                              <a:solidFill>
                                <a:schemeClr val="tx1"/>
                              </a:solidFill>
                              <a:effectLst/>
                            </a:rPr>
                            <a:t>2</a:t>
                          </a:r>
                          <a:r>
                            <a:rPr lang="en-GB" sz="800" dirty="0">
                              <a:solidFill>
                                <a:schemeClr val="tx1"/>
                              </a:solidFill>
                              <a:effectLst/>
                            </a:rPr>
                            <a:t> s </a:t>
                          </a:r>
                          <a:r>
                            <a:rPr lang="en-GB" sz="800" dirty="0" smtClean="0">
                              <a:solidFill>
                                <a:schemeClr val="tx1"/>
                              </a:solidFill>
                              <a:effectLst/>
                            </a:rPr>
                            <a:t>**</a:t>
                          </a:r>
                          <a:endParaRPr lang="en-GB" sz="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1830" marR="31830" marT="15915" marB="15915"/>
                    </a:tc>
                    <a:tc>
                      <a:txBody>
                        <a:bodyPr/>
                        <a:lstStyle/>
                        <a:p>
                          <a:pPr algn="ctr">
                            <a:lnSpc>
                              <a:spcPct val="107000"/>
                            </a:lnSpc>
                            <a:spcAft>
                              <a:spcPts val="800"/>
                            </a:spcAft>
                          </a:pPr>
                          <a:r>
                            <a:rPr lang="en-GB" sz="800" dirty="0" smtClean="0">
                              <a:effectLst/>
                            </a:rPr>
                            <a:t>SPM: 1.28 </a:t>
                          </a:r>
                          <a14:m>
                            <m:oMath xmlns:m="http://schemas.openxmlformats.org/officeDocument/2006/math">
                              <m:sSup>
                                <m:sSupPr>
                                  <m:ctrlPr>
                                    <a:rPr lang="en-GB" sz="800" i="1">
                                      <a:effectLst/>
                                      <a:latin typeface="Cambria Math" panose="02040503050406030204" pitchFamily="18" charset="0"/>
                                    </a:rPr>
                                  </m:ctrlPr>
                                </m:sSupPr>
                                <m:e>
                                  <m:r>
                                    <a:rPr lang="en-GB" sz="800">
                                      <a:effectLst/>
                                      <a:latin typeface="Cambria Math" panose="02040503050406030204" pitchFamily="18" charset="0"/>
                                    </a:rPr>
                                    <m:t>10</m:t>
                                  </m:r>
                                </m:e>
                                <m:sup>
                                  <m:r>
                                    <a:rPr lang="en-GB" sz="800">
                                      <a:effectLst/>
                                      <a:latin typeface="Cambria Math" panose="02040503050406030204" pitchFamily="18" charset="0"/>
                                    </a:rPr>
                                    <m:t>8</m:t>
                                  </m:r>
                                </m:sup>
                              </m:sSup>
                            </m:oMath>
                          </a14:m>
                          <a:r>
                            <a:rPr lang="en-GB" sz="800" dirty="0">
                              <a:effectLst/>
                            </a:rPr>
                            <a:t> </a:t>
                          </a:r>
                          <a:r>
                            <a:rPr lang="en-GB" sz="800" dirty="0" err="1">
                              <a:effectLst/>
                            </a:rPr>
                            <a:t>ph</a:t>
                          </a:r>
                          <a:r>
                            <a:rPr lang="en-GB" sz="800" dirty="0">
                              <a:effectLst/>
                            </a:rPr>
                            <a:t>/mm</a:t>
                          </a:r>
                          <a:r>
                            <a:rPr lang="en-GB" sz="800" baseline="30000" dirty="0">
                              <a:effectLst/>
                            </a:rPr>
                            <a:t>2</a:t>
                          </a:r>
                          <a:r>
                            <a:rPr lang="en-GB" sz="800" dirty="0">
                              <a:effectLst/>
                            </a:rPr>
                            <a:t> s </a:t>
                          </a:r>
                        </a:p>
                        <a:p>
                          <a:pPr algn="ctr">
                            <a:lnSpc>
                              <a:spcPct val="107000"/>
                            </a:lnSpc>
                            <a:spcAft>
                              <a:spcPts val="800"/>
                            </a:spcAft>
                          </a:pPr>
                          <a:r>
                            <a:rPr lang="en-GB" sz="800" dirty="0">
                              <a:effectLst/>
                            </a:rPr>
                            <a:t>CSM: 3.40 </a:t>
                          </a:r>
                          <a14:m>
                            <m:oMath xmlns:m="http://schemas.openxmlformats.org/officeDocument/2006/math">
                              <m:sSup>
                                <m:sSupPr>
                                  <m:ctrlPr>
                                    <a:rPr lang="en-GB" sz="800" i="1">
                                      <a:effectLst/>
                                      <a:latin typeface="Cambria Math" panose="02040503050406030204" pitchFamily="18" charset="0"/>
                                    </a:rPr>
                                  </m:ctrlPr>
                                </m:sSupPr>
                                <m:e>
                                  <m:r>
                                    <a:rPr lang="en-GB" sz="800">
                                      <a:effectLst/>
                                      <a:latin typeface="Cambria Math" panose="02040503050406030204" pitchFamily="18" charset="0"/>
                                    </a:rPr>
                                    <m:t>10</m:t>
                                  </m:r>
                                </m:e>
                                <m:sup>
                                  <m:r>
                                    <a:rPr lang="en-GB" sz="800">
                                      <a:effectLst/>
                                      <a:latin typeface="Cambria Math" panose="02040503050406030204" pitchFamily="18" charset="0"/>
                                    </a:rPr>
                                    <m:t>7</m:t>
                                  </m:r>
                                </m:sup>
                              </m:sSup>
                            </m:oMath>
                          </a14:m>
                          <a:r>
                            <a:rPr lang="en-GB" sz="800" dirty="0">
                              <a:effectLst/>
                            </a:rPr>
                            <a:t> </a:t>
                          </a:r>
                          <a:r>
                            <a:rPr lang="en-GB" sz="800" dirty="0" err="1">
                              <a:effectLst/>
                            </a:rPr>
                            <a:t>ph</a:t>
                          </a:r>
                          <a:r>
                            <a:rPr lang="en-GB" sz="800" dirty="0">
                              <a:effectLst/>
                            </a:rPr>
                            <a:t>/mm</a:t>
                          </a:r>
                          <a:r>
                            <a:rPr lang="en-GB" sz="800" baseline="30000" dirty="0">
                              <a:effectLst/>
                            </a:rPr>
                            <a:t>2</a:t>
                          </a:r>
                          <a:r>
                            <a:rPr lang="en-GB" sz="800" dirty="0">
                              <a:effectLst/>
                            </a:rPr>
                            <a:t> s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1830" marR="31830" marT="15915" marB="15915"/>
                    </a:tc>
                    <a:extLst>
                      <a:ext uri="{0D108BD9-81ED-4DB2-BD59-A6C34878D82A}">
                        <a16:rowId xmlns:a16="http://schemas.microsoft.com/office/drawing/2014/main" val="3102504717"/>
                      </a:ext>
                    </a:extLst>
                  </a:tr>
                  <a:tr h="234777">
                    <a:tc>
                      <a:txBody>
                        <a:bodyPr/>
                        <a:lstStyle/>
                        <a:p>
                          <a:pPr algn="ctr">
                            <a:lnSpc>
                              <a:spcPct val="115000"/>
                            </a:lnSpc>
                            <a:spcAft>
                              <a:spcPts val="0"/>
                            </a:spcAft>
                          </a:pPr>
                          <a:r>
                            <a:rPr lang="en-GB" sz="800" dirty="0">
                              <a:solidFill>
                                <a:schemeClr val="tx1"/>
                              </a:solidFill>
                              <a:effectLst/>
                              <a:latin typeface="+mn-lt"/>
                              <a:cs typeface="Arial" panose="020B0604020202020204" pitchFamily="34" charset="0"/>
                            </a:rPr>
                            <a:t>Energy resolution</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GB" sz="800" dirty="0">
                              <a:solidFill>
                                <a:schemeClr val="tx1"/>
                              </a:solidFill>
                              <a:effectLst/>
                              <a:latin typeface="+mn-lt"/>
                              <a:cs typeface="Arial" panose="020B0604020202020204" pitchFamily="34" charset="0"/>
                            </a:rPr>
                            <a:t>4.4KeV (FWHM, </a:t>
                          </a:r>
                          <a:r>
                            <a:rPr lang="en-GB" sz="800" dirty="0" err="1">
                              <a:solidFill>
                                <a:schemeClr val="tx1"/>
                              </a:solidFill>
                              <a:effectLst/>
                              <a:latin typeface="+mn-lt"/>
                              <a:cs typeface="Arial" panose="020B0604020202020204" pitchFamily="34" charset="0"/>
                            </a:rPr>
                            <a:t>CdTe</a:t>
                          </a:r>
                          <a:r>
                            <a:rPr lang="en-GB" sz="800" dirty="0">
                              <a:solidFill>
                                <a:schemeClr val="tx1"/>
                              </a:solidFill>
                              <a:effectLst/>
                              <a:latin typeface="+mn-lt"/>
                              <a:cs typeface="Arial" panose="020B0604020202020204" pitchFamily="34" charset="0"/>
                            </a:rPr>
                            <a:t>, CSM, 60keV)</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GB" sz="800" dirty="0" smtClean="0">
                              <a:effectLst/>
                              <a:latin typeface="+mn-lt"/>
                              <a:cs typeface="Arial" panose="020B0604020202020204" pitchFamily="34" charset="0"/>
                            </a:rPr>
                            <a:t>&lt; 2.2KeV </a:t>
                          </a:r>
                          <a:r>
                            <a:rPr lang="en-GB" sz="800" dirty="0">
                              <a:effectLst/>
                              <a:latin typeface="+mn-lt"/>
                              <a:cs typeface="Arial" panose="020B0604020202020204" pitchFamily="34" charset="0"/>
                            </a:rPr>
                            <a:t>(FWHM, </a:t>
                          </a:r>
                          <a:r>
                            <a:rPr lang="en-GB" sz="800" dirty="0" err="1">
                              <a:effectLst/>
                              <a:latin typeface="+mn-lt"/>
                              <a:cs typeface="Arial" panose="020B0604020202020204" pitchFamily="34" charset="0"/>
                            </a:rPr>
                            <a:t>CdTe</a:t>
                          </a:r>
                          <a:r>
                            <a:rPr lang="en-GB" sz="800" dirty="0">
                              <a:effectLst/>
                              <a:latin typeface="+mn-lt"/>
                              <a:cs typeface="Arial" panose="020B0604020202020204" pitchFamily="34" charset="0"/>
                            </a:rPr>
                            <a:t>, CSM, 60keV)</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1484156587"/>
                      </a:ext>
                    </a:extLst>
                  </a:tr>
                  <a:tr h="234777">
                    <a:tc>
                      <a:txBody>
                        <a:bodyPr/>
                        <a:lstStyle/>
                        <a:p>
                          <a:pPr algn="ctr">
                            <a:lnSpc>
                              <a:spcPct val="115000"/>
                            </a:lnSpc>
                            <a:spcAft>
                              <a:spcPts val="0"/>
                            </a:spcAft>
                          </a:pPr>
                          <a:r>
                            <a:rPr lang="en-US" sz="800" dirty="0" smtClean="0">
                              <a:solidFill>
                                <a:schemeClr val="tx1"/>
                              </a:solidFill>
                              <a:effectLst/>
                              <a:latin typeface="+mn-lt"/>
                              <a:ea typeface="Calibri" panose="020F0502020204030204" pitchFamily="34" charset="0"/>
                              <a:cs typeface="Arial" panose="020B0604020202020204" pitchFamily="34" charset="0"/>
                            </a:rPr>
                            <a:t>Thresholds</a:t>
                          </a:r>
                          <a:r>
                            <a:rPr lang="en-US" sz="800" baseline="0" dirty="0" smtClean="0">
                              <a:solidFill>
                                <a:schemeClr val="tx1"/>
                              </a:solidFill>
                              <a:effectLst/>
                              <a:latin typeface="+mn-lt"/>
                              <a:ea typeface="Calibri" panose="020F0502020204030204" pitchFamily="34" charset="0"/>
                              <a:cs typeface="Arial" panose="020B0604020202020204" pitchFamily="34" charset="0"/>
                            </a:rPr>
                            <a:t> SPM</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dirty="0" smtClean="0">
                              <a:solidFill>
                                <a:schemeClr val="tx1"/>
                              </a:solidFill>
                              <a:effectLst/>
                              <a:latin typeface="+mn-lt"/>
                              <a:ea typeface="Calibri" panose="020F0502020204030204" pitchFamily="34" charset="0"/>
                              <a:cs typeface="Arial" panose="020B0604020202020204" pitchFamily="34" charset="0"/>
                            </a:rPr>
                            <a:t>2/8</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dirty="0" smtClean="0">
                              <a:effectLst/>
                              <a:latin typeface="+mn-lt"/>
                              <a:ea typeface="Calibri" panose="020F0502020204030204" pitchFamily="34" charset="0"/>
                              <a:cs typeface="Arial" panose="020B0604020202020204" pitchFamily="34" charset="0"/>
                            </a:rPr>
                            <a:t>3/12</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3127813885"/>
                      </a:ext>
                    </a:extLst>
                  </a:tr>
                  <a:tr h="234777">
                    <a:tc>
                      <a:txBody>
                        <a:bodyPr/>
                        <a:lstStyle/>
                        <a:p>
                          <a:pPr algn="ctr">
                            <a:lnSpc>
                              <a:spcPct val="115000"/>
                            </a:lnSpc>
                            <a:spcAft>
                              <a:spcPts val="0"/>
                            </a:spcAft>
                          </a:pPr>
                          <a:r>
                            <a:rPr lang="en-US" sz="800" dirty="0" smtClean="0">
                              <a:solidFill>
                                <a:schemeClr val="tx1"/>
                              </a:solidFill>
                              <a:effectLst/>
                              <a:latin typeface="+mn-lt"/>
                              <a:ea typeface="Calibri" panose="020F0502020204030204" pitchFamily="34" charset="0"/>
                              <a:cs typeface="Arial" panose="020B0604020202020204" pitchFamily="34" charset="0"/>
                            </a:rPr>
                            <a:t>Thresholds</a:t>
                          </a:r>
                          <a:r>
                            <a:rPr lang="en-US" sz="800" baseline="0" dirty="0" smtClean="0">
                              <a:solidFill>
                                <a:schemeClr val="tx1"/>
                              </a:solidFill>
                              <a:effectLst/>
                              <a:latin typeface="+mn-lt"/>
                              <a:ea typeface="Calibri" panose="020F0502020204030204" pitchFamily="34" charset="0"/>
                              <a:cs typeface="Arial" panose="020B0604020202020204" pitchFamily="34" charset="0"/>
                            </a:rPr>
                            <a:t> CSM</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dirty="0" smtClean="0">
                              <a:solidFill>
                                <a:schemeClr val="tx1"/>
                              </a:solidFill>
                              <a:effectLst/>
                              <a:latin typeface="+mn-lt"/>
                              <a:ea typeface="Calibri" panose="020F0502020204030204" pitchFamily="34" charset="0"/>
                              <a:cs typeface="Arial" panose="020B0604020202020204" pitchFamily="34" charset="0"/>
                            </a:rPr>
                            <a:t>1(SPM)+1(CSM) / 4(SPM)+4(CSM) </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800" dirty="0" smtClean="0">
                              <a:effectLst/>
                              <a:latin typeface="+mn-lt"/>
                              <a:ea typeface="Calibri" panose="020F0502020204030204" pitchFamily="34" charset="0"/>
                              <a:cs typeface="Arial" panose="020B0604020202020204" pitchFamily="34" charset="0"/>
                            </a:rPr>
                            <a:t>1(SPM)+2(CSM) / 4(SPM)+8(CSM) </a:t>
                          </a:r>
                          <a:endParaRPr lang="en-GB" sz="800" dirty="0" smtClean="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1359993991"/>
                      </a:ext>
                    </a:extLst>
                  </a:tr>
                  <a:tr h="377111">
                    <a:tc>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Analog power consumption</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GB" sz="800" dirty="0">
                              <a:solidFill>
                                <a:schemeClr val="tx1"/>
                              </a:solidFill>
                              <a:effectLst/>
                              <a:latin typeface="+mn-lt"/>
                              <a:cs typeface="Arial" panose="020B0604020202020204" pitchFamily="34" charset="0"/>
                            </a:rPr>
                            <a:t>SPM: 9 </a:t>
                          </a:r>
                          <a:r>
                            <a:rPr lang="en-US" sz="800" kern="1200" dirty="0">
                              <a:solidFill>
                                <a:schemeClr val="tx1"/>
                              </a:solidFill>
                              <a:effectLst/>
                              <a:latin typeface="+mn-lt"/>
                              <a:cs typeface="Arial" panose="020B0604020202020204" pitchFamily="34" charset="0"/>
                            </a:rPr>
                            <a:t>µA</a:t>
                          </a:r>
                          <a:endParaRPr lang="en-GB" sz="800" dirty="0">
                            <a:solidFill>
                              <a:schemeClr val="tx1"/>
                            </a:solidFill>
                            <a:effectLst/>
                            <a:latin typeface="+mn-lt"/>
                            <a:cs typeface="Arial" panose="020B0604020202020204" pitchFamily="34" charset="0"/>
                          </a:endParaRPr>
                        </a:p>
                        <a:p>
                          <a:pPr algn="ctr">
                            <a:lnSpc>
                              <a:spcPct val="115000"/>
                            </a:lnSpc>
                            <a:spcAft>
                              <a:spcPts val="0"/>
                            </a:spcAft>
                          </a:pPr>
                          <a:r>
                            <a:rPr lang="en-US" sz="800" kern="1200" dirty="0">
                              <a:solidFill>
                                <a:schemeClr val="tx1"/>
                              </a:solidFill>
                              <a:effectLst/>
                              <a:latin typeface="+mn-lt"/>
                              <a:cs typeface="Arial" panose="020B0604020202020204" pitchFamily="34" charset="0"/>
                            </a:rPr>
                            <a:t>CSM: 13 µA</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07000"/>
                            </a:lnSpc>
                            <a:spcAft>
                              <a:spcPts val="800"/>
                            </a:spcAft>
                          </a:pPr>
                          <a:r>
                            <a:rPr lang="en-US" sz="800" dirty="0" smtClean="0">
                              <a:effectLst/>
                            </a:rPr>
                            <a:t>SPM: 19.5 µA</a:t>
                          </a:r>
                          <a:endParaRPr lang="en-GB" sz="800" dirty="0" smtClean="0">
                            <a:effectLst/>
                          </a:endParaRPr>
                        </a:p>
                        <a:p>
                          <a:pPr algn="ctr">
                            <a:lnSpc>
                              <a:spcPct val="107000"/>
                            </a:lnSpc>
                            <a:spcAft>
                              <a:spcPts val="800"/>
                            </a:spcAft>
                          </a:pPr>
                          <a:r>
                            <a:rPr lang="en-US" sz="800" dirty="0" smtClean="0">
                              <a:effectLst/>
                            </a:rPr>
                            <a:t>CSM: 23.5 µA</a:t>
                          </a:r>
                          <a:endParaRPr lang="en-GB" sz="8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31830" marR="31830" marT="15915" marB="15915"/>
                    </a:tc>
                    <a:extLst>
                      <a:ext uri="{0D108BD9-81ED-4DB2-BD59-A6C34878D82A}">
                        <a16:rowId xmlns:a16="http://schemas.microsoft.com/office/drawing/2014/main" val="1036941260"/>
                      </a:ext>
                    </a:extLst>
                  </a:tr>
                  <a:tr h="338190">
                    <a:tc>
                      <a:txBody>
                        <a:bodyPr/>
                        <a:lstStyle/>
                        <a:p>
                          <a:pPr algn="ctr">
                            <a:lnSpc>
                              <a:spcPct val="115000"/>
                            </a:lnSpc>
                            <a:spcAft>
                              <a:spcPts val="0"/>
                            </a:spcAft>
                          </a:pPr>
                          <a:r>
                            <a:rPr lang="en-GB" sz="800" dirty="0">
                              <a:effectLst/>
                              <a:latin typeface="+mn-lt"/>
                              <a:cs typeface="Arial" panose="020B0604020202020204" pitchFamily="34" charset="0"/>
                            </a:rPr>
                            <a:t>Readout architecture</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tc gridSpan="2">
                      <a:txBody>
                        <a:bodyPr/>
                        <a:lstStyle/>
                        <a:p>
                          <a:pPr algn="ctr">
                            <a:lnSpc>
                              <a:spcPct val="115000"/>
                            </a:lnSpc>
                            <a:spcAft>
                              <a:spcPts val="0"/>
                            </a:spcAft>
                          </a:pPr>
                          <a:r>
                            <a:rPr lang="en-GB" sz="800" dirty="0">
                              <a:effectLst/>
                              <a:latin typeface="+mn-lt"/>
                              <a:cs typeface="Arial" panose="020B0604020202020204" pitchFamily="34" charset="0"/>
                            </a:rPr>
                            <a:t>Frame based</a:t>
                          </a:r>
                        </a:p>
                        <a:p>
                          <a:pPr algn="ctr">
                            <a:lnSpc>
                              <a:spcPct val="115000"/>
                            </a:lnSpc>
                            <a:spcAft>
                              <a:spcPts val="0"/>
                            </a:spcAft>
                          </a:pPr>
                          <a:r>
                            <a:rPr lang="en-GB" sz="800" dirty="0">
                              <a:effectLst/>
                              <a:latin typeface="+mn-lt"/>
                              <a:cs typeface="Arial" panose="020B0604020202020204" pitchFamily="34" charset="0"/>
                            </a:rPr>
                            <a:t>Continuous RW</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tc hMerge="1">
                      <a:txBody>
                        <a:bodyPr/>
                        <a:lstStyle/>
                        <a:p>
                          <a:endParaRPr lang="en-GB"/>
                        </a:p>
                      </a:txBody>
                      <a:tcPr/>
                    </a:tc>
                    <a:extLst>
                      <a:ext uri="{0D108BD9-81ED-4DB2-BD59-A6C34878D82A}">
                        <a16:rowId xmlns:a16="http://schemas.microsoft.com/office/drawing/2014/main" val="3844004990"/>
                      </a:ext>
                    </a:extLst>
                  </a:tr>
                  <a:tr h="317814">
                    <a:tc>
                      <a:txBody>
                        <a:bodyPr/>
                        <a:lstStyle/>
                        <a:p>
                          <a:pPr algn="ctr">
                            <a:lnSpc>
                              <a:spcPct val="115000"/>
                            </a:lnSpc>
                            <a:spcAft>
                              <a:spcPts val="0"/>
                            </a:spcAft>
                          </a:pPr>
                          <a:r>
                            <a:rPr lang="en-US" sz="800" kern="1200" dirty="0">
                              <a:effectLst/>
                              <a:latin typeface="+mn-lt"/>
                              <a:cs typeface="Arial" panose="020B0604020202020204" pitchFamily="34" charset="0"/>
                            </a:rPr>
                            <a:t>Minimum threshold charge</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GB" sz="800" dirty="0" smtClean="0">
                              <a:effectLst/>
                              <a:latin typeface="+mn-lt"/>
                              <a:cs typeface="Arial" panose="020B0604020202020204" pitchFamily="34" charset="0"/>
                            </a:rPr>
                            <a:t>&lt;</a:t>
                          </a:r>
                          <a:r>
                            <a:rPr lang="en-GB" sz="800" baseline="0" dirty="0" smtClean="0">
                              <a:effectLst/>
                              <a:latin typeface="+mn-lt"/>
                              <a:cs typeface="Arial" panose="020B0604020202020204" pitchFamily="34" charset="0"/>
                            </a:rPr>
                            <a:t> </a:t>
                          </a:r>
                          <a:r>
                            <a:rPr lang="en-GB" sz="800" dirty="0" smtClean="0">
                              <a:effectLst/>
                              <a:latin typeface="+mn-lt"/>
                              <a:cs typeface="Arial" panose="020B0604020202020204" pitchFamily="34" charset="0"/>
                            </a:rPr>
                            <a:t>500e-</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GB" sz="800" dirty="0" smtClean="0">
                              <a:effectLst/>
                              <a:latin typeface="+mn-lt"/>
                              <a:cs typeface="Arial" panose="020B0604020202020204" pitchFamily="34" charset="0"/>
                            </a:rPr>
                            <a:t>~</a:t>
                          </a:r>
                          <a:r>
                            <a:rPr lang="en-GB" sz="800" baseline="0" dirty="0" smtClean="0">
                              <a:effectLst/>
                              <a:latin typeface="+mn-lt"/>
                              <a:cs typeface="Arial" panose="020B0604020202020204" pitchFamily="34" charset="0"/>
                            </a:rPr>
                            <a:t> 6</a:t>
                          </a:r>
                          <a:r>
                            <a:rPr lang="en-GB" sz="800" dirty="0" smtClean="0">
                              <a:effectLst/>
                              <a:latin typeface="+mn-lt"/>
                              <a:cs typeface="Arial" panose="020B0604020202020204" pitchFamily="34" charset="0"/>
                            </a:rPr>
                            <a:t>00e</a:t>
                          </a:r>
                          <a:r>
                            <a:rPr lang="en-GB" sz="800" baseline="30000" dirty="0" smtClean="0">
                              <a:effectLst/>
                              <a:latin typeface="+mn-lt"/>
                              <a:cs typeface="Arial" panose="020B0604020202020204" pitchFamily="34" charset="0"/>
                            </a:rPr>
                            <a:t>-</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242831680"/>
                      </a:ext>
                    </a:extLst>
                  </a:tr>
                </a:tbl>
              </a:graphicData>
            </a:graphic>
          </p:graphicFrame>
        </mc:Choice>
        <mc:Fallback xmlns="">
          <p:graphicFrame>
            <p:nvGraphicFramePr>
              <p:cNvPr id="4" name="Content Placeholder 8"/>
              <p:cNvGraphicFramePr>
                <a:graphicFrameLocks/>
              </p:cNvGraphicFramePr>
              <p:nvPr>
                <p:extLst/>
              </p:nvPr>
            </p:nvGraphicFramePr>
            <p:xfrm>
              <a:off x="1222908" y="1975476"/>
              <a:ext cx="5508612" cy="3668653"/>
            </p:xfrm>
            <a:graphic>
              <a:graphicData uri="http://schemas.openxmlformats.org/drawingml/2006/table">
                <a:tbl>
                  <a:tblPr firstRow="1" bandRow="1">
                    <a:tableStyleId>{5C22544A-7EE6-4342-B048-85BDC9FD1C3A}</a:tableStyleId>
                  </a:tblPr>
                  <a:tblGrid>
                    <a:gridCol w="1404156">
                      <a:extLst>
                        <a:ext uri="{9D8B030D-6E8A-4147-A177-3AD203B41FA5}">
                          <a16:colId xmlns:a16="http://schemas.microsoft.com/office/drawing/2014/main" val="2763005474"/>
                        </a:ext>
                      </a:extLst>
                    </a:gridCol>
                    <a:gridCol w="1943971">
                      <a:extLst>
                        <a:ext uri="{9D8B030D-6E8A-4147-A177-3AD203B41FA5}">
                          <a16:colId xmlns:a16="http://schemas.microsoft.com/office/drawing/2014/main" val="760942583"/>
                        </a:ext>
                      </a:extLst>
                    </a:gridCol>
                    <a:gridCol w="2160485">
                      <a:extLst>
                        <a:ext uri="{9D8B030D-6E8A-4147-A177-3AD203B41FA5}">
                          <a16:colId xmlns:a16="http://schemas.microsoft.com/office/drawing/2014/main" val="1048403044"/>
                        </a:ext>
                      </a:extLst>
                    </a:gridCol>
                  </a:tblGrid>
                  <a:tr h="185589">
                    <a:tc>
                      <a:txBody>
                        <a:bodyPr/>
                        <a:lstStyle/>
                        <a:p>
                          <a:pPr>
                            <a:lnSpc>
                              <a:spcPct val="115000"/>
                            </a:lnSpc>
                          </a:pPr>
                          <a:endParaRPr lang="en-GB" sz="800" dirty="0">
                            <a:effectLst/>
                            <a:latin typeface="+mn-lt"/>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a:effectLst/>
                              <a:latin typeface="+mn-lt"/>
                              <a:cs typeface="Arial" panose="020B0604020202020204" pitchFamily="34" charset="0"/>
                            </a:rPr>
                            <a:t>Medipix3</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a:effectLst/>
                              <a:latin typeface="+mn-lt"/>
                              <a:cs typeface="Arial" panose="020B0604020202020204" pitchFamily="34" charset="0"/>
                            </a:rPr>
                            <a:t>Medipix4</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416181924"/>
                      </a:ext>
                    </a:extLst>
                  </a:tr>
                  <a:tr h="185589">
                    <a:tc>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Technology</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gridSpan="2">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CMOS </a:t>
                          </a:r>
                          <a:r>
                            <a:rPr lang="en-US" sz="800" kern="1200" dirty="0" smtClean="0">
                              <a:solidFill>
                                <a:schemeClr val="tx1"/>
                              </a:solidFill>
                              <a:effectLst/>
                              <a:latin typeface="+mn-lt"/>
                              <a:cs typeface="Arial" panose="020B0604020202020204" pitchFamily="34" charset="0"/>
                            </a:rPr>
                            <a:t>130nm – 8 metal</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hMerge="1">
                      <a:txBody>
                        <a:bodyPr/>
                        <a:lstStyle/>
                        <a:p>
                          <a:endParaRPr lang="en-GB"/>
                        </a:p>
                      </a:txBody>
                      <a:tcPr/>
                    </a:tc>
                    <a:extLst>
                      <a:ext uri="{0D108BD9-81ED-4DB2-BD59-A6C34878D82A}">
                        <a16:rowId xmlns:a16="http://schemas.microsoft.com/office/drawing/2014/main" val="1382172478"/>
                      </a:ext>
                    </a:extLst>
                  </a:tr>
                  <a:tr h="176420">
                    <a:tc>
                      <a:txBody>
                        <a:bodyPr/>
                        <a:lstStyle/>
                        <a:p>
                          <a:pPr algn="ctr">
                            <a:lnSpc>
                              <a:spcPct val="115000"/>
                            </a:lnSpc>
                            <a:spcAft>
                              <a:spcPts val="0"/>
                            </a:spcAft>
                          </a:pPr>
                          <a:r>
                            <a:rPr lang="en-US" sz="800" kern="1200" dirty="0" smtClean="0">
                              <a:solidFill>
                                <a:schemeClr val="tx1"/>
                              </a:solidFill>
                              <a:effectLst/>
                              <a:latin typeface="+mn-lt"/>
                              <a:cs typeface="Arial" panose="020B0604020202020204" pitchFamily="34" charset="0"/>
                            </a:rPr>
                            <a:t>Pixel matrix</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256 </a:t>
                          </a:r>
                          <a:r>
                            <a:rPr lang="en-US" sz="800" kern="1200" dirty="0" smtClean="0">
                              <a:solidFill>
                                <a:schemeClr val="tx1"/>
                              </a:solidFill>
                              <a:effectLst/>
                              <a:latin typeface="+mn-lt"/>
                              <a:cs typeface="Arial" panose="020B0604020202020204" pitchFamily="34" charset="0"/>
                            </a:rPr>
                            <a:t>x 256 /</a:t>
                          </a:r>
                          <a:r>
                            <a:rPr lang="en-US" sz="800" kern="1200" baseline="0" dirty="0" smtClean="0">
                              <a:solidFill>
                                <a:schemeClr val="tx1"/>
                              </a:solidFill>
                              <a:effectLst/>
                              <a:latin typeface="+mn-lt"/>
                              <a:cs typeface="Arial" panose="020B0604020202020204" pitchFamily="34" charset="0"/>
                            </a:rPr>
                            <a:t> </a:t>
                          </a:r>
                          <a:r>
                            <a:rPr lang="en-US" sz="800" kern="1200" dirty="0" smtClean="0">
                              <a:solidFill>
                                <a:schemeClr val="tx1"/>
                              </a:solidFill>
                              <a:effectLst/>
                              <a:latin typeface="+mn-lt"/>
                              <a:cs typeface="Arial" panose="020B0604020202020204" pitchFamily="34" charset="0"/>
                            </a:rPr>
                            <a:t>128 x 128</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smtClean="0">
                              <a:effectLst/>
                              <a:latin typeface="+mn-lt"/>
                              <a:cs typeface="Arial" panose="020B0604020202020204" pitchFamily="34" charset="0"/>
                            </a:rPr>
                            <a:t>400 x 400 </a:t>
                          </a:r>
                          <a:r>
                            <a:rPr lang="en-US" sz="800" kern="1200" baseline="0" dirty="0" smtClean="0">
                              <a:effectLst/>
                              <a:latin typeface="+mn-lt"/>
                              <a:cs typeface="Arial" panose="020B0604020202020204" pitchFamily="34" charset="0"/>
                            </a:rPr>
                            <a:t> / </a:t>
                          </a:r>
                          <a:r>
                            <a:rPr lang="en-US" sz="800" kern="1200" dirty="0" smtClean="0">
                              <a:effectLst/>
                              <a:latin typeface="+mn-lt"/>
                              <a:cs typeface="Arial" panose="020B0604020202020204" pitchFamily="34" charset="0"/>
                            </a:rPr>
                            <a:t>200 x 200</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566223782"/>
                      </a:ext>
                    </a:extLst>
                  </a:tr>
                  <a:tr h="176420">
                    <a:tc>
                      <a:txBody>
                        <a:bodyPr/>
                        <a:lstStyle/>
                        <a:p>
                          <a:pPr algn="ctr">
                            <a:lnSpc>
                              <a:spcPct val="115000"/>
                            </a:lnSpc>
                            <a:spcAft>
                              <a:spcPts val="0"/>
                            </a:spcAft>
                          </a:pPr>
                          <a:r>
                            <a:rPr lang="en-US" sz="800" kern="1200" dirty="0" smtClean="0">
                              <a:solidFill>
                                <a:schemeClr val="tx1"/>
                              </a:solidFill>
                              <a:effectLst/>
                              <a:latin typeface="+mn-lt"/>
                              <a:cs typeface="Arial" panose="020B0604020202020204" pitchFamily="34" charset="0"/>
                            </a:rPr>
                            <a:t>Pixel</a:t>
                          </a:r>
                          <a:r>
                            <a:rPr lang="en-US" sz="800" kern="1200" baseline="0" dirty="0" smtClean="0">
                              <a:solidFill>
                                <a:schemeClr val="tx1"/>
                              </a:solidFill>
                              <a:effectLst/>
                              <a:latin typeface="+mn-lt"/>
                              <a:cs typeface="Arial" panose="020B0604020202020204" pitchFamily="34" charset="0"/>
                            </a:rPr>
                            <a:t> size</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smtClean="0">
                              <a:solidFill>
                                <a:schemeClr val="tx1"/>
                              </a:solidFill>
                              <a:effectLst/>
                              <a:latin typeface="+mn-lt"/>
                              <a:cs typeface="Arial" panose="020B0604020202020204" pitchFamily="34" charset="0"/>
                            </a:rPr>
                            <a:t>55 x 55 µm² /</a:t>
                          </a:r>
                          <a:r>
                            <a:rPr lang="en-US" sz="800" kern="1200" baseline="0" dirty="0" smtClean="0">
                              <a:solidFill>
                                <a:schemeClr val="tx1"/>
                              </a:solidFill>
                              <a:effectLst/>
                              <a:latin typeface="+mn-lt"/>
                              <a:cs typeface="Arial" panose="020B0604020202020204" pitchFamily="34" charset="0"/>
                            </a:rPr>
                            <a:t> </a:t>
                          </a:r>
                          <a:r>
                            <a:rPr lang="en-US" sz="800" kern="1200" dirty="0" smtClean="0">
                              <a:solidFill>
                                <a:schemeClr val="tx1"/>
                              </a:solidFill>
                              <a:effectLst/>
                              <a:latin typeface="+mn-lt"/>
                              <a:cs typeface="Arial" panose="020B0604020202020204" pitchFamily="34" charset="0"/>
                            </a:rPr>
                            <a:t>110 x 110 µm² </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800" kern="1200" dirty="0" smtClean="0">
                              <a:effectLst/>
                              <a:latin typeface="+mn-lt"/>
                              <a:cs typeface="Arial" panose="020B0604020202020204" pitchFamily="34" charset="0"/>
                            </a:rPr>
                            <a:t>70 x 70 µm²</a:t>
                          </a:r>
                          <a:r>
                            <a:rPr lang="en-US" sz="800" kern="1200" baseline="0" dirty="0" smtClean="0">
                              <a:effectLst/>
                              <a:latin typeface="+mn-lt"/>
                              <a:cs typeface="Arial" panose="020B0604020202020204" pitchFamily="34" charset="0"/>
                            </a:rPr>
                            <a:t> /</a:t>
                          </a:r>
                          <a:r>
                            <a:rPr lang="en-US" sz="800" kern="1200" dirty="0" smtClean="0">
                              <a:effectLst/>
                              <a:latin typeface="+mn-lt"/>
                              <a:cs typeface="Arial" panose="020B0604020202020204" pitchFamily="34" charset="0"/>
                            </a:rPr>
                            <a:t> 140 x 140 µm² </a:t>
                          </a:r>
                          <a:endParaRPr lang="en-GB" sz="800" dirty="0" smtClean="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3374428242"/>
                      </a:ext>
                    </a:extLst>
                  </a:tr>
                  <a:tr h="185589">
                    <a:tc>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Matrix arrangement</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3 sides </a:t>
                          </a:r>
                          <a:r>
                            <a:rPr lang="en-US" sz="800" kern="1200" dirty="0" err="1">
                              <a:solidFill>
                                <a:schemeClr val="tx1"/>
                              </a:solidFill>
                              <a:effectLst/>
                              <a:latin typeface="+mn-lt"/>
                              <a:cs typeface="Arial" panose="020B0604020202020204" pitchFamily="34" charset="0"/>
                            </a:rPr>
                            <a:t>buttable</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a:effectLst/>
                              <a:latin typeface="+mn-lt"/>
                              <a:cs typeface="Arial" panose="020B0604020202020204" pitchFamily="34" charset="0"/>
                            </a:rPr>
                            <a:t>4 sides </a:t>
                          </a:r>
                          <a:r>
                            <a:rPr lang="en-US" sz="800" kern="1200" dirty="0" err="1">
                              <a:effectLst/>
                              <a:latin typeface="+mn-lt"/>
                              <a:cs typeface="Arial" panose="020B0604020202020204" pitchFamily="34" charset="0"/>
                            </a:rPr>
                            <a:t>buttable</a:t>
                          </a:r>
                          <a:r>
                            <a:rPr lang="en-US" sz="800" kern="1200" dirty="0">
                              <a:effectLst/>
                              <a:latin typeface="+mn-lt"/>
                              <a:cs typeface="Arial" panose="020B0604020202020204" pitchFamily="34" charset="0"/>
                            </a:rPr>
                            <a:t> (TSV)</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2203087367"/>
                      </a:ext>
                    </a:extLst>
                  </a:tr>
                  <a:tr h="321009">
                    <a:tc>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Acquisition mode</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gridSpan="2">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Single Pixel Mode</a:t>
                          </a:r>
                          <a:endParaRPr lang="en-GB" sz="800" dirty="0">
                            <a:solidFill>
                              <a:schemeClr val="tx1"/>
                            </a:solidFill>
                            <a:effectLst/>
                            <a:latin typeface="+mn-lt"/>
                            <a:cs typeface="Arial" panose="020B0604020202020204" pitchFamily="34" charset="0"/>
                          </a:endParaRPr>
                        </a:p>
                        <a:p>
                          <a:pPr algn="ctr">
                            <a:lnSpc>
                              <a:spcPct val="115000"/>
                            </a:lnSpc>
                            <a:spcAft>
                              <a:spcPts val="0"/>
                            </a:spcAft>
                          </a:pPr>
                          <a:r>
                            <a:rPr lang="en-US" sz="800" kern="1200" dirty="0">
                              <a:solidFill>
                                <a:schemeClr val="tx1"/>
                              </a:solidFill>
                              <a:effectLst/>
                              <a:latin typeface="+mn-lt"/>
                              <a:cs typeface="Arial" panose="020B0604020202020204" pitchFamily="34" charset="0"/>
                            </a:rPr>
                            <a:t>Charge Summing Mode</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hMerge="1">
                      <a:txBody>
                        <a:bodyPr/>
                        <a:lstStyle/>
                        <a:p>
                          <a:endParaRPr lang="en-GB"/>
                        </a:p>
                      </a:txBody>
                      <a:tcPr/>
                    </a:tc>
                    <a:extLst>
                      <a:ext uri="{0D108BD9-81ED-4DB2-BD59-A6C34878D82A}">
                        <a16:rowId xmlns:a16="http://schemas.microsoft.com/office/drawing/2014/main" val="33064400"/>
                      </a:ext>
                    </a:extLst>
                  </a:tr>
                  <a:tr h="217815">
                    <a:tc>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Dynamic range</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25 </a:t>
                          </a:r>
                          <a:r>
                            <a:rPr lang="en-US" sz="800" kern="1200" dirty="0" err="1">
                              <a:solidFill>
                                <a:schemeClr val="tx1"/>
                              </a:solidFill>
                              <a:effectLst/>
                              <a:latin typeface="+mn-lt"/>
                              <a:cs typeface="Arial" panose="020B0604020202020204" pitchFamily="34" charset="0"/>
                            </a:rPr>
                            <a:t>ke</a:t>
                          </a:r>
                          <a:r>
                            <a:rPr lang="en-US" sz="800" kern="1200" baseline="30000" dirty="0">
                              <a:solidFill>
                                <a:schemeClr val="tx1"/>
                              </a:solidFill>
                              <a:effectLst/>
                              <a:latin typeface="+mn-lt"/>
                              <a:cs typeface="Arial" panose="020B0604020202020204" pitchFamily="34" charset="0"/>
                            </a:rPr>
                            <a:t>- </a:t>
                          </a:r>
                          <a:r>
                            <a:rPr lang="en-US" sz="800" kern="1200" dirty="0">
                              <a:solidFill>
                                <a:schemeClr val="tx1"/>
                              </a:solidFill>
                              <a:effectLst/>
                              <a:latin typeface="+mn-lt"/>
                              <a:cs typeface="Arial" panose="020B0604020202020204" pitchFamily="34" charset="0"/>
                            </a:rPr>
                            <a:t>(SLGM)</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kern="1200" dirty="0" smtClean="0">
                              <a:effectLst/>
                              <a:latin typeface="+mn-lt"/>
                              <a:cs typeface="Arial" panose="020B0604020202020204" pitchFamily="34" charset="0"/>
                            </a:rPr>
                            <a:t>35 </a:t>
                          </a:r>
                          <a:r>
                            <a:rPr lang="en-US" sz="800" kern="1200" dirty="0" err="1">
                              <a:effectLst/>
                              <a:latin typeface="+mn-lt"/>
                              <a:cs typeface="Arial" panose="020B0604020202020204" pitchFamily="34" charset="0"/>
                            </a:rPr>
                            <a:t>ke</a:t>
                          </a:r>
                          <a:r>
                            <a:rPr lang="en-US" sz="800" kern="1200" baseline="30000" dirty="0">
                              <a:effectLst/>
                              <a:latin typeface="+mn-lt"/>
                              <a:cs typeface="Arial" panose="020B0604020202020204" pitchFamily="34" charset="0"/>
                            </a:rPr>
                            <a:t>-</a:t>
                          </a:r>
                          <a:r>
                            <a:rPr lang="en-US" sz="800" kern="1200" dirty="0">
                              <a:effectLst/>
                              <a:latin typeface="+mn-lt"/>
                              <a:cs typeface="Arial" panose="020B0604020202020204" pitchFamily="34" charset="0"/>
                            </a:rPr>
                            <a:t> (</a:t>
                          </a:r>
                          <a:r>
                            <a:rPr lang="en-US" sz="800" kern="1200" dirty="0" smtClean="0">
                              <a:effectLst/>
                              <a:latin typeface="+mn-lt"/>
                              <a:cs typeface="Arial" panose="020B0604020202020204" pitchFamily="34" charset="0"/>
                            </a:rPr>
                            <a:t>150 </a:t>
                          </a:r>
                          <a:r>
                            <a:rPr lang="en-US" sz="800" kern="1200" dirty="0" err="1">
                              <a:effectLst/>
                              <a:latin typeface="+mn-lt"/>
                              <a:cs typeface="Arial" panose="020B0604020202020204" pitchFamily="34" charset="0"/>
                            </a:rPr>
                            <a:t>keV</a:t>
                          </a:r>
                          <a:r>
                            <a:rPr lang="en-US" sz="800" kern="1200" dirty="0">
                              <a:effectLst/>
                              <a:latin typeface="+mn-lt"/>
                              <a:cs typeface="Arial" panose="020B0604020202020204" pitchFamily="34" charset="0"/>
                            </a:rPr>
                            <a:t> with </a:t>
                          </a:r>
                          <a:r>
                            <a:rPr lang="en-US" sz="800" kern="1200" dirty="0" err="1">
                              <a:effectLst/>
                              <a:latin typeface="+mn-lt"/>
                              <a:cs typeface="Arial" panose="020B0604020202020204" pitchFamily="34" charset="0"/>
                            </a:rPr>
                            <a:t>CdTe</a:t>
                          </a:r>
                          <a:r>
                            <a:rPr lang="en-US" sz="800" kern="1200" dirty="0">
                              <a:effectLst/>
                              <a:latin typeface="+mn-lt"/>
                              <a:cs typeface="Arial" panose="020B0604020202020204" pitchFamily="34" charset="0"/>
                            </a:rPr>
                            <a:t>)</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1381744134"/>
                      </a:ext>
                    </a:extLst>
                  </a:tr>
                  <a:tr h="465599">
                    <a:tc>
                      <a:txBody>
                        <a:bodyPr/>
                        <a:lstStyle/>
                        <a:p>
                          <a:pPr algn="ctr">
                            <a:lnSpc>
                              <a:spcPct val="115000"/>
                            </a:lnSpc>
                            <a:spcAft>
                              <a:spcPts val="0"/>
                            </a:spcAft>
                          </a:pPr>
                          <a:r>
                            <a:rPr lang="en-GB" sz="800" kern="1200" dirty="0" smtClean="0">
                              <a:solidFill>
                                <a:schemeClr val="tx1"/>
                              </a:solidFill>
                              <a:effectLst/>
                              <a:latin typeface="+mn-lt"/>
                              <a:cs typeface="Arial" panose="020B0604020202020204" pitchFamily="34" charset="0"/>
                            </a:rPr>
                            <a:t>Maximum count rates </a:t>
                          </a:r>
                          <a:br>
                            <a:rPr lang="en-GB" sz="800" kern="1200" dirty="0" smtClean="0">
                              <a:solidFill>
                                <a:schemeClr val="tx1"/>
                              </a:solidFill>
                              <a:effectLst/>
                              <a:latin typeface="+mn-lt"/>
                              <a:cs typeface="Arial" panose="020B0604020202020204" pitchFamily="34" charset="0"/>
                            </a:rPr>
                          </a:br>
                          <a:r>
                            <a:rPr lang="en-GB" sz="800" kern="1200" dirty="0" smtClean="0">
                              <a:solidFill>
                                <a:schemeClr val="tx1"/>
                              </a:solidFill>
                              <a:effectLst/>
                              <a:latin typeface="+mn-lt"/>
                              <a:cs typeface="Arial" panose="020B0604020202020204" pitchFamily="34" charset="0"/>
                            </a:rPr>
                            <a:t>(Si, 10% loss, Spectroscopic Mode)</a:t>
                          </a:r>
                        </a:p>
                      </a:txBody>
                      <a:tcPr marL="31830" marR="31830" marT="15915" marB="15915"/>
                    </a:tc>
                    <a:tc>
                      <a:txBody>
                        <a:bodyPr/>
                        <a:lstStyle/>
                        <a:p>
                          <a:endParaRPr lang="en-US"/>
                        </a:p>
                      </a:txBody>
                      <a:tcPr marL="31830" marR="31830" marT="15915" marB="15915">
                        <a:blipFill>
                          <a:blip r:embed="rId2"/>
                          <a:stretch>
                            <a:fillRect l="-72727" t="-314474" r="-112539" b="-381579"/>
                          </a:stretch>
                        </a:blipFill>
                      </a:tcPr>
                    </a:tc>
                    <a:tc>
                      <a:txBody>
                        <a:bodyPr/>
                        <a:lstStyle/>
                        <a:p>
                          <a:endParaRPr lang="en-US"/>
                        </a:p>
                      </a:txBody>
                      <a:tcPr marL="31830" marR="31830" marT="15915" marB="15915">
                        <a:blipFill>
                          <a:blip r:embed="rId2"/>
                          <a:stretch>
                            <a:fillRect l="-155211" t="-314474" r="-1127" b="-381579"/>
                          </a:stretch>
                        </a:blipFill>
                      </a:tcPr>
                    </a:tc>
                    <a:extLst>
                      <a:ext uri="{0D108BD9-81ED-4DB2-BD59-A6C34878D82A}">
                        <a16:rowId xmlns:a16="http://schemas.microsoft.com/office/drawing/2014/main" val="3102504717"/>
                      </a:ext>
                    </a:extLst>
                  </a:tr>
                  <a:tr h="234777">
                    <a:tc>
                      <a:txBody>
                        <a:bodyPr/>
                        <a:lstStyle/>
                        <a:p>
                          <a:pPr algn="ctr">
                            <a:lnSpc>
                              <a:spcPct val="115000"/>
                            </a:lnSpc>
                            <a:spcAft>
                              <a:spcPts val="0"/>
                            </a:spcAft>
                          </a:pPr>
                          <a:r>
                            <a:rPr lang="en-GB" sz="800" dirty="0">
                              <a:solidFill>
                                <a:schemeClr val="tx1"/>
                              </a:solidFill>
                              <a:effectLst/>
                              <a:latin typeface="+mn-lt"/>
                              <a:cs typeface="Arial" panose="020B0604020202020204" pitchFamily="34" charset="0"/>
                            </a:rPr>
                            <a:t>Energy resolution</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GB" sz="800" dirty="0">
                              <a:solidFill>
                                <a:schemeClr val="tx1"/>
                              </a:solidFill>
                              <a:effectLst/>
                              <a:latin typeface="+mn-lt"/>
                              <a:cs typeface="Arial" panose="020B0604020202020204" pitchFamily="34" charset="0"/>
                            </a:rPr>
                            <a:t>4.4KeV (FWHM, </a:t>
                          </a:r>
                          <a:r>
                            <a:rPr lang="en-GB" sz="800" dirty="0" err="1">
                              <a:solidFill>
                                <a:schemeClr val="tx1"/>
                              </a:solidFill>
                              <a:effectLst/>
                              <a:latin typeface="+mn-lt"/>
                              <a:cs typeface="Arial" panose="020B0604020202020204" pitchFamily="34" charset="0"/>
                            </a:rPr>
                            <a:t>CdTe</a:t>
                          </a:r>
                          <a:r>
                            <a:rPr lang="en-GB" sz="800" dirty="0">
                              <a:solidFill>
                                <a:schemeClr val="tx1"/>
                              </a:solidFill>
                              <a:effectLst/>
                              <a:latin typeface="+mn-lt"/>
                              <a:cs typeface="Arial" panose="020B0604020202020204" pitchFamily="34" charset="0"/>
                            </a:rPr>
                            <a:t>, CSM, 60keV)</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GB" sz="800" dirty="0" smtClean="0">
                              <a:effectLst/>
                              <a:latin typeface="+mn-lt"/>
                              <a:cs typeface="Arial" panose="020B0604020202020204" pitchFamily="34" charset="0"/>
                            </a:rPr>
                            <a:t>&lt; 2.2KeV </a:t>
                          </a:r>
                          <a:r>
                            <a:rPr lang="en-GB" sz="800" dirty="0">
                              <a:effectLst/>
                              <a:latin typeface="+mn-lt"/>
                              <a:cs typeface="Arial" panose="020B0604020202020204" pitchFamily="34" charset="0"/>
                            </a:rPr>
                            <a:t>(FWHM, </a:t>
                          </a:r>
                          <a:r>
                            <a:rPr lang="en-GB" sz="800" dirty="0" err="1">
                              <a:effectLst/>
                              <a:latin typeface="+mn-lt"/>
                              <a:cs typeface="Arial" panose="020B0604020202020204" pitchFamily="34" charset="0"/>
                            </a:rPr>
                            <a:t>CdTe</a:t>
                          </a:r>
                          <a:r>
                            <a:rPr lang="en-GB" sz="800" dirty="0">
                              <a:effectLst/>
                              <a:latin typeface="+mn-lt"/>
                              <a:cs typeface="Arial" panose="020B0604020202020204" pitchFamily="34" charset="0"/>
                            </a:rPr>
                            <a:t>, CSM, 60keV)</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1484156587"/>
                      </a:ext>
                    </a:extLst>
                  </a:tr>
                  <a:tr h="234777">
                    <a:tc>
                      <a:txBody>
                        <a:bodyPr/>
                        <a:lstStyle/>
                        <a:p>
                          <a:pPr algn="ctr">
                            <a:lnSpc>
                              <a:spcPct val="115000"/>
                            </a:lnSpc>
                            <a:spcAft>
                              <a:spcPts val="0"/>
                            </a:spcAft>
                          </a:pPr>
                          <a:r>
                            <a:rPr lang="en-US" sz="800" dirty="0" smtClean="0">
                              <a:solidFill>
                                <a:schemeClr val="tx1"/>
                              </a:solidFill>
                              <a:effectLst/>
                              <a:latin typeface="+mn-lt"/>
                              <a:ea typeface="Calibri" panose="020F0502020204030204" pitchFamily="34" charset="0"/>
                              <a:cs typeface="Arial" panose="020B0604020202020204" pitchFamily="34" charset="0"/>
                            </a:rPr>
                            <a:t>Thresholds</a:t>
                          </a:r>
                          <a:r>
                            <a:rPr lang="en-US" sz="800" baseline="0" dirty="0" smtClean="0">
                              <a:solidFill>
                                <a:schemeClr val="tx1"/>
                              </a:solidFill>
                              <a:effectLst/>
                              <a:latin typeface="+mn-lt"/>
                              <a:ea typeface="Calibri" panose="020F0502020204030204" pitchFamily="34" charset="0"/>
                              <a:cs typeface="Arial" panose="020B0604020202020204" pitchFamily="34" charset="0"/>
                            </a:rPr>
                            <a:t> SPM</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dirty="0" smtClean="0">
                              <a:solidFill>
                                <a:schemeClr val="tx1"/>
                              </a:solidFill>
                              <a:effectLst/>
                              <a:latin typeface="+mn-lt"/>
                              <a:ea typeface="Calibri" panose="020F0502020204030204" pitchFamily="34" charset="0"/>
                              <a:cs typeface="Arial" panose="020B0604020202020204" pitchFamily="34" charset="0"/>
                            </a:rPr>
                            <a:t>2/8</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dirty="0" smtClean="0">
                              <a:effectLst/>
                              <a:latin typeface="+mn-lt"/>
                              <a:ea typeface="Calibri" panose="020F0502020204030204" pitchFamily="34" charset="0"/>
                              <a:cs typeface="Arial" panose="020B0604020202020204" pitchFamily="34" charset="0"/>
                            </a:rPr>
                            <a:t>3/12</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3127813885"/>
                      </a:ext>
                    </a:extLst>
                  </a:tr>
                  <a:tr h="234777">
                    <a:tc>
                      <a:txBody>
                        <a:bodyPr/>
                        <a:lstStyle/>
                        <a:p>
                          <a:pPr algn="ctr">
                            <a:lnSpc>
                              <a:spcPct val="115000"/>
                            </a:lnSpc>
                            <a:spcAft>
                              <a:spcPts val="0"/>
                            </a:spcAft>
                          </a:pPr>
                          <a:r>
                            <a:rPr lang="en-US" sz="800" dirty="0" smtClean="0">
                              <a:solidFill>
                                <a:schemeClr val="tx1"/>
                              </a:solidFill>
                              <a:effectLst/>
                              <a:latin typeface="+mn-lt"/>
                              <a:ea typeface="Calibri" panose="020F0502020204030204" pitchFamily="34" charset="0"/>
                              <a:cs typeface="Arial" panose="020B0604020202020204" pitchFamily="34" charset="0"/>
                            </a:rPr>
                            <a:t>Thresholds</a:t>
                          </a:r>
                          <a:r>
                            <a:rPr lang="en-US" sz="800" baseline="0" dirty="0" smtClean="0">
                              <a:solidFill>
                                <a:schemeClr val="tx1"/>
                              </a:solidFill>
                              <a:effectLst/>
                              <a:latin typeface="+mn-lt"/>
                              <a:ea typeface="Calibri" panose="020F0502020204030204" pitchFamily="34" charset="0"/>
                              <a:cs typeface="Arial" panose="020B0604020202020204" pitchFamily="34" charset="0"/>
                            </a:rPr>
                            <a:t> CSM</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US" sz="800" dirty="0" smtClean="0">
                              <a:solidFill>
                                <a:schemeClr val="tx1"/>
                              </a:solidFill>
                              <a:effectLst/>
                              <a:latin typeface="+mn-lt"/>
                              <a:ea typeface="Calibri" panose="020F0502020204030204" pitchFamily="34" charset="0"/>
                              <a:cs typeface="Arial" panose="020B0604020202020204" pitchFamily="34" charset="0"/>
                            </a:rPr>
                            <a:t>1(SPM)+1(CSM) / 4(SPM)+4(CSM) </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800" dirty="0" smtClean="0">
                              <a:effectLst/>
                              <a:latin typeface="+mn-lt"/>
                              <a:ea typeface="Calibri" panose="020F0502020204030204" pitchFamily="34" charset="0"/>
                              <a:cs typeface="Arial" panose="020B0604020202020204" pitchFamily="34" charset="0"/>
                            </a:rPr>
                            <a:t>1(SPM)+2(CSM) / 4(SPM)+8(CSM) </a:t>
                          </a:r>
                          <a:endParaRPr lang="en-GB" sz="800" dirty="0" smtClean="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1359993991"/>
                      </a:ext>
                    </a:extLst>
                  </a:tr>
                  <a:tr h="394288">
                    <a:tc>
                      <a:txBody>
                        <a:bodyPr/>
                        <a:lstStyle/>
                        <a:p>
                          <a:pPr algn="ctr">
                            <a:lnSpc>
                              <a:spcPct val="115000"/>
                            </a:lnSpc>
                            <a:spcAft>
                              <a:spcPts val="0"/>
                            </a:spcAft>
                          </a:pPr>
                          <a:r>
                            <a:rPr lang="en-US" sz="800" kern="1200" dirty="0">
                              <a:solidFill>
                                <a:schemeClr val="tx1"/>
                              </a:solidFill>
                              <a:effectLst/>
                              <a:latin typeface="+mn-lt"/>
                              <a:cs typeface="Arial" panose="020B0604020202020204" pitchFamily="34" charset="0"/>
                            </a:rPr>
                            <a:t>Analog power consumption</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GB" sz="800" dirty="0">
                              <a:solidFill>
                                <a:schemeClr val="tx1"/>
                              </a:solidFill>
                              <a:effectLst/>
                              <a:latin typeface="+mn-lt"/>
                              <a:cs typeface="Arial" panose="020B0604020202020204" pitchFamily="34" charset="0"/>
                            </a:rPr>
                            <a:t>SPM: 9 </a:t>
                          </a:r>
                          <a:r>
                            <a:rPr lang="en-US" sz="800" kern="1200" dirty="0">
                              <a:solidFill>
                                <a:schemeClr val="tx1"/>
                              </a:solidFill>
                              <a:effectLst/>
                              <a:latin typeface="+mn-lt"/>
                              <a:cs typeface="Arial" panose="020B0604020202020204" pitchFamily="34" charset="0"/>
                            </a:rPr>
                            <a:t>µA</a:t>
                          </a:r>
                          <a:endParaRPr lang="en-GB" sz="800" dirty="0">
                            <a:solidFill>
                              <a:schemeClr val="tx1"/>
                            </a:solidFill>
                            <a:effectLst/>
                            <a:latin typeface="+mn-lt"/>
                            <a:cs typeface="Arial" panose="020B0604020202020204" pitchFamily="34" charset="0"/>
                          </a:endParaRPr>
                        </a:p>
                        <a:p>
                          <a:pPr algn="ctr">
                            <a:lnSpc>
                              <a:spcPct val="115000"/>
                            </a:lnSpc>
                            <a:spcAft>
                              <a:spcPts val="0"/>
                            </a:spcAft>
                          </a:pPr>
                          <a:r>
                            <a:rPr lang="en-US" sz="800" kern="1200" dirty="0">
                              <a:solidFill>
                                <a:schemeClr val="tx1"/>
                              </a:solidFill>
                              <a:effectLst/>
                              <a:latin typeface="+mn-lt"/>
                              <a:cs typeface="Arial" panose="020B0604020202020204" pitchFamily="34" charset="0"/>
                            </a:rPr>
                            <a:t>CSM: 13 µA</a:t>
                          </a:r>
                          <a:endParaRPr lang="en-GB" sz="800" dirty="0">
                            <a:solidFill>
                              <a:schemeClr val="tx1"/>
                            </a:solidFill>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07000"/>
                            </a:lnSpc>
                            <a:spcAft>
                              <a:spcPts val="800"/>
                            </a:spcAft>
                          </a:pPr>
                          <a:r>
                            <a:rPr lang="en-US" sz="800" dirty="0" smtClean="0">
                              <a:effectLst/>
                            </a:rPr>
                            <a:t>SPM: 19.5 µA</a:t>
                          </a:r>
                          <a:endParaRPr lang="en-GB" sz="800" dirty="0" smtClean="0">
                            <a:effectLst/>
                          </a:endParaRPr>
                        </a:p>
                        <a:p>
                          <a:pPr algn="ctr">
                            <a:lnSpc>
                              <a:spcPct val="107000"/>
                            </a:lnSpc>
                            <a:spcAft>
                              <a:spcPts val="800"/>
                            </a:spcAft>
                          </a:pPr>
                          <a:r>
                            <a:rPr lang="en-US" sz="800" dirty="0" smtClean="0">
                              <a:effectLst/>
                            </a:rPr>
                            <a:t>CSM: 23.5 µA</a:t>
                          </a:r>
                          <a:endParaRPr lang="en-GB" sz="8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31830" marR="31830" marT="15915" marB="15915"/>
                    </a:tc>
                    <a:extLst>
                      <a:ext uri="{0D108BD9-81ED-4DB2-BD59-A6C34878D82A}">
                        <a16:rowId xmlns:a16="http://schemas.microsoft.com/office/drawing/2014/main" val="1036941260"/>
                      </a:ext>
                    </a:extLst>
                  </a:tr>
                  <a:tr h="338190">
                    <a:tc>
                      <a:txBody>
                        <a:bodyPr/>
                        <a:lstStyle/>
                        <a:p>
                          <a:pPr algn="ctr">
                            <a:lnSpc>
                              <a:spcPct val="115000"/>
                            </a:lnSpc>
                            <a:spcAft>
                              <a:spcPts val="0"/>
                            </a:spcAft>
                          </a:pPr>
                          <a:r>
                            <a:rPr lang="en-GB" sz="800" dirty="0">
                              <a:effectLst/>
                              <a:latin typeface="+mn-lt"/>
                              <a:cs typeface="Arial" panose="020B0604020202020204" pitchFamily="34" charset="0"/>
                            </a:rPr>
                            <a:t>Readout architecture</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tc gridSpan="2">
                      <a:txBody>
                        <a:bodyPr/>
                        <a:lstStyle/>
                        <a:p>
                          <a:pPr algn="ctr">
                            <a:lnSpc>
                              <a:spcPct val="115000"/>
                            </a:lnSpc>
                            <a:spcAft>
                              <a:spcPts val="0"/>
                            </a:spcAft>
                          </a:pPr>
                          <a:r>
                            <a:rPr lang="en-GB" sz="800" dirty="0">
                              <a:effectLst/>
                              <a:latin typeface="+mn-lt"/>
                              <a:cs typeface="Arial" panose="020B0604020202020204" pitchFamily="34" charset="0"/>
                            </a:rPr>
                            <a:t>Frame based</a:t>
                          </a:r>
                        </a:p>
                        <a:p>
                          <a:pPr algn="ctr">
                            <a:lnSpc>
                              <a:spcPct val="115000"/>
                            </a:lnSpc>
                            <a:spcAft>
                              <a:spcPts val="0"/>
                            </a:spcAft>
                          </a:pPr>
                          <a:r>
                            <a:rPr lang="en-GB" sz="800" dirty="0">
                              <a:effectLst/>
                              <a:latin typeface="+mn-lt"/>
                              <a:cs typeface="Arial" panose="020B0604020202020204" pitchFamily="34" charset="0"/>
                            </a:rPr>
                            <a:t>Continuous RW</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tc hMerge="1">
                      <a:txBody>
                        <a:bodyPr/>
                        <a:lstStyle/>
                        <a:p>
                          <a:endParaRPr lang="en-GB"/>
                        </a:p>
                      </a:txBody>
                      <a:tcPr/>
                    </a:tc>
                    <a:extLst>
                      <a:ext uri="{0D108BD9-81ED-4DB2-BD59-A6C34878D82A}">
                        <a16:rowId xmlns:a16="http://schemas.microsoft.com/office/drawing/2014/main" val="3844004990"/>
                      </a:ext>
                    </a:extLst>
                  </a:tr>
                  <a:tr h="317814">
                    <a:tc>
                      <a:txBody>
                        <a:bodyPr/>
                        <a:lstStyle/>
                        <a:p>
                          <a:pPr algn="ctr">
                            <a:lnSpc>
                              <a:spcPct val="115000"/>
                            </a:lnSpc>
                            <a:spcAft>
                              <a:spcPts val="0"/>
                            </a:spcAft>
                          </a:pPr>
                          <a:r>
                            <a:rPr lang="en-US" sz="800" kern="1200" dirty="0">
                              <a:effectLst/>
                              <a:latin typeface="+mn-lt"/>
                              <a:cs typeface="Arial" panose="020B0604020202020204" pitchFamily="34" charset="0"/>
                            </a:rPr>
                            <a:t>Minimum threshold charge</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GB" sz="800" dirty="0" smtClean="0">
                              <a:effectLst/>
                              <a:latin typeface="+mn-lt"/>
                              <a:cs typeface="Arial" panose="020B0604020202020204" pitchFamily="34" charset="0"/>
                            </a:rPr>
                            <a:t>&lt;</a:t>
                          </a:r>
                          <a:r>
                            <a:rPr lang="en-GB" sz="800" baseline="0" dirty="0" smtClean="0">
                              <a:effectLst/>
                              <a:latin typeface="+mn-lt"/>
                              <a:cs typeface="Arial" panose="020B0604020202020204" pitchFamily="34" charset="0"/>
                            </a:rPr>
                            <a:t> </a:t>
                          </a:r>
                          <a:r>
                            <a:rPr lang="en-GB" sz="800" dirty="0" smtClean="0">
                              <a:effectLst/>
                              <a:latin typeface="+mn-lt"/>
                              <a:cs typeface="Arial" panose="020B0604020202020204" pitchFamily="34" charset="0"/>
                            </a:rPr>
                            <a:t>500e-</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tc>
                      <a:txBody>
                        <a:bodyPr/>
                        <a:lstStyle/>
                        <a:p>
                          <a:pPr algn="ctr">
                            <a:lnSpc>
                              <a:spcPct val="115000"/>
                            </a:lnSpc>
                            <a:spcAft>
                              <a:spcPts val="0"/>
                            </a:spcAft>
                          </a:pPr>
                          <a:r>
                            <a:rPr lang="en-GB" sz="800" dirty="0" smtClean="0">
                              <a:effectLst/>
                              <a:latin typeface="+mn-lt"/>
                              <a:cs typeface="Arial" panose="020B0604020202020204" pitchFamily="34" charset="0"/>
                            </a:rPr>
                            <a:t>~</a:t>
                          </a:r>
                          <a:r>
                            <a:rPr lang="en-GB" sz="800" baseline="0" dirty="0" smtClean="0">
                              <a:effectLst/>
                              <a:latin typeface="+mn-lt"/>
                              <a:cs typeface="Arial" panose="020B0604020202020204" pitchFamily="34" charset="0"/>
                            </a:rPr>
                            <a:t> 6</a:t>
                          </a:r>
                          <a:r>
                            <a:rPr lang="en-GB" sz="800" dirty="0" smtClean="0">
                              <a:effectLst/>
                              <a:latin typeface="+mn-lt"/>
                              <a:cs typeface="Arial" panose="020B0604020202020204" pitchFamily="34" charset="0"/>
                            </a:rPr>
                            <a:t>00e</a:t>
                          </a:r>
                          <a:r>
                            <a:rPr lang="en-GB" sz="800" baseline="30000" dirty="0" smtClean="0">
                              <a:effectLst/>
                              <a:latin typeface="+mn-lt"/>
                              <a:cs typeface="Arial" panose="020B0604020202020204" pitchFamily="34" charset="0"/>
                            </a:rPr>
                            <a:t>-</a:t>
                          </a:r>
                          <a:endParaRPr lang="en-GB" sz="800" dirty="0">
                            <a:effectLst/>
                            <a:latin typeface="+mn-lt"/>
                            <a:ea typeface="Calibri" panose="020F0502020204030204" pitchFamily="34" charset="0"/>
                            <a:cs typeface="Arial" panose="020B0604020202020204" pitchFamily="34" charset="0"/>
                          </a:endParaRPr>
                        </a:p>
                      </a:txBody>
                      <a:tcPr marL="31830" marR="31830" marT="15915" marB="15915"/>
                    </a:tc>
                    <a:extLst>
                      <a:ext uri="{0D108BD9-81ED-4DB2-BD59-A6C34878D82A}">
                        <a16:rowId xmlns:a16="http://schemas.microsoft.com/office/drawing/2014/main" val="242831680"/>
                      </a:ext>
                    </a:extLst>
                  </a:tr>
                </a:tbl>
              </a:graphicData>
            </a:graphic>
          </p:graphicFrame>
        </mc:Fallback>
      </mc:AlternateContent>
      <p:sp>
        <p:nvSpPr>
          <p:cNvPr id="5" name="Rectangle 4"/>
          <p:cNvSpPr/>
          <p:nvPr/>
        </p:nvSpPr>
        <p:spPr>
          <a:xfrm>
            <a:off x="1147396" y="2697040"/>
            <a:ext cx="5631473" cy="21101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6" name="Rectangle 5"/>
          <p:cNvSpPr/>
          <p:nvPr/>
        </p:nvSpPr>
        <p:spPr>
          <a:xfrm>
            <a:off x="1149596" y="3193807"/>
            <a:ext cx="5631473" cy="22376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7" name="Rectangle 6"/>
          <p:cNvSpPr/>
          <p:nvPr/>
        </p:nvSpPr>
        <p:spPr>
          <a:xfrm>
            <a:off x="1147396" y="3417570"/>
            <a:ext cx="5631473" cy="45720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8" name="Rectangle 7"/>
          <p:cNvSpPr/>
          <p:nvPr/>
        </p:nvSpPr>
        <p:spPr>
          <a:xfrm>
            <a:off x="1147396" y="3874771"/>
            <a:ext cx="5631473" cy="26860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9" name="Slide Number Placeholder 8"/>
          <p:cNvSpPr>
            <a:spLocks noGrp="1"/>
          </p:cNvSpPr>
          <p:nvPr>
            <p:ph type="sldNum" sz="quarter" idx="12"/>
          </p:nvPr>
        </p:nvSpPr>
        <p:spPr/>
        <p:txBody>
          <a:bodyPr/>
          <a:lstStyle/>
          <a:p>
            <a:fld id="{F189C796-7B01-4AE2-9926-661C92FC6A66}" type="slidenum">
              <a:rPr lang="es-ES" smtClean="0"/>
              <a:t>159</a:t>
            </a:fld>
            <a:endParaRPr lang="es-ES"/>
          </a:p>
        </p:txBody>
      </p:sp>
    </p:spTree>
    <p:extLst>
      <p:ext uri="{BB962C8B-B14F-4D97-AF65-F5344CB8AC3E}">
        <p14:creationId xmlns:p14="http://schemas.microsoft.com/office/powerpoint/2010/main" val="3323300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6"/>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FFA886D0-C00E-E440-BF67-B756C54FBB8D}"/>
              </a:ext>
            </a:extLst>
          </p:cNvPr>
          <p:cNvSpPr/>
          <p:nvPr/>
        </p:nvSpPr>
        <p:spPr>
          <a:xfrm>
            <a:off x="0" y="751973"/>
            <a:ext cx="9391650" cy="535305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AU" sz="1350">
              <a:solidFill>
                <a:prstClr val="white"/>
              </a:solidFill>
            </a:endParaRPr>
          </a:p>
        </p:txBody>
      </p:sp>
      <p:sp>
        <p:nvSpPr>
          <p:cNvPr id="4" name="Title 3">
            <a:extLst>
              <a:ext uri="{FF2B5EF4-FFF2-40B4-BE49-F238E27FC236}">
                <a16:creationId xmlns:a16="http://schemas.microsoft.com/office/drawing/2014/main" id="{83628C61-2533-2248-B444-06DD76E53327}"/>
              </a:ext>
            </a:extLst>
          </p:cNvPr>
          <p:cNvSpPr>
            <a:spLocks noGrp="1"/>
          </p:cNvSpPr>
          <p:nvPr>
            <p:ph type="title"/>
          </p:nvPr>
        </p:nvSpPr>
        <p:spPr>
          <a:xfrm>
            <a:off x="628650" y="1016297"/>
            <a:ext cx="8406493" cy="165939"/>
          </a:xfrm>
          <a:ln>
            <a:noFill/>
          </a:ln>
        </p:spPr>
        <p:txBody>
          <a:bodyPr>
            <a:normAutofit fontScale="90000"/>
          </a:bodyPr>
          <a:lstStyle/>
          <a:p>
            <a:r>
              <a:rPr lang="en-AU" sz="2400" dirty="0">
                <a:solidFill>
                  <a:schemeClr val="bg1"/>
                </a:solidFill>
              </a:rPr>
              <a:t>The regular vs “colour” X-ray imaging of test samples</a:t>
            </a:r>
          </a:p>
        </p:txBody>
      </p:sp>
      <p:pic>
        <p:nvPicPr>
          <p:cNvPr id="5" name="Picture 4">
            <a:extLst>
              <a:ext uri="{FF2B5EF4-FFF2-40B4-BE49-F238E27FC236}">
                <a16:creationId xmlns:a16="http://schemas.microsoft.com/office/drawing/2014/main" id="{DAE531A1-55CD-F64A-99ED-D5FBD57CF319}"/>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355682" y="1527978"/>
            <a:ext cx="6341207" cy="4292986"/>
          </a:xfrm>
          <a:prstGeom prst="rect">
            <a:avLst/>
          </a:prstGeom>
        </p:spPr>
      </p:pic>
      <p:pic>
        <p:nvPicPr>
          <p:cNvPr id="6" name="Picture 5">
            <a:extLst>
              <a:ext uri="{FF2B5EF4-FFF2-40B4-BE49-F238E27FC236}">
                <a16:creationId xmlns:a16="http://schemas.microsoft.com/office/drawing/2014/main" id="{7AE3CC9E-C4FC-164F-8B9D-9257697D10C8}"/>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355682" y="1521279"/>
            <a:ext cx="6341207" cy="4292986"/>
          </a:xfrm>
          <a:prstGeom prst="rect">
            <a:avLst/>
          </a:prstGeom>
        </p:spPr>
      </p:pic>
      <p:sp>
        <p:nvSpPr>
          <p:cNvPr id="7" name="TextBox 6">
            <a:extLst>
              <a:ext uri="{FF2B5EF4-FFF2-40B4-BE49-F238E27FC236}">
                <a16:creationId xmlns:a16="http://schemas.microsoft.com/office/drawing/2014/main" id="{A2E8F79E-B52E-B542-85BF-2AFC299B64BE}"/>
              </a:ext>
            </a:extLst>
          </p:cNvPr>
          <p:cNvSpPr txBox="1"/>
          <p:nvPr/>
        </p:nvSpPr>
        <p:spPr>
          <a:xfrm>
            <a:off x="1355681" y="4772183"/>
            <a:ext cx="911352" cy="276999"/>
          </a:xfrm>
          <a:prstGeom prst="rect">
            <a:avLst/>
          </a:prstGeom>
          <a:noFill/>
        </p:spPr>
        <p:txBody>
          <a:bodyPr wrap="square" rtlCol="0">
            <a:spAutoFit/>
          </a:bodyPr>
          <a:lstStyle/>
          <a:p>
            <a:r>
              <a:rPr lang="en-AU" sz="1200" b="1" dirty="0">
                <a:latin typeface="+mj-lt"/>
              </a:rPr>
              <a:t>Pt 25µm</a:t>
            </a:r>
          </a:p>
        </p:txBody>
      </p:sp>
      <p:sp>
        <p:nvSpPr>
          <p:cNvPr id="8" name="TextBox 7">
            <a:extLst>
              <a:ext uri="{FF2B5EF4-FFF2-40B4-BE49-F238E27FC236}">
                <a16:creationId xmlns:a16="http://schemas.microsoft.com/office/drawing/2014/main" id="{B007067E-5E42-5747-9944-CC3BB287A023}"/>
              </a:ext>
            </a:extLst>
          </p:cNvPr>
          <p:cNvSpPr txBox="1"/>
          <p:nvPr/>
        </p:nvSpPr>
        <p:spPr>
          <a:xfrm>
            <a:off x="2441531" y="4772183"/>
            <a:ext cx="815612" cy="276999"/>
          </a:xfrm>
          <a:prstGeom prst="rect">
            <a:avLst/>
          </a:prstGeom>
          <a:noFill/>
        </p:spPr>
        <p:txBody>
          <a:bodyPr wrap="square" rtlCol="0">
            <a:spAutoFit/>
          </a:bodyPr>
          <a:lstStyle/>
          <a:p>
            <a:r>
              <a:rPr lang="en-AU" sz="1200" b="1" dirty="0">
                <a:latin typeface="+mj-lt"/>
              </a:rPr>
              <a:t>Pt 10µm</a:t>
            </a:r>
          </a:p>
        </p:txBody>
      </p:sp>
      <p:sp>
        <p:nvSpPr>
          <p:cNvPr id="9" name="TextBox 8">
            <a:extLst>
              <a:ext uri="{FF2B5EF4-FFF2-40B4-BE49-F238E27FC236}">
                <a16:creationId xmlns:a16="http://schemas.microsoft.com/office/drawing/2014/main" id="{D5608F65-7F10-474D-97D4-24144AB11B04}"/>
              </a:ext>
            </a:extLst>
          </p:cNvPr>
          <p:cNvSpPr txBox="1"/>
          <p:nvPr/>
        </p:nvSpPr>
        <p:spPr>
          <a:xfrm>
            <a:off x="3413082" y="4772183"/>
            <a:ext cx="834172" cy="276999"/>
          </a:xfrm>
          <a:prstGeom prst="rect">
            <a:avLst/>
          </a:prstGeom>
          <a:noFill/>
        </p:spPr>
        <p:txBody>
          <a:bodyPr wrap="square" rtlCol="0">
            <a:spAutoFit/>
          </a:bodyPr>
          <a:lstStyle/>
          <a:p>
            <a:r>
              <a:rPr lang="en-AU" sz="1200" b="1" dirty="0">
                <a:latin typeface="+mj-lt"/>
              </a:rPr>
              <a:t>Co 25µm</a:t>
            </a:r>
          </a:p>
        </p:txBody>
      </p:sp>
      <p:sp>
        <p:nvSpPr>
          <p:cNvPr id="10" name="TextBox 9">
            <a:extLst>
              <a:ext uri="{FF2B5EF4-FFF2-40B4-BE49-F238E27FC236}">
                <a16:creationId xmlns:a16="http://schemas.microsoft.com/office/drawing/2014/main" id="{E5B7BAA6-4054-5A4A-9D0B-B00018009A88}"/>
              </a:ext>
            </a:extLst>
          </p:cNvPr>
          <p:cNvSpPr txBox="1"/>
          <p:nvPr/>
        </p:nvSpPr>
        <p:spPr>
          <a:xfrm>
            <a:off x="4562289" y="4772183"/>
            <a:ext cx="840587" cy="276999"/>
          </a:xfrm>
          <a:prstGeom prst="rect">
            <a:avLst/>
          </a:prstGeom>
          <a:noFill/>
        </p:spPr>
        <p:txBody>
          <a:bodyPr wrap="square" rtlCol="0">
            <a:spAutoFit/>
          </a:bodyPr>
          <a:lstStyle/>
          <a:p>
            <a:r>
              <a:rPr lang="en-AU" sz="1200" b="1" dirty="0">
                <a:latin typeface="+mj-lt"/>
              </a:rPr>
              <a:t>Sn 25µm</a:t>
            </a:r>
          </a:p>
        </p:txBody>
      </p:sp>
      <p:sp>
        <p:nvSpPr>
          <p:cNvPr id="11" name="TextBox 10">
            <a:extLst>
              <a:ext uri="{FF2B5EF4-FFF2-40B4-BE49-F238E27FC236}">
                <a16:creationId xmlns:a16="http://schemas.microsoft.com/office/drawing/2014/main" id="{DD2B59F4-1EC5-1349-9D64-0B6AB53633C1}"/>
              </a:ext>
            </a:extLst>
          </p:cNvPr>
          <p:cNvSpPr txBox="1"/>
          <p:nvPr/>
        </p:nvSpPr>
        <p:spPr>
          <a:xfrm>
            <a:off x="5605495" y="4772183"/>
            <a:ext cx="847002" cy="276999"/>
          </a:xfrm>
          <a:prstGeom prst="rect">
            <a:avLst/>
          </a:prstGeom>
          <a:noFill/>
        </p:spPr>
        <p:txBody>
          <a:bodyPr wrap="square" rtlCol="0">
            <a:spAutoFit/>
          </a:bodyPr>
          <a:lstStyle/>
          <a:p>
            <a:r>
              <a:rPr lang="en-AU" sz="1200" b="1" dirty="0">
                <a:latin typeface="+mj-lt"/>
              </a:rPr>
              <a:t>Ag 25µm</a:t>
            </a:r>
          </a:p>
        </p:txBody>
      </p:sp>
      <p:sp>
        <p:nvSpPr>
          <p:cNvPr id="12" name="TextBox 11">
            <a:extLst>
              <a:ext uri="{FF2B5EF4-FFF2-40B4-BE49-F238E27FC236}">
                <a16:creationId xmlns:a16="http://schemas.microsoft.com/office/drawing/2014/main" id="{8AF15875-CD0A-0047-88DB-88913731A48C}"/>
              </a:ext>
            </a:extLst>
          </p:cNvPr>
          <p:cNvSpPr txBox="1"/>
          <p:nvPr/>
        </p:nvSpPr>
        <p:spPr>
          <a:xfrm>
            <a:off x="6654912" y="4772183"/>
            <a:ext cx="787697" cy="276999"/>
          </a:xfrm>
          <a:prstGeom prst="rect">
            <a:avLst/>
          </a:prstGeom>
          <a:noFill/>
        </p:spPr>
        <p:txBody>
          <a:bodyPr wrap="square" rtlCol="0">
            <a:spAutoFit/>
          </a:bodyPr>
          <a:lstStyle/>
          <a:p>
            <a:r>
              <a:rPr lang="en-AU" sz="1200" b="1" dirty="0">
                <a:latin typeface="+mj-lt"/>
              </a:rPr>
              <a:t>Ni 25µm</a:t>
            </a:r>
          </a:p>
        </p:txBody>
      </p:sp>
      <p:sp>
        <p:nvSpPr>
          <p:cNvPr id="13" name="TextBox 12">
            <a:extLst>
              <a:ext uri="{FF2B5EF4-FFF2-40B4-BE49-F238E27FC236}">
                <a16:creationId xmlns:a16="http://schemas.microsoft.com/office/drawing/2014/main" id="{F1A32B5E-C9EC-A341-8041-139FCE90EAF7}"/>
              </a:ext>
            </a:extLst>
          </p:cNvPr>
          <p:cNvSpPr txBox="1"/>
          <p:nvPr/>
        </p:nvSpPr>
        <p:spPr>
          <a:xfrm>
            <a:off x="1355681" y="2656948"/>
            <a:ext cx="911352" cy="276999"/>
          </a:xfrm>
          <a:prstGeom prst="rect">
            <a:avLst/>
          </a:prstGeom>
          <a:noFill/>
        </p:spPr>
        <p:txBody>
          <a:bodyPr wrap="square" rtlCol="0">
            <a:spAutoFit/>
          </a:bodyPr>
          <a:lstStyle/>
          <a:p>
            <a:r>
              <a:rPr lang="en-AU" sz="1200" b="1" dirty="0">
                <a:latin typeface="+mj-lt"/>
              </a:rPr>
              <a:t>Pt 75µm</a:t>
            </a:r>
          </a:p>
        </p:txBody>
      </p:sp>
      <p:sp>
        <p:nvSpPr>
          <p:cNvPr id="14" name="TextBox 13">
            <a:extLst>
              <a:ext uri="{FF2B5EF4-FFF2-40B4-BE49-F238E27FC236}">
                <a16:creationId xmlns:a16="http://schemas.microsoft.com/office/drawing/2014/main" id="{7B55FF50-E27A-9D43-AC18-0A5452D878C2}"/>
              </a:ext>
            </a:extLst>
          </p:cNvPr>
          <p:cNvSpPr txBox="1"/>
          <p:nvPr/>
        </p:nvSpPr>
        <p:spPr>
          <a:xfrm>
            <a:off x="2441531" y="2656948"/>
            <a:ext cx="815612" cy="276999"/>
          </a:xfrm>
          <a:prstGeom prst="rect">
            <a:avLst/>
          </a:prstGeom>
          <a:noFill/>
        </p:spPr>
        <p:txBody>
          <a:bodyPr wrap="square" rtlCol="0">
            <a:spAutoFit/>
          </a:bodyPr>
          <a:lstStyle/>
          <a:p>
            <a:r>
              <a:rPr lang="en-AU" sz="1200" b="1" dirty="0">
                <a:latin typeface="+mj-lt"/>
              </a:rPr>
              <a:t>Pt 30µm</a:t>
            </a:r>
          </a:p>
        </p:txBody>
      </p:sp>
      <p:sp>
        <p:nvSpPr>
          <p:cNvPr id="15" name="TextBox 14">
            <a:extLst>
              <a:ext uri="{FF2B5EF4-FFF2-40B4-BE49-F238E27FC236}">
                <a16:creationId xmlns:a16="http://schemas.microsoft.com/office/drawing/2014/main" id="{5B1B7A3B-1450-3543-BA92-1EECDEC269B8}"/>
              </a:ext>
            </a:extLst>
          </p:cNvPr>
          <p:cNvSpPr txBox="1"/>
          <p:nvPr/>
        </p:nvSpPr>
        <p:spPr>
          <a:xfrm>
            <a:off x="3413082" y="2656948"/>
            <a:ext cx="834172" cy="276999"/>
          </a:xfrm>
          <a:prstGeom prst="rect">
            <a:avLst/>
          </a:prstGeom>
          <a:noFill/>
        </p:spPr>
        <p:txBody>
          <a:bodyPr wrap="square" rtlCol="0">
            <a:spAutoFit/>
          </a:bodyPr>
          <a:lstStyle/>
          <a:p>
            <a:r>
              <a:rPr lang="en-AU" sz="1200" b="1" dirty="0">
                <a:latin typeface="+mj-lt"/>
              </a:rPr>
              <a:t>Co 75µm</a:t>
            </a:r>
          </a:p>
        </p:txBody>
      </p:sp>
      <p:sp>
        <p:nvSpPr>
          <p:cNvPr id="16" name="TextBox 15">
            <a:extLst>
              <a:ext uri="{FF2B5EF4-FFF2-40B4-BE49-F238E27FC236}">
                <a16:creationId xmlns:a16="http://schemas.microsoft.com/office/drawing/2014/main" id="{EBF3E6A6-0C9A-BA4C-9BD2-22E737F3E87F}"/>
              </a:ext>
            </a:extLst>
          </p:cNvPr>
          <p:cNvSpPr txBox="1"/>
          <p:nvPr/>
        </p:nvSpPr>
        <p:spPr>
          <a:xfrm>
            <a:off x="4562289" y="2656948"/>
            <a:ext cx="840587" cy="276999"/>
          </a:xfrm>
          <a:prstGeom prst="rect">
            <a:avLst/>
          </a:prstGeom>
          <a:noFill/>
        </p:spPr>
        <p:txBody>
          <a:bodyPr wrap="square" rtlCol="0">
            <a:spAutoFit/>
          </a:bodyPr>
          <a:lstStyle/>
          <a:p>
            <a:r>
              <a:rPr lang="en-AU" sz="1200" b="1" dirty="0">
                <a:latin typeface="+mj-lt"/>
              </a:rPr>
              <a:t>Sn 75µm</a:t>
            </a:r>
          </a:p>
        </p:txBody>
      </p:sp>
      <p:sp>
        <p:nvSpPr>
          <p:cNvPr id="17" name="TextBox 16">
            <a:extLst>
              <a:ext uri="{FF2B5EF4-FFF2-40B4-BE49-F238E27FC236}">
                <a16:creationId xmlns:a16="http://schemas.microsoft.com/office/drawing/2014/main" id="{85A5EAC0-4BF2-2342-B54B-AB4420EEBFCC}"/>
              </a:ext>
            </a:extLst>
          </p:cNvPr>
          <p:cNvSpPr txBox="1"/>
          <p:nvPr/>
        </p:nvSpPr>
        <p:spPr>
          <a:xfrm>
            <a:off x="5605495" y="2656948"/>
            <a:ext cx="847002" cy="276999"/>
          </a:xfrm>
          <a:prstGeom prst="rect">
            <a:avLst/>
          </a:prstGeom>
          <a:noFill/>
        </p:spPr>
        <p:txBody>
          <a:bodyPr wrap="square" rtlCol="0">
            <a:spAutoFit/>
          </a:bodyPr>
          <a:lstStyle/>
          <a:p>
            <a:r>
              <a:rPr lang="en-AU" sz="1200" b="1" dirty="0">
                <a:latin typeface="+mj-lt"/>
              </a:rPr>
              <a:t>Ag 75µm</a:t>
            </a:r>
          </a:p>
        </p:txBody>
      </p:sp>
      <p:sp>
        <p:nvSpPr>
          <p:cNvPr id="18" name="TextBox 17">
            <a:extLst>
              <a:ext uri="{FF2B5EF4-FFF2-40B4-BE49-F238E27FC236}">
                <a16:creationId xmlns:a16="http://schemas.microsoft.com/office/drawing/2014/main" id="{B79A8005-4643-384C-92AD-4D9D65C1DA4D}"/>
              </a:ext>
            </a:extLst>
          </p:cNvPr>
          <p:cNvSpPr txBox="1"/>
          <p:nvPr/>
        </p:nvSpPr>
        <p:spPr>
          <a:xfrm>
            <a:off x="6654912" y="2656948"/>
            <a:ext cx="787697" cy="276999"/>
          </a:xfrm>
          <a:prstGeom prst="rect">
            <a:avLst/>
          </a:prstGeom>
          <a:noFill/>
        </p:spPr>
        <p:txBody>
          <a:bodyPr wrap="square" rtlCol="0">
            <a:spAutoFit/>
          </a:bodyPr>
          <a:lstStyle/>
          <a:p>
            <a:r>
              <a:rPr lang="en-AU" sz="1200" b="1" dirty="0">
                <a:latin typeface="+mj-lt"/>
              </a:rPr>
              <a:t>Ni 75µm</a:t>
            </a:r>
          </a:p>
        </p:txBody>
      </p:sp>
      <p:sp>
        <p:nvSpPr>
          <p:cNvPr id="19" name="TextBox 18">
            <a:extLst>
              <a:ext uri="{FF2B5EF4-FFF2-40B4-BE49-F238E27FC236}">
                <a16:creationId xmlns:a16="http://schemas.microsoft.com/office/drawing/2014/main" id="{FEC2B9A8-60B2-FD49-90FF-7C8556F1831C}"/>
              </a:ext>
            </a:extLst>
          </p:cNvPr>
          <p:cNvSpPr txBox="1"/>
          <p:nvPr/>
        </p:nvSpPr>
        <p:spPr>
          <a:xfrm>
            <a:off x="1355681" y="3692063"/>
            <a:ext cx="911352" cy="276999"/>
          </a:xfrm>
          <a:prstGeom prst="rect">
            <a:avLst/>
          </a:prstGeom>
          <a:noFill/>
        </p:spPr>
        <p:txBody>
          <a:bodyPr wrap="square" rtlCol="0">
            <a:spAutoFit/>
          </a:bodyPr>
          <a:lstStyle/>
          <a:p>
            <a:r>
              <a:rPr lang="en-AU" sz="1200" b="1" dirty="0">
                <a:latin typeface="+mj-lt"/>
              </a:rPr>
              <a:t>Ta 25µm</a:t>
            </a:r>
          </a:p>
        </p:txBody>
      </p:sp>
      <p:sp>
        <p:nvSpPr>
          <p:cNvPr id="20" name="TextBox 19">
            <a:extLst>
              <a:ext uri="{FF2B5EF4-FFF2-40B4-BE49-F238E27FC236}">
                <a16:creationId xmlns:a16="http://schemas.microsoft.com/office/drawing/2014/main" id="{0FBEFDAE-838D-AA49-8E85-AEA44578A92E}"/>
              </a:ext>
            </a:extLst>
          </p:cNvPr>
          <p:cNvSpPr txBox="1"/>
          <p:nvPr/>
        </p:nvSpPr>
        <p:spPr>
          <a:xfrm>
            <a:off x="2441531" y="3692063"/>
            <a:ext cx="815612" cy="276999"/>
          </a:xfrm>
          <a:prstGeom prst="rect">
            <a:avLst/>
          </a:prstGeom>
          <a:noFill/>
        </p:spPr>
        <p:txBody>
          <a:bodyPr wrap="square" rtlCol="0">
            <a:spAutoFit/>
          </a:bodyPr>
          <a:lstStyle/>
          <a:p>
            <a:r>
              <a:rPr lang="en-AU" sz="1200" b="1" dirty="0">
                <a:latin typeface="+mj-lt"/>
              </a:rPr>
              <a:t>Cu 25µm</a:t>
            </a:r>
          </a:p>
        </p:txBody>
      </p:sp>
      <p:sp>
        <p:nvSpPr>
          <p:cNvPr id="21" name="TextBox 20">
            <a:extLst>
              <a:ext uri="{FF2B5EF4-FFF2-40B4-BE49-F238E27FC236}">
                <a16:creationId xmlns:a16="http://schemas.microsoft.com/office/drawing/2014/main" id="{490E4F42-C662-A147-B401-9186AEF326E4}"/>
              </a:ext>
            </a:extLst>
          </p:cNvPr>
          <p:cNvSpPr txBox="1"/>
          <p:nvPr/>
        </p:nvSpPr>
        <p:spPr>
          <a:xfrm>
            <a:off x="3413082" y="3692063"/>
            <a:ext cx="834172" cy="276999"/>
          </a:xfrm>
          <a:prstGeom prst="rect">
            <a:avLst/>
          </a:prstGeom>
          <a:noFill/>
        </p:spPr>
        <p:txBody>
          <a:bodyPr wrap="square" rtlCol="0">
            <a:spAutoFit/>
          </a:bodyPr>
          <a:lstStyle/>
          <a:p>
            <a:r>
              <a:rPr lang="en-AU" sz="1200" b="1" dirty="0">
                <a:latin typeface="+mj-lt"/>
              </a:rPr>
              <a:t>Mo 25µm</a:t>
            </a:r>
          </a:p>
        </p:txBody>
      </p:sp>
      <p:sp>
        <p:nvSpPr>
          <p:cNvPr id="22" name="TextBox 21">
            <a:extLst>
              <a:ext uri="{FF2B5EF4-FFF2-40B4-BE49-F238E27FC236}">
                <a16:creationId xmlns:a16="http://schemas.microsoft.com/office/drawing/2014/main" id="{A4332C79-1698-DC44-B4F0-1674B98E9611}"/>
              </a:ext>
            </a:extLst>
          </p:cNvPr>
          <p:cNvSpPr txBox="1"/>
          <p:nvPr/>
        </p:nvSpPr>
        <p:spPr>
          <a:xfrm>
            <a:off x="4562289" y="3692063"/>
            <a:ext cx="840587" cy="276999"/>
          </a:xfrm>
          <a:prstGeom prst="rect">
            <a:avLst/>
          </a:prstGeom>
          <a:noFill/>
        </p:spPr>
        <p:txBody>
          <a:bodyPr wrap="square" rtlCol="0">
            <a:spAutoFit/>
          </a:bodyPr>
          <a:lstStyle/>
          <a:p>
            <a:r>
              <a:rPr lang="en-AU" sz="1200" b="1" dirty="0">
                <a:latin typeface="+mj-lt"/>
              </a:rPr>
              <a:t>W 50µm</a:t>
            </a:r>
          </a:p>
        </p:txBody>
      </p:sp>
      <p:sp>
        <p:nvSpPr>
          <p:cNvPr id="23" name="TextBox 22">
            <a:extLst>
              <a:ext uri="{FF2B5EF4-FFF2-40B4-BE49-F238E27FC236}">
                <a16:creationId xmlns:a16="http://schemas.microsoft.com/office/drawing/2014/main" id="{DCA275A6-3F23-1B44-B00C-D88DE9C2DB87}"/>
              </a:ext>
            </a:extLst>
          </p:cNvPr>
          <p:cNvSpPr txBox="1"/>
          <p:nvPr/>
        </p:nvSpPr>
        <p:spPr>
          <a:xfrm>
            <a:off x="5605495" y="3692063"/>
            <a:ext cx="847002" cy="276999"/>
          </a:xfrm>
          <a:prstGeom prst="rect">
            <a:avLst/>
          </a:prstGeom>
          <a:noFill/>
        </p:spPr>
        <p:txBody>
          <a:bodyPr wrap="square" rtlCol="0">
            <a:spAutoFit/>
          </a:bodyPr>
          <a:lstStyle/>
          <a:p>
            <a:r>
              <a:rPr lang="en-AU" sz="1200" b="1" dirty="0" err="1">
                <a:latin typeface="+mj-lt"/>
              </a:rPr>
              <a:t>Ti</a:t>
            </a:r>
            <a:r>
              <a:rPr lang="en-AU" sz="1200" b="1" dirty="0">
                <a:latin typeface="+mj-lt"/>
              </a:rPr>
              <a:t> 25µm</a:t>
            </a:r>
          </a:p>
        </p:txBody>
      </p:sp>
      <p:sp>
        <p:nvSpPr>
          <p:cNvPr id="24" name="TextBox 23">
            <a:extLst>
              <a:ext uri="{FF2B5EF4-FFF2-40B4-BE49-F238E27FC236}">
                <a16:creationId xmlns:a16="http://schemas.microsoft.com/office/drawing/2014/main" id="{64A9BF05-6CA9-F844-929E-D69C5B6FF75C}"/>
              </a:ext>
            </a:extLst>
          </p:cNvPr>
          <p:cNvSpPr txBox="1"/>
          <p:nvPr/>
        </p:nvSpPr>
        <p:spPr>
          <a:xfrm>
            <a:off x="6654912" y="3692063"/>
            <a:ext cx="787697" cy="276999"/>
          </a:xfrm>
          <a:prstGeom prst="rect">
            <a:avLst/>
          </a:prstGeom>
          <a:noFill/>
        </p:spPr>
        <p:txBody>
          <a:bodyPr wrap="square" rtlCol="0">
            <a:spAutoFit/>
          </a:bodyPr>
          <a:lstStyle/>
          <a:p>
            <a:r>
              <a:rPr lang="en-AU" sz="1200" b="1" dirty="0">
                <a:latin typeface="+mj-lt"/>
              </a:rPr>
              <a:t>Fe 25µm</a:t>
            </a:r>
          </a:p>
        </p:txBody>
      </p:sp>
      <p:sp>
        <p:nvSpPr>
          <p:cNvPr id="25" name="TextBox 24">
            <a:extLst>
              <a:ext uri="{FF2B5EF4-FFF2-40B4-BE49-F238E27FC236}">
                <a16:creationId xmlns:a16="http://schemas.microsoft.com/office/drawing/2014/main" id="{E1BCA9B2-ABA1-EF4B-B74A-D60D49CD5162}"/>
              </a:ext>
            </a:extLst>
          </p:cNvPr>
          <p:cNvSpPr txBox="1"/>
          <p:nvPr/>
        </p:nvSpPr>
        <p:spPr>
          <a:xfrm>
            <a:off x="1355681" y="1583797"/>
            <a:ext cx="911352" cy="276999"/>
          </a:xfrm>
          <a:prstGeom prst="rect">
            <a:avLst/>
          </a:prstGeom>
          <a:noFill/>
        </p:spPr>
        <p:txBody>
          <a:bodyPr wrap="square" rtlCol="0">
            <a:spAutoFit/>
          </a:bodyPr>
          <a:lstStyle/>
          <a:p>
            <a:r>
              <a:rPr lang="en-AU" sz="1200" b="1" dirty="0">
                <a:latin typeface="+mj-lt"/>
              </a:rPr>
              <a:t>Ta 75µm</a:t>
            </a:r>
          </a:p>
        </p:txBody>
      </p:sp>
      <p:sp>
        <p:nvSpPr>
          <p:cNvPr id="26" name="TextBox 25">
            <a:extLst>
              <a:ext uri="{FF2B5EF4-FFF2-40B4-BE49-F238E27FC236}">
                <a16:creationId xmlns:a16="http://schemas.microsoft.com/office/drawing/2014/main" id="{F0B29861-8D96-664C-8DB4-D20847DFB5E6}"/>
              </a:ext>
            </a:extLst>
          </p:cNvPr>
          <p:cNvSpPr txBox="1"/>
          <p:nvPr/>
        </p:nvSpPr>
        <p:spPr>
          <a:xfrm>
            <a:off x="2441531" y="1583797"/>
            <a:ext cx="815612" cy="276999"/>
          </a:xfrm>
          <a:prstGeom prst="rect">
            <a:avLst/>
          </a:prstGeom>
          <a:noFill/>
        </p:spPr>
        <p:txBody>
          <a:bodyPr wrap="square" rtlCol="0">
            <a:spAutoFit/>
          </a:bodyPr>
          <a:lstStyle/>
          <a:p>
            <a:r>
              <a:rPr lang="en-AU" sz="1200" b="1" dirty="0">
                <a:latin typeface="+mj-lt"/>
              </a:rPr>
              <a:t>Cu75µm</a:t>
            </a:r>
          </a:p>
        </p:txBody>
      </p:sp>
      <p:sp>
        <p:nvSpPr>
          <p:cNvPr id="27" name="TextBox 26">
            <a:extLst>
              <a:ext uri="{FF2B5EF4-FFF2-40B4-BE49-F238E27FC236}">
                <a16:creationId xmlns:a16="http://schemas.microsoft.com/office/drawing/2014/main" id="{97C910AC-18F3-D142-835A-E1C7EE19EED1}"/>
              </a:ext>
            </a:extLst>
          </p:cNvPr>
          <p:cNvSpPr txBox="1"/>
          <p:nvPr/>
        </p:nvSpPr>
        <p:spPr>
          <a:xfrm>
            <a:off x="3413082" y="1583797"/>
            <a:ext cx="834172" cy="276999"/>
          </a:xfrm>
          <a:prstGeom prst="rect">
            <a:avLst/>
          </a:prstGeom>
          <a:noFill/>
        </p:spPr>
        <p:txBody>
          <a:bodyPr wrap="square" rtlCol="0">
            <a:spAutoFit/>
          </a:bodyPr>
          <a:lstStyle/>
          <a:p>
            <a:r>
              <a:rPr lang="en-AU" sz="1200" b="1" dirty="0">
                <a:latin typeface="+mj-lt"/>
              </a:rPr>
              <a:t>Mo 75µm</a:t>
            </a:r>
          </a:p>
        </p:txBody>
      </p:sp>
      <p:sp>
        <p:nvSpPr>
          <p:cNvPr id="28" name="TextBox 27">
            <a:extLst>
              <a:ext uri="{FF2B5EF4-FFF2-40B4-BE49-F238E27FC236}">
                <a16:creationId xmlns:a16="http://schemas.microsoft.com/office/drawing/2014/main" id="{BC1924D7-9FB7-5047-B3CE-99409E270EB9}"/>
              </a:ext>
            </a:extLst>
          </p:cNvPr>
          <p:cNvSpPr txBox="1"/>
          <p:nvPr/>
        </p:nvSpPr>
        <p:spPr>
          <a:xfrm>
            <a:off x="4562289" y="1583797"/>
            <a:ext cx="840587" cy="276999"/>
          </a:xfrm>
          <a:prstGeom prst="rect">
            <a:avLst/>
          </a:prstGeom>
          <a:noFill/>
        </p:spPr>
        <p:txBody>
          <a:bodyPr wrap="square" rtlCol="0">
            <a:spAutoFit/>
          </a:bodyPr>
          <a:lstStyle/>
          <a:p>
            <a:r>
              <a:rPr lang="en-AU" sz="1200" b="1" dirty="0">
                <a:latin typeface="+mj-lt"/>
              </a:rPr>
              <a:t>W 150µm</a:t>
            </a:r>
          </a:p>
        </p:txBody>
      </p:sp>
      <p:sp>
        <p:nvSpPr>
          <p:cNvPr id="29" name="TextBox 28">
            <a:extLst>
              <a:ext uri="{FF2B5EF4-FFF2-40B4-BE49-F238E27FC236}">
                <a16:creationId xmlns:a16="http://schemas.microsoft.com/office/drawing/2014/main" id="{B68AC8A7-7765-0645-9A07-19900E53BB89}"/>
              </a:ext>
            </a:extLst>
          </p:cNvPr>
          <p:cNvSpPr txBox="1"/>
          <p:nvPr/>
        </p:nvSpPr>
        <p:spPr>
          <a:xfrm>
            <a:off x="5605495" y="1583797"/>
            <a:ext cx="847002" cy="276999"/>
          </a:xfrm>
          <a:prstGeom prst="rect">
            <a:avLst/>
          </a:prstGeom>
          <a:noFill/>
        </p:spPr>
        <p:txBody>
          <a:bodyPr wrap="square" rtlCol="0">
            <a:spAutoFit/>
          </a:bodyPr>
          <a:lstStyle/>
          <a:p>
            <a:r>
              <a:rPr lang="en-AU" sz="1200" b="1" dirty="0" err="1">
                <a:latin typeface="+mj-lt"/>
              </a:rPr>
              <a:t>Ti</a:t>
            </a:r>
            <a:r>
              <a:rPr lang="en-AU" sz="1200" b="1" dirty="0">
                <a:latin typeface="+mj-lt"/>
              </a:rPr>
              <a:t> 75µm</a:t>
            </a:r>
          </a:p>
        </p:txBody>
      </p:sp>
      <p:sp>
        <p:nvSpPr>
          <p:cNvPr id="30" name="TextBox 29">
            <a:extLst>
              <a:ext uri="{FF2B5EF4-FFF2-40B4-BE49-F238E27FC236}">
                <a16:creationId xmlns:a16="http://schemas.microsoft.com/office/drawing/2014/main" id="{33865B6D-D08A-4B47-B0EC-F786249C5F39}"/>
              </a:ext>
            </a:extLst>
          </p:cNvPr>
          <p:cNvSpPr txBox="1"/>
          <p:nvPr/>
        </p:nvSpPr>
        <p:spPr>
          <a:xfrm>
            <a:off x="6654912" y="1583797"/>
            <a:ext cx="787697" cy="276999"/>
          </a:xfrm>
          <a:prstGeom prst="rect">
            <a:avLst/>
          </a:prstGeom>
          <a:noFill/>
        </p:spPr>
        <p:txBody>
          <a:bodyPr wrap="square" rtlCol="0">
            <a:spAutoFit/>
          </a:bodyPr>
          <a:lstStyle/>
          <a:p>
            <a:r>
              <a:rPr lang="en-AU" sz="1200" b="1" dirty="0">
                <a:latin typeface="+mj-lt"/>
              </a:rPr>
              <a:t>Fe 75µm</a:t>
            </a:r>
          </a:p>
        </p:txBody>
      </p:sp>
      <p:sp>
        <p:nvSpPr>
          <p:cNvPr id="2" name="Date Placeholder 1"/>
          <p:cNvSpPr>
            <a:spLocks noGrp="1"/>
          </p:cNvSpPr>
          <p:nvPr>
            <p:ph type="dt" sz="half" idx="10"/>
          </p:nvPr>
        </p:nvSpPr>
        <p:spPr/>
        <p:txBody>
          <a:bodyPr/>
          <a:lstStyle/>
          <a:p>
            <a:fld id="{AB8607C9-D54D-44C2-AD22-1CB5EA8A65C9}" type="datetime1">
              <a:rPr lang="cs-CZ" smtClean="0"/>
              <a:t>14.10.2019</a:t>
            </a:fld>
            <a:endParaRPr lang="cs-CZ"/>
          </a:p>
        </p:txBody>
      </p:sp>
      <p:sp>
        <p:nvSpPr>
          <p:cNvPr id="32" name="Slide Number Placeholder 31"/>
          <p:cNvSpPr>
            <a:spLocks noGrp="1"/>
          </p:cNvSpPr>
          <p:nvPr>
            <p:ph type="sldNum" sz="quarter" idx="12"/>
          </p:nvPr>
        </p:nvSpPr>
        <p:spPr/>
        <p:txBody>
          <a:bodyPr/>
          <a:lstStyle/>
          <a:p>
            <a:fld id="{4B6BD47D-7725-49A1-AA3D-1E0E6AB32A60}" type="slidenum">
              <a:rPr lang="cs-CZ" smtClean="0"/>
              <a:t>16</a:t>
            </a:fld>
            <a:endParaRPr lang="cs-CZ"/>
          </a:p>
        </p:txBody>
      </p:sp>
      <p:sp>
        <p:nvSpPr>
          <p:cNvPr id="33" name="TextBox 32"/>
          <p:cNvSpPr txBox="1"/>
          <p:nvPr/>
        </p:nvSpPr>
        <p:spPr>
          <a:xfrm>
            <a:off x="7164569" y="6520418"/>
            <a:ext cx="1584176" cy="369332"/>
          </a:xfrm>
          <a:prstGeom prst="rect">
            <a:avLst/>
          </a:prstGeom>
          <a:noFill/>
        </p:spPr>
        <p:txBody>
          <a:bodyPr wrap="square" rtlCol="0">
            <a:spAutoFit/>
          </a:bodyPr>
          <a:lstStyle/>
          <a:p>
            <a:r>
              <a:rPr lang="en-GB" dirty="0" smtClean="0"/>
              <a:t>J. Jakubek</a:t>
            </a:r>
            <a:endParaRPr lang="en-GB" dirty="0"/>
          </a:p>
        </p:txBody>
      </p:sp>
    </p:spTree>
    <p:extLst>
      <p:ext uri="{BB962C8B-B14F-4D97-AF65-F5344CB8AC3E}">
        <p14:creationId xmlns:p14="http://schemas.microsoft.com/office/powerpoint/2010/main" val="2910266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SAR(L) ADC example: CEA-</a:t>
            </a:r>
            <a:r>
              <a:rPr lang="en-GB" dirty="0" err="1" smtClean="0"/>
              <a:t>Multix</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160</a:t>
            </a:fld>
            <a:endParaRPr lang="fr-FR"/>
          </a:p>
        </p:txBody>
      </p:sp>
      <p:sp>
        <p:nvSpPr>
          <p:cNvPr id="6" name="TextBox 5"/>
          <p:cNvSpPr txBox="1"/>
          <p:nvPr/>
        </p:nvSpPr>
        <p:spPr>
          <a:xfrm>
            <a:off x="467295" y="6348433"/>
            <a:ext cx="7997291" cy="461665"/>
          </a:xfrm>
          <a:prstGeom prst="rect">
            <a:avLst/>
          </a:prstGeom>
          <a:noFill/>
        </p:spPr>
        <p:txBody>
          <a:bodyPr wrap="square" rtlCol="0">
            <a:spAutoFit/>
          </a:bodyPr>
          <a:lstStyle/>
          <a:p>
            <a:pPr lvl="0"/>
            <a:r>
              <a:rPr lang="en-GB" sz="1200" dirty="0"/>
              <a:t>A. Peizerat et al. "A 256 energy bin spectrum X-Ray photon-counting Image Sensor providing 8 </a:t>
            </a:r>
            <a:r>
              <a:rPr lang="en-GB" sz="1200" dirty="0" err="1"/>
              <a:t>Mcounts</a:t>
            </a:r>
            <a:r>
              <a:rPr lang="en-GB" sz="1200" dirty="0"/>
              <a:t>/s/pixel and on-chip charge sharing, charge induction and pile-up corrections " 2017 Symposium on VLSI Circuits Digest of Technical Papers</a:t>
            </a:r>
            <a:r>
              <a:rPr lang="en-GB" sz="1200" dirty="0" smtClean="0"/>
              <a:t>.</a:t>
            </a:r>
            <a:endParaRPr lang="en-GB" sz="1200" i="1" dirty="0"/>
          </a:p>
        </p:txBody>
      </p:sp>
      <p:sp>
        <p:nvSpPr>
          <p:cNvPr id="7" name="TextBox 6"/>
          <p:cNvSpPr txBox="1"/>
          <p:nvPr/>
        </p:nvSpPr>
        <p:spPr>
          <a:xfrm>
            <a:off x="395536" y="1196752"/>
            <a:ext cx="8353623" cy="1200329"/>
          </a:xfrm>
          <a:prstGeom prst="rect">
            <a:avLst/>
          </a:prstGeom>
          <a:noFill/>
        </p:spPr>
        <p:txBody>
          <a:bodyPr wrap="square" rtlCol="0">
            <a:spAutoFit/>
          </a:bodyPr>
          <a:lstStyle/>
          <a:p>
            <a:pPr marL="285750" indent="-285750">
              <a:buFont typeface="Arial" panose="020B0604020202020204" pitchFamily="34" charset="0"/>
              <a:buChar char="•"/>
            </a:pPr>
            <a:r>
              <a:rPr lang="en-GB" dirty="0" smtClean="0"/>
              <a:t>Samsung PC</a:t>
            </a:r>
          </a:p>
          <a:p>
            <a:pPr marL="742950" lvl="1" indent="-285750">
              <a:buFont typeface="Arial" panose="020B0604020202020204" pitchFamily="34" charset="0"/>
              <a:buChar char="•"/>
            </a:pPr>
            <a:r>
              <a:rPr lang="en-GB" dirty="0" smtClean="0"/>
              <a:t>4x8 pixels (800</a:t>
            </a:r>
            <a:r>
              <a:rPr lang="en-GB" dirty="0" smtClean="0">
                <a:latin typeface="Symbol" panose="05050102010706020507" pitchFamily="18" charset="2"/>
              </a:rPr>
              <a:t>m</a:t>
            </a:r>
            <a:r>
              <a:rPr lang="en-GB" dirty="0" smtClean="0"/>
              <a:t>m pitch), 0.13</a:t>
            </a:r>
            <a:r>
              <a:rPr lang="en-GB" dirty="0" smtClean="0">
                <a:latin typeface="Symbol" panose="05050102010706020507" pitchFamily="18" charset="2"/>
              </a:rPr>
              <a:t>m</a:t>
            </a:r>
            <a:r>
              <a:rPr lang="en-GB" dirty="0" smtClean="0"/>
              <a:t>m CMOS</a:t>
            </a:r>
          </a:p>
          <a:p>
            <a:pPr marL="742950" lvl="1" indent="-285750">
              <a:buFont typeface="Arial" panose="020B0604020202020204" pitchFamily="34" charset="0"/>
              <a:buChar char="•"/>
            </a:pPr>
            <a:r>
              <a:rPr lang="en-GB" dirty="0" smtClean="0"/>
              <a:t>On chip charge sharing, charge induction and pile-up corrections</a:t>
            </a:r>
          </a:p>
          <a:p>
            <a:pPr marL="742950" lvl="1" indent="-285750">
              <a:buFont typeface="Arial" panose="020B0604020202020204" pitchFamily="34" charset="0"/>
              <a:buChar char="•"/>
            </a:pPr>
            <a:r>
              <a:rPr lang="en-GB" dirty="0" smtClean="0"/>
              <a:t>SAR ADC (8 bits)</a:t>
            </a:r>
            <a:endParaRPr lang="en-GB" dirty="0"/>
          </a:p>
        </p:txBody>
      </p:sp>
      <p:pic>
        <p:nvPicPr>
          <p:cNvPr id="3" name="Picture 2"/>
          <p:cNvPicPr>
            <a:picLocks noChangeAspect="1"/>
          </p:cNvPicPr>
          <p:nvPr/>
        </p:nvPicPr>
        <p:blipFill>
          <a:blip r:embed="rId3"/>
          <a:stretch>
            <a:fillRect/>
          </a:stretch>
        </p:blipFill>
        <p:spPr>
          <a:xfrm>
            <a:off x="1773421" y="2404998"/>
            <a:ext cx="5597157" cy="3951352"/>
          </a:xfrm>
          <a:prstGeom prst="rect">
            <a:avLst/>
          </a:prstGeom>
        </p:spPr>
      </p:pic>
    </p:spTree>
    <p:extLst>
      <p:ext uri="{BB962C8B-B14F-4D97-AF65-F5344CB8AC3E}">
        <p14:creationId xmlns:p14="http://schemas.microsoft.com/office/powerpoint/2010/main" val="1430388867"/>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SAR(L) ADC example: CEA-</a:t>
            </a:r>
            <a:r>
              <a:rPr lang="en-GB" dirty="0" err="1" smtClean="0"/>
              <a:t>Multix</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161</a:t>
            </a:fld>
            <a:endParaRPr lang="fr-FR"/>
          </a:p>
        </p:txBody>
      </p:sp>
      <p:sp>
        <p:nvSpPr>
          <p:cNvPr id="6" name="TextBox 5"/>
          <p:cNvSpPr txBox="1"/>
          <p:nvPr/>
        </p:nvSpPr>
        <p:spPr>
          <a:xfrm>
            <a:off x="467295" y="6348433"/>
            <a:ext cx="7997291" cy="461665"/>
          </a:xfrm>
          <a:prstGeom prst="rect">
            <a:avLst/>
          </a:prstGeom>
          <a:noFill/>
        </p:spPr>
        <p:txBody>
          <a:bodyPr wrap="square" rtlCol="0">
            <a:spAutoFit/>
          </a:bodyPr>
          <a:lstStyle/>
          <a:p>
            <a:pPr lvl="0"/>
            <a:r>
              <a:rPr lang="en-GB" sz="1200" dirty="0"/>
              <a:t>A. Peizerat et al. "A 256 energy bin spectrum X-Ray photon-counting Image Sensor providing 8 </a:t>
            </a:r>
            <a:r>
              <a:rPr lang="en-GB" sz="1200" dirty="0" err="1"/>
              <a:t>Mcounts</a:t>
            </a:r>
            <a:r>
              <a:rPr lang="en-GB" sz="1200" dirty="0"/>
              <a:t>/s/pixel and on-chip charge sharing, charge induction and pile-up corrections " 2017 Symposium on VLSI Circuits Digest of Technical Papers</a:t>
            </a:r>
            <a:r>
              <a:rPr lang="en-GB" sz="1200" dirty="0" smtClean="0"/>
              <a:t>.</a:t>
            </a:r>
            <a:endParaRPr lang="en-GB" sz="1200" i="1" dirty="0"/>
          </a:p>
        </p:txBody>
      </p:sp>
      <p:sp>
        <p:nvSpPr>
          <p:cNvPr id="7" name="TextBox 6"/>
          <p:cNvSpPr txBox="1"/>
          <p:nvPr/>
        </p:nvSpPr>
        <p:spPr>
          <a:xfrm>
            <a:off x="395536" y="1196752"/>
            <a:ext cx="8353623" cy="1200329"/>
          </a:xfrm>
          <a:prstGeom prst="rect">
            <a:avLst/>
          </a:prstGeom>
          <a:noFill/>
        </p:spPr>
        <p:txBody>
          <a:bodyPr wrap="square" rtlCol="0">
            <a:spAutoFit/>
          </a:bodyPr>
          <a:lstStyle/>
          <a:p>
            <a:pPr marL="285750" indent="-285750">
              <a:buFont typeface="Arial" panose="020B0604020202020204" pitchFamily="34" charset="0"/>
              <a:buChar char="•"/>
            </a:pPr>
            <a:r>
              <a:rPr lang="en-GB" dirty="0" smtClean="0"/>
              <a:t>Samsung PC</a:t>
            </a:r>
          </a:p>
          <a:p>
            <a:pPr marL="742950" lvl="1" indent="-285750">
              <a:buFont typeface="Arial" panose="020B0604020202020204" pitchFamily="34" charset="0"/>
              <a:buChar char="•"/>
            </a:pPr>
            <a:r>
              <a:rPr lang="en-GB" dirty="0" smtClean="0"/>
              <a:t>4x8 pixels (800</a:t>
            </a:r>
            <a:r>
              <a:rPr lang="en-GB" dirty="0" smtClean="0">
                <a:latin typeface="Symbol" panose="05050102010706020507" pitchFamily="18" charset="2"/>
              </a:rPr>
              <a:t>m</a:t>
            </a:r>
            <a:r>
              <a:rPr lang="en-GB" dirty="0" smtClean="0"/>
              <a:t>m pitch), 0.13</a:t>
            </a:r>
            <a:r>
              <a:rPr lang="en-GB" dirty="0" smtClean="0">
                <a:latin typeface="Symbol" panose="05050102010706020507" pitchFamily="18" charset="2"/>
              </a:rPr>
              <a:t>m</a:t>
            </a:r>
            <a:r>
              <a:rPr lang="en-GB" dirty="0" smtClean="0"/>
              <a:t>m CMOS</a:t>
            </a:r>
          </a:p>
          <a:p>
            <a:pPr marL="742950" lvl="1" indent="-285750">
              <a:buFont typeface="Arial" panose="020B0604020202020204" pitchFamily="34" charset="0"/>
              <a:buChar char="•"/>
            </a:pPr>
            <a:r>
              <a:rPr lang="en-GB" dirty="0" smtClean="0"/>
              <a:t>On chip charge sharing, charge induction and pile-up corrections</a:t>
            </a:r>
          </a:p>
          <a:p>
            <a:pPr marL="742950" lvl="1" indent="-285750">
              <a:buFont typeface="Arial" panose="020B0604020202020204" pitchFamily="34" charset="0"/>
              <a:buChar char="•"/>
            </a:pPr>
            <a:r>
              <a:rPr lang="en-GB" dirty="0" smtClean="0"/>
              <a:t>SAR ADC (8 bits)</a:t>
            </a:r>
            <a:endParaRPr lang="en-GB" dirty="0"/>
          </a:p>
        </p:txBody>
      </p:sp>
      <p:pic>
        <p:nvPicPr>
          <p:cNvPr id="5" name="Picture 4"/>
          <p:cNvPicPr>
            <a:picLocks noChangeAspect="1"/>
          </p:cNvPicPr>
          <p:nvPr/>
        </p:nvPicPr>
        <p:blipFill>
          <a:blip r:embed="rId3"/>
          <a:stretch>
            <a:fillRect/>
          </a:stretch>
        </p:blipFill>
        <p:spPr>
          <a:xfrm>
            <a:off x="611560" y="2397081"/>
            <a:ext cx="3130711" cy="2362321"/>
          </a:xfrm>
          <a:prstGeom prst="rect">
            <a:avLst/>
          </a:prstGeom>
        </p:spPr>
      </p:pic>
      <p:pic>
        <p:nvPicPr>
          <p:cNvPr id="8" name="Picture 7"/>
          <p:cNvPicPr>
            <a:picLocks noChangeAspect="1"/>
          </p:cNvPicPr>
          <p:nvPr/>
        </p:nvPicPr>
        <p:blipFill>
          <a:blip r:embed="rId4"/>
          <a:stretch>
            <a:fillRect/>
          </a:stretch>
        </p:blipFill>
        <p:spPr>
          <a:xfrm>
            <a:off x="4647541" y="2269063"/>
            <a:ext cx="3817045" cy="2248502"/>
          </a:xfrm>
          <a:prstGeom prst="rect">
            <a:avLst/>
          </a:prstGeom>
        </p:spPr>
      </p:pic>
      <p:sp>
        <p:nvSpPr>
          <p:cNvPr id="9" name="Rectangle 8"/>
          <p:cNvSpPr/>
          <p:nvPr/>
        </p:nvSpPr>
        <p:spPr>
          <a:xfrm>
            <a:off x="790445" y="4941168"/>
            <a:ext cx="3414909" cy="646331"/>
          </a:xfrm>
          <a:prstGeom prst="rect">
            <a:avLst/>
          </a:prstGeom>
        </p:spPr>
        <p:txBody>
          <a:bodyPr wrap="none">
            <a:spAutoFit/>
          </a:bodyPr>
          <a:lstStyle/>
          <a:p>
            <a:r>
              <a:rPr lang="en-GB" dirty="0"/>
              <a:t>λ is the average photon </a:t>
            </a:r>
            <a:r>
              <a:rPr lang="en-GB" dirty="0" smtClean="0"/>
              <a:t>ﬂux</a:t>
            </a:r>
          </a:p>
          <a:p>
            <a:r>
              <a:rPr lang="en-GB" dirty="0"/>
              <a:t> µ </a:t>
            </a:r>
            <a:r>
              <a:rPr lang="en-GB" dirty="0" smtClean="0"/>
              <a:t>(is </a:t>
            </a:r>
            <a:r>
              <a:rPr lang="en-GB" dirty="0"/>
              <a:t>the ADC sampling frequency)</a:t>
            </a:r>
          </a:p>
        </p:txBody>
      </p:sp>
      <p:sp>
        <p:nvSpPr>
          <p:cNvPr id="10" name="Rectangle 9"/>
          <p:cNvSpPr/>
          <p:nvPr/>
        </p:nvSpPr>
        <p:spPr>
          <a:xfrm>
            <a:off x="4551356" y="4632428"/>
            <a:ext cx="4572000" cy="1446550"/>
          </a:xfrm>
          <a:prstGeom prst="rect">
            <a:avLst/>
          </a:prstGeom>
        </p:spPr>
        <p:txBody>
          <a:bodyPr>
            <a:spAutoFit/>
          </a:bodyPr>
          <a:lstStyle/>
          <a:p>
            <a:r>
              <a:rPr lang="en-GB" sz="1100" dirty="0"/>
              <a:t>Considering Fig. 1, the set of parametric curves K shows the losses </a:t>
            </a:r>
            <a:r>
              <a:rPr lang="en-GB" sz="1100" dirty="0" err="1"/>
              <a:t>pk</a:t>
            </a:r>
            <a:endParaRPr lang="en-GB" sz="1100" dirty="0"/>
          </a:p>
          <a:p>
            <a:r>
              <a:rPr lang="en-GB" sz="1100" dirty="0"/>
              <a:t>versus trafﬁc ρ= λ/μ. It appears that a conventional approach (K = 1)</a:t>
            </a:r>
          </a:p>
          <a:p>
            <a:r>
              <a:rPr lang="en-GB" sz="1100" dirty="0"/>
              <a:t>shows basically losses around 9% for a trafﬁc ρ= 0.1 (µ = 100 M</a:t>
            </a:r>
          </a:p>
          <a:p>
            <a:r>
              <a:rPr lang="en-GB" sz="1100" dirty="0"/>
              <a:t>samples/s for λ= 10 M photons/s). If we need losses ten times lower,</a:t>
            </a:r>
          </a:p>
          <a:p>
            <a:r>
              <a:rPr lang="en-GB" sz="1100" dirty="0"/>
              <a:t>the corresponding ADC should present a sampling frequency ten</a:t>
            </a:r>
          </a:p>
          <a:p>
            <a:r>
              <a:rPr lang="en-GB" sz="1100" dirty="0"/>
              <a:t>times higher (µ = 1 G samples/s for λ= 10 M photons/s). With an eight-</a:t>
            </a:r>
          </a:p>
          <a:p>
            <a:r>
              <a:rPr lang="en-GB" sz="1100" dirty="0"/>
              <a:t>seat queue (K = 8), it appears that the sampling frequency (=μ) is</a:t>
            </a:r>
          </a:p>
          <a:p>
            <a:r>
              <a:rPr lang="en-GB" sz="1100" dirty="0"/>
              <a:t>reduced by a factor of 8 while </a:t>
            </a:r>
            <a:r>
              <a:rPr lang="en-GB" sz="1100" dirty="0" err="1"/>
              <a:t>pk</a:t>
            </a:r>
            <a:r>
              <a:rPr lang="en-GB" sz="1100" dirty="0"/>
              <a:t> is decreased by a factor of 9.</a:t>
            </a:r>
          </a:p>
        </p:txBody>
      </p:sp>
    </p:spTree>
    <p:extLst>
      <p:ext uri="{BB962C8B-B14F-4D97-AF65-F5344CB8AC3E}">
        <p14:creationId xmlns:p14="http://schemas.microsoft.com/office/powerpoint/2010/main" val="519405379"/>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547664" y="2594648"/>
            <a:ext cx="5836554" cy="3556218"/>
          </a:xfrm>
          <a:prstGeom prst="rect">
            <a:avLst/>
          </a:prstGeom>
        </p:spPr>
      </p:pic>
      <p:sp>
        <p:nvSpPr>
          <p:cNvPr id="2" name="Title 1"/>
          <p:cNvSpPr>
            <a:spLocks noGrp="1"/>
          </p:cNvSpPr>
          <p:nvPr>
            <p:ph type="title"/>
          </p:nvPr>
        </p:nvSpPr>
        <p:spPr/>
        <p:txBody>
          <a:bodyPr/>
          <a:lstStyle/>
          <a:p>
            <a:r>
              <a:rPr lang="en-GB" dirty="0" smtClean="0"/>
              <a:t>SAR(L) ADC example: Samsung PC</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162</a:t>
            </a:fld>
            <a:endParaRPr lang="fr-FR"/>
          </a:p>
        </p:txBody>
      </p:sp>
      <p:sp>
        <p:nvSpPr>
          <p:cNvPr id="6" name="TextBox 5"/>
          <p:cNvSpPr txBox="1"/>
          <p:nvPr/>
        </p:nvSpPr>
        <p:spPr>
          <a:xfrm>
            <a:off x="607157" y="6150866"/>
            <a:ext cx="7997291" cy="923330"/>
          </a:xfrm>
          <a:prstGeom prst="rect">
            <a:avLst/>
          </a:prstGeom>
          <a:noFill/>
        </p:spPr>
        <p:txBody>
          <a:bodyPr wrap="square" rtlCol="0">
            <a:spAutoFit/>
          </a:bodyPr>
          <a:lstStyle/>
          <a:p>
            <a:pPr lvl="0"/>
            <a:r>
              <a:rPr lang="en-GB" i="1" dirty="0"/>
              <a:t>H. S. Kim et al. Solid-State Circuits Conference Digest of Technical Papers (ISSCC), 2012 IEEE International pp. 110-112 (2012).</a:t>
            </a:r>
          </a:p>
          <a:p>
            <a:endParaRPr lang="en-GB" i="1" dirty="0"/>
          </a:p>
        </p:txBody>
      </p:sp>
      <p:sp>
        <p:nvSpPr>
          <p:cNvPr id="7" name="TextBox 6"/>
          <p:cNvSpPr txBox="1"/>
          <p:nvPr/>
        </p:nvSpPr>
        <p:spPr>
          <a:xfrm>
            <a:off x="395536" y="1196752"/>
            <a:ext cx="8353623" cy="1200329"/>
          </a:xfrm>
          <a:prstGeom prst="rect">
            <a:avLst/>
          </a:prstGeom>
          <a:noFill/>
        </p:spPr>
        <p:txBody>
          <a:bodyPr wrap="square" rtlCol="0">
            <a:spAutoFit/>
          </a:bodyPr>
          <a:lstStyle/>
          <a:p>
            <a:pPr marL="285750" indent="-285750">
              <a:buFont typeface="Arial" panose="020B0604020202020204" pitchFamily="34" charset="0"/>
              <a:buChar char="•"/>
            </a:pPr>
            <a:r>
              <a:rPr lang="en-GB" dirty="0" smtClean="0"/>
              <a:t>Samsung PC</a:t>
            </a:r>
          </a:p>
          <a:p>
            <a:pPr marL="742950" lvl="1" indent="-285750">
              <a:buFont typeface="Arial" panose="020B0604020202020204" pitchFamily="34" charset="0"/>
              <a:buChar char="•"/>
            </a:pPr>
            <a:r>
              <a:rPr lang="en-GB" dirty="0" smtClean="0"/>
              <a:t>128x128 pixels (60</a:t>
            </a:r>
            <a:r>
              <a:rPr lang="en-GB" dirty="0" smtClean="0">
                <a:latin typeface="Symbol" panose="05050102010706020507" pitchFamily="18" charset="2"/>
              </a:rPr>
              <a:t>m</a:t>
            </a:r>
            <a:r>
              <a:rPr lang="en-GB" dirty="0" smtClean="0"/>
              <a:t>m pitch), 0.13</a:t>
            </a:r>
            <a:r>
              <a:rPr lang="en-GB" dirty="0" smtClean="0">
                <a:latin typeface="Symbol" panose="05050102010706020507" pitchFamily="18" charset="2"/>
              </a:rPr>
              <a:t>m</a:t>
            </a:r>
            <a:r>
              <a:rPr lang="en-GB" dirty="0" smtClean="0"/>
              <a:t>m CMOS</a:t>
            </a:r>
          </a:p>
          <a:p>
            <a:pPr marL="742950" lvl="1" indent="-285750">
              <a:buFont typeface="Arial" panose="020B0604020202020204" pitchFamily="34" charset="0"/>
              <a:buChar char="•"/>
            </a:pPr>
            <a:r>
              <a:rPr lang="en-GB" dirty="0" smtClean="0"/>
              <a:t>3 energy thresholds, 4.6</a:t>
            </a:r>
            <a:r>
              <a:rPr lang="en-GB" dirty="0" smtClean="0">
                <a:latin typeface="Symbol" panose="05050102010706020507" pitchFamily="18" charset="2"/>
              </a:rPr>
              <a:t>m</a:t>
            </a:r>
            <a:r>
              <a:rPr lang="en-GB" dirty="0" smtClean="0"/>
              <a:t>W/pixel</a:t>
            </a:r>
          </a:p>
          <a:p>
            <a:pPr marL="742950" lvl="1" indent="-285750">
              <a:buFont typeface="Arial" panose="020B0604020202020204" pitchFamily="34" charset="0"/>
              <a:buChar char="•"/>
            </a:pPr>
            <a:r>
              <a:rPr lang="en-GB" dirty="0" smtClean="0"/>
              <a:t>SAR ADC (3 energy thresholds, 1 comparator)</a:t>
            </a:r>
            <a:endParaRPr lang="en-GB" dirty="0"/>
          </a:p>
        </p:txBody>
      </p:sp>
    </p:spTree>
    <p:extLst>
      <p:ext uri="{BB962C8B-B14F-4D97-AF65-F5344CB8AC3E}">
        <p14:creationId xmlns:p14="http://schemas.microsoft.com/office/powerpoint/2010/main" val="1193078077"/>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Ramp and compare principle</a:t>
            </a:r>
            <a:endParaRPr lang="en-GB" dirty="0"/>
          </a:p>
        </p:txBody>
      </p:sp>
      <p:sp>
        <p:nvSpPr>
          <p:cNvPr id="3" name="Content Placeholder 2"/>
          <p:cNvSpPr>
            <a:spLocks noGrp="1"/>
          </p:cNvSpPr>
          <p:nvPr>
            <p:ph idx="1"/>
          </p:nvPr>
        </p:nvSpPr>
        <p:spPr>
          <a:xfrm>
            <a:off x="5076056" y="1600200"/>
            <a:ext cx="3610744" cy="4525963"/>
          </a:xfrm>
        </p:spPr>
        <p:txBody>
          <a:bodyPr/>
          <a:lstStyle/>
          <a:p>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163</a:t>
            </a:fld>
            <a:endParaRPr lang="fr-FR"/>
          </a:p>
        </p:txBody>
      </p:sp>
      <p:pic>
        <p:nvPicPr>
          <p:cNvPr id="5" name="Picture 4"/>
          <p:cNvPicPr>
            <a:picLocks noChangeAspect="1"/>
          </p:cNvPicPr>
          <p:nvPr/>
        </p:nvPicPr>
        <p:blipFill>
          <a:blip r:embed="rId3"/>
          <a:stretch>
            <a:fillRect/>
          </a:stretch>
        </p:blipFill>
        <p:spPr>
          <a:xfrm>
            <a:off x="611560" y="1988840"/>
            <a:ext cx="4061967" cy="2736304"/>
          </a:xfrm>
          <a:prstGeom prst="rect">
            <a:avLst/>
          </a:prstGeom>
        </p:spPr>
      </p:pic>
      <p:sp>
        <p:nvSpPr>
          <p:cNvPr id="6" name="Rectangle 5"/>
          <p:cNvSpPr/>
          <p:nvPr/>
        </p:nvSpPr>
        <p:spPr>
          <a:xfrm>
            <a:off x="61356" y="6382921"/>
            <a:ext cx="9224341" cy="338554"/>
          </a:xfrm>
          <a:prstGeom prst="rect">
            <a:avLst/>
          </a:prstGeom>
        </p:spPr>
        <p:txBody>
          <a:bodyPr wrap="square">
            <a:spAutoFit/>
          </a:bodyPr>
          <a:lstStyle/>
          <a:p>
            <a:r>
              <a:rPr lang="en-GB" sz="1600" i="1" dirty="0"/>
              <a:t>L.-J. </a:t>
            </a:r>
            <a:r>
              <a:rPr lang="en-GB" sz="1600" i="1" dirty="0" err="1"/>
              <a:t>Meng</a:t>
            </a:r>
            <a:r>
              <a:rPr lang="en-GB" sz="1600" i="1" dirty="0"/>
              <a:t> et al. / Nuclear Instruments and Methods in Physics Research A 604 (2009) 548–554.</a:t>
            </a:r>
          </a:p>
        </p:txBody>
      </p:sp>
    </p:spTree>
    <p:extLst>
      <p:ext uri="{BB962C8B-B14F-4D97-AF65-F5344CB8AC3E}">
        <p14:creationId xmlns:p14="http://schemas.microsoft.com/office/powerpoint/2010/main" val="3038960097"/>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4000" u="sng" dirty="0" smtClean="0"/>
              <a:t>Strategies for dealing with high fluxes</a:t>
            </a:r>
          </a:p>
          <a:p>
            <a:pPr algn="ctr" eaLnBrk="0" hangingPunct="0"/>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164</a:t>
            </a:fld>
            <a:endParaRPr lang="fr-FR"/>
          </a:p>
        </p:txBody>
      </p:sp>
    </p:spTree>
    <p:extLst>
      <p:ext uri="{BB962C8B-B14F-4D97-AF65-F5344CB8AC3E}">
        <p14:creationId xmlns:p14="http://schemas.microsoft.com/office/powerpoint/2010/main" val="461992069"/>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9744" y="2632721"/>
            <a:ext cx="8644760" cy="3232340"/>
          </a:xfrm>
        </p:spPr>
        <p:txBody>
          <a:bodyPr>
            <a:normAutofit/>
          </a:bodyPr>
          <a:lstStyle/>
          <a:p>
            <a:pPr marL="457200" lvl="1" indent="0">
              <a:buNone/>
            </a:pPr>
            <a:r>
              <a:rPr lang="en-GB" sz="2400" dirty="0" smtClean="0"/>
              <a:t>Pilatus3 (</a:t>
            </a:r>
            <a:r>
              <a:rPr lang="en-GB" sz="2400" dirty="0" err="1" smtClean="0"/>
              <a:t>Dectris</a:t>
            </a:r>
            <a:r>
              <a:rPr lang="en-GB" sz="2400" dirty="0" smtClean="0"/>
              <a:t>)</a:t>
            </a:r>
          </a:p>
          <a:p>
            <a:pPr lvl="1">
              <a:buFont typeface="Arial" charset="0"/>
              <a:buChar char="•"/>
            </a:pPr>
            <a:r>
              <a:rPr lang="en-GB" sz="2000" dirty="0" smtClean="0"/>
              <a:t>60x97 pixel matrix, 172</a:t>
            </a:r>
            <a:r>
              <a:rPr lang="en-GB" sz="2000" dirty="0" smtClean="0">
                <a:latin typeface="Symbol" panose="05050102010706020507" pitchFamily="18" charset="2"/>
              </a:rPr>
              <a:t>m</a:t>
            </a:r>
            <a:r>
              <a:rPr lang="en-GB" sz="2000" dirty="0" smtClean="0"/>
              <a:t>m pixel pitch</a:t>
            </a:r>
          </a:p>
          <a:p>
            <a:pPr lvl="1">
              <a:buFont typeface="Arial" charset="0"/>
              <a:buChar char="•"/>
            </a:pPr>
            <a:r>
              <a:rPr lang="en-GB" sz="2000" dirty="0" smtClean="0"/>
              <a:t>1 Threshold level</a:t>
            </a:r>
          </a:p>
          <a:p>
            <a:pPr lvl="1">
              <a:buFont typeface="Arial" charset="0"/>
              <a:buChar char="•"/>
            </a:pPr>
            <a:r>
              <a:rPr lang="en-GB" sz="2000" dirty="0" smtClean="0"/>
              <a:t>0.25</a:t>
            </a:r>
            <a:r>
              <a:rPr lang="en-GB" sz="2000" dirty="0" smtClean="0">
                <a:latin typeface="Symbol" panose="05050102010706020507" pitchFamily="18" charset="2"/>
              </a:rPr>
              <a:t>m</a:t>
            </a:r>
            <a:r>
              <a:rPr lang="en-GB" sz="2000" dirty="0" smtClean="0"/>
              <a:t>m CMOS technology</a:t>
            </a:r>
          </a:p>
          <a:p>
            <a:pPr lvl="1">
              <a:buFont typeface="Arial" charset="0"/>
              <a:buChar char="•"/>
            </a:pPr>
            <a:r>
              <a:rPr lang="en-GB" sz="2000" dirty="0" smtClean="0"/>
              <a:t>Radiation hardness by design</a:t>
            </a:r>
          </a:p>
          <a:p>
            <a:pPr marL="457200" lvl="1" indent="0">
              <a:buNone/>
            </a:pPr>
            <a:endParaRPr lang="en-US" sz="2000" dirty="0" smtClean="0"/>
          </a:p>
          <a:p>
            <a:pPr marL="457200" lvl="1" indent="0">
              <a:buNone/>
            </a:pPr>
            <a:r>
              <a:rPr lang="en-US" sz="2000" i="1" dirty="0" smtClean="0"/>
              <a:t>(IBEX includes also the instant retrigger </a:t>
            </a:r>
          </a:p>
          <a:p>
            <a:pPr marL="457200" lvl="1" indent="0">
              <a:buNone/>
            </a:pPr>
            <a:r>
              <a:rPr lang="en-US" sz="2000" i="1" dirty="0"/>
              <a:t>f</a:t>
            </a:r>
            <a:r>
              <a:rPr lang="en-US" sz="2000" i="1" dirty="0" smtClean="0"/>
              <a:t>unctionality)</a:t>
            </a:r>
            <a:endParaRPr lang="en-GB" sz="2000" i="1" dirty="0" smtClean="0"/>
          </a:p>
          <a:p>
            <a:pPr marL="457200" lvl="1" indent="0">
              <a:buNone/>
            </a:pPr>
            <a:endParaRPr lang="en-GB" sz="2000" dirty="0" smtClean="0"/>
          </a:p>
          <a:p>
            <a:pPr marL="457200" lvl="1" indent="0">
              <a:buNone/>
            </a:pPr>
            <a:endParaRPr lang="en-GB" sz="2000" dirty="0" smtClean="0"/>
          </a:p>
          <a:p>
            <a:pPr lvl="0"/>
            <a:endParaRPr lang="en-GB" sz="2400" b="0" dirty="0"/>
          </a:p>
        </p:txBody>
      </p:sp>
      <p:pic>
        <p:nvPicPr>
          <p:cNvPr id="7" name="Picture 6"/>
          <p:cNvPicPr>
            <a:picLocks noChangeAspect="1"/>
          </p:cNvPicPr>
          <p:nvPr/>
        </p:nvPicPr>
        <p:blipFill>
          <a:blip r:embed="rId2"/>
          <a:stretch>
            <a:fillRect/>
          </a:stretch>
        </p:blipFill>
        <p:spPr>
          <a:xfrm>
            <a:off x="248" y="116632"/>
            <a:ext cx="9143752" cy="2270881"/>
          </a:xfrm>
          <a:prstGeom prst="rect">
            <a:avLst/>
          </a:prstGeom>
        </p:spPr>
      </p:pic>
      <p:cxnSp>
        <p:nvCxnSpPr>
          <p:cNvPr id="10" name="Straight Connector 9"/>
          <p:cNvCxnSpPr/>
          <p:nvPr/>
        </p:nvCxnSpPr>
        <p:spPr>
          <a:xfrm>
            <a:off x="3995936" y="1124744"/>
            <a:ext cx="302433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771800" y="1624608"/>
            <a:ext cx="475252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3"/>
          <a:stretch>
            <a:fillRect/>
          </a:stretch>
        </p:blipFill>
        <p:spPr>
          <a:xfrm>
            <a:off x="5220072" y="2393553"/>
            <a:ext cx="3427835" cy="3003871"/>
          </a:xfrm>
          <a:prstGeom prst="rect">
            <a:avLst/>
          </a:prstGeom>
        </p:spPr>
      </p:pic>
      <p:sp>
        <p:nvSpPr>
          <p:cNvPr id="8" name="Slide Number Placeholder 1"/>
          <p:cNvSpPr>
            <a:spLocks noGrp="1"/>
          </p:cNvSpPr>
          <p:nvPr>
            <p:ph type="sldNum" sz="quarter" idx="12"/>
          </p:nvPr>
        </p:nvSpPr>
        <p:spPr>
          <a:xfrm>
            <a:off x="6902896" y="6448251"/>
            <a:ext cx="2133600" cy="365125"/>
          </a:xfrm>
        </p:spPr>
        <p:txBody>
          <a:bodyPr/>
          <a:lstStyle/>
          <a:p>
            <a:r>
              <a:rPr lang="fr-FR" dirty="0" smtClean="0"/>
              <a:t>23</a:t>
            </a:r>
            <a:endParaRPr lang="fr-FR" dirty="0"/>
          </a:p>
        </p:txBody>
      </p:sp>
    </p:spTree>
    <p:extLst>
      <p:ext uri="{BB962C8B-B14F-4D97-AF65-F5344CB8AC3E}">
        <p14:creationId xmlns:p14="http://schemas.microsoft.com/office/powerpoint/2010/main" val="4277834650"/>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324197"/>
            <a:ext cx="9144000" cy="944563"/>
          </a:xfrm>
        </p:spPr>
        <p:txBody>
          <a:bodyPr/>
          <a:lstStyle/>
          <a:p>
            <a:r>
              <a:rPr lang="en-GB" dirty="0" smtClean="0"/>
              <a:t>Pilatus3 ASIC (</a:t>
            </a:r>
            <a:r>
              <a:rPr lang="en-GB" dirty="0"/>
              <a:t>I</a:t>
            </a:r>
            <a:r>
              <a:rPr lang="en-GB" dirty="0" smtClean="0"/>
              <a:t>nstant retrigger)</a:t>
            </a:r>
            <a:endParaRPr lang="en-GB" dirty="0"/>
          </a:p>
        </p:txBody>
      </p:sp>
      <p:pic>
        <p:nvPicPr>
          <p:cNvPr id="127693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422"/>
          <a:stretch/>
        </p:blipFill>
        <p:spPr bwMode="auto">
          <a:xfrm>
            <a:off x="0" y="1972684"/>
            <a:ext cx="5199117" cy="36100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7693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490" r="2454"/>
          <a:stretch/>
        </p:blipFill>
        <p:spPr bwMode="auto">
          <a:xfrm>
            <a:off x="5054600" y="1892800"/>
            <a:ext cx="4089400" cy="2924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32235" y="6347780"/>
            <a:ext cx="7911430" cy="400110"/>
          </a:xfrm>
          <a:prstGeom prst="rect">
            <a:avLst/>
          </a:prstGeom>
          <a:noFill/>
        </p:spPr>
        <p:txBody>
          <a:bodyPr wrap="square" rtlCol="0">
            <a:spAutoFit/>
          </a:bodyPr>
          <a:lstStyle/>
          <a:p>
            <a:r>
              <a:rPr lang="en-GB" i="1" dirty="0" smtClean="0"/>
              <a:t>Re-evaluation of the pulse after a pre-determined time interval</a:t>
            </a:r>
            <a:endParaRPr lang="en-GB" i="1" dirty="0"/>
          </a:p>
        </p:txBody>
      </p:sp>
      <p:sp>
        <p:nvSpPr>
          <p:cNvPr id="5" name="TextBox 4"/>
          <p:cNvSpPr txBox="1"/>
          <p:nvPr/>
        </p:nvSpPr>
        <p:spPr>
          <a:xfrm>
            <a:off x="5285030" y="4817727"/>
            <a:ext cx="3895570" cy="523220"/>
          </a:xfrm>
          <a:prstGeom prst="rect">
            <a:avLst/>
          </a:prstGeom>
          <a:noFill/>
        </p:spPr>
        <p:txBody>
          <a:bodyPr wrap="square" rtlCol="0">
            <a:spAutoFit/>
          </a:bodyPr>
          <a:lstStyle/>
          <a:p>
            <a:r>
              <a:rPr lang="en-GB" sz="1400" i="1" dirty="0" smtClean="0"/>
              <a:t>Measurement 8keV photons, Threshold @4keV</a:t>
            </a:r>
            <a:endParaRPr lang="en-GB" sz="1400" i="1" dirty="0"/>
          </a:p>
        </p:txBody>
      </p:sp>
      <p:sp>
        <p:nvSpPr>
          <p:cNvPr id="6" name="Rectangle 5"/>
          <p:cNvSpPr/>
          <p:nvPr/>
        </p:nvSpPr>
        <p:spPr>
          <a:xfrm>
            <a:off x="5235716" y="5547829"/>
            <a:ext cx="3944884" cy="646331"/>
          </a:xfrm>
          <a:prstGeom prst="rect">
            <a:avLst/>
          </a:prstGeom>
        </p:spPr>
        <p:txBody>
          <a:bodyPr wrap="square">
            <a:spAutoFit/>
          </a:bodyPr>
          <a:lstStyle/>
          <a:p>
            <a:pPr lvl="0"/>
            <a:r>
              <a:rPr lang="en-GB" sz="1200" dirty="0"/>
              <a:t>T. </a:t>
            </a:r>
            <a:r>
              <a:rPr lang="en-GB" sz="1200" dirty="0" err="1"/>
              <a:t>Loeliger</a:t>
            </a:r>
            <a:r>
              <a:rPr lang="en-GB" sz="1200" dirty="0"/>
              <a:t> et al. Nuclear Science Symposium and Medical Imaging Conference (NSS/MIC), 2012 IEEE Conf. </a:t>
            </a:r>
            <a:r>
              <a:rPr lang="es-ES_tradnl" sz="1200" dirty="0"/>
              <a:t>Record. pp. 610-615 (2012).</a:t>
            </a:r>
            <a:endParaRPr lang="en-GB" sz="1200" dirty="0"/>
          </a:p>
        </p:txBody>
      </p:sp>
      <p:sp>
        <p:nvSpPr>
          <p:cNvPr id="8" name="Slide Number Placeholder 1"/>
          <p:cNvSpPr>
            <a:spLocks noGrp="1"/>
          </p:cNvSpPr>
          <p:nvPr>
            <p:ph type="sldNum" sz="quarter" idx="12"/>
          </p:nvPr>
        </p:nvSpPr>
        <p:spPr>
          <a:xfrm>
            <a:off x="6902896" y="6448251"/>
            <a:ext cx="2133600" cy="365125"/>
          </a:xfrm>
        </p:spPr>
        <p:txBody>
          <a:bodyPr/>
          <a:lstStyle/>
          <a:p>
            <a:r>
              <a:rPr lang="fr-FR" dirty="0" smtClean="0"/>
              <a:t>24</a:t>
            </a:r>
            <a:endParaRPr lang="fr-FR" dirty="0"/>
          </a:p>
        </p:txBody>
      </p:sp>
    </p:spTree>
    <p:extLst>
      <p:ext uri="{BB962C8B-B14F-4D97-AF65-F5344CB8AC3E}">
        <p14:creationId xmlns:p14="http://schemas.microsoft.com/office/powerpoint/2010/main" val="3312281356"/>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79512" y="0"/>
            <a:ext cx="8964488" cy="2166173"/>
          </a:xfrm>
          <a:prstGeom prst="rect">
            <a:avLst/>
          </a:prstGeom>
        </p:spPr>
      </p:pic>
      <p:pic>
        <p:nvPicPr>
          <p:cNvPr id="14" name="Picture 5" descr="detector-P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0311" y="4000152"/>
            <a:ext cx="4397821" cy="28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6" name="Object 6"/>
          <p:cNvGraphicFramePr>
            <a:graphicFrameLocks noChangeAspect="1"/>
          </p:cNvGraphicFramePr>
          <p:nvPr>
            <p:extLst/>
          </p:nvPr>
        </p:nvGraphicFramePr>
        <p:xfrm>
          <a:off x="4624189" y="2157417"/>
          <a:ext cx="4511675" cy="1738313"/>
        </p:xfrm>
        <a:graphic>
          <a:graphicData uri="http://schemas.openxmlformats.org/presentationml/2006/ole">
            <mc:AlternateContent xmlns:mc="http://schemas.openxmlformats.org/markup-compatibility/2006">
              <mc:Choice xmlns:v="urn:schemas-microsoft-com:vml" Requires="v">
                <p:oleObj spid="_x0000_s294942" name="CorelDRAW" r:id="rId5" imgW="4727245" imgH="1822298" progId="CorelDRAW.Graphic.11">
                  <p:embed/>
                </p:oleObj>
              </mc:Choice>
              <mc:Fallback>
                <p:oleObj name="CorelDRAW" r:id="rId5" imgW="4727245" imgH="1822298" progId="CorelDRAW.Graphic.11">
                  <p:embed/>
                  <p:pic>
                    <p:nvPicPr>
                      <p:cNvPr id="16"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24189" y="2157417"/>
                        <a:ext cx="4511675" cy="173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 name="Text Box 4"/>
          <p:cNvSpPr txBox="1">
            <a:spLocks noChangeArrowheads="1"/>
          </p:cNvSpPr>
          <p:nvPr/>
        </p:nvSpPr>
        <p:spPr bwMode="auto">
          <a:xfrm>
            <a:off x="512365" y="2084388"/>
            <a:ext cx="4103688" cy="451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000">
                <a:solidFill>
                  <a:schemeClr val="tx1"/>
                </a:solidFill>
                <a:latin typeface="Arial" panose="020B0604020202020204" pitchFamily="34" charset="0"/>
              </a:defRPr>
            </a:lvl1pPr>
            <a:lvl2pPr marL="742950" indent="-285750" eaLnBrk="0" hangingPunct="0">
              <a:defRPr sz="1000">
                <a:solidFill>
                  <a:schemeClr val="tx1"/>
                </a:solidFill>
                <a:latin typeface="Arial" panose="020B0604020202020204" pitchFamily="34" charset="0"/>
              </a:defRPr>
            </a:lvl2pPr>
            <a:lvl3pPr marL="1143000" indent="-228600" eaLnBrk="0" hangingPunct="0">
              <a:defRPr sz="1000">
                <a:solidFill>
                  <a:schemeClr val="tx1"/>
                </a:solidFill>
                <a:latin typeface="Arial" panose="020B0604020202020204" pitchFamily="34" charset="0"/>
              </a:defRPr>
            </a:lvl3pPr>
            <a:lvl4pPr marL="1600200" indent="-228600" eaLnBrk="0" hangingPunct="0">
              <a:defRPr sz="1000">
                <a:solidFill>
                  <a:schemeClr val="tx1"/>
                </a:solidFill>
                <a:latin typeface="Arial" panose="020B0604020202020204" pitchFamily="34" charset="0"/>
              </a:defRPr>
            </a:lvl4pPr>
            <a:lvl5pPr marL="2057400" indent="-228600" eaLnBrk="0" hangingPunct="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spcBef>
                <a:spcPct val="33000"/>
              </a:spcBef>
            </a:pPr>
            <a:r>
              <a:rPr lang="en-US" altLang="en-US" sz="2000" b="1" dirty="0"/>
              <a:t>The Counting Detector</a:t>
            </a:r>
            <a:endParaRPr lang="en-US" altLang="en-US" sz="700" b="1" dirty="0"/>
          </a:p>
          <a:p>
            <a:pPr eaLnBrk="1" hangingPunct="1">
              <a:spcBef>
                <a:spcPct val="33000"/>
              </a:spcBef>
            </a:pPr>
            <a:endParaRPr lang="en-US" altLang="en-US" sz="700" b="1" dirty="0"/>
          </a:p>
          <a:p>
            <a:pPr eaLnBrk="1" hangingPunct="1">
              <a:spcBef>
                <a:spcPct val="33000"/>
              </a:spcBef>
            </a:pPr>
            <a:r>
              <a:rPr lang="en-US" altLang="en-US" sz="1800" b="1" dirty="0"/>
              <a:t>Basic Geometry:</a:t>
            </a:r>
          </a:p>
          <a:p>
            <a:pPr eaLnBrk="1" hangingPunct="1">
              <a:spcBef>
                <a:spcPct val="33000"/>
              </a:spcBef>
              <a:buFontTx/>
              <a:buChar char="•"/>
            </a:pPr>
            <a:r>
              <a:rPr lang="en-US" altLang="en-US" sz="1800" dirty="0"/>
              <a:t> </a:t>
            </a:r>
            <a:r>
              <a:rPr lang="en-US" altLang="en-US" sz="1800" dirty="0" err="1"/>
              <a:t>CdTe</a:t>
            </a:r>
            <a:r>
              <a:rPr lang="en-US" altLang="en-US" sz="1800" dirty="0"/>
              <a:t> sensor, 1.6mm thick</a:t>
            </a:r>
          </a:p>
          <a:p>
            <a:pPr eaLnBrk="1" hangingPunct="1">
              <a:spcBef>
                <a:spcPct val="33000"/>
              </a:spcBef>
              <a:buFontTx/>
              <a:buChar char="•"/>
            </a:pPr>
            <a:r>
              <a:rPr lang="en-US" altLang="en-US" sz="1800" dirty="0"/>
              <a:t> 225µm sub-pixel pitch</a:t>
            </a:r>
          </a:p>
          <a:p>
            <a:pPr eaLnBrk="1" hangingPunct="1">
              <a:spcBef>
                <a:spcPct val="33000"/>
              </a:spcBef>
              <a:buFontTx/>
              <a:buChar char="•"/>
            </a:pPr>
            <a:r>
              <a:rPr lang="en-US" altLang="en-US" sz="1800" dirty="0"/>
              <a:t> Macro-pixel mode (4x4) fits to</a:t>
            </a:r>
            <a:br>
              <a:rPr lang="en-US" altLang="en-US" sz="1800" dirty="0"/>
            </a:br>
            <a:r>
              <a:rPr lang="en-US" altLang="en-US" sz="1800" dirty="0"/>
              <a:t>  geometry of anti-scatter grid</a:t>
            </a:r>
          </a:p>
          <a:p>
            <a:pPr eaLnBrk="1" hangingPunct="1">
              <a:spcBef>
                <a:spcPct val="33000"/>
              </a:spcBef>
              <a:buFontTx/>
              <a:buChar char="•"/>
            </a:pPr>
            <a:r>
              <a:rPr lang="en-US" altLang="en-US" sz="1800" dirty="0"/>
              <a:t> 24 modules </a:t>
            </a:r>
            <a:r>
              <a:rPr lang="en-US" altLang="en-US" sz="1800" dirty="0">
                <a:sym typeface="Wingdings" panose="05000000000000000000" pitchFamily="2" charset="2"/>
              </a:rPr>
              <a:t> 22cm FOV</a:t>
            </a:r>
          </a:p>
          <a:p>
            <a:pPr eaLnBrk="1" hangingPunct="1">
              <a:spcBef>
                <a:spcPct val="33000"/>
              </a:spcBef>
              <a:buFontTx/>
              <a:buChar char="•"/>
            </a:pPr>
            <a:r>
              <a:rPr lang="en-US" altLang="en-US" sz="1800" dirty="0">
                <a:sym typeface="Wingdings" panose="05000000000000000000" pitchFamily="2" charset="2"/>
              </a:rPr>
              <a:t> z-coverage up to 32x0.5mm</a:t>
            </a:r>
            <a:endParaRPr lang="en-US" altLang="en-US" sz="700" dirty="0">
              <a:sym typeface="Wingdings" panose="05000000000000000000" pitchFamily="2" charset="2"/>
            </a:endParaRPr>
          </a:p>
          <a:p>
            <a:pPr eaLnBrk="1" hangingPunct="1">
              <a:spcBef>
                <a:spcPct val="33000"/>
              </a:spcBef>
              <a:buFontTx/>
              <a:buChar char="•"/>
            </a:pPr>
            <a:endParaRPr lang="en-US" altLang="en-US" sz="700" dirty="0">
              <a:sym typeface="Wingdings" panose="05000000000000000000" pitchFamily="2" charset="2"/>
            </a:endParaRPr>
          </a:p>
          <a:p>
            <a:pPr eaLnBrk="1" hangingPunct="1">
              <a:spcBef>
                <a:spcPct val="33000"/>
              </a:spcBef>
            </a:pPr>
            <a:r>
              <a:rPr lang="en-US" altLang="en-US" sz="1800" b="1" dirty="0">
                <a:sym typeface="Wingdings" panose="05000000000000000000" pitchFamily="2" charset="2"/>
              </a:rPr>
              <a:t>ASIC:</a:t>
            </a:r>
          </a:p>
          <a:p>
            <a:pPr eaLnBrk="1" hangingPunct="1">
              <a:spcBef>
                <a:spcPct val="33000"/>
              </a:spcBef>
              <a:buFontTx/>
              <a:buChar char="•"/>
            </a:pPr>
            <a:r>
              <a:rPr lang="en-US" altLang="en-US" sz="1800" dirty="0">
                <a:sym typeface="Wingdings" panose="05000000000000000000" pitchFamily="2" charset="2"/>
              </a:rPr>
              <a:t> Fast pulse shaping &lt; 20ns</a:t>
            </a:r>
          </a:p>
          <a:p>
            <a:pPr eaLnBrk="1" hangingPunct="1">
              <a:spcBef>
                <a:spcPct val="33000"/>
              </a:spcBef>
              <a:buFontTx/>
              <a:buChar char="•"/>
            </a:pPr>
            <a:r>
              <a:rPr lang="en-US" altLang="en-US" sz="1800" dirty="0">
                <a:sym typeface="Wingdings" panose="05000000000000000000" pitchFamily="2" charset="2"/>
              </a:rPr>
              <a:t> Counter thresholds 20keV ... 160keV</a:t>
            </a:r>
          </a:p>
          <a:p>
            <a:pPr eaLnBrk="1" hangingPunct="1">
              <a:spcBef>
                <a:spcPct val="33000"/>
              </a:spcBef>
              <a:buFontTx/>
              <a:buChar char="•"/>
            </a:pPr>
            <a:r>
              <a:rPr lang="en-US" altLang="en-US" sz="1800" dirty="0">
                <a:sym typeface="Wingdings" panose="05000000000000000000" pitchFamily="2" charset="2"/>
              </a:rPr>
              <a:t> Two counters per sub-pixel</a:t>
            </a:r>
          </a:p>
        </p:txBody>
      </p:sp>
      <p:sp>
        <p:nvSpPr>
          <p:cNvPr id="6" name="Slide Number Placeholder 1"/>
          <p:cNvSpPr>
            <a:spLocks noGrp="1"/>
          </p:cNvSpPr>
          <p:nvPr>
            <p:ph type="sldNum" sz="quarter" idx="12"/>
          </p:nvPr>
        </p:nvSpPr>
        <p:spPr>
          <a:xfrm>
            <a:off x="6902896" y="6448251"/>
            <a:ext cx="2133600" cy="365125"/>
          </a:xfrm>
        </p:spPr>
        <p:txBody>
          <a:bodyPr/>
          <a:lstStyle/>
          <a:p>
            <a:r>
              <a:rPr lang="fr-FR" dirty="0" smtClean="0"/>
              <a:t>25</a:t>
            </a:r>
            <a:endParaRPr lang="fr-FR" dirty="0"/>
          </a:p>
        </p:txBody>
      </p:sp>
      <p:cxnSp>
        <p:nvCxnSpPr>
          <p:cNvPr id="3" name="Straight Connector 2"/>
          <p:cNvCxnSpPr/>
          <p:nvPr/>
        </p:nvCxnSpPr>
        <p:spPr>
          <a:xfrm>
            <a:off x="4427984" y="560255"/>
            <a:ext cx="302433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4803426"/>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108173"/>
            <a:ext cx="9144000" cy="944563"/>
          </a:xfrm>
        </p:spPr>
        <p:txBody>
          <a:bodyPr>
            <a:normAutofit fontScale="90000"/>
          </a:bodyPr>
          <a:lstStyle/>
          <a:p>
            <a:r>
              <a:rPr lang="en-GB" dirty="0" smtClean="0"/>
              <a:t>Siemens Photon Counting ASIC (pileup trigger method)</a:t>
            </a:r>
            <a:endParaRPr lang="en-GB" dirty="0"/>
          </a:p>
        </p:txBody>
      </p:sp>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553505"/>
            <a:ext cx="4318000" cy="3798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6715" y="4189586"/>
            <a:ext cx="273685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6" descr="Diagonal hell nach oben"/>
          <p:cNvSpPr>
            <a:spLocks noChangeArrowheads="1"/>
          </p:cNvSpPr>
          <p:nvPr/>
        </p:nvSpPr>
        <p:spPr bwMode="auto">
          <a:xfrm flipH="1">
            <a:off x="5867400" y="1793217"/>
            <a:ext cx="865188" cy="3240088"/>
          </a:xfrm>
          <a:prstGeom prst="rect">
            <a:avLst/>
          </a:prstGeom>
          <a:pattFill prst="ltUpDiag">
            <a:fgClr>
              <a:srgbClr val="33CC33">
                <a:alpha val="34117"/>
              </a:srgbClr>
            </a:fgClr>
            <a:bgClr>
              <a:schemeClr val="bg2">
                <a:alpha val="34117"/>
              </a:schemeClr>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a:p>
        </p:txBody>
      </p:sp>
      <p:sp>
        <p:nvSpPr>
          <p:cNvPr id="11" name="Rectangle 7" descr="Diagonal hell nach oben"/>
          <p:cNvSpPr>
            <a:spLocks noChangeArrowheads="1"/>
          </p:cNvSpPr>
          <p:nvPr/>
        </p:nvSpPr>
        <p:spPr bwMode="auto">
          <a:xfrm>
            <a:off x="4959350" y="1801155"/>
            <a:ext cx="908050" cy="3238500"/>
          </a:xfrm>
          <a:prstGeom prst="rect">
            <a:avLst/>
          </a:prstGeom>
          <a:pattFill prst="ltUpDiag">
            <a:fgClr>
              <a:srgbClr val="0000FF">
                <a:alpha val="34117"/>
              </a:srgbClr>
            </a:fgClr>
            <a:bgClr>
              <a:schemeClr val="bg2">
                <a:alpha val="34117"/>
              </a:schemeClr>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a:p>
        </p:txBody>
      </p:sp>
      <p:sp>
        <p:nvSpPr>
          <p:cNvPr id="12" name="Rectangle 8" descr="Diagonal hell nach oben"/>
          <p:cNvSpPr>
            <a:spLocks noChangeArrowheads="1"/>
          </p:cNvSpPr>
          <p:nvPr/>
        </p:nvSpPr>
        <p:spPr bwMode="auto">
          <a:xfrm flipH="1">
            <a:off x="6732588" y="1793217"/>
            <a:ext cx="2017712" cy="3240088"/>
          </a:xfrm>
          <a:prstGeom prst="rect">
            <a:avLst/>
          </a:prstGeom>
          <a:pattFill prst="ltUpDiag">
            <a:fgClr>
              <a:srgbClr val="FF0000">
                <a:alpha val="25098"/>
              </a:srgbClr>
            </a:fgClr>
            <a:bgClr>
              <a:schemeClr val="bg2">
                <a:alpha val="25098"/>
              </a:schemeClr>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endParaRPr lang="en-US" altLang="en-US"/>
          </a:p>
        </p:txBody>
      </p:sp>
      <p:sp>
        <p:nvSpPr>
          <p:cNvPr id="15" name="Textfeld 1"/>
          <p:cNvSpPr txBox="1">
            <a:spLocks noChangeArrowheads="1"/>
          </p:cNvSpPr>
          <p:nvPr/>
        </p:nvSpPr>
        <p:spPr bwMode="auto">
          <a:xfrm>
            <a:off x="8172450" y="1547155"/>
            <a:ext cx="6651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r" eaLnBrk="1" hangingPunct="1"/>
            <a:r>
              <a:rPr lang="de-DE" altLang="en-US" b="1"/>
              <a:t>140 kVp</a:t>
            </a:r>
          </a:p>
        </p:txBody>
      </p:sp>
      <p:sp>
        <p:nvSpPr>
          <p:cNvPr id="3" name="Content Placeholder 2"/>
          <p:cNvSpPr>
            <a:spLocks noGrp="1"/>
          </p:cNvSpPr>
          <p:nvPr>
            <p:ph idx="1"/>
          </p:nvPr>
        </p:nvSpPr>
        <p:spPr>
          <a:xfrm>
            <a:off x="-343840" y="1204728"/>
            <a:ext cx="4915840" cy="5896680"/>
          </a:xfrm>
        </p:spPr>
        <p:txBody>
          <a:bodyPr>
            <a:normAutofit fontScale="85000" lnSpcReduction="20000"/>
          </a:bodyPr>
          <a:lstStyle/>
          <a:p>
            <a:pPr lvl="1">
              <a:buFont typeface="Arial" charset="0"/>
              <a:buChar char="•"/>
            </a:pPr>
            <a:r>
              <a:rPr lang="en-GB" dirty="0" smtClean="0"/>
              <a:t>64x64 pixel matrix, 225</a:t>
            </a:r>
            <a:r>
              <a:rPr lang="en-GB" dirty="0" smtClean="0">
                <a:latin typeface="Symbol" panose="05050102010706020507" pitchFamily="18" charset="2"/>
              </a:rPr>
              <a:t>m</a:t>
            </a:r>
            <a:r>
              <a:rPr lang="en-GB" dirty="0" smtClean="0"/>
              <a:t>m pixel pitch</a:t>
            </a:r>
          </a:p>
          <a:p>
            <a:pPr lvl="1">
              <a:buFont typeface="Arial" charset="0"/>
              <a:buChar char="•"/>
            </a:pPr>
            <a:endParaRPr lang="en-GB" dirty="0"/>
          </a:p>
          <a:p>
            <a:pPr lvl="1">
              <a:buFont typeface="Arial" charset="0"/>
              <a:buChar char="•"/>
            </a:pPr>
            <a:r>
              <a:rPr lang="en-GB" dirty="0" smtClean="0"/>
              <a:t>Pile-up trigger method</a:t>
            </a:r>
          </a:p>
          <a:p>
            <a:pPr lvl="1">
              <a:buFont typeface="Arial" charset="0"/>
              <a:buChar char="•"/>
            </a:pPr>
            <a:r>
              <a:rPr lang="en-GB" dirty="0" smtClean="0"/>
              <a:t>Observation: higher thresholds paralyze at higher count rates</a:t>
            </a:r>
          </a:p>
          <a:p>
            <a:pPr lvl="1">
              <a:buFont typeface="Arial" charset="0"/>
              <a:buChar char="•"/>
            </a:pPr>
            <a:r>
              <a:rPr lang="en-GB" dirty="0" smtClean="0"/>
              <a:t>Combine spectral counter signal with pile-up counter signal</a:t>
            </a:r>
          </a:p>
          <a:p>
            <a:pPr lvl="1">
              <a:buFont typeface="Arial" charset="0"/>
              <a:buChar char="•"/>
            </a:pPr>
            <a:endParaRPr lang="en-GB" dirty="0"/>
          </a:p>
          <a:p>
            <a:pPr lvl="1">
              <a:buFont typeface="Arial" charset="0"/>
              <a:buChar char="•"/>
            </a:pPr>
            <a:endParaRPr lang="en-GB" dirty="0" smtClean="0"/>
          </a:p>
          <a:p>
            <a:pPr lvl="1">
              <a:buFont typeface="Arial" charset="0"/>
              <a:buChar char="•"/>
            </a:pPr>
            <a:endParaRPr lang="en-GB" dirty="0"/>
          </a:p>
          <a:p>
            <a:pPr lvl="1">
              <a:buFont typeface="Arial" charset="0"/>
              <a:buChar char="•"/>
            </a:pPr>
            <a:r>
              <a:rPr lang="en-GB" dirty="0" smtClean="0"/>
              <a:t>Advantages</a:t>
            </a:r>
          </a:p>
          <a:p>
            <a:pPr lvl="2">
              <a:buFont typeface="Arial" charset="0"/>
              <a:buChar char="•"/>
            </a:pPr>
            <a:r>
              <a:rPr lang="en-GB" dirty="0" smtClean="0"/>
              <a:t>Unambiguous up to the highest fluxes</a:t>
            </a:r>
          </a:p>
          <a:p>
            <a:pPr lvl="2">
              <a:buFont typeface="Arial" charset="0"/>
              <a:buChar char="•"/>
            </a:pPr>
            <a:r>
              <a:rPr lang="en-GB" dirty="0" smtClean="0"/>
              <a:t>Full spectral sensitivity in the low-flux regime inside the patient (N</a:t>
            </a:r>
            <a:r>
              <a:rPr lang="en-GB" baseline="-25000" dirty="0" smtClean="0"/>
              <a:t>p</a:t>
            </a:r>
            <a:r>
              <a:rPr lang="en-GB" dirty="0" smtClean="0"/>
              <a:t>&lt;&lt;N</a:t>
            </a:r>
            <a:r>
              <a:rPr lang="en-GB" baseline="-25000" dirty="0" smtClean="0"/>
              <a:t>S</a:t>
            </a:r>
            <a:r>
              <a:rPr lang="en-GB" dirty="0" smtClean="0"/>
              <a:t>)</a:t>
            </a:r>
          </a:p>
        </p:txBody>
      </p:sp>
      <p:sp>
        <p:nvSpPr>
          <p:cNvPr id="5" name="Rectangle 4"/>
          <p:cNvSpPr/>
          <p:nvPr/>
        </p:nvSpPr>
        <p:spPr>
          <a:xfrm>
            <a:off x="4572000" y="5694347"/>
            <a:ext cx="4572000" cy="830997"/>
          </a:xfrm>
          <a:prstGeom prst="rect">
            <a:avLst/>
          </a:prstGeom>
        </p:spPr>
        <p:txBody>
          <a:bodyPr>
            <a:spAutoFit/>
          </a:bodyPr>
          <a:lstStyle/>
          <a:p>
            <a:pPr lvl="0"/>
            <a:r>
              <a:rPr lang="en-GB" sz="1200" dirty="0"/>
              <a:t>E. Kraft et al. "Experimental evaluation of the pile-up trigger method in a revised quantum-counting CT detector" Proc. SPIE 8313, Medical Imaging 2012: Physics of Medical Imaging, 83134A (2012</a:t>
            </a:r>
            <a:r>
              <a:rPr lang="en-GB" sz="1200" dirty="0" smtClean="0"/>
              <a:t>).</a:t>
            </a:r>
          </a:p>
        </p:txBody>
      </p:sp>
      <p:sp>
        <p:nvSpPr>
          <p:cNvPr id="13" name="Slide Number Placeholder 1"/>
          <p:cNvSpPr>
            <a:spLocks noGrp="1"/>
          </p:cNvSpPr>
          <p:nvPr>
            <p:ph type="sldNum" sz="quarter" idx="12"/>
          </p:nvPr>
        </p:nvSpPr>
        <p:spPr>
          <a:xfrm>
            <a:off x="6902896" y="6448251"/>
            <a:ext cx="2133600" cy="365125"/>
          </a:xfrm>
        </p:spPr>
        <p:txBody>
          <a:bodyPr/>
          <a:lstStyle/>
          <a:p>
            <a:r>
              <a:rPr lang="fr-FR" dirty="0" smtClean="0"/>
              <a:t>26</a:t>
            </a:r>
            <a:endParaRPr lang="fr-FR" dirty="0"/>
          </a:p>
        </p:txBody>
      </p:sp>
    </p:spTree>
    <p:extLst>
      <p:ext uri="{BB962C8B-B14F-4D97-AF65-F5344CB8AC3E}">
        <p14:creationId xmlns:p14="http://schemas.microsoft.com/office/powerpoint/2010/main" val="1756760706"/>
      </p:ext>
    </p:extLst>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349297" y="268553"/>
            <a:ext cx="7716643" cy="527384"/>
          </a:xfrm>
          <a:prstGeom prst="rect">
            <a:avLst/>
          </a:prstGeom>
        </p:spPr>
        <p:txBody>
          <a:bodyPr/>
          <a:lstStyle>
            <a:lvl1pPr algn="ctr" rtl="0" eaLnBrk="0" fontAlgn="base" hangingPunct="0">
              <a:spcBef>
                <a:spcPct val="0"/>
              </a:spcBef>
              <a:spcAft>
                <a:spcPct val="0"/>
              </a:spcAft>
              <a:defRPr sz="3200">
                <a:solidFill>
                  <a:srgbClr val="17375E"/>
                </a:solidFill>
                <a:effectLst/>
                <a:latin typeface="+mj-lt"/>
                <a:ea typeface="+mj-ea"/>
                <a:cs typeface="+mj-cs"/>
              </a:defRPr>
            </a:lvl1pPr>
            <a:lvl2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2pPr>
            <a:lvl3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3pPr>
            <a:lvl4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4pPr>
            <a:lvl5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5pPr>
            <a:lvl6pPr marL="4572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6pPr>
            <a:lvl7pPr marL="9144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7pPr>
            <a:lvl8pPr marL="13716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8pPr>
            <a:lvl9pPr marL="18288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9pPr>
          </a:lstStyle>
          <a:p>
            <a:r>
              <a:rPr lang="en-GB" sz="2400" kern="0" dirty="0" smtClean="0"/>
              <a:t>Spin-off (applications)</a:t>
            </a:r>
            <a:endParaRPr lang="en-GB" sz="2400" kern="0" dirty="0"/>
          </a:p>
        </p:txBody>
      </p:sp>
      <p:sp>
        <p:nvSpPr>
          <p:cNvPr id="3" name="Content Placeholder 2"/>
          <p:cNvSpPr txBox="1">
            <a:spLocks/>
          </p:cNvSpPr>
          <p:nvPr/>
        </p:nvSpPr>
        <p:spPr>
          <a:xfrm>
            <a:off x="1979663" y="1820466"/>
            <a:ext cx="6454766" cy="3886200"/>
          </a:xfrm>
          <a:prstGeom prst="rect">
            <a:avLst/>
          </a:prstGeom>
        </p:spPr>
        <p:txBody>
          <a:bodyPr/>
          <a:lstStyle>
            <a:lvl1pPr marL="342900" indent="-342900" algn="l" rtl="0" eaLnBrk="0" fontAlgn="base" hangingPunct="0">
              <a:spcBef>
                <a:spcPct val="20000"/>
              </a:spcBef>
              <a:spcAft>
                <a:spcPct val="0"/>
              </a:spcAft>
              <a:buChar char="•"/>
              <a:defRPr sz="2400" b="1">
                <a:solidFill>
                  <a:srgbClr val="376092"/>
                </a:solidFill>
                <a:latin typeface="+mn-lt"/>
                <a:ea typeface="+mn-ea"/>
                <a:cs typeface="+mn-cs"/>
              </a:defRPr>
            </a:lvl1pPr>
            <a:lvl2pPr marL="742950" indent="-285750" algn="l" rtl="0" eaLnBrk="0" fontAlgn="base" hangingPunct="0">
              <a:spcBef>
                <a:spcPct val="20000"/>
              </a:spcBef>
              <a:spcAft>
                <a:spcPct val="0"/>
              </a:spcAft>
              <a:buChar char="–"/>
              <a:defRPr b="1">
                <a:solidFill>
                  <a:srgbClr val="376092"/>
                </a:solidFill>
                <a:latin typeface="+mn-lt"/>
              </a:defRPr>
            </a:lvl2pPr>
            <a:lvl3pPr marL="1143000" indent="-228600" algn="l" rtl="0" eaLnBrk="0" fontAlgn="base" hangingPunct="0">
              <a:spcBef>
                <a:spcPct val="20000"/>
              </a:spcBef>
              <a:spcAft>
                <a:spcPct val="0"/>
              </a:spcAft>
              <a:buChar char="•"/>
              <a:defRPr sz="1600" b="1">
                <a:solidFill>
                  <a:srgbClr val="376092"/>
                </a:solidFill>
                <a:latin typeface="+mn-lt"/>
              </a:defRPr>
            </a:lvl3pPr>
            <a:lvl4pPr marL="1600200" indent="-228600" algn="l" rtl="0" eaLnBrk="0" fontAlgn="base" hangingPunct="0">
              <a:spcBef>
                <a:spcPct val="20000"/>
              </a:spcBef>
              <a:spcAft>
                <a:spcPct val="0"/>
              </a:spcAft>
              <a:buChar char="–"/>
              <a:defRPr sz="1600" b="1">
                <a:solidFill>
                  <a:srgbClr val="376092"/>
                </a:solidFill>
                <a:latin typeface="+mn-lt"/>
              </a:defRPr>
            </a:lvl4pPr>
            <a:lvl5pPr marL="2057400" indent="-228600" algn="l" rtl="0" eaLnBrk="0" fontAlgn="base" hangingPunct="0">
              <a:spcBef>
                <a:spcPct val="20000"/>
              </a:spcBef>
              <a:spcAft>
                <a:spcPct val="0"/>
              </a:spcAft>
              <a:buChar char="»"/>
              <a:defRPr sz="1600" b="1">
                <a:solidFill>
                  <a:srgbClr val="376092"/>
                </a:solidFill>
                <a:latin typeface="+mn-lt"/>
              </a:defRPr>
            </a:lvl5pPr>
            <a:lvl6pPr marL="2514600" indent="-228600" algn="l" rtl="0" eaLnBrk="1" fontAlgn="base" hangingPunct="1">
              <a:spcBef>
                <a:spcPct val="20000"/>
              </a:spcBef>
              <a:spcAft>
                <a:spcPct val="0"/>
              </a:spcAft>
              <a:buChar char="»"/>
              <a:defRPr sz="1600" b="1">
                <a:solidFill>
                  <a:srgbClr val="004F9E"/>
                </a:solidFill>
                <a:latin typeface="+mn-lt"/>
              </a:defRPr>
            </a:lvl6pPr>
            <a:lvl7pPr marL="2971800" indent="-228600" algn="l" rtl="0" eaLnBrk="1" fontAlgn="base" hangingPunct="1">
              <a:spcBef>
                <a:spcPct val="20000"/>
              </a:spcBef>
              <a:spcAft>
                <a:spcPct val="0"/>
              </a:spcAft>
              <a:buChar char="»"/>
              <a:defRPr sz="1600" b="1">
                <a:solidFill>
                  <a:srgbClr val="004F9E"/>
                </a:solidFill>
                <a:latin typeface="+mn-lt"/>
              </a:defRPr>
            </a:lvl7pPr>
            <a:lvl8pPr marL="3429000" indent="-228600" algn="l" rtl="0" eaLnBrk="1" fontAlgn="base" hangingPunct="1">
              <a:spcBef>
                <a:spcPct val="20000"/>
              </a:spcBef>
              <a:spcAft>
                <a:spcPct val="0"/>
              </a:spcAft>
              <a:buChar char="»"/>
              <a:defRPr sz="1600" b="1">
                <a:solidFill>
                  <a:srgbClr val="004F9E"/>
                </a:solidFill>
                <a:latin typeface="+mn-lt"/>
              </a:defRPr>
            </a:lvl8pPr>
            <a:lvl9pPr marL="3886200" indent="-228600" algn="l" rtl="0" eaLnBrk="1" fontAlgn="base" hangingPunct="1">
              <a:spcBef>
                <a:spcPct val="20000"/>
              </a:spcBef>
              <a:spcAft>
                <a:spcPct val="0"/>
              </a:spcAft>
              <a:buChar char="»"/>
              <a:defRPr sz="1600" b="1">
                <a:solidFill>
                  <a:srgbClr val="004F9E"/>
                </a:solidFill>
                <a:latin typeface="+mn-lt"/>
              </a:defRPr>
            </a:lvl9pPr>
          </a:lstStyle>
          <a:p>
            <a:pPr>
              <a:buFont typeface="Arial" charset="0"/>
              <a:buChar char="•"/>
            </a:pPr>
            <a:r>
              <a:rPr lang="en-US" sz="1800" b="0" kern="0" dirty="0">
                <a:solidFill>
                  <a:srgbClr val="000000"/>
                </a:solidFill>
              </a:rPr>
              <a:t>X-ray materials analysis</a:t>
            </a:r>
          </a:p>
          <a:p>
            <a:pPr>
              <a:buFont typeface="Arial" charset="0"/>
              <a:buChar char="•"/>
            </a:pPr>
            <a:r>
              <a:rPr lang="en-US" sz="1800" b="0" kern="0" dirty="0">
                <a:solidFill>
                  <a:srgbClr val="000000"/>
                </a:solidFill>
              </a:rPr>
              <a:t>X-ray non-destructive testing</a:t>
            </a:r>
          </a:p>
          <a:p>
            <a:pPr>
              <a:buFont typeface="Arial" charset="0"/>
              <a:buChar char="•"/>
            </a:pPr>
            <a:r>
              <a:rPr lang="en-US" sz="1800" b="0" kern="0" dirty="0">
                <a:solidFill>
                  <a:srgbClr val="000000"/>
                </a:solidFill>
              </a:rPr>
              <a:t>Dosepix chip development</a:t>
            </a:r>
            <a:endParaRPr lang="en-US" sz="1800" kern="0" dirty="0">
              <a:solidFill>
                <a:srgbClr val="000000"/>
              </a:solidFill>
            </a:endParaRPr>
          </a:p>
          <a:p>
            <a:pPr>
              <a:buFont typeface="Arial" charset="0"/>
              <a:buChar char="•"/>
            </a:pPr>
            <a:r>
              <a:rPr lang="en-US" sz="1800" b="0" kern="0" dirty="0">
                <a:solidFill>
                  <a:srgbClr val="000000"/>
                </a:solidFill>
              </a:rPr>
              <a:t>Gamma camera</a:t>
            </a:r>
          </a:p>
          <a:p>
            <a:pPr>
              <a:buFont typeface="Arial" charset="0"/>
              <a:buChar char="•"/>
            </a:pPr>
            <a:r>
              <a:rPr lang="en-US" sz="1800" b="0" kern="0" dirty="0">
                <a:solidFill>
                  <a:srgbClr val="000000"/>
                </a:solidFill>
              </a:rPr>
              <a:t>Compton camera</a:t>
            </a:r>
          </a:p>
          <a:p>
            <a:pPr>
              <a:buFont typeface="Arial" charset="0"/>
              <a:buChar char="•"/>
            </a:pPr>
            <a:r>
              <a:rPr lang="en-US" sz="1800" b="0" kern="0" dirty="0">
                <a:solidFill>
                  <a:srgbClr val="000000"/>
                </a:solidFill>
              </a:rPr>
              <a:t>Low Energy Electron Microscopy</a:t>
            </a:r>
          </a:p>
          <a:p>
            <a:pPr>
              <a:buFont typeface="Arial" charset="0"/>
              <a:buChar char="•"/>
            </a:pPr>
            <a:r>
              <a:rPr lang="en-US" sz="1800" b="0" kern="0" dirty="0">
                <a:solidFill>
                  <a:srgbClr val="000000"/>
                </a:solidFill>
              </a:rPr>
              <a:t>Transmission electron microscopy</a:t>
            </a:r>
          </a:p>
          <a:p>
            <a:pPr>
              <a:buFont typeface="Arial" charset="0"/>
              <a:buChar char="•"/>
            </a:pPr>
            <a:r>
              <a:rPr lang="en-US" sz="1800" b="0" kern="0" dirty="0">
                <a:solidFill>
                  <a:srgbClr val="000000"/>
                </a:solidFill>
              </a:rPr>
              <a:t>Dose deposition tracking in hadron therapy</a:t>
            </a:r>
          </a:p>
          <a:p>
            <a:pPr>
              <a:buFont typeface="Arial" charset="0"/>
              <a:buChar char="•"/>
            </a:pPr>
            <a:r>
              <a:rPr lang="en-US" sz="1800" b="0" kern="0" dirty="0">
                <a:solidFill>
                  <a:srgbClr val="000000"/>
                </a:solidFill>
              </a:rPr>
              <a:t>High resolution neutron imaging</a:t>
            </a:r>
          </a:p>
          <a:p>
            <a:pPr>
              <a:buFont typeface="Arial" charset="0"/>
              <a:buChar char="•"/>
            </a:pPr>
            <a:r>
              <a:rPr lang="en-US" sz="1800" b="0" kern="0" dirty="0">
                <a:solidFill>
                  <a:srgbClr val="000000"/>
                </a:solidFill>
              </a:rPr>
              <a:t>Single (visible) photon imaging</a:t>
            </a:r>
          </a:p>
          <a:p>
            <a:pPr>
              <a:buFont typeface="Arial" charset="0"/>
              <a:buChar char="•"/>
            </a:pPr>
            <a:r>
              <a:rPr lang="en-US" sz="1800" b="0" kern="0" dirty="0">
                <a:solidFill>
                  <a:srgbClr val="000000"/>
                </a:solidFill>
              </a:rPr>
              <a:t>Time-of-Flight mass spectrometry</a:t>
            </a:r>
          </a:p>
          <a:p>
            <a:pPr>
              <a:buFont typeface="Arial" charset="0"/>
              <a:buChar char="•"/>
            </a:pPr>
            <a:endParaRPr lang="en-US" sz="1800" kern="0" dirty="0">
              <a:solidFill>
                <a:srgbClr val="000000"/>
              </a:solidFill>
            </a:endParaRPr>
          </a:p>
        </p:txBody>
      </p:sp>
      <p:sp>
        <p:nvSpPr>
          <p:cNvPr id="5" name="TextBox 4"/>
          <p:cNvSpPr txBox="1"/>
          <p:nvPr/>
        </p:nvSpPr>
        <p:spPr>
          <a:xfrm>
            <a:off x="6245388" y="4811580"/>
            <a:ext cx="2236510" cy="369332"/>
          </a:xfrm>
          <a:prstGeom prst="rect">
            <a:avLst/>
          </a:prstGeom>
          <a:noFill/>
        </p:spPr>
        <p:txBody>
          <a:bodyPr wrap="none" rtlCol="0">
            <a:spAutoFit/>
          </a:bodyPr>
          <a:lstStyle/>
          <a:p>
            <a:r>
              <a:rPr lang="en-GB" sz="1800" dirty="0"/>
              <a:t>combined with MCP</a:t>
            </a:r>
          </a:p>
        </p:txBody>
      </p:sp>
      <p:sp>
        <p:nvSpPr>
          <p:cNvPr id="6" name="Right Brace 5"/>
          <p:cNvSpPr/>
          <p:nvPr/>
        </p:nvSpPr>
        <p:spPr bwMode="auto">
          <a:xfrm>
            <a:off x="6088998" y="4657960"/>
            <a:ext cx="172823" cy="691290"/>
          </a:xfrm>
          <a:prstGeom prst="rightBrace">
            <a:avLst/>
          </a:prstGeom>
          <a:noFill/>
          <a:ln w="25400" cap="flat" cmpd="sng" algn="ctr">
            <a:solidFill>
              <a:schemeClr val="tx1"/>
            </a:solidFill>
            <a:prstDash val="solid"/>
            <a:round/>
            <a:headEnd type="none" w="med" len="med"/>
            <a:tailEnd type="none" w="med" len="me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685800"/>
            <a:endParaRPr lang="en-GB" sz="1500"/>
          </a:p>
        </p:txBody>
      </p:sp>
    </p:spTree>
    <p:extLst>
      <p:ext uri="{BB962C8B-B14F-4D97-AF65-F5344CB8AC3E}">
        <p14:creationId xmlns:p14="http://schemas.microsoft.com/office/powerpoint/2010/main" val="21484178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A886D0-C00E-E440-BF67-B756C54FBB8D}"/>
              </a:ext>
            </a:extLst>
          </p:cNvPr>
          <p:cNvSpPr/>
          <p:nvPr/>
        </p:nvSpPr>
        <p:spPr>
          <a:xfrm>
            <a:off x="1143000" y="857250"/>
            <a:ext cx="6858000" cy="51435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AU" sz="1125"/>
          </a:p>
        </p:txBody>
      </p:sp>
      <p:pic>
        <p:nvPicPr>
          <p:cNvPr id="2" name="Picture 1" descr="003 Color Fused in Python overlaid with photo (PHOTO).jpg">
            <a:extLst>
              <a:ext uri="{FF2B5EF4-FFF2-40B4-BE49-F238E27FC236}">
                <a16:creationId xmlns:a16="http://schemas.microsoft.com/office/drawing/2014/main" id="{4BD5EB99-6E36-CC4E-B6B2-2D18E310BD7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15379" y="1964717"/>
            <a:ext cx="3993959" cy="2974725"/>
          </a:xfrm>
          <a:prstGeom prst="rect">
            <a:avLst/>
          </a:prstGeom>
        </p:spPr>
      </p:pic>
      <p:pic>
        <p:nvPicPr>
          <p:cNvPr id="4" name="Picture 3">
            <a:extLst>
              <a:ext uri="{FF2B5EF4-FFF2-40B4-BE49-F238E27FC236}">
                <a16:creationId xmlns:a16="http://schemas.microsoft.com/office/drawing/2014/main" id="{AB192B50-6A20-7F42-A348-4551FA6416AC}"/>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2735683" y="1939994"/>
            <a:ext cx="3903674" cy="2974725"/>
          </a:xfrm>
          <a:prstGeom prst="rect">
            <a:avLst/>
          </a:prstGeom>
        </p:spPr>
      </p:pic>
      <p:pic>
        <p:nvPicPr>
          <p:cNvPr id="6" name="Picture 5">
            <a:extLst>
              <a:ext uri="{FF2B5EF4-FFF2-40B4-BE49-F238E27FC236}">
                <a16:creationId xmlns:a16="http://schemas.microsoft.com/office/drawing/2014/main" id="{C8F22BFA-CD65-494B-B48D-535A8940C273}"/>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2750085" y="1964717"/>
            <a:ext cx="3924550" cy="2974725"/>
          </a:xfrm>
          <a:prstGeom prst="rect">
            <a:avLst/>
          </a:prstGeom>
        </p:spPr>
      </p:pic>
      <p:grpSp>
        <p:nvGrpSpPr>
          <p:cNvPr id="8" name="Group 7">
            <a:extLst>
              <a:ext uri="{FF2B5EF4-FFF2-40B4-BE49-F238E27FC236}">
                <a16:creationId xmlns:a16="http://schemas.microsoft.com/office/drawing/2014/main" id="{B67A8FD7-B5F2-FA4A-9351-D49FF2BD2B36}"/>
              </a:ext>
            </a:extLst>
          </p:cNvPr>
          <p:cNvGrpSpPr/>
          <p:nvPr/>
        </p:nvGrpSpPr>
        <p:grpSpPr>
          <a:xfrm>
            <a:off x="3062327" y="2595977"/>
            <a:ext cx="2516010" cy="1822725"/>
            <a:chOff x="2353235" y="1559859"/>
            <a:chExt cx="5446059" cy="4034117"/>
          </a:xfrm>
        </p:grpSpPr>
        <p:sp>
          <p:nvSpPr>
            <p:cNvPr id="3" name="Freeform 2">
              <a:extLst>
                <a:ext uri="{FF2B5EF4-FFF2-40B4-BE49-F238E27FC236}">
                  <a16:creationId xmlns:a16="http://schemas.microsoft.com/office/drawing/2014/main" id="{ACB85250-CFD8-3640-812C-E7D3846524B7}"/>
                </a:ext>
              </a:extLst>
            </p:cNvPr>
            <p:cNvSpPr/>
            <p:nvPr/>
          </p:nvSpPr>
          <p:spPr>
            <a:xfrm>
              <a:off x="2353235" y="1559859"/>
              <a:ext cx="5446059" cy="3240741"/>
            </a:xfrm>
            <a:custGeom>
              <a:avLst/>
              <a:gdLst>
                <a:gd name="connsiteX0" fmla="*/ 1385047 w 5446059"/>
                <a:gd name="connsiteY0" fmla="*/ 2716306 h 3240741"/>
                <a:gd name="connsiteX1" fmla="*/ 1344706 w 5446059"/>
                <a:gd name="connsiteY1" fmla="*/ 2891117 h 3240741"/>
                <a:gd name="connsiteX2" fmla="*/ 1317812 w 5446059"/>
                <a:gd name="connsiteY2" fmla="*/ 2918012 h 3240741"/>
                <a:gd name="connsiteX3" fmla="*/ 1304365 w 5446059"/>
                <a:gd name="connsiteY3" fmla="*/ 2958353 h 3240741"/>
                <a:gd name="connsiteX4" fmla="*/ 1264024 w 5446059"/>
                <a:gd name="connsiteY4" fmla="*/ 2985247 h 3240741"/>
                <a:gd name="connsiteX5" fmla="*/ 1143000 w 5446059"/>
                <a:gd name="connsiteY5" fmla="*/ 3079376 h 3240741"/>
                <a:gd name="connsiteX6" fmla="*/ 1102659 w 5446059"/>
                <a:gd name="connsiteY6" fmla="*/ 3106270 h 3240741"/>
                <a:gd name="connsiteX7" fmla="*/ 1021977 w 5446059"/>
                <a:gd name="connsiteY7" fmla="*/ 3133165 h 3240741"/>
                <a:gd name="connsiteX8" fmla="*/ 941294 w 5446059"/>
                <a:gd name="connsiteY8" fmla="*/ 3186953 h 3240741"/>
                <a:gd name="connsiteX9" fmla="*/ 820271 w 5446059"/>
                <a:gd name="connsiteY9" fmla="*/ 3227294 h 3240741"/>
                <a:gd name="connsiteX10" fmla="*/ 779930 w 5446059"/>
                <a:gd name="connsiteY10" fmla="*/ 3240741 h 3240741"/>
                <a:gd name="connsiteX11" fmla="*/ 443753 w 5446059"/>
                <a:gd name="connsiteY11" fmla="*/ 3213847 h 3240741"/>
                <a:gd name="connsiteX12" fmla="*/ 403412 w 5446059"/>
                <a:gd name="connsiteY12" fmla="*/ 3200400 h 3240741"/>
                <a:gd name="connsiteX13" fmla="*/ 349624 w 5446059"/>
                <a:gd name="connsiteY13" fmla="*/ 3186953 h 3240741"/>
                <a:gd name="connsiteX14" fmla="*/ 268941 w 5446059"/>
                <a:gd name="connsiteY14" fmla="*/ 3160059 h 3240741"/>
                <a:gd name="connsiteX15" fmla="*/ 188259 w 5446059"/>
                <a:gd name="connsiteY15" fmla="*/ 3106270 h 3240741"/>
                <a:gd name="connsiteX16" fmla="*/ 107577 w 5446059"/>
                <a:gd name="connsiteY16" fmla="*/ 2985247 h 3240741"/>
                <a:gd name="connsiteX17" fmla="*/ 80683 w 5446059"/>
                <a:gd name="connsiteY17" fmla="*/ 2944906 h 3240741"/>
                <a:gd name="connsiteX18" fmla="*/ 53789 w 5446059"/>
                <a:gd name="connsiteY18" fmla="*/ 2904565 h 3240741"/>
                <a:gd name="connsiteX19" fmla="*/ 40341 w 5446059"/>
                <a:gd name="connsiteY19" fmla="*/ 2850776 h 3240741"/>
                <a:gd name="connsiteX20" fmla="*/ 26894 w 5446059"/>
                <a:gd name="connsiteY20" fmla="*/ 2810435 h 3240741"/>
                <a:gd name="connsiteX21" fmla="*/ 13447 w 5446059"/>
                <a:gd name="connsiteY21" fmla="*/ 2743200 h 3240741"/>
                <a:gd name="connsiteX22" fmla="*/ 0 w 5446059"/>
                <a:gd name="connsiteY22" fmla="*/ 2541494 h 3240741"/>
                <a:gd name="connsiteX23" fmla="*/ 13447 w 5446059"/>
                <a:gd name="connsiteY23" fmla="*/ 2272553 h 3240741"/>
                <a:gd name="connsiteX24" fmla="*/ 26894 w 5446059"/>
                <a:gd name="connsiteY24" fmla="*/ 2232212 h 3240741"/>
                <a:gd name="connsiteX25" fmla="*/ 53789 w 5446059"/>
                <a:gd name="connsiteY25" fmla="*/ 2205317 h 3240741"/>
                <a:gd name="connsiteX26" fmla="*/ 94130 w 5446059"/>
                <a:gd name="connsiteY26" fmla="*/ 2084294 h 3240741"/>
                <a:gd name="connsiteX27" fmla="*/ 107577 w 5446059"/>
                <a:gd name="connsiteY27" fmla="*/ 2043953 h 3240741"/>
                <a:gd name="connsiteX28" fmla="*/ 134471 w 5446059"/>
                <a:gd name="connsiteY28" fmla="*/ 2003612 h 3240741"/>
                <a:gd name="connsiteX29" fmla="*/ 174812 w 5446059"/>
                <a:gd name="connsiteY29" fmla="*/ 1922929 h 3240741"/>
                <a:gd name="connsiteX30" fmla="*/ 215153 w 5446059"/>
                <a:gd name="connsiteY30" fmla="*/ 1882588 h 3240741"/>
                <a:gd name="connsiteX31" fmla="*/ 268941 w 5446059"/>
                <a:gd name="connsiteY31" fmla="*/ 1801906 h 3240741"/>
                <a:gd name="connsiteX32" fmla="*/ 322730 w 5446059"/>
                <a:gd name="connsiteY32" fmla="*/ 1748117 h 3240741"/>
                <a:gd name="connsiteX33" fmla="*/ 363071 w 5446059"/>
                <a:gd name="connsiteY33" fmla="*/ 1707776 h 3240741"/>
                <a:gd name="connsiteX34" fmla="*/ 389965 w 5446059"/>
                <a:gd name="connsiteY34" fmla="*/ 1667435 h 3240741"/>
                <a:gd name="connsiteX35" fmla="*/ 470647 w 5446059"/>
                <a:gd name="connsiteY35" fmla="*/ 1613647 h 3240741"/>
                <a:gd name="connsiteX36" fmla="*/ 551330 w 5446059"/>
                <a:gd name="connsiteY36" fmla="*/ 1573306 h 3240741"/>
                <a:gd name="connsiteX37" fmla="*/ 591671 w 5446059"/>
                <a:gd name="connsiteY37" fmla="*/ 1546412 h 3240741"/>
                <a:gd name="connsiteX38" fmla="*/ 672353 w 5446059"/>
                <a:gd name="connsiteY38" fmla="*/ 1519517 h 3240741"/>
                <a:gd name="connsiteX39" fmla="*/ 712694 w 5446059"/>
                <a:gd name="connsiteY39" fmla="*/ 1506070 h 3240741"/>
                <a:gd name="connsiteX40" fmla="*/ 981636 w 5446059"/>
                <a:gd name="connsiteY40" fmla="*/ 1519517 h 3240741"/>
                <a:gd name="connsiteX41" fmla="*/ 1143000 w 5446059"/>
                <a:gd name="connsiteY41" fmla="*/ 1600200 h 3240741"/>
                <a:gd name="connsiteX42" fmla="*/ 1183341 w 5446059"/>
                <a:gd name="connsiteY42" fmla="*/ 1627094 h 3240741"/>
                <a:gd name="connsiteX43" fmla="*/ 1210236 w 5446059"/>
                <a:gd name="connsiteY43" fmla="*/ 1653988 h 3240741"/>
                <a:gd name="connsiteX44" fmla="*/ 1290918 w 5446059"/>
                <a:gd name="connsiteY44" fmla="*/ 1694329 h 3240741"/>
                <a:gd name="connsiteX45" fmla="*/ 1371600 w 5446059"/>
                <a:gd name="connsiteY45" fmla="*/ 1734670 h 3240741"/>
                <a:gd name="connsiteX46" fmla="*/ 1425389 w 5446059"/>
                <a:gd name="connsiteY46" fmla="*/ 1721223 h 3240741"/>
                <a:gd name="connsiteX47" fmla="*/ 1452283 w 5446059"/>
                <a:gd name="connsiteY47" fmla="*/ 1640541 h 3240741"/>
                <a:gd name="connsiteX48" fmla="*/ 1465730 w 5446059"/>
                <a:gd name="connsiteY48" fmla="*/ 1600200 h 3240741"/>
                <a:gd name="connsiteX49" fmla="*/ 1479177 w 5446059"/>
                <a:gd name="connsiteY49" fmla="*/ 1559859 h 3240741"/>
                <a:gd name="connsiteX50" fmla="*/ 1492624 w 5446059"/>
                <a:gd name="connsiteY50" fmla="*/ 1506070 h 3240741"/>
                <a:gd name="connsiteX51" fmla="*/ 1506071 w 5446059"/>
                <a:gd name="connsiteY51" fmla="*/ 1398494 h 3240741"/>
                <a:gd name="connsiteX52" fmla="*/ 1546412 w 5446059"/>
                <a:gd name="connsiteY52" fmla="*/ 1277470 h 3240741"/>
                <a:gd name="connsiteX53" fmla="*/ 1586753 w 5446059"/>
                <a:gd name="connsiteY53" fmla="*/ 1143000 h 3240741"/>
                <a:gd name="connsiteX54" fmla="*/ 1613647 w 5446059"/>
                <a:gd name="connsiteY54" fmla="*/ 1102659 h 3240741"/>
                <a:gd name="connsiteX55" fmla="*/ 1653989 w 5446059"/>
                <a:gd name="connsiteY55" fmla="*/ 981635 h 3240741"/>
                <a:gd name="connsiteX56" fmla="*/ 1694330 w 5446059"/>
                <a:gd name="connsiteY56" fmla="*/ 887506 h 3240741"/>
                <a:gd name="connsiteX57" fmla="*/ 1734671 w 5446059"/>
                <a:gd name="connsiteY57" fmla="*/ 833717 h 3240741"/>
                <a:gd name="connsiteX58" fmla="*/ 1748118 w 5446059"/>
                <a:gd name="connsiteY58" fmla="*/ 779929 h 3240741"/>
                <a:gd name="connsiteX59" fmla="*/ 1775012 w 5446059"/>
                <a:gd name="connsiteY59" fmla="*/ 739588 h 3240741"/>
                <a:gd name="connsiteX60" fmla="*/ 1855694 w 5446059"/>
                <a:gd name="connsiteY60" fmla="*/ 632012 h 3240741"/>
                <a:gd name="connsiteX61" fmla="*/ 1990165 w 5446059"/>
                <a:gd name="connsiteY61" fmla="*/ 430306 h 3240741"/>
                <a:gd name="connsiteX62" fmla="*/ 2017059 w 5446059"/>
                <a:gd name="connsiteY62" fmla="*/ 389965 h 3240741"/>
                <a:gd name="connsiteX63" fmla="*/ 2097741 w 5446059"/>
                <a:gd name="connsiteY63" fmla="*/ 349623 h 3240741"/>
                <a:gd name="connsiteX64" fmla="*/ 2138083 w 5446059"/>
                <a:gd name="connsiteY64" fmla="*/ 336176 h 3240741"/>
                <a:gd name="connsiteX65" fmla="*/ 2272553 w 5446059"/>
                <a:gd name="connsiteY65" fmla="*/ 255494 h 3240741"/>
                <a:gd name="connsiteX66" fmla="*/ 2312894 w 5446059"/>
                <a:gd name="connsiteY66" fmla="*/ 242047 h 3240741"/>
                <a:gd name="connsiteX67" fmla="*/ 2420471 w 5446059"/>
                <a:gd name="connsiteY67" fmla="*/ 188259 h 3240741"/>
                <a:gd name="connsiteX68" fmla="*/ 2460812 w 5446059"/>
                <a:gd name="connsiteY68" fmla="*/ 174812 h 3240741"/>
                <a:gd name="connsiteX69" fmla="*/ 2568389 w 5446059"/>
                <a:gd name="connsiteY69" fmla="*/ 147917 h 3240741"/>
                <a:gd name="connsiteX70" fmla="*/ 2649071 w 5446059"/>
                <a:gd name="connsiteY70" fmla="*/ 121023 h 3240741"/>
                <a:gd name="connsiteX71" fmla="*/ 2823883 w 5446059"/>
                <a:gd name="connsiteY71" fmla="*/ 107576 h 3240741"/>
                <a:gd name="connsiteX72" fmla="*/ 3200400 w 5446059"/>
                <a:gd name="connsiteY72" fmla="*/ 67235 h 3240741"/>
                <a:gd name="connsiteX73" fmla="*/ 3294530 w 5446059"/>
                <a:gd name="connsiteY73" fmla="*/ 53788 h 3240741"/>
                <a:gd name="connsiteX74" fmla="*/ 3375212 w 5446059"/>
                <a:gd name="connsiteY74" fmla="*/ 40341 h 3240741"/>
                <a:gd name="connsiteX75" fmla="*/ 3496236 w 5446059"/>
                <a:gd name="connsiteY75" fmla="*/ 26894 h 3240741"/>
                <a:gd name="connsiteX76" fmla="*/ 3630706 w 5446059"/>
                <a:gd name="connsiteY76" fmla="*/ 0 h 3240741"/>
                <a:gd name="connsiteX77" fmla="*/ 4383741 w 5446059"/>
                <a:gd name="connsiteY77" fmla="*/ 26894 h 3240741"/>
                <a:gd name="connsiteX78" fmla="*/ 4437530 w 5446059"/>
                <a:gd name="connsiteY78" fmla="*/ 40341 h 3240741"/>
                <a:gd name="connsiteX79" fmla="*/ 4625789 w 5446059"/>
                <a:gd name="connsiteY79" fmla="*/ 80682 h 3240741"/>
                <a:gd name="connsiteX80" fmla="*/ 4719918 w 5446059"/>
                <a:gd name="connsiteY80" fmla="*/ 107576 h 3240741"/>
                <a:gd name="connsiteX81" fmla="*/ 4760259 w 5446059"/>
                <a:gd name="connsiteY81" fmla="*/ 134470 h 3240741"/>
                <a:gd name="connsiteX82" fmla="*/ 4840941 w 5446059"/>
                <a:gd name="connsiteY82" fmla="*/ 161365 h 3240741"/>
                <a:gd name="connsiteX83" fmla="*/ 4894730 w 5446059"/>
                <a:gd name="connsiteY83" fmla="*/ 188259 h 3240741"/>
                <a:gd name="connsiteX84" fmla="*/ 4988859 w 5446059"/>
                <a:gd name="connsiteY84" fmla="*/ 215153 h 3240741"/>
                <a:gd name="connsiteX85" fmla="*/ 5056094 w 5446059"/>
                <a:gd name="connsiteY85" fmla="*/ 228600 h 3240741"/>
                <a:gd name="connsiteX86" fmla="*/ 5096436 w 5446059"/>
                <a:gd name="connsiteY86" fmla="*/ 242047 h 3240741"/>
                <a:gd name="connsiteX87" fmla="*/ 5136777 w 5446059"/>
                <a:gd name="connsiteY87" fmla="*/ 268941 h 3240741"/>
                <a:gd name="connsiteX88" fmla="*/ 5257800 w 5446059"/>
                <a:gd name="connsiteY88" fmla="*/ 309282 h 3240741"/>
                <a:gd name="connsiteX89" fmla="*/ 5298141 w 5446059"/>
                <a:gd name="connsiteY89" fmla="*/ 322729 h 3240741"/>
                <a:gd name="connsiteX90" fmla="*/ 5338483 w 5446059"/>
                <a:gd name="connsiteY90" fmla="*/ 336176 h 3240741"/>
                <a:gd name="connsiteX91" fmla="*/ 5405718 w 5446059"/>
                <a:gd name="connsiteY91" fmla="*/ 389965 h 3240741"/>
                <a:gd name="connsiteX92" fmla="*/ 5446059 w 5446059"/>
                <a:gd name="connsiteY92" fmla="*/ 416859 h 324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446059" h="3240741">
                  <a:moveTo>
                    <a:pt x="1385047" y="2716306"/>
                  </a:moveTo>
                  <a:cubicBezTo>
                    <a:pt x="1381349" y="2742193"/>
                    <a:pt x="1369317" y="2866505"/>
                    <a:pt x="1344706" y="2891117"/>
                  </a:cubicBezTo>
                  <a:lnTo>
                    <a:pt x="1317812" y="2918012"/>
                  </a:lnTo>
                  <a:cubicBezTo>
                    <a:pt x="1313330" y="2931459"/>
                    <a:pt x="1313220" y="2947285"/>
                    <a:pt x="1304365" y="2958353"/>
                  </a:cubicBezTo>
                  <a:cubicBezTo>
                    <a:pt x="1294269" y="2970973"/>
                    <a:pt x="1276439" y="2974901"/>
                    <a:pt x="1264024" y="2985247"/>
                  </a:cubicBezTo>
                  <a:cubicBezTo>
                    <a:pt x="1137632" y="3090574"/>
                    <a:pt x="1346919" y="2943431"/>
                    <a:pt x="1143000" y="3079376"/>
                  </a:cubicBezTo>
                  <a:cubicBezTo>
                    <a:pt x="1129553" y="3088341"/>
                    <a:pt x="1117991" y="3101159"/>
                    <a:pt x="1102659" y="3106270"/>
                  </a:cubicBezTo>
                  <a:cubicBezTo>
                    <a:pt x="1075765" y="3115235"/>
                    <a:pt x="1045565" y="3117440"/>
                    <a:pt x="1021977" y="3133165"/>
                  </a:cubicBezTo>
                  <a:cubicBezTo>
                    <a:pt x="995083" y="3151094"/>
                    <a:pt x="971958" y="3176732"/>
                    <a:pt x="941294" y="3186953"/>
                  </a:cubicBezTo>
                  <a:lnTo>
                    <a:pt x="820271" y="3227294"/>
                  </a:lnTo>
                  <a:lnTo>
                    <a:pt x="779930" y="3240741"/>
                  </a:lnTo>
                  <a:cubicBezTo>
                    <a:pt x="681859" y="3235293"/>
                    <a:pt x="548993" y="3234895"/>
                    <a:pt x="443753" y="3213847"/>
                  </a:cubicBezTo>
                  <a:cubicBezTo>
                    <a:pt x="429854" y="3211067"/>
                    <a:pt x="417041" y="3204294"/>
                    <a:pt x="403412" y="3200400"/>
                  </a:cubicBezTo>
                  <a:cubicBezTo>
                    <a:pt x="385642" y="3195323"/>
                    <a:pt x="367326" y="3192263"/>
                    <a:pt x="349624" y="3186953"/>
                  </a:cubicBezTo>
                  <a:cubicBezTo>
                    <a:pt x="322470" y="3178807"/>
                    <a:pt x="268941" y="3160059"/>
                    <a:pt x="268941" y="3160059"/>
                  </a:cubicBezTo>
                  <a:cubicBezTo>
                    <a:pt x="242047" y="3142129"/>
                    <a:pt x="206188" y="3133164"/>
                    <a:pt x="188259" y="3106270"/>
                  </a:cubicBezTo>
                  <a:lnTo>
                    <a:pt x="107577" y="2985247"/>
                  </a:lnTo>
                  <a:lnTo>
                    <a:pt x="80683" y="2944906"/>
                  </a:lnTo>
                  <a:lnTo>
                    <a:pt x="53789" y="2904565"/>
                  </a:lnTo>
                  <a:cubicBezTo>
                    <a:pt x="49306" y="2886635"/>
                    <a:pt x="45418" y="2868546"/>
                    <a:pt x="40341" y="2850776"/>
                  </a:cubicBezTo>
                  <a:cubicBezTo>
                    <a:pt x="36447" y="2837147"/>
                    <a:pt x="30332" y="2824186"/>
                    <a:pt x="26894" y="2810435"/>
                  </a:cubicBezTo>
                  <a:cubicBezTo>
                    <a:pt x="21351" y="2788262"/>
                    <a:pt x="17929" y="2765612"/>
                    <a:pt x="13447" y="2743200"/>
                  </a:cubicBezTo>
                  <a:cubicBezTo>
                    <a:pt x="8965" y="2675965"/>
                    <a:pt x="0" y="2608879"/>
                    <a:pt x="0" y="2541494"/>
                  </a:cubicBezTo>
                  <a:cubicBezTo>
                    <a:pt x="0" y="2451735"/>
                    <a:pt x="5671" y="2361975"/>
                    <a:pt x="13447" y="2272553"/>
                  </a:cubicBezTo>
                  <a:cubicBezTo>
                    <a:pt x="14675" y="2258432"/>
                    <a:pt x="19601" y="2244366"/>
                    <a:pt x="26894" y="2232212"/>
                  </a:cubicBezTo>
                  <a:cubicBezTo>
                    <a:pt x="33417" y="2221340"/>
                    <a:pt x="44824" y="2214282"/>
                    <a:pt x="53789" y="2205317"/>
                  </a:cubicBezTo>
                  <a:lnTo>
                    <a:pt x="94130" y="2084294"/>
                  </a:lnTo>
                  <a:cubicBezTo>
                    <a:pt x="98612" y="2070847"/>
                    <a:pt x="99714" y="2055747"/>
                    <a:pt x="107577" y="2043953"/>
                  </a:cubicBezTo>
                  <a:lnTo>
                    <a:pt x="134471" y="2003612"/>
                  </a:lnTo>
                  <a:cubicBezTo>
                    <a:pt x="147948" y="1963180"/>
                    <a:pt x="145848" y="1957686"/>
                    <a:pt x="174812" y="1922929"/>
                  </a:cubicBezTo>
                  <a:cubicBezTo>
                    <a:pt x="186986" y="1908320"/>
                    <a:pt x="203478" y="1897599"/>
                    <a:pt x="215153" y="1882588"/>
                  </a:cubicBezTo>
                  <a:cubicBezTo>
                    <a:pt x="234997" y="1857074"/>
                    <a:pt x="246085" y="1824762"/>
                    <a:pt x="268941" y="1801906"/>
                  </a:cubicBezTo>
                  <a:lnTo>
                    <a:pt x="322730" y="1748117"/>
                  </a:lnTo>
                  <a:cubicBezTo>
                    <a:pt x="336177" y="1734670"/>
                    <a:pt x="352522" y="1723599"/>
                    <a:pt x="363071" y="1707776"/>
                  </a:cubicBezTo>
                  <a:cubicBezTo>
                    <a:pt x="372036" y="1694329"/>
                    <a:pt x="377802" y="1678077"/>
                    <a:pt x="389965" y="1667435"/>
                  </a:cubicBezTo>
                  <a:cubicBezTo>
                    <a:pt x="414290" y="1646150"/>
                    <a:pt x="443753" y="1631576"/>
                    <a:pt x="470647" y="1613647"/>
                  </a:cubicBezTo>
                  <a:cubicBezTo>
                    <a:pt x="586260" y="1536572"/>
                    <a:pt x="439985" y="1628979"/>
                    <a:pt x="551330" y="1573306"/>
                  </a:cubicBezTo>
                  <a:cubicBezTo>
                    <a:pt x="565785" y="1566078"/>
                    <a:pt x="576903" y="1552976"/>
                    <a:pt x="591671" y="1546412"/>
                  </a:cubicBezTo>
                  <a:cubicBezTo>
                    <a:pt x="617576" y="1534898"/>
                    <a:pt x="645459" y="1528482"/>
                    <a:pt x="672353" y="1519517"/>
                  </a:cubicBezTo>
                  <a:lnTo>
                    <a:pt x="712694" y="1506070"/>
                  </a:lnTo>
                  <a:cubicBezTo>
                    <a:pt x="802341" y="1510552"/>
                    <a:pt x="892468" y="1509228"/>
                    <a:pt x="981636" y="1519517"/>
                  </a:cubicBezTo>
                  <a:cubicBezTo>
                    <a:pt x="1048959" y="1527285"/>
                    <a:pt x="1088924" y="1564149"/>
                    <a:pt x="1143000" y="1600200"/>
                  </a:cubicBezTo>
                  <a:cubicBezTo>
                    <a:pt x="1156447" y="1609165"/>
                    <a:pt x="1171913" y="1615666"/>
                    <a:pt x="1183341" y="1627094"/>
                  </a:cubicBezTo>
                  <a:cubicBezTo>
                    <a:pt x="1192306" y="1636059"/>
                    <a:pt x="1200336" y="1646068"/>
                    <a:pt x="1210236" y="1653988"/>
                  </a:cubicBezTo>
                  <a:cubicBezTo>
                    <a:pt x="1274467" y="1705372"/>
                    <a:pt x="1224636" y="1661188"/>
                    <a:pt x="1290918" y="1694329"/>
                  </a:cubicBezTo>
                  <a:cubicBezTo>
                    <a:pt x="1395188" y="1746464"/>
                    <a:pt x="1270202" y="1700871"/>
                    <a:pt x="1371600" y="1734670"/>
                  </a:cubicBezTo>
                  <a:cubicBezTo>
                    <a:pt x="1389530" y="1730188"/>
                    <a:pt x="1413361" y="1735255"/>
                    <a:pt x="1425389" y="1721223"/>
                  </a:cubicBezTo>
                  <a:cubicBezTo>
                    <a:pt x="1443838" y="1699699"/>
                    <a:pt x="1443318" y="1667435"/>
                    <a:pt x="1452283" y="1640541"/>
                  </a:cubicBezTo>
                  <a:lnTo>
                    <a:pt x="1465730" y="1600200"/>
                  </a:lnTo>
                  <a:cubicBezTo>
                    <a:pt x="1470212" y="1586753"/>
                    <a:pt x="1475739" y="1573610"/>
                    <a:pt x="1479177" y="1559859"/>
                  </a:cubicBezTo>
                  <a:cubicBezTo>
                    <a:pt x="1483659" y="1541929"/>
                    <a:pt x="1489586" y="1524300"/>
                    <a:pt x="1492624" y="1506070"/>
                  </a:cubicBezTo>
                  <a:cubicBezTo>
                    <a:pt x="1498565" y="1470424"/>
                    <a:pt x="1498499" y="1433830"/>
                    <a:pt x="1506071" y="1398494"/>
                  </a:cubicBezTo>
                  <a:cubicBezTo>
                    <a:pt x="1526234" y="1304399"/>
                    <a:pt x="1529607" y="1344689"/>
                    <a:pt x="1546412" y="1277470"/>
                  </a:cubicBezTo>
                  <a:cubicBezTo>
                    <a:pt x="1553929" y="1247402"/>
                    <a:pt x="1573658" y="1162643"/>
                    <a:pt x="1586753" y="1143000"/>
                  </a:cubicBezTo>
                  <a:lnTo>
                    <a:pt x="1613647" y="1102659"/>
                  </a:lnTo>
                  <a:lnTo>
                    <a:pt x="1653989" y="981635"/>
                  </a:lnTo>
                  <a:cubicBezTo>
                    <a:pt x="1667062" y="942417"/>
                    <a:pt x="1670590" y="925490"/>
                    <a:pt x="1694330" y="887506"/>
                  </a:cubicBezTo>
                  <a:cubicBezTo>
                    <a:pt x="1706208" y="868501"/>
                    <a:pt x="1721224" y="851647"/>
                    <a:pt x="1734671" y="833717"/>
                  </a:cubicBezTo>
                  <a:cubicBezTo>
                    <a:pt x="1739153" y="815788"/>
                    <a:pt x="1740838" y="796916"/>
                    <a:pt x="1748118" y="779929"/>
                  </a:cubicBezTo>
                  <a:cubicBezTo>
                    <a:pt x="1754484" y="765074"/>
                    <a:pt x="1765506" y="752658"/>
                    <a:pt x="1775012" y="739588"/>
                  </a:cubicBezTo>
                  <a:cubicBezTo>
                    <a:pt x="1801376" y="703338"/>
                    <a:pt x="1830830" y="669307"/>
                    <a:pt x="1855694" y="632012"/>
                  </a:cubicBezTo>
                  <a:lnTo>
                    <a:pt x="1990165" y="430306"/>
                  </a:lnTo>
                  <a:cubicBezTo>
                    <a:pt x="1999130" y="416859"/>
                    <a:pt x="2001727" y="395076"/>
                    <a:pt x="2017059" y="389965"/>
                  </a:cubicBezTo>
                  <a:cubicBezTo>
                    <a:pt x="2118468" y="356160"/>
                    <a:pt x="1993460" y="401763"/>
                    <a:pt x="2097741" y="349623"/>
                  </a:cubicBezTo>
                  <a:cubicBezTo>
                    <a:pt x="2110419" y="343284"/>
                    <a:pt x="2124636" y="340658"/>
                    <a:pt x="2138083" y="336176"/>
                  </a:cubicBezTo>
                  <a:cubicBezTo>
                    <a:pt x="2195440" y="297938"/>
                    <a:pt x="2214664" y="280303"/>
                    <a:pt x="2272553" y="255494"/>
                  </a:cubicBezTo>
                  <a:cubicBezTo>
                    <a:pt x="2285581" y="249910"/>
                    <a:pt x="2299990" y="247912"/>
                    <a:pt x="2312894" y="242047"/>
                  </a:cubicBezTo>
                  <a:cubicBezTo>
                    <a:pt x="2349392" y="225457"/>
                    <a:pt x="2382437" y="200937"/>
                    <a:pt x="2420471" y="188259"/>
                  </a:cubicBezTo>
                  <a:cubicBezTo>
                    <a:pt x="2433918" y="183777"/>
                    <a:pt x="2447137" y="178542"/>
                    <a:pt x="2460812" y="174812"/>
                  </a:cubicBezTo>
                  <a:cubicBezTo>
                    <a:pt x="2496472" y="165086"/>
                    <a:pt x="2533323" y="159606"/>
                    <a:pt x="2568389" y="147917"/>
                  </a:cubicBezTo>
                  <a:cubicBezTo>
                    <a:pt x="2595283" y="138952"/>
                    <a:pt x="2620806" y="123197"/>
                    <a:pt x="2649071" y="121023"/>
                  </a:cubicBezTo>
                  <a:lnTo>
                    <a:pt x="2823883" y="107576"/>
                  </a:lnTo>
                  <a:cubicBezTo>
                    <a:pt x="3056127" y="68869"/>
                    <a:pt x="2930823" y="84083"/>
                    <a:pt x="3200400" y="67235"/>
                  </a:cubicBezTo>
                  <a:lnTo>
                    <a:pt x="3294530" y="53788"/>
                  </a:lnTo>
                  <a:cubicBezTo>
                    <a:pt x="3321478" y="49642"/>
                    <a:pt x="3348186" y="43944"/>
                    <a:pt x="3375212" y="40341"/>
                  </a:cubicBezTo>
                  <a:cubicBezTo>
                    <a:pt x="3415446" y="34977"/>
                    <a:pt x="3456143" y="33224"/>
                    <a:pt x="3496236" y="26894"/>
                  </a:cubicBezTo>
                  <a:cubicBezTo>
                    <a:pt x="3541388" y="19765"/>
                    <a:pt x="3630706" y="0"/>
                    <a:pt x="3630706" y="0"/>
                  </a:cubicBezTo>
                  <a:cubicBezTo>
                    <a:pt x="3750286" y="2544"/>
                    <a:pt x="4159811" y="-7557"/>
                    <a:pt x="4383741" y="26894"/>
                  </a:cubicBezTo>
                  <a:cubicBezTo>
                    <a:pt x="4402008" y="29704"/>
                    <a:pt x="4419407" y="36717"/>
                    <a:pt x="4437530" y="40341"/>
                  </a:cubicBezTo>
                  <a:cubicBezTo>
                    <a:pt x="4632761" y="79387"/>
                    <a:pt x="4385897" y="20709"/>
                    <a:pt x="4625789" y="80682"/>
                  </a:cubicBezTo>
                  <a:cubicBezTo>
                    <a:pt x="4643023" y="84990"/>
                    <a:pt x="4700627" y="97930"/>
                    <a:pt x="4719918" y="107576"/>
                  </a:cubicBezTo>
                  <a:cubicBezTo>
                    <a:pt x="4734373" y="114804"/>
                    <a:pt x="4745491" y="127906"/>
                    <a:pt x="4760259" y="134470"/>
                  </a:cubicBezTo>
                  <a:cubicBezTo>
                    <a:pt x="4786164" y="145984"/>
                    <a:pt x="4815585" y="148687"/>
                    <a:pt x="4840941" y="161365"/>
                  </a:cubicBezTo>
                  <a:cubicBezTo>
                    <a:pt x="4858871" y="170330"/>
                    <a:pt x="4876305" y="180363"/>
                    <a:pt x="4894730" y="188259"/>
                  </a:cubicBezTo>
                  <a:cubicBezTo>
                    <a:pt x="4918920" y="198626"/>
                    <a:pt x="4965238" y="209904"/>
                    <a:pt x="4988859" y="215153"/>
                  </a:cubicBezTo>
                  <a:cubicBezTo>
                    <a:pt x="5011170" y="220111"/>
                    <a:pt x="5033921" y="223057"/>
                    <a:pt x="5056094" y="228600"/>
                  </a:cubicBezTo>
                  <a:cubicBezTo>
                    <a:pt x="5069845" y="232038"/>
                    <a:pt x="5082989" y="237565"/>
                    <a:pt x="5096436" y="242047"/>
                  </a:cubicBezTo>
                  <a:cubicBezTo>
                    <a:pt x="5109883" y="251012"/>
                    <a:pt x="5122009" y="262377"/>
                    <a:pt x="5136777" y="268941"/>
                  </a:cubicBezTo>
                  <a:lnTo>
                    <a:pt x="5257800" y="309282"/>
                  </a:lnTo>
                  <a:lnTo>
                    <a:pt x="5298141" y="322729"/>
                  </a:lnTo>
                  <a:lnTo>
                    <a:pt x="5338483" y="336176"/>
                  </a:lnTo>
                  <a:cubicBezTo>
                    <a:pt x="5383818" y="404179"/>
                    <a:pt x="5340767" y="357489"/>
                    <a:pt x="5405718" y="389965"/>
                  </a:cubicBezTo>
                  <a:cubicBezTo>
                    <a:pt x="5420173" y="397193"/>
                    <a:pt x="5446059" y="416859"/>
                    <a:pt x="5446059" y="416859"/>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25"/>
            </a:p>
          </p:txBody>
        </p:sp>
        <p:sp>
          <p:nvSpPr>
            <p:cNvPr id="5" name="Freeform 4">
              <a:extLst>
                <a:ext uri="{FF2B5EF4-FFF2-40B4-BE49-F238E27FC236}">
                  <a16:creationId xmlns:a16="http://schemas.microsoft.com/office/drawing/2014/main" id="{8FFF88BD-DE82-934A-BB37-332B53C84FEB}"/>
                </a:ext>
              </a:extLst>
            </p:cNvPr>
            <p:cNvSpPr/>
            <p:nvPr/>
          </p:nvSpPr>
          <p:spPr>
            <a:xfrm>
              <a:off x="4087906" y="4168588"/>
              <a:ext cx="3173506" cy="1425388"/>
            </a:xfrm>
            <a:custGeom>
              <a:avLst/>
              <a:gdLst>
                <a:gd name="connsiteX0" fmla="*/ 0 w 3173506"/>
                <a:gd name="connsiteY0" fmla="*/ 0 h 1425388"/>
                <a:gd name="connsiteX1" fmla="*/ 147918 w 3173506"/>
                <a:gd name="connsiteY1" fmla="*/ 94130 h 1425388"/>
                <a:gd name="connsiteX2" fmla="*/ 201706 w 3173506"/>
                <a:gd name="connsiteY2" fmla="*/ 174812 h 1425388"/>
                <a:gd name="connsiteX3" fmla="*/ 228600 w 3173506"/>
                <a:gd name="connsiteY3" fmla="*/ 215153 h 1425388"/>
                <a:gd name="connsiteX4" fmla="*/ 242047 w 3173506"/>
                <a:gd name="connsiteY4" fmla="*/ 268941 h 1425388"/>
                <a:gd name="connsiteX5" fmla="*/ 255494 w 3173506"/>
                <a:gd name="connsiteY5" fmla="*/ 363071 h 1425388"/>
                <a:gd name="connsiteX6" fmla="*/ 282388 w 3173506"/>
                <a:gd name="connsiteY6" fmla="*/ 443753 h 1425388"/>
                <a:gd name="connsiteX7" fmla="*/ 295835 w 3173506"/>
                <a:gd name="connsiteY7" fmla="*/ 484094 h 1425388"/>
                <a:gd name="connsiteX8" fmla="*/ 322729 w 3173506"/>
                <a:gd name="connsiteY8" fmla="*/ 524436 h 1425388"/>
                <a:gd name="connsiteX9" fmla="*/ 336176 w 3173506"/>
                <a:gd name="connsiteY9" fmla="*/ 564777 h 1425388"/>
                <a:gd name="connsiteX10" fmla="*/ 389965 w 3173506"/>
                <a:gd name="connsiteY10" fmla="*/ 645459 h 1425388"/>
                <a:gd name="connsiteX11" fmla="*/ 403412 w 3173506"/>
                <a:gd name="connsiteY11" fmla="*/ 685800 h 1425388"/>
                <a:gd name="connsiteX12" fmla="*/ 457200 w 3173506"/>
                <a:gd name="connsiteY12" fmla="*/ 753036 h 1425388"/>
                <a:gd name="connsiteX13" fmla="*/ 497541 w 3173506"/>
                <a:gd name="connsiteY13" fmla="*/ 833718 h 1425388"/>
                <a:gd name="connsiteX14" fmla="*/ 578223 w 3173506"/>
                <a:gd name="connsiteY14" fmla="*/ 887506 h 1425388"/>
                <a:gd name="connsiteX15" fmla="*/ 605118 w 3173506"/>
                <a:gd name="connsiteY15" fmla="*/ 914400 h 1425388"/>
                <a:gd name="connsiteX16" fmla="*/ 632012 w 3173506"/>
                <a:gd name="connsiteY16" fmla="*/ 954741 h 1425388"/>
                <a:gd name="connsiteX17" fmla="*/ 753035 w 3173506"/>
                <a:gd name="connsiteY17" fmla="*/ 1021977 h 1425388"/>
                <a:gd name="connsiteX18" fmla="*/ 833718 w 3173506"/>
                <a:gd name="connsiteY18" fmla="*/ 1075765 h 1425388"/>
                <a:gd name="connsiteX19" fmla="*/ 968188 w 3173506"/>
                <a:gd name="connsiteY19" fmla="*/ 1116106 h 1425388"/>
                <a:gd name="connsiteX20" fmla="*/ 1008529 w 3173506"/>
                <a:gd name="connsiteY20" fmla="*/ 1129553 h 1425388"/>
                <a:gd name="connsiteX21" fmla="*/ 1048870 w 3173506"/>
                <a:gd name="connsiteY21" fmla="*/ 1143000 h 1425388"/>
                <a:gd name="connsiteX22" fmla="*/ 1102659 w 3173506"/>
                <a:gd name="connsiteY22" fmla="*/ 1156447 h 1425388"/>
                <a:gd name="connsiteX23" fmla="*/ 1143000 w 3173506"/>
                <a:gd name="connsiteY23" fmla="*/ 1183341 h 1425388"/>
                <a:gd name="connsiteX24" fmla="*/ 1411941 w 3173506"/>
                <a:gd name="connsiteY24" fmla="*/ 1237130 h 1425388"/>
                <a:gd name="connsiteX25" fmla="*/ 1586753 w 3173506"/>
                <a:gd name="connsiteY25" fmla="*/ 1277471 h 1425388"/>
                <a:gd name="connsiteX26" fmla="*/ 1721223 w 3173506"/>
                <a:gd name="connsiteY26" fmla="*/ 1290918 h 1425388"/>
                <a:gd name="connsiteX27" fmla="*/ 2111188 w 3173506"/>
                <a:gd name="connsiteY27" fmla="*/ 1317812 h 1425388"/>
                <a:gd name="connsiteX28" fmla="*/ 2218765 w 3173506"/>
                <a:gd name="connsiteY28" fmla="*/ 1344706 h 1425388"/>
                <a:gd name="connsiteX29" fmla="*/ 2272553 w 3173506"/>
                <a:gd name="connsiteY29" fmla="*/ 1358153 h 1425388"/>
                <a:gd name="connsiteX30" fmla="*/ 2407023 w 3173506"/>
                <a:gd name="connsiteY30" fmla="*/ 1398494 h 1425388"/>
                <a:gd name="connsiteX31" fmla="*/ 2608729 w 3173506"/>
                <a:gd name="connsiteY31" fmla="*/ 1411941 h 1425388"/>
                <a:gd name="connsiteX32" fmla="*/ 2716306 w 3173506"/>
                <a:gd name="connsiteY32" fmla="*/ 1425388 h 1425388"/>
                <a:gd name="connsiteX33" fmla="*/ 2931459 w 3173506"/>
                <a:gd name="connsiteY33" fmla="*/ 1411941 h 1425388"/>
                <a:gd name="connsiteX34" fmla="*/ 3052482 w 3173506"/>
                <a:gd name="connsiteY34" fmla="*/ 1398494 h 1425388"/>
                <a:gd name="connsiteX35" fmla="*/ 3173506 w 3173506"/>
                <a:gd name="connsiteY35" fmla="*/ 1398494 h 1425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173506" h="1425388">
                  <a:moveTo>
                    <a:pt x="0" y="0"/>
                  </a:moveTo>
                  <a:cubicBezTo>
                    <a:pt x="68477" y="29347"/>
                    <a:pt x="106357" y="31788"/>
                    <a:pt x="147918" y="94130"/>
                  </a:cubicBezTo>
                  <a:lnTo>
                    <a:pt x="201706" y="174812"/>
                  </a:lnTo>
                  <a:lnTo>
                    <a:pt x="228600" y="215153"/>
                  </a:lnTo>
                  <a:cubicBezTo>
                    <a:pt x="233082" y="233082"/>
                    <a:pt x="238741" y="250758"/>
                    <a:pt x="242047" y="268941"/>
                  </a:cubicBezTo>
                  <a:cubicBezTo>
                    <a:pt x="247717" y="300125"/>
                    <a:pt x="248367" y="332187"/>
                    <a:pt x="255494" y="363071"/>
                  </a:cubicBezTo>
                  <a:cubicBezTo>
                    <a:pt x="261868" y="390694"/>
                    <a:pt x="273423" y="416859"/>
                    <a:pt x="282388" y="443753"/>
                  </a:cubicBezTo>
                  <a:cubicBezTo>
                    <a:pt x="286870" y="457200"/>
                    <a:pt x="287973" y="472300"/>
                    <a:pt x="295835" y="484094"/>
                  </a:cubicBezTo>
                  <a:cubicBezTo>
                    <a:pt x="304800" y="497541"/>
                    <a:pt x="315501" y="509981"/>
                    <a:pt x="322729" y="524436"/>
                  </a:cubicBezTo>
                  <a:cubicBezTo>
                    <a:pt x="329068" y="537114"/>
                    <a:pt x="329292" y="552386"/>
                    <a:pt x="336176" y="564777"/>
                  </a:cubicBezTo>
                  <a:cubicBezTo>
                    <a:pt x="351873" y="593032"/>
                    <a:pt x="389965" y="645459"/>
                    <a:pt x="389965" y="645459"/>
                  </a:cubicBezTo>
                  <a:cubicBezTo>
                    <a:pt x="394447" y="658906"/>
                    <a:pt x="397073" y="673122"/>
                    <a:pt x="403412" y="685800"/>
                  </a:cubicBezTo>
                  <a:cubicBezTo>
                    <a:pt x="420375" y="719725"/>
                    <a:pt x="432186" y="728021"/>
                    <a:pt x="457200" y="753036"/>
                  </a:cubicBezTo>
                  <a:cubicBezTo>
                    <a:pt x="466792" y="781812"/>
                    <a:pt x="473007" y="812251"/>
                    <a:pt x="497541" y="833718"/>
                  </a:cubicBezTo>
                  <a:cubicBezTo>
                    <a:pt x="521866" y="855003"/>
                    <a:pt x="555367" y="864651"/>
                    <a:pt x="578223" y="887506"/>
                  </a:cubicBezTo>
                  <a:cubicBezTo>
                    <a:pt x="587188" y="896471"/>
                    <a:pt x="597198" y="904500"/>
                    <a:pt x="605118" y="914400"/>
                  </a:cubicBezTo>
                  <a:cubicBezTo>
                    <a:pt x="615214" y="927020"/>
                    <a:pt x="619849" y="944099"/>
                    <a:pt x="632012" y="954741"/>
                  </a:cubicBezTo>
                  <a:cubicBezTo>
                    <a:pt x="776812" y="1081442"/>
                    <a:pt x="659084" y="969783"/>
                    <a:pt x="753035" y="1021977"/>
                  </a:cubicBezTo>
                  <a:cubicBezTo>
                    <a:pt x="781290" y="1037674"/>
                    <a:pt x="802360" y="1067926"/>
                    <a:pt x="833718" y="1075765"/>
                  </a:cubicBezTo>
                  <a:cubicBezTo>
                    <a:pt x="915008" y="1096088"/>
                    <a:pt x="869973" y="1083368"/>
                    <a:pt x="968188" y="1116106"/>
                  </a:cubicBezTo>
                  <a:lnTo>
                    <a:pt x="1008529" y="1129553"/>
                  </a:lnTo>
                  <a:cubicBezTo>
                    <a:pt x="1021976" y="1134035"/>
                    <a:pt x="1035119" y="1139562"/>
                    <a:pt x="1048870" y="1143000"/>
                  </a:cubicBezTo>
                  <a:lnTo>
                    <a:pt x="1102659" y="1156447"/>
                  </a:lnTo>
                  <a:cubicBezTo>
                    <a:pt x="1116106" y="1165412"/>
                    <a:pt x="1128232" y="1176777"/>
                    <a:pt x="1143000" y="1183341"/>
                  </a:cubicBezTo>
                  <a:cubicBezTo>
                    <a:pt x="1256662" y="1233858"/>
                    <a:pt x="1256343" y="1198231"/>
                    <a:pt x="1411941" y="1237130"/>
                  </a:cubicBezTo>
                  <a:cubicBezTo>
                    <a:pt x="1446060" y="1245660"/>
                    <a:pt x="1542406" y="1271558"/>
                    <a:pt x="1586753" y="1277471"/>
                  </a:cubicBezTo>
                  <a:cubicBezTo>
                    <a:pt x="1631405" y="1283425"/>
                    <a:pt x="1676345" y="1287016"/>
                    <a:pt x="1721223" y="1290918"/>
                  </a:cubicBezTo>
                  <a:cubicBezTo>
                    <a:pt x="1866568" y="1303557"/>
                    <a:pt x="1962028" y="1308490"/>
                    <a:pt x="2111188" y="1317812"/>
                  </a:cubicBezTo>
                  <a:lnTo>
                    <a:pt x="2218765" y="1344706"/>
                  </a:lnTo>
                  <a:cubicBezTo>
                    <a:pt x="2236694" y="1349188"/>
                    <a:pt x="2255020" y="1352309"/>
                    <a:pt x="2272553" y="1358153"/>
                  </a:cubicBezTo>
                  <a:cubicBezTo>
                    <a:pt x="2291635" y="1364514"/>
                    <a:pt x="2377321" y="1395367"/>
                    <a:pt x="2407023" y="1398494"/>
                  </a:cubicBezTo>
                  <a:cubicBezTo>
                    <a:pt x="2474037" y="1405548"/>
                    <a:pt x="2541598" y="1406104"/>
                    <a:pt x="2608729" y="1411941"/>
                  </a:cubicBezTo>
                  <a:cubicBezTo>
                    <a:pt x="2644731" y="1415072"/>
                    <a:pt x="2680447" y="1420906"/>
                    <a:pt x="2716306" y="1425388"/>
                  </a:cubicBezTo>
                  <a:lnTo>
                    <a:pt x="2931459" y="1411941"/>
                  </a:lnTo>
                  <a:cubicBezTo>
                    <a:pt x="2971919" y="1408704"/>
                    <a:pt x="3011955" y="1400745"/>
                    <a:pt x="3052482" y="1398494"/>
                  </a:cubicBezTo>
                  <a:cubicBezTo>
                    <a:pt x="3092761" y="1396256"/>
                    <a:pt x="3133165" y="1398494"/>
                    <a:pt x="3173506" y="1398494"/>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25"/>
            </a:p>
          </p:txBody>
        </p:sp>
      </p:grpSp>
      <p:sp>
        <p:nvSpPr>
          <p:cNvPr id="9" name="Title 1">
            <a:extLst>
              <a:ext uri="{FF2B5EF4-FFF2-40B4-BE49-F238E27FC236}">
                <a16:creationId xmlns:a16="http://schemas.microsoft.com/office/drawing/2014/main" id="{515245D0-8660-0E45-9067-C00958EC0832}"/>
              </a:ext>
            </a:extLst>
          </p:cNvPr>
          <p:cNvSpPr txBox="1">
            <a:spLocks/>
          </p:cNvSpPr>
          <p:nvPr/>
        </p:nvSpPr>
        <p:spPr>
          <a:xfrm>
            <a:off x="1180902" y="1597289"/>
            <a:ext cx="1754288" cy="1815640"/>
          </a:xfrm>
          <a:prstGeom prst="rect">
            <a:avLst/>
          </a:prstGeom>
        </p:spPr>
        <p:txBody>
          <a:bodyPr>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r>
              <a:rPr lang="en-AU" sz="1125" b="0" dirty="0">
                <a:solidFill>
                  <a:schemeClr val="bg1"/>
                </a:solidFill>
              </a:rPr>
              <a:t>Signed</a:t>
            </a:r>
          </a:p>
          <a:p>
            <a:r>
              <a:rPr lang="en-AU" sz="1575" dirty="0">
                <a:solidFill>
                  <a:schemeClr val="bg1"/>
                </a:solidFill>
              </a:rPr>
              <a:t>Vincent van Gogh</a:t>
            </a:r>
          </a:p>
          <a:p>
            <a:endParaRPr lang="en-AU" sz="1575" dirty="0">
              <a:solidFill>
                <a:schemeClr val="bg1"/>
              </a:solidFill>
            </a:endParaRPr>
          </a:p>
          <a:p>
            <a:r>
              <a:rPr lang="en-AU" sz="1125" dirty="0">
                <a:solidFill>
                  <a:schemeClr val="bg1"/>
                </a:solidFill>
              </a:rPr>
              <a:t>La </a:t>
            </a:r>
            <a:r>
              <a:rPr lang="en-AU" sz="1125" dirty="0" err="1">
                <a:solidFill>
                  <a:schemeClr val="bg1"/>
                </a:solidFill>
              </a:rPr>
              <a:t>Crau</a:t>
            </a:r>
            <a:r>
              <a:rPr lang="en-AU" sz="1125" dirty="0">
                <a:solidFill>
                  <a:schemeClr val="bg1"/>
                </a:solidFill>
              </a:rPr>
              <a:t> with </a:t>
            </a:r>
            <a:r>
              <a:rPr lang="en-AU" sz="1125" dirty="0" err="1">
                <a:solidFill>
                  <a:schemeClr val="bg1"/>
                </a:solidFill>
              </a:rPr>
              <a:t>Montmajour</a:t>
            </a:r>
            <a:r>
              <a:rPr lang="en-AU" sz="1125" dirty="0">
                <a:solidFill>
                  <a:schemeClr val="bg1"/>
                </a:solidFill>
              </a:rPr>
              <a:t> in the </a:t>
            </a:r>
            <a:r>
              <a:rPr lang="en-AU" sz="1125" dirty="0" err="1">
                <a:solidFill>
                  <a:schemeClr val="bg1"/>
                </a:solidFill>
              </a:rPr>
              <a:t>backgroud</a:t>
            </a:r>
            <a:endParaRPr lang="en-AU" sz="1125" dirty="0">
              <a:solidFill>
                <a:schemeClr val="bg1"/>
              </a:solidFill>
            </a:endParaRPr>
          </a:p>
          <a:p>
            <a:endParaRPr lang="en-AU" sz="1575" dirty="0">
              <a:solidFill>
                <a:schemeClr val="bg1"/>
              </a:solidFill>
            </a:endParaRPr>
          </a:p>
          <a:p>
            <a:r>
              <a:rPr lang="en-AU" sz="1575" dirty="0">
                <a:solidFill>
                  <a:schemeClr val="bg1"/>
                </a:solidFill>
              </a:rPr>
              <a:t>~1888</a:t>
            </a:r>
          </a:p>
        </p:txBody>
      </p:sp>
      <p:pic>
        <p:nvPicPr>
          <p:cNvPr id="10" name="Obrázek 11">
            <a:extLst>
              <a:ext uri="{FF2B5EF4-FFF2-40B4-BE49-F238E27FC236}">
                <a16:creationId xmlns:a16="http://schemas.microsoft.com/office/drawing/2014/main" id="{B648D112-11AB-0E4F-9C0D-E56FF05EC558}"/>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6866413" y="2839688"/>
            <a:ext cx="1047491" cy="1175337"/>
          </a:xfrm>
          <a:prstGeom prst="rect">
            <a:avLst/>
          </a:prstGeom>
        </p:spPr>
      </p:pic>
      <p:sp>
        <p:nvSpPr>
          <p:cNvPr id="11" name="TextBox 10"/>
          <p:cNvSpPr txBox="1"/>
          <p:nvPr/>
        </p:nvSpPr>
        <p:spPr>
          <a:xfrm>
            <a:off x="2215929" y="919487"/>
            <a:ext cx="4652813" cy="507831"/>
          </a:xfrm>
          <a:prstGeom prst="rect">
            <a:avLst/>
          </a:prstGeom>
          <a:solidFill>
            <a:schemeClr val="bg1">
              <a:lumMod val="95000"/>
            </a:schemeClr>
          </a:solidFill>
          <a:ln>
            <a:noFill/>
          </a:ln>
          <a:effectLst>
            <a:softEdge rad="63500"/>
          </a:effectLst>
        </p:spPr>
        <p:style>
          <a:lnRef idx="2">
            <a:schemeClr val="accent1"/>
          </a:lnRef>
          <a:fillRef idx="1">
            <a:schemeClr val="lt1"/>
          </a:fillRef>
          <a:effectRef idx="0">
            <a:schemeClr val="accent1"/>
          </a:effectRef>
          <a:fontRef idx="minor">
            <a:schemeClr val="dk1"/>
          </a:fontRef>
        </p:style>
        <p:txBody>
          <a:bodyPr wrap="none" rtlCol="0">
            <a:spAutoFit/>
          </a:bodyPr>
          <a:lstStyle/>
          <a:p>
            <a:pPr algn="ctr"/>
            <a:r>
              <a:rPr lang="en-GB" sz="1350" i="1" dirty="0"/>
              <a:t>BBC Click on Fake Art – </a:t>
            </a:r>
            <a:r>
              <a:rPr lang="en-GB" sz="1350" i="1" dirty="0" err="1"/>
              <a:t>InsightART's</a:t>
            </a:r>
            <a:r>
              <a:rPr lang="en-GB" sz="1350" i="1" dirty="0"/>
              <a:t> X-ray colour imaging of art!</a:t>
            </a:r>
          </a:p>
          <a:p>
            <a:pPr algn="ctr"/>
            <a:r>
              <a:rPr lang="en-GB" sz="1350" dirty="0">
                <a:hlinkClick r:id="rId7"/>
              </a:rPr>
              <a:t>https://youtu.be/1xUD0BUzgtQ</a:t>
            </a:r>
            <a:endParaRPr lang="en-GB" sz="1350" dirty="0"/>
          </a:p>
        </p:txBody>
      </p:sp>
      <p:sp>
        <p:nvSpPr>
          <p:cNvPr id="12" name="TextBox 11"/>
          <p:cNvSpPr txBox="1"/>
          <p:nvPr/>
        </p:nvSpPr>
        <p:spPr>
          <a:xfrm>
            <a:off x="7164569" y="6520418"/>
            <a:ext cx="1584176" cy="369332"/>
          </a:xfrm>
          <a:prstGeom prst="rect">
            <a:avLst/>
          </a:prstGeom>
          <a:noFill/>
        </p:spPr>
        <p:txBody>
          <a:bodyPr wrap="square" rtlCol="0">
            <a:spAutoFit/>
          </a:bodyPr>
          <a:lstStyle/>
          <a:p>
            <a:r>
              <a:rPr lang="en-GB" dirty="0" smtClean="0"/>
              <a:t>J. Jakubek</a:t>
            </a:r>
            <a:endParaRPr lang="en-GB" dirty="0"/>
          </a:p>
        </p:txBody>
      </p:sp>
    </p:spTree>
    <p:extLst>
      <p:ext uri="{BB962C8B-B14F-4D97-AF65-F5344CB8AC3E}">
        <p14:creationId xmlns:p14="http://schemas.microsoft.com/office/powerpoint/2010/main" val="1520065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315844" y="217748"/>
            <a:ext cx="7828156" cy="527384"/>
          </a:xfrm>
          <a:prstGeom prst="rect">
            <a:avLst/>
          </a:prstGeom>
        </p:spPr>
        <p:txBody>
          <a:bodyPr/>
          <a:lstStyle>
            <a:lvl1pPr algn="ctr" rtl="0" eaLnBrk="0" fontAlgn="base" hangingPunct="0">
              <a:spcBef>
                <a:spcPct val="0"/>
              </a:spcBef>
              <a:spcAft>
                <a:spcPct val="0"/>
              </a:spcAft>
              <a:defRPr sz="3200">
                <a:solidFill>
                  <a:srgbClr val="17375E"/>
                </a:solidFill>
                <a:effectLst/>
                <a:latin typeface="+mj-lt"/>
                <a:ea typeface="+mj-ea"/>
                <a:cs typeface="+mj-cs"/>
              </a:defRPr>
            </a:lvl1pPr>
            <a:lvl2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2pPr>
            <a:lvl3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3pPr>
            <a:lvl4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4pPr>
            <a:lvl5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5pPr>
            <a:lvl6pPr marL="4572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6pPr>
            <a:lvl7pPr marL="9144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7pPr>
            <a:lvl8pPr marL="13716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8pPr>
            <a:lvl9pPr marL="18288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9pPr>
          </a:lstStyle>
          <a:p>
            <a:r>
              <a:rPr lang="en-GB" sz="2400" kern="0" dirty="0" smtClean="0"/>
              <a:t>Spin-off (Industrial </a:t>
            </a:r>
            <a:r>
              <a:rPr lang="en-GB" sz="2400" kern="0" dirty="0"/>
              <a:t>licensing of </a:t>
            </a:r>
            <a:r>
              <a:rPr lang="en-GB" sz="2400" kern="0" dirty="0" err="1"/>
              <a:t>Medipix</a:t>
            </a:r>
            <a:r>
              <a:rPr lang="en-GB" sz="2400" kern="0" dirty="0"/>
              <a:t>/</a:t>
            </a:r>
            <a:r>
              <a:rPr lang="en-GB" sz="2400" kern="0" dirty="0" err="1"/>
              <a:t>Timepix</a:t>
            </a:r>
            <a:r>
              <a:rPr lang="en-GB" sz="2400" kern="0" dirty="0"/>
              <a:t> </a:t>
            </a:r>
            <a:r>
              <a:rPr lang="en-GB" sz="2400" kern="0" dirty="0" smtClean="0"/>
              <a:t>chips)</a:t>
            </a:r>
            <a:endParaRPr lang="en-GB" sz="2400" kern="0" dirty="0"/>
          </a:p>
        </p:txBody>
      </p:sp>
      <p:sp>
        <p:nvSpPr>
          <p:cNvPr id="3" name="Content Placeholder 2"/>
          <p:cNvSpPr txBox="1">
            <a:spLocks/>
          </p:cNvSpPr>
          <p:nvPr/>
        </p:nvSpPr>
        <p:spPr>
          <a:xfrm>
            <a:off x="1692124" y="1873598"/>
            <a:ext cx="6454766" cy="3886200"/>
          </a:xfrm>
          <a:prstGeom prst="rect">
            <a:avLst/>
          </a:prstGeom>
        </p:spPr>
        <p:txBody>
          <a:bodyPr/>
          <a:lstStyle>
            <a:lvl1pPr marL="342900" indent="-342900" algn="l" rtl="0" eaLnBrk="0" fontAlgn="base" hangingPunct="0">
              <a:spcBef>
                <a:spcPct val="20000"/>
              </a:spcBef>
              <a:spcAft>
                <a:spcPct val="0"/>
              </a:spcAft>
              <a:buChar char="•"/>
              <a:defRPr sz="2400" b="1">
                <a:solidFill>
                  <a:srgbClr val="376092"/>
                </a:solidFill>
                <a:latin typeface="+mn-lt"/>
                <a:ea typeface="+mn-ea"/>
                <a:cs typeface="+mn-cs"/>
              </a:defRPr>
            </a:lvl1pPr>
            <a:lvl2pPr marL="742950" indent="-285750" algn="l" rtl="0" eaLnBrk="0" fontAlgn="base" hangingPunct="0">
              <a:spcBef>
                <a:spcPct val="20000"/>
              </a:spcBef>
              <a:spcAft>
                <a:spcPct val="0"/>
              </a:spcAft>
              <a:buChar char="–"/>
              <a:defRPr b="1">
                <a:solidFill>
                  <a:srgbClr val="376092"/>
                </a:solidFill>
                <a:latin typeface="+mn-lt"/>
              </a:defRPr>
            </a:lvl2pPr>
            <a:lvl3pPr marL="1143000" indent="-228600" algn="l" rtl="0" eaLnBrk="0" fontAlgn="base" hangingPunct="0">
              <a:spcBef>
                <a:spcPct val="20000"/>
              </a:spcBef>
              <a:spcAft>
                <a:spcPct val="0"/>
              </a:spcAft>
              <a:buChar char="•"/>
              <a:defRPr sz="1600" b="1">
                <a:solidFill>
                  <a:srgbClr val="376092"/>
                </a:solidFill>
                <a:latin typeface="+mn-lt"/>
              </a:defRPr>
            </a:lvl3pPr>
            <a:lvl4pPr marL="1600200" indent="-228600" algn="l" rtl="0" eaLnBrk="0" fontAlgn="base" hangingPunct="0">
              <a:spcBef>
                <a:spcPct val="20000"/>
              </a:spcBef>
              <a:spcAft>
                <a:spcPct val="0"/>
              </a:spcAft>
              <a:buChar char="–"/>
              <a:defRPr sz="1600" b="1">
                <a:solidFill>
                  <a:srgbClr val="376092"/>
                </a:solidFill>
                <a:latin typeface="+mn-lt"/>
              </a:defRPr>
            </a:lvl4pPr>
            <a:lvl5pPr marL="2057400" indent="-228600" algn="l" rtl="0" eaLnBrk="0" fontAlgn="base" hangingPunct="0">
              <a:spcBef>
                <a:spcPct val="20000"/>
              </a:spcBef>
              <a:spcAft>
                <a:spcPct val="0"/>
              </a:spcAft>
              <a:buChar char="»"/>
              <a:defRPr sz="1600" b="1">
                <a:solidFill>
                  <a:srgbClr val="376092"/>
                </a:solidFill>
                <a:latin typeface="+mn-lt"/>
              </a:defRPr>
            </a:lvl5pPr>
            <a:lvl6pPr marL="2514600" indent="-228600" algn="l" rtl="0" eaLnBrk="1" fontAlgn="base" hangingPunct="1">
              <a:spcBef>
                <a:spcPct val="20000"/>
              </a:spcBef>
              <a:spcAft>
                <a:spcPct val="0"/>
              </a:spcAft>
              <a:buChar char="»"/>
              <a:defRPr sz="1600" b="1">
                <a:solidFill>
                  <a:srgbClr val="004F9E"/>
                </a:solidFill>
                <a:latin typeface="+mn-lt"/>
              </a:defRPr>
            </a:lvl6pPr>
            <a:lvl7pPr marL="2971800" indent="-228600" algn="l" rtl="0" eaLnBrk="1" fontAlgn="base" hangingPunct="1">
              <a:spcBef>
                <a:spcPct val="20000"/>
              </a:spcBef>
              <a:spcAft>
                <a:spcPct val="0"/>
              </a:spcAft>
              <a:buChar char="»"/>
              <a:defRPr sz="1600" b="1">
                <a:solidFill>
                  <a:srgbClr val="004F9E"/>
                </a:solidFill>
                <a:latin typeface="+mn-lt"/>
              </a:defRPr>
            </a:lvl7pPr>
            <a:lvl8pPr marL="3429000" indent="-228600" algn="l" rtl="0" eaLnBrk="1" fontAlgn="base" hangingPunct="1">
              <a:spcBef>
                <a:spcPct val="20000"/>
              </a:spcBef>
              <a:spcAft>
                <a:spcPct val="0"/>
              </a:spcAft>
              <a:buChar char="»"/>
              <a:defRPr sz="1600" b="1">
                <a:solidFill>
                  <a:srgbClr val="004F9E"/>
                </a:solidFill>
                <a:latin typeface="+mn-lt"/>
              </a:defRPr>
            </a:lvl8pPr>
            <a:lvl9pPr marL="3886200" indent="-228600" algn="l" rtl="0" eaLnBrk="1" fontAlgn="base" hangingPunct="1">
              <a:spcBef>
                <a:spcPct val="20000"/>
              </a:spcBef>
              <a:spcAft>
                <a:spcPct val="0"/>
              </a:spcAft>
              <a:buChar char="»"/>
              <a:defRPr sz="1600" b="1">
                <a:solidFill>
                  <a:srgbClr val="004F9E"/>
                </a:solidFill>
                <a:latin typeface="+mn-lt"/>
              </a:defRPr>
            </a:lvl9pPr>
          </a:lstStyle>
          <a:p>
            <a:r>
              <a:rPr lang="en-GB" sz="1500" b="0" kern="0" dirty="0">
                <a:solidFill>
                  <a:srgbClr val="000000"/>
                </a:solidFill>
              </a:rPr>
              <a:t>2 Medium Sized Enterprises</a:t>
            </a:r>
          </a:p>
          <a:p>
            <a:pPr lvl="1"/>
            <a:r>
              <a:rPr lang="en-GB" sz="1500" b="0" kern="0" dirty="0">
                <a:solidFill>
                  <a:srgbClr val="000000"/>
                </a:solidFill>
              </a:rPr>
              <a:t>PANalytical (The Netherlands)</a:t>
            </a:r>
          </a:p>
          <a:p>
            <a:pPr lvl="1"/>
            <a:r>
              <a:rPr lang="en-GB" sz="1500" b="0" kern="0" dirty="0">
                <a:solidFill>
                  <a:srgbClr val="000000"/>
                </a:solidFill>
              </a:rPr>
              <a:t>Kromek (UK)</a:t>
            </a:r>
          </a:p>
          <a:p>
            <a:pPr lvl="1"/>
            <a:endParaRPr lang="en-GB" sz="1500" b="0" kern="0" dirty="0">
              <a:solidFill>
                <a:srgbClr val="000000"/>
              </a:solidFill>
            </a:endParaRPr>
          </a:p>
          <a:p>
            <a:r>
              <a:rPr lang="en-GB" sz="1500" b="0" kern="0" dirty="0">
                <a:solidFill>
                  <a:srgbClr val="000000"/>
                </a:solidFill>
              </a:rPr>
              <a:t>6 start-ups from Collaboration members:</a:t>
            </a:r>
          </a:p>
          <a:p>
            <a:pPr lvl="1"/>
            <a:r>
              <a:rPr lang="en-GB" sz="1500" b="0" kern="0" dirty="0">
                <a:solidFill>
                  <a:srgbClr val="000000"/>
                </a:solidFill>
              </a:rPr>
              <a:t>Advacam </a:t>
            </a:r>
            <a:r>
              <a:rPr lang="en-GB" sz="1500" b="0" kern="0" dirty="0" err="1">
                <a:solidFill>
                  <a:srgbClr val="000000"/>
                </a:solidFill>
              </a:rPr>
              <a:t>s.r.o</a:t>
            </a:r>
            <a:r>
              <a:rPr lang="en-GB" sz="1500" b="0" kern="0" dirty="0">
                <a:solidFill>
                  <a:srgbClr val="000000"/>
                </a:solidFill>
              </a:rPr>
              <a:t>. (from IEAP, Czech Republic)</a:t>
            </a:r>
          </a:p>
          <a:p>
            <a:pPr lvl="1"/>
            <a:r>
              <a:rPr lang="en-GB" sz="1500" b="0" kern="0" dirty="0">
                <a:solidFill>
                  <a:srgbClr val="000000"/>
                </a:solidFill>
              </a:rPr>
              <a:t>Amsterdam Scientific Instruments (from NIKHEF, The Netherlands)</a:t>
            </a:r>
          </a:p>
          <a:p>
            <a:pPr lvl="1"/>
            <a:r>
              <a:rPr lang="en-GB" sz="1500" b="0" kern="0" dirty="0">
                <a:solidFill>
                  <a:srgbClr val="000000"/>
                </a:solidFill>
              </a:rPr>
              <a:t>MARS Bio-imaging (from University of Canterbury, New Zealand)</a:t>
            </a:r>
          </a:p>
          <a:p>
            <a:pPr lvl="1"/>
            <a:r>
              <a:rPr lang="en-GB" sz="1500" b="0" kern="0" dirty="0">
                <a:solidFill>
                  <a:srgbClr val="000000"/>
                </a:solidFill>
              </a:rPr>
              <a:t>Quantum Detectors (from Diamond, UK)</a:t>
            </a:r>
          </a:p>
          <a:p>
            <a:pPr lvl="1"/>
            <a:r>
              <a:rPr lang="en-GB" sz="1500" b="0" kern="0" dirty="0">
                <a:solidFill>
                  <a:srgbClr val="000000"/>
                </a:solidFill>
              </a:rPr>
              <a:t>X-ray Imaging Europe (from FMF, Germany)</a:t>
            </a:r>
          </a:p>
          <a:p>
            <a:pPr lvl="1"/>
            <a:r>
              <a:rPr lang="en-GB" sz="1500" b="0" kern="0" dirty="0">
                <a:solidFill>
                  <a:srgbClr val="000000"/>
                </a:solidFill>
              </a:rPr>
              <a:t>X-Spectrum (from DESY, Germany)</a:t>
            </a:r>
          </a:p>
          <a:p>
            <a:pPr lvl="1"/>
            <a:endParaRPr lang="en-GB" sz="1500" b="0" kern="0" dirty="0">
              <a:solidFill>
                <a:srgbClr val="000000"/>
              </a:solidFill>
            </a:endParaRPr>
          </a:p>
          <a:p>
            <a:pPr lvl="1"/>
            <a:endParaRPr lang="en-GB" sz="1500" b="0" kern="0" dirty="0">
              <a:solidFill>
                <a:srgbClr val="000000"/>
              </a:solidFill>
            </a:endParaRPr>
          </a:p>
          <a:p>
            <a:pPr lvl="1"/>
            <a:endParaRPr lang="en-GB" sz="1500" b="0" kern="0" dirty="0">
              <a:solidFill>
                <a:srgbClr val="000000"/>
              </a:solidFill>
            </a:endParaRPr>
          </a:p>
        </p:txBody>
      </p:sp>
    </p:spTree>
    <p:extLst>
      <p:ext uri="{BB962C8B-B14F-4D97-AF65-F5344CB8AC3E}">
        <p14:creationId xmlns:p14="http://schemas.microsoft.com/office/powerpoint/2010/main" val="3076829539"/>
      </p:ext>
    </p:ext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1554803" y="1614364"/>
            <a:ext cx="6454766" cy="3886200"/>
          </a:xfrm>
          <a:prstGeom prst="rect">
            <a:avLst/>
          </a:prstGeom>
        </p:spPr>
        <p:txBody>
          <a:bodyPr/>
          <a:lstStyle>
            <a:lvl1pPr marL="342900" indent="-342900" algn="l" rtl="0" eaLnBrk="0" fontAlgn="base" hangingPunct="0">
              <a:spcBef>
                <a:spcPct val="20000"/>
              </a:spcBef>
              <a:spcAft>
                <a:spcPct val="0"/>
              </a:spcAft>
              <a:buChar char="•"/>
              <a:defRPr sz="2400" b="1">
                <a:solidFill>
                  <a:srgbClr val="376092"/>
                </a:solidFill>
                <a:latin typeface="+mn-lt"/>
                <a:ea typeface="+mn-ea"/>
                <a:cs typeface="+mn-cs"/>
              </a:defRPr>
            </a:lvl1pPr>
            <a:lvl2pPr marL="742950" indent="-285750" algn="l" rtl="0" eaLnBrk="0" fontAlgn="base" hangingPunct="0">
              <a:spcBef>
                <a:spcPct val="20000"/>
              </a:spcBef>
              <a:spcAft>
                <a:spcPct val="0"/>
              </a:spcAft>
              <a:buChar char="–"/>
              <a:defRPr b="1">
                <a:solidFill>
                  <a:srgbClr val="376092"/>
                </a:solidFill>
                <a:latin typeface="+mn-lt"/>
              </a:defRPr>
            </a:lvl2pPr>
            <a:lvl3pPr marL="1143000" indent="-228600" algn="l" rtl="0" eaLnBrk="0" fontAlgn="base" hangingPunct="0">
              <a:spcBef>
                <a:spcPct val="20000"/>
              </a:spcBef>
              <a:spcAft>
                <a:spcPct val="0"/>
              </a:spcAft>
              <a:buChar char="•"/>
              <a:defRPr sz="1600" b="1">
                <a:solidFill>
                  <a:srgbClr val="376092"/>
                </a:solidFill>
                <a:latin typeface="+mn-lt"/>
              </a:defRPr>
            </a:lvl3pPr>
            <a:lvl4pPr marL="1600200" indent="-228600" algn="l" rtl="0" eaLnBrk="0" fontAlgn="base" hangingPunct="0">
              <a:spcBef>
                <a:spcPct val="20000"/>
              </a:spcBef>
              <a:spcAft>
                <a:spcPct val="0"/>
              </a:spcAft>
              <a:buChar char="–"/>
              <a:defRPr sz="1600" b="1">
                <a:solidFill>
                  <a:srgbClr val="376092"/>
                </a:solidFill>
                <a:latin typeface="+mn-lt"/>
              </a:defRPr>
            </a:lvl4pPr>
            <a:lvl5pPr marL="2057400" indent="-228600" algn="l" rtl="0" eaLnBrk="0" fontAlgn="base" hangingPunct="0">
              <a:spcBef>
                <a:spcPct val="20000"/>
              </a:spcBef>
              <a:spcAft>
                <a:spcPct val="0"/>
              </a:spcAft>
              <a:buChar char="»"/>
              <a:defRPr sz="1600" b="1">
                <a:solidFill>
                  <a:srgbClr val="376092"/>
                </a:solidFill>
                <a:latin typeface="+mn-lt"/>
              </a:defRPr>
            </a:lvl5pPr>
            <a:lvl6pPr marL="2514600" indent="-228600" algn="l" rtl="0" eaLnBrk="1" fontAlgn="base" hangingPunct="1">
              <a:spcBef>
                <a:spcPct val="20000"/>
              </a:spcBef>
              <a:spcAft>
                <a:spcPct val="0"/>
              </a:spcAft>
              <a:buChar char="»"/>
              <a:defRPr sz="1600" b="1">
                <a:solidFill>
                  <a:srgbClr val="004F9E"/>
                </a:solidFill>
                <a:latin typeface="+mn-lt"/>
              </a:defRPr>
            </a:lvl6pPr>
            <a:lvl7pPr marL="2971800" indent="-228600" algn="l" rtl="0" eaLnBrk="1" fontAlgn="base" hangingPunct="1">
              <a:spcBef>
                <a:spcPct val="20000"/>
              </a:spcBef>
              <a:spcAft>
                <a:spcPct val="0"/>
              </a:spcAft>
              <a:buChar char="»"/>
              <a:defRPr sz="1600" b="1">
                <a:solidFill>
                  <a:srgbClr val="004F9E"/>
                </a:solidFill>
                <a:latin typeface="+mn-lt"/>
              </a:defRPr>
            </a:lvl7pPr>
            <a:lvl8pPr marL="3429000" indent="-228600" algn="l" rtl="0" eaLnBrk="1" fontAlgn="base" hangingPunct="1">
              <a:spcBef>
                <a:spcPct val="20000"/>
              </a:spcBef>
              <a:spcAft>
                <a:spcPct val="0"/>
              </a:spcAft>
              <a:buChar char="»"/>
              <a:defRPr sz="1600" b="1">
                <a:solidFill>
                  <a:srgbClr val="004F9E"/>
                </a:solidFill>
                <a:latin typeface="+mn-lt"/>
              </a:defRPr>
            </a:lvl8pPr>
            <a:lvl9pPr marL="3886200" indent="-228600" algn="l" rtl="0" eaLnBrk="1" fontAlgn="base" hangingPunct="1">
              <a:spcBef>
                <a:spcPct val="20000"/>
              </a:spcBef>
              <a:spcAft>
                <a:spcPct val="0"/>
              </a:spcAft>
              <a:buChar char="»"/>
              <a:defRPr sz="1600" b="1">
                <a:solidFill>
                  <a:srgbClr val="004F9E"/>
                </a:solidFill>
                <a:latin typeface="+mn-lt"/>
              </a:defRPr>
            </a:lvl9pPr>
          </a:lstStyle>
          <a:p>
            <a:pPr lvl="1">
              <a:buFont typeface="Arial" charset="0"/>
              <a:buChar char="•"/>
            </a:pPr>
            <a:r>
              <a:rPr lang="en-US" sz="1500" b="0" kern="0" dirty="0">
                <a:solidFill>
                  <a:srgbClr val="000000"/>
                </a:solidFill>
              </a:rPr>
              <a:t>LHCb VELOpix chip is directly derived from Timepix3</a:t>
            </a:r>
          </a:p>
          <a:p>
            <a:pPr lvl="1">
              <a:buFont typeface="Arial" charset="0"/>
              <a:buChar char="•"/>
            </a:pPr>
            <a:r>
              <a:rPr lang="en-US" sz="1500" b="0" kern="0" dirty="0">
                <a:solidFill>
                  <a:srgbClr val="000000"/>
                </a:solidFill>
              </a:rPr>
              <a:t>LHCb Timepix3 telescope </a:t>
            </a:r>
            <a:r>
              <a:rPr lang="mr-IN" sz="1500" b="0" kern="0" dirty="0">
                <a:solidFill>
                  <a:srgbClr val="000000"/>
                </a:solidFill>
              </a:rPr>
              <a:t>–</a:t>
            </a:r>
            <a:r>
              <a:rPr lang="en-US" sz="1500" b="0" kern="0" dirty="0">
                <a:solidFill>
                  <a:srgbClr val="000000"/>
                </a:solidFill>
              </a:rPr>
              <a:t> 80 Mhits/sec </a:t>
            </a:r>
          </a:p>
          <a:p>
            <a:pPr lvl="1">
              <a:buFont typeface="Arial" charset="0"/>
              <a:buChar char="•"/>
            </a:pPr>
            <a:r>
              <a:rPr lang="en-US" sz="1500" b="0" kern="0" dirty="0">
                <a:solidFill>
                  <a:srgbClr val="000000"/>
                </a:solidFill>
              </a:rPr>
              <a:t>Sensor studies for CLIC/LHCb</a:t>
            </a:r>
          </a:p>
          <a:p>
            <a:pPr lvl="1">
              <a:buFont typeface="Arial" charset="0"/>
              <a:buChar char="•"/>
            </a:pPr>
            <a:r>
              <a:rPr lang="en-US" sz="1500" b="0" kern="0" dirty="0">
                <a:solidFill>
                  <a:srgbClr val="000000"/>
                </a:solidFill>
              </a:rPr>
              <a:t>Background radiation monitoring at ATLAS and CMS</a:t>
            </a:r>
          </a:p>
          <a:p>
            <a:pPr lvl="1">
              <a:buFont typeface="Arial" charset="0"/>
              <a:buChar char="•"/>
            </a:pPr>
            <a:r>
              <a:rPr lang="en-US" sz="1500" b="0" kern="0" dirty="0">
                <a:solidFill>
                  <a:srgbClr val="000000"/>
                </a:solidFill>
              </a:rPr>
              <a:t>Beam monitoring in UA9</a:t>
            </a:r>
          </a:p>
          <a:p>
            <a:pPr lvl="1">
              <a:buFont typeface="Arial" charset="0"/>
              <a:buChar char="•"/>
            </a:pPr>
            <a:r>
              <a:rPr lang="en-US" sz="1500" b="0" kern="0" dirty="0">
                <a:solidFill>
                  <a:srgbClr val="000000"/>
                </a:solidFill>
              </a:rPr>
              <a:t>Beam Gas Interaction monitor is operating at CERN PS</a:t>
            </a:r>
          </a:p>
          <a:p>
            <a:pPr lvl="1">
              <a:buFont typeface="Arial" charset="0"/>
              <a:buChar char="•"/>
            </a:pPr>
            <a:r>
              <a:rPr lang="en-US" sz="1500" b="0" kern="0" dirty="0">
                <a:solidFill>
                  <a:srgbClr val="000000"/>
                </a:solidFill>
              </a:rPr>
              <a:t>ASACUSA experiment</a:t>
            </a:r>
          </a:p>
          <a:p>
            <a:pPr lvl="1">
              <a:buFont typeface="Arial" charset="0"/>
              <a:buChar char="•"/>
            </a:pPr>
            <a:r>
              <a:rPr lang="en-US" sz="1500" b="0" kern="0" dirty="0">
                <a:solidFill>
                  <a:srgbClr val="000000"/>
                </a:solidFill>
              </a:rPr>
              <a:t>Beta particle channeling in ISOLDE</a:t>
            </a:r>
          </a:p>
          <a:p>
            <a:pPr lvl="1">
              <a:buFont typeface="Arial" charset="0"/>
              <a:buChar char="•"/>
            </a:pPr>
            <a:r>
              <a:rPr lang="en-US" sz="1500" b="0" kern="0" dirty="0">
                <a:solidFill>
                  <a:srgbClr val="000000"/>
                </a:solidFill>
              </a:rPr>
              <a:t>Forward physics using Timepix3?</a:t>
            </a:r>
          </a:p>
          <a:p>
            <a:pPr lvl="1">
              <a:buFont typeface="Arial" charset="0"/>
              <a:buChar char="•"/>
            </a:pPr>
            <a:r>
              <a:rPr lang="en-US" sz="1500" b="0" kern="0" dirty="0">
                <a:solidFill>
                  <a:srgbClr val="000000"/>
                </a:solidFill>
              </a:rPr>
              <a:t>Axion search at CAST (with InGrid)</a:t>
            </a:r>
          </a:p>
          <a:p>
            <a:pPr lvl="1">
              <a:buFont typeface="Arial" charset="0"/>
              <a:buChar char="•"/>
            </a:pPr>
            <a:r>
              <a:rPr lang="en-US" sz="1500" b="0" kern="0" dirty="0">
                <a:solidFill>
                  <a:srgbClr val="000000"/>
                </a:solidFill>
              </a:rPr>
              <a:t>Large area TPC (with InGrid)</a:t>
            </a:r>
          </a:p>
          <a:p>
            <a:pPr lvl="1">
              <a:buFont typeface="Arial" charset="0"/>
              <a:buChar char="•"/>
            </a:pPr>
            <a:r>
              <a:rPr lang="en-US" sz="1500" b="0" kern="0" dirty="0">
                <a:solidFill>
                  <a:srgbClr val="000000"/>
                </a:solidFill>
              </a:rPr>
              <a:t>Transition radiation measurements for ATLAS</a:t>
            </a:r>
          </a:p>
          <a:p>
            <a:pPr lvl="1">
              <a:buFont typeface="Arial" charset="0"/>
              <a:buChar char="•"/>
            </a:pPr>
            <a:r>
              <a:rPr lang="en-US" sz="1500" b="0" kern="0" dirty="0">
                <a:solidFill>
                  <a:srgbClr val="000000"/>
                </a:solidFill>
              </a:rPr>
              <a:t>GEMPIX development for radiation therapy beam monitoring</a:t>
            </a:r>
          </a:p>
          <a:p>
            <a:pPr lvl="1">
              <a:buFont typeface="Arial" charset="0"/>
              <a:buChar char="•"/>
            </a:pPr>
            <a:r>
              <a:rPr lang="en-US" sz="1500" b="0" kern="0" dirty="0">
                <a:solidFill>
                  <a:srgbClr val="000000"/>
                </a:solidFill>
              </a:rPr>
              <a:t>GEMPIX for </a:t>
            </a:r>
            <a:r>
              <a:rPr lang="en-US" sz="1500" b="0" kern="0" baseline="30000" dirty="0">
                <a:solidFill>
                  <a:srgbClr val="000000"/>
                </a:solidFill>
              </a:rPr>
              <a:t>55</a:t>
            </a:r>
            <a:r>
              <a:rPr lang="en-US" sz="1500" b="0" kern="0" dirty="0">
                <a:solidFill>
                  <a:srgbClr val="000000"/>
                </a:solidFill>
              </a:rPr>
              <a:t>Fe waste management</a:t>
            </a:r>
          </a:p>
          <a:p>
            <a:pPr lvl="1">
              <a:buFont typeface="Arial" charset="0"/>
              <a:buChar char="•"/>
            </a:pPr>
            <a:r>
              <a:rPr lang="en-GB" sz="1500" b="0" kern="0" dirty="0">
                <a:solidFill>
                  <a:srgbClr val="000000"/>
                </a:solidFill>
              </a:rPr>
              <a:t>Developments </a:t>
            </a:r>
            <a:r>
              <a:rPr lang="en-GB" sz="1500" b="0" kern="0">
                <a:solidFill>
                  <a:srgbClr val="000000"/>
                </a:solidFill>
              </a:rPr>
              <a:t>for CLIC: </a:t>
            </a:r>
            <a:r>
              <a:rPr lang="en-GB" sz="1350" b="0" kern="0">
                <a:solidFill>
                  <a:srgbClr val="000000"/>
                </a:solidFill>
              </a:rPr>
              <a:t>CLICpix</a:t>
            </a:r>
            <a:r>
              <a:rPr lang="en-GB" sz="1350" b="0" kern="0" dirty="0">
                <a:solidFill>
                  <a:srgbClr val="000000"/>
                </a:solidFill>
              </a:rPr>
              <a:t>, CLICpix2, C3PD</a:t>
            </a:r>
          </a:p>
        </p:txBody>
      </p:sp>
      <p:sp>
        <p:nvSpPr>
          <p:cNvPr id="4" name="Title 1"/>
          <p:cNvSpPr txBox="1">
            <a:spLocks/>
          </p:cNvSpPr>
          <p:nvPr/>
        </p:nvSpPr>
        <p:spPr>
          <a:xfrm>
            <a:off x="1349297" y="268553"/>
            <a:ext cx="7716643" cy="527384"/>
          </a:xfrm>
          <a:prstGeom prst="rect">
            <a:avLst/>
          </a:prstGeom>
        </p:spPr>
        <p:txBody>
          <a:bodyPr/>
          <a:lstStyle>
            <a:lvl1pPr algn="ctr" rtl="0" eaLnBrk="0" fontAlgn="base" hangingPunct="0">
              <a:spcBef>
                <a:spcPct val="0"/>
              </a:spcBef>
              <a:spcAft>
                <a:spcPct val="0"/>
              </a:spcAft>
              <a:defRPr sz="3200">
                <a:solidFill>
                  <a:srgbClr val="17375E"/>
                </a:solidFill>
                <a:effectLst/>
                <a:latin typeface="+mj-lt"/>
                <a:ea typeface="+mj-ea"/>
                <a:cs typeface="+mj-cs"/>
              </a:defRPr>
            </a:lvl1pPr>
            <a:lvl2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2pPr>
            <a:lvl3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3pPr>
            <a:lvl4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4pPr>
            <a:lvl5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5pPr>
            <a:lvl6pPr marL="4572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6pPr>
            <a:lvl7pPr marL="9144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7pPr>
            <a:lvl8pPr marL="13716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8pPr>
            <a:lvl9pPr marL="18288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9pPr>
          </a:lstStyle>
          <a:p>
            <a:r>
              <a:rPr lang="en-GB" sz="2400" kern="0" dirty="0" smtClean="0"/>
              <a:t>Spin-back (applications @ CERN/Physics)</a:t>
            </a:r>
            <a:endParaRPr lang="en-GB" sz="2400" kern="0" dirty="0"/>
          </a:p>
        </p:txBody>
      </p:sp>
    </p:spTree>
    <p:extLst>
      <p:ext uri="{BB962C8B-B14F-4D97-AF65-F5344CB8AC3E}">
        <p14:creationId xmlns:p14="http://schemas.microsoft.com/office/powerpoint/2010/main" val="2453928437"/>
      </p:ext>
    </p:extLst>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232235" y="3697835"/>
            <a:ext cx="3893644" cy="2590800"/>
          </a:xfrm>
          <a:prstGeom prst="rect">
            <a:avLst/>
          </a:prstGeom>
          <a:noFill/>
          <a:ln w="9525">
            <a:noFill/>
            <a:miter lim="800000"/>
            <a:headEnd/>
            <a:tailEnd/>
          </a:ln>
        </p:spPr>
      </p:pic>
      <p:pic>
        <p:nvPicPr>
          <p:cNvPr id="3" name="Picture 2"/>
          <p:cNvPicPr>
            <a:picLocks noChangeAspect="1" noChangeArrowheads="1"/>
          </p:cNvPicPr>
          <p:nvPr/>
        </p:nvPicPr>
        <p:blipFill>
          <a:blip r:embed="rId3" cstate="print"/>
          <a:srcRect/>
          <a:stretch>
            <a:fillRect/>
          </a:stretch>
        </p:blipFill>
        <p:spPr bwMode="auto">
          <a:xfrm>
            <a:off x="232235" y="1047750"/>
            <a:ext cx="3816834" cy="2539691"/>
          </a:xfrm>
          <a:prstGeom prst="rect">
            <a:avLst/>
          </a:prstGeom>
          <a:noFill/>
          <a:ln w="9525">
            <a:noFill/>
            <a:miter lim="800000"/>
            <a:headEnd/>
            <a:tailEnd/>
          </a:ln>
        </p:spPr>
      </p:pic>
      <p:sp>
        <p:nvSpPr>
          <p:cNvPr id="5" name="Rectangle 6"/>
          <p:cNvSpPr>
            <a:spLocks noChangeArrowheads="1"/>
          </p:cNvSpPr>
          <p:nvPr/>
        </p:nvSpPr>
        <p:spPr bwMode="auto">
          <a:xfrm>
            <a:off x="4125879" y="836712"/>
            <a:ext cx="5054721" cy="487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buFont typeface="Arial" pitchFamily="34" charset="0"/>
              <a:buChar char="•"/>
            </a:pPr>
            <a:r>
              <a:rPr lang="en-GB" sz="1800" dirty="0" smtClean="0"/>
              <a:t>Developed in a partnership between CERN, University of Erlangen and IBA dosimetry</a:t>
            </a:r>
          </a:p>
          <a:p>
            <a:pPr marL="285750" indent="-285750">
              <a:buFont typeface="Arial" pitchFamily="34" charset="0"/>
              <a:buChar char="•"/>
            </a:pPr>
            <a:endParaRPr lang="en-GB" sz="1800" dirty="0" smtClean="0"/>
          </a:p>
          <a:p>
            <a:pPr marL="285750" indent="-285750">
              <a:buFont typeface="Arial" pitchFamily="34" charset="0"/>
              <a:buChar char="•"/>
            </a:pPr>
            <a:r>
              <a:rPr lang="en-GB" sz="1800" dirty="0" smtClean="0"/>
              <a:t>Main applications: dosimetry, X-ray tube diagnostics tool</a:t>
            </a:r>
            <a:endParaRPr lang="en-GB" sz="1800" dirty="0"/>
          </a:p>
          <a:p>
            <a:pPr marL="285750" indent="-285750">
              <a:buFont typeface="Arial" pitchFamily="34" charset="0"/>
              <a:buChar char="•"/>
            </a:pPr>
            <a:endParaRPr lang="en-GB" sz="1800" dirty="0" smtClean="0"/>
          </a:p>
          <a:p>
            <a:pPr marL="285750" indent="-285750">
              <a:buFont typeface="Arial" pitchFamily="34" charset="0"/>
              <a:buChar char="•"/>
            </a:pPr>
            <a:r>
              <a:rPr lang="en-GB" sz="1800" dirty="0" smtClean="0"/>
              <a:t>16x16 pixel matrix, 220x220</a:t>
            </a:r>
            <a:r>
              <a:rPr lang="en-GB" sz="1800" dirty="0" smtClean="0">
                <a:latin typeface="Symbol" panose="05050102010706020507" pitchFamily="18" charset="2"/>
              </a:rPr>
              <a:t>m</a:t>
            </a:r>
            <a:r>
              <a:rPr lang="en-GB" sz="1800" dirty="0" smtClean="0"/>
              <a:t>m</a:t>
            </a:r>
            <a:r>
              <a:rPr lang="en-GB" sz="1800" baseline="30000" dirty="0" smtClean="0"/>
              <a:t>2</a:t>
            </a:r>
            <a:r>
              <a:rPr lang="en-GB" sz="1800" dirty="0" smtClean="0"/>
              <a:t> pixels</a:t>
            </a:r>
          </a:p>
          <a:p>
            <a:pPr marL="285750" indent="-285750">
              <a:buFont typeface="Arial" pitchFamily="34" charset="0"/>
              <a:buChar char="•"/>
            </a:pPr>
            <a:r>
              <a:rPr lang="en-GB" sz="1800" dirty="0" smtClean="0"/>
              <a:t>CMOS 0.13</a:t>
            </a:r>
            <a:r>
              <a:rPr lang="en-GB" sz="1800" dirty="0" smtClean="0">
                <a:latin typeface="Symbol" panose="05050102010706020507" pitchFamily="18" charset="2"/>
              </a:rPr>
              <a:t>m</a:t>
            </a:r>
            <a:r>
              <a:rPr lang="en-GB" sz="1800" dirty="0" smtClean="0"/>
              <a:t>m technology</a:t>
            </a:r>
          </a:p>
          <a:p>
            <a:pPr marL="285750" indent="-285750">
              <a:buFont typeface="Arial" pitchFamily="34" charset="0"/>
              <a:buChar char="•"/>
            </a:pPr>
            <a:r>
              <a:rPr lang="en-GB" sz="1800" dirty="0" smtClean="0"/>
              <a:t>1 global </a:t>
            </a:r>
            <a:r>
              <a:rPr lang="en-GB" sz="1800" dirty="0" err="1" smtClean="0"/>
              <a:t>analog</a:t>
            </a:r>
            <a:r>
              <a:rPr lang="en-GB" sz="1800" dirty="0" smtClean="0"/>
              <a:t> threshold</a:t>
            </a:r>
          </a:p>
          <a:p>
            <a:pPr marL="285750" indent="-285750">
              <a:buFont typeface="Arial" pitchFamily="34" charset="0"/>
              <a:buChar char="•"/>
            </a:pPr>
            <a:endParaRPr lang="en-GB" sz="1800" dirty="0" smtClean="0"/>
          </a:p>
          <a:p>
            <a:pPr marL="285750" indent="-285750">
              <a:buFont typeface="Arial" pitchFamily="34" charset="0"/>
              <a:buChar char="•"/>
            </a:pPr>
            <a:r>
              <a:rPr lang="en-GB" sz="1800" dirty="0" smtClean="0"/>
              <a:t>Operation Modes:</a:t>
            </a:r>
          </a:p>
          <a:p>
            <a:pPr marL="742950" lvl="1" indent="-285750">
              <a:buFont typeface="Arial" pitchFamily="34" charset="0"/>
              <a:buChar char="•"/>
            </a:pPr>
            <a:r>
              <a:rPr lang="en-GB" sz="1800" dirty="0"/>
              <a:t>E</a:t>
            </a:r>
            <a:r>
              <a:rPr lang="en-GB" sz="1800" dirty="0" smtClean="0"/>
              <a:t>nergy binning mode</a:t>
            </a:r>
          </a:p>
          <a:p>
            <a:pPr marL="1200150" lvl="2" indent="-285750">
              <a:buFont typeface="Arial" pitchFamily="34" charset="0"/>
              <a:buChar char="•"/>
            </a:pPr>
            <a:r>
              <a:rPr lang="en-GB" sz="1800" dirty="0" smtClean="0"/>
              <a:t>12 bit </a:t>
            </a:r>
            <a:r>
              <a:rPr lang="en-GB" sz="1800" dirty="0" err="1" smtClean="0"/>
              <a:t>ToT</a:t>
            </a:r>
            <a:r>
              <a:rPr lang="en-GB" sz="1800" dirty="0" smtClean="0"/>
              <a:t> measurement @100MHz</a:t>
            </a:r>
          </a:p>
          <a:p>
            <a:pPr marL="1200150" lvl="2" indent="-285750">
              <a:buFont typeface="Arial" pitchFamily="34" charset="0"/>
              <a:buChar char="•"/>
            </a:pPr>
            <a:r>
              <a:rPr lang="en-GB" sz="1800" dirty="0" smtClean="0"/>
              <a:t>16 digital thresholds (on each pixel) for event-by-event energy binning</a:t>
            </a:r>
          </a:p>
          <a:p>
            <a:pPr marL="1200150" lvl="2" indent="-285750">
              <a:buFont typeface="Arial" pitchFamily="34" charset="0"/>
              <a:buChar char="•"/>
            </a:pPr>
            <a:r>
              <a:rPr lang="en-GB" sz="1800" dirty="0" smtClean="0"/>
              <a:t>16x 16bit energy bins</a:t>
            </a:r>
          </a:p>
          <a:p>
            <a:pPr marL="742950" lvl="1" indent="-285750">
              <a:buFont typeface="Arial" pitchFamily="34" charset="0"/>
              <a:buChar char="•"/>
            </a:pPr>
            <a:endParaRPr lang="en-GB" sz="1800" dirty="0" smtClean="0"/>
          </a:p>
          <a:p>
            <a:pPr marL="742950" lvl="1" indent="-285750">
              <a:buFont typeface="Arial" pitchFamily="34" charset="0"/>
              <a:buChar char="•"/>
            </a:pPr>
            <a:r>
              <a:rPr lang="en-GB" sz="1800" dirty="0" smtClean="0"/>
              <a:t>Photon counting mode (8 bits)</a:t>
            </a:r>
          </a:p>
          <a:p>
            <a:pPr marL="285750" indent="-285750">
              <a:buFont typeface="Arial" pitchFamily="34" charset="0"/>
              <a:buChar char="•"/>
            </a:pPr>
            <a:endParaRPr lang="en-GB" sz="1800" dirty="0" smtClean="0"/>
          </a:p>
          <a:p>
            <a:pPr marL="742950" lvl="1" indent="-285750">
              <a:buFont typeface="Arial" pitchFamily="34" charset="0"/>
              <a:buChar char="•"/>
            </a:pPr>
            <a:r>
              <a:rPr lang="en-GB" sz="1800" dirty="0" smtClean="0"/>
              <a:t>Integral </a:t>
            </a:r>
            <a:r>
              <a:rPr lang="en-GB" sz="1800" dirty="0" err="1" smtClean="0"/>
              <a:t>ToT</a:t>
            </a:r>
            <a:r>
              <a:rPr lang="en-GB" sz="1800" dirty="0" smtClean="0"/>
              <a:t> (24 bits)</a:t>
            </a:r>
          </a:p>
        </p:txBody>
      </p:sp>
      <p:sp>
        <p:nvSpPr>
          <p:cNvPr id="6" name="TextBox 5"/>
          <p:cNvSpPr txBox="1"/>
          <p:nvPr/>
        </p:nvSpPr>
        <p:spPr>
          <a:xfrm>
            <a:off x="193830" y="6399897"/>
            <a:ext cx="8756340" cy="461665"/>
          </a:xfrm>
          <a:prstGeom prst="rect">
            <a:avLst/>
          </a:prstGeom>
          <a:noFill/>
        </p:spPr>
        <p:txBody>
          <a:bodyPr wrap="square" rtlCol="0">
            <a:spAutoFit/>
          </a:bodyPr>
          <a:lstStyle/>
          <a:p>
            <a:r>
              <a:rPr lang="en-GB" sz="1200" dirty="0" err="1"/>
              <a:t>W.S.Wong</a:t>
            </a:r>
            <a:r>
              <a:rPr lang="en-GB" sz="1200" dirty="0"/>
              <a:t> et al., Electrical measurements of a multi-mode hybrid pixel detector ASIC for radiation detection, JINST 7, 2012. doi:10.1088/1748-0221/7/01/C01056</a:t>
            </a:r>
          </a:p>
        </p:txBody>
      </p:sp>
      <p:sp>
        <p:nvSpPr>
          <p:cNvPr id="7" name="Title 1"/>
          <p:cNvSpPr txBox="1">
            <a:spLocks/>
          </p:cNvSpPr>
          <p:nvPr/>
        </p:nvSpPr>
        <p:spPr>
          <a:xfrm>
            <a:off x="0" y="0"/>
            <a:ext cx="9144000" cy="94456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err="1" smtClean="0"/>
              <a:t>ToT</a:t>
            </a:r>
            <a:r>
              <a:rPr lang="en-GB" dirty="0" smtClean="0"/>
              <a:t> digitization: </a:t>
            </a:r>
            <a:r>
              <a:rPr lang="en-GB" dirty="0" err="1" smtClean="0"/>
              <a:t>Dosepix</a:t>
            </a:r>
            <a:r>
              <a:rPr lang="en-GB" dirty="0" smtClean="0"/>
              <a:t> chip</a:t>
            </a:r>
            <a:endParaRPr lang="en-GB" dirty="0"/>
          </a:p>
        </p:txBody>
      </p:sp>
      <p:sp>
        <p:nvSpPr>
          <p:cNvPr id="8" name="Slide Number Placeholder 1"/>
          <p:cNvSpPr>
            <a:spLocks noGrp="1"/>
          </p:cNvSpPr>
          <p:nvPr>
            <p:ph type="sldNum" sz="quarter" idx="12"/>
          </p:nvPr>
        </p:nvSpPr>
        <p:spPr>
          <a:xfrm>
            <a:off x="6902896" y="6448251"/>
            <a:ext cx="2133600" cy="365125"/>
          </a:xfrm>
        </p:spPr>
        <p:txBody>
          <a:bodyPr/>
          <a:lstStyle/>
          <a:p>
            <a:r>
              <a:rPr lang="fr-FR" dirty="0" smtClean="0"/>
              <a:t>77</a:t>
            </a:r>
            <a:endParaRPr lang="fr-FR" dirty="0"/>
          </a:p>
        </p:txBody>
      </p:sp>
    </p:spTree>
    <p:extLst>
      <p:ext uri="{BB962C8B-B14F-4D97-AF65-F5344CB8AC3E}">
        <p14:creationId xmlns:p14="http://schemas.microsoft.com/office/powerpoint/2010/main" val="3397153766"/>
      </p:ext>
    </p:extLst>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4817" y="787735"/>
            <a:ext cx="8954366" cy="5997289"/>
          </a:xfrm>
          <a:prstGeom prst="rect">
            <a:avLst/>
          </a:prstGeom>
        </p:spPr>
      </p:pic>
      <p:sp>
        <p:nvSpPr>
          <p:cNvPr id="10" name="TextBox 9"/>
          <p:cNvSpPr txBox="1"/>
          <p:nvPr/>
        </p:nvSpPr>
        <p:spPr>
          <a:xfrm>
            <a:off x="7477365" y="6526692"/>
            <a:ext cx="1703235" cy="338554"/>
          </a:xfrm>
          <a:prstGeom prst="rect">
            <a:avLst/>
          </a:prstGeom>
          <a:noFill/>
        </p:spPr>
        <p:txBody>
          <a:bodyPr wrap="square" rtlCol="0">
            <a:spAutoFit/>
          </a:bodyPr>
          <a:lstStyle/>
          <a:p>
            <a:r>
              <a:rPr lang="en-GB" sz="1600" i="1" dirty="0" smtClean="0"/>
              <a:t>W. Wong</a:t>
            </a:r>
            <a:endParaRPr lang="en-GB" sz="1600" i="1" dirty="0"/>
          </a:p>
        </p:txBody>
      </p:sp>
      <p:sp>
        <p:nvSpPr>
          <p:cNvPr id="12" name="Title 1"/>
          <p:cNvSpPr txBox="1">
            <a:spLocks/>
          </p:cNvSpPr>
          <p:nvPr/>
        </p:nvSpPr>
        <p:spPr>
          <a:xfrm>
            <a:off x="0" y="0"/>
            <a:ext cx="9144000" cy="94456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err="1" smtClean="0"/>
              <a:t>ToT</a:t>
            </a:r>
            <a:r>
              <a:rPr lang="en-GB" dirty="0" smtClean="0"/>
              <a:t> digitization: </a:t>
            </a:r>
            <a:r>
              <a:rPr lang="en-GB" dirty="0" err="1" smtClean="0"/>
              <a:t>Dosepix</a:t>
            </a:r>
            <a:r>
              <a:rPr lang="en-GB" dirty="0" smtClean="0"/>
              <a:t> chip</a:t>
            </a:r>
            <a:endParaRPr lang="en-GB" dirty="0"/>
          </a:p>
        </p:txBody>
      </p:sp>
      <p:sp>
        <p:nvSpPr>
          <p:cNvPr id="8" name="Slide Number Placeholder 1"/>
          <p:cNvSpPr>
            <a:spLocks noGrp="1"/>
          </p:cNvSpPr>
          <p:nvPr>
            <p:ph type="sldNum" sz="quarter" idx="12"/>
          </p:nvPr>
        </p:nvSpPr>
        <p:spPr>
          <a:xfrm>
            <a:off x="6902896" y="6448251"/>
            <a:ext cx="2133600" cy="365125"/>
          </a:xfrm>
        </p:spPr>
        <p:txBody>
          <a:bodyPr/>
          <a:lstStyle/>
          <a:p>
            <a:r>
              <a:rPr lang="fr-FR" dirty="0" smtClean="0"/>
              <a:t>78</a:t>
            </a:r>
            <a:endParaRPr lang="fr-FR" dirty="0"/>
          </a:p>
        </p:txBody>
      </p:sp>
    </p:spTree>
    <p:extLst>
      <p:ext uri="{BB962C8B-B14F-4D97-AF65-F5344CB8AC3E}">
        <p14:creationId xmlns:p14="http://schemas.microsoft.com/office/powerpoint/2010/main" val="1307001863"/>
      </p:ext>
    </p:extLst>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4000" u="sng" dirty="0" smtClean="0"/>
              <a:t>Power consumption</a:t>
            </a:r>
          </a:p>
          <a:p>
            <a:pPr algn="ctr" eaLnBrk="0" hangingPunct="0"/>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174</a:t>
            </a:fld>
            <a:endParaRPr lang="fr-FR"/>
          </a:p>
        </p:txBody>
      </p:sp>
    </p:spTree>
    <p:extLst>
      <p:ext uri="{BB962C8B-B14F-4D97-AF65-F5344CB8AC3E}">
        <p14:creationId xmlns:p14="http://schemas.microsoft.com/office/powerpoint/2010/main" val="1267550230"/>
      </p:ext>
    </p:extLst>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5445224"/>
            <a:ext cx="8136904" cy="1252736"/>
          </a:xfrm>
        </p:spPr>
        <p:txBody>
          <a:bodyPr>
            <a:normAutofit fontScale="62500" lnSpcReduction="20000"/>
          </a:bodyPr>
          <a:lstStyle/>
          <a:p>
            <a:r>
              <a:rPr lang="en-GB" dirty="0" smtClean="0"/>
              <a:t>Power consumption versus channel density</a:t>
            </a:r>
          </a:p>
          <a:p>
            <a:r>
              <a:rPr lang="en-GB" dirty="0" smtClean="0"/>
              <a:t>Above 1W/cm</a:t>
            </a:r>
            <a:r>
              <a:rPr lang="en-GB" baseline="30000" dirty="0" smtClean="0"/>
              <a:t>2</a:t>
            </a:r>
            <a:r>
              <a:rPr lang="en-GB" dirty="0" smtClean="0"/>
              <a:t> active cooling has to be implemented</a:t>
            </a:r>
          </a:p>
          <a:p>
            <a:r>
              <a:rPr lang="en-GB" dirty="0" smtClean="0"/>
              <a:t>(</a:t>
            </a:r>
            <a:r>
              <a:rPr lang="en-GB" dirty="0" smtClean="0"/>
              <a:t>38) </a:t>
            </a:r>
            <a:r>
              <a:rPr lang="en-GB" dirty="0" smtClean="0"/>
              <a:t>An effective sensor channel is read out by 16 readout channels (moreover high input capacitance due to interconnects)</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175</a:t>
            </a:fld>
            <a:endParaRPr lang="fr-FR"/>
          </a:p>
        </p:txBody>
      </p:sp>
      <p:pic>
        <p:nvPicPr>
          <p:cNvPr id="5" name="Picture 4"/>
          <p:cNvPicPr>
            <a:picLocks noChangeAspect="1"/>
          </p:cNvPicPr>
          <p:nvPr/>
        </p:nvPicPr>
        <p:blipFill>
          <a:blip r:embed="rId3"/>
          <a:stretch>
            <a:fillRect/>
          </a:stretch>
        </p:blipFill>
        <p:spPr>
          <a:xfrm>
            <a:off x="608532" y="404664"/>
            <a:ext cx="7566895" cy="4942453"/>
          </a:xfrm>
          <a:prstGeom prst="rect">
            <a:avLst/>
          </a:prstGeom>
        </p:spPr>
      </p:pic>
    </p:spTree>
    <p:extLst>
      <p:ext uri="{BB962C8B-B14F-4D97-AF65-F5344CB8AC3E}">
        <p14:creationId xmlns:p14="http://schemas.microsoft.com/office/powerpoint/2010/main" val="1998950617"/>
      </p:ext>
    </p:extLst>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4186957988"/>
              </p:ext>
            </p:extLst>
          </p:nvPr>
        </p:nvGraphicFramePr>
        <p:xfrm>
          <a:off x="1170452" y="1361255"/>
          <a:ext cx="6858000" cy="5164089"/>
        </p:xfrm>
        <a:graphic>
          <a:graphicData uri="http://schemas.openxmlformats.org/drawingml/2006/table">
            <a:tbl>
              <a:tblPr firstRow="1" firstCol="1" bandRow="1">
                <a:tableStyleId>{5C22544A-7EE6-4342-B048-85BDC9FD1C3A}</a:tableStyleId>
              </a:tblPr>
              <a:tblGrid>
                <a:gridCol w="1729579">
                  <a:extLst>
                    <a:ext uri="{9D8B030D-6E8A-4147-A177-3AD203B41FA5}">
                      <a16:colId xmlns:a16="http://schemas.microsoft.com/office/drawing/2014/main" val="20000"/>
                    </a:ext>
                  </a:extLst>
                </a:gridCol>
                <a:gridCol w="1026710">
                  <a:extLst>
                    <a:ext uri="{9D8B030D-6E8A-4147-A177-3AD203B41FA5}">
                      <a16:colId xmlns:a16="http://schemas.microsoft.com/office/drawing/2014/main" val="20001"/>
                    </a:ext>
                  </a:extLst>
                </a:gridCol>
                <a:gridCol w="1352311">
                  <a:extLst>
                    <a:ext uri="{9D8B030D-6E8A-4147-A177-3AD203B41FA5}">
                      <a16:colId xmlns:a16="http://schemas.microsoft.com/office/drawing/2014/main" val="20002"/>
                    </a:ext>
                  </a:extLst>
                </a:gridCol>
                <a:gridCol w="1352311">
                  <a:extLst>
                    <a:ext uri="{9D8B030D-6E8A-4147-A177-3AD203B41FA5}">
                      <a16:colId xmlns:a16="http://schemas.microsoft.com/office/drawing/2014/main" val="20003"/>
                    </a:ext>
                  </a:extLst>
                </a:gridCol>
                <a:gridCol w="1397089">
                  <a:extLst>
                    <a:ext uri="{9D8B030D-6E8A-4147-A177-3AD203B41FA5}">
                      <a16:colId xmlns:a16="http://schemas.microsoft.com/office/drawing/2014/main" val="20004"/>
                    </a:ext>
                  </a:extLst>
                </a:gridCol>
              </a:tblGrid>
              <a:tr h="410801">
                <a:tc>
                  <a:txBody>
                    <a:bodyPr/>
                    <a:lstStyle/>
                    <a:p>
                      <a:pPr>
                        <a:spcAft>
                          <a:spcPts val="0"/>
                        </a:spcAft>
                      </a:pPr>
                      <a:r>
                        <a:rPr lang="en-GB" sz="1100" dirty="0">
                          <a:effectLst/>
                          <a:latin typeface="+mn-lt"/>
                        </a:rPr>
                        <a:t> </a:t>
                      </a:r>
                      <a:endParaRPr lang="en-GB" sz="1100" dirty="0">
                        <a:effectLst/>
                        <a:latin typeface="+mn-lt"/>
                        <a:ea typeface="Calibri" charset="0"/>
                        <a:cs typeface="Times New Roman" charset="0"/>
                      </a:endParaRPr>
                    </a:p>
                  </a:txBody>
                  <a:tcPr marL="50967" marR="50967" marT="0" marB="0"/>
                </a:tc>
                <a:tc>
                  <a:txBody>
                    <a:bodyPr/>
                    <a:lstStyle/>
                    <a:p>
                      <a:pPr algn="ctr">
                        <a:spcAft>
                          <a:spcPts val="0"/>
                        </a:spcAft>
                      </a:pPr>
                      <a:r>
                        <a:rPr lang="en-GB" sz="1200" dirty="0">
                          <a:effectLst/>
                          <a:latin typeface="+mn-lt"/>
                        </a:rPr>
                        <a:t>Medipix2</a:t>
                      </a:r>
                      <a:endParaRPr lang="en-GB" sz="12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200" dirty="0">
                          <a:effectLst/>
                          <a:latin typeface="+mn-lt"/>
                        </a:rPr>
                        <a:t>Medipix3</a:t>
                      </a:r>
                      <a:endParaRPr lang="en-GB" sz="12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200" dirty="0" smtClean="0">
                          <a:effectLst/>
                          <a:latin typeface="+mn-lt"/>
                          <a:ea typeface="Calibri" charset="0"/>
                          <a:cs typeface="Times New Roman" charset="0"/>
                        </a:rPr>
                        <a:t>Timepix</a:t>
                      </a:r>
                      <a:endParaRPr lang="en-GB" sz="12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200" dirty="0">
                          <a:effectLst/>
                          <a:latin typeface="+mn-lt"/>
                        </a:rPr>
                        <a:t>Timepix3</a:t>
                      </a:r>
                      <a:endParaRPr lang="en-GB" sz="1200" dirty="0">
                        <a:effectLst/>
                        <a:latin typeface="+mn-lt"/>
                        <a:ea typeface="Calibri" charset="0"/>
                        <a:cs typeface="Times New Roman" charset="0"/>
                      </a:endParaRPr>
                    </a:p>
                  </a:txBody>
                  <a:tcPr marL="50967" marR="50967" marT="0" marB="0" anchor="ctr"/>
                </a:tc>
                <a:extLst>
                  <a:ext uri="{0D108BD9-81ED-4DB2-BD59-A6C34878D82A}">
                    <a16:rowId xmlns:a16="http://schemas.microsoft.com/office/drawing/2014/main" val="10000"/>
                  </a:ext>
                </a:extLst>
              </a:tr>
              <a:tr h="254621">
                <a:tc>
                  <a:txBody>
                    <a:bodyPr/>
                    <a:lstStyle/>
                    <a:p>
                      <a:pPr>
                        <a:spcAft>
                          <a:spcPts val="0"/>
                        </a:spcAft>
                      </a:pPr>
                      <a:r>
                        <a:rPr lang="en-GB" sz="1100" dirty="0">
                          <a:effectLst/>
                          <a:latin typeface="+mn-lt"/>
                        </a:rPr>
                        <a:t>Pixel side (</a:t>
                      </a:r>
                      <a:r>
                        <a:rPr lang="en-GB" sz="1100" dirty="0">
                          <a:effectLst/>
                          <a:latin typeface="Symbol" charset="2"/>
                          <a:ea typeface="Symbol" charset="2"/>
                          <a:cs typeface="Symbol" charset="2"/>
                        </a:rPr>
                        <a:t>m</a:t>
                      </a:r>
                      <a:r>
                        <a:rPr lang="en-GB" sz="1100" dirty="0">
                          <a:effectLst/>
                          <a:latin typeface="+mn-lt"/>
                        </a:rPr>
                        <a:t>m)</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55</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a:effectLst/>
                          <a:latin typeface="+mn-lt"/>
                        </a:rPr>
                        <a:t>55/110</a:t>
                      </a:r>
                      <a:endParaRPr lang="en-GB" sz="110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smtClean="0">
                          <a:effectLst/>
                          <a:latin typeface="+mn-lt"/>
                          <a:ea typeface="Calibri" charset="0"/>
                          <a:cs typeface="Times New Roman" charset="0"/>
                        </a:rPr>
                        <a:t>55</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55</a:t>
                      </a:r>
                      <a:endParaRPr lang="en-GB" sz="1100" dirty="0">
                        <a:effectLst/>
                        <a:latin typeface="+mn-lt"/>
                        <a:ea typeface="Calibri" charset="0"/>
                        <a:cs typeface="Times New Roman" charset="0"/>
                      </a:endParaRPr>
                    </a:p>
                  </a:txBody>
                  <a:tcPr marL="50967" marR="50967" marT="0" marB="0" anchor="ctr"/>
                </a:tc>
                <a:extLst>
                  <a:ext uri="{0D108BD9-81ED-4DB2-BD59-A6C34878D82A}">
                    <a16:rowId xmlns:a16="http://schemas.microsoft.com/office/drawing/2014/main" val="10001"/>
                  </a:ext>
                </a:extLst>
              </a:tr>
              <a:tr h="316443">
                <a:tc>
                  <a:txBody>
                    <a:bodyPr/>
                    <a:lstStyle/>
                    <a:p>
                      <a:pPr>
                        <a:spcAft>
                          <a:spcPts val="0"/>
                        </a:spcAft>
                      </a:pPr>
                      <a:r>
                        <a:rPr lang="en-GB" sz="1100" dirty="0">
                          <a:effectLst/>
                          <a:latin typeface="+mn-lt"/>
                        </a:rPr>
                        <a:t>Technology (nm)</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250</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a:effectLst/>
                          <a:latin typeface="+mn-lt"/>
                        </a:rPr>
                        <a:t>130</a:t>
                      </a:r>
                      <a:endParaRPr lang="en-GB" sz="110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smtClean="0">
                          <a:effectLst/>
                          <a:latin typeface="+mn-lt"/>
                          <a:ea typeface="Calibri" charset="0"/>
                          <a:cs typeface="Times New Roman" charset="0"/>
                        </a:rPr>
                        <a:t>250</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a:effectLst/>
                          <a:latin typeface="+mn-lt"/>
                        </a:rPr>
                        <a:t>130</a:t>
                      </a:r>
                      <a:endParaRPr lang="en-GB" sz="1100">
                        <a:effectLst/>
                        <a:latin typeface="+mn-lt"/>
                        <a:ea typeface="Calibri" charset="0"/>
                        <a:cs typeface="Times New Roman" charset="0"/>
                      </a:endParaRPr>
                    </a:p>
                  </a:txBody>
                  <a:tcPr marL="50967" marR="50967" marT="0" marB="0" anchor="ctr"/>
                </a:tc>
                <a:extLst>
                  <a:ext uri="{0D108BD9-81ED-4DB2-BD59-A6C34878D82A}">
                    <a16:rowId xmlns:a16="http://schemas.microsoft.com/office/drawing/2014/main" val="10002"/>
                  </a:ext>
                </a:extLst>
              </a:tr>
              <a:tr h="451220">
                <a:tc>
                  <a:txBody>
                    <a:bodyPr/>
                    <a:lstStyle/>
                    <a:p>
                      <a:pPr>
                        <a:spcAft>
                          <a:spcPts val="0"/>
                        </a:spcAft>
                      </a:pPr>
                      <a:r>
                        <a:rPr lang="en-GB" sz="1100" dirty="0">
                          <a:effectLst/>
                          <a:latin typeface="+mn-lt"/>
                        </a:rPr>
                        <a:t># pixels in x and y</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256</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256/128</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smtClean="0">
                          <a:effectLst/>
                          <a:latin typeface="+mn-lt"/>
                          <a:ea typeface="Calibri" charset="0"/>
                          <a:cs typeface="Times New Roman" charset="0"/>
                        </a:rPr>
                        <a:t>256</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a:effectLst/>
                          <a:latin typeface="+mn-lt"/>
                        </a:rPr>
                        <a:t>256</a:t>
                      </a:r>
                      <a:endParaRPr lang="en-GB" sz="1100">
                        <a:effectLst/>
                        <a:latin typeface="+mn-lt"/>
                        <a:ea typeface="Calibri" charset="0"/>
                        <a:cs typeface="Times New Roman" charset="0"/>
                      </a:endParaRPr>
                    </a:p>
                  </a:txBody>
                  <a:tcPr marL="50967" marR="50967" marT="0" marB="0" anchor="ctr"/>
                </a:tc>
                <a:extLst>
                  <a:ext uri="{0D108BD9-81ED-4DB2-BD59-A6C34878D82A}">
                    <a16:rowId xmlns:a16="http://schemas.microsoft.com/office/drawing/2014/main" val="10003"/>
                  </a:ext>
                </a:extLst>
              </a:tr>
              <a:tr h="436778">
                <a:tc>
                  <a:txBody>
                    <a:bodyPr/>
                    <a:lstStyle/>
                    <a:p>
                      <a:pPr>
                        <a:spcAft>
                          <a:spcPts val="0"/>
                        </a:spcAft>
                      </a:pPr>
                      <a:r>
                        <a:rPr lang="en-GB" sz="1100">
                          <a:effectLst/>
                          <a:latin typeface="+mn-lt"/>
                        </a:rPr>
                        <a:t>Readout architecture</a:t>
                      </a:r>
                      <a:endParaRPr lang="en-GB" sz="110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Frame based</a:t>
                      </a:r>
                    </a:p>
                    <a:p>
                      <a:pPr algn="ctr">
                        <a:spcAft>
                          <a:spcPts val="0"/>
                        </a:spcAft>
                      </a:pPr>
                      <a:r>
                        <a:rPr lang="en-GB" sz="1100" dirty="0">
                          <a:effectLst/>
                          <a:latin typeface="+mn-lt"/>
                        </a:rPr>
                        <a:t>Sequential RW</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Frame based</a:t>
                      </a:r>
                    </a:p>
                    <a:p>
                      <a:pPr algn="ctr">
                        <a:spcAft>
                          <a:spcPts val="0"/>
                        </a:spcAft>
                      </a:pPr>
                      <a:r>
                        <a:rPr lang="en-GB" sz="1100" dirty="0">
                          <a:effectLst/>
                          <a:latin typeface="+mn-lt"/>
                        </a:rPr>
                        <a:t>Continuous RW</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Frame based</a:t>
                      </a:r>
                    </a:p>
                    <a:p>
                      <a:pPr algn="ctr">
                        <a:spcAft>
                          <a:spcPts val="0"/>
                        </a:spcAft>
                      </a:pPr>
                      <a:r>
                        <a:rPr lang="en-GB" sz="1100" dirty="0">
                          <a:effectLst/>
                          <a:latin typeface="+mn-lt"/>
                        </a:rPr>
                        <a:t>Sequential RW</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Data driven/</a:t>
                      </a:r>
                    </a:p>
                    <a:p>
                      <a:pPr algn="ctr">
                        <a:spcAft>
                          <a:spcPts val="0"/>
                        </a:spcAft>
                      </a:pPr>
                      <a:r>
                        <a:rPr lang="en-GB" sz="1100" dirty="0">
                          <a:effectLst/>
                          <a:latin typeface="+mn-lt"/>
                        </a:rPr>
                        <a:t>frame based</a:t>
                      </a:r>
                      <a:endParaRPr lang="en-GB" sz="1100" dirty="0">
                        <a:effectLst/>
                        <a:latin typeface="+mn-lt"/>
                        <a:ea typeface="Calibri" charset="0"/>
                        <a:cs typeface="Times New Roman" charset="0"/>
                      </a:endParaRPr>
                    </a:p>
                  </a:txBody>
                  <a:tcPr marL="50967" marR="50967" marT="0" marB="0" anchor="ctr"/>
                </a:tc>
                <a:extLst>
                  <a:ext uri="{0D108BD9-81ED-4DB2-BD59-A6C34878D82A}">
                    <a16:rowId xmlns:a16="http://schemas.microsoft.com/office/drawing/2014/main" val="10004"/>
                  </a:ext>
                </a:extLst>
              </a:tr>
              <a:tr h="436778">
                <a:tc>
                  <a:txBody>
                    <a:bodyPr/>
                    <a:lstStyle/>
                    <a:p>
                      <a:pPr>
                        <a:spcAft>
                          <a:spcPts val="0"/>
                        </a:spcAft>
                      </a:pPr>
                      <a:r>
                        <a:rPr lang="en-GB" sz="1100" dirty="0">
                          <a:effectLst/>
                          <a:latin typeface="+mn-lt"/>
                        </a:rPr>
                        <a:t>Charge summing and allocation mode (CSM)</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No</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Yes</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No</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a:effectLst/>
                          <a:latin typeface="+mn-lt"/>
                        </a:rPr>
                        <a:t>No</a:t>
                      </a:r>
                      <a:endParaRPr lang="en-GB" sz="1100">
                        <a:effectLst/>
                        <a:latin typeface="+mn-lt"/>
                        <a:ea typeface="Calibri" charset="0"/>
                        <a:cs typeface="Times New Roman" charset="0"/>
                      </a:endParaRPr>
                    </a:p>
                  </a:txBody>
                  <a:tcPr marL="50967" marR="50967" marT="0" marB="0" anchor="ctr"/>
                </a:tc>
                <a:extLst>
                  <a:ext uri="{0D108BD9-81ED-4DB2-BD59-A6C34878D82A}">
                    <a16:rowId xmlns:a16="http://schemas.microsoft.com/office/drawing/2014/main" val="10005"/>
                  </a:ext>
                </a:extLst>
              </a:tr>
              <a:tr h="346647">
                <a:tc>
                  <a:txBody>
                    <a:bodyPr/>
                    <a:lstStyle/>
                    <a:p>
                      <a:pPr>
                        <a:spcAft>
                          <a:spcPts val="0"/>
                        </a:spcAft>
                      </a:pPr>
                      <a:r>
                        <a:rPr lang="en-GB" sz="1100">
                          <a:effectLst/>
                          <a:latin typeface="+mn-lt"/>
                        </a:rPr>
                        <a:t># thresholds</a:t>
                      </a:r>
                      <a:endParaRPr lang="en-GB" sz="1100">
                        <a:effectLst/>
                        <a:latin typeface="+mn-lt"/>
                        <a:ea typeface="Calibri" charset="0"/>
                        <a:cs typeface="Times New Roman" charset="0"/>
                      </a:endParaRPr>
                    </a:p>
                  </a:txBody>
                  <a:tcPr marL="50967" marR="50967" marT="0" marB="0" anchor="ctr"/>
                </a:tc>
                <a:tc>
                  <a:txBody>
                    <a:bodyPr/>
                    <a:lstStyle/>
                    <a:p>
                      <a:pPr algn="ctr">
                        <a:spcAft>
                          <a:spcPts val="0"/>
                        </a:spcAft>
                      </a:pPr>
                      <a:r>
                        <a:rPr lang="en-GB" sz="1100">
                          <a:effectLst/>
                          <a:latin typeface="+mn-lt"/>
                        </a:rPr>
                        <a:t>2 (window discriminator)</a:t>
                      </a:r>
                      <a:endParaRPr lang="en-GB" sz="110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smtClean="0">
                          <a:effectLst/>
                          <a:latin typeface="+mn-lt"/>
                        </a:rPr>
                        <a:t>2/4/8 </a:t>
                      </a:r>
                      <a:r>
                        <a:rPr lang="en-GB" sz="1100" dirty="0" err="1">
                          <a:effectLst/>
                          <a:latin typeface="+mn-lt"/>
                        </a:rPr>
                        <a:t>Seq</a:t>
                      </a:r>
                      <a:r>
                        <a:rPr lang="en-GB" sz="1100" dirty="0">
                          <a:effectLst/>
                          <a:latin typeface="+mn-lt"/>
                        </a:rPr>
                        <a:t> RW</a:t>
                      </a:r>
                    </a:p>
                    <a:p>
                      <a:pPr algn="ctr">
                        <a:spcAft>
                          <a:spcPts val="0"/>
                        </a:spcAft>
                      </a:pPr>
                      <a:r>
                        <a:rPr lang="en-GB" sz="1100" dirty="0">
                          <a:effectLst/>
                          <a:latin typeface="+mn-lt"/>
                        </a:rPr>
                        <a:t>1/4  </a:t>
                      </a:r>
                      <a:r>
                        <a:rPr lang="en-GB" sz="1100" dirty="0" err="1">
                          <a:effectLst/>
                          <a:latin typeface="+mn-lt"/>
                        </a:rPr>
                        <a:t>Cont</a:t>
                      </a:r>
                      <a:r>
                        <a:rPr lang="en-GB" sz="1100" dirty="0">
                          <a:effectLst/>
                          <a:latin typeface="+mn-lt"/>
                        </a:rPr>
                        <a:t> RW</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1</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1</a:t>
                      </a:r>
                      <a:endParaRPr lang="en-GB" sz="1100" dirty="0">
                        <a:effectLst/>
                        <a:latin typeface="+mn-lt"/>
                        <a:ea typeface="Calibri" charset="0"/>
                        <a:cs typeface="Times New Roman" charset="0"/>
                      </a:endParaRPr>
                    </a:p>
                  </a:txBody>
                  <a:tcPr marL="50967" marR="50967" marT="0" marB="0" anchor="ctr"/>
                </a:tc>
                <a:extLst>
                  <a:ext uri="{0D108BD9-81ED-4DB2-BD59-A6C34878D82A}">
                    <a16:rowId xmlns:a16="http://schemas.microsoft.com/office/drawing/2014/main" val="10006"/>
                  </a:ext>
                </a:extLst>
              </a:tr>
              <a:tr h="632887">
                <a:tc>
                  <a:txBody>
                    <a:bodyPr/>
                    <a:lstStyle/>
                    <a:p>
                      <a:pPr>
                        <a:spcAft>
                          <a:spcPts val="0"/>
                        </a:spcAft>
                      </a:pPr>
                      <a:r>
                        <a:rPr lang="en-GB" sz="1100" dirty="0" err="1">
                          <a:effectLst/>
                          <a:latin typeface="+mn-lt"/>
                        </a:rPr>
                        <a:t>ToT</a:t>
                      </a:r>
                      <a:r>
                        <a:rPr lang="en-GB" sz="1100" dirty="0">
                          <a:effectLst/>
                          <a:latin typeface="+mn-lt"/>
                        </a:rPr>
                        <a:t>/</a:t>
                      </a:r>
                      <a:r>
                        <a:rPr lang="en-GB" sz="1100" dirty="0" err="1">
                          <a:effectLst/>
                          <a:latin typeface="+mn-lt"/>
                        </a:rPr>
                        <a:t>ToA</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a:effectLst/>
                          <a:latin typeface="+mn-lt"/>
                        </a:rPr>
                        <a:t>No</a:t>
                      </a:r>
                      <a:endParaRPr lang="en-GB" sz="1100">
                        <a:effectLst/>
                        <a:latin typeface="+mn-lt"/>
                        <a:ea typeface="Calibri" charset="0"/>
                        <a:cs typeface="Times New Roman" charset="0"/>
                      </a:endParaRPr>
                    </a:p>
                  </a:txBody>
                  <a:tcPr marL="50967" marR="50967" marT="0" marB="0" anchor="ctr"/>
                </a:tc>
                <a:tc>
                  <a:txBody>
                    <a:bodyPr/>
                    <a:lstStyle/>
                    <a:p>
                      <a:pPr algn="ctr">
                        <a:spcAft>
                          <a:spcPts val="0"/>
                        </a:spcAft>
                      </a:pPr>
                      <a:r>
                        <a:rPr lang="en-GB" sz="1100">
                          <a:effectLst/>
                          <a:latin typeface="+mn-lt"/>
                        </a:rPr>
                        <a:t>No</a:t>
                      </a:r>
                      <a:endParaRPr lang="en-GB" sz="110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ToT (14 bit) OR ToA (14 bit, 10ns precision)</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ToT (10 bit) AND ToA (18 bit, 1.56ns precision)</a:t>
                      </a:r>
                      <a:endParaRPr lang="en-GB" sz="1100" dirty="0">
                        <a:effectLst/>
                        <a:latin typeface="+mn-lt"/>
                        <a:ea typeface="Calibri" charset="0"/>
                        <a:cs typeface="Times New Roman" charset="0"/>
                      </a:endParaRPr>
                    </a:p>
                  </a:txBody>
                  <a:tcPr marL="50967" marR="50967" marT="0" marB="0" anchor="ctr"/>
                </a:tc>
                <a:extLst>
                  <a:ext uri="{0D108BD9-81ED-4DB2-BD59-A6C34878D82A}">
                    <a16:rowId xmlns:a16="http://schemas.microsoft.com/office/drawing/2014/main" val="10007"/>
                  </a:ext>
                </a:extLst>
              </a:tr>
              <a:tr h="351671">
                <a:tc>
                  <a:txBody>
                    <a:bodyPr/>
                    <a:lstStyle/>
                    <a:p>
                      <a:pPr>
                        <a:spcAft>
                          <a:spcPts val="0"/>
                        </a:spcAft>
                      </a:pPr>
                      <a:r>
                        <a:rPr lang="fr-CH" sz="1100" dirty="0">
                          <a:effectLst/>
                          <a:latin typeface="+mn-lt"/>
                        </a:rPr>
                        <a:t>Front end </a:t>
                      </a:r>
                      <a:r>
                        <a:rPr lang="fr-CH" sz="1100" dirty="0" smtClean="0">
                          <a:effectLst/>
                          <a:latin typeface="+mn-lt"/>
                        </a:rPr>
                        <a:t>noise</a:t>
                      </a:r>
                      <a:r>
                        <a:rPr lang="en-GB" sz="1100" baseline="0" dirty="0" smtClean="0">
                          <a:effectLst/>
                          <a:latin typeface="+mn-lt"/>
                        </a:rPr>
                        <a:t> </a:t>
                      </a:r>
                      <a:r>
                        <a:rPr lang="fr-CH" sz="1100" dirty="0" smtClean="0">
                          <a:effectLst/>
                          <a:latin typeface="+mn-lt"/>
                        </a:rPr>
                        <a:t>(e</a:t>
                      </a:r>
                      <a:r>
                        <a:rPr lang="fr-CH" sz="1100" baseline="30000" dirty="0" smtClean="0">
                          <a:effectLst/>
                          <a:latin typeface="+mn-lt"/>
                        </a:rPr>
                        <a:t>-</a:t>
                      </a:r>
                      <a:r>
                        <a:rPr lang="fr-CH" sz="1100" dirty="0" smtClean="0">
                          <a:effectLst/>
                          <a:latin typeface="+mn-lt"/>
                        </a:rPr>
                        <a:t> </a:t>
                      </a:r>
                      <a:r>
                        <a:rPr lang="fr-CH" sz="1100" dirty="0">
                          <a:effectLst/>
                          <a:latin typeface="+mn-lt"/>
                        </a:rPr>
                        <a:t>rms)</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a:effectLst/>
                          <a:latin typeface="+mn-lt"/>
                        </a:rPr>
                        <a:t>110</a:t>
                      </a:r>
                      <a:endParaRPr lang="en-GB" sz="110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80(SPM)</a:t>
                      </a:r>
                    </a:p>
                    <a:p>
                      <a:pPr algn="ctr">
                        <a:spcAft>
                          <a:spcPts val="0"/>
                        </a:spcAft>
                      </a:pPr>
                      <a:r>
                        <a:rPr lang="en-GB" sz="1100" dirty="0">
                          <a:effectLst/>
                          <a:latin typeface="+mn-lt"/>
                        </a:rPr>
                        <a:t>174(CSM)</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100</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a:effectLst/>
                          <a:latin typeface="+mn-lt"/>
                        </a:rPr>
                        <a:t>62</a:t>
                      </a:r>
                      <a:endParaRPr lang="en-GB" sz="1100">
                        <a:effectLst/>
                        <a:latin typeface="+mn-lt"/>
                        <a:ea typeface="Calibri" charset="0"/>
                        <a:cs typeface="Times New Roman" charset="0"/>
                      </a:endParaRPr>
                    </a:p>
                  </a:txBody>
                  <a:tcPr marL="50967" marR="50967" marT="0" marB="0" anchor="ctr"/>
                </a:tc>
                <a:extLst>
                  <a:ext uri="{0D108BD9-81ED-4DB2-BD59-A6C34878D82A}">
                    <a16:rowId xmlns:a16="http://schemas.microsoft.com/office/drawing/2014/main" val="10008"/>
                  </a:ext>
                </a:extLst>
              </a:tr>
              <a:tr h="410845">
                <a:tc>
                  <a:txBody>
                    <a:bodyPr/>
                    <a:lstStyle/>
                    <a:p>
                      <a:pPr>
                        <a:spcAft>
                          <a:spcPts val="0"/>
                        </a:spcAft>
                      </a:pPr>
                      <a:r>
                        <a:rPr lang="en-GB" sz="1100" dirty="0" smtClean="0">
                          <a:effectLst/>
                          <a:latin typeface="+mn-lt"/>
                        </a:rPr>
                        <a:t>Minimum</a:t>
                      </a:r>
                      <a:r>
                        <a:rPr lang="en-GB" sz="1100" baseline="0" dirty="0" smtClean="0">
                          <a:effectLst/>
                          <a:latin typeface="+mn-lt"/>
                        </a:rPr>
                        <a:t> Threshold </a:t>
                      </a:r>
                      <a:r>
                        <a:rPr lang="fr-CH" sz="1100" dirty="0" smtClean="0">
                          <a:effectLst/>
                          <a:latin typeface="+mn-lt"/>
                        </a:rPr>
                        <a:t>(e</a:t>
                      </a:r>
                      <a:r>
                        <a:rPr lang="fr-CH" sz="1100" baseline="30000" dirty="0" smtClean="0">
                          <a:effectLst/>
                          <a:latin typeface="+mn-lt"/>
                        </a:rPr>
                        <a:t>-</a:t>
                      </a:r>
                      <a:r>
                        <a:rPr lang="fr-CH" sz="1100" dirty="0" smtClean="0">
                          <a:effectLst/>
                          <a:latin typeface="+mn-lt"/>
                        </a:rPr>
                        <a:t>)</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smtClean="0">
                          <a:effectLst/>
                          <a:latin typeface="+mn-lt"/>
                        </a:rPr>
                        <a:t>900</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smtClean="0">
                          <a:effectLst/>
                          <a:latin typeface="+mn-lt"/>
                        </a:rPr>
                        <a:t>500 (SPM)</a:t>
                      </a:r>
                    </a:p>
                    <a:p>
                      <a:pPr algn="ctr">
                        <a:spcAft>
                          <a:spcPts val="0"/>
                        </a:spcAft>
                      </a:pPr>
                      <a:r>
                        <a:rPr lang="en-GB" sz="1100" dirty="0" smtClean="0">
                          <a:effectLst/>
                          <a:latin typeface="+mn-lt"/>
                          <a:ea typeface="Calibri" charset="0"/>
                          <a:cs typeface="Times New Roman" charset="0"/>
                        </a:rPr>
                        <a:t>1000 (CSM)</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smtClean="0">
                          <a:effectLst/>
                          <a:latin typeface="+mn-lt"/>
                        </a:rPr>
                        <a:t>650</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smtClean="0">
                          <a:effectLst/>
                          <a:latin typeface="+mn-lt"/>
                          <a:ea typeface="+mn-ea"/>
                          <a:cs typeface="+mn-cs"/>
                        </a:rPr>
                        <a:t>500</a:t>
                      </a:r>
                      <a:endParaRPr lang="en-GB" sz="1100" dirty="0">
                        <a:effectLst/>
                        <a:latin typeface="+mn-lt"/>
                        <a:ea typeface="Calibri" charset="0"/>
                        <a:cs typeface="Times New Roman" charset="0"/>
                      </a:endParaRPr>
                    </a:p>
                  </a:txBody>
                  <a:tcPr marL="50967" marR="50967" marT="0" marB="0" anchor="ctr"/>
                </a:tc>
                <a:extLst>
                  <a:ext uri="{0D108BD9-81ED-4DB2-BD59-A6C34878D82A}">
                    <a16:rowId xmlns:a16="http://schemas.microsoft.com/office/drawing/2014/main" val="10009"/>
                  </a:ext>
                </a:extLst>
              </a:tr>
              <a:tr h="400851">
                <a:tc>
                  <a:txBody>
                    <a:bodyPr/>
                    <a:lstStyle/>
                    <a:p>
                      <a:pPr>
                        <a:spcAft>
                          <a:spcPts val="0"/>
                        </a:spcAft>
                      </a:pPr>
                      <a:r>
                        <a:rPr lang="en-GB" sz="1100">
                          <a:effectLst/>
                          <a:latin typeface="+mn-lt"/>
                        </a:rPr>
                        <a:t>Peaking time (ns)</a:t>
                      </a:r>
                      <a:endParaRPr lang="en-GB" sz="1100">
                        <a:effectLst/>
                        <a:latin typeface="+mn-lt"/>
                        <a:ea typeface="Calibri" charset="0"/>
                        <a:cs typeface="Times New Roman" charset="0"/>
                      </a:endParaRPr>
                    </a:p>
                  </a:txBody>
                  <a:tcPr marL="50967" marR="50967" marT="0" marB="0" anchor="ctr"/>
                </a:tc>
                <a:tc>
                  <a:txBody>
                    <a:bodyPr/>
                    <a:lstStyle/>
                    <a:p>
                      <a:pPr algn="ctr">
                        <a:spcAft>
                          <a:spcPts val="0"/>
                        </a:spcAft>
                      </a:pPr>
                      <a:r>
                        <a:rPr lang="en-GB" sz="1100">
                          <a:effectLst/>
                          <a:latin typeface="+mn-lt"/>
                        </a:rPr>
                        <a:t>150</a:t>
                      </a:r>
                      <a:endParaRPr lang="en-GB" sz="110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120</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100</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30</a:t>
                      </a:r>
                      <a:endParaRPr lang="en-GB" sz="1100" dirty="0">
                        <a:effectLst/>
                        <a:latin typeface="+mn-lt"/>
                        <a:ea typeface="Calibri" charset="0"/>
                        <a:cs typeface="Times New Roman" charset="0"/>
                      </a:endParaRPr>
                    </a:p>
                  </a:txBody>
                  <a:tcPr marL="50967" marR="50967" marT="0" marB="0" anchor="ctr"/>
                </a:tc>
                <a:extLst>
                  <a:ext uri="{0D108BD9-81ED-4DB2-BD59-A6C34878D82A}">
                    <a16:rowId xmlns:a16="http://schemas.microsoft.com/office/drawing/2014/main" val="10010"/>
                  </a:ext>
                </a:extLst>
              </a:tr>
              <a:tr h="714547">
                <a:tc>
                  <a:txBody>
                    <a:bodyPr/>
                    <a:lstStyle/>
                    <a:p>
                      <a:pPr>
                        <a:spcAft>
                          <a:spcPts val="0"/>
                        </a:spcAft>
                      </a:pPr>
                      <a:r>
                        <a:rPr lang="en-GB" sz="1100" dirty="0">
                          <a:effectLst/>
                          <a:latin typeface="+mn-lt"/>
                        </a:rPr>
                        <a:t>Max count rate (Mc/mm</a:t>
                      </a:r>
                      <a:r>
                        <a:rPr lang="en-GB" sz="1100" baseline="30000" dirty="0">
                          <a:effectLst/>
                          <a:latin typeface="+mn-lt"/>
                        </a:rPr>
                        <a:t>2</a:t>
                      </a:r>
                      <a:r>
                        <a:rPr lang="en-GB" sz="1100" dirty="0">
                          <a:effectLst/>
                          <a:latin typeface="+mn-lt"/>
                        </a:rPr>
                        <a:t>/s</a:t>
                      </a:r>
                      <a:r>
                        <a:rPr lang="en-GB" sz="1100" dirty="0" smtClean="0">
                          <a:effectLst/>
                          <a:latin typeface="+mn-lt"/>
                        </a:rPr>
                        <a:t>)*</a:t>
                      </a:r>
                    </a:p>
                    <a:p>
                      <a:pPr>
                        <a:spcAft>
                          <a:spcPts val="0"/>
                        </a:spcAft>
                      </a:pPr>
                      <a:r>
                        <a:rPr lang="en-GB" sz="1100" dirty="0" smtClean="0">
                          <a:effectLst/>
                          <a:latin typeface="+mn-lt"/>
                          <a:ea typeface="Calibri" charset="0"/>
                          <a:cs typeface="Times New Roman" charset="0"/>
                        </a:rPr>
                        <a:t>*</a:t>
                      </a:r>
                      <a:r>
                        <a:rPr lang="en-GB" sz="800" dirty="0" smtClean="0">
                          <a:effectLst/>
                          <a:latin typeface="+mn-lt"/>
                          <a:ea typeface="Calibri" charset="0"/>
                          <a:cs typeface="Times New Roman" charset="0"/>
                        </a:rPr>
                        <a:t>very</a:t>
                      </a:r>
                      <a:r>
                        <a:rPr lang="en-GB" sz="800" baseline="0" dirty="0" smtClean="0">
                          <a:effectLst/>
                          <a:latin typeface="+mn-lt"/>
                          <a:ea typeface="Calibri" charset="0"/>
                          <a:cs typeface="Times New Roman" charset="0"/>
                        </a:rPr>
                        <a:t> s</a:t>
                      </a:r>
                      <a:r>
                        <a:rPr lang="en-GB" sz="800" dirty="0" smtClean="0">
                          <a:effectLst/>
                          <a:latin typeface="+mn-lt"/>
                          <a:ea typeface="Calibri" charset="0"/>
                          <a:cs typeface="Times New Roman" charset="0"/>
                        </a:rPr>
                        <a:t>ensitive to exact  test</a:t>
                      </a:r>
                      <a:r>
                        <a:rPr lang="en-GB" sz="800" baseline="0" dirty="0" smtClean="0">
                          <a:effectLst/>
                          <a:latin typeface="+mn-lt"/>
                          <a:ea typeface="Calibri" charset="0"/>
                          <a:cs typeface="Times New Roman" charset="0"/>
                        </a:rPr>
                        <a:t> conditions</a:t>
                      </a:r>
                      <a:endParaRPr lang="en-GB" sz="8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a:effectLst/>
                          <a:latin typeface="+mn-lt"/>
                        </a:rPr>
                        <a:t>826</a:t>
                      </a:r>
                      <a:endParaRPr lang="en-GB" sz="110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smtClean="0">
                          <a:effectLst/>
                          <a:latin typeface="+mn-lt"/>
                        </a:rPr>
                        <a:t>614 </a:t>
                      </a:r>
                      <a:r>
                        <a:rPr lang="en-GB" sz="1100" dirty="0">
                          <a:effectLst/>
                          <a:latin typeface="+mn-lt"/>
                        </a:rPr>
                        <a:t>(SPM 55</a:t>
                      </a:r>
                      <a:r>
                        <a:rPr lang="en-GB" sz="1100" dirty="0">
                          <a:effectLst/>
                          <a:latin typeface="Symbol" charset="2"/>
                          <a:ea typeface="Symbol" charset="2"/>
                          <a:cs typeface="Symbol" charset="2"/>
                        </a:rPr>
                        <a:t>m</a:t>
                      </a:r>
                      <a:r>
                        <a:rPr lang="en-GB" sz="1100" dirty="0">
                          <a:effectLst/>
                          <a:latin typeface="+mn-lt"/>
                        </a:rPr>
                        <a:t>m)</a:t>
                      </a:r>
                    </a:p>
                    <a:p>
                      <a:pPr algn="ctr">
                        <a:spcAft>
                          <a:spcPts val="0"/>
                        </a:spcAft>
                      </a:pPr>
                      <a:r>
                        <a:rPr lang="en-GB" sz="1100" dirty="0" smtClean="0">
                          <a:effectLst/>
                          <a:latin typeface="+mn-lt"/>
                        </a:rPr>
                        <a:t>114 </a:t>
                      </a:r>
                      <a:r>
                        <a:rPr lang="en-GB" sz="1100" dirty="0">
                          <a:effectLst/>
                          <a:latin typeface="+mn-lt"/>
                        </a:rPr>
                        <a:t>(CSM 55</a:t>
                      </a:r>
                      <a:r>
                        <a:rPr lang="en-GB" sz="1100" dirty="0">
                          <a:effectLst/>
                          <a:latin typeface="Symbol" charset="2"/>
                          <a:ea typeface="Symbol" charset="2"/>
                          <a:cs typeface="Symbol" charset="2"/>
                        </a:rPr>
                        <a:t>m</a:t>
                      </a:r>
                      <a:r>
                        <a:rPr lang="en-GB" sz="1100" dirty="0">
                          <a:effectLst/>
                          <a:latin typeface="+mn-lt"/>
                        </a:rPr>
                        <a:t>m)</a:t>
                      </a:r>
                    </a:p>
                    <a:p>
                      <a:pPr algn="ctr">
                        <a:spcAft>
                          <a:spcPts val="0"/>
                        </a:spcAft>
                      </a:pPr>
                      <a:r>
                        <a:rPr lang="en-GB" sz="1100" dirty="0" smtClean="0">
                          <a:effectLst/>
                          <a:latin typeface="+mn-lt"/>
                        </a:rPr>
                        <a:t>130 </a:t>
                      </a:r>
                      <a:r>
                        <a:rPr lang="en-GB" sz="1100" dirty="0">
                          <a:effectLst/>
                          <a:latin typeface="+mn-lt"/>
                        </a:rPr>
                        <a:t>(SPM 110</a:t>
                      </a:r>
                      <a:r>
                        <a:rPr lang="en-GB" sz="1100" dirty="0">
                          <a:effectLst/>
                          <a:latin typeface="Symbol" charset="2"/>
                          <a:ea typeface="Symbol" charset="2"/>
                          <a:cs typeface="Symbol" charset="2"/>
                        </a:rPr>
                        <a:t>m</a:t>
                      </a:r>
                      <a:r>
                        <a:rPr lang="en-GB" sz="1100" dirty="0">
                          <a:effectLst/>
                          <a:latin typeface="+mn-lt"/>
                        </a:rPr>
                        <a:t>m)</a:t>
                      </a:r>
                    </a:p>
                    <a:p>
                      <a:pPr algn="ctr">
                        <a:spcAft>
                          <a:spcPts val="0"/>
                        </a:spcAft>
                      </a:pPr>
                      <a:r>
                        <a:rPr lang="en-GB" sz="1100" dirty="0" smtClean="0">
                          <a:effectLst/>
                          <a:latin typeface="+mn-lt"/>
                        </a:rPr>
                        <a:t>29 </a:t>
                      </a:r>
                      <a:r>
                        <a:rPr lang="en-GB" sz="1100" dirty="0">
                          <a:effectLst/>
                          <a:latin typeface="+mn-lt"/>
                        </a:rPr>
                        <a:t>(CSM 110</a:t>
                      </a:r>
                      <a:r>
                        <a:rPr lang="en-GB" sz="1100" dirty="0">
                          <a:effectLst/>
                          <a:latin typeface="Symbol" charset="2"/>
                          <a:ea typeface="Symbol" charset="2"/>
                          <a:cs typeface="Symbol" charset="2"/>
                        </a:rPr>
                        <a:t>m</a:t>
                      </a:r>
                      <a:r>
                        <a:rPr lang="en-GB" sz="1100" dirty="0">
                          <a:effectLst/>
                          <a:latin typeface="+mn-lt"/>
                        </a:rPr>
                        <a:t>m)</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a:t>
                      </a:r>
                      <a:endParaRPr lang="en-GB" sz="1100" dirty="0">
                        <a:effectLst/>
                        <a:latin typeface="+mn-lt"/>
                        <a:ea typeface="Calibri" charset="0"/>
                        <a:cs typeface="Times New Roman" charset="0"/>
                      </a:endParaRPr>
                    </a:p>
                  </a:txBody>
                  <a:tcPr marL="50967" marR="50967" marT="0" marB="0" anchor="ctr"/>
                </a:tc>
                <a:tc>
                  <a:txBody>
                    <a:bodyPr/>
                    <a:lstStyle/>
                    <a:p>
                      <a:pPr algn="ctr">
                        <a:spcAft>
                          <a:spcPts val="0"/>
                        </a:spcAft>
                      </a:pPr>
                      <a:r>
                        <a:rPr lang="en-GB" sz="1100" dirty="0">
                          <a:effectLst/>
                          <a:latin typeface="+mn-lt"/>
                        </a:rPr>
                        <a:t>0.43 (data driven)</a:t>
                      </a:r>
                      <a:endParaRPr lang="en-GB" sz="1100" dirty="0">
                        <a:effectLst/>
                        <a:latin typeface="+mn-lt"/>
                        <a:ea typeface="Calibri" charset="0"/>
                        <a:cs typeface="Times New Roman" charset="0"/>
                      </a:endParaRPr>
                    </a:p>
                  </a:txBody>
                  <a:tcPr marL="50967" marR="50967" marT="0" marB="0" anchor="ct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29236139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B7017B-1280-7540-B711-0154351D9C9C}"/>
              </a:ext>
            </a:extLst>
          </p:cNvPr>
          <p:cNvSpPr/>
          <p:nvPr/>
        </p:nvSpPr>
        <p:spPr>
          <a:xfrm>
            <a:off x="1143000" y="857250"/>
            <a:ext cx="6858000" cy="51435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AU" sz="1125"/>
          </a:p>
        </p:txBody>
      </p:sp>
      <p:grpSp>
        <p:nvGrpSpPr>
          <p:cNvPr id="12" name="Group 11">
            <a:extLst>
              <a:ext uri="{FF2B5EF4-FFF2-40B4-BE49-F238E27FC236}">
                <a16:creationId xmlns:a16="http://schemas.microsoft.com/office/drawing/2014/main" id="{B8FEF305-1536-4447-948C-C5B6847F7090}"/>
              </a:ext>
            </a:extLst>
          </p:cNvPr>
          <p:cNvGrpSpPr/>
          <p:nvPr/>
        </p:nvGrpSpPr>
        <p:grpSpPr>
          <a:xfrm>
            <a:off x="2750085" y="1964717"/>
            <a:ext cx="3924550" cy="2974725"/>
            <a:chOff x="2857036" y="825830"/>
            <a:chExt cx="6976977" cy="5288400"/>
          </a:xfrm>
        </p:grpSpPr>
        <p:pic>
          <p:nvPicPr>
            <p:cNvPr id="8" name="Picture 7">
              <a:extLst>
                <a:ext uri="{FF2B5EF4-FFF2-40B4-BE49-F238E27FC236}">
                  <a16:creationId xmlns:a16="http://schemas.microsoft.com/office/drawing/2014/main" id="{98FBE785-3119-774B-A103-D407DD5C5DEF}"/>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2857036" y="825830"/>
              <a:ext cx="6976977" cy="5288400"/>
            </a:xfrm>
            <a:prstGeom prst="rect">
              <a:avLst/>
            </a:prstGeom>
          </p:spPr>
        </p:pic>
        <p:grpSp>
          <p:nvGrpSpPr>
            <p:cNvPr id="9" name="Group 8">
              <a:extLst>
                <a:ext uri="{FF2B5EF4-FFF2-40B4-BE49-F238E27FC236}">
                  <a16:creationId xmlns:a16="http://schemas.microsoft.com/office/drawing/2014/main" id="{E060AB11-8E9A-1249-B95A-E28D14EE0105}"/>
                </a:ext>
              </a:extLst>
            </p:cNvPr>
            <p:cNvGrpSpPr/>
            <p:nvPr/>
          </p:nvGrpSpPr>
          <p:grpSpPr>
            <a:xfrm>
              <a:off x="3412138" y="1948069"/>
              <a:ext cx="4472906" cy="3240400"/>
              <a:chOff x="2353235" y="1559859"/>
              <a:chExt cx="5446059" cy="4034117"/>
            </a:xfrm>
          </p:grpSpPr>
          <p:sp>
            <p:nvSpPr>
              <p:cNvPr id="10" name="Freeform 9">
                <a:extLst>
                  <a:ext uri="{FF2B5EF4-FFF2-40B4-BE49-F238E27FC236}">
                    <a16:creationId xmlns:a16="http://schemas.microsoft.com/office/drawing/2014/main" id="{BEACF680-7573-E24F-90D1-65850738E5F7}"/>
                  </a:ext>
                </a:extLst>
              </p:cNvPr>
              <p:cNvSpPr/>
              <p:nvPr/>
            </p:nvSpPr>
            <p:spPr>
              <a:xfrm>
                <a:off x="2353235" y="1559859"/>
                <a:ext cx="5446059" cy="3240741"/>
              </a:xfrm>
              <a:custGeom>
                <a:avLst/>
                <a:gdLst>
                  <a:gd name="connsiteX0" fmla="*/ 1385047 w 5446059"/>
                  <a:gd name="connsiteY0" fmla="*/ 2716306 h 3240741"/>
                  <a:gd name="connsiteX1" fmla="*/ 1344706 w 5446059"/>
                  <a:gd name="connsiteY1" fmla="*/ 2891117 h 3240741"/>
                  <a:gd name="connsiteX2" fmla="*/ 1317812 w 5446059"/>
                  <a:gd name="connsiteY2" fmla="*/ 2918012 h 3240741"/>
                  <a:gd name="connsiteX3" fmla="*/ 1304365 w 5446059"/>
                  <a:gd name="connsiteY3" fmla="*/ 2958353 h 3240741"/>
                  <a:gd name="connsiteX4" fmla="*/ 1264024 w 5446059"/>
                  <a:gd name="connsiteY4" fmla="*/ 2985247 h 3240741"/>
                  <a:gd name="connsiteX5" fmla="*/ 1143000 w 5446059"/>
                  <a:gd name="connsiteY5" fmla="*/ 3079376 h 3240741"/>
                  <a:gd name="connsiteX6" fmla="*/ 1102659 w 5446059"/>
                  <a:gd name="connsiteY6" fmla="*/ 3106270 h 3240741"/>
                  <a:gd name="connsiteX7" fmla="*/ 1021977 w 5446059"/>
                  <a:gd name="connsiteY7" fmla="*/ 3133165 h 3240741"/>
                  <a:gd name="connsiteX8" fmla="*/ 941294 w 5446059"/>
                  <a:gd name="connsiteY8" fmla="*/ 3186953 h 3240741"/>
                  <a:gd name="connsiteX9" fmla="*/ 820271 w 5446059"/>
                  <a:gd name="connsiteY9" fmla="*/ 3227294 h 3240741"/>
                  <a:gd name="connsiteX10" fmla="*/ 779930 w 5446059"/>
                  <a:gd name="connsiteY10" fmla="*/ 3240741 h 3240741"/>
                  <a:gd name="connsiteX11" fmla="*/ 443753 w 5446059"/>
                  <a:gd name="connsiteY11" fmla="*/ 3213847 h 3240741"/>
                  <a:gd name="connsiteX12" fmla="*/ 403412 w 5446059"/>
                  <a:gd name="connsiteY12" fmla="*/ 3200400 h 3240741"/>
                  <a:gd name="connsiteX13" fmla="*/ 349624 w 5446059"/>
                  <a:gd name="connsiteY13" fmla="*/ 3186953 h 3240741"/>
                  <a:gd name="connsiteX14" fmla="*/ 268941 w 5446059"/>
                  <a:gd name="connsiteY14" fmla="*/ 3160059 h 3240741"/>
                  <a:gd name="connsiteX15" fmla="*/ 188259 w 5446059"/>
                  <a:gd name="connsiteY15" fmla="*/ 3106270 h 3240741"/>
                  <a:gd name="connsiteX16" fmla="*/ 107577 w 5446059"/>
                  <a:gd name="connsiteY16" fmla="*/ 2985247 h 3240741"/>
                  <a:gd name="connsiteX17" fmla="*/ 80683 w 5446059"/>
                  <a:gd name="connsiteY17" fmla="*/ 2944906 h 3240741"/>
                  <a:gd name="connsiteX18" fmla="*/ 53789 w 5446059"/>
                  <a:gd name="connsiteY18" fmla="*/ 2904565 h 3240741"/>
                  <a:gd name="connsiteX19" fmla="*/ 40341 w 5446059"/>
                  <a:gd name="connsiteY19" fmla="*/ 2850776 h 3240741"/>
                  <a:gd name="connsiteX20" fmla="*/ 26894 w 5446059"/>
                  <a:gd name="connsiteY20" fmla="*/ 2810435 h 3240741"/>
                  <a:gd name="connsiteX21" fmla="*/ 13447 w 5446059"/>
                  <a:gd name="connsiteY21" fmla="*/ 2743200 h 3240741"/>
                  <a:gd name="connsiteX22" fmla="*/ 0 w 5446059"/>
                  <a:gd name="connsiteY22" fmla="*/ 2541494 h 3240741"/>
                  <a:gd name="connsiteX23" fmla="*/ 13447 w 5446059"/>
                  <a:gd name="connsiteY23" fmla="*/ 2272553 h 3240741"/>
                  <a:gd name="connsiteX24" fmla="*/ 26894 w 5446059"/>
                  <a:gd name="connsiteY24" fmla="*/ 2232212 h 3240741"/>
                  <a:gd name="connsiteX25" fmla="*/ 53789 w 5446059"/>
                  <a:gd name="connsiteY25" fmla="*/ 2205317 h 3240741"/>
                  <a:gd name="connsiteX26" fmla="*/ 94130 w 5446059"/>
                  <a:gd name="connsiteY26" fmla="*/ 2084294 h 3240741"/>
                  <a:gd name="connsiteX27" fmla="*/ 107577 w 5446059"/>
                  <a:gd name="connsiteY27" fmla="*/ 2043953 h 3240741"/>
                  <a:gd name="connsiteX28" fmla="*/ 134471 w 5446059"/>
                  <a:gd name="connsiteY28" fmla="*/ 2003612 h 3240741"/>
                  <a:gd name="connsiteX29" fmla="*/ 174812 w 5446059"/>
                  <a:gd name="connsiteY29" fmla="*/ 1922929 h 3240741"/>
                  <a:gd name="connsiteX30" fmla="*/ 215153 w 5446059"/>
                  <a:gd name="connsiteY30" fmla="*/ 1882588 h 3240741"/>
                  <a:gd name="connsiteX31" fmla="*/ 268941 w 5446059"/>
                  <a:gd name="connsiteY31" fmla="*/ 1801906 h 3240741"/>
                  <a:gd name="connsiteX32" fmla="*/ 322730 w 5446059"/>
                  <a:gd name="connsiteY32" fmla="*/ 1748117 h 3240741"/>
                  <a:gd name="connsiteX33" fmla="*/ 363071 w 5446059"/>
                  <a:gd name="connsiteY33" fmla="*/ 1707776 h 3240741"/>
                  <a:gd name="connsiteX34" fmla="*/ 389965 w 5446059"/>
                  <a:gd name="connsiteY34" fmla="*/ 1667435 h 3240741"/>
                  <a:gd name="connsiteX35" fmla="*/ 470647 w 5446059"/>
                  <a:gd name="connsiteY35" fmla="*/ 1613647 h 3240741"/>
                  <a:gd name="connsiteX36" fmla="*/ 551330 w 5446059"/>
                  <a:gd name="connsiteY36" fmla="*/ 1573306 h 3240741"/>
                  <a:gd name="connsiteX37" fmla="*/ 591671 w 5446059"/>
                  <a:gd name="connsiteY37" fmla="*/ 1546412 h 3240741"/>
                  <a:gd name="connsiteX38" fmla="*/ 672353 w 5446059"/>
                  <a:gd name="connsiteY38" fmla="*/ 1519517 h 3240741"/>
                  <a:gd name="connsiteX39" fmla="*/ 712694 w 5446059"/>
                  <a:gd name="connsiteY39" fmla="*/ 1506070 h 3240741"/>
                  <a:gd name="connsiteX40" fmla="*/ 981636 w 5446059"/>
                  <a:gd name="connsiteY40" fmla="*/ 1519517 h 3240741"/>
                  <a:gd name="connsiteX41" fmla="*/ 1143000 w 5446059"/>
                  <a:gd name="connsiteY41" fmla="*/ 1600200 h 3240741"/>
                  <a:gd name="connsiteX42" fmla="*/ 1183341 w 5446059"/>
                  <a:gd name="connsiteY42" fmla="*/ 1627094 h 3240741"/>
                  <a:gd name="connsiteX43" fmla="*/ 1210236 w 5446059"/>
                  <a:gd name="connsiteY43" fmla="*/ 1653988 h 3240741"/>
                  <a:gd name="connsiteX44" fmla="*/ 1290918 w 5446059"/>
                  <a:gd name="connsiteY44" fmla="*/ 1694329 h 3240741"/>
                  <a:gd name="connsiteX45" fmla="*/ 1371600 w 5446059"/>
                  <a:gd name="connsiteY45" fmla="*/ 1734670 h 3240741"/>
                  <a:gd name="connsiteX46" fmla="*/ 1425389 w 5446059"/>
                  <a:gd name="connsiteY46" fmla="*/ 1721223 h 3240741"/>
                  <a:gd name="connsiteX47" fmla="*/ 1452283 w 5446059"/>
                  <a:gd name="connsiteY47" fmla="*/ 1640541 h 3240741"/>
                  <a:gd name="connsiteX48" fmla="*/ 1465730 w 5446059"/>
                  <a:gd name="connsiteY48" fmla="*/ 1600200 h 3240741"/>
                  <a:gd name="connsiteX49" fmla="*/ 1479177 w 5446059"/>
                  <a:gd name="connsiteY49" fmla="*/ 1559859 h 3240741"/>
                  <a:gd name="connsiteX50" fmla="*/ 1492624 w 5446059"/>
                  <a:gd name="connsiteY50" fmla="*/ 1506070 h 3240741"/>
                  <a:gd name="connsiteX51" fmla="*/ 1506071 w 5446059"/>
                  <a:gd name="connsiteY51" fmla="*/ 1398494 h 3240741"/>
                  <a:gd name="connsiteX52" fmla="*/ 1546412 w 5446059"/>
                  <a:gd name="connsiteY52" fmla="*/ 1277470 h 3240741"/>
                  <a:gd name="connsiteX53" fmla="*/ 1586753 w 5446059"/>
                  <a:gd name="connsiteY53" fmla="*/ 1143000 h 3240741"/>
                  <a:gd name="connsiteX54" fmla="*/ 1613647 w 5446059"/>
                  <a:gd name="connsiteY54" fmla="*/ 1102659 h 3240741"/>
                  <a:gd name="connsiteX55" fmla="*/ 1653989 w 5446059"/>
                  <a:gd name="connsiteY55" fmla="*/ 981635 h 3240741"/>
                  <a:gd name="connsiteX56" fmla="*/ 1694330 w 5446059"/>
                  <a:gd name="connsiteY56" fmla="*/ 887506 h 3240741"/>
                  <a:gd name="connsiteX57" fmla="*/ 1734671 w 5446059"/>
                  <a:gd name="connsiteY57" fmla="*/ 833717 h 3240741"/>
                  <a:gd name="connsiteX58" fmla="*/ 1748118 w 5446059"/>
                  <a:gd name="connsiteY58" fmla="*/ 779929 h 3240741"/>
                  <a:gd name="connsiteX59" fmla="*/ 1775012 w 5446059"/>
                  <a:gd name="connsiteY59" fmla="*/ 739588 h 3240741"/>
                  <a:gd name="connsiteX60" fmla="*/ 1855694 w 5446059"/>
                  <a:gd name="connsiteY60" fmla="*/ 632012 h 3240741"/>
                  <a:gd name="connsiteX61" fmla="*/ 1990165 w 5446059"/>
                  <a:gd name="connsiteY61" fmla="*/ 430306 h 3240741"/>
                  <a:gd name="connsiteX62" fmla="*/ 2017059 w 5446059"/>
                  <a:gd name="connsiteY62" fmla="*/ 389965 h 3240741"/>
                  <a:gd name="connsiteX63" fmla="*/ 2097741 w 5446059"/>
                  <a:gd name="connsiteY63" fmla="*/ 349623 h 3240741"/>
                  <a:gd name="connsiteX64" fmla="*/ 2138083 w 5446059"/>
                  <a:gd name="connsiteY64" fmla="*/ 336176 h 3240741"/>
                  <a:gd name="connsiteX65" fmla="*/ 2272553 w 5446059"/>
                  <a:gd name="connsiteY65" fmla="*/ 255494 h 3240741"/>
                  <a:gd name="connsiteX66" fmla="*/ 2312894 w 5446059"/>
                  <a:gd name="connsiteY66" fmla="*/ 242047 h 3240741"/>
                  <a:gd name="connsiteX67" fmla="*/ 2420471 w 5446059"/>
                  <a:gd name="connsiteY67" fmla="*/ 188259 h 3240741"/>
                  <a:gd name="connsiteX68" fmla="*/ 2460812 w 5446059"/>
                  <a:gd name="connsiteY68" fmla="*/ 174812 h 3240741"/>
                  <a:gd name="connsiteX69" fmla="*/ 2568389 w 5446059"/>
                  <a:gd name="connsiteY69" fmla="*/ 147917 h 3240741"/>
                  <a:gd name="connsiteX70" fmla="*/ 2649071 w 5446059"/>
                  <a:gd name="connsiteY70" fmla="*/ 121023 h 3240741"/>
                  <a:gd name="connsiteX71" fmla="*/ 2823883 w 5446059"/>
                  <a:gd name="connsiteY71" fmla="*/ 107576 h 3240741"/>
                  <a:gd name="connsiteX72" fmla="*/ 3200400 w 5446059"/>
                  <a:gd name="connsiteY72" fmla="*/ 67235 h 3240741"/>
                  <a:gd name="connsiteX73" fmla="*/ 3294530 w 5446059"/>
                  <a:gd name="connsiteY73" fmla="*/ 53788 h 3240741"/>
                  <a:gd name="connsiteX74" fmla="*/ 3375212 w 5446059"/>
                  <a:gd name="connsiteY74" fmla="*/ 40341 h 3240741"/>
                  <a:gd name="connsiteX75" fmla="*/ 3496236 w 5446059"/>
                  <a:gd name="connsiteY75" fmla="*/ 26894 h 3240741"/>
                  <a:gd name="connsiteX76" fmla="*/ 3630706 w 5446059"/>
                  <a:gd name="connsiteY76" fmla="*/ 0 h 3240741"/>
                  <a:gd name="connsiteX77" fmla="*/ 4383741 w 5446059"/>
                  <a:gd name="connsiteY77" fmla="*/ 26894 h 3240741"/>
                  <a:gd name="connsiteX78" fmla="*/ 4437530 w 5446059"/>
                  <a:gd name="connsiteY78" fmla="*/ 40341 h 3240741"/>
                  <a:gd name="connsiteX79" fmla="*/ 4625789 w 5446059"/>
                  <a:gd name="connsiteY79" fmla="*/ 80682 h 3240741"/>
                  <a:gd name="connsiteX80" fmla="*/ 4719918 w 5446059"/>
                  <a:gd name="connsiteY80" fmla="*/ 107576 h 3240741"/>
                  <a:gd name="connsiteX81" fmla="*/ 4760259 w 5446059"/>
                  <a:gd name="connsiteY81" fmla="*/ 134470 h 3240741"/>
                  <a:gd name="connsiteX82" fmla="*/ 4840941 w 5446059"/>
                  <a:gd name="connsiteY82" fmla="*/ 161365 h 3240741"/>
                  <a:gd name="connsiteX83" fmla="*/ 4894730 w 5446059"/>
                  <a:gd name="connsiteY83" fmla="*/ 188259 h 3240741"/>
                  <a:gd name="connsiteX84" fmla="*/ 4988859 w 5446059"/>
                  <a:gd name="connsiteY84" fmla="*/ 215153 h 3240741"/>
                  <a:gd name="connsiteX85" fmla="*/ 5056094 w 5446059"/>
                  <a:gd name="connsiteY85" fmla="*/ 228600 h 3240741"/>
                  <a:gd name="connsiteX86" fmla="*/ 5096436 w 5446059"/>
                  <a:gd name="connsiteY86" fmla="*/ 242047 h 3240741"/>
                  <a:gd name="connsiteX87" fmla="*/ 5136777 w 5446059"/>
                  <a:gd name="connsiteY87" fmla="*/ 268941 h 3240741"/>
                  <a:gd name="connsiteX88" fmla="*/ 5257800 w 5446059"/>
                  <a:gd name="connsiteY88" fmla="*/ 309282 h 3240741"/>
                  <a:gd name="connsiteX89" fmla="*/ 5298141 w 5446059"/>
                  <a:gd name="connsiteY89" fmla="*/ 322729 h 3240741"/>
                  <a:gd name="connsiteX90" fmla="*/ 5338483 w 5446059"/>
                  <a:gd name="connsiteY90" fmla="*/ 336176 h 3240741"/>
                  <a:gd name="connsiteX91" fmla="*/ 5405718 w 5446059"/>
                  <a:gd name="connsiteY91" fmla="*/ 389965 h 3240741"/>
                  <a:gd name="connsiteX92" fmla="*/ 5446059 w 5446059"/>
                  <a:gd name="connsiteY92" fmla="*/ 416859 h 324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446059" h="3240741">
                    <a:moveTo>
                      <a:pt x="1385047" y="2716306"/>
                    </a:moveTo>
                    <a:cubicBezTo>
                      <a:pt x="1381349" y="2742193"/>
                      <a:pt x="1369317" y="2866505"/>
                      <a:pt x="1344706" y="2891117"/>
                    </a:cubicBezTo>
                    <a:lnTo>
                      <a:pt x="1317812" y="2918012"/>
                    </a:lnTo>
                    <a:cubicBezTo>
                      <a:pt x="1313330" y="2931459"/>
                      <a:pt x="1313220" y="2947285"/>
                      <a:pt x="1304365" y="2958353"/>
                    </a:cubicBezTo>
                    <a:cubicBezTo>
                      <a:pt x="1294269" y="2970973"/>
                      <a:pt x="1276439" y="2974901"/>
                      <a:pt x="1264024" y="2985247"/>
                    </a:cubicBezTo>
                    <a:cubicBezTo>
                      <a:pt x="1137632" y="3090574"/>
                      <a:pt x="1346919" y="2943431"/>
                      <a:pt x="1143000" y="3079376"/>
                    </a:cubicBezTo>
                    <a:cubicBezTo>
                      <a:pt x="1129553" y="3088341"/>
                      <a:pt x="1117991" y="3101159"/>
                      <a:pt x="1102659" y="3106270"/>
                    </a:cubicBezTo>
                    <a:cubicBezTo>
                      <a:pt x="1075765" y="3115235"/>
                      <a:pt x="1045565" y="3117440"/>
                      <a:pt x="1021977" y="3133165"/>
                    </a:cubicBezTo>
                    <a:cubicBezTo>
                      <a:pt x="995083" y="3151094"/>
                      <a:pt x="971958" y="3176732"/>
                      <a:pt x="941294" y="3186953"/>
                    </a:cubicBezTo>
                    <a:lnTo>
                      <a:pt x="820271" y="3227294"/>
                    </a:lnTo>
                    <a:lnTo>
                      <a:pt x="779930" y="3240741"/>
                    </a:lnTo>
                    <a:cubicBezTo>
                      <a:pt x="681859" y="3235293"/>
                      <a:pt x="548993" y="3234895"/>
                      <a:pt x="443753" y="3213847"/>
                    </a:cubicBezTo>
                    <a:cubicBezTo>
                      <a:pt x="429854" y="3211067"/>
                      <a:pt x="417041" y="3204294"/>
                      <a:pt x="403412" y="3200400"/>
                    </a:cubicBezTo>
                    <a:cubicBezTo>
                      <a:pt x="385642" y="3195323"/>
                      <a:pt x="367326" y="3192263"/>
                      <a:pt x="349624" y="3186953"/>
                    </a:cubicBezTo>
                    <a:cubicBezTo>
                      <a:pt x="322470" y="3178807"/>
                      <a:pt x="268941" y="3160059"/>
                      <a:pt x="268941" y="3160059"/>
                    </a:cubicBezTo>
                    <a:cubicBezTo>
                      <a:pt x="242047" y="3142129"/>
                      <a:pt x="206188" y="3133164"/>
                      <a:pt x="188259" y="3106270"/>
                    </a:cubicBezTo>
                    <a:lnTo>
                      <a:pt x="107577" y="2985247"/>
                    </a:lnTo>
                    <a:lnTo>
                      <a:pt x="80683" y="2944906"/>
                    </a:lnTo>
                    <a:lnTo>
                      <a:pt x="53789" y="2904565"/>
                    </a:lnTo>
                    <a:cubicBezTo>
                      <a:pt x="49306" y="2886635"/>
                      <a:pt x="45418" y="2868546"/>
                      <a:pt x="40341" y="2850776"/>
                    </a:cubicBezTo>
                    <a:cubicBezTo>
                      <a:pt x="36447" y="2837147"/>
                      <a:pt x="30332" y="2824186"/>
                      <a:pt x="26894" y="2810435"/>
                    </a:cubicBezTo>
                    <a:cubicBezTo>
                      <a:pt x="21351" y="2788262"/>
                      <a:pt x="17929" y="2765612"/>
                      <a:pt x="13447" y="2743200"/>
                    </a:cubicBezTo>
                    <a:cubicBezTo>
                      <a:pt x="8965" y="2675965"/>
                      <a:pt x="0" y="2608879"/>
                      <a:pt x="0" y="2541494"/>
                    </a:cubicBezTo>
                    <a:cubicBezTo>
                      <a:pt x="0" y="2451735"/>
                      <a:pt x="5671" y="2361975"/>
                      <a:pt x="13447" y="2272553"/>
                    </a:cubicBezTo>
                    <a:cubicBezTo>
                      <a:pt x="14675" y="2258432"/>
                      <a:pt x="19601" y="2244366"/>
                      <a:pt x="26894" y="2232212"/>
                    </a:cubicBezTo>
                    <a:cubicBezTo>
                      <a:pt x="33417" y="2221340"/>
                      <a:pt x="44824" y="2214282"/>
                      <a:pt x="53789" y="2205317"/>
                    </a:cubicBezTo>
                    <a:lnTo>
                      <a:pt x="94130" y="2084294"/>
                    </a:lnTo>
                    <a:cubicBezTo>
                      <a:pt x="98612" y="2070847"/>
                      <a:pt x="99714" y="2055747"/>
                      <a:pt x="107577" y="2043953"/>
                    </a:cubicBezTo>
                    <a:lnTo>
                      <a:pt x="134471" y="2003612"/>
                    </a:lnTo>
                    <a:cubicBezTo>
                      <a:pt x="147948" y="1963180"/>
                      <a:pt x="145848" y="1957686"/>
                      <a:pt x="174812" y="1922929"/>
                    </a:cubicBezTo>
                    <a:cubicBezTo>
                      <a:pt x="186986" y="1908320"/>
                      <a:pt x="203478" y="1897599"/>
                      <a:pt x="215153" y="1882588"/>
                    </a:cubicBezTo>
                    <a:cubicBezTo>
                      <a:pt x="234997" y="1857074"/>
                      <a:pt x="246085" y="1824762"/>
                      <a:pt x="268941" y="1801906"/>
                    </a:cubicBezTo>
                    <a:lnTo>
                      <a:pt x="322730" y="1748117"/>
                    </a:lnTo>
                    <a:cubicBezTo>
                      <a:pt x="336177" y="1734670"/>
                      <a:pt x="352522" y="1723599"/>
                      <a:pt x="363071" y="1707776"/>
                    </a:cubicBezTo>
                    <a:cubicBezTo>
                      <a:pt x="372036" y="1694329"/>
                      <a:pt x="377802" y="1678077"/>
                      <a:pt x="389965" y="1667435"/>
                    </a:cubicBezTo>
                    <a:cubicBezTo>
                      <a:pt x="414290" y="1646150"/>
                      <a:pt x="443753" y="1631576"/>
                      <a:pt x="470647" y="1613647"/>
                    </a:cubicBezTo>
                    <a:cubicBezTo>
                      <a:pt x="586260" y="1536572"/>
                      <a:pt x="439985" y="1628979"/>
                      <a:pt x="551330" y="1573306"/>
                    </a:cubicBezTo>
                    <a:cubicBezTo>
                      <a:pt x="565785" y="1566078"/>
                      <a:pt x="576903" y="1552976"/>
                      <a:pt x="591671" y="1546412"/>
                    </a:cubicBezTo>
                    <a:cubicBezTo>
                      <a:pt x="617576" y="1534898"/>
                      <a:pt x="645459" y="1528482"/>
                      <a:pt x="672353" y="1519517"/>
                    </a:cubicBezTo>
                    <a:lnTo>
                      <a:pt x="712694" y="1506070"/>
                    </a:lnTo>
                    <a:cubicBezTo>
                      <a:pt x="802341" y="1510552"/>
                      <a:pt x="892468" y="1509228"/>
                      <a:pt x="981636" y="1519517"/>
                    </a:cubicBezTo>
                    <a:cubicBezTo>
                      <a:pt x="1048959" y="1527285"/>
                      <a:pt x="1088924" y="1564149"/>
                      <a:pt x="1143000" y="1600200"/>
                    </a:cubicBezTo>
                    <a:cubicBezTo>
                      <a:pt x="1156447" y="1609165"/>
                      <a:pt x="1171913" y="1615666"/>
                      <a:pt x="1183341" y="1627094"/>
                    </a:cubicBezTo>
                    <a:cubicBezTo>
                      <a:pt x="1192306" y="1636059"/>
                      <a:pt x="1200336" y="1646068"/>
                      <a:pt x="1210236" y="1653988"/>
                    </a:cubicBezTo>
                    <a:cubicBezTo>
                      <a:pt x="1274467" y="1705372"/>
                      <a:pt x="1224636" y="1661188"/>
                      <a:pt x="1290918" y="1694329"/>
                    </a:cubicBezTo>
                    <a:cubicBezTo>
                      <a:pt x="1395188" y="1746464"/>
                      <a:pt x="1270202" y="1700871"/>
                      <a:pt x="1371600" y="1734670"/>
                    </a:cubicBezTo>
                    <a:cubicBezTo>
                      <a:pt x="1389530" y="1730188"/>
                      <a:pt x="1413361" y="1735255"/>
                      <a:pt x="1425389" y="1721223"/>
                    </a:cubicBezTo>
                    <a:cubicBezTo>
                      <a:pt x="1443838" y="1699699"/>
                      <a:pt x="1443318" y="1667435"/>
                      <a:pt x="1452283" y="1640541"/>
                    </a:cubicBezTo>
                    <a:lnTo>
                      <a:pt x="1465730" y="1600200"/>
                    </a:lnTo>
                    <a:cubicBezTo>
                      <a:pt x="1470212" y="1586753"/>
                      <a:pt x="1475739" y="1573610"/>
                      <a:pt x="1479177" y="1559859"/>
                    </a:cubicBezTo>
                    <a:cubicBezTo>
                      <a:pt x="1483659" y="1541929"/>
                      <a:pt x="1489586" y="1524300"/>
                      <a:pt x="1492624" y="1506070"/>
                    </a:cubicBezTo>
                    <a:cubicBezTo>
                      <a:pt x="1498565" y="1470424"/>
                      <a:pt x="1498499" y="1433830"/>
                      <a:pt x="1506071" y="1398494"/>
                    </a:cubicBezTo>
                    <a:cubicBezTo>
                      <a:pt x="1526234" y="1304399"/>
                      <a:pt x="1529607" y="1344689"/>
                      <a:pt x="1546412" y="1277470"/>
                    </a:cubicBezTo>
                    <a:cubicBezTo>
                      <a:pt x="1553929" y="1247402"/>
                      <a:pt x="1573658" y="1162643"/>
                      <a:pt x="1586753" y="1143000"/>
                    </a:cubicBezTo>
                    <a:lnTo>
                      <a:pt x="1613647" y="1102659"/>
                    </a:lnTo>
                    <a:lnTo>
                      <a:pt x="1653989" y="981635"/>
                    </a:lnTo>
                    <a:cubicBezTo>
                      <a:pt x="1667062" y="942417"/>
                      <a:pt x="1670590" y="925490"/>
                      <a:pt x="1694330" y="887506"/>
                    </a:cubicBezTo>
                    <a:cubicBezTo>
                      <a:pt x="1706208" y="868501"/>
                      <a:pt x="1721224" y="851647"/>
                      <a:pt x="1734671" y="833717"/>
                    </a:cubicBezTo>
                    <a:cubicBezTo>
                      <a:pt x="1739153" y="815788"/>
                      <a:pt x="1740838" y="796916"/>
                      <a:pt x="1748118" y="779929"/>
                    </a:cubicBezTo>
                    <a:cubicBezTo>
                      <a:pt x="1754484" y="765074"/>
                      <a:pt x="1765506" y="752658"/>
                      <a:pt x="1775012" y="739588"/>
                    </a:cubicBezTo>
                    <a:cubicBezTo>
                      <a:pt x="1801376" y="703338"/>
                      <a:pt x="1830830" y="669307"/>
                      <a:pt x="1855694" y="632012"/>
                    </a:cubicBezTo>
                    <a:lnTo>
                      <a:pt x="1990165" y="430306"/>
                    </a:lnTo>
                    <a:cubicBezTo>
                      <a:pt x="1999130" y="416859"/>
                      <a:pt x="2001727" y="395076"/>
                      <a:pt x="2017059" y="389965"/>
                    </a:cubicBezTo>
                    <a:cubicBezTo>
                      <a:pt x="2118468" y="356160"/>
                      <a:pt x="1993460" y="401763"/>
                      <a:pt x="2097741" y="349623"/>
                    </a:cubicBezTo>
                    <a:cubicBezTo>
                      <a:pt x="2110419" y="343284"/>
                      <a:pt x="2124636" y="340658"/>
                      <a:pt x="2138083" y="336176"/>
                    </a:cubicBezTo>
                    <a:cubicBezTo>
                      <a:pt x="2195440" y="297938"/>
                      <a:pt x="2214664" y="280303"/>
                      <a:pt x="2272553" y="255494"/>
                    </a:cubicBezTo>
                    <a:cubicBezTo>
                      <a:pt x="2285581" y="249910"/>
                      <a:pt x="2299990" y="247912"/>
                      <a:pt x="2312894" y="242047"/>
                    </a:cubicBezTo>
                    <a:cubicBezTo>
                      <a:pt x="2349392" y="225457"/>
                      <a:pt x="2382437" y="200937"/>
                      <a:pt x="2420471" y="188259"/>
                    </a:cubicBezTo>
                    <a:cubicBezTo>
                      <a:pt x="2433918" y="183777"/>
                      <a:pt x="2447137" y="178542"/>
                      <a:pt x="2460812" y="174812"/>
                    </a:cubicBezTo>
                    <a:cubicBezTo>
                      <a:pt x="2496472" y="165086"/>
                      <a:pt x="2533323" y="159606"/>
                      <a:pt x="2568389" y="147917"/>
                    </a:cubicBezTo>
                    <a:cubicBezTo>
                      <a:pt x="2595283" y="138952"/>
                      <a:pt x="2620806" y="123197"/>
                      <a:pt x="2649071" y="121023"/>
                    </a:cubicBezTo>
                    <a:lnTo>
                      <a:pt x="2823883" y="107576"/>
                    </a:lnTo>
                    <a:cubicBezTo>
                      <a:pt x="3056127" y="68869"/>
                      <a:pt x="2930823" y="84083"/>
                      <a:pt x="3200400" y="67235"/>
                    </a:cubicBezTo>
                    <a:lnTo>
                      <a:pt x="3294530" y="53788"/>
                    </a:lnTo>
                    <a:cubicBezTo>
                      <a:pt x="3321478" y="49642"/>
                      <a:pt x="3348186" y="43944"/>
                      <a:pt x="3375212" y="40341"/>
                    </a:cubicBezTo>
                    <a:cubicBezTo>
                      <a:pt x="3415446" y="34977"/>
                      <a:pt x="3456143" y="33224"/>
                      <a:pt x="3496236" y="26894"/>
                    </a:cubicBezTo>
                    <a:cubicBezTo>
                      <a:pt x="3541388" y="19765"/>
                      <a:pt x="3630706" y="0"/>
                      <a:pt x="3630706" y="0"/>
                    </a:cubicBezTo>
                    <a:cubicBezTo>
                      <a:pt x="3750286" y="2544"/>
                      <a:pt x="4159811" y="-7557"/>
                      <a:pt x="4383741" y="26894"/>
                    </a:cubicBezTo>
                    <a:cubicBezTo>
                      <a:pt x="4402008" y="29704"/>
                      <a:pt x="4419407" y="36717"/>
                      <a:pt x="4437530" y="40341"/>
                    </a:cubicBezTo>
                    <a:cubicBezTo>
                      <a:pt x="4632761" y="79387"/>
                      <a:pt x="4385897" y="20709"/>
                      <a:pt x="4625789" y="80682"/>
                    </a:cubicBezTo>
                    <a:cubicBezTo>
                      <a:pt x="4643023" y="84990"/>
                      <a:pt x="4700627" y="97930"/>
                      <a:pt x="4719918" y="107576"/>
                    </a:cubicBezTo>
                    <a:cubicBezTo>
                      <a:pt x="4734373" y="114804"/>
                      <a:pt x="4745491" y="127906"/>
                      <a:pt x="4760259" y="134470"/>
                    </a:cubicBezTo>
                    <a:cubicBezTo>
                      <a:pt x="4786164" y="145984"/>
                      <a:pt x="4815585" y="148687"/>
                      <a:pt x="4840941" y="161365"/>
                    </a:cubicBezTo>
                    <a:cubicBezTo>
                      <a:pt x="4858871" y="170330"/>
                      <a:pt x="4876305" y="180363"/>
                      <a:pt x="4894730" y="188259"/>
                    </a:cubicBezTo>
                    <a:cubicBezTo>
                      <a:pt x="4918920" y="198626"/>
                      <a:pt x="4965238" y="209904"/>
                      <a:pt x="4988859" y="215153"/>
                    </a:cubicBezTo>
                    <a:cubicBezTo>
                      <a:pt x="5011170" y="220111"/>
                      <a:pt x="5033921" y="223057"/>
                      <a:pt x="5056094" y="228600"/>
                    </a:cubicBezTo>
                    <a:cubicBezTo>
                      <a:pt x="5069845" y="232038"/>
                      <a:pt x="5082989" y="237565"/>
                      <a:pt x="5096436" y="242047"/>
                    </a:cubicBezTo>
                    <a:cubicBezTo>
                      <a:pt x="5109883" y="251012"/>
                      <a:pt x="5122009" y="262377"/>
                      <a:pt x="5136777" y="268941"/>
                    </a:cubicBezTo>
                    <a:lnTo>
                      <a:pt x="5257800" y="309282"/>
                    </a:lnTo>
                    <a:lnTo>
                      <a:pt x="5298141" y="322729"/>
                    </a:lnTo>
                    <a:lnTo>
                      <a:pt x="5338483" y="336176"/>
                    </a:lnTo>
                    <a:cubicBezTo>
                      <a:pt x="5383818" y="404179"/>
                      <a:pt x="5340767" y="357489"/>
                      <a:pt x="5405718" y="389965"/>
                    </a:cubicBezTo>
                    <a:cubicBezTo>
                      <a:pt x="5420173" y="397193"/>
                      <a:pt x="5446059" y="416859"/>
                      <a:pt x="5446059" y="416859"/>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25"/>
              </a:p>
            </p:txBody>
          </p:sp>
          <p:sp>
            <p:nvSpPr>
              <p:cNvPr id="11" name="Freeform 10">
                <a:extLst>
                  <a:ext uri="{FF2B5EF4-FFF2-40B4-BE49-F238E27FC236}">
                    <a16:creationId xmlns:a16="http://schemas.microsoft.com/office/drawing/2014/main" id="{675B8EFF-5D25-0748-96C7-FEDD7B6BD357}"/>
                  </a:ext>
                </a:extLst>
              </p:cNvPr>
              <p:cNvSpPr/>
              <p:nvPr/>
            </p:nvSpPr>
            <p:spPr>
              <a:xfrm>
                <a:off x="4087906" y="4168588"/>
                <a:ext cx="3173506" cy="1425388"/>
              </a:xfrm>
              <a:custGeom>
                <a:avLst/>
                <a:gdLst>
                  <a:gd name="connsiteX0" fmla="*/ 0 w 3173506"/>
                  <a:gd name="connsiteY0" fmla="*/ 0 h 1425388"/>
                  <a:gd name="connsiteX1" fmla="*/ 147918 w 3173506"/>
                  <a:gd name="connsiteY1" fmla="*/ 94130 h 1425388"/>
                  <a:gd name="connsiteX2" fmla="*/ 201706 w 3173506"/>
                  <a:gd name="connsiteY2" fmla="*/ 174812 h 1425388"/>
                  <a:gd name="connsiteX3" fmla="*/ 228600 w 3173506"/>
                  <a:gd name="connsiteY3" fmla="*/ 215153 h 1425388"/>
                  <a:gd name="connsiteX4" fmla="*/ 242047 w 3173506"/>
                  <a:gd name="connsiteY4" fmla="*/ 268941 h 1425388"/>
                  <a:gd name="connsiteX5" fmla="*/ 255494 w 3173506"/>
                  <a:gd name="connsiteY5" fmla="*/ 363071 h 1425388"/>
                  <a:gd name="connsiteX6" fmla="*/ 282388 w 3173506"/>
                  <a:gd name="connsiteY6" fmla="*/ 443753 h 1425388"/>
                  <a:gd name="connsiteX7" fmla="*/ 295835 w 3173506"/>
                  <a:gd name="connsiteY7" fmla="*/ 484094 h 1425388"/>
                  <a:gd name="connsiteX8" fmla="*/ 322729 w 3173506"/>
                  <a:gd name="connsiteY8" fmla="*/ 524436 h 1425388"/>
                  <a:gd name="connsiteX9" fmla="*/ 336176 w 3173506"/>
                  <a:gd name="connsiteY9" fmla="*/ 564777 h 1425388"/>
                  <a:gd name="connsiteX10" fmla="*/ 389965 w 3173506"/>
                  <a:gd name="connsiteY10" fmla="*/ 645459 h 1425388"/>
                  <a:gd name="connsiteX11" fmla="*/ 403412 w 3173506"/>
                  <a:gd name="connsiteY11" fmla="*/ 685800 h 1425388"/>
                  <a:gd name="connsiteX12" fmla="*/ 457200 w 3173506"/>
                  <a:gd name="connsiteY12" fmla="*/ 753036 h 1425388"/>
                  <a:gd name="connsiteX13" fmla="*/ 497541 w 3173506"/>
                  <a:gd name="connsiteY13" fmla="*/ 833718 h 1425388"/>
                  <a:gd name="connsiteX14" fmla="*/ 578223 w 3173506"/>
                  <a:gd name="connsiteY14" fmla="*/ 887506 h 1425388"/>
                  <a:gd name="connsiteX15" fmla="*/ 605118 w 3173506"/>
                  <a:gd name="connsiteY15" fmla="*/ 914400 h 1425388"/>
                  <a:gd name="connsiteX16" fmla="*/ 632012 w 3173506"/>
                  <a:gd name="connsiteY16" fmla="*/ 954741 h 1425388"/>
                  <a:gd name="connsiteX17" fmla="*/ 753035 w 3173506"/>
                  <a:gd name="connsiteY17" fmla="*/ 1021977 h 1425388"/>
                  <a:gd name="connsiteX18" fmla="*/ 833718 w 3173506"/>
                  <a:gd name="connsiteY18" fmla="*/ 1075765 h 1425388"/>
                  <a:gd name="connsiteX19" fmla="*/ 968188 w 3173506"/>
                  <a:gd name="connsiteY19" fmla="*/ 1116106 h 1425388"/>
                  <a:gd name="connsiteX20" fmla="*/ 1008529 w 3173506"/>
                  <a:gd name="connsiteY20" fmla="*/ 1129553 h 1425388"/>
                  <a:gd name="connsiteX21" fmla="*/ 1048870 w 3173506"/>
                  <a:gd name="connsiteY21" fmla="*/ 1143000 h 1425388"/>
                  <a:gd name="connsiteX22" fmla="*/ 1102659 w 3173506"/>
                  <a:gd name="connsiteY22" fmla="*/ 1156447 h 1425388"/>
                  <a:gd name="connsiteX23" fmla="*/ 1143000 w 3173506"/>
                  <a:gd name="connsiteY23" fmla="*/ 1183341 h 1425388"/>
                  <a:gd name="connsiteX24" fmla="*/ 1411941 w 3173506"/>
                  <a:gd name="connsiteY24" fmla="*/ 1237130 h 1425388"/>
                  <a:gd name="connsiteX25" fmla="*/ 1586753 w 3173506"/>
                  <a:gd name="connsiteY25" fmla="*/ 1277471 h 1425388"/>
                  <a:gd name="connsiteX26" fmla="*/ 1721223 w 3173506"/>
                  <a:gd name="connsiteY26" fmla="*/ 1290918 h 1425388"/>
                  <a:gd name="connsiteX27" fmla="*/ 2111188 w 3173506"/>
                  <a:gd name="connsiteY27" fmla="*/ 1317812 h 1425388"/>
                  <a:gd name="connsiteX28" fmla="*/ 2218765 w 3173506"/>
                  <a:gd name="connsiteY28" fmla="*/ 1344706 h 1425388"/>
                  <a:gd name="connsiteX29" fmla="*/ 2272553 w 3173506"/>
                  <a:gd name="connsiteY29" fmla="*/ 1358153 h 1425388"/>
                  <a:gd name="connsiteX30" fmla="*/ 2407023 w 3173506"/>
                  <a:gd name="connsiteY30" fmla="*/ 1398494 h 1425388"/>
                  <a:gd name="connsiteX31" fmla="*/ 2608729 w 3173506"/>
                  <a:gd name="connsiteY31" fmla="*/ 1411941 h 1425388"/>
                  <a:gd name="connsiteX32" fmla="*/ 2716306 w 3173506"/>
                  <a:gd name="connsiteY32" fmla="*/ 1425388 h 1425388"/>
                  <a:gd name="connsiteX33" fmla="*/ 2931459 w 3173506"/>
                  <a:gd name="connsiteY33" fmla="*/ 1411941 h 1425388"/>
                  <a:gd name="connsiteX34" fmla="*/ 3052482 w 3173506"/>
                  <a:gd name="connsiteY34" fmla="*/ 1398494 h 1425388"/>
                  <a:gd name="connsiteX35" fmla="*/ 3173506 w 3173506"/>
                  <a:gd name="connsiteY35" fmla="*/ 1398494 h 1425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173506" h="1425388">
                    <a:moveTo>
                      <a:pt x="0" y="0"/>
                    </a:moveTo>
                    <a:cubicBezTo>
                      <a:pt x="68477" y="29347"/>
                      <a:pt x="106357" y="31788"/>
                      <a:pt x="147918" y="94130"/>
                    </a:cubicBezTo>
                    <a:lnTo>
                      <a:pt x="201706" y="174812"/>
                    </a:lnTo>
                    <a:lnTo>
                      <a:pt x="228600" y="215153"/>
                    </a:lnTo>
                    <a:cubicBezTo>
                      <a:pt x="233082" y="233082"/>
                      <a:pt x="238741" y="250758"/>
                      <a:pt x="242047" y="268941"/>
                    </a:cubicBezTo>
                    <a:cubicBezTo>
                      <a:pt x="247717" y="300125"/>
                      <a:pt x="248367" y="332187"/>
                      <a:pt x="255494" y="363071"/>
                    </a:cubicBezTo>
                    <a:cubicBezTo>
                      <a:pt x="261868" y="390694"/>
                      <a:pt x="273423" y="416859"/>
                      <a:pt x="282388" y="443753"/>
                    </a:cubicBezTo>
                    <a:cubicBezTo>
                      <a:pt x="286870" y="457200"/>
                      <a:pt x="287973" y="472300"/>
                      <a:pt x="295835" y="484094"/>
                    </a:cubicBezTo>
                    <a:cubicBezTo>
                      <a:pt x="304800" y="497541"/>
                      <a:pt x="315501" y="509981"/>
                      <a:pt x="322729" y="524436"/>
                    </a:cubicBezTo>
                    <a:cubicBezTo>
                      <a:pt x="329068" y="537114"/>
                      <a:pt x="329292" y="552386"/>
                      <a:pt x="336176" y="564777"/>
                    </a:cubicBezTo>
                    <a:cubicBezTo>
                      <a:pt x="351873" y="593032"/>
                      <a:pt x="389965" y="645459"/>
                      <a:pt x="389965" y="645459"/>
                    </a:cubicBezTo>
                    <a:cubicBezTo>
                      <a:pt x="394447" y="658906"/>
                      <a:pt x="397073" y="673122"/>
                      <a:pt x="403412" y="685800"/>
                    </a:cubicBezTo>
                    <a:cubicBezTo>
                      <a:pt x="420375" y="719725"/>
                      <a:pt x="432186" y="728021"/>
                      <a:pt x="457200" y="753036"/>
                    </a:cubicBezTo>
                    <a:cubicBezTo>
                      <a:pt x="466792" y="781812"/>
                      <a:pt x="473007" y="812251"/>
                      <a:pt x="497541" y="833718"/>
                    </a:cubicBezTo>
                    <a:cubicBezTo>
                      <a:pt x="521866" y="855003"/>
                      <a:pt x="555367" y="864651"/>
                      <a:pt x="578223" y="887506"/>
                    </a:cubicBezTo>
                    <a:cubicBezTo>
                      <a:pt x="587188" y="896471"/>
                      <a:pt x="597198" y="904500"/>
                      <a:pt x="605118" y="914400"/>
                    </a:cubicBezTo>
                    <a:cubicBezTo>
                      <a:pt x="615214" y="927020"/>
                      <a:pt x="619849" y="944099"/>
                      <a:pt x="632012" y="954741"/>
                    </a:cubicBezTo>
                    <a:cubicBezTo>
                      <a:pt x="776812" y="1081442"/>
                      <a:pt x="659084" y="969783"/>
                      <a:pt x="753035" y="1021977"/>
                    </a:cubicBezTo>
                    <a:cubicBezTo>
                      <a:pt x="781290" y="1037674"/>
                      <a:pt x="802360" y="1067926"/>
                      <a:pt x="833718" y="1075765"/>
                    </a:cubicBezTo>
                    <a:cubicBezTo>
                      <a:pt x="915008" y="1096088"/>
                      <a:pt x="869973" y="1083368"/>
                      <a:pt x="968188" y="1116106"/>
                    </a:cubicBezTo>
                    <a:lnTo>
                      <a:pt x="1008529" y="1129553"/>
                    </a:lnTo>
                    <a:cubicBezTo>
                      <a:pt x="1021976" y="1134035"/>
                      <a:pt x="1035119" y="1139562"/>
                      <a:pt x="1048870" y="1143000"/>
                    </a:cubicBezTo>
                    <a:lnTo>
                      <a:pt x="1102659" y="1156447"/>
                    </a:lnTo>
                    <a:cubicBezTo>
                      <a:pt x="1116106" y="1165412"/>
                      <a:pt x="1128232" y="1176777"/>
                      <a:pt x="1143000" y="1183341"/>
                    </a:cubicBezTo>
                    <a:cubicBezTo>
                      <a:pt x="1256662" y="1233858"/>
                      <a:pt x="1256343" y="1198231"/>
                      <a:pt x="1411941" y="1237130"/>
                    </a:cubicBezTo>
                    <a:cubicBezTo>
                      <a:pt x="1446060" y="1245660"/>
                      <a:pt x="1542406" y="1271558"/>
                      <a:pt x="1586753" y="1277471"/>
                    </a:cubicBezTo>
                    <a:cubicBezTo>
                      <a:pt x="1631405" y="1283425"/>
                      <a:pt x="1676345" y="1287016"/>
                      <a:pt x="1721223" y="1290918"/>
                    </a:cubicBezTo>
                    <a:cubicBezTo>
                      <a:pt x="1866568" y="1303557"/>
                      <a:pt x="1962028" y="1308490"/>
                      <a:pt x="2111188" y="1317812"/>
                    </a:cubicBezTo>
                    <a:lnTo>
                      <a:pt x="2218765" y="1344706"/>
                    </a:lnTo>
                    <a:cubicBezTo>
                      <a:pt x="2236694" y="1349188"/>
                      <a:pt x="2255020" y="1352309"/>
                      <a:pt x="2272553" y="1358153"/>
                    </a:cubicBezTo>
                    <a:cubicBezTo>
                      <a:pt x="2291635" y="1364514"/>
                      <a:pt x="2377321" y="1395367"/>
                      <a:pt x="2407023" y="1398494"/>
                    </a:cubicBezTo>
                    <a:cubicBezTo>
                      <a:pt x="2474037" y="1405548"/>
                      <a:pt x="2541598" y="1406104"/>
                      <a:pt x="2608729" y="1411941"/>
                    </a:cubicBezTo>
                    <a:cubicBezTo>
                      <a:pt x="2644731" y="1415072"/>
                      <a:pt x="2680447" y="1420906"/>
                      <a:pt x="2716306" y="1425388"/>
                    </a:cubicBezTo>
                    <a:lnTo>
                      <a:pt x="2931459" y="1411941"/>
                    </a:lnTo>
                    <a:cubicBezTo>
                      <a:pt x="2971919" y="1408704"/>
                      <a:pt x="3011955" y="1400745"/>
                      <a:pt x="3052482" y="1398494"/>
                    </a:cubicBezTo>
                    <a:cubicBezTo>
                      <a:pt x="3092761" y="1396256"/>
                      <a:pt x="3133165" y="1398494"/>
                      <a:pt x="3173506" y="1398494"/>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25"/>
              </a:p>
            </p:txBody>
          </p:sp>
        </p:grpSp>
      </p:grpSp>
      <p:sp>
        <p:nvSpPr>
          <p:cNvPr id="13" name="TextBox 12"/>
          <p:cNvSpPr txBox="1"/>
          <p:nvPr/>
        </p:nvSpPr>
        <p:spPr>
          <a:xfrm>
            <a:off x="7164569" y="6520418"/>
            <a:ext cx="1584176" cy="369332"/>
          </a:xfrm>
          <a:prstGeom prst="rect">
            <a:avLst/>
          </a:prstGeom>
          <a:noFill/>
        </p:spPr>
        <p:txBody>
          <a:bodyPr wrap="square" rtlCol="0">
            <a:spAutoFit/>
          </a:bodyPr>
          <a:lstStyle/>
          <a:p>
            <a:r>
              <a:rPr lang="en-GB" dirty="0" smtClean="0"/>
              <a:t>J. Jakubek</a:t>
            </a:r>
            <a:endParaRPr lang="en-GB" dirty="0"/>
          </a:p>
        </p:txBody>
      </p:sp>
    </p:spTree>
    <p:extLst>
      <p:ext uri="{BB962C8B-B14F-4D97-AF65-F5344CB8AC3E}">
        <p14:creationId xmlns:p14="http://schemas.microsoft.com/office/powerpoint/2010/main" val="3486794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accel="50000" decel="50000" fill="hold" nodeType="afterEffect">
                                  <p:stCondLst>
                                    <p:cond delay="0"/>
                                  </p:stCondLst>
                                  <p:childTnLst>
                                    <p:animRot by="5400000">
                                      <p:cBhvr>
                                        <p:cTn id="6" dur="2000" fill="hold"/>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B7017B-1280-7540-B711-0154351D9C9C}"/>
              </a:ext>
            </a:extLst>
          </p:cNvPr>
          <p:cNvSpPr/>
          <p:nvPr/>
        </p:nvSpPr>
        <p:spPr>
          <a:xfrm>
            <a:off x="1143000" y="857250"/>
            <a:ext cx="6858000" cy="51435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AU" sz="1125"/>
          </a:p>
        </p:txBody>
      </p:sp>
      <p:pic>
        <p:nvPicPr>
          <p:cNvPr id="8" name="Picture 7">
            <a:extLst>
              <a:ext uri="{FF2B5EF4-FFF2-40B4-BE49-F238E27FC236}">
                <a16:creationId xmlns:a16="http://schemas.microsoft.com/office/drawing/2014/main" id="{98FBE785-3119-774B-A103-D407DD5C5DEF}"/>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rot="5400000">
            <a:off x="2750085" y="1964717"/>
            <a:ext cx="3924550" cy="2974725"/>
          </a:xfrm>
          <a:prstGeom prst="rect">
            <a:avLst/>
          </a:prstGeom>
        </p:spPr>
      </p:pic>
      <p:pic>
        <p:nvPicPr>
          <p:cNvPr id="4" name="Picture 3">
            <a:extLst>
              <a:ext uri="{FF2B5EF4-FFF2-40B4-BE49-F238E27FC236}">
                <a16:creationId xmlns:a16="http://schemas.microsoft.com/office/drawing/2014/main" id="{EB34F997-3098-5142-944C-DAF656085270}"/>
              </a:ext>
            </a:extLst>
          </p:cNvPr>
          <p:cNvPicPr>
            <a:picLocks noChangeAspect="1"/>
          </p:cNvPicPr>
          <p:nvPr/>
        </p:nvPicPr>
        <p:blipFill>
          <a:blip r:embed="rId3" cstate="hqprint">
            <a:alphaModFix/>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tretch>
            <a:fillRect/>
          </a:stretch>
        </p:blipFill>
        <p:spPr>
          <a:xfrm>
            <a:off x="3186597" y="1471613"/>
            <a:ext cx="2996315" cy="3928500"/>
          </a:xfrm>
          <a:prstGeom prst="rect">
            <a:avLst/>
          </a:prstGeom>
        </p:spPr>
      </p:pic>
      <p:grpSp>
        <p:nvGrpSpPr>
          <p:cNvPr id="9" name="Group 8">
            <a:extLst>
              <a:ext uri="{FF2B5EF4-FFF2-40B4-BE49-F238E27FC236}">
                <a16:creationId xmlns:a16="http://schemas.microsoft.com/office/drawing/2014/main" id="{E060AB11-8E9A-1249-B95A-E28D14EE0105}"/>
              </a:ext>
            </a:extLst>
          </p:cNvPr>
          <p:cNvGrpSpPr/>
          <p:nvPr/>
        </p:nvGrpSpPr>
        <p:grpSpPr>
          <a:xfrm rot="5400000">
            <a:off x="3399094" y="2148692"/>
            <a:ext cx="2516010" cy="1822725"/>
            <a:chOff x="2353235" y="1559859"/>
            <a:chExt cx="5446059" cy="4034117"/>
          </a:xfrm>
        </p:grpSpPr>
        <p:sp>
          <p:nvSpPr>
            <p:cNvPr id="10" name="Freeform 9">
              <a:extLst>
                <a:ext uri="{FF2B5EF4-FFF2-40B4-BE49-F238E27FC236}">
                  <a16:creationId xmlns:a16="http://schemas.microsoft.com/office/drawing/2014/main" id="{BEACF680-7573-E24F-90D1-65850738E5F7}"/>
                </a:ext>
              </a:extLst>
            </p:cNvPr>
            <p:cNvSpPr/>
            <p:nvPr/>
          </p:nvSpPr>
          <p:spPr>
            <a:xfrm>
              <a:off x="2353235" y="1559859"/>
              <a:ext cx="5446059" cy="3240741"/>
            </a:xfrm>
            <a:custGeom>
              <a:avLst/>
              <a:gdLst>
                <a:gd name="connsiteX0" fmla="*/ 1385047 w 5446059"/>
                <a:gd name="connsiteY0" fmla="*/ 2716306 h 3240741"/>
                <a:gd name="connsiteX1" fmla="*/ 1344706 w 5446059"/>
                <a:gd name="connsiteY1" fmla="*/ 2891117 h 3240741"/>
                <a:gd name="connsiteX2" fmla="*/ 1317812 w 5446059"/>
                <a:gd name="connsiteY2" fmla="*/ 2918012 h 3240741"/>
                <a:gd name="connsiteX3" fmla="*/ 1304365 w 5446059"/>
                <a:gd name="connsiteY3" fmla="*/ 2958353 h 3240741"/>
                <a:gd name="connsiteX4" fmla="*/ 1264024 w 5446059"/>
                <a:gd name="connsiteY4" fmla="*/ 2985247 h 3240741"/>
                <a:gd name="connsiteX5" fmla="*/ 1143000 w 5446059"/>
                <a:gd name="connsiteY5" fmla="*/ 3079376 h 3240741"/>
                <a:gd name="connsiteX6" fmla="*/ 1102659 w 5446059"/>
                <a:gd name="connsiteY6" fmla="*/ 3106270 h 3240741"/>
                <a:gd name="connsiteX7" fmla="*/ 1021977 w 5446059"/>
                <a:gd name="connsiteY7" fmla="*/ 3133165 h 3240741"/>
                <a:gd name="connsiteX8" fmla="*/ 941294 w 5446059"/>
                <a:gd name="connsiteY8" fmla="*/ 3186953 h 3240741"/>
                <a:gd name="connsiteX9" fmla="*/ 820271 w 5446059"/>
                <a:gd name="connsiteY9" fmla="*/ 3227294 h 3240741"/>
                <a:gd name="connsiteX10" fmla="*/ 779930 w 5446059"/>
                <a:gd name="connsiteY10" fmla="*/ 3240741 h 3240741"/>
                <a:gd name="connsiteX11" fmla="*/ 443753 w 5446059"/>
                <a:gd name="connsiteY11" fmla="*/ 3213847 h 3240741"/>
                <a:gd name="connsiteX12" fmla="*/ 403412 w 5446059"/>
                <a:gd name="connsiteY12" fmla="*/ 3200400 h 3240741"/>
                <a:gd name="connsiteX13" fmla="*/ 349624 w 5446059"/>
                <a:gd name="connsiteY13" fmla="*/ 3186953 h 3240741"/>
                <a:gd name="connsiteX14" fmla="*/ 268941 w 5446059"/>
                <a:gd name="connsiteY14" fmla="*/ 3160059 h 3240741"/>
                <a:gd name="connsiteX15" fmla="*/ 188259 w 5446059"/>
                <a:gd name="connsiteY15" fmla="*/ 3106270 h 3240741"/>
                <a:gd name="connsiteX16" fmla="*/ 107577 w 5446059"/>
                <a:gd name="connsiteY16" fmla="*/ 2985247 h 3240741"/>
                <a:gd name="connsiteX17" fmla="*/ 80683 w 5446059"/>
                <a:gd name="connsiteY17" fmla="*/ 2944906 h 3240741"/>
                <a:gd name="connsiteX18" fmla="*/ 53789 w 5446059"/>
                <a:gd name="connsiteY18" fmla="*/ 2904565 h 3240741"/>
                <a:gd name="connsiteX19" fmla="*/ 40341 w 5446059"/>
                <a:gd name="connsiteY19" fmla="*/ 2850776 h 3240741"/>
                <a:gd name="connsiteX20" fmla="*/ 26894 w 5446059"/>
                <a:gd name="connsiteY20" fmla="*/ 2810435 h 3240741"/>
                <a:gd name="connsiteX21" fmla="*/ 13447 w 5446059"/>
                <a:gd name="connsiteY21" fmla="*/ 2743200 h 3240741"/>
                <a:gd name="connsiteX22" fmla="*/ 0 w 5446059"/>
                <a:gd name="connsiteY22" fmla="*/ 2541494 h 3240741"/>
                <a:gd name="connsiteX23" fmla="*/ 13447 w 5446059"/>
                <a:gd name="connsiteY23" fmla="*/ 2272553 h 3240741"/>
                <a:gd name="connsiteX24" fmla="*/ 26894 w 5446059"/>
                <a:gd name="connsiteY24" fmla="*/ 2232212 h 3240741"/>
                <a:gd name="connsiteX25" fmla="*/ 53789 w 5446059"/>
                <a:gd name="connsiteY25" fmla="*/ 2205317 h 3240741"/>
                <a:gd name="connsiteX26" fmla="*/ 94130 w 5446059"/>
                <a:gd name="connsiteY26" fmla="*/ 2084294 h 3240741"/>
                <a:gd name="connsiteX27" fmla="*/ 107577 w 5446059"/>
                <a:gd name="connsiteY27" fmla="*/ 2043953 h 3240741"/>
                <a:gd name="connsiteX28" fmla="*/ 134471 w 5446059"/>
                <a:gd name="connsiteY28" fmla="*/ 2003612 h 3240741"/>
                <a:gd name="connsiteX29" fmla="*/ 174812 w 5446059"/>
                <a:gd name="connsiteY29" fmla="*/ 1922929 h 3240741"/>
                <a:gd name="connsiteX30" fmla="*/ 215153 w 5446059"/>
                <a:gd name="connsiteY30" fmla="*/ 1882588 h 3240741"/>
                <a:gd name="connsiteX31" fmla="*/ 268941 w 5446059"/>
                <a:gd name="connsiteY31" fmla="*/ 1801906 h 3240741"/>
                <a:gd name="connsiteX32" fmla="*/ 322730 w 5446059"/>
                <a:gd name="connsiteY32" fmla="*/ 1748117 h 3240741"/>
                <a:gd name="connsiteX33" fmla="*/ 363071 w 5446059"/>
                <a:gd name="connsiteY33" fmla="*/ 1707776 h 3240741"/>
                <a:gd name="connsiteX34" fmla="*/ 389965 w 5446059"/>
                <a:gd name="connsiteY34" fmla="*/ 1667435 h 3240741"/>
                <a:gd name="connsiteX35" fmla="*/ 470647 w 5446059"/>
                <a:gd name="connsiteY35" fmla="*/ 1613647 h 3240741"/>
                <a:gd name="connsiteX36" fmla="*/ 551330 w 5446059"/>
                <a:gd name="connsiteY36" fmla="*/ 1573306 h 3240741"/>
                <a:gd name="connsiteX37" fmla="*/ 591671 w 5446059"/>
                <a:gd name="connsiteY37" fmla="*/ 1546412 h 3240741"/>
                <a:gd name="connsiteX38" fmla="*/ 672353 w 5446059"/>
                <a:gd name="connsiteY38" fmla="*/ 1519517 h 3240741"/>
                <a:gd name="connsiteX39" fmla="*/ 712694 w 5446059"/>
                <a:gd name="connsiteY39" fmla="*/ 1506070 h 3240741"/>
                <a:gd name="connsiteX40" fmla="*/ 981636 w 5446059"/>
                <a:gd name="connsiteY40" fmla="*/ 1519517 h 3240741"/>
                <a:gd name="connsiteX41" fmla="*/ 1143000 w 5446059"/>
                <a:gd name="connsiteY41" fmla="*/ 1600200 h 3240741"/>
                <a:gd name="connsiteX42" fmla="*/ 1183341 w 5446059"/>
                <a:gd name="connsiteY42" fmla="*/ 1627094 h 3240741"/>
                <a:gd name="connsiteX43" fmla="*/ 1210236 w 5446059"/>
                <a:gd name="connsiteY43" fmla="*/ 1653988 h 3240741"/>
                <a:gd name="connsiteX44" fmla="*/ 1290918 w 5446059"/>
                <a:gd name="connsiteY44" fmla="*/ 1694329 h 3240741"/>
                <a:gd name="connsiteX45" fmla="*/ 1371600 w 5446059"/>
                <a:gd name="connsiteY45" fmla="*/ 1734670 h 3240741"/>
                <a:gd name="connsiteX46" fmla="*/ 1425389 w 5446059"/>
                <a:gd name="connsiteY46" fmla="*/ 1721223 h 3240741"/>
                <a:gd name="connsiteX47" fmla="*/ 1452283 w 5446059"/>
                <a:gd name="connsiteY47" fmla="*/ 1640541 h 3240741"/>
                <a:gd name="connsiteX48" fmla="*/ 1465730 w 5446059"/>
                <a:gd name="connsiteY48" fmla="*/ 1600200 h 3240741"/>
                <a:gd name="connsiteX49" fmla="*/ 1479177 w 5446059"/>
                <a:gd name="connsiteY49" fmla="*/ 1559859 h 3240741"/>
                <a:gd name="connsiteX50" fmla="*/ 1492624 w 5446059"/>
                <a:gd name="connsiteY50" fmla="*/ 1506070 h 3240741"/>
                <a:gd name="connsiteX51" fmla="*/ 1506071 w 5446059"/>
                <a:gd name="connsiteY51" fmla="*/ 1398494 h 3240741"/>
                <a:gd name="connsiteX52" fmla="*/ 1546412 w 5446059"/>
                <a:gd name="connsiteY52" fmla="*/ 1277470 h 3240741"/>
                <a:gd name="connsiteX53" fmla="*/ 1586753 w 5446059"/>
                <a:gd name="connsiteY53" fmla="*/ 1143000 h 3240741"/>
                <a:gd name="connsiteX54" fmla="*/ 1613647 w 5446059"/>
                <a:gd name="connsiteY54" fmla="*/ 1102659 h 3240741"/>
                <a:gd name="connsiteX55" fmla="*/ 1653989 w 5446059"/>
                <a:gd name="connsiteY55" fmla="*/ 981635 h 3240741"/>
                <a:gd name="connsiteX56" fmla="*/ 1694330 w 5446059"/>
                <a:gd name="connsiteY56" fmla="*/ 887506 h 3240741"/>
                <a:gd name="connsiteX57" fmla="*/ 1734671 w 5446059"/>
                <a:gd name="connsiteY57" fmla="*/ 833717 h 3240741"/>
                <a:gd name="connsiteX58" fmla="*/ 1748118 w 5446059"/>
                <a:gd name="connsiteY58" fmla="*/ 779929 h 3240741"/>
                <a:gd name="connsiteX59" fmla="*/ 1775012 w 5446059"/>
                <a:gd name="connsiteY59" fmla="*/ 739588 h 3240741"/>
                <a:gd name="connsiteX60" fmla="*/ 1855694 w 5446059"/>
                <a:gd name="connsiteY60" fmla="*/ 632012 h 3240741"/>
                <a:gd name="connsiteX61" fmla="*/ 1990165 w 5446059"/>
                <a:gd name="connsiteY61" fmla="*/ 430306 h 3240741"/>
                <a:gd name="connsiteX62" fmla="*/ 2017059 w 5446059"/>
                <a:gd name="connsiteY62" fmla="*/ 389965 h 3240741"/>
                <a:gd name="connsiteX63" fmla="*/ 2097741 w 5446059"/>
                <a:gd name="connsiteY63" fmla="*/ 349623 h 3240741"/>
                <a:gd name="connsiteX64" fmla="*/ 2138083 w 5446059"/>
                <a:gd name="connsiteY64" fmla="*/ 336176 h 3240741"/>
                <a:gd name="connsiteX65" fmla="*/ 2272553 w 5446059"/>
                <a:gd name="connsiteY65" fmla="*/ 255494 h 3240741"/>
                <a:gd name="connsiteX66" fmla="*/ 2312894 w 5446059"/>
                <a:gd name="connsiteY66" fmla="*/ 242047 h 3240741"/>
                <a:gd name="connsiteX67" fmla="*/ 2420471 w 5446059"/>
                <a:gd name="connsiteY67" fmla="*/ 188259 h 3240741"/>
                <a:gd name="connsiteX68" fmla="*/ 2460812 w 5446059"/>
                <a:gd name="connsiteY68" fmla="*/ 174812 h 3240741"/>
                <a:gd name="connsiteX69" fmla="*/ 2568389 w 5446059"/>
                <a:gd name="connsiteY69" fmla="*/ 147917 h 3240741"/>
                <a:gd name="connsiteX70" fmla="*/ 2649071 w 5446059"/>
                <a:gd name="connsiteY70" fmla="*/ 121023 h 3240741"/>
                <a:gd name="connsiteX71" fmla="*/ 2823883 w 5446059"/>
                <a:gd name="connsiteY71" fmla="*/ 107576 h 3240741"/>
                <a:gd name="connsiteX72" fmla="*/ 3200400 w 5446059"/>
                <a:gd name="connsiteY72" fmla="*/ 67235 h 3240741"/>
                <a:gd name="connsiteX73" fmla="*/ 3294530 w 5446059"/>
                <a:gd name="connsiteY73" fmla="*/ 53788 h 3240741"/>
                <a:gd name="connsiteX74" fmla="*/ 3375212 w 5446059"/>
                <a:gd name="connsiteY74" fmla="*/ 40341 h 3240741"/>
                <a:gd name="connsiteX75" fmla="*/ 3496236 w 5446059"/>
                <a:gd name="connsiteY75" fmla="*/ 26894 h 3240741"/>
                <a:gd name="connsiteX76" fmla="*/ 3630706 w 5446059"/>
                <a:gd name="connsiteY76" fmla="*/ 0 h 3240741"/>
                <a:gd name="connsiteX77" fmla="*/ 4383741 w 5446059"/>
                <a:gd name="connsiteY77" fmla="*/ 26894 h 3240741"/>
                <a:gd name="connsiteX78" fmla="*/ 4437530 w 5446059"/>
                <a:gd name="connsiteY78" fmla="*/ 40341 h 3240741"/>
                <a:gd name="connsiteX79" fmla="*/ 4625789 w 5446059"/>
                <a:gd name="connsiteY79" fmla="*/ 80682 h 3240741"/>
                <a:gd name="connsiteX80" fmla="*/ 4719918 w 5446059"/>
                <a:gd name="connsiteY80" fmla="*/ 107576 h 3240741"/>
                <a:gd name="connsiteX81" fmla="*/ 4760259 w 5446059"/>
                <a:gd name="connsiteY81" fmla="*/ 134470 h 3240741"/>
                <a:gd name="connsiteX82" fmla="*/ 4840941 w 5446059"/>
                <a:gd name="connsiteY82" fmla="*/ 161365 h 3240741"/>
                <a:gd name="connsiteX83" fmla="*/ 4894730 w 5446059"/>
                <a:gd name="connsiteY83" fmla="*/ 188259 h 3240741"/>
                <a:gd name="connsiteX84" fmla="*/ 4988859 w 5446059"/>
                <a:gd name="connsiteY84" fmla="*/ 215153 h 3240741"/>
                <a:gd name="connsiteX85" fmla="*/ 5056094 w 5446059"/>
                <a:gd name="connsiteY85" fmla="*/ 228600 h 3240741"/>
                <a:gd name="connsiteX86" fmla="*/ 5096436 w 5446059"/>
                <a:gd name="connsiteY86" fmla="*/ 242047 h 3240741"/>
                <a:gd name="connsiteX87" fmla="*/ 5136777 w 5446059"/>
                <a:gd name="connsiteY87" fmla="*/ 268941 h 3240741"/>
                <a:gd name="connsiteX88" fmla="*/ 5257800 w 5446059"/>
                <a:gd name="connsiteY88" fmla="*/ 309282 h 3240741"/>
                <a:gd name="connsiteX89" fmla="*/ 5298141 w 5446059"/>
                <a:gd name="connsiteY89" fmla="*/ 322729 h 3240741"/>
                <a:gd name="connsiteX90" fmla="*/ 5338483 w 5446059"/>
                <a:gd name="connsiteY90" fmla="*/ 336176 h 3240741"/>
                <a:gd name="connsiteX91" fmla="*/ 5405718 w 5446059"/>
                <a:gd name="connsiteY91" fmla="*/ 389965 h 3240741"/>
                <a:gd name="connsiteX92" fmla="*/ 5446059 w 5446059"/>
                <a:gd name="connsiteY92" fmla="*/ 416859 h 324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446059" h="3240741">
                  <a:moveTo>
                    <a:pt x="1385047" y="2716306"/>
                  </a:moveTo>
                  <a:cubicBezTo>
                    <a:pt x="1381349" y="2742193"/>
                    <a:pt x="1369317" y="2866505"/>
                    <a:pt x="1344706" y="2891117"/>
                  </a:cubicBezTo>
                  <a:lnTo>
                    <a:pt x="1317812" y="2918012"/>
                  </a:lnTo>
                  <a:cubicBezTo>
                    <a:pt x="1313330" y="2931459"/>
                    <a:pt x="1313220" y="2947285"/>
                    <a:pt x="1304365" y="2958353"/>
                  </a:cubicBezTo>
                  <a:cubicBezTo>
                    <a:pt x="1294269" y="2970973"/>
                    <a:pt x="1276439" y="2974901"/>
                    <a:pt x="1264024" y="2985247"/>
                  </a:cubicBezTo>
                  <a:cubicBezTo>
                    <a:pt x="1137632" y="3090574"/>
                    <a:pt x="1346919" y="2943431"/>
                    <a:pt x="1143000" y="3079376"/>
                  </a:cubicBezTo>
                  <a:cubicBezTo>
                    <a:pt x="1129553" y="3088341"/>
                    <a:pt x="1117991" y="3101159"/>
                    <a:pt x="1102659" y="3106270"/>
                  </a:cubicBezTo>
                  <a:cubicBezTo>
                    <a:pt x="1075765" y="3115235"/>
                    <a:pt x="1045565" y="3117440"/>
                    <a:pt x="1021977" y="3133165"/>
                  </a:cubicBezTo>
                  <a:cubicBezTo>
                    <a:pt x="995083" y="3151094"/>
                    <a:pt x="971958" y="3176732"/>
                    <a:pt x="941294" y="3186953"/>
                  </a:cubicBezTo>
                  <a:lnTo>
                    <a:pt x="820271" y="3227294"/>
                  </a:lnTo>
                  <a:lnTo>
                    <a:pt x="779930" y="3240741"/>
                  </a:lnTo>
                  <a:cubicBezTo>
                    <a:pt x="681859" y="3235293"/>
                    <a:pt x="548993" y="3234895"/>
                    <a:pt x="443753" y="3213847"/>
                  </a:cubicBezTo>
                  <a:cubicBezTo>
                    <a:pt x="429854" y="3211067"/>
                    <a:pt x="417041" y="3204294"/>
                    <a:pt x="403412" y="3200400"/>
                  </a:cubicBezTo>
                  <a:cubicBezTo>
                    <a:pt x="385642" y="3195323"/>
                    <a:pt x="367326" y="3192263"/>
                    <a:pt x="349624" y="3186953"/>
                  </a:cubicBezTo>
                  <a:cubicBezTo>
                    <a:pt x="322470" y="3178807"/>
                    <a:pt x="268941" y="3160059"/>
                    <a:pt x="268941" y="3160059"/>
                  </a:cubicBezTo>
                  <a:cubicBezTo>
                    <a:pt x="242047" y="3142129"/>
                    <a:pt x="206188" y="3133164"/>
                    <a:pt x="188259" y="3106270"/>
                  </a:cubicBezTo>
                  <a:lnTo>
                    <a:pt x="107577" y="2985247"/>
                  </a:lnTo>
                  <a:lnTo>
                    <a:pt x="80683" y="2944906"/>
                  </a:lnTo>
                  <a:lnTo>
                    <a:pt x="53789" y="2904565"/>
                  </a:lnTo>
                  <a:cubicBezTo>
                    <a:pt x="49306" y="2886635"/>
                    <a:pt x="45418" y="2868546"/>
                    <a:pt x="40341" y="2850776"/>
                  </a:cubicBezTo>
                  <a:cubicBezTo>
                    <a:pt x="36447" y="2837147"/>
                    <a:pt x="30332" y="2824186"/>
                    <a:pt x="26894" y="2810435"/>
                  </a:cubicBezTo>
                  <a:cubicBezTo>
                    <a:pt x="21351" y="2788262"/>
                    <a:pt x="17929" y="2765612"/>
                    <a:pt x="13447" y="2743200"/>
                  </a:cubicBezTo>
                  <a:cubicBezTo>
                    <a:pt x="8965" y="2675965"/>
                    <a:pt x="0" y="2608879"/>
                    <a:pt x="0" y="2541494"/>
                  </a:cubicBezTo>
                  <a:cubicBezTo>
                    <a:pt x="0" y="2451735"/>
                    <a:pt x="5671" y="2361975"/>
                    <a:pt x="13447" y="2272553"/>
                  </a:cubicBezTo>
                  <a:cubicBezTo>
                    <a:pt x="14675" y="2258432"/>
                    <a:pt x="19601" y="2244366"/>
                    <a:pt x="26894" y="2232212"/>
                  </a:cubicBezTo>
                  <a:cubicBezTo>
                    <a:pt x="33417" y="2221340"/>
                    <a:pt x="44824" y="2214282"/>
                    <a:pt x="53789" y="2205317"/>
                  </a:cubicBezTo>
                  <a:lnTo>
                    <a:pt x="94130" y="2084294"/>
                  </a:lnTo>
                  <a:cubicBezTo>
                    <a:pt x="98612" y="2070847"/>
                    <a:pt x="99714" y="2055747"/>
                    <a:pt x="107577" y="2043953"/>
                  </a:cubicBezTo>
                  <a:lnTo>
                    <a:pt x="134471" y="2003612"/>
                  </a:lnTo>
                  <a:cubicBezTo>
                    <a:pt x="147948" y="1963180"/>
                    <a:pt x="145848" y="1957686"/>
                    <a:pt x="174812" y="1922929"/>
                  </a:cubicBezTo>
                  <a:cubicBezTo>
                    <a:pt x="186986" y="1908320"/>
                    <a:pt x="203478" y="1897599"/>
                    <a:pt x="215153" y="1882588"/>
                  </a:cubicBezTo>
                  <a:cubicBezTo>
                    <a:pt x="234997" y="1857074"/>
                    <a:pt x="246085" y="1824762"/>
                    <a:pt x="268941" y="1801906"/>
                  </a:cubicBezTo>
                  <a:lnTo>
                    <a:pt x="322730" y="1748117"/>
                  </a:lnTo>
                  <a:cubicBezTo>
                    <a:pt x="336177" y="1734670"/>
                    <a:pt x="352522" y="1723599"/>
                    <a:pt x="363071" y="1707776"/>
                  </a:cubicBezTo>
                  <a:cubicBezTo>
                    <a:pt x="372036" y="1694329"/>
                    <a:pt x="377802" y="1678077"/>
                    <a:pt x="389965" y="1667435"/>
                  </a:cubicBezTo>
                  <a:cubicBezTo>
                    <a:pt x="414290" y="1646150"/>
                    <a:pt x="443753" y="1631576"/>
                    <a:pt x="470647" y="1613647"/>
                  </a:cubicBezTo>
                  <a:cubicBezTo>
                    <a:pt x="586260" y="1536572"/>
                    <a:pt x="439985" y="1628979"/>
                    <a:pt x="551330" y="1573306"/>
                  </a:cubicBezTo>
                  <a:cubicBezTo>
                    <a:pt x="565785" y="1566078"/>
                    <a:pt x="576903" y="1552976"/>
                    <a:pt x="591671" y="1546412"/>
                  </a:cubicBezTo>
                  <a:cubicBezTo>
                    <a:pt x="617576" y="1534898"/>
                    <a:pt x="645459" y="1528482"/>
                    <a:pt x="672353" y="1519517"/>
                  </a:cubicBezTo>
                  <a:lnTo>
                    <a:pt x="712694" y="1506070"/>
                  </a:lnTo>
                  <a:cubicBezTo>
                    <a:pt x="802341" y="1510552"/>
                    <a:pt x="892468" y="1509228"/>
                    <a:pt x="981636" y="1519517"/>
                  </a:cubicBezTo>
                  <a:cubicBezTo>
                    <a:pt x="1048959" y="1527285"/>
                    <a:pt x="1088924" y="1564149"/>
                    <a:pt x="1143000" y="1600200"/>
                  </a:cubicBezTo>
                  <a:cubicBezTo>
                    <a:pt x="1156447" y="1609165"/>
                    <a:pt x="1171913" y="1615666"/>
                    <a:pt x="1183341" y="1627094"/>
                  </a:cubicBezTo>
                  <a:cubicBezTo>
                    <a:pt x="1192306" y="1636059"/>
                    <a:pt x="1200336" y="1646068"/>
                    <a:pt x="1210236" y="1653988"/>
                  </a:cubicBezTo>
                  <a:cubicBezTo>
                    <a:pt x="1274467" y="1705372"/>
                    <a:pt x="1224636" y="1661188"/>
                    <a:pt x="1290918" y="1694329"/>
                  </a:cubicBezTo>
                  <a:cubicBezTo>
                    <a:pt x="1395188" y="1746464"/>
                    <a:pt x="1270202" y="1700871"/>
                    <a:pt x="1371600" y="1734670"/>
                  </a:cubicBezTo>
                  <a:cubicBezTo>
                    <a:pt x="1389530" y="1730188"/>
                    <a:pt x="1413361" y="1735255"/>
                    <a:pt x="1425389" y="1721223"/>
                  </a:cubicBezTo>
                  <a:cubicBezTo>
                    <a:pt x="1443838" y="1699699"/>
                    <a:pt x="1443318" y="1667435"/>
                    <a:pt x="1452283" y="1640541"/>
                  </a:cubicBezTo>
                  <a:lnTo>
                    <a:pt x="1465730" y="1600200"/>
                  </a:lnTo>
                  <a:cubicBezTo>
                    <a:pt x="1470212" y="1586753"/>
                    <a:pt x="1475739" y="1573610"/>
                    <a:pt x="1479177" y="1559859"/>
                  </a:cubicBezTo>
                  <a:cubicBezTo>
                    <a:pt x="1483659" y="1541929"/>
                    <a:pt x="1489586" y="1524300"/>
                    <a:pt x="1492624" y="1506070"/>
                  </a:cubicBezTo>
                  <a:cubicBezTo>
                    <a:pt x="1498565" y="1470424"/>
                    <a:pt x="1498499" y="1433830"/>
                    <a:pt x="1506071" y="1398494"/>
                  </a:cubicBezTo>
                  <a:cubicBezTo>
                    <a:pt x="1526234" y="1304399"/>
                    <a:pt x="1529607" y="1344689"/>
                    <a:pt x="1546412" y="1277470"/>
                  </a:cubicBezTo>
                  <a:cubicBezTo>
                    <a:pt x="1553929" y="1247402"/>
                    <a:pt x="1573658" y="1162643"/>
                    <a:pt x="1586753" y="1143000"/>
                  </a:cubicBezTo>
                  <a:lnTo>
                    <a:pt x="1613647" y="1102659"/>
                  </a:lnTo>
                  <a:lnTo>
                    <a:pt x="1653989" y="981635"/>
                  </a:lnTo>
                  <a:cubicBezTo>
                    <a:pt x="1667062" y="942417"/>
                    <a:pt x="1670590" y="925490"/>
                    <a:pt x="1694330" y="887506"/>
                  </a:cubicBezTo>
                  <a:cubicBezTo>
                    <a:pt x="1706208" y="868501"/>
                    <a:pt x="1721224" y="851647"/>
                    <a:pt x="1734671" y="833717"/>
                  </a:cubicBezTo>
                  <a:cubicBezTo>
                    <a:pt x="1739153" y="815788"/>
                    <a:pt x="1740838" y="796916"/>
                    <a:pt x="1748118" y="779929"/>
                  </a:cubicBezTo>
                  <a:cubicBezTo>
                    <a:pt x="1754484" y="765074"/>
                    <a:pt x="1765506" y="752658"/>
                    <a:pt x="1775012" y="739588"/>
                  </a:cubicBezTo>
                  <a:cubicBezTo>
                    <a:pt x="1801376" y="703338"/>
                    <a:pt x="1830830" y="669307"/>
                    <a:pt x="1855694" y="632012"/>
                  </a:cubicBezTo>
                  <a:lnTo>
                    <a:pt x="1990165" y="430306"/>
                  </a:lnTo>
                  <a:cubicBezTo>
                    <a:pt x="1999130" y="416859"/>
                    <a:pt x="2001727" y="395076"/>
                    <a:pt x="2017059" y="389965"/>
                  </a:cubicBezTo>
                  <a:cubicBezTo>
                    <a:pt x="2118468" y="356160"/>
                    <a:pt x="1993460" y="401763"/>
                    <a:pt x="2097741" y="349623"/>
                  </a:cubicBezTo>
                  <a:cubicBezTo>
                    <a:pt x="2110419" y="343284"/>
                    <a:pt x="2124636" y="340658"/>
                    <a:pt x="2138083" y="336176"/>
                  </a:cubicBezTo>
                  <a:cubicBezTo>
                    <a:pt x="2195440" y="297938"/>
                    <a:pt x="2214664" y="280303"/>
                    <a:pt x="2272553" y="255494"/>
                  </a:cubicBezTo>
                  <a:cubicBezTo>
                    <a:pt x="2285581" y="249910"/>
                    <a:pt x="2299990" y="247912"/>
                    <a:pt x="2312894" y="242047"/>
                  </a:cubicBezTo>
                  <a:cubicBezTo>
                    <a:pt x="2349392" y="225457"/>
                    <a:pt x="2382437" y="200937"/>
                    <a:pt x="2420471" y="188259"/>
                  </a:cubicBezTo>
                  <a:cubicBezTo>
                    <a:pt x="2433918" y="183777"/>
                    <a:pt x="2447137" y="178542"/>
                    <a:pt x="2460812" y="174812"/>
                  </a:cubicBezTo>
                  <a:cubicBezTo>
                    <a:pt x="2496472" y="165086"/>
                    <a:pt x="2533323" y="159606"/>
                    <a:pt x="2568389" y="147917"/>
                  </a:cubicBezTo>
                  <a:cubicBezTo>
                    <a:pt x="2595283" y="138952"/>
                    <a:pt x="2620806" y="123197"/>
                    <a:pt x="2649071" y="121023"/>
                  </a:cubicBezTo>
                  <a:lnTo>
                    <a:pt x="2823883" y="107576"/>
                  </a:lnTo>
                  <a:cubicBezTo>
                    <a:pt x="3056127" y="68869"/>
                    <a:pt x="2930823" y="84083"/>
                    <a:pt x="3200400" y="67235"/>
                  </a:cubicBezTo>
                  <a:lnTo>
                    <a:pt x="3294530" y="53788"/>
                  </a:lnTo>
                  <a:cubicBezTo>
                    <a:pt x="3321478" y="49642"/>
                    <a:pt x="3348186" y="43944"/>
                    <a:pt x="3375212" y="40341"/>
                  </a:cubicBezTo>
                  <a:cubicBezTo>
                    <a:pt x="3415446" y="34977"/>
                    <a:pt x="3456143" y="33224"/>
                    <a:pt x="3496236" y="26894"/>
                  </a:cubicBezTo>
                  <a:cubicBezTo>
                    <a:pt x="3541388" y="19765"/>
                    <a:pt x="3630706" y="0"/>
                    <a:pt x="3630706" y="0"/>
                  </a:cubicBezTo>
                  <a:cubicBezTo>
                    <a:pt x="3750286" y="2544"/>
                    <a:pt x="4159811" y="-7557"/>
                    <a:pt x="4383741" y="26894"/>
                  </a:cubicBezTo>
                  <a:cubicBezTo>
                    <a:pt x="4402008" y="29704"/>
                    <a:pt x="4419407" y="36717"/>
                    <a:pt x="4437530" y="40341"/>
                  </a:cubicBezTo>
                  <a:cubicBezTo>
                    <a:pt x="4632761" y="79387"/>
                    <a:pt x="4385897" y="20709"/>
                    <a:pt x="4625789" y="80682"/>
                  </a:cubicBezTo>
                  <a:cubicBezTo>
                    <a:pt x="4643023" y="84990"/>
                    <a:pt x="4700627" y="97930"/>
                    <a:pt x="4719918" y="107576"/>
                  </a:cubicBezTo>
                  <a:cubicBezTo>
                    <a:pt x="4734373" y="114804"/>
                    <a:pt x="4745491" y="127906"/>
                    <a:pt x="4760259" y="134470"/>
                  </a:cubicBezTo>
                  <a:cubicBezTo>
                    <a:pt x="4786164" y="145984"/>
                    <a:pt x="4815585" y="148687"/>
                    <a:pt x="4840941" y="161365"/>
                  </a:cubicBezTo>
                  <a:cubicBezTo>
                    <a:pt x="4858871" y="170330"/>
                    <a:pt x="4876305" y="180363"/>
                    <a:pt x="4894730" y="188259"/>
                  </a:cubicBezTo>
                  <a:cubicBezTo>
                    <a:pt x="4918920" y="198626"/>
                    <a:pt x="4965238" y="209904"/>
                    <a:pt x="4988859" y="215153"/>
                  </a:cubicBezTo>
                  <a:cubicBezTo>
                    <a:pt x="5011170" y="220111"/>
                    <a:pt x="5033921" y="223057"/>
                    <a:pt x="5056094" y="228600"/>
                  </a:cubicBezTo>
                  <a:cubicBezTo>
                    <a:pt x="5069845" y="232038"/>
                    <a:pt x="5082989" y="237565"/>
                    <a:pt x="5096436" y="242047"/>
                  </a:cubicBezTo>
                  <a:cubicBezTo>
                    <a:pt x="5109883" y="251012"/>
                    <a:pt x="5122009" y="262377"/>
                    <a:pt x="5136777" y="268941"/>
                  </a:cubicBezTo>
                  <a:lnTo>
                    <a:pt x="5257800" y="309282"/>
                  </a:lnTo>
                  <a:lnTo>
                    <a:pt x="5298141" y="322729"/>
                  </a:lnTo>
                  <a:lnTo>
                    <a:pt x="5338483" y="336176"/>
                  </a:lnTo>
                  <a:cubicBezTo>
                    <a:pt x="5383818" y="404179"/>
                    <a:pt x="5340767" y="357489"/>
                    <a:pt x="5405718" y="389965"/>
                  </a:cubicBezTo>
                  <a:cubicBezTo>
                    <a:pt x="5420173" y="397193"/>
                    <a:pt x="5446059" y="416859"/>
                    <a:pt x="5446059" y="416859"/>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25"/>
            </a:p>
          </p:txBody>
        </p:sp>
        <p:sp>
          <p:nvSpPr>
            <p:cNvPr id="11" name="Freeform 10">
              <a:extLst>
                <a:ext uri="{FF2B5EF4-FFF2-40B4-BE49-F238E27FC236}">
                  <a16:creationId xmlns:a16="http://schemas.microsoft.com/office/drawing/2014/main" id="{675B8EFF-5D25-0748-96C7-FEDD7B6BD357}"/>
                </a:ext>
              </a:extLst>
            </p:cNvPr>
            <p:cNvSpPr/>
            <p:nvPr/>
          </p:nvSpPr>
          <p:spPr>
            <a:xfrm>
              <a:off x="4087906" y="4168588"/>
              <a:ext cx="3173506" cy="1425388"/>
            </a:xfrm>
            <a:custGeom>
              <a:avLst/>
              <a:gdLst>
                <a:gd name="connsiteX0" fmla="*/ 0 w 3173506"/>
                <a:gd name="connsiteY0" fmla="*/ 0 h 1425388"/>
                <a:gd name="connsiteX1" fmla="*/ 147918 w 3173506"/>
                <a:gd name="connsiteY1" fmla="*/ 94130 h 1425388"/>
                <a:gd name="connsiteX2" fmla="*/ 201706 w 3173506"/>
                <a:gd name="connsiteY2" fmla="*/ 174812 h 1425388"/>
                <a:gd name="connsiteX3" fmla="*/ 228600 w 3173506"/>
                <a:gd name="connsiteY3" fmla="*/ 215153 h 1425388"/>
                <a:gd name="connsiteX4" fmla="*/ 242047 w 3173506"/>
                <a:gd name="connsiteY4" fmla="*/ 268941 h 1425388"/>
                <a:gd name="connsiteX5" fmla="*/ 255494 w 3173506"/>
                <a:gd name="connsiteY5" fmla="*/ 363071 h 1425388"/>
                <a:gd name="connsiteX6" fmla="*/ 282388 w 3173506"/>
                <a:gd name="connsiteY6" fmla="*/ 443753 h 1425388"/>
                <a:gd name="connsiteX7" fmla="*/ 295835 w 3173506"/>
                <a:gd name="connsiteY7" fmla="*/ 484094 h 1425388"/>
                <a:gd name="connsiteX8" fmla="*/ 322729 w 3173506"/>
                <a:gd name="connsiteY8" fmla="*/ 524436 h 1425388"/>
                <a:gd name="connsiteX9" fmla="*/ 336176 w 3173506"/>
                <a:gd name="connsiteY9" fmla="*/ 564777 h 1425388"/>
                <a:gd name="connsiteX10" fmla="*/ 389965 w 3173506"/>
                <a:gd name="connsiteY10" fmla="*/ 645459 h 1425388"/>
                <a:gd name="connsiteX11" fmla="*/ 403412 w 3173506"/>
                <a:gd name="connsiteY11" fmla="*/ 685800 h 1425388"/>
                <a:gd name="connsiteX12" fmla="*/ 457200 w 3173506"/>
                <a:gd name="connsiteY12" fmla="*/ 753036 h 1425388"/>
                <a:gd name="connsiteX13" fmla="*/ 497541 w 3173506"/>
                <a:gd name="connsiteY13" fmla="*/ 833718 h 1425388"/>
                <a:gd name="connsiteX14" fmla="*/ 578223 w 3173506"/>
                <a:gd name="connsiteY14" fmla="*/ 887506 h 1425388"/>
                <a:gd name="connsiteX15" fmla="*/ 605118 w 3173506"/>
                <a:gd name="connsiteY15" fmla="*/ 914400 h 1425388"/>
                <a:gd name="connsiteX16" fmla="*/ 632012 w 3173506"/>
                <a:gd name="connsiteY16" fmla="*/ 954741 h 1425388"/>
                <a:gd name="connsiteX17" fmla="*/ 753035 w 3173506"/>
                <a:gd name="connsiteY17" fmla="*/ 1021977 h 1425388"/>
                <a:gd name="connsiteX18" fmla="*/ 833718 w 3173506"/>
                <a:gd name="connsiteY18" fmla="*/ 1075765 h 1425388"/>
                <a:gd name="connsiteX19" fmla="*/ 968188 w 3173506"/>
                <a:gd name="connsiteY19" fmla="*/ 1116106 h 1425388"/>
                <a:gd name="connsiteX20" fmla="*/ 1008529 w 3173506"/>
                <a:gd name="connsiteY20" fmla="*/ 1129553 h 1425388"/>
                <a:gd name="connsiteX21" fmla="*/ 1048870 w 3173506"/>
                <a:gd name="connsiteY21" fmla="*/ 1143000 h 1425388"/>
                <a:gd name="connsiteX22" fmla="*/ 1102659 w 3173506"/>
                <a:gd name="connsiteY22" fmla="*/ 1156447 h 1425388"/>
                <a:gd name="connsiteX23" fmla="*/ 1143000 w 3173506"/>
                <a:gd name="connsiteY23" fmla="*/ 1183341 h 1425388"/>
                <a:gd name="connsiteX24" fmla="*/ 1411941 w 3173506"/>
                <a:gd name="connsiteY24" fmla="*/ 1237130 h 1425388"/>
                <a:gd name="connsiteX25" fmla="*/ 1586753 w 3173506"/>
                <a:gd name="connsiteY25" fmla="*/ 1277471 h 1425388"/>
                <a:gd name="connsiteX26" fmla="*/ 1721223 w 3173506"/>
                <a:gd name="connsiteY26" fmla="*/ 1290918 h 1425388"/>
                <a:gd name="connsiteX27" fmla="*/ 2111188 w 3173506"/>
                <a:gd name="connsiteY27" fmla="*/ 1317812 h 1425388"/>
                <a:gd name="connsiteX28" fmla="*/ 2218765 w 3173506"/>
                <a:gd name="connsiteY28" fmla="*/ 1344706 h 1425388"/>
                <a:gd name="connsiteX29" fmla="*/ 2272553 w 3173506"/>
                <a:gd name="connsiteY29" fmla="*/ 1358153 h 1425388"/>
                <a:gd name="connsiteX30" fmla="*/ 2407023 w 3173506"/>
                <a:gd name="connsiteY30" fmla="*/ 1398494 h 1425388"/>
                <a:gd name="connsiteX31" fmla="*/ 2608729 w 3173506"/>
                <a:gd name="connsiteY31" fmla="*/ 1411941 h 1425388"/>
                <a:gd name="connsiteX32" fmla="*/ 2716306 w 3173506"/>
                <a:gd name="connsiteY32" fmla="*/ 1425388 h 1425388"/>
                <a:gd name="connsiteX33" fmla="*/ 2931459 w 3173506"/>
                <a:gd name="connsiteY33" fmla="*/ 1411941 h 1425388"/>
                <a:gd name="connsiteX34" fmla="*/ 3052482 w 3173506"/>
                <a:gd name="connsiteY34" fmla="*/ 1398494 h 1425388"/>
                <a:gd name="connsiteX35" fmla="*/ 3173506 w 3173506"/>
                <a:gd name="connsiteY35" fmla="*/ 1398494 h 1425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173506" h="1425388">
                  <a:moveTo>
                    <a:pt x="0" y="0"/>
                  </a:moveTo>
                  <a:cubicBezTo>
                    <a:pt x="68477" y="29347"/>
                    <a:pt x="106357" y="31788"/>
                    <a:pt x="147918" y="94130"/>
                  </a:cubicBezTo>
                  <a:lnTo>
                    <a:pt x="201706" y="174812"/>
                  </a:lnTo>
                  <a:lnTo>
                    <a:pt x="228600" y="215153"/>
                  </a:lnTo>
                  <a:cubicBezTo>
                    <a:pt x="233082" y="233082"/>
                    <a:pt x="238741" y="250758"/>
                    <a:pt x="242047" y="268941"/>
                  </a:cubicBezTo>
                  <a:cubicBezTo>
                    <a:pt x="247717" y="300125"/>
                    <a:pt x="248367" y="332187"/>
                    <a:pt x="255494" y="363071"/>
                  </a:cubicBezTo>
                  <a:cubicBezTo>
                    <a:pt x="261868" y="390694"/>
                    <a:pt x="273423" y="416859"/>
                    <a:pt x="282388" y="443753"/>
                  </a:cubicBezTo>
                  <a:cubicBezTo>
                    <a:pt x="286870" y="457200"/>
                    <a:pt x="287973" y="472300"/>
                    <a:pt x="295835" y="484094"/>
                  </a:cubicBezTo>
                  <a:cubicBezTo>
                    <a:pt x="304800" y="497541"/>
                    <a:pt x="315501" y="509981"/>
                    <a:pt x="322729" y="524436"/>
                  </a:cubicBezTo>
                  <a:cubicBezTo>
                    <a:pt x="329068" y="537114"/>
                    <a:pt x="329292" y="552386"/>
                    <a:pt x="336176" y="564777"/>
                  </a:cubicBezTo>
                  <a:cubicBezTo>
                    <a:pt x="351873" y="593032"/>
                    <a:pt x="389965" y="645459"/>
                    <a:pt x="389965" y="645459"/>
                  </a:cubicBezTo>
                  <a:cubicBezTo>
                    <a:pt x="394447" y="658906"/>
                    <a:pt x="397073" y="673122"/>
                    <a:pt x="403412" y="685800"/>
                  </a:cubicBezTo>
                  <a:cubicBezTo>
                    <a:pt x="420375" y="719725"/>
                    <a:pt x="432186" y="728021"/>
                    <a:pt x="457200" y="753036"/>
                  </a:cubicBezTo>
                  <a:cubicBezTo>
                    <a:pt x="466792" y="781812"/>
                    <a:pt x="473007" y="812251"/>
                    <a:pt x="497541" y="833718"/>
                  </a:cubicBezTo>
                  <a:cubicBezTo>
                    <a:pt x="521866" y="855003"/>
                    <a:pt x="555367" y="864651"/>
                    <a:pt x="578223" y="887506"/>
                  </a:cubicBezTo>
                  <a:cubicBezTo>
                    <a:pt x="587188" y="896471"/>
                    <a:pt x="597198" y="904500"/>
                    <a:pt x="605118" y="914400"/>
                  </a:cubicBezTo>
                  <a:cubicBezTo>
                    <a:pt x="615214" y="927020"/>
                    <a:pt x="619849" y="944099"/>
                    <a:pt x="632012" y="954741"/>
                  </a:cubicBezTo>
                  <a:cubicBezTo>
                    <a:pt x="776812" y="1081442"/>
                    <a:pt x="659084" y="969783"/>
                    <a:pt x="753035" y="1021977"/>
                  </a:cubicBezTo>
                  <a:cubicBezTo>
                    <a:pt x="781290" y="1037674"/>
                    <a:pt x="802360" y="1067926"/>
                    <a:pt x="833718" y="1075765"/>
                  </a:cubicBezTo>
                  <a:cubicBezTo>
                    <a:pt x="915008" y="1096088"/>
                    <a:pt x="869973" y="1083368"/>
                    <a:pt x="968188" y="1116106"/>
                  </a:cubicBezTo>
                  <a:lnTo>
                    <a:pt x="1008529" y="1129553"/>
                  </a:lnTo>
                  <a:cubicBezTo>
                    <a:pt x="1021976" y="1134035"/>
                    <a:pt x="1035119" y="1139562"/>
                    <a:pt x="1048870" y="1143000"/>
                  </a:cubicBezTo>
                  <a:lnTo>
                    <a:pt x="1102659" y="1156447"/>
                  </a:lnTo>
                  <a:cubicBezTo>
                    <a:pt x="1116106" y="1165412"/>
                    <a:pt x="1128232" y="1176777"/>
                    <a:pt x="1143000" y="1183341"/>
                  </a:cubicBezTo>
                  <a:cubicBezTo>
                    <a:pt x="1256662" y="1233858"/>
                    <a:pt x="1256343" y="1198231"/>
                    <a:pt x="1411941" y="1237130"/>
                  </a:cubicBezTo>
                  <a:cubicBezTo>
                    <a:pt x="1446060" y="1245660"/>
                    <a:pt x="1542406" y="1271558"/>
                    <a:pt x="1586753" y="1277471"/>
                  </a:cubicBezTo>
                  <a:cubicBezTo>
                    <a:pt x="1631405" y="1283425"/>
                    <a:pt x="1676345" y="1287016"/>
                    <a:pt x="1721223" y="1290918"/>
                  </a:cubicBezTo>
                  <a:cubicBezTo>
                    <a:pt x="1866568" y="1303557"/>
                    <a:pt x="1962028" y="1308490"/>
                    <a:pt x="2111188" y="1317812"/>
                  </a:cubicBezTo>
                  <a:lnTo>
                    <a:pt x="2218765" y="1344706"/>
                  </a:lnTo>
                  <a:cubicBezTo>
                    <a:pt x="2236694" y="1349188"/>
                    <a:pt x="2255020" y="1352309"/>
                    <a:pt x="2272553" y="1358153"/>
                  </a:cubicBezTo>
                  <a:cubicBezTo>
                    <a:pt x="2291635" y="1364514"/>
                    <a:pt x="2377321" y="1395367"/>
                    <a:pt x="2407023" y="1398494"/>
                  </a:cubicBezTo>
                  <a:cubicBezTo>
                    <a:pt x="2474037" y="1405548"/>
                    <a:pt x="2541598" y="1406104"/>
                    <a:pt x="2608729" y="1411941"/>
                  </a:cubicBezTo>
                  <a:cubicBezTo>
                    <a:pt x="2644731" y="1415072"/>
                    <a:pt x="2680447" y="1420906"/>
                    <a:pt x="2716306" y="1425388"/>
                  </a:cubicBezTo>
                  <a:lnTo>
                    <a:pt x="2931459" y="1411941"/>
                  </a:lnTo>
                  <a:cubicBezTo>
                    <a:pt x="2971919" y="1408704"/>
                    <a:pt x="3011955" y="1400745"/>
                    <a:pt x="3052482" y="1398494"/>
                  </a:cubicBezTo>
                  <a:cubicBezTo>
                    <a:pt x="3092761" y="1396256"/>
                    <a:pt x="3133165" y="1398494"/>
                    <a:pt x="3173506" y="1398494"/>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25"/>
            </a:p>
          </p:txBody>
        </p:sp>
      </p:grpSp>
      <p:pic>
        <p:nvPicPr>
          <p:cNvPr id="5" name="Picture 4">
            <a:extLst>
              <a:ext uri="{FF2B5EF4-FFF2-40B4-BE49-F238E27FC236}">
                <a16:creationId xmlns:a16="http://schemas.microsoft.com/office/drawing/2014/main" id="{75020183-644A-7148-ABEF-3771AA8DA46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93019" y="1942210"/>
            <a:ext cx="1849250" cy="2844998"/>
          </a:xfrm>
          <a:prstGeom prst="rect">
            <a:avLst/>
          </a:prstGeom>
        </p:spPr>
      </p:pic>
      <p:sp>
        <p:nvSpPr>
          <p:cNvPr id="12" name="TextBox 11"/>
          <p:cNvSpPr txBox="1"/>
          <p:nvPr/>
        </p:nvSpPr>
        <p:spPr>
          <a:xfrm>
            <a:off x="7164569" y="6520418"/>
            <a:ext cx="1584176" cy="369332"/>
          </a:xfrm>
          <a:prstGeom prst="rect">
            <a:avLst/>
          </a:prstGeom>
          <a:noFill/>
        </p:spPr>
        <p:txBody>
          <a:bodyPr wrap="square" rtlCol="0">
            <a:spAutoFit/>
          </a:bodyPr>
          <a:lstStyle/>
          <a:p>
            <a:r>
              <a:rPr lang="en-GB" dirty="0" smtClean="0"/>
              <a:t>J. Jakubek</a:t>
            </a:r>
            <a:endParaRPr lang="en-GB" dirty="0"/>
          </a:p>
        </p:txBody>
      </p:sp>
      <p:sp>
        <p:nvSpPr>
          <p:cNvPr id="13" name="TextBox 12"/>
          <p:cNvSpPr txBox="1"/>
          <p:nvPr/>
        </p:nvSpPr>
        <p:spPr>
          <a:xfrm>
            <a:off x="1087300" y="6075918"/>
            <a:ext cx="6838931" cy="369332"/>
          </a:xfrm>
          <a:prstGeom prst="rect">
            <a:avLst/>
          </a:prstGeom>
          <a:noFill/>
        </p:spPr>
        <p:txBody>
          <a:bodyPr wrap="square" rtlCol="0">
            <a:spAutoFit/>
          </a:bodyPr>
          <a:lstStyle/>
          <a:p>
            <a:r>
              <a:rPr lang="en-GB" dirty="0" smtClean="0"/>
              <a:t>Possible thanks to the pixel recording of the spectroscopic information</a:t>
            </a:r>
            <a:endParaRPr lang="en-GB" dirty="0"/>
          </a:p>
        </p:txBody>
      </p:sp>
    </p:spTree>
    <p:extLst>
      <p:ext uri="{BB962C8B-B14F-4D97-AF65-F5344CB8AC3E}">
        <p14:creationId xmlns:p14="http://schemas.microsoft.com/office/powerpoint/2010/main" val="789939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9" presetClass="exit" presetSubtype="0" fill="hold" nodeType="afterEffect">
                                  <p:stCondLst>
                                    <p:cond delay="0"/>
                                  </p:stCondLst>
                                  <p:childTnLst>
                                    <p:animEffect transition="out" filter="dissolve">
                                      <p:cBhvr>
                                        <p:cTn id="10" dur="500"/>
                                        <p:tgtEl>
                                          <p:spTgt spid="9"/>
                                        </p:tgtEl>
                                      </p:cBhvr>
                                    </p:animEffect>
                                    <p:set>
                                      <p:cBhvr>
                                        <p:cTn id="11" dur="1" fill="hold">
                                          <p:stCondLst>
                                            <p:cond delay="499"/>
                                          </p:stCondLst>
                                        </p:cTn>
                                        <p:tgtEl>
                                          <p:spTgt spid="9"/>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09"/>
            <a:ext cx="8229600" cy="1143000"/>
          </a:xfrm>
        </p:spPr>
        <p:txBody>
          <a:bodyPr>
            <a:normAutofit/>
          </a:bodyPr>
          <a:lstStyle/>
          <a:p>
            <a:r>
              <a:rPr lang="en-GB" dirty="0" smtClean="0"/>
              <a:t>Outline</a:t>
            </a:r>
            <a:endParaRPr lang="en-GB" dirty="0"/>
          </a:p>
        </p:txBody>
      </p:sp>
      <p:sp>
        <p:nvSpPr>
          <p:cNvPr id="3" name="Content Placeholder 2"/>
          <p:cNvSpPr>
            <a:spLocks noGrp="1"/>
          </p:cNvSpPr>
          <p:nvPr>
            <p:ph idx="1"/>
          </p:nvPr>
        </p:nvSpPr>
        <p:spPr>
          <a:xfrm>
            <a:off x="455340" y="1421947"/>
            <a:ext cx="8686800" cy="4997450"/>
          </a:xfrm>
        </p:spPr>
        <p:txBody>
          <a:bodyPr>
            <a:noAutofit/>
          </a:bodyPr>
          <a:lstStyle/>
          <a:p>
            <a:pPr lvl="0"/>
            <a:r>
              <a:rPr lang="en-GB" sz="1800" dirty="0" smtClean="0"/>
              <a:t>Hybrid </a:t>
            </a:r>
            <a:r>
              <a:rPr lang="en-GB" sz="1800" dirty="0"/>
              <a:t>pixel </a:t>
            </a:r>
            <a:r>
              <a:rPr lang="en-GB" sz="1800" dirty="0" smtClean="0"/>
              <a:t>detectors and the </a:t>
            </a:r>
            <a:r>
              <a:rPr lang="en-GB" sz="1800" dirty="0" err="1" smtClean="0"/>
              <a:t>Medipix</a:t>
            </a:r>
            <a:r>
              <a:rPr lang="en-GB" sz="1800" dirty="0" smtClean="0"/>
              <a:t> Collaborations</a:t>
            </a:r>
          </a:p>
          <a:p>
            <a:pPr lvl="0"/>
            <a:r>
              <a:rPr lang="en-GB" sz="1800" dirty="0" smtClean="0"/>
              <a:t>Spectroscopic </a:t>
            </a:r>
            <a:r>
              <a:rPr lang="en-GB" sz="1800" dirty="0"/>
              <a:t>X-ray imaging</a:t>
            </a:r>
          </a:p>
          <a:p>
            <a:r>
              <a:rPr lang="en-GB" sz="1800" dirty="0" smtClean="0"/>
              <a:t>The </a:t>
            </a:r>
            <a:r>
              <a:rPr lang="en-GB" sz="1800" dirty="0" smtClean="0"/>
              <a:t>ideal detector system</a:t>
            </a:r>
            <a:endParaRPr lang="en-GB" sz="2400" dirty="0" smtClean="0"/>
          </a:p>
          <a:p>
            <a:pPr lvl="0"/>
            <a:r>
              <a:rPr lang="en-GB" sz="1800" dirty="0" smtClean="0"/>
              <a:t>Limiting </a:t>
            </a:r>
            <a:r>
              <a:rPr lang="en-GB" sz="1800" dirty="0" smtClean="0"/>
              <a:t>factors</a:t>
            </a:r>
            <a:endParaRPr lang="en-GB" sz="1800" dirty="0"/>
          </a:p>
          <a:p>
            <a:pPr lvl="1"/>
            <a:r>
              <a:rPr lang="en-GB" sz="1400" dirty="0" smtClean="0"/>
              <a:t>Sensor</a:t>
            </a:r>
          </a:p>
          <a:p>
            <a:pPr lvl="1"/>
            <a:r>
              <a:rPr lang="en-GB" sz="1400" dirty="0" smtClean="0"/>
              <a:t>Electronics</a:t>
            </a:r>
            <a:endParaRPr lang="en-GB" sz="1400" dirty="0"/>
          </a:p>
          <a:p>
            <a:pPr lvl="0"/>
            <a:r>
              <a:rPr lang="en-GB" sz="1800" dirty="0"/>
              <a:t>ASICs for spectroscopic X-ray imaging</a:t>
            </a:r>
          </a:p>
          <a:p>
            <a:pPr lvl="1"/>
            <a:r>
              <a:rPr lang="en-GB" sz="1400" dirty="0"/>
              <a:t>Digitization methods</a:t>
            </a:r>
          </a:p>
          <a:p>
            <a:pPr lvl="1"/>
            <a:r>
              <a:rPr lang="en-GB" sz="1400" dirty="0"/>
              <a:t>Count-rate</a:t>
            </a:r>
          </a:p>
          <a:p>
            <a:pPr lvl="1"/>
            <a:r>
              <a:rPr lang="en-GB" sz="1400" dirty="0" smtClean="0"/>
              <a:t>Charge </a:t>
            </a:r>
            <a:r>
              <a:rPr lang="en-GB" sz="1400" dirty="0"/>
              <a:t>summing and hit allocation </a:t>
            </a:r>
            <a:r>
              <a:rPr lang="en-GB" sz="1400" dirty="0" smtClean="0"/>
              <a:t>architectures</a:t>
            </a:r>
            <a:endParaRPr lang="en-GB" sz="1400" dirty="0"/>
          </a:p>
          <a:p>
            <a:pPr lvl="1"/>
            <a:r>
              <a:rPr lang="en-GB" sz="1400" dirty="0"/>
              <a:t>Detector tiling</a:t>
            </a:r>
          </a:p>
          <a:p>
            <a:pPr lvl="0"/>
            <a:r>
              <a:rPr lang="en-GB" sz="1800" dirty="0"/>
              <a:t>Summary and conclusions</a:t>
            </a:r>
          </a:p>
          <a:p>
            <a:endParaRPr lang="en-GB" sz="1800" dirty="0"/>
          </a:p>
        </p:txBody>
      </p:sp>
      <p:sp>
        <p:nvSpPr>
          <p:cNvPr id="4" name="Slide Number Placeholder 3"/>
          <p:cNvSpPr>
            <a:spLocks noGrp="1"/>
          </p:cNvSpPr>
          <p:nvPr>
            <p:ph type="sldNum" sz="quarter" idx="12"/>
          </p:nvPr>
        </p:nvSpPr>
        <p:spPr/>
        <p:txBody>
          <a:bodyPr/>
          <a:lstStyle/>
          <a:p>
            <a:fld id="{D251A0BC-E5D3-4A65-8506-4DFA341A4396}" type="slidenum">
              <a:rPr lang="fr-FR" smtClean="0"/>
              <a:t>2</a:t>
            </a:fld>
            <a:endParaRPr lang="fr-FR"/>
          </a:p>
        </p:txBody>
      </p:sp>
    </p:spTree>
    <p:extLst>
      <p:ext uri="{BB962C8B-B14F-4D97-AF65-F5344CB8AC3E}">
        <p14:creationId xmlns:p14="http://schemas.microsoft.com/office/powerpoint/2010/main" val="20275912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r>
              <a:rPr lang="en-GB" sz="4000" dirty="0"/>
              <a:t>The ideal detector system</a:t>
            </a:r>
          </a:p>
        </p:txBody>
      </p:sp>
      <p:sp>
        <p:nvSpPr>
          <p:cNvPr id="3" name="Slide Number Placeholder 2"/>
          <p:cNvSpPr>
            <a:spLocks noGrp="1"/>
          </p:cNvSpPr>
          <p:nvPr>
            <p:ph type="sldNum" sz="quarter" idx="12"/>
          </p:nvPr>
        </p:nvSpPr>
        <p:spPr/>
        <p:txBody>
          <a:bodyPr/>
          <a:lstStyle/>
          <a:p>
            <a:fld id="{D251A0BC-E5D3-4A65-8506-4DFA341A4396}" type="slidenum">
              <a:rPr lang="fr-FR" smtClean="0"/>
              <a:t>20</a:t>
            </a:fld>
            <a:endParaRPr lang="fr-FR"/>
          </a:p>
        </p:txBody>
      </p:sp>
    </p:spTree>
    <p:extLst>
      <p:ext uri="{BB962C8B-B14F-4D97-AF65-F5344CB8AC3E}">
        <p14:creationId xmlns:p14="http://schemas.microsoft.com/office/powerpoint/2010/main" val="29375700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144000" cy="1143000"/>
          </a:xfrm>
        </p:spPr>
        <p:txBody>
          <a:bodyPr/>
          <a:lstStyle/>
          <a:p>
            <a:r>
              <a:rPr lang="en-GB" dirty="0" smtClean="0"/>
              <a:t>The ideal X-ray detector</a:t>
            </a:r>
            <a:endParaRPr lang="en-GB" dirty="0"/>
          </a:p>
        </p:txBody>
      </p:sp>
      <p:sp>
        <p:nvSpPr>
          <p:cNvPr id="3" name="Content Placeholder 2"/>
          <p:cNvSpPr>
            <a:spLocks noGrp="1"/>
          </p:cNvSpPr>
          <p:nvPr>
            <p:ph idx="1"/>
          </p:nvPr>
        </p:nvSpPr>
        <p:spPr>
          <a:xfrm>
            <a:off x="457200" y="1340768"/>
            <a:ext cx="8229600" cy="5121275"/>
          </a:xfrm>
        </p:spPr>
        <p:txBody>
          <a:bodyPr>
            <a:normAutofit/>
          </a:bodyPr>
          <a:lstStyle/>
          <a:p>
            <a:r>
              <a:rPr lang="en-GB" dirty="0" smtClean="0"/>
              <a:t>Direct detection</a:t>
            </a:r>
          </a:p>
          <a:p>
            <a:pPr lvl="1"/>
            <a:r>
              <a:rPr lang="en-GB" dirty="0" smtClean="0"/>
              <a:t>Increased signal, improved spatial resolution</a:t>
            </a:r>
          </a:p>
          <a:p>
            <a:r>
              <a:rPr lang="en-GB" dirty="0" smtClean="0"/>
              <a:t>Single quantum processing</a:t>
            </a:r>
          </a:p>
          <a:p>
            <a:pPr lvl="1"/>
            <a:r>
              <a:rPr lang="en-GB" dirty="0" smtClean="0"/>
              <a:t>Energy weighting (optimal SNR), noise rejection, perfect linear behaviour</a:t>
            </a:r>
          </a:p>
          <a:p>
            <a:r>
              <a:rPr lang="en-GB" dirty="0" smtClean="0"/>
              <a:t>Zero dead time (</a:t>
            </a:r>
            <a:r>
              <a:rPr lang="en-GB" dirty="0" smtClean="0">
                <a:latin typeface="Symbol" panose="05050102010706020507" pitchFamily="18" charset="2"/>
              </a:rPr>
              <a:t>t</a:t>
            </a:r>
            <a:r>
              <a:rPr lang="en-GB" dirty="0" smtClean="0"/>
              <a:t>)</a:t>
            </a:r>
          </a:p>
          <a:p>
            <a:pPr lvl="1"/>
            <a:r>
              <a:rPr lang="en-GB" dirty="0" smtClean="0"/>
              <a:t>Limitation of single quantum processing</a:t>
            </a:r>
          </a:p>
          <a:p>
            <a:pPr lvl="1"/>
            <a:r>
              <a:rPr lang="en-GB" dirty="0" smtClean="0"/>
              <a:t>For a given application </a:t>
            </a:r>
            <a:r>
              <a:rPr lang="en-GB" dirty="0" smtClean="0">
                <a:latin typeface="Symbol" panose="05050102010706020507" pitchFamily="18" charset="2"/>
              </a:rPr>
              <a:t>t</a:t>
            </a:r>
            <a:r>
              <a:rPr lang="en-GB" dirty="0" smtClean="0"/>
              <a:t>&lt;&lt;1/</a:t>
            </a:r>
            <a:r>
              <a:rPr lang="en-GB" i="1" dirty="0" smtClean="0"/>
              <a:t>r</a:t>
            </a:r>
            <a:r>
              <a:rPr lang="en-GB" dirty="0" smtClean="0"/>
              <a:t> (</a:t>
            </a:r>
            <a:r>
              <a:rPr lang="en-GB" dirty="0" smtClean="0">
                <a:latin typeface="Symbol" panose="05050102010706020507" pitchFamily="18" charset="2"/>
              </a:rPr>
              <a:t>t</a:t>
            </a:r>
            <a:r>
              <a:rPr lang="en-GB" dirty="0" smtClean="0"/>
              <a:t> is the dead time, </a:t>
            </a:r>
            <a:r>
              <a:rPr lang="en-GB" i="1" dirty="0" smtClean="0"/>
              <a:t>r</a:t>
            </a:r>
            <a:r>
              <a:rPr lang="en-GB" dirty="0" smtClean="0"/>
              <a:t> is the count rate and 1/</a:t>
            </a:r>
            <a:r>
              <a:rPr lang="en-GB" i="1" dirty="0" smtClean="0"/>
              <a:t>r</a:t>
            </a:r>
            <a:r>
              <a:rPr lang="en-GB" dirty="0" smtClean="0"/>
              <a:t> is the mean time between consecutive photons)</a:t>
            </a:r>
          </a:p>
          <a:p>
            <a:pPr lvl="1"/>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21</a:t>
            </a:fld>
            <a:endParaRPr lang="fr-FR"/>
          </a:p>
        </p:txBody>
      </p:sp>
    </p:spTree>
    <p:extLst>
      <p:ext uri="{BB962C8B-B14F-4D97-AF65-F5344CB8AC3E}">
        <p14:creationId xmlns:p14="http://schemas.microsoft.com/office/powerpoint/2010/main" val="9756879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4000" u="sng" dirty="0" smtClean="0"/>
              <a:t>Limiting factors in real systems degrading energy resolution and count rate</a:t>
            </a:r>
          </a:p>
          <a:p>
            <a:pPr algn="ctr" eaLnBrk="0" hangingPunct="0"/>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22</a:t>
            </a:fld>
            <a:endParaRPr lang="fr-FR"/>
          </a:p>
        </p:txBody>
      </p:sp>
    </p:spTree>
    <p:extLst>
      <p:ext uri="{BB962C8B-B14F-4D97-AF65-F5344CB8AC3E}">
        <p14:creationId xmlns:p14="http://schemas.microsoft.com/office/powerpoint/2010/main" val="25043169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23</a:t>
            </a:fld>
            <a:endParaRPr lang="fr-FR"/>
          </a:p>
        </p:txBody>
      </p:sp>
      <p:pic>
        <p:nvPicPr>
          <p:cNvPr id="5" name="Picture 4"/>
          <p:cNvPicPr>
            <a:picLocks noChangeAspect="1"/>
          </p:cNvPicPr>
          <p:nvPr/>
        </p:nvPicPr>
        <p:blipFill>
          <a:blip r:embed="rId4"/>
          <a:stretch>
            <a:fillRect/>
          </a:stretch>
        </p:blipFill>
        <p:spPr>
          <a:xfrm>
            <a:off x="251520" y="193622"/>
            <a:ext cx="8767559" cy="5544616"/>
          </a:xfrm>
          <a:prstGeom prst="rect">
            <a:avLst/>
          </a:prstGeom>
        </p:spPr>
      </p:pic>
      <p:pic>
        <p:nvPicPr>
          <p:cNvPr id="99" name="Picture 98"/>
          <p:cNvPicPr>
            <a:picLocks noChangeAspect="1"/>
          </p:cNvPicPr>
          <p:nvPr/>
        </p:nvPicPr>
        <p:blipFill rotWithShape="1">
          <a:blip r:embed="rId5"/>
          <a:srcRect r="93028" b="70011"/>
          <a:stretch/>
        </p:blipFill>
        <p:spPr>
          <a:xfrm>
            <a:off x="454390" y="-272"/>
            <a:ext cx="571136" cy="1490038"/>
          </a:xfrm>
          <a:prstGeom prst="rect">
            <a:avLst/>
          </a:prstGeom>
        </p:spPr>
      </p:pic>
      <p:pic>
        <p:nvPicPr>
          <p:cNvPr id="100" name="Picture 99"/>
          <p:cNvPicPr>
            <a:picLocks noChangeAspect="1"/>
          </p:cNvPicPr>
          <p:nvPr/>
        </p:nvPicPr>
        <p:blipFill rotWithShape="1">
          <a:blip r:embed="rId5"/>
          <a:srcRect l="61533" r="17369"/>
          <a:stretch/>
        </p:blipFill>
        <p:spPr>
          <a:xfrm>
            <a:off x="5641350" y="-272"/>
            <a:ext cx="1728192" cy="4968552"/>
          </a:xfrm>
          <a:prstGeom prst="rect">
            <a:avLst/>
          </a:prstGeom>
        </p:spPr>
      </p:pic>
      <p:pic>
        <p:nvPicPr>
          <p:cNvPr id="101" name="Picture 100"/>
          <p:cNvPicPr>
            <a:picLocks noChangeAspect="1"/>
          </p:cNvPicPr>
          <p:nvPr/>
        </p:nvPicPr>
        <p:blipFill rotWithShape="1">
          <a:blip r:embed="rId5"/>
          <a:srcRect l="81778"/>
          <a:stretch/>
        </p:blipFill>
        <p:spPr>
          <a:xfrm>
            <a:off x="7369542" y="-27384"/>
            <a:ext cx="1492650" cy="4968552"/>
          </a:xfrm>
          <a:prstGeom prst="rect">
            <a:avLst/>
          </a:prstGeom>
        </p:spPr>
      </p:pic>
      <p:pic>
        <p:nvPicPr>
          <p:cNvPr id="102" name="Picture 101"/>
          <p:cNvPicPr>
            <a:picLocks noChangeAspect="1"/>
          </p:cNvPicPr>
          <p:nvPr/>
        </p:nvPicPr>
        <p:blipFill rotWithShape="1">
          <a:blip r:embed="rId5"/>
          <a:srcRect l="47469" r="37587"/>
          <a:stretch/>
        </p:blipFill>
        <p:spPr>
          <a:xfrm>
            <a:off x="4495870" y="-272"/>
            <a:ext cx="1224136" cy="4968552"/>
          </a:xfrm>
          <a:prstGeom prst="rect">
            <a:avLst/>
          </a:prstGeom>
        </p:spPr>
      </p:pic>
      <p:pic>
        <p:nvPicPr>
          <p:cNvPr id="103" name="Picture 102"/>
          <p:cNvPicPr>
            <a:picLocks noChangeAspect="1"/>
          </p:cNvPicPr>
          <p:nvPr/>
        </p:nvPicPr>
        <p:blipFill rotWithShape="1">
          <a:blip r:embed="rId5"/>
          <a:srcRect l="24613" r="52532"/>
          <a:stretch/>
        </p:blipFill>
        <p:spPr>
          <a:xfrm>
            <a:off x="2426225" y="-272"/>
            <a:ext cx="1872208" cy="4968552"/>
          </a:xfrm>
          <a:prstGeom prst="rect">
            <a:avLst/>
          </a:prstGeom>
        </p:spPr>
      </p:pic>
      <p:pic>
        <p:nvPicPr>
          <p:cNvPr id="111" name="Picture 110"/>
          <p:cNvPicPr>
            <a:picLocks noChangeAspect="1"/>
          </p:cNvPicPr>
          <p:nvPr/>
        </p:nvPicPr>
        <p:blipFill rotWithShape="1">
          <a:blip r:embed="rId6"/>
          <a:srcRect r="70867"/>
          <a:stretch/>
        </p:blipFill>
        <p:spPr>
          <a:xfrm>
            <a:off x="910758" y="1345470"/>
            <a:ext cx="494519" cy="592830"/>
          </a:xfrm>
          <a:prstGeom prst="rect">
            <a:avLst/>
          </a:prstGeom>
        </p:spPr>
      </p:pic>
      <p:pic>
        <p:nvPicPr>
          <p:cNvPr id="112" name="Picture 111"/>
          <p:cNvPicPr>
            <a:picLocks noChangeAspect="1"/>
          </p:cNvPicPr>
          <p:nvPr/>
        </p:nvPicPr>
        <p:blipFill>
          <a:blip r:embed="rId7"/>
          <a:stretch>
            <a:fillRect/>
          </a:stretch>
        </p:blipFill>
        <p:spPr>
          <a:xfrm>
            <a:off x="975690" y="265630"/>
            <a:ext cx="429587" cy="4702650"/>
          </a:xfrm>
          <a:prstGeom prst="rect">
            <a:avLst/>
          </a:prstGeom>
        </p:spPr>
      </p:pic>
      <p:graphicFrame>
        <p:nvGraphicFramePr>
          <p:cNvPr id="113" name="Object 65"/>
          <p:cNvGraphicFramePr>
            <a:graphicFrameLocks noChangeAspect="1"/>
          </p:cNvGraphicFramePr>
          <p:nvPr>
            <p:extLst>
              <p:ext uri="{D42A27DB-BD31-4B8C-83A1-F6EECF244321}">
                <p14:modId xmlns:p14="http://schemas.microsoft.com/office/powerpoint/2010/main" val="3939041890"/>
              </p:ext>
            </p:extLst>
          </p:nvPr>
        </p:nvGraphicFramePr>
        <p:xfrm>
          <a:off x="1471955" y="1314638"/>
          <a:ext cx="909243" cy="618943"/>
        </p:xfrm>
        <a:graphic>
          <a:graphicData uri="http://schemas.openxmlformats.org/presentationml/2006/ole">
            <mc:AlternateContent xmlns:mc="http://schemas.openxmlformats.org/markup-compatibility/2006">
              <mc:Choice xmlns:v="urn:schemas-microsoft-com:vml" Requires="v">
                <p:oleObj spid="_x0000_s239877" name="Equation" r:id="rId8" imgW="634680" imgH="431640" progId="Equation.3">
                  <p:embed/>
                </p:oleObj>
              </mc:Choice>
              <mc:Fallback>
                <p:oleObj name="Equation" r:id="rId8" imgW="634680" imgH="431640" progId="Equation.3">
                  <p:embed/>
                  <p:pic>
                    <p:nvPicPr>
                      <p:cNvPr id="6226" name="Object 65"/>
                      <p:cNvPicPr>
                        <a:picLocks noChangeAspect="1" noChangeArrowheads="1"/>
                      </p:cNvPicPr>
                      <p:nvPr/>
                    </p:nvPicPr>
                    <p:blipFill>
                      <a:blip r:embed="rId9"/>
                      <a:srcRect/>
                      <a:stretch>
                        <a:fillRect/>
                      </a:stretch>
                    </p:blipFill>
                    <p:spPr bwMode="auto">
                      <a:xfrm>
                        <a:off x="1471955" y="1314638"/>
                        <a:ext cx="909243" cy="618943"/>
                      </a:xfrm>
                      <a:prstGeom prst="rect">
                        <a:avLst/>
                      </a:prstGeom>
                      <a:noFill/>
                      <a:ln>
                        <a:noFill/>
                      </a:ln>
                    </p:spPr>
                  </p:pic>
                </p:oleObj>
              </mc:Fallback>
            </mc:AlternateContent>
          </a:graphicData>
        </a:graphic>
      </p:graphicFrame>
      <p:sp>
        <p:nvSpPr>
          <p:cNvPr id="2" name="TextBox 1"/>
          <p:cNvSpPr txBox="1"/>
          <p:nvPr/>
        </p:nvSpPr>
        <p:spPr>
          <a:xfrm>
            <a:off x="251520" y="5661248"/>
            <a:ext cx="2664296" cy="369332"/>
          </a:xfrm>
          <a:prstGeom prst="rect">
            <a:avLst/>
          </a:prstGeom>
          <a:noFill/>
        </p:spPr>
        <p:txBody>
          <a:bodyPr wrap="square" rtlCol="0">
            <a:spAutoFit/>
          </a:bodyPr>
          <a:lstStyle/>
          <a:p>
            <a:r>
              <a:rPr lang="en-GB" dirty="0" smtClean="0"/>
              <a:t>1. Absorption efficiency</a:t>
            </a:r>
            <a:endParaRPr lang="en-GB" dirty="0"/>
          </a:p>
        </p:txBody>
      </p:sp>
      <p:sp>
        <p:nvSpPr>
          <p:cNvPr id="14" name="TextBox 13"/>
          <p:cNvSpPr txBox="1"/>
          <p:nvPr/>
        </p:nvSpPr>
        <p:spPr>
          <a:xfrm>
            <a:off x="251520" y="5949280"/>
            <a:ext cx="3240360" cy="646331"/>
          </a:xfrm>
          <a:prstGeom prst="rect">
            <a:avLst/>
          </a:prstGeom>
          <a:noFill/>
        </p:spPr>
        <p:txBody>
          <a:bodyPr wrap="square" rtlCol="0">
            <a:spAutoFit/>
          </a:bodyPr>
          <a:lstStyle/>
          <a:p>
            <a:r>
              <a:rPr lang="en-GB" dirty="0" smtClean="0"/>
              <a:t>2. Fluctuations in the number of generated carriers</a:t>
            </a:r>
            <a:endParaRPr lang="en-GB" dirty="0"/>
          </a:p>
        </p:txBody>
      </p:sp>
      <p:sp>
        <p:nvSpPr>
          <p:cNvPr id="15" name="TextBox 14"/>
          <p:cNvSpPr txBox="1"/>
          <p:nvPr/>
        </p:nvSpPr>
        <p:spPr>
          <a:xfrm>
            <a:off x="251520" y="6484988"/>
            <a:ext cx="2304256" cy="369332"/>
          </a:xfrm>
          <a:prstGeom prst="rect">
            <a:avLst/>
          </a:prstGeom>
          <a:noFill/>
        </p:spPr>
        <p:txBody>
          <a:bodyPr wrap="square" rtlCol="0">
            <a:spAutoFit/>
          </a:bodyPr>
          <a:lstStyle/>
          <a:p>
            <a:r>
              <a:rPr lang="en-GB" dirty="0" smtClean="0"/>
              <a:t>3. Charge diffusion</a:t>
            </a:r>
            <a:endParaRPr lang="en-GB" dirty="0"/>
          </a:p>
        </p:txBody>
      </p:sp>
      <p:sp>
        <p:nvSpPr>
          <p:cNvPr id="16" name="TextBox 15"/>
          <p:cNvSpPr txBox="1"/>
          <p:nvPr/>
        </p:nvSpPr>
        <p:spPr>
          <a:xfrm>
            <a:off x="2718284" y="5661248"/>
            <a:ext cx="2304256" cy="369332"/>
          </a:xfrm>
          <a:prstGeom prst="rect">
            <a:avLst/>
          </a:prstGeom>
          <a:noFill/>
        </p:spPr>
        <p:txBody>
          <a:bodyPr wrap="square" rtlCol="0">
            <a:spAutoFit/>
          </a:bodyPr>
          <a:lstStyle/>
          <a:p>
            <a:r>
              <a:rPr lang="en-GB" dirty="0" smtClean="0"/>
              <a:t>4. Fluorescence</a:t>
            </a:r>
            <a:endParaRPr lang="en-GB" dirty="0"/>
          </a:p>
        </p:txBody>
      </p:sp>
      <p:sp>
        <p:nvSpPr>
          <p:cNvPr id="17" name="TextBox 16"/>
          <p:cNvSpPr txBox="1"/>
          <p:nvPr/>
        </p:nvSpPr>
        <p:spPr>
          <a:xfrm>
            <a:off x="4499992" y="5664314"/>
            <a:ext cx="2187883" cy="646331"/>
          </a:xfrm>
          <a:prstGeom prst="rect">
            <a:avLst/>
          </a:prstGeom>
          <a:noFill/>
        </p:spPr>
        <p:txBody>
          <a:bodyPr wrap="square" rtlCol="0">
            <a:spAutoFit/>
          </a:bodyPr>
          <a:lstStyle/>
          <a:p>
            <a:r>
              <a:rPr lang="en-GB" dirty="0"/>
              <a:t>5</a:t>
            </a:r>
            <a:r>
              <a:rPr lang="en-GB" dirty="0" smtClean="0"/>
              <a:t>. Compton scattering</a:t>
            </a:r>
            <a:endParaRPr lang="en-GB" dirty="0"/>
          </a:p>
        </p:txBody>
      </p:sp>
      <p:sp>
        <p:nvSpPr>
          <p:cNvPr id="18" name="TextBox 17"/>
          <p:cNvSpPr txBox="1"/>
          <p:nvPr/>
        </p:nvSpPr>
        <p:spPr>
          <a:xfrm>
            <a:off x="6106888" y="5661248"/>
            <a:ext cx="1827843" cy="646331"/>
          </a:xfrm>
          <a:prstGeom prst="rect">
            <a:avLst/>
          </a:prstGeom>
          <a:noFill/>
        </p:spPr>
        <p:txBody>
          <a:bodyPr wrap="square" rtlCol="0">
            <a:spAutoFit/>
          </a:bodyPr>
          <a:lstStyle/>
          <a:p>
            <a:r>
              <a:rPr lang="en-GB" dirty="0" smtClean="0"/>
              <a:t>6. Charge trapping</a:t>
            </a:r>
            <a:endParaRPr lang="en-GB" dirty="0"/>
          </a:p>
        </p:txBody>
      </p:sp>
      <p:sp>
        <p:nvSpPr>
          <p:cNvPr id="19" name="TextBox 18"/>
          <p:cNvSpPr txBox="1"/>
          <p:nvPr/>
        </p:nvSpPr>
        <p:spPr>
          <a:xfrm>
            <a:off x="7592859" y="5733256"/>
            <a:ext cx="1551142" cy="369332"/>
          </a:xfrm>
          <a:prstGeom prst="rect">
            <a:avLst/>
          </a:prstGeom>
          <a:noFill/>
        </p:spPr>
        <p:txBody>
          <a:bodyPr wrap="square" rtlCol="0">
            <a:spAutoFit/>
          </a:bodyPr>
          <a:lstStyle/>
          <a:p>
            <a:r>
              <a:rPr lang="en-GB" dirty="0" smtClean="0"/>
              <a:t>7. Polarization</a:t>
            </a:r>
            <a:endParaRPr lang="en-GB" dirty="0"/>
          </a:p>
        </p:txBody>
      </p:sp>
    </p:spTree>
    <p:extLst>
      <p:ext uri="{BB962C8B-B14F-4D97-AF65-F5344CB8AC3E}">
        <p14:creationId xmlns:p14="http://schemas.microsoft.com/office/powerpoint/2010/main" val="53039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24</a:t>
            </a:fld>
            <a:endParaRPr lang="fr-FR"/>
          </a:p>
        </p:txBody>
      </p:sp>
      <p:grpSp>
        <p:nvGrpSpPr>
          <p:cNvPr id="10" name="Group 9"/>
          <p:cNvGrpSpPr/>
          <p:nvPr/>
        </p:nvGrpSpPr>
        <p:grpSpPr>
          <a:xfrm>
            <a:off x="179512" y="2629283"/>
            <a:ext cx="8795320" cy="3968069"/>
            <a:chOff x="179512" y="2629283"/>
            <a:chExt cx="8795320" cy="3968069"/>
          </a:xfrm>
        </p:grpSpPr>
        <p:pic>
          <p:nvPicPr>
            <p:cNvPr id="2" name="Picture 1"/>
            <p:cNvPicPr>
              <a:picLocks noChangeAspect="1"/>
            </p:cNvPicPr>
            <p:nvPr/>
          </p:nvPicPr>
          <p:blipFill rotWithShape="1">
            <a:blip r:embed="rId4"/>
            <a:srcRect l="10256" r="8333" b="35273"/>
            <a:stretch/>
          </p:blipFill>
          <p:spPr>
            <a:xfrm>
              <a:off x="179512" y="2649846"/>
              <a:ext cx="8795320" cy="3947506"/>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46892019"/>
                </p:ext>
              </p:extLst>
            </p:nvPr>
          </p:nvGraphicFramePr>
          <p:xfrm>
            <a:off x="539552" y="4940498"/>
            <a:ext cx="2293938" cy="509588"/>
          </p:xfrm>
          <a:graphic>
            <a:graphicData uri="http://schemas.openxmlformats.org/presentationml/2006/ole">
              <mc:AlternateContent xmlns:mc="http://schemas.openxmlformats.org/markup-compatibility/2006">
                <mc:Choice xmlns:v="urn:schemas-microsoft-com:vml" Requires="v">
                  <p:oleObj spid="_x0000_s200683" name="Equation" r:id="rId5" imgW="1079280" imgH="241200" progId="Equation.3">
                    <p:embed/>
                  </p:oleObj>
                </mc:Choice>
                <mc:Fallback>
                  <p:oleObj name="Equation" r:id="rId5" imgW="1079280" imgH="241200" progId="Equation.3">
                    <p:embed/>
                    <p:pic>
                      <p:nvPicPr>
                        <p:cNvPr id="11" name="Object 10"/>
                        <p:cNvPicPr/>
                        <p:nvPr/>
                      </p:nvPicPr>
                      <p:blipFill>
                        <a:blip r:embed="rId6"/>
                        <a:stretch>
                          <a:fillRect/>
                        </a:stretch>
                      </p:blipFill>
                      <p:spPr>
                        <a:xfrm>
                          <a:off x="539552" y="4940498"/>
                          <a:ext cx="2293938" cy="509588"/>
                        </a:xfrm>
                        <a:prstGeom prst="rect">
                          <a:avLst/>
                        </a:prstGeom>
                      </p:spPr>
                    </p:pic>
                  </p:oleObj>
                </mc:Fallback>
              </mc:AlternateContent>
            </a:graphicData>
          </a:graphic>
        </p:graphicFrame>
        <p:sp>
          <p:nvSpPr>
            <p:cNvPr id="5" name="TextBox 4"/>
            <p:cNvSpPr txBox="1"/>
            <p:nvPr/>
          </p:nvSpPr>
          <p:spPr>
            <a:xfrm>
              <a:off x="251520" y="2629283"/>
              <a:ext cx="3096344" cy="400110"/>
            </a:xfrm>
            <a:prstGeom prst="rect">
              <a:avLst/>
            </a:prstGeom>
            <a:noFill/>
          </p:spPr>
          <p:txBody>
            <a:bodyPr wrap="square" rtlCol="0">
              <a:spAutoFit/>
            </a:bodyPr>
            <a:lstStyle/>
            <a:p>
              <a:r>
                <a:rPr lang="en-GB" sz="2000" i="1" dirty="0" smtClean="0"/>
                <a:t>Channel </a:t>
              </a:r>
              <a:r>
                <a:rPr lang="en-GB" sz="2000" i="1" dirty="0" err="1" smtClean="0"/>
                <a:t>i</a:t>
              </a:r>
              <a:endParaRPr lang="en-GB" sz="2000" i="1" dirty="0"/>
            </a:p>
          </p:txBody>
        </p:sp>
        <p:sp>
          <p:nvSpPr>
            <p:cNvPr id="8" name="TextBox 7"/>
            <p:cNvSpPr txBox="1"/>
            <p:nvPr/>
          </p:nvSpPr>
          <p:spPr>
            <a:xfrm>
              <a:off x="4139952" y="4855815"/>
              <a:ext cx="1272480" cy="400110"/>
            </a:xfrm>
            <a:prstGeom prst="rect">
              <a:avLst/>
            </a:prstGeom>
            <a:noFill/>
          </p:spPr>
          <p:txBody>
            <a:bodyPr wrap="square" rtlCol="0">
              <a:spAutoFit/>
            </a:bodyPr>
            <a:lstStyle/>
            <a:p>
              <a:r>
                <a:rPr lang="en-GB" sz="2000" i="1" dirty="0" smtClean="0"/>
                <a:t>Pile-up</a:t>
              </a:r>
              <a:endParaRPr lang="en-GB" sz="2000" i="1" dirty="0"/>
            </a:p>
          </p:txBody>
        </p:sp>
        <p:cxnSp>
          <p:nvCxnSpPr>
            <p:cNvPr id="9" name="Straight Arrow Connector 8"/>
            <p:cNvCxnSpPr/>
            <p:nvPr/>
          </p:nvCxnSpPr>
          <p:spPr>
            <a:xfrm>
              <a:off x="4932040" y="5195292"/>
              <a:ext cx="360040" cy="2547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992216" y="5128528"/>
              <a:ext cx="2748136" cy="1941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3" name="Rectangle 12"/>
          <p:cNvSpPr/>
          <p:nvPr/>
        </p:nvSpPr>
        <p:spPr>
          <a:xfrm>
            <a:off x="3275856" y="4805715"/>
            <a:ext cx="2448272" cy="1015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rotWithShape="1">
          <a:blip r:embed="rId7"/>
          <a:srcRect t="58204"/>
          <a:stretch/>
        </p:blipFill>
        <p:spPr>
          <a:xfrm>
            <a:off x="346065" y="116633"/>
            <a:ext cx="8462213" cy="2232248"/>
          </a:xfrm>
          <a:prstGeom prst="rect">
            <a:avLst/>
          </a:prstGeom>
        </p:spPr>
      </p:pic>
      <p:grpSp>
        <p:nvGrpSpPr>
          <p:cNvPr id="7" name="Group 6"/>
          <p:cNvGrpSpPr/>
          <p:nvPr/>
        </p:nvGrpSpPr>
        <p:grpSpPr>
          <a:xfrm>
            <a:off x="1907704" y="540420"/>
            <a:ext cx="2868488" cy="963938"/>
            <a:chOff x="1907704" y="540420"/>
            <a:chExt cx="2868488" cy="963938"/>
          </a:xfrm>
        </p:grpSpPr>
        <p:cxnSp>
          <p:nvCxnSpPr>
            <p:cNvPr id="16" name="Straight Arrow Connector 15"/>
            <p:cNvCxnSpPr/>
            <p:nvPr/>
          </p:nvCxnSpPr>
          <p:spPr>
            <a:xfrm flipV="1">
              <a:off x="2833490" y="563445"/>
              <a:ext cx="0" cy="7920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833490" y="1360296"/>
              <a:ext cx="174368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Freeform 20"/>
            <p:cNvSpPr/>
            <p:nvPr/>
          </p:nvSpPr>
          <p:spPr>
            <a:xfrm>
              <a:off x="2835347" y="632440"/>
              <a:ext cx="920750" cy="730360"/>
            </a:xfrm>
            <a:custGeom>
              <a:avLst/>
              <a:gdLst>
                <a:gd name="connsiteX0" fmla="*/ 0 w 920750"/>
                <a:gd name="connsiteY0" fmla="*/ 714485 h 730360"/>
                <a:gd name="connsiteX1" fmla="*/ 209550 w 920750"/>
                <a:gd name="connsiteY1" fmla="*/ 692260 h 730360"/>
                <a:gd name="connsiteX2" fmla="*/ 368300 w 920750"/>
                <a:gd name="connsiteY2" fmla="*/ 635110 h 730360"/>
                <a:gd name="connsiteX3" fmla="*/ 444500 w 920750"/>
                <a:gd name="connsiteY3" fmla="*/ 574785 h 730360"/>
                <a:gd name="connsiteX4" fmla="*/ 514350 w 920750"/>
                <a:gd name="connsiteY4" fmla="*/ 495410 h 730360"/>
                <a:gd name="connsiteX5" fmla="*/ 581025 w 920750"/>
                <a:gd name="connsiteY5" fmla="*/ 301735 h 730360"/>
                <a:gd name="connsiteX6" fmla="*/ 673100 w 920750"/>
                <a:gd name="connsiteY6" fmla="*/ 110 h 730360"/>
                <a:gd name="connsiteX7" fmla="*/ 704850 w 920750"/>
                <a:gd name="connsiteY7" fmla="*/ 336660 h 730360"/>
                <a:gd name="connsiteX8" fmla="*/ 755650 w 920750"/>
                <a:gd name="connsiteY8" fmla="*/ 622410 h 730360"/>
                <a:gd name="connsiteX9" fmla="*/ 812800 w 920750"/>
                <a:gd name="connsiteY9" fmla="*/ 711310 h 730360"/>
                <a:gd name="connsiteX10" fmla="*/ 920750 w 920750"/>
                <a:gd name="connsiteY10" fmla="*/ 730360 h 73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20750" h="730360">
                  <a:moveTo>
                    <a:pt x="0" y="714485"/>
                  </a:moveTo>
                  <a:cubicBezTo>
                    <a:pt x="74083" y="709987"/>
                    <a:pt x="148167" y="705489"/>
                    <a:pt x="209550" y="692260"/>
                  </a:cubicBezTo>
                  <a:cubicBezTo>
                    <a:pt x="270933" y="679031"/>
                    <a:pt x="329142" y="654689"/>
                    <a:pt x="368300" y="635110"/>
                  </a:cubicBezTo>
                  <a:cubicBezTo>
                    <a:pt x="407458" y="615531"/>
                    <a:pt x="420158" y="598068"/>
                    <a:pt x="444500" y="574785"/>
                  </a:cubicBezTo>
                  <a:cubicBezTo>
                    <a:pt x="468842" y="551502"/>
                    <a:pt x="491596" y="540918"/>
                    <a:pt x="514350" y="495410"/>
                  </a:cubicBezTo>
                  <a:cubicBezTo>
                    <a:pt x="537104" y="449902"/>
                    <a:pt x="554567" y="384285"/>
                    <a:pt x="581025" y="301735"/>
                  </a:cubicBezTo>
                  <a:cubicBezTo>
                    <a:pt x="607483" y="219185"/>
                    <a:pt x="652463" y="-5711"/>
                    <a:pt x="673100" y="110"/>
                  </a:cubicBezTo>
                  <a:cubicBezTo>
                    <a:pt x="693737" y="5931"/>
                    <a:pt x="691092" y="232943"/>
                    <a:pt x="704850" y="336660"/>
                  </a:cubicBezTo>
                  <a:cubicBezTo>
                    <a:pt x="718608" y="440377"/>
                    <a:pt x="737658" y="559968"/>
                    <a:pt x="755650" y="622410"/>
                  </a:cubicBezTo>
                  <a:cubicBezTo>
                    <a:pt x="773642" y="684852"/>
                    <a:pt x="785283" y="693318"/>
                    <a:pt x="812800" y="711310"/>
                  </a:cubicBezTo>
                  <a:cubicBezTo>
                    <a:pt x="840317" y="729302"/>
                    <a:pt x="880533" y="729831"/>
                    <a:pt x="920750" y="73036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3" name="Object 22"/>
            <p:cNvGraphicFramePr>
              <a:graphicFrameLocks noChangeAspect="1"/>
            </p:cNvGraphicFramePr>
            <p:nvPr>
              <p:extLst>
                <p:ext uri="{D42A27DB-BD31-4B8C-83A1-F6EECF244321}">
                  <p14:modId xmlns:p14="http://schemas.microsoft.com/office/powerpoint/2010/main" val="2378555306"/>
                </p:ext>
              </p:extLst>
            </p:nvPr>
          </p:nvGraphicFramePr>
          <p:xfrm>
            <a:off x="2314621" y="540420"/>
            <a:ext cx="485775" cy="457200"/>
          </p:xfrm>
          <a:graphic>
            <a:graphicData uri="http://schemas.openxmlformats.org/presentationml/2006/ole">
              <mc:AlternateContent xmlns:mc="http://schemas.openxmlformats.org/markup-compatibility/2006">
                <mc:Choice xmlns:v="urn:schemas-microsoft-com:vml" Requires="v">
                  <p:oleObj spid="_x0000_s200684" name="Equation" r:id="rId8" imgW="228600" imgH="215640" progId="Equation.3">
                    <p:embed/>
                  </p:oleObj>
                </mc:Choice>
                <mc:Fallback>
                  <p:oleObj name="Equation" r:id="rId8" imgW="228600" imgH="215640" progId="Equation.3">
                    <p:embed/>
                    <p:pic>
                      <p:nvPicPr>
                        <p:cNvPr id="6" name="Object 5"/>
                        <p:cNvPicPr/>
                        <p:nvPr/>
                      </p:nvPicPr>
                      <p:blipFill>
                        <a:blip r:embed="rId9"/>
                        <a:stretch>
                          <a:fillRect/>
                        </a:stretch>
                      </p:blipFill>
                      <p:spPr>
                        <a:xfrm>
                          <a:off x="2314621" y="540420"/>
                          <a:ext cx="485775" cy="457200"/>
                        </a:xfrm>
                        <a:prstGeom prst="rect">
                          <a:avLst/>
                        </a:prstGeom>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3027891635"/>
                </p:ext>
              </p:extLst>
            </p:nvPr>
          </p:nvGraphicFramePr>
          <p:xfrm>
            <a:off x="4587280" y="1053682"/>
            <a:ext cx="188912" cy="322262"/>
          </p:xfrm>
          <a:graphic>
            <a:graphicData uri="http://schemas.openxmlformats.org/presentationml/2006/ole">
              <mc:AlternateContent xmlns:mc="http://schemas.openxmlformats.org/markup-compatibility/2006">
                <mc:Choice xmlns:v="urn:schemas-microsoft-com:vml" Requires="v">
                  <p:oleObj spid="_x0000_s200685" name="Equation" r:id="rId10" imgW="88560" imgH="152280" progId="Equation.3">
                    <p:embed/>
                  </p:oleObj>
                </mc:Choice>
                <mc:Fallback>
                  <p:oleObj name="Equation" r:id="rId10" imgW="88560" imgH="152280" progId="Equation.3">
                    <p:embed/>
                    <p:pic>
                      <p:nvPicPr>
                        <p:cNvPr id="23" name="Object 22"/>
                        <p:cNvPicPr/>
                        <p:nvPr/>
                      </p:nvPicPr>
                      <p:blipFill>
                        <a:blip r:embed="rId11"/>
                        <a:stretch>
                          <a:fillRect/>
                        </a:stretch>
                      </p:blipFill>
                      <p:spPr>
                        <a:xfrm>
                          <a:off x="4587280" y="1053682"/>
                          <a:ext cx="188912" cy="322262"/>
                        </a:xfrm>
                        <a:prstGeom prst="rect">
                          <a:avLst/>
                        </a:prstGeom>
                      </p:spPr>
                    </p:pic>
                  </p:oleObj>
                </mc:Fallback>
              </mc:AlternateContent>
            </a:graphicData>
          </a:graphic>
        </p:graphicFrame>
        <p:cxnSp>
          <p:nvCxnSpPr>
            <p:cNvPr id="25" name="Straight Arrow Connector 24"/>
            <p:cNvCxnSpPr/>
            <p:nvPr/>
          </p:nvCxnSpPr>
          <p:spPr>
            <a:xfrm flipV="1">
              <a:off x="1907704" y="1226243"/>
              <a:ext cx="678201" cy="2781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5716658" y="116633"/>
            <a:ext cx="1504993" cy="2960711"/>
            <a:chOff x="5716658" y="116633"/>
            <a:chExt cx="1504993" cy="2960711"/>
          </a:xfrm>
        </p:grpSpPr>
        <p:sp>
          <p:nvSpPr>
            <p:cNvPr id="30" name="Line 218"/>
            <p:cNvSpPr>
              <a:spLocks noChangeShapeType="1"/>
            </p:cNvSpPr>
            <p:nvPr/>
          </p:nvSpPr>
          <p:spPr bwMode="auto">
            <a:xfrm>
              <a:off x="5940149" y="1694293"/>
              <a:ext cx="12637" cy="1335100"/>
            </a:xfrm>
            <a:prstGeom prst="line">
              <a:avLst/>
            </a:prstGeom>
            <a:noFill/>
            <a:ln w="19050">
              <a:solidFill>
                <a:schemeClr val="tx1"/>
              </a:solidFill>
              <a:round/>
              <a:headEnd/>
              <a:tailEnd/>
            </a:ln>
          </p:spPr>
          <p:txBody>
            <a:bodyPr/>
            <a:lstStyle/>
            <a:p>
              <a:endParaRPr lang="en-US"/>
            </a:p>
          </p:txBody>
        </p:sp>
        <p:sp>
          <p:nvSpPr>
            <p:cNvPr id="32" name="Oval 167"/>
            <p:cNvSpPr>
              <a:spLocks noChangeArrowheads="1"/>
            </p:cNvSpPr>
            <p:nvPr/>
          </p:nvSpPr>
          <p:spPr bwMode="auto">
            <a:xfrm rot="16200000">
              <a:off x="5904119" y="1635941"/>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33" name="Oval 167"/>
            <p:cNvSpPr>
              <a:spLocks noChangeArrowheads="1"/>
            </p:cNvSpPr>
            <p:nvPr/>
          </p:nvSpPr>
          <p:spPr bwMode="auto">
            <a:xfrm rot="16200000">
              <a:off x="6658107" y="1643561"/>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35" name="Line 218"/>
            <p:cNvSpPr>
              <a:spLocks noChangeShapeType="1"/>
            </p:cNvSpPr>
            <p:nvPr/>
          </p:nvSpPr>
          <p:spPr bwMode="auto">
            <a:xfrm flipV="1">
              <a:off x="5938500" y="2377751"/>
              <a:ext cx="382026" cy="2366"/>
            </a:xfrm>
            <a:prstGeom prst="line">
              <a:avLst/>
            </a:prstGeom>
            <a:noFill/>
            <a:ln w="19050">
              <a:solidFill>
                <a:schemeClr val="tx1"/>
              </a:solidFill>
              <a:round/>
              <a:headEnd/>
              <a:tailEnd/>
            </a:ln>
          </p:spPr>
          <p:txBody>
            <a:bodyPr/>
            <a:lstStyle/>
            <a:p>
              <a:endParaRPr lang="en-US"/>
            </a:p>
          </p:txBody>
        </p:sp>
        <p:sp>
          <p:nvSpPr>
            <p:cNvPr id="39" name="Line 218"/>
            <p:cNvSpPr>
              <a:spLocks noChangeShapeType="1"/>
            </p:cNvSpPr>
            <p:nvPr/>
          </p:nvSpPr>
          <p:spPr bwMode="auto">
            <a:xfrm flipV="1">
              <a:off x="6164044" y="2575458"/>
              <a:ext cx="288529" cy="0"/>
            </a:xfrm>
            <a:prstGeom prst="line">
              <a:avLst/>
            </a:prstGeom>
            <a:noFill/>
            <a:ln w="28575">
              <a:solidFill>
                <a:schemeClr val="tx1"/>
              </a:solidFill>
              <a:round/>
              <a:headEnd/>
              <a:tailEnd/>
            </a:ln>
          </p:spPr>
          <p:txBody>
            <a:bodyPr/>
            <a:lstStyle/>
            <a:p>
              <a:endParaRPr lang="en-US"/>
            </a:p>
          </p:txBody>
        </p:sp>
        <p:sp>
          <p:nvSpPr>
            <p:cNvPr id="42" name="Line 218"/>
            <p:cNvSpPr>
              <a:spLocks noChangeShapeType="1"/>
            </p:cNvSpPr>
            <p:nvPr/>
          </p:nvSpPr>
          <p:spPr bwMode="auto">
            <a:xfrm flipH="1">
              <a:off x="6308571" y="2369443"/>
              <a:ext cx="1662" cy="206015"/>
            </a:xfrm>
            <a:prstGeom prst="line">
              <a:avLst/>
            </a:prstGeom>
            <a:noFill/>
            <a:ln w="19050">
              <a:solidFill>
                <a:schemeClr val="tx1"/>
              </a:solidFill>
              <a:round/>
              <a:headEnd/>
              <a:tailEnd/>
            </a:ln>
          </p:spPr>
          <p:txBody>
            <a:bodyPr/>
            <a:lstStyle/>
            <a:p>
              <a:endParaRPr lang="en-US"/>
            </a:p>
          </p:txBody>
        </p:sp>
        <p:sp>
          <p:nvSpPr>
            <p:cNvPr id="43" name="Line 218"/>
            <p:cNvSpPr>
              <a:spLocks noChangeShapeType="1"/>
            </p:cNvSpPr>
            <p:nvPr/>
          </p:nvSpPr>
          <p:spPr bwMode="auto">
            <a:xfrm flipH="1">
              <a:off x="6308309" y="2680829"/>
              <a:ext cx="1662" cy="206015"/>
            </a:xfrm>
            <a:prstGeom prst="line">
              <a:avLst/>
            </a:prstGeom>
            <a:noFill/>
            <a:ln w="19050">
              <a:solidFill>
                <a:schemeClr val="tx1"/>
              </a:solidFill>
              <a:round/>
              <a:headEnd/>
              <a:tailEnd/>
            </a:ln>
          </p:spPr>
          <p:txBody>
            <a:bodyPr/>
            <a:lstStyle/>
            <a:p>
              <a:endParaRPr lang="en-US"/>
            </a:p>
          </p:txBody>
        </p:sp>
        <p:sp>
          <p:nvSpPr>
            <p:cNvPr id="29" name="Isosceles Triangle 28"/>
            <p:cNvSpPr/>
            <p:nvPr/>
          </p:nvSpPr>
          <p:spPr>
            <a:xfrm rot="10800000">
              <a:off x="5716658" y="2454504"/>
              <a:ext cx="464031" cy="319078"/>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167"/>
            <p:cNvSpPr>
              <a:spLocks noChangeArrowheads="1"/>
            </p:cNvSpPr>
            <p:nvPr/>
          </p:nvSpPr>
          <p:spPr bwMode="auto">
            <a:xfrm rot="16200000">
              <a:off x="5907547" y="2852457"/>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46" name="Oval 167"/>
            <p:cNvSpPr>
              <a:spLocks noChangeArrowheads="1"/>
            </p:cNvSpPr>
            <p:nvPr/>
          </p:nvSpPr>
          <p:spPr bwMode="auto">
            <a:xfrm rot="16200000">
              <a:off x="5915167" y="3004857"/>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47" name="Oval 167"/>
            <p:cNvSpPr>
              <a:spLocks noChangeArrowheads="1"/>
            </p:cNvSpPr>
            <p:nvPr/>
          </p:nvSpPr>
          <p:spPr bwMode="auto">
            <a:xfrm rot="16200000">
              <a:off x="5907547" y="2335766"/>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41" name="TextBox 40"/>
            <p:cNvSpPr txBox="1"/>
            <p:nvPr/>
          </p:nvSpPr>
          <p:spPr>
            <a:xfrm rot="5400000">
              <a:off x="5745917" y="2474920"/>
              <a:ext cx="461377" cy="307777"/>
            </a:xfrm>
            <a:prstGeom prst="rect">
              <a:avLst/>
            </a:prstGeom>
            <a:noFill/>
          </p:spPr>
          <p:txBody>
            <a:bodyPr wrap="square" rtlCol="0">
              <a:spAutoFit/>
            </a:bodyPr>
            <a:lstStyle/>
            <a:p>
              <a:r>
                <a:rPr lang="en-GB" sz="1400" b="1" dirty="0" smtClean="0"/>
                <a:t>-A</a:t>
              </a:r>
              <a:endParaRPr lang="en-GB" sz="1400" b="1" dirty="0"/>
            </a:p>
          </p:txBody>
        </p:sp>
        <p:sp>
          <p:nvSpPr>
            <p:cNvPr id="48" name="Line 218"/>
            <p:cNvSpPr>
              <a:spLocks noChangeShapeType="1"/>
            </p:cNvSpPr>
            <p:nvPr/>
          </p:nvSpPr>
          <p:spPr bwMode="auto">
            <a:xfrm flipV="1">
              <a:off x="6258664" y="1506627"/>
              <a:ext cx="0" cy="325226"/>
            </a:xfrm>
            <a:prstGeom prst="line">
              <a:avLst/>
            </a:prstGeom>
            <a:noFill/>
            <a:ln w="28575">
              <a:solidFill>
                <a:schemeClr val="tx1"/>
              </a:solidFill>
              <a:round/>
              <a:headEnd/>
              <a:tailEnd/>
            </a:ln>
          </p:spPr>
          <p:txBody>
            <a:bodyPr/>
            <a:lstStyle/>
            <a:p>
              <a:endParaRPr lang="en-US"/>
            </a:p>
          </p:txBody>
        </p:sp>
        <p:sp>
          <p:nvSpPr>
            <p:cNvPr id="49" name="Line 218"/>
            <p:cNvSpPr>
              <a:spLocks noChangeShapeType="1"/>
            </p:cNvSpPr>
            <p:nvPr/>
          </p:nvSpPr>
          <p:spPr bwMode="auto">
            <a:xfrm flipV="1">
              <a:off x="6353532" y="1504358"/>
              <a:ext cx="0" cy="325226"/>
            </a:xfrm>
            <a:prstGeom prst="line">
              <a:avLst/>
            </a:prstGeom>
            <a:noFill/>
            <a:ln w="28575">
              <a:solidFill>
                <a:schemeClr val="tx1"/>
              </a:solidFill>
              <a:round/>
              <a:headEnd/>
              <a:tailEnd/>
            </a:ln>
          </p:spPr>
          <p:txBody>
            <a:bodyPr/>
            <a:lstStyle/>
            <a:p>
              <a:endParaRPr lang="en-US"/>
            </a:p>
          </p:txBody>
        </p:sp>
        <p:sp>
          <p:nvSpPr>
            <p:cNvPr id="50" name="Line 218"/>
            <p:cNvSpPr>
              <a:spLocks noChangeShapeType="1"/>
            </p:cNvSpPr>
            <p:nvPr/>
          </p:nvSpPr>
          <p:spPr bwMode="auto">
            <a:xfrm flipV="1">
              <a:off x="5940425" y="1670328"/>
              <a:ext cx="304200" cy="0"/>
            </a:xfrm>
            <a:prstGeom prst="line">
              <a:avLst/>
            </a:prstGeom>
            <a:noFill/>
            <a:ln w="19050">
              <a:solidFill>
                <a:schemeClr val="tx1"/>
              </a:solidFill>
              <a:round/>
              <a:headEnd/>
              <a:tailEnd/>
            </a:ln>
          </p:spPr>
          <p:txBody>
            <a:bodyPr/>
            <a:lstStyle/>
            <a:p>
              <a:endParaRPr lang="en-US"/>
            </a:p>
          </p:txBody>
        </p:sp>
        <p:sp>
          <p:nvSpPr>
            <p:cNvPr id="51" name="Line 218"/>
            <p:cNvSpPr>
              <a:spLocks noChangeShapeType="1"/>
            </p:cNvSpPr>
            <p:nvPr/>
          </p:nvSpPr>
          <p:spPr bwMode="auto">
            <a:xfrm flipV="1">
              <a:off x="6356032" y="1666900"/>
              <a:ext cx="304200" cy="0"/>
            </a:xfrm>
            <a:prstGeom prst="line">
              <a:avLst/>
            </a:prstGeom>
            <a:noFill/>
            <a:ln w="19050">
              <a:solidFill>
                <a:schemeClr val="tx1"/>
              </a:solidFill>
              <a:round/>
              <a:headEnd/>
              <a:tailEnd/>
            </a:ln>
          </p:spPr>
          <p:txBody>
            <a:bodyPr/>
            <a:lstStyle/>
            <a:p>
              <a:endParaRPr lang="en-US"/>
            </a:p>
          </p:txBody>
        </p:sp>
        <p:sp>
          <p:nvSpPr>
            <p:cNvPr id="52" name="Line 218"/>
            <p:cNvSpPr>
              <a:spLocks noChangeShapeType="1"/>
            </p:cNvSpPr>
            <p:nvPr/>
          </p:nvSpPr>
          <p:spPr bwMode="auto">
            <a:xfrm flipV="1">
              <a:off x="6163796" y="2667392"/>
              <a:ext cx="288529" cy="0"/>
            </a:xfrm>
            <a:prstGeom prst="line">
              <a:avLst/>
            </a:prstGeom>
            <a:noFill/>
            <a:ln w="28575">
              <a:solidFill>
                <a:schemeClr val="tx1"/>
              </a:solidFill>
              <a:round/>
              <a:headEnd/>
              <a:tailEnd/>
            </a:ln>
          </p:spPr>
          <p:txBody>
            <a:bodyPr/>
            <a:lstStyle/>
            <a:p>
              <a:endParaRPr lang="en-US"/>
            </a:p>
          </p:txBody>
        </p:sp>
        <p:sp>
          <p:nvSpPr>
            <p:cNvPr id="53" name="Line 218"/>
            <p:cNvSpPr>
              <a:spLocks noChangeShapeType="1"/>
            </p:cNvSpPr>
            <p:nvPr/>
          </p:nvSpPr>
          <p:spPr bwMode="auto">
            <a:xfrm flipV="1">
              <a:off x="5936401" y="2887112"/>
              <a:ext cx="382026" cy="2366"/>
            </a:xfrm>
            <a:prstGeom prst="line">
              <a:avLst/>
            </a:prstGeom>
            <a:noFill/>
            <a:ln w="19050">
              <a:solidFill>
                <a:schemeClr val="tx1"/>
              </a:solidFill>
              <a:round/>
              <a:headEnd/>
              <a:tailEnd/>
            </a:ln>
          </p:spPr>
          <p:txBody>
            <a:bodyPr/>
            <a:lstStyle/>
            <a:p>
              <a:endParaRPr lang="en-US"/>
            </a:p>
          </p:txBody>
        </p:sp>
        <p:sp>
          <p:nvSpPr>
            <p:cNvPr id="54" name="Line 218"/>
            <p:cNvSpPr>
              <a:spLocks noChangeShapeType="1"/>
            </p:cNvSpPr>
            <p:nvPr/>
          </p:nvSpPr>
          <p:spPr bwMode="auto">
            <a:xfrm>
              <a:off x="6709227" y="1685909"/>
              <a:ext cx="12637" cy="1335100"/>
            </a:xfrm>
            <a:prstGeom prst="line">
              <a:avLst/>
            </a:prstGeom>
            <a:noFill/>
            <a:ln w="19050">
              <a:solidFill>
                <a:schemeClr val="tx1"/>
              </a:solidFill>
              <a:round/>
              <a:headEnd/>
              <a:tailEnd/>
            </a:ln>
          </p:spPr>
          <p:txBody>
            <a:bodyPr/>
            <a:lstStyle/>
            <a:p>
              <a:endParaRPr lang="en-US"/>
            </a:p>
          </p:txBody>
        </p:sp>
        <p:sp>
          <p:nvSpPr>
            <p:cNvPr id="56" name="Line 218"/>
            <p:cNvSpPr>
              <a:spLocks noChangeShapeType="1"/>
            </p:cNvSpPr>
            <p:nvPr/>
          </p:nvSpPr>
          <p:spPr bwMode="auto">
            <a:xfrm flipV="1">
              <a:off x="6707578" y="2369367"/>
              <a:ext cx="382026" cy="2366"/>
            </a:xfrm>
            <a:prstGeom prst="line">
              <a:avLst/>
            </a:prstGeom>
            <a:noFill/>
            <a:ln w="19050">
              <a:solidFill>
                <a:schemeClr val="tx1"/>
              </a:solidFill>
              <a:round/>
              <a:headEnd/>
              <a:tailEnd/>
            </a:ln>
          </p:spPr>
          <p:txBody>
            <a:bodyPr/>
            <a:lstStyle/>
            <a:p>
              <a:endParaRPr lang="en-US"/>
            </a:p>
          </p:txBody>
        </p:sp>
        <p:sp>
          <p:nvSpPr>
            <p:cNvPr id="57" name="Line 218"/>
            <p:cNvSpPr>
              <a:spLocks noChangeShapeType="1"/>
            </p:cNvSpPr>
            <p:nvPr/>
          </p:nvSpPr>
          <p:spPr bwMode="auto">
            <a:xfrm flipV="1">
              <a:off x="6933122" y="2567074"/>
              <a:ext cx="288529" cy="0"/>
            </a:xfrm>
            <a:prstGeom prst="line">
              <a:avLst/>
            </a:prstGeom>
            <a:noFill/>
            <a:ln w="28575">
              <a:solidFill>
                <a:schemeClr val="tx1"/>
              </a:solidFill>
              <a:round/>
              <a:headEnd/>
              <a:tailEnd/>
            </a:ln>
          </p:spPr>
          <p:txBody>
            <a:bodyPr/>
            <a:lstStyle/>
            <a:p>
              <a:endParaRPr lang="en-US"/>
            </a:p>
          </p:txBody>
        </p:sp>
        <p:sp>
          <p:nvSpPr>
            <p:cNvPr id="58" name="Line 218"/>
            <p:cNvSpPr>
              <a:spLocks noChangeShapeType="1"/>
            </p:cNvSpPr>
            <p:nvPr/>
          </p:nvSpPr>
          <p:spPr bwMode="auto">
            <a:xfrm flipH="1">
              <a:off x="7077649" y="2361059"/>
              <a:ext cx="1662" cy="206015"/>
            </a:xfrm>
            <a:prstGeom prst="line">
              <a:avLst/>
            </a:prstGeom>
            <a:noFill/>
            <a:ln w="19050">
              <a:solidFill>
                <a:schemeClr val="tx1"/>
              </a:solidFill>
              <a:round/>
              <a:headEnd/>
              <a:tailEnd/>
            </a:ln>
          </p:spPr>
          <p:txBody>
            <a:bodyPr/>
            <a:lstStyle/>
            <a:p>
              <a:endParaRPr lang="en-US"/>
            </a:p>
          </p:txBody>
        </p:sp>
        <p:sp>
          <p:nvSpPr>
            <p:cNvPr id="59" name="Line 218"/>
            <p:cNvSpPr>
              <a:spLocks noChangeShapeType="1"/>
            </p:cNvSpPr>
            <p:nvPr/>
          </p:nvSpPr>
          <p:spPr bwMode="auto">
            <a:xfrm flipH="1">
              <a:off x="7077387" y="2672445"/>
              <a:ext cx="1662" cy="206015"/>
            </a:xfrm>
            <a:prstGeom prst="line">
              <a:avLst/>
            </a:prstGeom>
            <a:noFill/>
            <a:ln w="19050">
              <a:solidFill>
                <a:schemeClr val="tx1"/>
              </a:solidFill>
              <a:round/>
              <a:headEnd/>
              <a:tailEnd/>
            </a:ln>
          </p:spPr>
          <p:txBody>
            <a:bodyPr/>
            <a:lstStyle/>
            <a:p>
              <a:endParaRPr lang="en-US"/>
            </a:p>
          </p:txBody>
        </p:sp>
        <p:sp>
          <p:nvSpPr>
            <p:cNvPr id="60" name="Isosceles Triangle 59"/>
            <p:cNvSpPr/>
            <p:nvPr/>
          </p:nvSpPr>
          <p:spPr>
            <a:xfrm rot="10800000">
              <a:off x="6485736" y="2446120"/>
              <a:ext cx="464031" cy="319078"/>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167"/>
            <p:cNvSpPr>
              <a:spLocks noChangeArrowheads="1"/>
            </p:cNvSpPr>
            <p:nvPr/>
          </p:nvSpPr>
          <p:spPr bwMode="auto">
            <a:xfrm rot="16200000">
              <a:off x="6676625" y="2844073"/>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62" name="Oval 167"/>
            <p:cNvSpPr>
              <a:spLocks noChangeArrowheads="1"/>
            </p:cNvSpPr>
            <p:nvPr/>
          </p:nvSpPr>
          <p:spPr bwMode="auto">
            <a:xfrm rot="16200000">
              <a:off x="6684245" y="2996473"/>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63" name="Oval 167"/>
            <p:cNvSpPr>
              <a:spLocks noChangeArrowheads="1"/>
            </p:cNvSpPr>
            <p:nvPr/>
          </p:nvSpPr>
          <p:spPr bwMode="auto">
            <a:xfrm rot="16200000">
              <a:off x="6676625" y="2327382"/>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64" name="TextBox 63"/>
            <p:cNvSpPr txBox="1"/>
            <p:nvPr/>
          </p:nvSpPr>
          <p:spPr>
            <a:xfrm rot="5400000">
              <a:off x="6514995" y="2466536"/>
              <a:ext cx="461377" cy="307777"/>
            </a:xfrm>
            <a:prstGeom prst="rect">
              <a:avLst/>
            </a:prstGeom>
            <a:noFill/>
          </p:spPr>
          <p:txBody>
            <a:bodyPr wrap="square" rtlCol="0">
              <a:spAutoFit/>
            </a:bodyPr>
            <a:lstStyle/>
            <a:p>
              <a:r>
                <a:rPr lang="en-GB" sz="1400" b="1" dirty="0" smtClean="0"/>
                <a:t>-A</a:t>
              </a:r>
              <a:endParaRPr lang="en-GB" sz="1400" b="1" dirty="0"/>
            </a:p>
          </p:txBody>
        </p:sp>
        <p:sp>
          <p:nvSpPr>
            <p:cNvPr id="68" name="Line 218"/>
            <p:cNvSpPr>
              <a:spLocks noChangeShapeType="1"/>
            </p:cNvSpPr>
            <p:nvPr/>
          </p:nvSpPr>
          <p:spPr bwMode="auto">
            <a:xfrm flipV="1">
              <a:off x="6932874" y="2659008"/>
              <a:ext cx="288529" cy="0"/>
            </a:xfrm>
            <a:prstGeom prst="line">
              <a:avLst/>
            </a:prstGeom>
            <a:noFill/>
            <a:ln w="28575">
              <a:solidFill>
                <a:schemeClr val="tx1"/>
              </a:solidFill>
              <a:round/>
              <a:headEnd/>
              <a:tailEnd/>
            </a:ln>
          </p:spPr>
          <p:txBody>
            <a:bodyPr/>
            <a:lstStyle/>
            <a:p>
              <a:endParaRPr lang="en-US"/>
            </a:p>
          </p:txBody>
        </p:sp>
        <p:sp>
          <p:nvSpPr>
            <p:cNvPr id="69" name="Line 218"/>
            <p:cNvSpPr>
              <a:spLocks noChangeShapeType="1"/>
            </p:cNvSpPr>
            <p:nvPr/>
          </p:nvSpPr>
          <p:spPr bwMode="auto">
            <a:xfrm flipV="1">
              <a:off x="6705479" y="2878728"/>
              <a:ext cx="382026" cy="2366"/>
            </a:xfrm>
            <a:prstGeom prst="line">
              <a:avLst/>
            </a:prstGeom>
            <a:noFill/>
            <a:ln w="19050">
              <a:solidFill>
                <a:schemeClr val="tx1"/>
              </a:solidFill>
              <a:round/>
              <a:headEnd/>
              <a:tailEnd/>
            </a:ln>
          </p:spPr>
          <p:txBody>
            <a:bodyPr/>
            <a:lstStyle/>
            <a:p>
              <a:endParaRPr lang="en-US"/>
            </a:p>
          </p:txBody>
        </p:sp>
        <p:sp>
          <p:nvSpPr>
            <p:cNvPr id="70" name="AutoShape 12"/>
            <p:cNvSpPr>
              <a:spLocks noChangeArrowheads="1"/>
            </p:cNvSpPr>
            <p:nvPr/>
          </p:nvSpPr>
          <p:spPr bwMode="auto">
            <a:xfrm>
              <a:off x="5757472" y="116633"/>
              <a:ext cx="194493" cy="1448967"/>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 name="TextBox 2"/>
          <p:cNvSpPr txBox="1"/>
          <p:nvPr/>
        </p:nvSpPr>
        <p:spPr>
          <a:xfrm>
            <a:off x="2642357" y="157485"/>
            <a:ext cx="2461571" cy="369332"/>
          </a:xfrm>
          <a:prstGeom prst="rect">
            <a:avLst/>
          </a:prstGeom>
          <a:noFill/>
        </p:spPr>
        <p:txBody>
          <a:bodyPr wrap="square" rtlCol="0">
            <a:spAutoFit/>
          </a:bodyPr>
          <a:lstStyle/>
          <a:p>
            <a:r>
              <a:rPr lang="en-GB" dirty="0" smtClean="0"/>
              <a:t>8. Ballistic deficit</a:t>
            </a:r>
            <a:endParaRPr lang="en-GB" dirty="0"/>
          </a:p>
        </p:txBody>
      </p:sp>
      <p:sp>
        <p:nvSpPr>
          <p:cNvPr id="65" name="TextBox 64"/>
          <p:cNvSpPr txBox="1"/>
          <p:nvPr/>
        </p:nvSpPr>
        <p:spPr>
          <a:xfrm>
            <a:off x="1016018" y="3350492"/>
            <a:ext cx="2461571" cy="923330"/>
          </a:xfrm>
          <a:prstGeom prst="rect">
            <a:avLst/>
          </a:prstGeom>
          <a:noFill/>
        </p:spPr>
        <p:txBody>
          <a:bodyPr wrap="square" rtlCol="0">
            <a:spAutoFit/>
          </a:bodyPr>
          <a:lstStyle/>
          <a:p>
            <a:r>
              <a:rPr lang="en-GB" dirty="0" smtClean="0"/>
              <a:t>9. Offset mismatch, Gain mismatch and random noise</a:t>
            </a:r>
            <a:endParaRPr lang="en-GB" dirty="0"/>
          </a:p>
        </p:txBody>
      </p:sp>
      <p:sp>
        <p:nvSpPr>
          <p:cNvPr id="66" name="TextBox 65"/>
          <p:cNvSpPr txBox="1"/>
          <p:nvPr/>
        </p:nvSpPr>
        <p:spPr>
          <a:xfrm>
            <a:off x="3904713" y="3380205"/>
            <a:ext cx="2461571" cy="369332"/>
          </a:xfrm>
          <a:prstGeom prst="rect">
            <a:avLst/>
          </a:prstGeom>
          <a:noFill/>
        </p:spPr>
        <p:txBody>
          <a:bodyPr wrap="square" rtlCol="0">
            <a:spAutoFit/>
          </a:bodyPr>
          <a:lstStyle/>
          <a:p>
            <a:r>
              <a:rPr lang="en-GB" dirty="0" smtClean="0"/>
              <a:t>10. Pulse pile-up</a:t>
            </a:r>
            <a:endParaRPr lang="en-GB" dirty="0"/>
          </a:p>
        </p:txBody>
      </p:sp>
      <p:sp>
        <p:nvSpPr>
          <p:cNvPr id="67" name="TextBox 66"/>
          <p:cNvSpPr txBox="1"/>
          <p:nvPr/>
        </p:nvSpPr>
        <p:spPr>
          <a:xfrm>
            <a:off x="6162750" y="460590"/>
            <a:ext cx="2461571" cy="369332"/>
          </a:xfrm>
          <a:prstGeom prst="rect">
            <a:avLst/>
          </a:prstGeom>
          <a:noFill/>
        </p:spPr>
        <p:txBody>
          <a:bodyPr wrap="square" rtlCol="0">
            <a:spAutoFit/>
          </a:bodyPr>
          <a:lstStyle/>
          <a:p>
            <a:r>
              <a:rPr lang="en-GB" dirty="0" smtClean="0"/>
              <a:t>11. Cross-talk</a:t>
            </a:r>
            <a:endParaRPr lang="en-GB" dirty="0"/>
          </a:p>
        </p:txBody>
      </p:sp>
    </p:spTree>
    <p:extLst>
      <p:ext uri="{BB962C8B-B14F-4D97-AF65-F5344CB8AC3E}">
        <p14:creationId xmlns:p14="http://schemas.microsoft.com/office/powerpoint/2010/main" val="444244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5" grpId="0"/>
      <p:bldP spid="66" grpId="0"/>
      <p:bldP spid="6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25</a:t>
            </a:fld>
            <a:endParaRPr lang="fr-FR"/>
          </a:p>
        </p:txBody>
      </p:sp>
      <p:pic>
        <p:nvPicPr>
          <p:cNvPr id="5" name="Picture 4"/>
          <p:cNvPicPr>
            <a:picLocks noChangeAspect="1"/>
          </p:cNvPicPr>
          <p:nvPr/>
        </p:nvPicPr>
        <p:blipFill>
          <a:blip r:embed="rId3"/>
          <a:stretch>
            <a:fillRect/>
          </a:stretch>
        </p:blipFill>
        <p:spPr>
          <a:xfrm>
            <a:off x="251520" y="193622"/>
            <a:ext cx="8767559" cy="5544616"/>
          </a:xfrm>
          <a:prstGeom prst="rect">
            <a:avLst/>
          </a:prstGeom>
        </p:spPr>
      </p:pic>
      <p:pic>
        <p:nvPicPr>
          <p:cNvPr id="99" name="Picture 98"/>
          <p:cNvPicPr>
            <a:picLocks noChangeAspect="1"/>
          </p:cNvPicPr>
          <p:nvPr/>
        </p:nvPicPr>
        <p:blipFill rotWithShape="1">
          <a:blip r:embed="rId4"/>
          <a:srcRect r="93028" b="70011"/>
          <a:stretch/>
        </p:blipFill>
        <p:spPr>
          <a:xfrm>
            <a:off x="3491880" y="11737"/>
            <a:ext cx="936104" cy="2442204"/>
          </a:xfrm>
          <a:prstGeom prst="rect">
            <a:avLst/>
          </a:prstGeom>
        </p:spPr>
      </p:pic>
      <p:sp>
        <p:nvSpPr>
          <p:cNvPr id="2" name="TextBox 1"/>
          <p:cNvSpPr txBox="1"/>
          <p:nvPr/>
        </p:nvSpPr>
        <p:spPr>
          <a:xfrm>
            <a:off x="617546" y="2174161"/>
            <a:ext cx="3818888" cy="461665"/>
          </a:xfrm>
          <a:prstGeom prst="rect">
            <a:avLst/>
          </a:prstGeom>
          <a:noFill/>
        </p:spPr>
        <p:txBody>
          <a:bodyPr wrap="square" rtlCol="0">
            <a:spAutoFit/>
          </a:bodyPr>
          <a:lstStyle/>
          <a:p>
            <a:r>
              <a:rPr lang="en-GB" sz="2400" dirty="0" smtClean="0"/>
              <a:t>1. Absorption efficiency</a:t>
            </a:r>
            <a:endParaRPr lang="en-GB" sz="2400" dirty="0"/>
          </a:p>
        </p:txBody>
      </p:sp>
    </p:spTree>
    <p:extLst>
      <p:ext uri="{BB962C8B-B14F-4D97-AF65-F5344CB8AC3E}">
        <p14:creationId xmlns:p14="http://schemas.microsoft.com/office/powerpoint/2010/main" val="21706011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Absorption </a:t>
            </a:r>
            <a:r>
              <a:rPr lang="en-GB" dirty="0"/>
              <a:t>efficiency</a:t>
            </a:r>
          </a:p>
        </p:txBody>
      </p:sp>
      <p:sp>
        <p:nvSpPr>
          <p:cNvPr id="4" name="Slide Number Placeholder 3"/>
          <p:cNvSpPr>
            <a:spLocks noGrp="1"/>
          </p:cNvSpPr>
          <p:nvPr>
            <p:ph type="sldNum" sz="quarter" idx="12"/>
          </p:nvPr>
        </p:nvSpPr>
        <p:spPr/>
        <p:txBody>
          <a:bodyPr/>
          <a:lstStyle/>
          <a:p>
            <a:fld id="{D251A0BC-E5D3-4A65-8506-4DFA341A4396}" type="slidenum">
              <a:rPr lang="fr-FR" smtClean="0"/>
              <a:t>26</a:t>
            </a:fld>
            <a:endParaRPr lang="fr-FR"/>
          </a:p>
        </p:txBody>
      </p:sp>
      <p:pic>
        <p:nvPicPr>
          <p:cNvPr id="5" name="Picture 4"/>
          <p:cNvPicPr>
            <a:picLocks noChangeAspect="1"/>
          </p:cNvPicPr>
          <p:nvPr/>
        </p:nvPicPr>
        <p:blipFill>
          <a:blip r:embed="rId3"/>
          <a:stretch>
            <a:fillRect/>
          </a:stretch>
        </p:blipFill>
        <p:spPr>
          <a:xfrm>
            <a:off x="899592" y="1052736"/>
            <a:ext cx="6829754" cy="4423800"/>
          </a:xfrm>
          <a:prstGeom prst="rect">
            <a:avLst/>
          </a:prstGeom>
        </p:spPr>
      </p:pic>
      <p:sp>
        <p:nvSpPr>
          <p:cNvPr id="6" name="Content Placeholder 2"/>
          <p:cNvSpPr>
            <a:spLocks noGrp="1"/>
          </p:cNvSpPr>
          <p:nvPr>
            <p:ph idx="1"/>
          </p:nvPr>
        </p:nvSpPr>
        <p:spPr>
          <a:xfrm>
            <a:off x="704888" y="5451479"/>
            <a:ext cx="7827552" cy="1545035"/>
          </a:xfrm>
        </p:spPr>
        <p:txBody>
          <a:bodyPr>
            <a:normAutofit/>
          </a:bodyPr>
          <a:lstStyle/>
          <a:p>
            <a:r>
              <a:rPr lang="en-GB" sz="2400" dirty="0" smtClean="0"/>
              <a:t>Silicon (Z=14) ideal for HEP applications</a:t>
            </a:r>
          </a:p>
          <a:p>
            <a:r>
              <a:rPr lang="en-GB" sz="2400" dirty="0" smtClean="0"/>
              <a:t>Higher Z required above 20keV</a:t>
            </a:r>
          </a:p>
          <a:p>
            <a:r>
              <a:rPr lang="en-GB" sz="2400" dirty="0" smtClean="0"/>
              <a:t>Ge, GaAs, </a:t>
            </a:r>
            <a:r>
              <a:rPr lang="en-GB" sz="2400" dirty="0" err="1" smtClean="0"/>
              <a:t>CdTe</a:t>
            </a:r>
            <a:r>
              <a:rPr lang="en-GB" sz="2400" dirty="0" smtClean="0"/>
              <a:t>, </a:t>
            </a:r>
            <a:r>
              <a:rPr lang="en-GB" sz="2400" dirty="0" err="1" smtClean="0"/>
              <a:t>CdZnTe</a:t>
            </a:r>
            <a:endParaRPr lang="en-GB" sz="2400" dirty="0"/>
          </a:p>
        </p:txBody>
      </p:sp>
    </p:spTree>
    <p:extLst>
      <p:ext uri="{BB962C8B-B14F-4D97-AF65-F5344CB8AC3E}">
        <p14:creationId xmlns:p14="http://schemas.microsoft.com/office/powerpoint/2010/main" val="3670739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27</a:t>
            </a:fld>
            <a:endParaRPr lang="fr-FR"/>
          </a:p>
        </p:txBody>
      </p:sp>
      <p:pic>
        <p:nvPicPr>
          <p:cNvPr id="5" name="Picture 4"/>
          <p:cNvPicPr>
            <a:picLocks noChangeAspect="1"/>
          </p:cNvPicPr>
          <p:nvPr/>
        </p:nvPicPr>
        <p:blipFill>
          <a:blip r:embed="rId4"/>
          <a:stretch>
            <a:fillRect/>
          </a:stretch>
        </p:blipFill>
        <p:spPr>
          <a:xfrm>
            <a:off x="251520" y="193622"/>
            <a:ext cx="8767559" cy="5544616"/>
          </a:xfrm>
          <a:prstGeom prst="rect">
            <a:avLst/>
          </a:prstGeom>
        </p:spPr>
      </p:pic>
      <p:pic>
        <p:nvPicPr>
          <p:cNvPr id="99" name="Picture 98"/>
          <p:cNvPicPr>
            <a:picLocks noChangeAspect="1"/>
          </p:cNvPicPr>
          <p:nvPr/>
        </p:nvPicPr>
        <p:blipFill rotWithShape="1">
          <a:blip r:embed="rId5"/>
          <a:srcRect r="93028" b="70011"/>
          <a:stretch/>
        </p:blipFill>
        <p:spPr>
          <a:xfrm>
            <a:off x="3635896" y="-272"/>
            <a:ext cx="571136" cy="1490038"/>
          </a:xfrm>
          <a:prstGeom prst="rect">
            <a:avLst/>
          </a:prstGeom>
        </p:spPr>
      </p:pic>
      <p:pic>
        <p:nvPicPr>
          <p:cNvPr id="111" name="Picture 110"/>
          <p:cNvPicPr>
            <a:picLocks noChangeAspect="1"/>
          </p:cNvPicPr>
          <p:nvPr/>
        </p:nvPicPr>
        <p:blipFill rotWithShape="1">
          <a:blip r:embed="rId6"/>
          <a:srcRect r="70867"/>
          <a:stretch/>
        </p:blipFill>
        <p:spPr>
          <a:xfrm>
            <a:off x="4092264" y="1345470"/>
            <a:ext cx="494519" cy="592830"/>
          </a:xfrm>
          <a:prstGeom prst="rect">
            <a:avLst/>
          </a:prstGeom>
        </p:spPr>
      </p:pic>
      <p:pic>
        <p:nvPicPr>
          <p:cNvPr id="112" name="Picture 111"/>
          <p:cNvPicPr>
            <a:picLocks noChangeAspect="1"/>
          </p:cNvPicPr>
          <p:nvPr/>
        </p:nvPicPr>
        <p:blipFill>
          <a:blip r:embed="rId7"/>
          <a:stretch>
            <a:fillRect/>
          </a:stretch>
        </p:blipFill>
        <p:spPr>
          <a:xfrm>
            <a:off x="4157196" y="265630"/>
            <a:ext cx="429587" cy="4702650"/>
          </a:xfrm>
          <a:prstGeom prst="rect">
            <a:avLst/>
          </a:prstGeom>
        </p:spPr>
      </p:pic>
      <p:graphicFrame>
        <p:nvGraphicFramePr>
          <p:cNvPr id="113" name="Object 65"/>
          <p:cNvGraphicFramePr>
            <a:graphicFrameLocks noChangeAspect="1"/>
          </p:cNvGraphicFramePr>
          <p:nvPr>
            <p:extLst>
              <p:ext uri="{D42A27DB-BD31-4B8C-83A1-F6EECF244321}">
                <p14:modId xmlns:p14="http://schemas.microsoft.com/office/powerpoint/2010/main" val="2388674316"/>
              </p:ext>
            </p:extLst>
          </p:nvPr>
        </p:nvGraphicFramePr>
        <p:xfrm>
          <a:off x="4653461" y="1314638"/>
          <a:ext cx="1214683" cy="826863"/>
        </p:xfrm>
        <a:graphic>
          <a:graphicData uri="http://schemas.openxmlformats.org/presentationml/2006/ole">
            <mc:AlternateContent xmlns:mc="http://schemas.openxmlformats.org/markup-compatibility/2006">
              <mc:Choice xmlns:v="urn:schemas-microsoft-com:vml" Requires="v">
                <p:oleObj spid="_x0000_s264374" name="Equation" r:id="rId8" imgW="634680" imgH="431640" progId="Equation.3">
                  <p:embed/>
                </p:oleObj>
              </mc:Choice>
              <mc:Fallback>
                <p:oleObj name="Equation" r:id="rId8" imgW="634680" imgH="431640" progId="Equation.3">
                  <p:embed/>
                  <p:pic>
                    <p:nvPicPr>
                      <p:cNvPr id="0" name=""/>
                      <p:cNvPicPr>
                        <a:picLocks noChangeAspect="1" noChangeArrowheads="1"/>
                      </p:cNvPicPr>
                      <p:nvPr/>
                    </p:nvPicPr>
                    <p:blipFill>
                      <a:blip r:embed="rId9"/>
                      <a:srcRect/>
                      <a:stretch>
                        <a:fillRect/>
                      </a:stretch>
                    </p:blipFill>
                    <p:spPr bwMode="auto">
                      <a:xfrm>
                        <a:off x="4653461" y="1314638"/>
                        <a:ext cx="1214683" cy="826863"/>
                      </a:xfrm>
                      <a:prstGeom prst="rect">
                        <a:avLst/>
                      </a:prstGeom>
                      <a:noFill/>
                      <a:ln>
                        <a:noFill/>
                      </a:ln>
                    </p:spPr>
                  </p:pic>
                </p:oleObj>
              </mc:Fallback>
            </mc:AlternateContent>
          </a:graphicData>
        </a:graphic>
      </p:graphicFrame>
      <p:sp>
        <p:nvSpPr>
          <p:cNvPr id="15" name="TextBox 14"/>
          <p:cNvSpPr txBox="1"/>
          <p:nvPr/>
        </p:nvSpPr>
        <p:spPr>
          <a:xfrm>
            <a:off x="806864" y="1638887"/>
            <a:ext cx="2520280" cy="461665"/>
          </a:xfrm>
          <a:prstGeom prst="rect">
            <a:avLst/>
          </a:prstGeom>
          <a:noFill/>
        </p:spPr>
        <p:txBody>
          <a:bodyPr wrap="square" rtlCol="0">
            <a:spAutoFit/>
          </a:bodyPr>
          <a:lstStyle/>
          <a:p>
            <a:r>
              <a:rPr lang="en-GB" sz="2400" dirty="0" smtClean="0"/>
              <a:t>3. Charge diffusion</a:t>
            </a:r>
            <a:endParaRPr lang="en-GB" sz="2400" dirty="0"/>
          </a:p>
        </p:txBody>
      </p:sp>
    </p:spTree>
    <p:extLst>
      <p:ext uri="{BB962C8B-B14F-4D97-AF65-F5344CB8AC3E}">
        <p14:creationId xmlns:p14="http://schemas.microsoft.com/office/powerpoint/2010/main" val="21117369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Charge diffusion</a:t>
            </a:r>
            <a:endParaRPr lang="en-GB" dirty="0"/>
          </a:p>
        </p:txBody>
      </p:sp>
      <p:sp>
        <p:nvSpPr>
          <p:cNvPr id="3" name="Content Placeholder 2"/>
          <p:cNvSpPr>
            <a:spLocks noGrp="1"/>
          </p:cNvSpPr>
          <p:nvPr>
            <p:ph idx="1"/>
          </p:nvPr>
        </p:nvSpPr>
        <p:spPr>
          <a:xfrm>
            <a:off x="4004626" y="1340767"/>
            <a:ext cx="5031870" cy="4943475"/>
          </a:xfrm>
        </p:spPr>
        <p:txBody>
          <a:bodyPr>
            <a:normAutofit/>
          </a:bodyPr>
          <a:lstStyle/>
          <a:p>
            <a:r>
              <a:rPr lang="en-GB" sz="2000" dirty="0" smtClean="0"/>
              <a:t>Diffusion occurs when there are local differences of carrier concentrations in the semiconductor</a:t>
            </a:r>
          </a:p>
          <a:p>
            <a:r>
              <a:rPr lang="en-GB" sz="2000" dirty="0"/>
              <a:t>Gaussian </a:t>
            </a:r>
            <a:r>
              <a:rPr lang="en-GB" sz="2000" dirty="0" smtClean="0"/>
              <a:t>cross section of the distribution with standard deviation:</a:t>
            </a:r>
          </a:p>
          <a:p>
            <a:pPr marL="0" indent="0">
              <a:buNone/>
            </a:pPr>
            <a:endParaRPr lang="en-GB" sz="2000" dirty="0" smtClean="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smtClean="0"/>
          </a:p>
          <a:p>
            <a:pPr marL="0" indent="0">
              <a:buNone/>
            </a:pPr>
            <a:endParaRPr lang="en-GB" sz="2000" dirty="0" smtClean="0"/>
          </a:p>
        </p:txBody>
      </p:sp>
      <p:sp>
        <p:nvSpPr>
          <p:cNvPr id="4" name="Slide Number Placeholder 3"/>
          <p:cNvSpPr>
            <a:spLocks noGrp="1"/>
          </p:cNvSpPr>
          <p:nvPr>
            <p:ph type="sldNum" sz="quarter" idx="12"/>
          </p:nvPr>
        </p:nvSpPr>
        <p:spPr/>
        <p:txBody>
          <a:bodyPr/>
          <a:lstStyle/>
          <a:p>
            <a:fld id="{D251A0BC-E5D3-4A65-8506-4DFA341A4396}" type="slidenum">
              <a:rPr lang="fr-FR" smtClean="0"/>
              <a:t>28</a:t>
            </a:fld>
            <a:endParaRPr lang="fr-FR"/>
          </a:p>
        </p:txBody>
      </p:sp>
      <p:pic>
        <p:nvPicPr>
          <p:cNvPr id="5" name="Picture 4"/>
          <p:cNvPicPr>
            <a:picLocks noChangeAspect="1"/>
          </p:cNvPicPr>
          <p:nvPr/>
        </p:nvPicPr>
        <p:blipFill rotWithShape="1">
          <a:blip r:embed="rId4"/>
          <a:srcRect l="5868" r="5093"/>
          <a:stretch/>
        </p:blipFill>
        <p:spPr>
          <a:xfrm>
            <a:off x="0" y="1340768"/>
            <a:ext cx="3816424" cy="4943475"/>
          </a:xfrm>
          <a:prstGeom prst="rect">
            <a:avLst/>
          </a:prstGeom>
        </p:spPr>
      </p:pic>
      <p:sp>
        <p:nvSpPr>
          <p:cNvPr id="6" name="TextBox 5"/>
          <p:cNvSpPr txBox="1"/>
          <p:nvPr/>
        </p:nvSpPr>
        <p:spPr>
          <a:xfrm>
            <a:off x="179512" y="6274484"/>
            <a:ext cx="8208912" cy="646331"/>
          </a:xfrm>
          <a:prstGeom prst="rect">
            <a:avLst/>
          </a:prstGeom>
          <a:noFill/>
        </p:spPr>
        <p:txBody>
          <a:bodyPr wrap="square" rtlCol="0">
            <a:spAutoFit/>
          </a:bodyPr>
          <a:lstStyle/>
          <a:p>
            <a:r>
              <a:rPr lang="en-GB" i="1" dirty="0" smtClean="0"/>
              <a:t>Charge density distribution (hole component) (Charges/cm</a:t>
            </a:r>
            <a:r>
              <a:rPr lang="en-GB" i="1" baseline="30000" dirty="0" smtClean="0"/>
              <a:t>3</a:t>
            </a:r>
            <a:r>
              <a:rPr lang="en-GB" i="1" dirty="0" smtClean="0"/>
              <a:t>), Si sensor, deposition at 50um, 4ns and 14ns after conversion (Thesis L. Tlustos)</a:t>
            </a:r>
            <a:endParaRPr lang="en-GB" i="1" dirty="0"/>
          </a:p>
        </p:txBody>
      </p:sp>
      <p:graphicFrame>
        <p:nvGraphicFramePr>
          <p:cNvPr id="7" name="Object 6"/>
          <p:cNvGraphicFramePr>
            <a:graphicFrameLocks noChangeAspect="1"/>
          </p:cNvGraphicFramePr>
          <p:nvPr>
            <p:extLst>
              <p:ext uri="{D42A27DB-BD31-4B8C-83A1-F6EECF244321}">
                <p14:modId xmlns:p14="http://schemas.microsoft.com/office/powerpoint/2010/main" val="3401809624"/>
              </p:ext>
            </p:extLst>
          </p:nvPr>
        </p:nvGraphicFramePr>
        <p:xfrm>
          <a:off x="4324991" y="3140968"/>
          <a:ext cx="1184955" cy="1979985"/>
        </p:xfrm>
        <a:graphic>
          <a:graphicData uri="http://schemas.openxmlformats.org/presentationml/2006/ole">
            <mc:AlternateContent xmlns:mc="http://schemas.openxmlformats.org/markup-compatibility/2006">
              <mc:Choice xmlns:v="urn:schemas-microsoft-com:vml" Requires="v">
                <p:oleObj spid="_x0000_s236808" name="Equation" r:id="rId5" imgW="672840" imgH="1130040" progId="Equation.3">
                  <p:embed/>
                </p:oleObj>
              </mc:Choice>
              <mc:Fallback>
                <p:oleObj name="Equation" r:id="rId5" imgW="672840" imgH="1130040" progId="Equation.3">
                  <p:embed/>
                  <p:pic>
                    <p:nvPicPr>
                      <p:cNvPr id="8" name="Object 7"/>
                      <p:cNvPicPr/>
                      <p:nvPr/>
                    </p:nvPicPr>
                    <p:blipFill>
                      <a:blip r:embed="rId6"/>
                      <a:stretch>
                        <a:fillRect/>
                      </a:stretch>
                    </p:blipFill>
                    <p:spPr>
                      <a:xfrm>
                        <a:off x="4324991" y="3140968"/>
                        <a:ext cx="1184955" cy="1979985"/>
                      </a:xfrm>
                      <a:prstGeom prst="rect">
                        <a:avLst/>
                      </a:prstGeom>
                    </p:spPr>
                  </p:pic>
                </p:oleObj>
              </mc:Fallback>
            </mc:AlternateContent>
          </a:graphicData>
        </a:graphic>
      </p:graphicFrame>
      <p:sp>
        <p:nvSpPr>
          <p:cNvPr id="9" name="TextBox 8"/>
          <p:cNvSpPr txBox="1"/>
          <p:nvPr/>
        </p:nvSpPr>
        <p:spPr>
          <a:xfrm>
            <a:off x="6117000" y="3161295"/>
            <a:ext cx="2493699" cy="646331"/>
          </a:xfrm>
          <a:prstGeom prst="rect">
            <a:avLst/>
          </a:prstGeom>
          <a:noFill/>
        </p:spPr>
        <p:txBody>
          <a:bodyPr wrap="square" rtlCol="0">
            <a:spAutoFit/>
          </a:bodyPr>
          <a:lstStyle/>
          <a:p>
            <a:r>
              <a:rPr lang="en-GB" i="1" dirty="0" smtClean="0"/>
              <a:t>D: Diffusion coefficient</a:t>
            </a:r>
          </a:p>
          <a:p>
            <a:r>
              <a:rPr lang="en-GB" i="1" dirty="0"/>
              <a:t>t</a:t>
            </a:r>
            <a:r>
              <a:rPr lang="en-GB" i="1" dirty="0" smtClean="0"/>
              <a:t>: time</a:t>
            </a:r>
            <a:endParaRPr lang="en-GB" i="1" dirty="0"/>
          </a:p>
        </p:txBody>
      </p:sp>
    </p:spTree>
    <p:extLst>
      <p:ext uri="{BB962C8B-B14F-4D97-AF65-F5344CB8AC3E}">
        <p14:creationId xmlns:p14="http://schemas.microsoft.com/office/powerpoint/2010/main" val="13417588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1"/>
          <p:cNvSpPr>
            <a:spLocks noChangeArrowheads="1"/>
          </p:cNvSpPr>
          <p:nvPr/>
        </p:nvSpPr>
        <p:spPr bwMode="auto">
          <a:xfrm>
            <a:off x="0" y="1009650"/>
            <a:ext cx="1346200" cy="54530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GB" altLang="en-US"/>
          </a:p>
        </p:txBody>
      </p:sp>
      <p:pic>
        <p:nvPicPr>
          <p:cNvPr id="55603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840" r="26927"/>
          <a:stretch/>
        </p:blipFill>
        <p:spPr bwMode="auto">
          <a:xfrm>
            <a:off x="107504" y="980728"/>
            <a:ext cx="6216152" cy="536126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3" name="Text Box 5"/>
          <p:cNvSpPr txBox="1">
            <a:spLocks noChangeArrowheads="1"/>
          </p:cNvSpPr>
          <p:nvPr/>
        </p:nvSpPr>
        <p:spPr bwMode="auto">
          <a:xfrm>
            <a:off x="5724128" y="1458634"/>
            <a:ext cx="3564395" cy="440120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spcBef>
                <a:spcPct val="50000"/>
              </a:spcBef>
              <a:buFontTx/>
              <a:buChar char="•"/>
            </a:pPr>
            <a:r>
              <a:rPr lang="en-US" altLang="en-US" b="1" i="1" dirty="0"/>
              <a:t> Simulated Data</a:t>
            </a:r>
          </a:p>
          <a:p>
            <a:pPr>
              <a:spcBef>
                <a:spcPct val="50000"/>
              </a:spcBef>
              <a:buFontTx/>
              <a:buChar char="•"/>
            </a:pPr>
            <a:r>
              <a:rPr lang="en-US" altLang="en-US" b="1" i="1" dirty="0"/>
              <a:t> Si 300</a:t>
            </a:r>
            <a:r>
              <a:rPr lang="en-US" altLang="en-US" b="1" i="1" dirty="0">
                <a:latin typeface="Symbol" panose="05050102010706020507" pitchFamily="18" charset="2"/>
              </a:rPr>
              <a:t>m</a:t>
            </a:r>
            <a:r>
              <a:rPr lang="en-US" altLang="en-US" b="1" i="1" dirty="0"/>
              <a:t>m, 55</a:t>
            </a:r>
            <a:r>
              <a:rPr lang="en-US" altLang="en-US" b="1" i="1" dirty="0">
                <a:latin typeface="Symbol" panose="05050102010706020507" pitchFamily="18" charset="2"/>
              </a:rPr>
              <a:t>m</a:t>
            </a:r>
            <a:r>
              <a:rPr lang="en-US" altLang="en-US" b="1" i="1" dirty="0"/>
              <a:t>m </a:t>
            </a:r>
            <a:r>
              <a:rPr lang="en-US" altLang="en-US" b="1" i="1" dirty="0" smtClean="0"/>
              <a:t>pixel</a:t>
            </a:r>
          </a:p>
          <a:p>
            <a:pPr>
              <a:spcBef>
                <a:spcPct val="50000"/>
              </a:spcBef>
              <a:buFontTx/>
              <a:buChar char="•"/>
            </a:pPr>
            <a:r>
              <a:rPr lang="en-US" altLang="en-US" b="1" i="1" dirty="0" smtClean="0"/>
              <a:t>100e</a:t>
            </a:r>
            <a:r>
              <a:rPr lang="en-US" altLang="en-US" b="1" i="1" baseline="30000" dirty="0" smtClean="0"/>
              <a:t>-</a:t>
            </a:r>
            <a:r>
              <a:rPr lang="en-US" altLang="en-US" b="1" i="1" dirty="0" smtClean="0"/>
              <a:t> </a:t>
            </a:r>
            <a:r>
              <a:rPr lang="en-US" altLang="en-US" b="1" i="1" dirty="0" err="1" smtClean="0"/>
              <a:t>r.m.s</a:t>
            </a:r>
            <a:r>
              <a:rPr lang="en-US" altLang="en-US" b="1" i="1" dirty="0" smtClean="0"/>
              <a:t>. noise</a:t>
            </a:r>
            <a:endParaRPr lang="en-US" altLang="en-US" b="1" i="1" dirty="0"/>
          </a:p>
          <a:p>
            <a:pPr>
              <a:spcBef>
                <a:spcPct val="50000"/>
              </a:spcBef>
              <a:buFontTx/>
              <a:buChar char="•"/>
            </a:pPr>
            <a:r>
              <a:rPr lang="en-US" altLang="en-US" b="1" i="1" dirty="0"/>
              <a:t> 10keV monochromatic photon </a:t>
            </a:r>
            <a:r>
              <a:rPr lang="en-US" altLang="en-US" b="1" i="1" dirty="0" smtClean="0"/>
              <a:t>beam</a:t>
            </a:r>
          </a:p>
          <a:p>
            <a:pPr>
              <a:spcBef>
                <a:spcPct val="50000"/>
              </a:spcBef>
              <a:buFontTx/>
              <a:buChar char="•"/>
            </a:pPr>
            <a:endParaRPr lang="en-US" altLang="en-US" b="1" i="1" dirty="0" smtClean="0"/>
          </a:p>
          <a:p>
            <a:pPr>
              <a:spcBef>
                <a:spcPct val="50000"/>
              </a:spcBef>
              <a:buFontTx/>
              <a:buChar char="•"/>
            </a:pPr>
            <a:r>
              <a:rPr lang="en-GB" b="1" i="1" dirty="0" smtClean="0"/>
              <a:t> Distortion </a:t>
            </a:r>
            <a:r>
              <a:rPr lang="en-GB" b="1" i="1" dirty="0"/>
              <a:t>in the energy spectrum increases as the pixel pitch decreases with the detector thickness</a:t>
            </a:r>
          </a:p>
          <a:p>
            <a:pPr>
              <a:spcBef>
                <a:spcPct val="50000"/>
              </a:spcBef>
              <a:buFontTx/>
              <a:buChar char="•"/>
            </a:pPr>
            <a:endParaRPr lang="en-US" altLang="en-US" b="1" i="1" dirty="0"/>
          </a:p>
        </p:txBody>
      </p:sp>
      <p:sp>
        <p:nvSpPr>
          <p:cNvPr id="22540" name="Text Box 13"/>
          <p:cNvSpPr txBox="1">
            <a:spLocks noChangeArrowheads="1"/>
          </p:cNvSpPr>
          <p:nvPr/>
        </p:nvSpPr>
        <p:spPr bwMode="auto">
          <a:xfrm>
            <a:off x="6454768" y="6508234"/>
            <a:ext cx="26638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spcBef>
                <a:spcPct val="50000"/>
              </a:spcBef>
            </a:pPr>
            <a:r>
              <a:rPr lang="fr-CH" altLang="en-US" sz="1800" i="1" dirty="0" smtClean="0"/>
              <a:t>Simulation: L</a:t>
            </a:r>
            <a:r>
              <a:rPr lang="fr-CH" altLang="en-US" sz="1800" i="1" dirty="0"/>
              <a:t>. </a:t>
            </a:r>
            <a:r>
              <a:rPr lang="fr-CH" altLang="en-US" sz="1800" i="1" dirty="0" err="1"/>
              <a:t>Tlustos</a:t>
            </a:r>
            <a:endParaRPr lang="en-US" altLang="en-US" sz="1800" i="1" dirty="0"/>
          </a:p>
        </p:txBody>
      </p:sp>
      <p:sp>
        <p:nvSpPr>
          <p:cNvPr id="2" name="Rectangle 1"/>
          <p:cNvSpPr/>
          <p:nvPr/>
        </p:nvSpPr>
        <p:spPr>
          <a:xfrm>
            <a:off x="971600" y="1997968"/>
            <a:ext cx="2088232" cy="6137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itle 1"/>
          <p:cNvSpPr txBox="1">
            <a:spLocks/>
          </p:cNvSpPr>
          <p:nvPr/>
        </p:nvSpPr>
        <p:spPr>
          <a:xfrm>
            <a:off x="457200" y="18864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Charge diffusion</a:t>
            </a:r>
            <a:endParaRPr lang="en-GB" dirty="0"/>
          </a:p>
        </p:txBody>
      </p:sp>
    </p:spTree>
    <p:extLst>
      <p:ext uri="{BB962C8B-B14F-4D97-AF65-F5344CB8AC3E}">
        <p14:creationId xmlns:p14="http://schemas.microsoft.com/office/powerpoint/2010/main" val="244520929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GB" sz="4000" u="sng" dirty="0" smtClean="0"/>
              <a:t>Hybrid Pixel Detectors and the </a:t>
            </a:r>
            <a:r>
              <a:rPr lang="en-GB" sz="4000" u="sng" dirty="0" err="1" smtClean="0"/>
              <a:t>Medipix</a:t>
            </a:r>
            <a:r>
              <a:rPr lang="en-GB" sz="4000" u="sng" dirty="0" smtClean="0"/>
              <a:t> Collaborations</a:t>
            </a:r>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3</a:t>
            </a:fld>
            <a:endParaRPr lang="fr-FR"/>
          </a:p>
        </p:txBody>
      </p:sp>
    </p:spTree>
    <p:extLst>
      <p:ext uri="{BB962C8B-B14F-4D97-AF65-F5344CB8AC3E}">
        <p14:creationId xmlns:p14="http://schemas.microsoft.com/office/powerpoint/2010/main" val="3792943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30</a:t>
            </a:fld>
            <a:endParaRPr lang="fr-FR"/>
          </a:p>
        </p:txBody>
      </p:sp>
      <p:pic>
        <p:nvPicPr>
          <p:cNvPr id="5" name="Picture 4"/>
          <p:cNvPicPr>
            <a:picLocks noChangeAspect="1"/>
          </p:cNvPicPr>
          <p:nvPr/>
        </p:nvPicPr>
        <p:blipFill>
          <a:blip r:embed="rId3"/>
          <a:stretch>
            <a:fillRect/>
          </a:stretch>
        </p:blipFill>
        <p:spPr>
          <a:xfrm>
            <a:off x="251520" y="193622"/>
            <a:ext cx="8767559" cy="5544616"/>
          </a:xfrm>
          <a:prstGeom prst="rect">
            <a:avLst/>
          </a:prstGeom>
        </p:spPr>
      </p:pic>
      <p:pic>
        <p:nvPicPr>
          <p:cNvPr id="103" name="Picture 102"/>
          <p:cNvPicPr>
            <a:picLocks noChangeAspect="1"/>
          </p:cNvPicPr>
          <p:nvPr/>
        </p:nvPicPr>
        <p:blipFill rotWithShape="1">
          <a:blip r:embed="rId4"/>
          <a:srcRect l="24613" r="52532"/>
          <a:stretch/>
        </p:blipFill>
        <p:spPr>
          <a:xfrm>
            <a:off x="3347864" y="0"/>
            <a:ext cx="1872208" cy="4968552"/>
          </a:xfrm>
          <a:prstGeom prst="rect">
            <a:avLst/>
          </a:prstGeom>
        </p:spPr>
      </p:pic>
      <p:sp>
        <p:nvSpPr>
          <p:cNvPr id="16" name="TextBox 15"/>
          <p:cNvSpPr txBox="1"/>
          <p:nvPr/>
        </p:nvSpPr>
        <p:spPr>
          <a:xfrm>
            <a:off x="899592" y="836712"/>
            <a:ext cx="2304256" cy="461665"/>
          </a:xfrm>
          <a:prstGeom prst="rect">
            <a:avLst/>
          </a:prstGeom>
          <a:noFill/>
        </p:spPr>
        <p:txBody>
          <a:bodyPr wrap="square" rtlCol="0">
            <a:spAutoFit/>
          </a:bodyPr>
          <a:lstStyle/>
          <a:p>
            <a:r>
              <a:rPr lang="en-GB" sz="2400" dirty="0" smtClean="0"/>
              <a:t>4. Fluorescence</a:t>
            </a:r>
            <a:endParaRPr lang="en-GB" sz="2400" dirty="0"/>
          </a:p>
        </p:txBody>
      </p:sp>
    </p:spTree>
    <p:extLst>
      <p:ext uri="{BB962C8B-B14F-4D97-AF65-F5344CB8AC3E}">
        <p14:creationId xmlns:p14="http://schemas.microsoft.com/office/powerpoint/2010/main" val="24800350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6715" y="1085850"/>
            <a:ext cx="4545013" cy="526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555" name="Rectangle 24"/>
          <p:cNvSpPr>
            <a:spLocks noChangeArrowheads="1"/>
          </p:cNvSpPr>
          <p:nvPr/>
        </p:nvSpPr>
        <p:spPr bwMode="auto">
          <a:xfrm>
            <a:off x="924503" y="1163638"/>
            <a:ext cx="3379787" cy="4416425"/>
          </a:xfrm>
          <a:prstGeom prst="rect">
            <a:avLst/>
          </a:prstGeom>
          <a:pattFill prst="pct5">
            <a:fgClr>
              <a:schemeClr val="tx1"/>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556" name="Rectangle 2"/>
          <p:cNvSpPr>
            <a:spLocks noGrp="1" noChangeArrowheads="1"/>
          </p:cNvSpPr>
          <p:nvPr>
            <p:ph type="title"/>
          </p:nvPr>
        </p:nvSpPr>
        <p:spPr>
          <a:xfrm>
            <a:off x="-1" y="0"/>
            <a:ext cx="9142413" cy="9445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en-US" sz="3600" dirty="0" smtClean="0">
                <a:effectLst/>
              </a:rPr>
              <a:t>Fluorescence</a:t>
            </a:r>
          </a:p>
        </p:txBody>
      </p:sp>
      <p:sp>
        <p:nvSpPr>
          <p:cNvPr id="565253" name="Line 5"/>
          <p:cNvSpPr>
            <a:spLocks noChangeShapeType="1"/>
          </p:cNvSpPr>
          <p:nvPr/>
        </p:nvSpPr>
        <p:spPr bwMode="auto">
          <a:xfrm>
            <a:off x="2114940" y="855663"/>
            <a:ext cx="346075" cy="844550"/>
          </a:xfrm>
          <a:prstGeom prst="line">
            <a:avLst/>
          </a:prstGeom>
          <a:noFill/>
          <a:ln w="38100">
            <a:solidFill>
              <a:srgbClr val="FF33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54" name="Oval 6"/>
          <p:cNvSpPr>
            <a:spLocks noChangeArrowheads="1"/>
          </p:cNvSpPr>
          <p:nvPr/>
        </p:nvSpPr>
        <p:spPr bwMode="auto">
          <a:xfrm>
            <a:off x="3542290" y="2058988"/>
            <a:ext cx="146050" cy="16033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55" name="Line 7"/>
          <p:cNvSpPr>
            <a:spLocks noChangeShapeType="1"/>
          </p:cNvSpPr>
          <p:nvPr/>
        </p:nvSpPr>
        <p:spPr bwMode="auto">
          <a:xfrm flipH="1">
            <a:off x="3564515" y="2136775"/>
            <a:ext cx="1047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56" name="Line 8"/>
          <p:cNvSpPr>
            <a:spLocks noChangeShapeType="1"/>
          </p:cNvSpPr>
          <p:nvPr/>
        </p:nvSpPr>
        <p:spPr bwMode="auto">
          <a:xfrm>
            <a:off x="3618490" y="2081213"/>
            <a:ext cx="0" cy="1111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57" name="Oval 9"/>
          <p:cNvSpPr>
            <a:spLocks noChangeArrowheads="1"/>
          </p:cNvSpPr>
          <p:nvPr/>
        </p:nvSpPr>
        <p:spPr bwMode="auto">
          <a:xfrm>
            <a:off x="3516890" y="1854200"/>
            <a:ext cx="146050" cy="16033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58" name="Line 10"/>
          <p:cNvSpPr>
            <a:spLocks noChangeShapeType="1"/>
          </p:cNvSpPr>
          <p:nvPr/>
        </p:nvSpPr>
        <p:spPr bwMode="auto">
          <a:xfrm flipH="1">
            <a:off x="3540703" y="1931988"/>
            <a:ext cx="10318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59" name="Text Box 11"/>
          <p:cNvSpPr txBox="1">
            <a:spLocks noChangeArrowheads="1"/>
          </p:cNvSpPr>
          <p:nvPr/>
        </p:nvSpPr>
        <p:spPr bwMode="auto">
          <a:xfrm>
            <a:off x="1806840" y="883885"/>
            <a:ext cx="692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spcBef>
                <a:spcPct val="50000"/>
              </a:spcBef>
            </a:pPr>
            <a:r>
              <a:rPr lang="fr-CH" sz="4000" dirty="0">
                <a:solidFill>
                  <a:srgbClr val="FF3300"/>
                </a:solidFill>
                <a:latin typeface="Symbol" pitchFamily="18" charset="2"/>
              </a:rPr>
              <a:t>g</a:t>
            </a:r>
            <a:endParaRPr lang="en-US" sz="4000" dirty="0">
              <a:solidFill>
                <a:srgbClr val="FF3300"/>
              </a:solidFill>
              <a:latin typeface="Symbol" pitchFamily="18" charset="2"/>
            </a:endParaRPr>
          </a:p>
        </p:txBody>
      </p:sp>
      <p:sp>
        <p:nvSpPr>
          <p:cNvPr id="565260" name="AutoShape 12"/>
          <p:cNvSpPr>
            <a:spLocks noChangeArrowheads="1"/>
          </p:cNvSpPr>
          <p:nvPr/>
        </p:nvSpPr>
        <p:spPr bwMode="auto">
          <a:xfrm>
            <a:off x="2268498" y="1892300"/>
            <a:ext cx="614362" cy="3687763"/>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61" name="AutoShape 13"/>
          <p:cNvSpPr>
            <a:spLocks noChangeArrowheads="1"/>
          </p:cNvSpPr>
          <p:nvPr/>
        </p:nvSpPr>
        <p:spPr bwMode="auto">
          <a:xfrm rot="10800000">
            <a:off x="2524085" y="1163638"/>
            <a:ext cx="115888" cy="346075"/>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63" name="AutoShape 15"/>
          <p:cNvSpPr>
            <a:spLocks noChangeArrowheads="1"/>
          </p:cNvSpPr>
          <p:nvPr/>
        </p:nvSpPr>
        <p:spPr bwMode="auto">
          <a:xfrm rot="10800000">
            <a:off x="3497840" y="1163638"/>
            <a:ext cx="192088" cy="679450"/>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64" name="Oval 16"/>
          <p:cNvSpPr>
            <a:spLocks noChangeArrowheads="1"/>
          </p:cNvSpPr>
          <p:nvPr/>
        </p:nvSpPr>
        <p:spPr bwMode="auto">
          <a:xfrm>
            <a:off x="2524085" y="1712913"/>
            <a:ext cx="146050" cy="16033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65" name="Line 17"/>
          <p:cNvSpPr>
            <a:spLocks noChangeShapeType="1"/>
          </p:cNvSpPr>
          <p:nvPr/>
        </p:nvSpPr>
        <p:spPr bwMode="auto">
          <a:xfrm flipH="1">
            <a:off x="2546310" y="1790700"/>
            <a:ext cx="1047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66" name="Line 18"/>
          <p:cNvSpPr>
            <a:spLocks noChangeShapeType="1"/>
          </p:cNvSpPr>
          <p:nvPr/>
        </p:nvSpPr>
        <p:spPr bwMode="auto">
          <a:xfrm>
            <a:off x="2600285" y="1735138"/>
            <a:ext cx="0" cy="1111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67" name="Oval 19"/>
          <p:cNvSpPr>
            <a:spLocks noChangeArrowheads="1"/>
          </p:cNvSpPr>
          <p:nvPr/>
        </p:nvSpPr>
        <p:spPr bwMode="auto">
          <a:xfrm>
            <a:off x="2498685" y="1508125"/>
            <a:ext cx="146050" cy="16033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68" name="Line 20"/>
          <p:cNvSpPr>
            <a:spLocks noChangeShapeType="1"/>
          </p:cNvSpPr>
          <p:nvPr/>
        </p:nvSpPr>
        <p:spPr bwMode="auto">
          <a:xfrm flipH="1">
            <a:off x="2522498" y="1585913"/>
            <a:ext cx="10318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69" name="Text Box 21"/>
          <p:cNvSpPr txBox="1">
            <a:spLocks noChangeArrowheads="1"/>
          </p:cNvSpPr>
          <p:nvPr/>
        </p:nvSpPr>
        <p:spPr bwMode="auto">
          <a:xfrm>
            <a:off x="2766965" y="1585560"/>
            <a:ext cx="692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spcBef>
                <a:spcPct val="50000"/>
              </a:spcBef>
            </a:pPr>
            <a:r>
              <a:rPr lang="fr-CH" sz="4000" dirty="0">
                <a:solidFill>
                  <a:srgbClr val="FF3300"/>
                </a:solidFill>
                <a:latin typeface="Symbol" pitchFamily="18" charset="2"/>
              </a:rPr>
              <a:t>g</a:t>
            </a:r>
            <a:r>
              <a:rPr lang="fr-CH" sz="4000" baseline="-25000" dirty="0">
                <a:solidFill>
                  <a:srgbClr val="FF3300"/>
                </a:solidFill>
              </a:rPr>
              <a:t>f</a:t>
            </a:r>
            <a:endParaRPr lang="en-US" sz="4000" baseline="-25000" dirty="0">
              <a:solidFill>
                <a:srgbClr val="FF3300"/>
              </a:solidFill>
            </a:endParaRPr>
          </a:p>
        </p:txBody>
      </p:sp>
      <p:sp>
        <p:nvSpPr>
          <p:cNvPr id="565270" name="Line 22"/>
          <p:cNvSpPr>
            <a:spLocks noChangeShapeType="1"/>
          </p:cNvSpPr>
          <p:nvPr/>
        </p:nvSpPr>
        <p:spPr bwMode="auto">
          <a:xfrm>
            <a:off x="2639973" y="1668463"/>
            <a:ext cx="895967" cy="301625"/>
          </a:xfrm>
          <a:prstGeom prst="line">
            <a:avLst/>
          </a:prstGeom>
          <a:noFill/>
          <a:ln w="38100">
            <a:solidFill>
              <a:srgbClr val="FF33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71" name="AutoShape 23"/>
          <p:cNvSpPr>
            <a:spLocks noChangeArrowheads="1"/>
          </p:cNvSpPr>
          <p:nvPr/>
        </p:nvSpPr>
        <p:spPr bwMode="auto">
          <a:xfrm>
            <a:off x="3381953" y="2238375"/>
            <a:ext cx="538162" cy="3341688"/>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Text Box 5"/>
          <p:cNvSpPr txBox="1">
            <a:spLocks noChangeArrowheads="1"/>
          </p:cNvSpPr>
          <p:nvPr/>
        </p:nvSpPr>
        <p:spPr bwMode="auto">
          <a:xfrm>
            <a:off x="5197777" y="1938927"/>
            <a:ext cx="3994120" cy="3554819"/>
          </a:xfrm>
          <a:prstGeom prst="rect">
            <a:avLst/>
          </a:prstGeom>
          <a:noFill/>
          <a:ln w="12700">
            <a:noFill/>
            <a:miter lim="800000"/>
            <a:headEnd type="none" w="sm" len="sm"/>
            <a:tailEnd type="none" w="sm" len="sm"/>
          </a:ln>
          <a:effectLst/>
        </p:spPr>
        <p:txBody>
          <a:bodyPr wrap="square">
            <a:spAutoFit/>
          </a:bodyPr>
          <a:lstStyle/>
          <a:p>
            <a:pPr marL="457200" indent="-457200" eaLnBrk="0" hangingPunct="0">
              <a:spcBef>
                <a:spcPct val="50000"/>
              </a:spcBef>
              <a:buAutoNum type="arabicPeriod"/>
            </a:pPr>
            <a:r>
              <a:rPr lang="en-US" dirty="0" smtClean="0"/>
              <a:t>Primary photon releases photoelectron that loses its energy generating electron-hole pairs</a:t>
            </a:r>
          </a:p>
          <a:p>
            <a:pPr marL="457200" indent="-457200" eaLnBrk="0" hangingPunct="0">
              <a:spcBef>
                <a:spcPct val="50000"/>
              </a:spcBef>
              <a:buAutoNum type="arabicPeriod"/>
            </a:pPr>
            <a:r>
              <a:rPr lang="en-US" dirty="0" smtClean="0"/>
              <a:t>De-excitation of the first atom releases a characteristic photon that will deposit its energy some distance away from the first interaction</a:t>
            </a:r>
          </a:p>
          <a:p>
            <a:pPr marL="457200" indent="-457200" eaLnBrk="0" hangingPunct="0">
              <a:spcBef>
                <a:spcPct val="50000"/>
              </a:spcBef>
              <a:buAutoNum type="arabicPeriod"/>
            </a:pPr>
            <a:r>
              <a:rPr lang="en-US" dirty="0" smtClean="0"/>
              <a:t>Multiple hits can be detected for a single incoming photon</a:t>
            </a:r>
          </a:p>
          <a:p>
            <a:pPr eaLnBrk="0" hangingPunct="0">
              <a:spcBef>
                <a:spcPct val="50000"/>
              </a:spcBef>
            </a:pPr>
            <a:endParaRPr lang="en-US" dirty="0"/>
          </a:p>
        </p:txBody>
      </p:sp>
      <p:sp>
        <p:nvSpPr>
          <p:cNvPr id="2" name="TextBox 1"/>
          <p:cNvSpPr txBox="1"/>
          <p:nvPr/>
        </p:nvSpPr>
        <p:spPr>
          <a:xfrm>
            <a:off x="2132208" y="1831092"/>
            <a:ext cx="634757" cy="400110"/>
          </a:xfrm>
          <a:prstGeom prst="rect">
            <a:avLst/>
          </a:prstGeom>
          <a:noFill/>
        </p:spPr>
        <p:txBody>
          <a:bodyPr wrap="square" rtlCol="0">
            <a:spAutoFit/>
          </a:bodyPr>
          <a:lstStyle/>
          <a:p>
            <a:r>
              <a:rPr lang="en-GB" dirty="0" smtClean="0"/>
              <a:t>1.</a:t>
            </a:r>
            <a:endParaRPr lang="en-GB" dirty="0"/>
          </a:p>
        </p:txBody>
      </p:sp>
      <p:sp>
        <p:nvSpPr>
          <p:cNvPr id="26" name="TextBox 25"/>
          <p:cNvSpPr txBox="1"/>
          <p:nvPr/>
        </p:nvSpPr>
        <p:spPr>
          <a:xfrm>
            <a:off x="3706813" y="1815990"/>
            <a:ext cx="634757" cy="400110"/>
          </a:xfrm>
          <a:prstGeom prst="rect">
            <a:avLst/>
          </a:prstGeom>
          <a:noFill/>
        </p:spPr>
        <p:txBody>
          <a:bodyPr wrap="square" rtlCol="0">
            <a:spAutoFit/>
          </a:bodyPr>
          <a:lstStyle/>
          <a:p>
            <a:r>
              <a:rPr lang="en-GB" dirty="0" smtClean="0"/>
              <a:t>2.</a:t>
            </a:r>
            <a:endParaRPr lang="en-GB" dirty="0"/>
          </a:p>
        </p:txBody>
      </p:sp>
      <p:sp>
        <p:nvSpPr>
          <p:cNvPr id="27" name="TextBox 26"/>
          <p:cNvSpPr txBox="1"/>
          <p:nvPr/>
        </p:nvSpPr>
        <p:spPr>
          <a:xfrm>
            <a:off x="2893851" y="5179953"/>
            <a:ext cx="634757" cy="400110"/>
          </a:xfrm>
          <a:prstGeom prst="rect">
            <a:avLst/>
          </a:prstGeom>
          <a:noFill/>
        </p:spPr>
        <p:txBody>
          <a:bodyPr wrap="square" rtlCol="0">
            <a:spAutoFit/>
          </a:bodyPr>
          <a:lstStyle/>
          <a:p>
            <a:r>
              <a:rPr lang="en-GB" dirty="0" smtClean="0"/>
              <a:t>3.</a:t>
            </a:r>
            <a:endParaRPr lang="en-GB" dirty="0"/>
          </a:p>
        </p:txBody>
      </p:sp>
      <p:sp>
        <p:nvSpPr>
          <p:cNvPr id="3" name="Slide Number Placeholder 2"/>
          <p:cNvSpPr>
            <a:spLocks noGrp="1"/>
          </p:cNvSpPr>
          <p:nvPr>
            <p:ph type="sldNum" sz="quarter" idx="12"/>
          </p:nvPr>
        </p:nvSpPr>
        <p:spPr/>
        <p:txBody>
          <a:bodyPr/>
          <a:lstStyle/>
          <a:p>
            <a:fld id="{D251A0BC-E5D3-4A65-8506-4DFA341A4396}" type="slidenum">
              <a:rPr lang="fr-FR" smtClean="0"/>
              <a:t>31</a:t>
            </a:fld>
            <a:endParaRPr lang="fr-FR"/>
          </a:p>
        </p:txBody>
      </p:sp>
    </p:spTree>
    <p:extLst>
      <p:ext uri="{BB962C8B-B14F-4D97-AF65-F5344CB8AC3E}">
        <p14:creationId xmlns:p14="http://schemas.microsoft.com/office/powerpoint/2010/main" val="5654104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1355130"/>
            <a:ext cx="9144000" cy="105544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pic>
        <p:nvPicPr>
          <p:cNvPr id="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680813"/>
            <a:ext cx="9026980" cy="250979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Box 5"/>
          <p:cNvSpPr txBox="1">
            <a:spLocks noChangeArrowheads="1"/>
          </p:cNvSpPr>
          <p:nvPr/>
        </p:nvSpPr>
        <p:spPr bwMode="auto">
          <a:xfrm>
            <a:off x="6217809" y="1300665"/>
            <a:ext cx="2924386"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000" b="0" dirty="0" smtClean="0">
                <a:solidFill>
                  <a:srgbClr val="0033CC"/>
                </a:solidFill>
              </a:rPr>
              <a:t>Fluorescence </a:t>
            </a:r>
            <a:r>
              <a:rPr lang="en-US" sz="2000" b="0" dirty="0">
                <a:solidFill>
                  <a:srgbClr val="0033CC"/>
                </a:solidFill>
              </a:rPr>
              <a:t>yield [%]</a:t>
            </a:r>
          </a:p>
        </p:txBody>
      </p:sp>
      <p:sp>
        <p:nvSpPr>
          <p:cNvPr id="5" name="Text Box 6"/>
          <p:cNvSpPr txBox="1">
            <a:spLocks noChangeArrowheads="1"/>
          </p:cNvSpPr>
          <p:nvPr/>
        </p:nvSpPr>
        <p:spPr bwMode="auto">
          <a:xfrm>
            <a:off x="767802" y="1277938"/>
            <a:ext cx="5381423"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000" b="0" dirty="0">
                <a:solidFill>
                  <a:srgbClr val="0033CC"/>
                </a:solidFill>
              </a:rPr>
              <a:t>Mean free path of fluorescence photon [</a:t>
            </a:r>
            <a:r>
              <a:rPr lang="en-US" sz="2000" b="0" dirty="0">
                <a:solidFill>
                  <a:srgbClr val="0033CC"/>
                </a:solidFill>
                <a:latin typeface="Symbol" pitchFamily="18" charset="2"/>
              </a:rPr>
              <a:t>m</a:t>
            </a:r>
            <a:r>
              <a:rPr lang="en-US" sz="2000" b="0" dirty="0">
                <a:solidFill>
                  <a:srgbClr val="0033CC"/>
                </a:solidFill>
              </a:rPr>
              <a:t>m]</a:t>
            </a:r>
          </a:p>
        </p:txBody>
      </p:sp>
      <p:sp>
        <p:nvSpPr>
          <p:cNvPr id="6" name="Line 7"/>
          <p:cNvSpPr>
            <a:spLocks noChangeShapeType="1"/>
          </p:cNvSpPr>
          <p:nvPr/>
        </p:nvSpPr>
        <p:spPr bwMode="auto">
          <a:xfrm>
            <a:off x="7813915" y="1755240"/>
            <a:ext cx="609268" cy="969229"/>
          </a:xfrm>
          <a:prstGeom prst="line">
            <a:avLst/>
          </a:prstGeom>
          <a:noFill/>
          <a:ln w="28575">
            <a:solidFill>
              <a:schemeClr val="hlink"/>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 name="Line 8"/>
          <p:cNvSpPr>
            <a:spLocks noChangeShapeType="1"/>
          </p:cNvSpPr>
          <p:nvPr/>
        </p:nvSpPr>
        <p:spPr bwMode="auto">
          <a:xfrm>
            <a:off x="5093436" y="1678048"/>
            <a:ext cx="2128717" cy="1064657"/>
          </a:xfrm>
          <a:prstGeom prst="line">
            <a:avLst/>
          </a:prstGeom>
          <a:noFill/>
          <a:ln w="28575">
            <a:solidFill>
              <a:schemeClr val="hlink"/>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 name="Text Box 12"/>
          <p:cNvSpPr txBox="1">
            <a:spLocks noChangeArrowheads="1"/>
          </p:cNvSpPr>
          <p:nvPr/>
        </p:nvSpPr>
        <p:spPr bwMode="auto">
          <a:xfrm>
            <a:off x="769905" y="1815990"/>
            <a:ext cx="4381112"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000" b="0" dirty="0" smtClean="0">
                <a:solidFill>
                  <a:srgbClr val="0033CC"/>
                </a:solidFill>
              </a:rPr>
              <a:t>Energy fluorescence photons </a:t>
            </a:r>
            <a:r>
              <a:rPr lang="en-US" sz="2000" b="0" dirty="0">
                <a:solidFill>
                  <a:srgbClr val="0033CC"/>
                </a:solidFill>
              </a:rPr>
              <a:t>[</a:t>
            </a:r>
            <a:r>
              <a:rPr lang="en-US" sz="2000" b="0" dirty="0" err="1">
                <a:solidFill>
                  <a:srgbClr val="0033CC"/>
                </a:solidFill>
              </a:rPr>
              <a:t>keV</a:t>
            </a:r>
            <a:r>
              <a:rPr lang="en-US" sz="2000" b="0" dirty="0">
                <a:solidFill>
                  <a:srgbClr val="0033CC"/>
                </a:solidFill>
              </a:rPr>
              <a:t>]</a:t>
            </a:r>
          </a:p>
        </p:txBody>
      </p:sp>
      <p:sp>
        <p:nvSpPr>
          <p:cNvPr id="9" name="Line 13"/>
          <p:cNvSpPr>
            <a:spLocks noChangeShapeType="1"/>
          </p:cNvSpPr>
          <p:nvPr/>
        </p:nvSpPr>
        <p:spPr bwMode="auto">
          <a:xfrm>
            <a:off x="4572000" y="2239855"/>
            <a:ext cx="966065" cy="530322"/>
          </a:xfrm>
          <a:prstGeom prst="line">
            <a:avLst/>
          </a:prstGeom>
          <a:noFill/>
          <a:ln w="28575">
            <a:solidFill>
              <a:schemeClr val="hlink"/>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 name="Text Box 16"/>
          <p:cNvSpPr txBox="1">
            <a:spLocks noChangeArrowheads="1"/>
          </p:cNvSpPr>
          <p:nvPr/>
        </p:nvSpPr>
        <p:spPr bwMode="auto">
          <a:xfrm>
            <a:off x="782509" y="2225620"/>
            <a:ext cx="494586" cy="396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000" b="0" dirty="0">
                <a:solidFill>
                  <a:srgbClr val="0033CC"/>
                </a:solidFill>
              </a:rPr>
              <a:t>Z</a:t>
            </a:r>
          </a:p>
        </p:txBody>
      </p:sp>
      <p:sp>
        <p:nvSpPr>
          <p:cNvPr id="13" name="Text Box 13"/>
          <p:cNvSpPr txBox="1">
            <a:spLocks noChangeArrowheads="1"/>
          </p:cNvSpPr>
          <p:nvPr/>
        </p:nvSpPr>
        <p:spPr bwMode="auto">
          <a:xfrm>
            <a:off x="5762555" y="6450467"/>
            <a:ext cx="3368597" cy="369332"/>
          </a:xfrm>
          <a:prstGeom prst="rect">
            <a:avLst/>
          </a:prstGeom>
          <a:noFill/>
          <a:ln w="9525">
            <a:noFill/>
            <a:miter lim="800000"/>
            <a:headEnd/>
            <a:tailEnd/>
          </a:ln>
          <a:effectLst/>
        </p:spPr>
        <p:txBody>
          <a:bodyPr wrap="square">
            <a:spAutoFit/>
          </a:bodyPr>
          <a:lstStyle/>
          <a:p>
            <a:pPr>
              <a:spcBef>
                <a:spcPct val="50000"/>
              </a:spcBef>
            </a:pPr>
            <a:r>
              <a:rPr lang="fr-CH" sz="1800" i="1" dirty="0" smtClean="0"/>
              <a:t>Table: L</a:t>
            </a:r>
            <a:r>
              <a:rPr lang="fr-CH" sz="1800" i="1" dirty="0"/>
              <a:t>. </a:t>
            </a:r>
            <a:r>
              <a:rPr lang="fr-CH" sz="1800" i="1" dirty="0" smtClean="0"/>
              <a:t>Tlustos, </a:t>
            </a:r>
            <a:r>
              <a:rPr lang="fr-CH" sz="1800" i="1" dirty="0" err="1" smtClean="0"/>
              <a:t>PhD</a:t>
            </a:r>
            <a:r>
              <a:rPr lang="fr-CH" sz="1800" i="1" dirty="0" smtClean="0"/>
              <a:t> </a:t>
            </a:r>
            <a:r>
              <a:rPr lang="fr-CH" sz="1800" i="1" dirty="0" err="1" smtClean="0"/>
              <a:t>thesis</a:t>
            </a:r>
            <a:endParaRPr lang="en-US" sz="1800" i="1" dirty="0"/>
          </a:p>
        </p:txBody>
      </p:sp>
      <p:sp>
        <p:nvSpPr>
          <p:cNvPr id="14" name="Line 13"/>
          <p:cNvSpPr>
            <a:spLocks noChangeShapeType="1"/>
          </p:cNvSpPr>
          <p:nvPr/>
        </p:nvSpPr>
        <p:spPr bwMode="auto">
          <a:xfrm>
            <a:off x="1153955" y="2505015"/>
            <a:ext cx="960126" cy="237689"/>
          </a:xfrm>
          <a:prstGeom prst="line">
            <a:avLst/>
          </a:prstGeom>
          <a:noFill/>
          <a:ln w="28575">
            <a:solidFill>
              <a:schemeClr val="hlink"/>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 name="Rectangle 11"/>
          <p:cNvSpPr/>
          <p:nvPr/>
        </p:nvSpPr>
        <p:spPr bwMode="auto">
          <a:xfrm>
            <a:off x="8194717" y="3105389"/>
            <a:ext cx="744013" cy="2080081"/>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6" name="TextBox 15"/>
          <p:cNvSpPr txBox="1"/>
          <p:nvPr/>
        </p:nvSpPr>
        <p:spPr>
          <a:xfrm>
            <a:off x="885825" y="5272440"/>
            <a:ext cx="7334650" cy="1477328"/>
          </a:xfrm>
          <a:prstGeom prst="rect">
            <a:avLst/>
          </a:prstGeom>
          <a:noFill/>
        </p:spPr>
        <p:txBody>
          <a:bodyPr wrap="square" rtlCol="0">
            <a:spAutoFit/>
          </a:bodyPr>
          <a:lstStyle/>
          <a:p>
            <a:r>
              <a:rPr lang="en-GB" dirty="0"/>
              <a:t>The fluorescence yield increases with the atomic number</a:t>
            </a:r>
          </a:p>
          <a:p>
            <a:r>
              <a:rPr lang="en-GB" dirty="0" smtClean="0"/>
              <a:t>The mean free path of the fluorescence photons is in the same order of magnitude as the pixel pitch</a:t>
            </a:r>
          </a:p>
          <a:p>
            <a:r>
              <a:rPr lang="en-GB" dirty="0" smtClean="0"/>
              <a:t>Implications: degradation of the energy measurement, blur the image</a:t>
            </a:r>
          </a:p>
          <a:p>
            <a:endParaRPr lang="en-GB" dirty="0"/>
          </a:p>
        </p:txBody>
      </p:sp>
      <p:sp>
        <p:nvSpPr>
          <p:cNvPr id="11" name="Rectangle 10"/>
          <p:cNvSpPr/>
          <p:nvPr/>
        </p:nvSpPr>
        <p:spPr bwMode="auto">
          <a:xfrm>
            <a:off x="166442" y="3105389"/>
            <a:ext cx="1651415" cy="2073870"/>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9" name="Rectangle 18"/>
          <p:cNvSpPr/>
          <p:nvPr/>
        </p:nvSpPr>
        <p:spPr bwMode="auto">
          <a:xfrm>
            <a:off x="4712920" y="3108755"/>
            <a:ext cx="1574605" cy="2073870"/>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7" name="Slide Number Placeholder 16"/>
          <p:cNvSpPr>
            <a:spLocks noGrp="1"/>
          </p:cNvSpPr>
          <p:nvPr>
            <p:ph type="sldNum" sz="quarter" idx="12"/>
          </p:nvPr>
        </p:nvSpPr>
        <p:spPr/>
        <p:txBody>
          <a:bodyPr/>
          <a:lstStyle/>
          <a:p>
            <a:fld id="{D251A0BC-E5D3-4A65-8506-4DFA341A4396}" type="slidenum">
              <a:rPr lang="fr-FR" smtClean="0"/>
              <a:t>32</a:t>
            </a:fld>
            <a:endParaRPr lang="fr-FR"/>
          </a:p>
        </p:txBody>
      </p:sp>
      <p:sp>
        <p:nvSpPr>
          <p:cNvPr id="22" name="Rectangle 2"/>
          <p:cNvSpPr>
            <a:spLocks noGrp="1" noChangeArrowheads="1"/>
          </p:cNvSpPr>
          <p:nvPr>
            <p:ph type="title"/>
          </p:nvPr>
        </p:nvSpPr>
        <p:spPr>
          <a:xfrm>
            <a:off x="-1" y="0"/>
            <a:ext cx="9142413" cy="9445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en-US" sz="3600" dirty="0" smtClean="0">
                <a:effectLst/>
              </a:rPr>
              <a:t>Fluorescence</a:t>
            </a:r>
          </a:p>
        </p:txBody>
      </p:sp>
      <p:sp>
        <p:nvSpPr>
          <p:cNvPr id="20" name="Rectangle 19"/>
          <p:cNvSpPr/>
          <p:nvPr/>
        </p:nvSpPr>
        <p:spPr bwMode="auto">
          <a:xfrm>
            <a:off x="6346443" y="3102544"/>
            <a:ext cx="1784280" cy="2080081"/>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356040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9"/>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xEl>
                                              <p:pRg st="2" end="2"/>
                                            </p:txEl>
                                          </p:spTgt>
                                        </p:tgtEl>
                                        <p:attrNameLst>
                                          <p:attrName>style.visibility</p:attrName>
                                        </p:attrNameLst>
                                      </p:cBhvr>
                                      <p:to>
                                        <p:strVal val="visible"/>
                                      </p:to>
                                    </p:set>
                                  </p:childTnLst>
                                </p:cTn>
                              </p:par>
                              <p:par>
                                <p:cTn id="27" presetID="1" presetClass="exit"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1" grpId="0" animBg="1"/>
      <p:bldP spid="11" grpId="1" animBg="1"/>
      <p:bldP spid="19" grpId="0" animBg="1"/>
      <p:bldP spid="19" grpId="1" animBg="1"/>
      <p:bldP spid="2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33</a:t>
            </a:fld>
            <a:endParaRPr lang="fr-FR"/>
          </a:p>
        </p:txBody>
      </p:sp>
      <p:grpSp>
        <p:nvGrpSpPr>
          <p:cNvPr id="10" name="Group 9"/>
          <p:cNvGrpSpPr/>
          <p:nvPr/>
        </p:nvGrpSpPr>
        <p:grpSpPr>
          <a:xfrm>
            <a:off x="179512" y="2629283"/>
            <a:ext cx="8795320" cy="3968069"/>
            <a:chOff x="179512" y="2629283"/>
            <a:chExt cx="8795320" cy="3968069"/>
          </a:xfrm>
        </p:grpSpPr>
        <p:pic>
          <p:nvPicPr>
            <p:cNvPr id="2" name="Picture 1"/>
            <p:cNvPicPr>
              <a:picLocks noChangeAspect="1"/>
            </p:cNvPicPr>
            <p:nvPr/>
          </p:nvPicPr>
          <p:blipFill rotWithShape="1">
            <a:blip r:embed="rId3"/>
            <a:srcRect l="10256" r="8333" b="35273"/>
            <a:stretch/>
          </p:blipFill>
          <p:spPr>
            <a:xfrm>
              <a:off x="179512" y="2649846"/>
              <a:ext cx="8795320" cy="3947506"/>
            </a:xfrm>
            <a:prstGeom prst="rect">
              <a:avLst/>
            </a:prstGeom>
          </p:spPr>
        </p:pic>
        <p:sp>
          <p:nvSpPr>
            <p:cNvPr id="5" name="TextBox 4"/>
            <p:cNvSpPr txBox="1"/>
            <p:nvPr/>
          </p:nvSpPr>
          <p:spPr>
            <a:xfrm>
              <a:off x="251520" y="2629283"/>
              <a:ext cx="3096344" cy="400110"/>
            </a:xfrm>
            <a:prstGeom prst="rect">
              <a:avLst/>
            </a:prstGeom>
            <a:noFill/>
          </p:spPr>
          <p:txBody>
            <a:bodyPr wrap="square" rtlCol="0">
              <a:spAutoFit/>
            </a:bodyPr>
            <a:lstStyle/>
            <a:p>
              <a:r>
                <a:rPr lang="en-GB" sz="2000" i="1" dirty="0" smtClean="0"/>
                <a:t>Channel </a:t>
              </a:r>
              <a:r>
                <a:rPr lang="en-GB" sz="2000" i="1" dirty="0" err="1" smtClean="0"/>
                <a:t>i</a:t>
              </a:r>
              <a:endParaRPr lang="en-GB" sz="2000" i="1" dirty="0"/>
            </a:p>
          </p:txBody>
        </p:sp>
        <p:sp>
          <p:nvSpPr>
            <p:cNvPr id="8" name="TextBox 7"/>
            <p:cNvSpPr txBox="1"/>
            <p:nvPr/>
          </p:nvSpPr>
          <p:spPr>
            <a:xfrm>
              <a:off x="4139952" y="4855815"/>
              <a:ext cx="1272480" cy="400110"/>
            </a:xfrm>
            <a:prstGeom prst="rect">
              <a:avLst/>
            </a:prstGeom>
            <a:noFill/>
          </p:spPr>
          <p:txBody>
            <a:bodyPr wrap="square" rtlCol="0">
              <a:spAutoFit/>
            </a:bodyPr>
            <a:lstStyle/>
            <a:p>
              <a:r>
                <a:rPr lang="en-GB" sz="2000" i="1" dirty="0" smtClean="0"/>
                <a:t>Pile-up</a:t>
              </a:r>
              <a:endParaRPr lang="en-GB" sz="2000" i="1" dirty="0"/>
            </a:p>
          </p:txBody>
        </p:sp>
        <p:cxnSp>
          <p:nvCxnSpPr>
            <p:cNvPr id="9" name="Straight Arrow Connector 8"/>
            <p:cNvCxnSpPr/>
            <p:nvPr/>
          </p:nvCxnSpPr>
          <p:spPr>
            <a:xfrm>
              <a:off x="4932040" y="5195292"/>
              <a:ext cx="360040" cy="2547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992216" y="5128528"/>
              <a:ext cx="2748136" cy="1941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3" name="Rectangle 12"/>
          <p:cNvSpPr/>
          <p:nvPr/>
        </p:nvSpPr>
        <p:spPr>
          <a:xfrm>
            <a:off x="3275856" y="4805715"/>
            <a:ext cx="2448272" cy="1015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rotWithShape="1">
          <a:blip r:embed="rId4"/>
          <a:srcRect t="58204"/>
          <a:stretch/>
        </p:blipFill>
        <p:spPr>
          <a:xfrm>
            <a:off x="346065" y="116633"/>
            <a:ext cx="8462213" cy="2232248"/>
          </a:xfrm>
          <a:prstGeom prst="rect">
            <a:avLst/>
          </a:prstGeom>
        </p:spPr>
      </p:pic>
      <p:sp>
        <p:nvSpPr>
          <p:cNvPr id="66" name="TextBox 65"/>
          <p:cNvSpPr txBox="1"/>
          <p:nvPr/>
        </p:nvSpPr>
        <p:spPr>
          <a:xfrm>
            <a:off x="3131840" y="631852"/>
            <a:ext cx="2461571" cy="461665"/>
          </a:xfrm>
          <a:prstGeom prst="rect">
            <a:avLst/>
          </a:prstGeom>
          <a:noFill/>
        </p:spPr>
        <p:txBody>
          <a:bodyPr wrap="square" rtlCol="0">
            <a:spAutoFit/>
          </a:bodyPr>
          <a:lstStyle/>
          <a:p>
            <a:r>
              <a:rPr lang="en-GB" sz="2400" dirty="0" smtClean="0"/>
              <a:t>10. Pulse pile-up</a:t>
            </a:r>
            <a:endParaRPr lang="en-GB" sz="2400" dirty="0"/>
          </a:p>
        </p:txBody>
      </p:sp>
    </p:spTree>
    <p:extLst>
      <p:ext uri="{BB962C8B-B14F-4D97-AF65-F5344CB8AC3E}">
        <p14:creationId xmlns:p14="http://schemas.microsoft.com/office/powerpoint/2010/main" val="2428776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34"/>
            <a:ext cx="8229600" cy="1143000"/>
          </a:xfrm>
        </p:spPr>
        <p:txBody>
          <a:bodyPr/>
          <a:lstStyle/>
          <a:p>
            <a:r>
              <a:rPr lang="en-GB" dirty="0" smtClean="0"/>
              <a:t>Pulse pile-up</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34</a:t>
            </a:fld>
            <a:endParaRPr lang="fr-FR"/>
          </a:p>
        </p:txBody>
      </p:sp>
      <p:sp>
        <p:nvSpPr>
          <p:cNvPr id="7" name="TextBox 6"/>
          <p:cNvSpPr txBox="1"/>
          <p:nvPr/>
        </p:nvSpPr>
        <p:spPr>
          <a:xfrm>
            <a:off x="479737" y="4581128"/>
            <a:ext cx="7704856" cy="923330"/>
          </a:xfrm>
          <a:prstGeom prst="rect">
            <a:avLst/>
          </a:prstGeom>
          <a:noFill/>
        </p:spPr>
        <p:txBody>
          <a:bodyPr wrap="square" rtlCol="0">
            <a:spAutoFit/>
          </a:bodyPr>
          <a:lstStyle/>
          <a:p>
            <a:r>
              <a:rPr lang="en-GB" dirty="0" smtClean="0">
                <a:latin typeface="Symbol" panose="05050102010706020507" pitchFamily="18" charset="2"/>
              </a:rPr>
              <a:t>m</a:t>
            </a:r>
            <a:r>
              <a:rPr lang="en-GB" dirty="0" smtClean="0"/>
              <a:t>=15</a:t>
            </a:r>
            <a:r>
              <a:rPr lang="en-GB" dirty="0" smtClean="0">
                <a:latin typeface="Symbol" panose="05050102010706020507" pitchFamily="18" charset="2"/>
              </a:rPr>
              <a:t>m</a:t>
            </a:r>
            <a:r>
              <a:rPr lang="en-GB" dirty="0" smtClean="0"/>
              <a:t>s</a:t>
            </a:r>
          </a:p>
          <a:p>
            <a:r>
              <a:rPr lang="en-GB" dirty="0" smtClean="0"/>
              <a:t>Gaussian shaper (</a:t>
            </a:r>
            <a:r>
              <a:rPr lang="en-GB" dirty="0" smtClean="0">
                <a:latin typeface="Symbol" panose="05050102010706020507" pitchFamily="18" charset="2"/>
              </a:rPr>
              <a:t>s</a:t>
            </a:r>
            <a:r>
              <a:rPr lang="en-GB" dirty="0" smtClean="0"/>
              <a:t>=100ns), </a:t>
            </a:r>
            <a:r>
              <a:rPr lang="en-GB" dirty="0" smtClean="0">
                <a:latin typeface="Symbol" panose="05050102010706020507" pitchFamily="18" charset="2"/>
              </a:rPr>
              <a:t>t</a:t>
            </a:r>
            <a:r>
              <a:rPr lang="en-GB" dirty="0" smtClean="0"/>
              <a:t>~300ns (@Threshold=2.5keV)</a:t>
            </a:r>
          </a:p>
          <a:p>
            <a:r>
              <a:rPr lang="en-GB" dirty="0" smtClean="0">
                <a:latin typeface="Symbol" panose="05050102010706020507" pitchFamily="18" charset="2"/>
              </a:rPr>
              <a:t>t</a:t>
            </a:r>
            <a:r>
              <a:rPr lang="en-GB" dirty="0" smtClean="0"/>
              <a:t>/</a:t>
            </a:r>
            <a:r>
              <a:rPr lang="en-GB" dirty="0" smtClean="0">
                <a:latin typeface="Symbol" panose="05050102010706020507" pitchFamily="18" charset="2"/>
              </a:rPr>
              <a:t>m</a:t>
            </a:r>
            <a:r>
              <a:rPr lang="en-GB" dirty="0" smtClean="0"/>
              <a:t>=0.02</a:t>
            </a:r>
            <a:endParaRPr lang="en-GB" dirty="0"/>
          </a:p>
        </p:txBody>
      </p:sp>
      <p:pic>
        <p:nvPicPr>
          <p:cNvPr id="8" name="Picture 7"/>
          <p:cNvPicPr>
            <a:picLocks noChangeAspect="1"/>
          </p:cNvPicPr>
          <p:nvPr/>
        </p:nvPicPr>
        <p:blipFill rotWithShape="1">
          <a:blip r:embed="rId3"/>
          <a:srcRect l="8464" t="4345" r="7784" b="34782"/>
          <a:stretch/>
        </p:blipFill>
        <p:spPr>
          <a:xfrm>
            <a:off x="228371" y="1050944"/>
            <a:ext cx="8544598" cy="3890224"/>
          </a:xfrm>
          <a:prstGeom prst="rect">
            <a:avLst/>
          </a:prstGeom>
        </p:spPr>
      </p:pic>
      <p:sp>
        <p:nvSpPr>
          <p:cNvPr id="6" name="Content Placeholder 2"/>
          <p:cNvSpPr>
            <a:spLocks noGrp="1"/>
          </p:cNvSpPr>
          <p:nvPr>
            <p:ph idx="1"/>
          </p:nvPr>
        </p:nvSpPr>
        <p:spPr>
          <a:xfrm>
            <a:off x="228371" y="5544864"/>
            <a:ext cx="8507289" cy="1329011"/>
          </a:xfrm>
        </p:spPr>
        <p:txBody>
          <a:bodyPr>
            <a:normAutofit fontScale="85000" lnSpcReduction="10000"/>
          </a:bodyPr>
          <a:lstStyle/>
          <a:p>
            <a:r>
              <a:rPr lang="en-GB" sz="2400" dirty="0" smtClean="0"/>
              <a:t>Pile-up is the overlap in the processing chain, of the signals due to two consecutive photons</a:t>
            </a:r>
          </a:p>
          <a:p>
            <a:r>
              <a:rPr lang="en-GB" sz="2400" dirty="0" smtClean="0"/>
              <a:t>Plot:  signal Gaussian shape (sigma~100ns), the </a:t>
            </a:r>
            <a:r>
              <a:rPr lang="en-GB" sz="2400" dirty="0" smtClean="0"/>
              <a:t>mean time between consecutive photons (</a:t>
            </a:r>
            <a:r>
              <a:rPr lang="en-GB" sz="2400" dirty="0" smtClean="0">
                <a:latin typeface="Symbol" panose="05050102010706020507" pitchFamily="18" charset="2"/>
              </a:rPr>
              <a:t>m</a:t>
            </a:r>
            <a:r>
              <a:rPr lang="en-GB" sz="2400" dirty="0" smtClean="0"/>
              <a:t>) follows exponential probability density function</a:t>
            </a:r>
            <a:endParaRPr lang="en-GB" sz="2400" dirty="0"/>
          </a:p>
        </p:txBody>
      </p:sp>
    </p:spTree>
    <p:extLst>
      <p:ext uri="{BB962C8B-B14F-4D97-AF65-F5344CB8AC3E}">
        <p14:creationId xmlns:p14="http://schemas.microsoft.com/office/powerpoint/2010/main" val="17946693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34"/>
            <a:ext cx="8229600" cy="1143000"/>
          </a:xfrm>
        </p:spPr>
        <p:txBody>
          <a:bodyPr/>
          <a:lstStyle/>
          <a:p>
            <a:r>
              <a:rPr lang="en-GB" dirty="0" smtClean="0"/>
              <a:t>Pulse pile-up</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35</a:t>
            </a:fld>
            <a:endParaRPr lang="fr-FR"/>
          </a:p>
        </p:txBody>
      </p:sp>
      <p:pic>
        <p:nvPicPr>
          <p:cNvPr id="3" name="Picture 2"/>
          <p:cNvPicPr>
            <a:picLocks noChangeAspect="1"/>
          </p:cNvPicPr>
          <p:nvPr/>
        </p:nvPicPr>
        <p:blipFill rotWithShape="1">
          <a:blip r:embed="rId3"/>
          <a:srcRect b="35863"/>
          <a:stretch/>
        </p:blipFill>
        <p:spPr>
          <a:xfrm>
            <a:off x="-612576" y="802804"/>
            <a:ext cx="10171839" cy="4060919"/>
          </a:xfrm>
          <a:prstGeom prst="rect">
            <a:avLst/>
          </a:prstGeom>
        </p:spPr>
      </p:pic>
      <p:sp>
        <p:nvSpPr>
          <p:cNvPr id="6" name="TextBox 5"/>
          <p:cNvSpPr txBox="1"/>
          <p:nvPr/>
        </p:nvSpPr>
        <p:spPr>
          <a:xfrm>
            <a:off x="479737" y="4618002"/>
            <a:ext cx="7704856" cy="923330"/>
          </a:xfrm>
          <a:prstGeom prst="rect">
            <a:avLst/>
          </a:prstGeom>
          <a:noFill/>
        </p:spPr>
        <p:txBody>
          <a:bodyPr wrap="square" rtlCol="0">
            <a:spAutoFit/>
          </a:bodyPr>
          <a:lstStyle/>
          <a:p>
            <a:r>
              <a:rPr lang="en-GB" dirty="0" smtClean="0">
                <a:latin typeface="Symbol" panose="05050102010706020507" pitchFamily="18" charset="2"/>
              </a:rPr>
              <a:t>m</a:t>
            </a:r>
            <a:r>
              <a:rPr lang="en-GB" dirty="0" smtClean="0"/>
              <a:t>=3</a:t>
            </a:r>
            <a:r>
              <a:rPr lang="en-GB" dirty="0" smtClean="0">
                <a:latin typeface="Symbol" panose="05050102010706020507" pitchFamily="18" charset="2"/>
              </a:rPr>
              <a:t>m</a:t>
            </a:r>
            <a:r>
              <a:rPr lang="en-GB" dirty="0" smtClean="0"/>
              <a:t>s</a:t>
            </a:r>
          </a:p>
          <a:p>
            <a:r>
              <a:rPr lang="en-GB" dirty="0" smtClean="0"/>
              <a:t>Gaussian shaper (</a:t>
            </a:r>
            <a:r>
              <a:rPr lang="en-GB" dirty="0" smtClean="0">
                <a:latin typeface="Symbol" panose="05050102010706020507" pitchFamily="18" charset="2"/>
              </a:rPr>
              <a:t>s</a:t>
            </a:r>
            <a:r>
              <a:rPr lang="en-GB" dirty="0" smtClean="0"/>
              <a:t>=100ns), </a:t>
            </a:r>
            <a:r>
              <a:rPr lang="en-GB" dirty="0">
                <a:latin typeface="Symbol" panose="05050102010706020507" pitchFamily="18" charset="2"/>
              </a:rPr>
              <a:t>t</a:t>
            </a:r>
            <a:r>
              <a:rPr lang="en-GB" dirty="0" smtClean="0"/>
              <a:t>~300ns (@Threshold=2.5keV)</a:t>
            </a:r>
          </a:p>
          <a:p>
            <a:r>
              <a:rPr lang="en-GB" dirty="0" smtClean="0">
                <a:latin typeface="Symbol" panose="05050102010706020507" pitchFamily="18" charset="2"/>
              </a:rPr>
              <a:t>t</a:t>
            </a:r>
            <a:r>
              <a:rPr lang="en-GB" dirty="0" smtClean="0"/>
              <a:t>/</a:t>
            </a:r>
            <a:r>
              <a:rPr lang="en-GB" dirty="0" smtClean="0">
                <a:latin typeface="Symbol" panose="05050102010706020507" pitchFamily="18" charset="2"/>
              </a:rPr>
              <a:t>m</a:t>
            </a:r>
            <a:r>
              <a:rPr lang="en-GB" dirty="0" smtClean="0"/>
              <a:t>=0.1</a:t>
            </a:r>
            <a:endParaRPr lang="en-GB" dirty="0"/>
          </a:p>
        </p:txBody>
      </p:sp>
    </p:spTree>
    <p:extLst>
      <p:ext uri="{BB962C8B-B14F-4D97-AF65-F5344CB8AC3E}">
        <p14:creationId xmlns:p14="http://schemas.microsoft.com/office/powerpoint/2010/main" val="20721993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34"/>
            <a:ext cx="8229600" cy="1143000"/>
          </a:xfrm>
        </p:spPr>
        <p:txBody>
          <a:bodyPr/>
          <a:lstStyle/>
          <a:p>
            <a:r>
              <a:rPr lang="en-GB" dirty="0" smtClean="0"/>
              <a:t>Pulse pile-up</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36</a:t>
            </a:fld>
            <a:endParaRPr lang="fr-FR"/>
          </a:p>
        </p:txBody>
      </p:sp>
      <p:pic>
        <p:nvPicPr>
          <p:cNvPr id="5" name="Picture 4"/>
          <p:cNvPicPr>
            <a:picLocks noChangeAspect="1"/>
          </p:cNvPicPr>
          <p:nvPr/>
        </p:nvPicPr>
        <p:blipFill rotWithShape="1">
          <a:blip r:embed="rId2"/>
          <a:srcRect b="35446"/>
          <a:stretch/>
        </p:blipFill>
        <p:spPr>
          <a:xfrm>
            <a:off x="-663376" y="765774"/>
            <a:ext cx="10292334" cy="4149994"/>
          </a:xfrm>
          <a:prstGeom prst="rect">
            <a:avLst/>
          </a:prstGeom>
        </p:spPr>
      </p:pic>
      <p:sp>
        <p:nvSpPr>
          <p:cNvPr id="6" name="TextBox 5"/>
          <p:cNvSpPr txBox="1"/>
          <p:nvPr/>
        </p:nvSpPr>
        <p:spPr>
          <a:xfrm>
            <a:off x="479737" y="4618002"/>
            <a:ext cx="7704856" cy="923330"/>
          </a:xfrm>
          <a:prstGeom prst="rect">
            <a:avLst/>
          </a:prstGeom>
          <a:noFill/>
        </p:spPr>
        <p:txBody>
          <a:bodyPr wrap="square" rtlCol="0">
            <a:spAutoFit/>
          </a:bodyPr>
          <a:lstStyle/>
          <a:p>
            <a:r>
              <a:rPr lang="en-GB" dirty="0" smtClean="0">
                <a:latin typeface="Symbol" panose="05050102010706020507" pitchFamily="18" charset="2"/>
              </a:rPr>
              <a:t>m</a:t>
            </a:r>
            <a:r>
              <a:rPr lang="en-GB" dirty="0" smtClean="0"/>
              <a:t>=1.5</a:t>
            </a:r>
            <a:r>
              <a:rPr lang="en-GB" dirty="0" smtClean="0">
                <a:latin typeface="Symbol" panose="05050102010706020507" pitchFamily="18" charset="2"/>
              </a:rPr>
              <a:t>m</a:t>
            </a:r>
            <a:r>
              <a:rPr lang="en-GB" dirty="0" smtClean="0"/>
              <a:t>s</a:t>
            </a:r>
          </a:p>
          <a:p>
            <a:r>
              <a:rPr lang="en-GB" dirty="0" smtClean="0"/>
              <a:t>Gaussian shaper (</a:t>
            </a:r>
            <a:r>
              <a:rPr lang="en-GB" dirty="0" smtClean="0">
                <a:latin typeface="Symbol" panose="05050102010706020507" pitchFamily="18" charset="2"/>
              </a:rPr>
              <a:t>s</a:t>
            </a:r>
            <a:r>
              <a:rPr lang="en-GB" dirty="0" smtClean="0"/>
              <a:t>=100ns), </a:t>
            </a:r>
            <a:r>
              <a:rPr lang="en-GB" dirty="0">
                <a:latin typeface="Symbol" panose="05050102010706020507" pitchFamily="18" charset="2"/>
              </a:rPr>
              <a:t>t</a:t>
            </a:r>
            <a:r>
              <a:rPr lang="en-GB" dirty="0" smtClean="0"/>
              <a:t>~300ns (@Threshold=2.5keV)</a:t>
            </a:r>
          </a:p>
          <a:p>
            <a:r>
              <a:rPr lang="en-GB" dirty="0" smtClean="0">
                <a:latin typeface="Symbol" panose="05050102010706020507" pitchFamily="18" charset="2"/>
              </a:rPr>
              <a:t>t</a:t>
            </a:r>
            <a:r>
              <a:rPr lang="en-GB" dirty="0" smtClean="0"/>
              <a:t>/</a:t>
            </a:r>
            <a:r>
              <a:rPr lang="en-GB" dirty="0" smtClean="0">
                <a:latin typeface="Symbol" panose="05050102010706020507" pitchFamily="18" charset="2"/>
              </a:rPr>
              <a:t>m</a:t>
            </a:r>
            <a:r>
              <a:rPr lang="en-GB" dirty="0" smtClean="0"/>
              <a:t>=0.2</a:t>
            </a:r>
            <a:endParaRPr lang="en-GB" dirty="0"/>
          </a:p>
        </p:txBody>
      </p:sp>
    </p:spTree>
    <p:extLst>
      <p:ext uri="{BB962C8B-B14F-4D97-AF65-F5344CB8AC3E}">
        <p14:creationId xmlns:p14="http://schemas.microsoft.com/office/powerpoint/2010/main" val="28743491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37</a:t>
            </a:fld>
            <a:endParaRPr lang="fr-FR"/>
          </a:p>
        </p:txBody>
      </p:sp>
      <p:sp>
        <p:nvSpPr>
          <p:cNvPr id="6" name="Title 1"/>
          <p:cNvSpPr>
            <a:spLocks noGrp="1"/>
          </p:cNvSpPr>
          <p:nvPr>
            <p:ph type="title"/>
          </p:nvPr>
        </p:nvSpPr>
        <p:spPr>
          <a:xfrm>
            <a:off x="457200" y="-4234"/>
            <a:ext cx="8229600" cy="1143000"/>
          </a:xfrm>
        </p:spPr>
        <p:txBody>
          <a:bodyPr/>
          <a:lstStyle/>
          <a:p>
            <a:r>
              <a:rPr lang="en-GB" dirty="0" smtClean="0"/>
              <a:t>Pulse pile-up</a:t>
            </a:r>
            <a:endParaRPr lang="en-GB" dirty="0"/>
          </a:p>
        </p:txBody>
      </p:sp>
      <p:pic>
        <p:nvPicPr>
          <p:cNvPr id="2" name="Picture 1"/>
          <p:cNvPicPr>
            <a:picLocks noChangeAspect="1"/>
          </p:cNvPicPr>
          <p:nvPr/>
        </p:nvPicPr>
        <p:blipFill rotWithShape="1">
          <a:blip r:embed="rId2"/>
          <a:srcRect l="7193" r="4451" b="34808"/>
          <a:stretch/>
        </p:blipFill>
        <p:spPr>
          <a:xfrm>
            <a:off x="107504" y="790104"/>
            <a:ext cx="9001000" cy="4162699"/>
          </a:xfrm>
          <a:prstGeom prst="rect">
            <a:avLst/>
          </a:prstGeom>
        </p:spPr>
      </p:pic>
      <p:sp>
        <p:nvSpPr>
          <p:cNvPr id="8" name="TextBox 7"/>
          <p:cNvSpPr txBox="1"/>
          <p:nvPr/>
        </p:nvSpPr>
        <p:spPr>
          <a:xfrm>
            <a:off x="479737" y="4618002"/>
            <a:ext cx="7704856" cy="923330"/>
          </a:xfrm>
          <a:prstGeom prst="rect">
            <a:avLst/>
          </a:prstGeom>
          <a:noFill/>
        </p:spPr>
        <p:txBody>
          <a:bodyPr wrap="square" rtlCol="0">
            <a:spAutoFit/>
          </a:bodyPr>
          <a:lstStyle/>
          <a:p>
            <a:r>
              <a:rPr lang="en-GB" dirty="0" smtClean="0">
                <a:latin typeface="Symbol" panose="05050102010706020507" pitchFamily="18" charset="2"/>
              </a:rPr>
              <a:t>m</a:t>
            </a:r>
            <a:r>
              <a:rPr lang="en-GB" dirty="0" smtClean="0"/>
              <a:t>=0.3</a:t>
            </a:r>
            <a:r>
              <a:rPr lang="en-GB" dirty="0" smtClean="0">
                <a:latin typeface="Symbol" panose="05050102010706020507" pitchFamily="18" charset="2"/>
              </a:rPr>
              <a:t>m</a:t>
            </a:r>
            <a:r>
              <a:rPr lang="en-GB" dirty="0" smtClean="0"/>
              <a:t>s</a:t>
            </a:r>
          </a:p>
          <a:p>
            <a:r>
              <a:rPr lang="en-GB" dirty="0" smtClean="0"/>
              <a:t>Gaussian shaper (</a:t>
            </a:r>
            <a:r>
              <a:rPr lang="en-GB" dirty="0" smtClean="0">
                <a:latin typeface="Symbol" panose="05050102010706020507" pitchFamily="18" charset="2"/>
              </a:rPr>
              <a:t>s</a:t>
            </a:r>
            <a:r>
              <a:rPr lang="en-GB" dirty="0" smtClean="0"/>
              <a:t>=100ns), </a:t>
            </a:r>
            <a:r>
              <a:rPr lang="en-GB" dirty="0">
                <a:latin typeface="Symbol" panose="05050102010706020507" pitchFamily="18" charset="2"/>
              </a:rPr>
              <a:t>t</a:t>
            </a:r>
            <a:r>
              <a:rPr lang="en-GB" dirty="0" smtClean="0"/>
              <a:t>~300ns (@Threshold=2.5keV)</a:t>
            </a:r>
          </a:p>
          <a:p>
            <a:r>
              <a:rPr lang="en-GB" dirty="0" smtClean="0">
                <a:latin typeface="Symbol" panose="05050102010706020507" pitchFamily="18" charset="2"/>
              </a:rPr>
              <a:t>t</a:t>
            </a:r>
            <a:r>
              <a:rPr lang="en-GB" dirty="0" smtClean="0"/>
              <a:t>/</a:t>
            </a:r>
            <a:r>
              <a:rPr lang="en-GB" dirty="0" smtClean="0">
                <a:latin typeface="Symbol" panose="05050102010706020507" pitchFamily="18" charset="2"/>
              </a:rPr>
              <a:t>m</a:t>
            </a:r>
            <a:r>
              <a:rPr lang="en-GB" dirty="0" smtClean="0"/>
              <a:t>=1</a:t>
            </a:r>
            <a:endParaRPr lang="en-GB" dirty="0"/>
          </a:p>
        </p:txBody>
      </p:sp>
    </p:spTree>
    <p:extLst>
      <p:ext uri="{BB962C8B-B14F-4D97-AF65-F5344CB8AC3E}">
        <p14:creationId xmlns:p14="http://schemas.microsoft.com/office/powerpoint/2010/main" val="18112432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38</a:t>
            </a:fld>
            <a:endParaRPr lang="fr-FR" dirty="0"/>
          </a:p>
        </p:txBody>
      </p:sp>
      <p:sp>
        <p:nvSpPr>
          <p:cNvPr id="6" name="Title 1"/>
          <p:cNvSpPr>
            <a:spLocks noGrp="1"/>
          </p:cNvSpPr>
          <p:nvPr>
            <p:ph type="title"/>
          </p:nvPr>
        </p:nvSpPr>
        <p:spPr>
          <a:xfrm>
            <a:off x="457200" y="-4234"/>
            <a:ext cx="8229600" cy="1143000"/>
          </a:xfrm>
        </p:spPr>
        <p:txBody>
          <a:bodyPr/>
          <a:lstStyle/>
          <a:p>
            <a:r>
              <a:rPr lang="en-GB" dirty="0" smtClean="0"/>
              <a:t>Pulse pile-up</a:t>
            </a:r>
            <a:endParaRPr lang="en-GB" dirty="0"/>
          </a:p>
        </p:txBody>
      </p:sp>
      <p:sp>
        <p:nvSpPr>
          <p:cNvPr id="7" name="TextBox 6"/>
          <p:cNvSpPr txBox="1"/>
          <p:nvPr/>
        </p:nvSpPr>
        <p:spPr>
          <a:xfrm>
            <a:off x="971600" y="984871"/>
            <a:ext cx="7560840" cy="1015663"/>
          </a:xfrm>
          <a:prstGeom prst="rect">
            <a:avLst/>
          </a:prstGeom>
          <a:noFill/>
        </p:spPr>
        <p:txBody>
          <a:bodyPr wrap="square" rtlCol="0">
            <a:spAutoFit/>
          </a:bodyPr>
          <a:lstStyle/>
          <a:p>
            <a:r>
              <a:rPr lang="en-GB" sz="2000" dirty="0" smtClean="0"/>
              <a:t>Probability of having an event piling-up on the previous one</a:t>
            </a:r>
          </a:p>
          <a:p>
            <a:r>
              <a:rPr lang="en-GB" sz="2000" i="1" dirty="0">
                <a:latin typeface="Symbol" panose="05050102010706020507" pitchFamily="18" charset="2"/>
              </a:rPr>
              <a:t>t</a:t>
            </a:r>
            <a:r>
              <a:rPr lang="en-GB" sz="2000" dirty="0" smtClean="0"/>
              <a:t> is the dead time</a:t>
            </a:r>
          </a:p>
          <a:p>
            <a:r>
              <a:rPr lang="en-GB" sz="2000" i="1" dirty="0" smtClean="0">
                <a:latin typeface="Symbol" panose="05050102010706020507" pitchFamily="18" charset="2"/>
              </a:rPr>
              <a:t>m</a:t>
            </a:r>
            <a:r>
              <a:rPr lang="en-GB" sz="2000" dirty="0" smtClean="0"/>
              <a:t> is the mean time between events</a:t>
            </a:r>
            <a:endParaRPr lang="en-GB" sz="2000" dirty="0"/>
          </a:p>
        </p:txBody>
      </p:sp>
      <p:pic>
        <p:nvPicPr>
          <p:cNvPr id="5" name="Picture 4"/>
          <p:cNvPicPr>
            <a:picLocks noChangeAspect="1"/>
          </p:cNvPicPr>
          <p:nvPr/>
        </p:nvPicPr>
        <p:blipFill>
          <a:blip r:embed="rId4"/>
          <a:stretch>
            <a:fillRect/>
          </a:stretch>
        </p:blipFill>
        <p:spPr>
          <a:xfrm>
            <a:off x="1187624" y="1846638"/>
            <a:ext cx="6685249" cy="5017808"/>
          </a:xfrm>
          <a:prstGeom prst="rect">
            <a:avLst/>
          </a:prstGeom>
        </p:spPr>
      </p:pic>
      <p:graphicFrame>
        <p:nvGraphicFramePr>
          <p:cNvPr id="9" name="Object 8"/>
          <p:cNvGraphicFramePr>
            <a:graphicFrameLocks noChangeAspect="1"/>
          </p:cNvGraphicFramePr>
          <p:nvPr>
            <p:extLst>
              <p:ext uri="{D42A27DB-BD31-4B8C-83A1-F6EECF244321}">
                <p14:modId xmlns:p14="http://schemas.microsoft.com/office/powerpoint/2010/main" val="2154654056"/>
              </p:ext>
            </p:extLst>
          </p:nvPr>
        </p:nvGraphicFramePr>
        <p:xfrm>
          <a:off x="3779912" y="5515317"/>
          <a:ext cx="3282950" cy="509587"/>
        </p:xfrm>
        <a:graphic>
          <a:graphicData uri="http://schemas.openxmlformats.org/presentationml/2006/ole">
            <mc:AlternateContent xmlns:mc="http://schemas.openxmlformats.org/markup-compatibility/2006">
              <mc:Choice xmlns:v="urn:schemas-microsoft-com:vml" Requires="v">
                <p:oleObj spid="_x0000_s171386" name="Equation" r:id="rId5" imgW="1549080" imgH="241200" progId="Equation.3">
                  <p:embed/>
                </p:oleObj>
              </mc:Choice>
              <mc:Fallback>
                <p:oleObj name="Equation" r:id="rId5" imgW="1549080" imgH="241200" progId="Equation.3">
                  <p:embed/>
                  <p:pic>
                    <p:nvPicPr>
                      <p:cNvPr id="8" name="Object 7"/>
                      <p:cNvPicPr/>
                      <p:nvPr/>
                    </p:nvPicPr>
                    <p:blipFill>
                      <a:blip r:embed="rId6"/>
                      <a:stretch>
                        <a:fillRect/>
                      </a:stretch>
                    </p:blipFill>
                    <p:spPr>
                      <a:xfrm>
                        <a:off x="3779912" y="5515317"/>
                        <a:ext cx="3282950" cy="509587"/>
                      </a:xfrm>
                      <a:prstGeom prst="rect">
                        <a:avLst/>
                      </a:prstGeom>
                    </p:spPr>
                  </p:pic>
                </p:oleObj>
              </mc:Fallback>
            </mc:AlternateContent>
          </a:graphicData>
        </a:graphic>
      </p:graphicFrame>
      <p:cxnSp>
        <p:nvCxnSpPr>
          <p:cNvPr id="3" name="Straight Connector 2"/>
          <p:cNvCxnSpPr/>
          <p:nvPr/>
        </p:nvCxnSpPr>
        <p:spPr>
          <a:xfrm flipV="1">
            <a:off x="5364088" y="3068960"/>
            <a:ext cx="0" cy="3438231"/>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1835696" y="3030210"/>
            <a:ext cx="3528392" cy="24236"/>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580112" y="3629786"/>
            <a:ext cx="3312368" cy="923330"/>
          </a:xfrm>
          <a:prstGeom prst="rect">
            <a:avLst/>
          </a:prstGeom>
          <a:solidFill>
            <a:schemeClr val="bg1"/>
          </a:solidFill>
        </p:spPr>
        <p:txBody>
          <a:bodyPr wrap="square" rtlCol="0">
            <a:spAutoFit/>
          </a:bodyPr>
          <a:lstStyle/>
          <a:p>
            <a:r>
              <a:rPr lang="en-GB" dirty="0" smtClean="0">
                <a:solidFill>
                  <a:srgbClr val="FF0000"/>
                </a:solidFill>
                <a:latin typeface="Symbol" panose="05050102010706020507" pitchFamily="18" charset="2"/>
              </a:rPr>
              <a:t>t</a:t>
            </a:r>
            <a:r>
              <a:rPr lang="en-GB" dirty="0" smtClean="0">
                <a:solidFill>
                  <a:srgbClr val="FF0000"/>
                </a:solidFill>
              </a:rPr>
              <a:t>/</a:t>
            </a:r>
            <a:r>
              <a:rPr lang="en-GB" dirty="0" smtClean="0">
                <a:solidFill>
                  <a:srgbClr val="FF0000"/>
                </a:solidFill>
                <a:latin typeface="Symbol" panose="05050102010706020507" pitchFamily="18" charset="2"/>
              </a:rPr>
              <a:t>m</a:t>
            </a:r>
            <a:r>
              <a:rPr lang="en-GB" dirty="0" smtClean="0">
                <a:solidFill>
                  <a:srgbClr val="FF0000"/>
                </a:solidFill>
              </a:rPr>
              <a:t> ~0.1-0.2 is a good compromise between speed and energy resolution</a:t>
            </a:r>
            <a:endParaRPr lang="en-GB" dirty="0">
              <a:solidFill>
                <a:srgbClr val="FF0000"/>
              </a:solidFill>
            </a:endParaRPr>
          </a:p>
        </p:txBody>
      </p:sp>
    </p:spTree>
    <p:extLst>
      <p:ext uri="{BB962C8B-B14F-4D97-AF65-F5344CB8AC3E}">
        <p14:creationId xmlns:p14="http://schemas.microsoft.com/office/powerpoint/2010/main" val="1163687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628702"/>
            <a:ext cx="5544616" cy="3464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704" y="3729181"/>
            <a:ext cx="5112916" cy="312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p:cNvSpPr txBox="1"/>
          <p:nvPr/>
        </p:nvSpPr>
        <p:spPr>
          <a:xfrm>
            <a:off x="6753030" y="6541629"/>
            <a:ext cx="2574455" cy="276999"/>
          </a:xfrm>
          <a:prstGeom prst="rect">
            <a:avLst/>
          </a:prstGeom>
          <a:noFill/>
        </p:spPr>
        <p:txBody>
          <a:bodyPr wrap="square" rtlCol="0">
            <a:spAutoFit/>
          </a:bodyPr>
          <a:lstStyle/>
          <a:p>
            <a:r>
              <a:rPr lang="en-GB" sz="1200" i="1" dirty="0" smtClean="0"/>
              <a:t>Measurements: T. Koenig, KIT</a:t>
            </a:r>
            <a:endParaRPr lang="en-GB" sz="1200" i="1" dirty="0"/>
          </a:p>
        </p:txBody>
      </p:sp>
      <p:sp>
        <p:nvSpPr>
          <p:cNvPr id="6" name="Rectangle 6"/>
          <p:cNvSpPr>
            <a:spLocks noChangeArrowheads="1"/>
          </p:cNvSpPr>
          <p:nvPr/>
        </p:nvSpPr>
        <p:spPr bwMode="auto">
          <a:xfrm>
            <a:off x="0" y="-27384"/>
            <a:ext cx="9119578" cy="944563"/>
          </a:xfrm>
          <a:prstGeom prst="rect">
            <a:avLst/>
          </a:prstGeom>
          <a:noFill/>
          <a:ln w="9525">
            <a:noFill/>
            <a:miter lim="800000"/>
            <a:headEnd/>
            <a:tailEnd/>
          </a:ln>
        </p:spPr>
        <p:txBody>
          <a:bodyPr anchor="ctr"/>
          <a:lstStyle/>
          <a:p>
            <a:pPr algn="ctr" eaLnBrk="0" hangingPunct="0"/>
            <a:r>
              <a:rPr lang="fr-CH" sz="2800" dirty="0" err="1" smtClean="0">
                <a:latin typeface="+mj-lt"/>
              </a:rPr>
              <a:t>Measurement</a:t>
            </a:r>
            <a:r>
              <a:rPr lang="fr-CH" sz="2800" dirty="0" smtClean="0">
                <a:latin typeface="+mj-lt"/>
              </a:rPr>
              <a:t> Medipix3 (25keV, 110</a:t>
            </a:r>
            <a:r>
              <a:rPr lang="fr-CH" sz="2800" dirty="0" smtClean="0">
                <a:latin typeface="Symbol" panose="05050102010706020507" pitchFamily="18" charset="2"/>
              </a:rPr>
              <a:t>m</a:t>
            </a:r>
            <a:r>
              <a:rPr lang="fr-CH" sz="2800" dirty="0" smtClean="0">
                <a:latin typeface="+mj-lt"/>
              </a:rPr>
              <a:t>m pitch, 2mm </a:t>
            </a:r>
            <a:r>
              <a:rPr lang="fr-CH" sz="2800" dirty="0" err="1" smtClean="0">
                <a:latin typeface="+mj-lt"/>
              </a:rPr>
              <a:t>CdTe</a:t>
            </a:r>
            <a:r>
              <a:rPr lang="fr-CH" sz="2800" dirty="0" smtClean="0">
                <a:latin typeface="+mj-lt"/>
              </a:rPr>
              <a:t>)</a:t>
            </a:r>
            <a:endParaRPr lang="en-US" sz="2800" dirty="0">
              <a:latin typeface="+mj-lt"/>
            </a:endParaRPr>
          </a:p>
        </p:txBody>
      </p:sp>
      <p:sp>
        <p:nvSpPr>
          <p:cNvPr id="11" name="TextBox 10"/>
          <p:cNvSpPr txBox="1"/>
          <p:nvPr/>
        </p:nvSpPr>
        <p:spPr>
          <a:xfrm>
            <a:off x="3903139" y="1342432"/>
            <a:ext cx="1584175" cy="461665"/>
          </a:xfrm>
          <a:prstGeom prst="rect">
            <a:avLst/>
          </a:prstGeom>
          <a:noFill/>
        </p:spPr>
        <p:txBody>
          <a:bodyPr wrap="square" rtlCol="0">
            <a:spAutoFit/>
          </a:bodyPr>
          <a:lstStyle/>
          <a:p>
            <a:r>
              <a:rPr lang="en-GB" sz="2400" dirty="0" smtClean="0">
                <a:solidFill>
                  <a:srgbClr val="0000FF"/>
                </a:solidFill>
                <a:latin typeface="Symbol" panose="05050102010706020507" pitchFamily="18" charset="2"/>
              </a:rPr>
              <a:t>t</a:t>
            </a:r>
            <a:r>
              <a:rPr lang="en-GB" sz="2400" dirty="0" smtClean="0">
                <a:solidFill>
                  <a:srgbClr val="0000FF"/>
                </a:solidFill>
              </a:rPr>
              <a:t>/</a:t>
            </a:r>
            <a:r>
              <a:rPr lang="en-GB" sz="2400" dirty="0" smtClean="0">
                <a:solidFill>
                  <a:srgbClr val="0000FF"/>
                </a:solidFill>
                <a:latin typeface="Symbol" panose="05050102010706020507" pitchFamily="18" charset="2"/>
              </a:rPr>
              <a:t>m</a:t>
            </a:r>
            <a:r>
              <a:rPr lang="en-GB" sz="2400" dirty="0" smtClean="0">
                <a:solidFill>
                  <a:srgbClr val="0000FF"/>
                </a:solidFill>
              </a:rPr>
              <a:t>=0.22</a:t>
            </a:r>
            <a:endParaRPr lang="en-GB" dirty="0">
              <a:solidFill>
                <a:srgbClr val="0000FF"/>
              </a:solidFill>
              <a:latin typeface="Symbol" panose="05050102010706020507" pitchFamily="18" charset="2"/>
            </a:endParaRPr>
          </a:p>
        </p:txBody>
      </p:sp>
      <p:cxnSp>
        <p:nvCxnSpPr>
          <p:cNvPr id="7" name="Straight Arrow Connector 6"/>
          <p:cNvCxnSpPr/>
          <p:nvPr/>
        </p:nvCxnSpPr>
        <p:spPr>
          <a:xfrm flipH="1">
            <a:off x="4258568" y="1804097"/>
            <a:ext cx="108012" cy="556883"/>
          </a:xfrm>
          <a:prstGeom prst="straightConnector1">
            <a:avLst/>
          </a:prstGeom>
          <a:ln w="28575">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3419872" y="4749345"/>
            <a:ext cx="483267" cy="172642"/>
          </a:xfrm>
          <a:prstGeom prst="straightConnector1">
            <a:avLst/>
          </a:prstGeom>
          <a:ln w="28575">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903139" y="4447843"/>
            <a:ext cx="1584175" cy="461665"/>
          </a:xfrm>
          <a:prstGeom prst="rect">
            <a:avLst/>
          </a:prstGeom>
          <a:noFill/>
        </p:spPr>
        <p:txBody>
          <a:bodyPr wrap="square" rtlCol="0">
            <a:spAutoFit/>
          </a:bodyPr>
          <a:lstStyle/>
          <a:p>
            <a:r>
              <a:rPr lang="en-GB" sz="2400" dirty="0" smtClean="0">
                <a:solidFill>
                  <a:srgbClr val="0000FF"/>
                </a:solidFill>
                <a:latin typeface="Symbol" panose="05050102010706020507" pitchFamily="18" charset="2"/>
              </a:rPr>
              <a:t>t</a:t>
            </a:r>
            <a:r>
              <a:rPr lang="en-GB" sz="2400" dirty="0" smtClean="0">
                <a:solidFill>
                  <a:srgbClr val="0000FF"/>
                </a:solidFill>
              </a:rPr>
              <a:t>/</a:t>
            </a:r>
            <a:r>
              <a:rPr lang="en-GB" sz="2400" dirty="0" smtClean="0">
                <a:solidFill>
                  <a:srgbClr val="0000FF"/>
                </a:solidFill>
                <a:latin typeface="Symbol" panose="05050102010706020507" pitchFamily="18" charset="2"/>
              </a:rPr>
              <a:t>m</a:t>
            </a:r>
            <a:r>
              <a:rPr lang="en-GB" sz="2400" dirty="0" smtClean="0">
                <a:solidFill>
                  <a:srgbClr val="0000FF"/>
                </a:solidFill>
              </a:rPr>
              <a:t>=0.22</a:t>
            </a:r>
            <a:endParaRPr lang="en-GB" dirty="0">
              <a:solidFill>
                <a:srgbClr val="0000FF"/>
              </a:solidFill>
              <a:latin typeface="Symbol" panose="05050102010706020507" pitchFamily="18" charset="2"/>
            </a:endParaRPr>
          </a:p>
        </p:txBody>
      </p:sp>
      <p:sp>
        <p:nvSpPr>
          <p:cNvPr id="15" name="TextBox 14"/>
          <p:cNvSpPr txBox="1"/>
          <p:nvPr/>
        </p:nvSpPr>
        <p:spPr>
          <a:xfrm>
            <a:off x="683568" y="2490538"/>
            <a:ext cx="1584175" cy="461665"/>
          </a:xfrm>
          <a:prstGeom prst="rect">
            <a:avLst/>
          </a:prstGeom>
          <a:noFill/>
        </p:spPr>
        <p:txBody>
          <a:bodyPr wrap="square" rtlCol="0">
            <a:spAutoFit/>
          </a:bodyPr>
          <a:lstStyle/>
          <a:p>
            <a:r>
              <a:rPr lang="en-GB" sz="2400" dirty="0" smtClean="0">
                <a:solidFill>
                  <a:srgbClr val="00B050"/>
                </a:solidFill>
                <a:latin typeface="Symbol" panose="05050102010706020507" pitchFamily="18" charset="2"/>
              </a:rPr>
              <a:t>t</a:t>
            </a:r>
            <a:r>
              <a:rPr lang="en-GB" sz="2400" dirty="0" smtClean="0">
                <a:solidFill>
                  <a:srgbClr val="00B050"/>
                </a:solidFill>
              </a:rPr>
              <a:t>/</a:t>
            </a:r>
            <a:r>
              <a:rPr lang="en-GB" sz="2400" dirty="0" smtClean="0">
                <a:solidFill>
                  <a:srgbClr val="00B050"/>
                </a:solidFill>
                <a:latin typeface="Symbol" panose="05050102010706020507" pitchFamily="18" charset="2"/>
              </a:rPr>
              <a:t>m</a:t>
            </a:r>
            <a:r>
              <a:rPr lang="en-GB" sz="2400" dirty="0" smtClean="0">
                <a:solidFill>
                  <a:srgbClr val="00B050"/>
                </a:solidFill>
              </a:rPr>
              <a:t>=0.08</a:t>
            </a:r>
            <a:endParaRPr lang="en-GB" dirty="0">
              <a:solidFill>
                <a:srgbClr val="00B050"/>
              </a:solidFill>
              <a:latin typeface="Symbol" panose="05050102010706020507" pitchFamily="18" charset="2"/>
            </a:endParaRPr>
          </a:p>
        </p:txBody>
      </p:sp>
      <p:cxnSp>
        <p:nvCxnSpPr>
          <p:cNvPr id="16" name="Straight Arrow Connector 15"/>
          <p:cNvCxnSpPr/>
          <p:nvPr/>
        </p:nvCxnSpPr>
        <p:spPr>
          <a:xfrm>
            <a:off x="1961710" y="2766639"/>
            <a:ext cx="1242137" cy="84415"/>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122354" y="4235989"/>
            <a:ext cx="1242137" cy="84415"/>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827584" y="3907390"/>
            <a:ext cx="1584175" cy="461665"/>
          </a:xfrm>
          <a:prstGeom prst="rect">
            <a:avLst/>
          </a:prstGeom>
          <a:noFill/>
        </p:spPr>
        <p:txBody>
          <a:bodyPr wrap="square" rtlCol="0">
            <a:spAutoFit/>
          </a:bodyPr>
          <a:lstStyle/>
          <a:p>
            <a:r>
              <a:rPr lang="en-GB" sz="2400" dirty="0" smtClean="0">
                <a:solidFill>
                  <a:srgbClr val="00B050"/>
                </a:solidFill>
                <a:latin typeface="Symbol" panose="05050102010706020507" pitchFamily="18" charset="2"/>
              </a:rPr>
              <a:t>t</a:t>
            </a:r>
            <a:r>
              <a:rPr lang="en-GB" sz="2400" dirty="0" smtClean="0">
                <a:solidFill>
                  <a:srgbClr val="00B050"/>
                </a:solidFill>
              </a:rPr>
              <a:t>/</a:t>
            </a:r>
            <a:r>
              <a:rPr lang="en-GB" sz="2400" dirty="0" smtClean="0">
                <a:solidFill>
                  <a:srgbClr val="00B050"/>
                </a:solidFill>
                <a:latin typeface="Symbol" panose="05050102010706020507" pitchFamily="18" charset="2"/>
              </a:rPr>
              <a:t>m</a:t>
            </a:r>
            <a:r>
              <a:rPr lang="en-GB" sz="2400" dirty="0" smtClean="0">
                <a:solidFill>
                  <a:srgbClr val="00B050"/>
                </a:solidFill>
              </a:rPr>
              <a:t>=0.08</a:t>
            </a:r>
            <a:endParaRPr lang="en-GB" dirty="0">
              <a:solidFill>
                <a:srgbClr val="00B050"/>
              </a:solidFill>
              <a:latin typeface="Symbol" panose="05050102010706020507" pitchFamily="18" charset="2"/>
            </a:endParaRPr>
          </a:p>
        </p:txBody>
      </p:sp>
      <p:sp>
        <p:nvSpPr>
          <p:cNvPr id="20" name="Slide Number Placeholder 3"/>
          <p:cNvSpPr>
            <a:spLocks noGrp="1"/>
          </p:cNvSpPr>
          <p:nvPr>
            <p:ph type="sldNum" sz="quarter" idx="12"/>
          </p:nvPr>
        </p:nvSpPr>
        <p:spPr>
          <a:xfrm>
            <a:off x="6553200" y="6237312"/>
            <a:ext cx="2133600" cy="365125"/>
          </a:xfrm>
        </p:spPr>
        <p:txBody>
          <a:bodyPr/>
          <a:lstStyle/>
          <a:p>
            <a:r>
              <a:rPr lang="fr-FR" dirty="0" smtClean="0"/>
              <a:t>58</a:t>
            </a:r>
            <a:endParaRPr lang="fr-FR" dirty="0"/>
          </a:p>
        </p:txBody>
      </p:sp>
      <p:cxnSp>
        <p:nvCxnSpPr>
          <p:cNvPr id="21" name="Straight Arrow Connector 20"/>
          <p:cNvCxnSpPr/>
          <p:nvPr/>
        </p:nvCxnSpPr>
        <p:spPr>
          <a:xfrm flipH="1">
            <a:off x="3364491" y="5375139"/>
            <a:ext cx="483267" cy="172642"/>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844219" y="5086116"/>
            <a:ext cx="1584175" cy="461665"/>
          </a:xfrm>
          <a:prstGeom prst="rect">
            <a:avLst/>
          </a:prstGeom>
          <a:noFill/>
        </p:spPr>
        <p:txBody>
          <a:bodyPr wrap="square" rtlCol="0">
            <a:spAutoFit/>
          </a:bodyPr>
          <a:lstStyle/>
          <a:p>
            <a:r>
              <a:rPr lang="en-GB" sz="2400" dirty="0" smtClean="0">
                <a:solidFill>
                  <a:srgbClr val="FFC000"/>
                </a:solidFill>
                <a:latin typeface="Symbol" panose="05050102010706020507" pitchFamily="18" charset="2"/>
              </a:rPr>
              <a:t>t</a:t>
            </a:r>
            <a:r>
              <a:rPr lang="en-GB" sz="2400" dirty="0" smtClean="0">
                <a:solidFill>
                  <a:srgbClr val="FFC000"/>
                </a:solidFill>
              </a:rPr>
              <a:t>/</a:t>
            </a:r>
            <a:r>
              <a:rPr lang="en-GB" sz="2400" dirty="0" smtClean="0">
                <a:solidFill>
                  <a:srgbClr val="FFC000"/>
                </a:solidFill>
                <a:latin typeface="Symbol" panose="05050102010706020507" pitchFamily="18" charset="2"/>
              </a:rPr>
              <a:t>m</a:t>
            </a:r>
            <a:r>
              <a:rPr lang="en-GB" sz="2400" dirty="0" smtClean="0">
                <a:solidFill>
                  <a:srgbClr val="FFC000"/>
                </a:solidFill>
              </a:rPr>
              <a:t>=0.6</a:t>
            </a:r>
            <a:endParaRPr lang="en-GB" dirty="0">
              <a:solidFill>
                <a:srgbClr val="FFC000"/>
              </a:solidFill>
              <a:latin typeface="Symbol" panose="05050102010706020507" pitchFamily="18" charset="2"/>
            </a:endParaRPr>
          </a:p>
        </p:txBody>
      </p:sp>
    </p:spTree>
    <p:extLst>
      <p:ext uri="{BB962C8B-B14F-4D97-AF65-F5344CB8AC3E}">
        <p14:creationId xmlns:p14="http://schemas.microsoft.com/office/powerpoint/2010/main" val="2539222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4405390"/>
            <a:ext cx="8640960" cy="2452610"/>
          </a:xfrm>
        </p:spPr>
        <p:txBody>
          <a:bodyPr>
            <a:noAutofit/>
          </a:bodyPr>
          <a:lstStyle/>
          <a:p>
            <a:r>
              <a:rPr lang="en-US" sz="2400" dirty="0"/>
              <a:t>A </a:t>
            </a:r>
            <a:r>
              <a:rPr lang="en-US" sz="2400" dirty="0" smtClean="0"/>
              <a:t>hybrid pixel </a:t>
            </a:r>
            <a:r>
              <a:rPr lang="en-US" sz="2400" dirty="0"/>
              <a:t>detector is a 2-dimensional matrix of microscopic </a:t>
            </a:r>
            <a:r>
              <a:rPr lang="en-US" sz="2400" dirty="0" smtClean="0"/>
              <a:t>radiation-sensitive </a:t>
            </a:r>
            <a:r>
              <a:rPr lang="en-US" sz="2400" dirty="0"/>
              <a:t>elements each of which is connected to its own pulse processing </a:t>
            </a:r>
            <a:r>
              <a:rPr lang="en-US" sz="2400" dirty="0" smtClean="0"/>
              <a:t>electronics. </a:t>
            </a:r>
          </a:p>
          <a:p>
            <a:r>
              <a:rPr lang="en-US" sz="2400" dirty="0" smtClean="0"/>
              <a:t>The sensor element and the readout electronics are implemented in different substrates i.e. can be optimized separately</a:t>
            </a:r>
          </a:p>
          <a:p>
            <a:pPr marL="0" indent="0">
              <a:buNone/>
            </a:pPr>
            <a:endParaRPr lang="en-GB" sz="2400" dirty="0"/>
          </a:p>
        </p:txBody>
      </p:sp>
      <p:sp>
        <p:nvSpPr>
          <p:cNvPr id="4" name="Slide Number Placeholder 3"/>
          <p:cNvSpPr>
            <a:spLocks noGrp="1"/>
          </p:cNvSpPr>
          <p:nvPr>
            <p:ph type="sldNum" sz="quarter" idx="12"/>
          </p:nvPr>
        </p:nvSpPr>
        <p:spPr/>
        <p:txBody>
          <a:bodyPr/>
          <a:lstStyle/>
          <a:p>
            <a:fld id="{D251A0BC-E5D3-4A65-8506-4DFA341A4396}" type="slidenum">
              <a:rPr lang="fr-FR" smtClean="0"/>
              <a:t>4</a:t>
            </a:fld>
            <a:endParaRPr lang="fr-F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285486"/>
            <a:ext cx="5976664" cy="3984874"/>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pic>
        <p:nvPicPr>
          <p:cNvPr id="10"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16699" y="316340"/>
            <a:ext cx="2406601" cy="1804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16699" y="2465843"/>
            <a:ext cx="2406601" cy="180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818093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4000" u="sng" dirty="0" smtClean="0"/>
              <a:t>ASICs for spectroscopic X-ray imaging </a:t>
            </a:r>
          </a:p>
          <a:p>
            <a:pPr algn="ctr" eaLnBrk="0" hangingPunct="0"/>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40</a:t>
            </a:fld>
            <a:endParaRPr lang="fr-FR"/>
          </a:p>
        </p:txBody>
      </p:sp>
    </p:spTree>
    <p:extLst>
      <p:ext uri="{BB962C8B-B14F-4D97-AF65-F5344CB8AC3E}">
        <p14:creationId xmlns:p14="http://schemas.microsoft.com/office/powerpoint/2010/main" val="4623047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56992"/>
            <a:ext cx="8229600" cy="2880320"/>
          </a:xfrm>
        </p:spPr>
        <p:txBody>
          <a:bodyPr>
            <a:noAutofit/>
          </a:bodyPr>
          <a:lstStyle/>
          <a:p>
            <a:r>
              <a:rPr lang="en-GB" sz="2000" dirty="0" smtClean="0"/>
              <a:t>Tables </a:t>
            </a:r>
            <a:endParaRPr lang="en-GB" sz="2000" dirty="0"/>
          </a:p>
          <a:p>
            <a:pPr lvl="1"/>
            <a:r>
              <a:rPr lang="en-GB" sz="1800" dirty="0" smtClean="0"/>
              <a:t>Updated</a:t>
            </a:r>
            <a:endParaRPr lang="en-GB" sz="1800" dirty="0" smtClean="0"/>
          </a:p>
          <a:p>
            <a:pPr lvl="1"/>
            <a:r>
              <a:rPr lang="en-GB" sz="1800" dirty="0" smtClean="0"/>
              <a:t>Reported </a:t>
            </a:r>
            <a:r>
              <a:rPr lang="en-GB" sz="1800" dirty="0"/>
              <a:t>measurement values not taken as absolute values for comparison but should be used to identify trends and performance envelopes</a:t>
            </a:r>
          </a:p>
          <a:p>
            <a:r>
              <a:rPr lang="en-GB" sz="2000" dirty="0"/>
              <a:t>Count-rate</a:t>
            </a:r>
          </a:p>
          <a:p>
            <a:r>
              <a:rPr lang="en-GB" sz="2000" dirty="0" smtClean="0"/>
              <a:t>Charge </a:t>
            </a:r>
            <a:r>
              <a:rPr lang="en-GB" sz="2000" dirty="0"/>
              <a:t>summing and hit allocation architectures</a:t>
            </a:r>
          </a:p>
          <a:p>
            <a:r>
              <a:rPr lang="en-GB" sz="2000" dirty="0"/>
              <a:t>Power consumption</a:t>
            </a:r>
          </a:p>
          <a:p>
            <a:r>
              <a:rPr lang="en-GB" sz="2000" dirty="0"/>
              <a:t>Detector </a:t>
            </a:r>
            <a:r>
              <a:rPr lang="en-GB" sz="2000" dirty="0" smtClean="0"/>
              <a:t>tiling</a:t>
            </a:r>
            <a:endParaRPr lang="en-GB" sz="2000" dirty="0"/>
          </a:p>
        </p:txBody>
      </p:sp>
      <p:sp>
        <p:nvSpPr>
          <p:cNvPr id="4" name="Slide Number Placeholder 3"/>
          <p:cNvSpPr>
            <a:spLocks noGrp="1"/>
          </p:cNvSpPr>
          <p:nvPr>
            <p:ph type="sldNum" sz="quarter" idx="12"/>
          </p:nvPr>
        </p:nvSpPr>
        <p:spPr/>
        <p:txBody>
          <a:bodyPr/>
          <a:lstStyle/>
          <a:p>
            <a:fld id="{D251A0BC-E5D3-4A65-8506-4DFA341A4396}" type="slidenum">
              <a:rPr lang="fr-FR" smtClean="0"/>
              <a:t>41</a:t>
            </a:fld>
            <a:endParaRPr lang="fr-FR"/>
          </a:p>
        </p:txBody>
      </p:sp>
      <p:pic>
        <p:nvPicPr>
          <p:cNvPr id="5" name="Picture 4"/>
          <p:cNvPicPr>
            <a:picLocks noChangeAspect="1"/>
          </p:cNvPicPr>
          <p:nvPr/>
        </p:nvPicPr>
        <p:blipFill rotWithShape="1">
          <a:blip r:embed="rId3"/>
          <a:srcRect t="49106"/>
          <a:stretch/>
        </p:blipFill>
        <p:spPr>
          <a:xfrm>
            <a:off x="175946" y="559966"/>
            <a:ext cx="8860550" cy="2232293"/>
          </a:xfrm>
          <a:prstGeom prst="rect">
            <a:avLst/>
          </a:prstGeom>
        </p:spPr>
      </p:pic>
    </p:spTree>
    <p:extLst>
      <p:ext uri="{BB962C8B-B14F-4D97-AF65-F5344CB8AC3E}">
        <p14:creationId xmlns:p14="http://schemas.microsoft.com/office/powerpoint/2010/main" val="174190419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1196752"/>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4000" u="sng" dirty="0" smtClean="0"/>
              <a:t>Table 1: Design parameters for Hybrid Pixel </a:t>
            </a:r>
            <a:r>
              <a:rPr lang="en-US" sz="4000" u="sng" dirty="0"/>
              <a:t>D</a:t>
            </a:r>
            <a:r>
              <a:rPr lang="en-US" sz="4000" u="sng" dirty="0" smtClean="0"/>
              <a:t>etectors</a:t>
            </a:r>
          </a:p>
          <a:p>
            <a:pPr algn="ctr" eaLnBrk="0" hangingPunct="0"/>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42</a:t>
            </a:fld>
            <a:endParaRPr lang="fr-FR"/>
          </a:p>
        </p:txBody>
      </p:sp>
      <p:pic>
        <p:nvPicPr>
          <p:cNvPr id="278530" name="Picture 2" descr="Resultat d'imatges de timepix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2852936"/>
            <a:ext cx="3489697" cy="278038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572980" y="3645024"/>
            <a:ext cx="4319500" cy="1015663"/>
          </a:xfrm>
          <a:prstGeom prst="rect">
            <a:avLst/>
          </a:prstGeom>
          <a:noFill/>
        </p:spPr>
        <p:txBody>
          <a:bodyPr wrap="square" rtlCol="0">
            <a:spAutoFit/>
          </a:bodyPr>
          <a:lstStyle/>
          <a:p>
            <a:r>
              <a:rPr lang="en-US" sz="2000" i="1" dirty="0"/>
              <a:t>R</a:t>
            </a:r>
            <a:r>
              <a:rPr lang="en-US" sz="2000" i="1" dirty="0" smtClean="0"/>
              <a:t>eadout channels are laid out in a </a:t>
            </a:r>
            <a:r>
              <a:rPr lang="en-US" sz="2000" i="1" dirty="0"/>
              <a:t>2-dimensional matrix </a:t>
            </a:r>
            <a:r>
              <a:rPr lang="en-US" sz="2000" i="1" dirty="0" smtClean="0"/>
              <a:t>connected </a:t>
            </a:r>
            <a:r>
              <a:rPr lang="en-US" sz="2000" i="1" dirty="0"/>
              <a:t>to </a:t>
            </a:r>
            <a:r>
              <a:rPr lang="en-US" sz="2000" i="1" dirty="0" smtClean="0"/>
              <a:t>the sensor elements at the same pitch</a:t>
            </a:r>
            <a:endParaRPr lang="en-GB" sz="2000" i="1" dirty="0"/>
          </a:p>
        </p:txBody>
      </p:sp>
    </p:spTree>
    <p:extLst>
      <p:ext uri="{BB962C8B-B14F-4D97-AF65-F5344CB8AC3E}">
        <p14:creationId xmlns:p14="http://schemas.microsoft.com/office/powerpoint/2010/main" val="258349277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r="8417"/>
          <a:stretch/>
        </p:blipFill>
        <p:spPr>
          <a:xfrm>
            <a:off x="223664" y="50180"/>
            <a:ext cx="8596808" cy="6845920"/>
          </a:xfrm>
          <a:prstGeom prst="rect">
            <a:avLst/>
          </a:prstGeom>
        </p:spPr>
      </p:pic>
    </p:spTree>
    <p:extLst>
      <p:ext uri="{BB962C8B-B14F-4D97-AF65-F5344CB8AC3E}">
        <p14:creationId xmlns:p14="http://schemas.microsoft.com/office/powerpoint/2010/main" val="401402333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1196752"/>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4000" u="sng" dirty="0" smtClean="0"/>
              <a:t>Table 2: Design parameters for readout chips non-hybridized to the sensor</a:t>
            </a:r>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44</a:t>
            </a:fld>
            <a:endParaRPr lang="fr-FR"/>
          </a:p>
        </p:txBody>
      </p:sp>
      <p:sp>
        <p:nvSpPr>
          <p:cNvPr id="4" name="TextBox 3"/>
          <p:cNvSpPr txBox="1"/>
          <p:nvPr/>
        </p:nvSpPr>
        <p:spPr>
          <a:xfrm>
            <a:off x="4499992" y="3801234"/>
            <a:ext cx="4319500" cy="707886"/>
          </a:xfrm>
          <a:prstGeom prst="rect">
            <a:avLst/>
          </a:prstGeom>
          <a:noFill/>
        </p:spPr>
        <p:txBody>
          <a:bodyPr wrap="square" rtlCol="0">
            <a:spAutoFit/>
          </a:bodyPr>
          <a:lstStyle/>
          <a:p>
            <a:r>
              <a:rPr lang="en-US" sz="2000" i="1" dirty="0"/>
              <a:t>R</a:t>
            </a:r>
            <a:r>
              <a:rPr lang="en-US" sz="2000" i="1" dirty="0" smtClean="0"/>
              <a:t>eadout channels are connected to the sensor through interposers</a:t>
            </a:r>
            <a:endParaRPr lang="en-GB" sz="2000" i="1"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61025" t="9886" b="39600"/>
          <a:stretch/>
        </p:blipFill>
        <p:spPr>
          <a:xfrm>
            <a:off x="683568" y="3082607"/>
            <a:ext cx="3563888" cy="2448272"/>
          </a:xfrm>
          <a:prstGeom prst="rect">
            <a:avLst/>
          </a:prstGeom>
        </p:spPr>
      </p:pic>
    </p:spTree>
    <p:extLst>
      <p:ext uri="{BB962C8B-B14F-4D97-AF65-F5344CB8AC3E}">
        <p14:creationId xmlns:p14="http://schemas.microsoft.com/office/powerpoint/2010/main" val="35696322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45</a:t>
            </a:fld>
            <a:endParaRPr lang="fr-FR"/>
          </a:p>
        </p:txBody>
      </p:sp>
      <p:pic>
        <p:nvPicPr>
          <p:cNvPr id="3" name="Picture 2"/>
          <p:cNvPicPr>
            <a:picLocks noChangeAspect="1"/>
          </p:cNvPicPr>
          <p:nvPr/>
        </p:nvPicPr>
        <p:blipFill rotWithShape="1">
          <a:blip r:embed="rId3"/>
          <a:srcRect r="8712"/>
          <a:stretch/>
        </p:blipFill>
        <p:spPr>
          <a:xfrm>
            <a:off x="235931" y="1873800"/>
            <a:ext cx="7864462" cy="3110400"/>
          </a:xfrm>
          <a:prstGeom prst="rect">
            <a:avLst/>
          </a:prstGeom>
        </p:spPr>
      </p:pic>
    </p:spTree>
    <p:extLst>
      <p:ext uri="{BB962C8B-B14F-4D97-AF65-F5344CB8AC3E}">
        <p14:creationId xmlns:p14="http://schemas.microsoft.com/office/powerpoint/2010/main" val="5194228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1196752"/>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4000" u="sng" dirty="0" smtClean="0"/>
              <a:t>Table 3: Measured parameters for Hybrid Pixel </a:t>
            </a:r>
            <a:r>
              <a:rPr lang="en-US" sz="4000" u="sng" dirty="0"/>
              <a:t>D</a:t>
            </a:r>
            <a:r>
              <a:rPr lang="en-US" sz="4000" u="sng" dirty="0" smtClean="0"/>
              <a:t>etectors</a:t>
            </a:r>
          </a:p>
          <a:p>
            <a:pPr algn="ctr" eaLnBrk="0" hangingPunct="0"/>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46</a:t>
            </a:fld>
            <a:endParaRPr lang="fr-FR"/>
          </a:p>
        </p:txBody>
      </p:sp>
      <p:pic>
        <p:nvPicPr>
          <p:cNvPr id="278530" name="Picture 2" descr="Resultat d'imatges de timepix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2852936"/>
            <a:ext cx="3489697" cy="278038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572980" y="3645024"/>
            <a:ext cx="4319500" cy="1015663"/>
          </a:xfrm>
          <a:prstGeom prst="rect">
            <a:avLst/>
          </a:prstGeom>
          <a:noFill/>
        </p:spPr>
        <p:txBody>
          <a:bodyPr wrap="square" rtlCol="0">
            <a:spAutoFit/>
          </a:bodyPr>
          <a:lstStyle/>
          <a:p>
            <a:r>
              <a:rPr lang="en-US" sz="2000" i="1" dirty="0"/>
              <a:t>R</a:t>
            </a:r>
            <a:r>
              <a:rPr lang="en-US" sz="2000" i="1" dirty="0" smtClean="0"/>
              <a:t>eadout channels are laid out in a </a:t>
            </a:r>
            <a:r>
              <a:rPr lang="en-US" sz="2000" i="1" dirty="0"/>
              <a:t>2-dimensional matrix </a:t>
            </a:r>
            <a:r>
              <a:rPr lang="en-US" sz="2000" i="1" dirty="0" smtClean="0"/>
              <a:t>connected </a:t>
            </a:r>
            <a:r>
              <a:rPr lang="en-US" sz="2000" i="1" dirty="0"/>
              <a:t>to </a:t>
            </a:r>
            <a:r>
              <a:rPr lang="en-US" sz="2000" i="1" dirty="0" smtClean="0"/>
              <a:t>the sensor elements at the same pitch</a:t>
            </a:r>
            <a:endParaRPr lang="en-GB" sz="2000" i="1" dirty="0"/>
          </a:p>
        </p:txBody>
      </p:sp>
    </p:spTree>
    <p:extLst>
      <p:ext uri="{BB962C8B-B14F-4D97-AF65-F5344CB8AC3E}">
        <p14:creationId xmlns:p14="http://schemas.microsoft.com/office/powerpoint/2010/main" val="22883396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415048" y="0"/>
            <a:ext cx="8357443" cy="6898261"/>
          </a:xfrm>
          <a:prstGeom prst="rect">
            <a:avLst/>
          </a:prstGeom>
        </p:spPr>
      </p:pic>
    </p:spTree>
    <p:extLst>
      <p:ext uri="{BB962C8B-B14F-4D97-AF65-F5344CB8AC3E}">
        <p14:creationId xmlns:p14="http://schemas.microsoft.com/office/powerpoint/2010/main" val="300496854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1196752"/>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4000" u="sng" dirty="0" smtClean="0"/>
              <a:t>Table 4: Measured parameters for readout chips non-hybridized to the sensor</a:t>
            </a:r>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48</a:t>
            </a:fld>
            <a:endParaRPr lang="fr-FR"/>
          </a:p>
        </p:txBody>
      </p:sp>
      <p:sp>
        <p:nvSpPr>
          <p:cNvPr id="6" name="Slide Number Placeholder 2"/>
          <p:cNvSpPr txBox="1">
            <a:spLocks/>
          </p:cNvSpPr>
          <p:nvPr/>
        </p:nvSpPr>
        <p:spPr>
          <a:xfrm>
            <a:off x="6553200" y="6356350"/>
            <a:ext cx="21336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251A0BC-E5D3-4A65-8506-4DFA341A4396}" type="slidenum">
              <a:rPr lang="fr-FR" smtClean="0"/>
              <a:pPr/>
              <a:t>48</a:t>
            </a:fld>
            <a:endParaRPr lang="fr-FR"/>
          </a:p>
        </p:txBody>
      </p:sp>
      <p:sp>
        <p:nvSpPr>
          <p:cNvPr id="7" name="TextBox 6"/>
          <p:cNvSpPr txBox="1"/>
          <p:nvPr/>
        </p:nvSpPr>
        <p:spPr>
          <a:xfrm>
            <a:off x="4499992" y="3547623"/>
            <a:ext cx="4319500" cy="707886"/>
          </a:xfrm>
          <a:prstGeom prst="rect">
            <a:avLst/>
          </a:prstGeom>
          <a:noFill/>
        </p:spPr>
        <p:txBody>
          <a:bodyPr wrap="square" rtlCol="0">
            <a:spAutoFit/>
          </a:bodyPr>
          <a:lstStyle/>
          <a:p>
            <a:r>
              <a:rPr lang="en-US" sz="2000" i="1" dirty="0"/>
              <a:t>Readout channels are connected to the sensor through interposers</a:t>
            </a:r>
            <a:endParaRPr lang="en-GB" sz="2000" i="1" dirty="0"/>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61025" t="9886" b="39600"/>
          <a:stretch/>
        </p:blipFill>
        <p:spPr>
          <a:xfrm>
            <a:off x="683568" y="3082607"/>
            <a:ext cx="3563888" cy="2448272"/>
          </a:xfrm>
          <a:prstGeom prst="rect">
            <a:avLst/>
          </a:prstGeom>
        </p:spPr>
      </p:pic>
    </p:spTree>
    <p:extLst>
      <p:ext uri="{BB962C8B-B14F-4D97-AF65-F5344CB8AC3E}">
        <p14:creationId xmlns:p14="http://schemas.microsoft.com/office/powerpoint/2010/main" val="215250385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49</a:t>
            </a:fld>
            <a:endParaRPr lang="fr-FR"/>
          </a:p>
        </p:txBody>
      </p:sp>
      <p:pic>
        <p:nvPicPr>
          <p:cNvPr id="6" name="Picture 5"/>
          <p:cNvPicPr>
            <a:picLocks noChangeAspect="1"/>
          </p:cNvPicPr>
          <p:nvPr/>
        </p:nvPicPr>
        <p:blipFill>
          <a:blip r:embed="rId3"/>
          <a:stretch>
            <a:fillRect/>
          </a:stretch>
        </p:blipFill>
        <p:spPr>
          <a:xfrm>
            <a:off x="269362" y="1772816"/>
            <a:ext cx="8605276" cy="2886840"/>
          </a:xfrm>
          <a:prstGeom prst="rect">
            <a:avLst/>
          </a:prstGeom>
        </p:spPr>
      </p:pic>
    </p:spTree>
    <p:extLst>
      <p:ext uri="{BB962C8B-B14F-4D97-AF65-F5344CB8AC3E}">
        <p14:creationId xmlns:p14="http://schemas.microsoft.com/office/powerpoint/2010/main" val="31748009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235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01" t="3698" r="46630" b="-3698"/>
          <a:stretch/>
        </p:blipFill>
        <p:spPr bwMode="auto">
          <a:xfrm>
            <a:off x="-13960" y="1074940"/>
            <a:ext cx="3491847" cy="2853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2573"/>
          <a:stretch/>
        </p:blipFill>
        <p:spPr bwMode="auto">
          <a:xfrm>
            <a:off x="78615" y="3743234"/>
            <a:ext cx="3446969" cy="3027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2"/>
          <p:cNvSpPr>
            <a:spLocks noChangeArrowheads="1"/>
          </p:cNvSpPr>
          <p:nvPr/>
        </p:nvSpPr>
        <p:spPr bwMode="auto">
          <a:xfrm>
            <a:off x="0" y="0"/>
            <a:ext cx="914400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3200" dirty="0" smtClean="0">
                <a:solidFill>
                  <a:srgbClr val="17375E"/>
                </a:solidFill>
                <a:latin typeface="+mj-lt"/>
              </a:rPr>
              <a:t>Origins in HEP</a:t>
            </a:r>
            <a:endParaRPr lang="en-US" sz="3200" dirty="0">
              <a:solidFill>
                <a:srgbClr val="17375E"/>
              </a:solidFill>
              <a:latin typeface="+mj-lt"/>
            </a:endParaRPr>
          </a:p>
        </p:txBody>
      </p:sp>
      <p:sp>
        <p:nvSpPr>
          <p:cNvPr id="3" name="Rectangle 6"/>
          <p:cNvSpPr>
            <a:spLocks noChangeArrowheads="1"/>
          </p:cNvSpPr>
          <p:nvPr/>
        </p:nvSpPr>
        <p:spPr bwMode="auto">
          <a:xfrm>
            <a:off x="3419850" y="885964"/>
            <a:ext cx="5837559" cy="2389416"/>
          </a:xfrm>
          <a:prstGeom prst="rect">
            <a:avLst/>
          </a:prstGeom>
          <a:noFill/>
          <a:ln w="9525">
            <a:noFill/>
            <a:miter lim="800000"/>
            <a:headEnd/>
            <a:tailEnd/>
          </a:ln>
        </p:spPr>
        <p:txBody>
          <a:bodyPr/>
          <a:lstStyle/>
          <a:p>
            <a:pPr marL="342900" indent="-342900" eaLnBrk="0" hangingPunct="0">
              <a:spcBef>
                <a:spcPct val="20000"/>
              </a:spcBef>
              <a:buFontTx/>
              <a:buChar char="•"/>
            </a:pPr>
            <a:endParaRPr lang="en-US" sz="1600" dirty="0" smtClean="0">
              <a:solidFill>
                <a:schemeClr val="tx2"/>
              </a:solidFill>
            </a:endParaRPr>
          </a:p>
          <a:p>
            <a:pPr marL="342900" indent="-342900" eaLnBrk="0" hangingPunct="0">
              <a:spcBef>
                <a:spcPct val="20000"/>
              </a:spcBef>
              <a:buFontTx/>
              <a:buChar char="•"/>
            </a:pPr>
            <a:r>
              <a:rPr lang="en-US" sz="1600" dirty="0">
                <a:solidFill>
                  <a:schemeClr val="tx2"/>
                </a:solidFill>
              </a:rPr>
              <a:t>In High Energy Physics the “objects” to be imaged are the interactions between incoming particles, which result in other outgoing particles.</a:t>
            </a:r>
          </a:p>
          <a:p>
            <a:pPr marL="342900" indent="-342900" eaLnBrk="0" hangingPunct="0">
              <a:spcBef>
                <a:spcPct val="20000"/>
              </a:spcBef>
              <a:buFontTx/>
              <a:buChar char="•"/>
            </a:pPr>
            <a:endParaRPr lang="en-US" sz="1600" dirty="0" smtClean="0">
              <a:solidFill>
                <a:schemeClr val="tx2"/>
              </a:solidFill>
            </a:endParaRPr>
          </a:p>
          <a:p>
            <a:pPr marL="342900" indent="-342900" eaLnBrk="0" hangingPunct="0">
              <a:spcBef>
                <a:spcPct val="20000"/>
              </a:spcBef>
              <a:buFontTx/>
              <a:buChar char="•"/>
            </a:pPr>
            <a:r>
              <a:rPr lang="en-US" sz="1600" dirty="0">
                <a:solidFill>
                  <a:schemeClr val="tx2"/>
                </a:solidFill>
              </a:rPr>
              <a:t>L</a:t>
            </a:r>
            <a:r>
              <a:rPr lang="en-US" sz="1600" dirty="0" smtClean="0">
                <a:solidFill>
                  <a:schemeClr val="tx2"/>
                </a:solidFill>
              </a:rPr>
              <a:t>ayout </a:t>
            </a:r>
            <a:r>
              <a:rPr lang="en-US" sz="1600" dirty="0">
                <a:solidFill>
                  <a:schemeClr val="tx2"/>
                </a:solidFill>
              </a:rPr>
              <a:t>of the lead beam experiment WA97 (1995</a:t>
            </a:r>
            <a:r>
              <a:rPr lang="en-US" sz="1600" dirty="0" smtClean="0">
                <a:solidFill>
                  <a:schemeClr val="tx2"/>
                </a:solidFill>
              </a:rPr>
              <a:t>). First time hybrid pixel detectors are used in a HEP experiment.</a:t>
            </a:r>
            <a:endParaRPr lang="en-US" sz="1600" dirty="0">
              <a:solidFill>
                <a:schemeClr val="tx2"/>
              </a:solidFill>
            </a:endParaRPr>
          </a:p>
          <a:p>
            <a:pPr eaLnBrk="0" hangingPunct="0">
              <a:spcBef>
                <a:spcPct val="20000"/>
              </a:spcBef>
            </a:pPr>
            <a:endParaRPr lang="fr-CH" sz="1600" dirty="0" smtClean="0">
              <a:solidFill>
                <a:schemeClr val="tx2"/>
              </a:solidFill>
            </a:endParaRPr>
          </a:p>
          <a:p>
            <a:pPr marL="342900" indent="-342900" eaLnBrk="0" hangingPunct="0">
              <a:spcBef>
                <a:spcPct val="20000"/>
              </a:spcBef>
              <a:buFontTx/>
              <a:buChar char="•"/>
            </a:pPr>
            <a:r>
              <a:rPr lang="fr-CH" sz="1600" dirty="0" smtClean="0">
                <a:solidFill>
                  <a:schemeClr val="tx2"/>
                </a:solidFill>
              </a:rPr>
              <a:t>Event reconstruction </a:t>
            </a:r>
            <a:r>
              <a:rPr lang="fr-CH" sz="1600" dirty="0" err="1" smtClean="0">
                <a:solidFill>
                  <a:schemeClr val="tx2"/>
                </a:solidFill>
              </a:rPr>
              <a:t>with</a:t>
            </a:r>
            <a:r>
              <a:rPr lang="fr-CH" sz="1600" dirty="0" smtClean="0">
                <a:solidFill>
                  <a:schemeClr val="tx2"/>
                </a:solidFill>
              </a:rPr>
              <a:t> 153 </a:t>
            </a:r>
            <a:r>
              <a:rPr lang="fr-CH" sz="1600" dirty="0" err="1" smtClean="0">
                <a:solidFill>
                  <a:schemeClr val="tx2"/>
                </a:solidFill>
              </a:rPr>
              <a:t>tracks</a:t>
            </a:r>
            <a:r>
              <a:rPr lang="fr-CH" sz="1600" dirty="0" smtClean="0">
                <a:solidFill>
                  <a:schemeClr val="tx2"/>
                </a:solidFill>
              </a:rPr>
              <a:t> (no </a:t>
            </a:r>
            <a:r>
              <a:rPr lang="fr-CH" sz="1600" dirty="0" err="1" smtClean="0">
                <a:solidFill>
                  <a:schemeClr val="tx2"/>
                </a:solidFill>
              </a:rPr>
              <a:t>magnetic</a:t>
            </a:r>
            <a:r>
              <a:rPr lang="fr-CH" sz="1600" dirty="0" smtClean="0">
                <a:solidFill>
                  <a:schemeClr val="tx2"/>
                </a:solidFill>
              </a:rPr>
              <a:t> </a:t>
            </a:r>
            <a:r>
              <a:rPr lang="fr-CH" sz="1600" dirty="0" err="1" smtClean="0">
                <a:solidFill>
                  <a:schemeClr val="tx2"/>
                </a:solidFill>
              </a:rPr>
              <a:t>field</a:t>
            </a:r>
            <a:r>
              <a:rPr lang="fr-CH" sz="1600" dirty="0" smtClean="0">
                <a:solidFill>
                  <a:schemeClr val="tx2"/>
                </a:solidFill>
              </a:rPr>
              <a:t>)</a:t>
            </a:r>
          </a:p>
          <a:p>
            <a:pPr marL="342900" indent="-342900" eaLnBrk="0" hangingPunct="0">
              <a:spcBef>
                <a:spcPct val="20000"/>
              </a:spcBef>
              <a:buFontTx/>
              <a:buChar char="•"/>
            </a:pPr>
            <a:r>
              <a:rPr lang="fr-CH" sz="1600" dirty="0" smtClean="0">
                <a:solidFill>
                  <a:schemeClr val="tx2"/>
                </a:solidFill>
              </a:rPr>
              <a:t>7 detector planes</a:t>
            </a:r>
          </a:p>
          <a:p>
            <a:pPr marL="342900" indent="-342900" eaLnBrk="0" hangingPunct="0">
              <a:spcBef>
                <a:spcPct val="20000"/>
              </a:spcBef>
              <a:buFontTx/>
              <a:buChar char="•"/>
            </a:pPr>
            <a:r>
              <a:rPr lang="fr-CH" sz="1600" dirty="0" smtClean="0">
                <a:solidFill>
                  <a:schemeClr val="tx2"/>
                </a:solidFill>
              </a:rPr>
              <a:t>5x5cm</a:t>
            </a:r>
            <a:r>
              <a:rPr lang="fr-CH" sz="1600" baseline="30000" dirty="0" smtClean="0">
                <a:solidFill>
                  <a:schemeClr val="tx2"/>
                </a:solidFill>
              </a:rPr>
              <a:t>2</a:t>
            </a:r>
            <a:r>
              <a:rPr lang="fr-CH" sz="1600" dirty="0" smtClean="0">
                <a:solidFill>
                  <a:schemeClr val="tx2"/>
                </a:solidFill>
              </a:rPr>
              <a:t> /plane </a:t>
            </a:r>
          </a:p>
          <a:p>
            <a:pPr marL="342900" indent="-342900" eaLnBrk="0" hangingPunct="0">
              <a:spcBef>
                <a:spcPct val="20000"/>
              </a:spcBef>
              <a:buFontTx/>
              <a:buChar char="•"/>
            </a:pPr>
            <a:r>
              <a:rPr lang="fr-CH" sz="1600" dirty="0" smtClean="0">
                <a:solidFill>
                  <a:schemeClr val="tx2"/>
                </a:solidFill>
              </a:rPr>
              <a:t>0.5M pixels</a:t>
            </a:r>
          </a:p>
          <a:p>
            <a:pPr marL="342900" indent="-342900" eaLnBrk="0" hangingPunct="0">
              <a:spcBef>
                <a:spcPct val="20000"/>
              </a:spcBef>
              <a:buFontTx/>
              <a:buChar char="•"/>
            </a:pPr>
            <a:r>
              <a:rPr lang="fr-CH" sz="1600" dirty="0" smtClean="0">
                <a:solidFill>
                  <a:schemeClr val="tx2"/>
                </a:solidFill>
              </a:rPr>
              <a:t>Pixel dimensions: 75 x 500</a:t>
            </a:r>
            <a:r>
              <a:rPr lang="fr-CH" sz="1600" dirty="0" smtClean="0">
                <a:solidFill>
                  <a:schemeClr val="tx2"/>
                </a:solidFill>
                <a:latin typeface="Symbol" pitchFamily="18" charset="2"/>
              </a:rPr>
              <a:t>m</a:t>
            </a:r>
            <a:r>
              <a:rPr lang="fr-CH" sz="1600" dirty="0" smtClean="0">
                <a:solidFill>
                  <a:schemeClr val="tx2"/>
                </a:solidFill>
              </a:rPr>
              <a:t>m</a:t>
            </a:r>
            <a:r>
              <a:rPr lang="fr-CH" sz="1600" baseline="30000" dirty="0" smtClean="0">
                <a:solidFill>
                  <a:schemeClr val="tx2"/>
                </a:solidFill>
              </a:rPr>
              <a:t>2</a:t>
            </a:r>
            <a:r>
              <a:rPr lang="fr-CH" sz="1600" dirty="0" smtClean="0">
                <a:solidFill>
                  <a:schemeClr val="tx2"/>
                </a:solidFill>
              </a:rPr>
              <a:t> (</a:t>
            </a:r>
            <a:r>
              <a:rPr lang="fr-CH" sz="1600" dirty="0" err="1" smtClean="0">
                <a:solidFill>
                  <a:schemeClr val="tx2"/>
                </a:solidFill>
              </a:rPr>
              <a:t>OmegaD</a:t>
            </a:r>
            <a:r>
              <a:rPr lang="fr-CH" sz="1600" dirty="0" smtClean="0">
                <a:solidFill>
                  <a:schemeClr val="tx2"/>
                </a:solidFill>
              </a:rPr>
              <a:t>)</a:t>
            </a:r>
          </a:p>
          <a:p>
            <a:pPr marL="342900" indent="-342900" eaLnBrk="0" hangingPunct="0">
              <a:spcBef>
                <a:spcPct val="20000"/>
              </a:spcBef>
              <a:buFontTx/>
              <a:buChar char="•"/>
            </a:pPr>
            <a:r>
              <a:rPr lang="fr-CH" sz="1600" dirty="0" smtClean="0">
                <a:solidFill>
                  <a:schemeClr val="tx2"/>
                </a:solidFill>
              </a:rPr>
              <a:t>1KHz trigger rate</a:t>
            </a:r>
          </a:p>
          <a:p>
            <a:pPr eaLnBrk="0" hangingPunct="0">
              <a:spcBef>
                <a:spcPct val="20000"/>
              </a:spcBef>
            </a:pPr>
            <a:endParaRPr lang="fr-CH" sz="1600" dirty="0">
              <a:solidFill>
                <a:schemeClr val="tx2"/>
              </a:solidFill>
            </a:endParaRPr>
          </a:p>
          <a:p>
            <a:pPr eaLnBrk="0" hangingPunct="0">
              <a:spcBef>
                <a:spcPct val="20000"/>
              </a:spcBef>
            </a:pPr>
            <a:r>
              <a:rPr lang="fr-CH" sz="1600" dirty="0" smtClean="0">
                <a:solidFill>
                  <a:schemeClr val="tx2"/>
                </a:solidFill>
              </a:rPr>
              <a:t>The dots </a:t>
            </a:r>
            <a:r>
              <a:rPr lang="fr-CH" sz="1600" dirty="0" err="1" smtClean="0">
                <a:solidFill>
                  <a:schemeClr val="tx2"/>
                </a:solidFill>
              </a:rPr>
              <a:t>represent</a:t>
            </a:r>
            <a:r>
              <a:rPr lang="fr-CH" sz="1600" dirty="0" smtClean="0">
                <a:solidFill>
                  <a:schemeClr val="tx2"/>
                </a:solidFill>
              </a:rPr>
              <a:t> hits in the </a:t>
            </a:r>
            <a:r>
              <a:rPr lang="fr-CH" sz="1600" dirty="0" err="1" smtClean="0">
                <a:solidFill>
                  <a:schemeClr val="tx2"/>
                </a:solidFill>
              </a:rPr>
              <a:t>Silicon</a:t>
            </a:r>
            <a:r>
              <a:rPr lang="fr-CH" sz="1600" dirty="0" smtClean="0">
                <a:solidFill>
                  <a:schemeClr val="tx2"/>
                </a:solidFill>
              </a:rPr>
              <a:t> detectors </a:t>
            </a:r>
            <a:r>
              <a:rPr lang="fr-CH" sz="1600" dirty="0" err="1" smtClean="0">
                <a:solidFill>
                  <a:schemeClr val="tx2"/>
                </a:solidFill>
              </a:rPr>
              <a:t>from</a:t>
            </a:r>
            <a:r>
              <a:rPr lang="fr-CH" sz="1600" dirty="0" smtClean="0">
                <a:solidFill>
                  <a:schemeClr val="tx2"/>
                </a:solidFill>
              </a:rPr>
              <a:t> </a:t>
            </a:r>
            <a:r>
              <a:rPr lang="fr-CH" sz="1600" dirty="0" err="1" smtClean="0">
                <a:solidFill>
                  <a:schemeClr val="tx2"/>
                </a:solidFill>
              </a:rPr>
              <a:t>which</a:t>
            </a:r>
            <a:r>
              <a:rPr lang="fr-CH" sz="1600" dirty="0" smtClean="0">
                <a:solidFill>
                  <a:schemeClr val="tx2"/>
                </a:solidFill>
              </a:rPr>
              <a:t> </a:t>
            </a:r>
            <a:r>
              <a:rPr lang="fr-CH" sz="1600" dirty="0" err="1" smtClean="0">
                <a:solidFill>
                  <a:schemeClr val="tx2"/>
                </a:solidFill>
              </a:rPr>
              <a:t>tracks</a:t>
            </a:r>
            <a:r>
              <a:rPr lang="fr-CH" sz="1600" dirty="0" smtClean="0">
                <a:solidFill>
                  <a:schemeClr val="tx2"/>
                </a:solidFill>
              </a:rPr>
              <a:t> are </a:t>
            </a:r>
            <a:r>
              <a:rPr lang="fr-CH" sz="1600" dirty="0" err="1" smtClean="0">
                <a:solidFill>
                  <a:schemeClr val="tx2"/>
                </a:solidFill>
              </a:rPr>
              <a:t>reconstructed</a:t>
            </a:r>
            <a:r>
              <a:rPr lang="fr-CH" sz="1600" dirty="0" smtClean="0">
                <a:solidFill>
                  <a:schemeClr val="tx2"/>
                </a:solidFill>
              </a:rPr>
              <a:t>.</a:t>
            </a:r>
          </a:p>
          <a:p>
            <a:pPr eaLnBrk="0" hangingPunct="0">
              <a:spcBef>
                <a:spcPct val="20000"/>
              </a:spcBef>
            </a:pPr>
            <a:r>
              <a:rPr lang="fr-CH" sz="1600" dirty="0" err="1" smtClean="0">
                <a:solidFill>
                  <a:schemeClr val="tx2"/>
                </a:solidFill>
              </a:rPr>
              <a:t>Every</a:t>
            </a:r>
            <a:r>
              <a:rPr lang="fr-CH" sz="1600" dirty="0" smtClean="0">
                <a:solidFill>
                  <a:schemeClr val="tx2"/>
                </a:solidFill>
              </a:rPr>
              <a:t> dot </a:t>
            </a:r>
            <a:r>
              <a:rPr lang="fr-CH" sz="1600" dirty="0" err="1" smtClean="0">
                <a:solidFill>
                  <a:schemeClr val="tx2"/>
                </a:solidFill>
              </a:rPr>
              <a:t>is</a:t>
            </a:r>
            <a:r>
              <a:rPr lang="fr-CH" sz="1600" dirty="0" smtClean="0">
                <a:solidFill>
                  <a:schemeClr val="tx2"/>
                </a:solidFill>
              </a:rPr>
              <a:t> </a:t>
            </a:r>
            <a:r>
              <a:rPr lang="fr-CH" sz="1600" dirty="0" err="1" smtClean="0">
                <a:solidFill>
                  <a:schemeClr val="tx2"/>
                </a:solidFill>
              </a:rPr>
              <a:t>associated</a:t>
            </a:r>
            <a:r>
              <a:rPr lang="fr-CH" sz="1600" dirty="0" smtClean="0">
                <a:solidFill>
                  <a:schemeClr val="tx2"/>
                </a:solidFill>
              </a:rPr>
              <a:t> </a:t>
            </a:r>
            <a:r>
              <a:rPr lang="fr-CH" sz="1600" dirty="0" err="1" smtClean="0">
                <a:solidFill>
                  <a:schemeClr val="tx2"/>
                </a:solidFill>
              </a:rPr>
              <a:t>with</a:t>
            </a:r>
            <a:r>
              <a:rPr lang="fr-CH" sz="1600" dirty="0" smtClean="0">
                <a:solidFill>
                  <a:schemeClr val="tx2"/>
                </a:solidFill>
              </a:rPr>
              <a:t> one </a:t>
            </a:r>
            <a:r>
              <a:rPr lang="fr-CH" sz="1600" dirty="0" err="1" smtClean="0">
                <a:solidFill>
                  <a:schemeClr val="tx2"/>
                </a:solidFill>
              </a:rPr>
              <a:t>track</a:t>
            </a:r>
            <a:endParaRPr lang="fr-CH" sz="1600" dirty="0" smtClean="0">
              <a:solidFill>
                <a:schemeClr val="tx2"/>
              </a:solidFill>
            </a:endParaRPr>
          </a:p>
          <a:p>
            <a:pPr eaLnBrk="0" hangingPunct="0">
              <a:spcBef>
                <a:spcPct val="20000"/>
              </a:spcBef>
            </a:pPr>
            <a:endParaRPr lang="fr-CH" sz="1600" dirty="0">
              <a:solidFill>
                <a:srgbClr val="376092"/>
              </a:solidFill>
            </a:endParaRPr>
          </a:p>
          <a:p>
            <a:pPr eaLnBrk="0" hangingPunct="0">
              <a:spcBef>
                <a:spcPct val="20000"/>
              </a:spcBef>
            </a:pPr>
            <a:r>
              <a:rPr lang="fr-CH" sz="1800" dirty="0" smtClean="0">
                <a:solidFill>
                  <a:srgbClr val="376092"/>
                </a:solidFill>
              </a:rPr>
              <a:t>Clean and </a:t>
            </a:r>
            <a:r>
              <a:rPr lang="fr-CH" sz="1800" dirty="0" err="1" smtClean="0">
                <a:solidFill>
                  <a:srgbClr val="376092"/>
                </a:solidFill>
              </a:rPr>
              <a:t>fast</a:t>
            </a:r>
            <a:r>
              <a:rPr lang="fr-CH" sz="1800" dirty="0" smtClean="0">
                <a:solidFill>
                  <a:srgbClr val="376092"/>
                </a:solidFill>
              </a:rPr>
              <a:t> images</a:t>
            </a:r>
          </a:p>
          <a:p>
            <a:pPr eaLnBrk="0" hangingPunct="0">
              <a:spcBef>
                <a:spcPct val="20000"/>
              </a:spcBef>
            </a:pPr>
            <a:endParaRPr lang="fr-CH" sz="1200" dirty="0" smtClean="0">
              <a:solidFill>
                <a:srgbClr val="376092"/>
              </a:solidFill>
            </a:endParaRPr>
          </a:p>
          <a:p>
            <a:pPr marL="342900" indent="-342900" eaLnBrk="0" hangingPunct="0">
              <a:spcBef>
                <a:spcPct val="20000"/>
              </a:spcBef>
              <a:buFontTx/>
              <a:buChar char="•"/>
            </a:pPr>
            <a:endParaRPr lang="fr-CH" sz="1200" dirty="0">
              <a:solidFill>
                <a:srgbClr val="376092"/>
              </a:solidFill>
            </a:endParaRPr>
          </a:p>
          <a:p>
            <a:pPr marL="342900" indent="-342900" eaLnBrk="0" hangingPunct="0">
              <a:spcBef>
                <a:spcPct val="20000"/>
              </a:spcBef>
              <a:buFontTx/>
              <a:buChar char="•"/>
            </a:pPr>
            <a:endParaRPr lang="en-US" sz="1100" b="1" dirty="0">
              <a:solidFill>
                <a:srgbClr val="376092"/>
              </a:solidFill>
            </a:endParaRPr>
          </a:p>
        </p:txBody>
      </p:sp>
    </p:spTree>
    <p:extLst>
      <p:ext uri="{BB962C8B-B14F-4D97-AF65-F5344CB8AC3E}">
        <p14:creationId xmlns:p14="http://schemas.microsoft.com/office/powerpoint/2010/main" val="52370496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4000" u="sng" dirty="0" smtClean="0"/>
              <a:t>Digitization methods</a:t>
            </a:r>
          </a:p>
          <a:p>
            <a:pPr algn="ctr" eaLnBrk="0" hangingPunct="0"/>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50</a:t>
            </a:fld>
            <a:endParaRPr lang="fr-FR"/>
          </a:p>
        </p:txBody>
      </p:sp>
    </p:spTree>
    <p:extLst>
      <p:ext uri="{BB962C8B-B14F-4D97-AF65-F5344CB8AC3E}">
        <p14:creationId xmlns:p14="http://schemas.microsoft.com/office/powerpoint/2010/main" val="291684142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Digitization methods</a:t>
            </a:r>
            <a:endParaRPr lang="en-GB" dirty="0"/>
          </a:p>
        </p:txBody>
      </p:sp>
      <p:sp>
        <p:nvSpPr>
          <p:cNvPr id="3" name="Content Placeholder 2"/>
          <p:cNvSpPr>
            <a:spLocks noGrp="1"/>
          </p:cNvSpPr>
          <p:nvPr>
            <p:ph idx="1"/>
          </p:nvPr>
        </p:nvSpPr>
        <p:spPr>
          <a:xfrm>
            <a:off x="457200" y="1600200"/>
            <a:ext cx="8229600" cy="4709120"/>
          </a:xfrm>
        </p:spPr>
        <p:txBody>
          <a:bodyPr>
            <a:normAutofit/>
          </a:bodyPr>
          <a:lstStyle/>
          <a:p>
            <a:r>
              <a:rPr lang="en-GB" dirty="0" smtClean="0"/>
              <a:t>On-pixel </a:t>
            </a:r>
          </a:p>
          <a:p>
            <a:pPr lvl="1"/>
            <a:r>
              <a:rPr lang="en-GB" dirty="0" smtClean="0"/>
              <a:t>Flash ADC (e.g. </a:t>
            </a:r>
            <a:r>
              <a:rPr lang="en-GB" dirty="0" err="1" smtClean="0"/>
              <a:t>ChromAIX</a:t>
            </a:r>
            <a:r>
              <a:rPr lang="en-GB" dirty="0" smtClean="0"/>
              <a:t> chips)</a:t>
            </a:r>
          </a:p>
          <a:p>
            <a:pPr lvl="1"/>
            <a:r>
              <a:rPr lang="en-GB" dirty="0" smtClean="0"/>
              <a:t>SAR ADC </a:t>
            </a:r>
            <a:r>
              <a:rPr lang="en-GB" dirty="0"/>
              <a:t>(e.g. </a:t>
            </a:r>
            <a:r>
              <a:rPr lang="en-GB" dirty="0" smtClean="0"/>
              <a:t>CEA-</a:t>
            </a:r>
            <a:r>
              <a:rPr lang="en-GB" dirty="0" err="1" smtClean="0"/>
              <a:t>Multix</a:t>
            </a:r>
            <a:r>
              <a:rPr lang="en-GB" dirty="0" smtClean="0"/>
              <a:t>)</a:t>
            </a:r>
          </a:p>
          <a:p>
            <a:pPr lvl="1"/>
            <a:r>
              <a:rPr lang="en-GB" dirty="0" smtClean="0"/>
              <a:t>Ramp-compare ADC </a:t>
            </a:r>
            <a:r>
              <a:rPr lang="en-GB" dirty="0"/>
              <a:t>(e.g. Ajat-0.35)</a:t>
            </a:r>
            <a:endParaRPr lang="en-GB" dirty="0" smtClean="0"/>
          </a:p>
          <a:p>
            <a:pPr lvl="1"/>
            <a:r>
              <a:rPr lang="en-GB" dirty="0" smtClean="0"/>
              <a:t>Time-Over-Threshold (e.g. Timepix3)</a:t>
            </a:r>
          </a:p>
          <a:p>
            <a:r>
              <a:rPr lang="en-GB" dirty="0" smtClean="0"/>
              <a:t>Other</a:t>
            </a:r>
          </a:p>
          <a:p>
            <a:pPr lvl="1"/>
            <a:r>
              <a:rPr lang="en-GB" dirty="0" smtClean="0"/>
              <a:t>Digitization off-pixel (e.g. </a:t>
            </a:r>
            <a:r>
              <a:rPr lang="en-GB" dirty="0" err="1" smtClean="0"/>
              <a:t>Hexitec</a:t>
            </a:r>
            <a:r>
              <a:rPr lang="en-GB" dirty="0" smtClean="0"/>
              <a:t>)</a:t>
            </a:r>
          </a:p>
          <a:p>
            <a:pPr lvl="1"/>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51</a:t>
            </a:fld>
            <a:endParaRPr lang="fr-FR"/>
          </a:p>
        </p:txBody>
      </p:sp>
    </p:spTree>
    <p:extLst>
      <p:ext uri="{BB962C8B-B14F-4D97-AF65-F5344CB8AC3E}">
        <p14:creationId xmlns:p14="http://schemas.microsoft.com/office/powerpoint/2010/main" val="338872699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Flash ADC example: Philips ChromAIX1 chip</a:t>
            </a:r>
            <a:endParaRPr lang="en-GB" sz="3600" dirty="0"/>
          </a:p>
        </p:txBody>
      </p:sp>
      <p:sp>
        <p:nvSpPr>
          <p:cNvPr id="4" name="Slide Number Placeholder 3"/>
          <p:cNvSpPr>
            <a:spLocks noGrp="1"/>
          </p:cNvSpPr>
          <p:nvPr>
            <p:ph type="sldNum" sz="quarter" idx="12"/>
          </p:nvPr>
        </p:nvSpPr>
        <p:spPr/>
        <p:txBody>
          <a:bodyPr/>
          <a:lstStyle/>
          <a:p>
            <a:fld id="{D251A0BC-E5D3-4A65-8506-4DFA341A4396}" type="slidenum">
              <a:rPr lang="fr-FR" smtClean="0"/>
              <a:t>52</a:t>
            </a:fld>
            <a:endParaRPr lang="fr-FR"/>
          </a:p>
        </p:txBody>
      </p:sp>
      <p:pic>
        <p:nvPicPr>
          <p:cNvPr id="3" name="Picture 2"/>
          <p:cNvPicPr>
            <a:picLocks noChangeAspect="1"/>
          </p:cNvPicPr>
          <p:nvPr/>
        </p:nvPicPr>
        <p:blipFill rotWithShape="1">
          <a:blip r:embed="rId3"/>
          <a:srcRect l="3159" r="3523"/>
          <a:stretch/>
        </p:blipFill>
        <p:spPr>
          <a:xfrm>
            <a:off x="899592" y="2503102"/>
            <a:ext cx="7200800" cy="3572042"/>
          </a:xfrm>
          <a:prstGeom prst="rect">
            <a:avLst/>
          </a:prstGeom>
        </p:spPr>
      </p:pic>
      <p:sp>
        <p:nvSpPr>
          <p:cNvPr id="6" name="TextBox 5"/>
          <p:cNvSpPr txBox="1"/>
          <p:nvPr/>
        </p:nvSpPr>
        <p:spPr>
          <a:xfrm>
            <a:off x="179512" y="6033184"/>
            <a:ext cx="8640960" cy="646331"/>
          </a:xfrm>
          <a:prstGeom prst="rect">
            <a:avLst/>
          </a:prstGeom>
          <a:noFill/>
        </p:spPr>
        <p:txBody>
          <a:bodyPr wrap="square" rtlCol="0">
            <a:spAutoFit/>
          </a:bodyPr>
          <a:lstStyle/>
          <a:p>
            <a:pPr lvl="0"/>
            <a:r>
              <a:rPr lang="en-GB" i="1" dirty="0"/>
              <a:t>R. Steadman, “</a:t>
            </a:r>
            <a:r>
              <a:rPr lang="en-GB" i="1" dirty="0" err="1"/>
              <a:t>ChromAIX</a:t>
            </a:r>
            <a:r>
              <a:rPr lang="en-GB" i="1" dirty="0"/>
              <a:t>: A high-rate energy resolving photon-counting ASIC for Spectral Computed Tomography” Proc. SPIE 7622, 762220–762228 (2010).</a:t>
            </a:r>
          </a:p>
        </p:txBody>
      </p:sp>
      <p:sp>
        <p:nvSpPr>
          <p:cNvPr id="7" name="TextBox 6"/>
          <p:cNvSpPr txBox="1"/>
          <p:nvPr/>
        </p:nvSpPr>
        <p:spPr>
          <a:xfrm>
            <a:off x="395536" y="1196752"/>
            <a:ext cx="8353623" cy="1200329"/>
          </a:xfrm>
          <a:prstGeom prst="rect">
            <a:avLst/>
          </a:prstGeom>
          <a:noFill/>
        </p:spPr>
        <p:txBody>
          <a:bodyPr wrap="square" rtlCol="0">
            <a:spAutoFit/>
          </a:bodyPr>
          <a:lstStyle/>
          <a:p>
            <a:pPr marL="285750" indent="-285750">
              <a:buFont typeface="Arial" panose="020B0604020202020204" pitchFamily="34" charset="0"/>
              <a:buChar char="•"/>
            </a:pPr>
            <a:r>
              <a:rPr lang="en-GB" dirty="0" smtClean="0"/>
              <a:t>ChromAIX1</a:t>
            </a:r>
          </a:p>
          <a:p>
            <a:pPr marL="742950" lvl="1" indent="-285750">
              <a:buFont typeface="Arial" panose="020B0604020202020204" pitchFamily="34" charset="0"/>
              <a:buChar char="•"/>
            </a:pPr>
            <a:r>
              <a:rPr lang="en-GB" dirty="0"/>
              <a:t>8</a:t>
            </a:r>
            <a:r>
              <a:rPr lang="en-GB" dirty="0" smtClean="0"/>
              <a:t>x16 pixels (300</a:t>
            </a:r>
            <a:r>
              <a:rPr lang="en-GB" dirty="0" smtClean="0">
                <a:latin typeface="Symbol" panose="05050102010706020507" pitchFamily="18" charset="2"/>
              </a:rPr>
              <a:t>m</a:t>
            </a:r>
            <a:r>
              <a:rPr lang="en-GB" dirty="0" smtClean="0"/>
              <a:t>m pitch), 0.18</a:t>
            </a:r>
            <a:r>
              <a:rPr lang="en-GB" dirty="0">
                <a:latin typeface="Symbol" panose="05050102010706020507" pitchFamily="18" charset="2"/>
              </a:rPr>
              <a:t>m</a:t>
            </a:r>
            <a:r>
              <a:rPr lang="en-GB" dirty="0" smtClean="0"/>
              <a:t>m CMOS</a:t>
            </a:r>
          </a:p>
          <a:p>
            <a:pPr marL="742950" lvl="1" indent="-285750">
              <a:buFont typeface="Arial" panose="020B0604020202020204" pitchFamily="34" charset="0"/>
              <a:buChar char="•"/>
            </a:pPr>
            <a:r>
              <a:rPr lang="en-GB" dirty="0" smtClean="0"/>
              <a:t>4 energy thresholds, 20ns peaking time</a:t>
            </a:r>
          </a:p>
          <a:p>
            <a:pPr marL="742950" lvl="1" indent="-285750">
              <a:buFont typeface="Arial" panose="020B0604020202020204" pitchFamily="34" charset="0"/>
              <a:buChar char="•"/>
            </a:pPr>
            <a:r>
              <a:rPr lang="en-GB" dirty="0" smtClean="0"/>
              <a:t>Flash (parallel) ADC, applications for large bandwidth, high power consumption</a:t>
            </a:r>
            <a:endParaRPr lang="en-GB" dirty="0"/>
          </a:p>
        </p:txBody>
      </p:sp>
    </p:spTree>
    <p:extLst>
      <p:ext uri="{BB962C8B-B14F-4D97-AF65-F5344CB8AC3E}">
        <p14:creationId xmlns:p14="http://schemas.microsoft.com/office/powerpoint/2010/main" val="192912157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SAR </a:t>
            </a:r>
            <a:r>
              <a:rPr lang="en-GB" dirty="0" smtClean="0"/>
              <a:t>ADC example: CEA-</a:t>
            </a:r>
            <a:r>
              <a:rPr lang="en-GB" dirty="0" err="1" smtClean="0"/>
              <a:t>Multix</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53</a:t>
            </a:fld>
            <a:endParaRPr lang="fr-FR"/>
          </a:p>
        </p:txBody>
      </p:sp>
      <p:sp>
        <p:nvSpPr>
          <p:cNvPr id="6" name="TextBox 5"/>
          <p:cNvSpPr txBox="1"/>
          <p:nvPr/>
        </p:nvSpPr>
        <p:spPr>
          <a:xfrm>
            <a:off x="467295" y="6348433"/>
            <a:ext cx="7997291" cy="461665"/>
          </a:xfrm>
          <a:prstGeom prst="rect">
            <a:avLst/>
          </a:prstGeom>
          <a:noFill/>
        </p:spPr>
        <p:txBody>
          <a:bodyPr wrap="square" rtlCol="0">
            <a:spAutoFit/>
          </a:bodyPr>
          <a:lstStyle/>
          <a:p>
            <a:pPr lvl="0"/>
            <a:r>
              <a:rPr lang="en-GB" sz="1200" dirty="0"/>
              <a:t>A. Peizerat et al. "A 256 energy bin spectrum X-Ray photon-counting Image Sensor providing 8 </a:t>
            </a:r>
            <a:r>
              <a:rPr lang="en-GB" sz="1200" dirty="0" err="1"/>
              <a:t>Mcounts</a:t>
            </a:r>
            <a:r>
              <a:rPr lang="en-GB" sz="1200" dirty="0"/>
              <a:t>/s/pixel and on-chip charge sharing, charge induction and pile-up corrections " 2017 Symposium on VLSI Circuits Digest of Technical Papers</a:t>
            </a:r>
            <a:r>
              <a:rPr lang="en-GB" sz="1200" dirty="0" smtClean="0"/>
              <a:t>.</a:t>
            </a:r>
            <a:endParaRPr lang="en-GB" sz="1200" i="1" dirty="0"/>
          </a:p>
        </p:txBody>
      </p:sp>
      <p:sp>
        <p:nvSpPr>
          <p:cNvPr id="7" name="TextBox 6"/>
          <p:cNvSpPr txBox="1"/>
          <p:nvPr/>
        </p:nvSpPr>
        <p:spPr>
          <a:xfrm>
            <a:off x="395536" y="1196752"/>
            <a:ext cx="8353623" cy="1754326"/>
          </a:xfrm>
          <a:prstGeom prst="rect">
            <a:avLst/>
          </a:prstGeom>
          <a:noFill/>
        </p:spPr>
        <p:txBody>
          <a:bodyPr wrap="square" rtlCol="0">
            <a:spAutoFit/>
          </a:bodyPr>
          <a:lstStyle/>
          <a:p>
            <a:pPr marL="285750" indent="-285750">
              <a:buFont typeface="Arial" panose="020B0604020202020204" pitchFamily="34" charset="0"/>
              <a:buChar char="•"/>
            </a:pPr>
            <a:r>
              <a:rPr lang="en-GB" dirty="0" smtClean="0"/>
              <a:t>4x8 pixels (800</a:t>
            </a:r>
            <a:r>
              <a:rPr lang="en-GB" dirty="0" smtClean="0">
                <a:latin typeface="Symbol" panose="05050102010706020507" pitchFamily="18" charset="2"/>
              </a:rPr>
              <a:t>m</a:t>
            </a:r>
            <a:r>
              <a:rPr lang="en-GB" dirty="0" smtClean="0"/>
              <a:t>m pitch), 0.13</a:t>
            </a:r>
            <a:r>
              <a:rPr lang="en-GB" dirty="0" smtClean="0">
                <a:latin typeface="Symbol" panose="05050102010706020507" pitchFamily="18" charset="2"/>
              </a:rPr>
              <a:t>m</a:t>
            </a:r>
            <a:r>
              <a:rPr lang="en-GB" dirty="0" smtClean="0"/>
              <a:t>m CMOS</a:t>
            </a:r>
          </a:p>
          <a:p>
            <a:pPr marL="285750" indent="-285750">
              <a:buFont typeface="Arial" panose="020B0604020202020204" pitchFamily="34" charset="0"/>
              <a:buChar char="•"/>
            </a:pPr>
            <a:r>
              <a:rPr lang="en-GB" dirty="0" smtClean="0"/>
              <a:t>On chip charge sharing, charge induction and pile-up corrections</a:t>
            </a:r>
          </a:p>
          <a:p>
            <a:pPr marL="285750" indent="-285750">
              <a:buFont typeface="Arial" panose="020B0604020202020204" pitchFamily="34" charset="0"/>
              <a:buChar char="•"/>
            </a:pPr>
            <a:r>
              <a:rPr lang="en-GB" dirty="0" smtClean="0"/>
              <a:t>SAR ADC (8 bits) fed by a queuing block to </a:t>
            </a:r>
            <a:r>
              <a:rPr lang="en-GB" dirty="0" err="1" smtClean="0"/>
              <a:t>derandomize</a:t>
            </a:r>
            <a:r>
              <a:rPr lang="en-GB" dirty="0" smtClean="0"/>
              <a:t> the detected photon flux</a:t>
            </a:r>
          </a:p>
          <a:p>
            <a:pPr marL="285750" indent="-285750">
              <a:buFont typeface="Arial" panose="020B0604020202020204" pitchFamily="34" charset="0"/>
              <a:buChar char="•"/>
            </a:pPr>
            <a:r>
              <a:rPr lang="en-GB" dirty="0" smtClean="0"/>
              <a:t>256 bins, 6 bit depth</a:t>
            </a:r>
          </a:p>
          <a:p>
            <a:pPr marL="285750" indent="-285750">
              <a:buFont typeface="Arial" panose="020B0604020202020204" pitchFamily="34" charset="0"/>
              <a:buChar char="•"/>
            </a:pPr>
            <a:r>
              <a:rPr lang="en-GB" dirty="0" smtClean="0"/>
              <a:t>Output count rate: 8M counts/s/pixel</a:t>
            </a:r>
          </a:p>
          <a:p>
            <a:pPr marL="285750" indent="-285750">
              <a:buFont typeface="Arial" panose="020B0604020202020204" pitchFamily="34" charset="0"/>
              <a:buChar char="•"/>
            </a:pPr>
            <a:r>
              <a:rPr lang="en-GB" dirty="0" smtClean="0"/>
              <a:t>10mW/pixel</a:t>
            </a:r>
            <a:endParaRPr lang="en-GB" dirty="0"/>
          </a:p>
        </p:txBody>
      </p:sp>
      <p:pic>
        <p:nvPicPr>
          <p:cNvPr id="3" name="Picture 2"/>
          <p:cNvPicPr>
            <a:picLocks noChangeAspect="1"/>
          </p:cNvPicPr>
          <p:nvPr/>
        </p:nvPicPr>
        <p:blipFill>
          <a:blip r:embed="rId3"/>
          <a:stretch>
            <a:fillRect/>
          </a:stretch>
        </p:blipFill>
        <p:spPr>
          <a:xfrm>
            <a:off x="467295" y="3068960"/>
            <a:ext cx="4943477" cy="2004294"/>
          </a:xfrm>
          <a:prstGeom prst="rect">
            <a:avLst/>
          </a:prstGeom>
        </p:spPr>
      </p:pic>
      <p:pic>
        <p:nvPicPr>
          <p:cNvPr id="8" name="Picture 7"/>
          <p:cNvPicPr>
            <a:picLocks noChangeAspect="1"/>
          </p:cNvPicPr>
          <p:nvPr/>
        </p:nvPicPr>
        <p:blipFill>
          <a:blip r:embed="rId4"/>
          <a:stretch>
            <a:fillRect/>
          </a:stretch>
        </p:blipFill>
        <p:spPr>
          <a:xfrm>
            <a:off x="5781493" y="2204864"/>
            <a:ext cx="2683093" cy="2501323"/>
          </a:xfrm>
          <a:prstGeom prst="rect">
            <a:avLst/>
          </a:prstGeom>
        </p:spPr>
      </p:pic>
      <p:pic>
        <p:nvPicPr>
          <p:cNvPr id="9" name="Picture 8"/>
          <p:cNvPicPr>
            <a:picLocks noChangeAspect="1"/>
          </p:cNvPicPr>
          <p:nvPr/>
        </p:nvPicPr>
        <p:blipFill>
          <a:blip r:embed="rId5"/>
          <a:stretch>
            <a:fillRect/>
          </a:stretch>
        </p:blipFill>
        <p:spPr>
          <a:xfrm>
            <a:off x="4860032" y="4601241"/>
            <a:ext cx="2029960" cy="1779598"/>
          </a:xfrm>
          <a:prstGeom prst="rect">
            <a:avLst/>
          </a:prstGeom>
        </p:spPr>
      </p:pic>
      <p:pic>
        <p:nvPicPr>
          <p:cNvPr id="10" name="Picture 9"/>
          <p:cNvPicPr>
            <a:picLocks noChangeAspect="1"/>
          </p:cNvPicPr>
          <p:nvPr/>
        </p:nvPicPr>
        <p:blipFill rotWithShape="1">
          <a:blip r:embed="rId6"/>
          <a:srcRect t="6249" b="6726"/>
          <a:stretch/>
        </p:blipFill>
        <p:spPr>
          <a:xfrm>
            <a:off x="6953610" y="4714103"/>
            <a:ext cx="1733189" cy="1434295"/>
          </a:xfrm>
          <a:prstGeom prst="rect">
            <a:avLst/>
          </a:prstGeom>
        </p:spPr>
      </p:pic>
      <p:sp>
        <p:nvSpPr>
          <p:cNvPr id="5" name="Rectangle 4"/>
          <p:cNvSpPr/>
          <p:nvPr/>
        </p:nvSpPr>
        <p:spPr>
          <a:xfrm>
            <a:off x="1979712" y="3212976"/>
            <a:ext cx="1296144"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2833069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9144000" cy="944563"/>
          </a:xfrm>
        </p:spPr>
        <p:txBody>
          <a:bodyPr/>
          <a:lstStyle/>
          <a:p>
            <a:r>
              <a:rPr lang="en-GB" dirty="0" smtClean="0"/>
              <a:t>Time-over-Threshold (</a:t>
            </a:r>
            <a:r>
              <a:rPr lang="en-GB" dirty="0" err="1" smtClean="0"/>
              <a:t>ToT</a:t>
            </a:r>
            <a:r>
              <a:rPr lang="en-GB" dirty="0" smtClean="0"/>
              <a:t>) digitization</a:t>
            </a:r>
            <a:endParaRPr lang="en-GB" dirty="0"/>
          </a:p>
        </p:txBody>
      </p:sp>
      <p:pic>
        <p:nvPicPr>
          <p:cNvPr id="126669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1557338"/>
            <a:ext cx="8437491" cy="4646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1"/>
          <p:cNvSpPr>
            <a:spLocks noGrp="1"/>
          </p:cNvSpPr>
          <p:nvPr>
            <p:ph type="sldNum" sz="quarter" idx="12"/>
          </p:nvPr>
        </p:nvSpPr>
        <p:spPr>
          <a:xfrm>
            <a:off x="6902896" y="6448251"/>
            <a:ext cx="2133600" cy="365125"/>
          </a:xfrm>
        </p:spPr>
        <p:txBody>
          <a:bodyPr/>
          <a:lstStyle/>
          <a:p>
            <a:r>
              <a:rPr lang="fr-FR" dirty="0" smtClean="0"/>
              <a:t>72</a:t>
            </a:r>
            <a:endParaRPr lang="fr-FR" dirty="0"/>
          </a:p>
        </p:txBody>
      </p:sp>
    </p:spTree>
    <p:extLst>
      <p:ext uri="{BB962C8B-B14F-4D97-AF65-F5344CB8AC3E}">
        <p14:creationId xmlns:p14="http://schemas.microsoft.com/office/powerpoint/2010/main" val="154588731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4563"/>
          </a:xfrm>
        </p:spPr>
        <p:txBody>
          <a:bodyPr/>
          <a:lstStyle/>
          <a:p>
            <a:r>
              <a:rPr lang="en-GB" dirty="0" err="1"/>
              <a:t>ToT</a:t>
            </a:r>
            <a:r>
              <a:rPr lang="en-GB" dirty="0"/>
              <a:t> </a:t>
            </a:r>
            <a:r>
              <a:rPr lang="en-GB" dirty="0" smtClean="0"/>
              <a:t>digitization: Timepix3 chip</a:t>
            </a:r>
            <a:endParaRPr lang="en-GB" dirty="0"/>
          </a:p>
        </p:txBody>
      </p:sp>
      <p:sp>
        <p:nvSpPr>
          <p:cNvPr id="6" name="Rectangle 6"/>
          <p:cNvSpPr>
            <a:spLocks noChangeArrowheads="1"/>
          </p:cNvSpPr>
          <p:nvPr/>
        </p:nvSpPr>
        <p:spPr bwMode="auto">
          <a:xfrm>
            <a:off x="179512" y="1081493"/>
            <a:ext cx="8911765" cy="4579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buFont typeface="Arial" pitchFamily="34" charset="0"/>
              <a:buChar char="•"/>
            </a:pPr>
            <a:r>
              <a:rPr lang="en-GB" sz="1800" dirty="0" smtClean="0"/>
              <a:t>Developed in the framework of the Medipix3 collaboration</a:t>
            </a:r>
          </a:p>
          <a:p>
            <a:endParaRPr lang="en-GB" sz="1800" dirty="0" smtClean="0"/>
          </a:p>
          <a:p>
            <a:pPr marL="285750" indent="-285750">
              <a:buFont typeface="Arial" pitchFamily="34" charset="0"/>
              <a:buChar char="•"/>
            </a:pPr>
            <a:r>
              <a:rPr lang="en-GB" sz="1800" dirty="0"/>
              <a:t>2</a:t>
            </a:r>
            <a:r>
              <a:rPr lang="en-GB" sz="1800" dirty="0" smtClean="0"/>
              <a:t>56x256 pixel matrix, 55x55</a:t>
            </a:r>
            <a:r>
              <a:rPr lang="en-GB" sz="1800" dirty="0" smtClean="0">
                <a:latin typeface="Symbol" panose="05050102010706020507" pitchFamily="18" charset="2"/>
              </a:rPr>
              <a:t>m</a:t>
            </a:r>
            <a:r>
              <a:rPr lang="en-GB" sz="1800" dirty="0" smtClean="0"/>
              <a:t>m</a:t>
            </a:r>
            <a:r>
              <a:rPr lang="en-GB" sz="1800" baseline="30000" dirty="0" smtClean="0"/>
              <a:t>2</a:t>
            </a:r>
            <a:r>
              <a:rPr lang="en-GB" sz="1800" dirty="0" smtClean="0"/>
              <a:t> pixels</a:t>
            </a:r>
          </a:p>
          <a:p>
            <a:pPr marL="285750" indent="-285750">
              <a:buFont typeface="Arial" pitchFamily="34" charset="0"/>
              <a:buChar char="•"/>
            </a:pPr>
            <a:r>
              <a:rPr lang="en-GB" sz="1800" dirty="0" smtClean="0"/>
              <a:t>CMOS 0.13</a:t>
            </a:r>
            <a:r>
              <a:rPr lang="en-GB" sz="1800" dirty="0" smtClean="0">
                <a:latin typeface="Symbol" panose="05050102010706020507" pitchFamily="18" charset="2"/>
              </a:rPr>
              <a:t>m</a:t>
            </a:r>
            <a:r>
              <a:rPr lang="en-GB" sz="1800" dirty="0" smtClean="0"/>
              <a:t>m technology</a:t>
            </a:r>
          </a:p>
          <a:p>
            <a:pPr marL="285750" indent="-285750">
              <a:buFont typeface="Arial" pitchFamily="34" charset="0"/>
              <a:buChar char="•"/>
            </a:pPr>
            <a:endParaRPr lang="en-GB" sz="1800" dirty="0" smtClean="0"/>
          </a:p>
          <a:p>
            <a:pPr marL="285750" indent="-285750">
              <a:buFont typeface="Arial" pitchFamily="34" charset="0"/>
              <a:buChar char="•"/>
            </a:pPr>
            <a:r>
              <a:rPr lang="en-GB" sz="1800" b="1" dirty="0" smtClean="0"/>
              <a:t>Simultaneous measurement of Time and Energy per event with a data driven readout</a:t>
            </a:r>
          </a:p>
          <a:p>
            <a:pPr marL="285750" indent="-285750">
              <a:buFont typeface="Arial" pitchFamily="34" charset="0"/>
              <a:buChar char="•"/>
            </a:pPr>
            <a:endParaRPr lang="en-GB" sz="1800" b="1" dirty="0" smtClean="0"/>
          </a:p>
          <a:p>
            <a:pPr marL="285750" indent="-285750">
              <a:buFont typeface="Arial" pitchFamily="34" charset="0"/>
              <a:buChar char="•"/>
            </a:pPr>
            <a:r>
              <a:rPr lang="en-GB" b="1" dirty="0" smtClean="0"/>
              <a:t>No frames but continuous data stream. </a:t>
            </a:r>
            <a:r>
              <a:rPr lang="en-GB" sz="1800" b="1" dirty="0" smtClean="0"/>
              <a:t>Every event consists of </a:t>
            </a:r>
          </a:p>
          <a:p>
            <a:pPr marL="742950" lvl="1" indent="-285750">
              <a:buFont typeface="Arial" pitchFamily="34" charset="0"/>
              <a:buChar char="•"/>
            </a:pPr>
            <a:r>
              <a:rPr lang="en-GB" sz="1800" b="1" dirty="0" smtClean="0"/>
              <a:t>16 bits address</a:t>
            </a:r>
          </a:p>
          <a:p>
            <a:pPr marL="742950" lvl="1" indent="-285750">
              <a:buFont typeface="Arial" pitchFamily="34" charset="0"/>
              <a:buChar char="•"/>
            </a:pPr>
            <a:r>
              <a:rPr lang="en-GB" sz="1800" b="1" dirty="0" smtClean="0"/>
              <a:t>18 bits Time (1.56ns resolution)</a:t>
            </a:r>
          </a:p>
          <a:p>
            <a:pPr marL="742950" lvl="1" indent="-285750">
              <a:buFont typeface="Arial" pitchFamily="34" charset="0"/>
              <a:buChar char="•"/>
            </a:pPr>
            <a:r>
              <a:rPr lang="en-GB" sz="1800" b="1" dirty="0" smtClean="0"/>
              <a:t>10 bits Energy </a:t>
            </a:r>
          </a:p>
          <a:p>
            <a:pPr marL="742950" lvl="1" indent="-285750">
              <a:buFont typeface="Arial" pitchFamily="34" charset="0"/>
              <a:buChar char="•"/>
            </a:pPr>
            <a:endParaRPr lang="en-GB" sz="1800" dirty="0" smtClean="0"/>
          </a:p>
          <a:p>
            <a:pPr marL="285750" indent="-285750">
              <a:buFont typeface="Arial" pitchFamily="34" charset="0"/>
              <a:buChar char="•"/>
            </a:pPr>
            <a:r>
              <a:rPr lang="en-GB" sz="1800" dirty="0" smtClean="0"/>
              <a:t>Maximum hit rate of </a:t>
            </a:r>
            <a:r>
              <a:rPr lang="en-GB" sz="1800" b="1" dirty="0" smtClean="0"/>
              <a:t>0.4 10</a:t>
            </a:r>
            <a:r>
              <a:rPr lang="en-GB" sz="1800" b="1" baseline="30000" dirty="0" smtClean="0"/>
              <a:t>6</a:t>
            </a:r>
            <a:r>
              <a:rPr lang="en-GB" sz="1800" b="1" dirty="0" smtClean="0"/>
              <a:t> hits/s/mm</a:t>
            </a:r>
            <a:r>
              <a:rPr lang="en-GB" sz="1800" b="1" baseline="30000" dirty="0" smtClean="0"/>
              <a:t>2</a:t>
            </a:r>
            <a:r>
              <a:rPr lang="en-GB" sz="1800" b="1" dirty="0" smtClean="0"/>
              <a:t> </a:t>
            </a:r>
          </a:p>
          <a:p>
            <a:pPr marL="285750" indent="-285750">
              <a:buFont typeface="Arial" pitchFamily="34" charset="0"/>
              <a:buChar char="•"/>
            </a:pPr>
            <a:endParaRPr lang="en-GB" sz="1800" dirty="0" smtClean="0"/>
          </a:p>
          <a:p>
            <a:pPr marL="285750" indent="-285750">
              <a:buFont typeface="Arial" pitchFamily="34" charset="0"/>
              <a:buChar char="•"/>
            </a:pPr>
            <a:r>
              <a:rPr lang="en-GB" sz="1800" dirty="0" smtClean="0"/>
              <a:t>Impact of charge </a:t>
            </a:r>
            <a:r>
              <a:rPr lang="en-GB" dirty="0" smtClean="0"/>
              <a:t>diffusion/fluorescence</a:t>
            </a:r>
            <a:r>
              <a:rPr lang="en-GB" sz="1800" dirty="0" smtClean="0"/>
              <a:t> can </a:t>
            </a:r>
          </a:p>
          <a:p>
            <a:r>
              <a:rPr lang="en-GB" sz="1800" dirty="0" smtClean="0"/>
              <a:t>be compensated by offline processing, sub-pixel </a:t>
            </a:r>
          </a:p>
          <a:p>
            <a:r>
              <a:rPr lang="en-GB" sz="1800" dirty="0" smtClean="0"/>
              <a:t>resolution possible</a:t>
            </a:r>
          </a:p>
          <a:p>
            <a:pPr marL="342900" indent="-342900" eaLnBrk="0" hangingPunct="0">
              <a:spcBef>
                <a:spcPct val="20000"/>
              </a:spcBef>
              <a:buFontTx/>
              <a:buChar char="•"/>
            </a:pPr>
            <a:endParaRPr lang="fr-CH" sz="1600" b="1" dirty="0">
              <a:solidFill>
                <a:srgbClr val="376092"/>
              </a:solidFill>
            </a:endParaRPr>
          </a:p>
          <a:p>
            <a:pPr marL="342900" indent="-342900" eaLnBrk="0" hangingPunct="0">
              <a:spcBef>
                <a:spcPct val="20000"/>
              </a:spcBef>
              <a:buFontTx/>
              <a:buChar char="•"/>
            </a:pPr>
            <a:endParaRPr lang="en-US" sz="1600" b="1" dirty="0">
              <a:solidFill>
                <a:srgbClr val="376092"/>
              </a:solidFill>
            </a:endParaRPr>
          </a:p>
        </p:txBody>
      </p:sp>
      <p:sp>
        <p:nvSpPr>
          <p:cNvPr id="3" name="TextBox 2"/>
          <p:cNvSpPr txBox="1"/>
          <p:nvPr/>
        </p:nvSpPr>
        <p:spPr>
          <a:xfrm>
            <a:off x="232234" y="6165304"/>
            <a:ext cx="8732254" cy="923330"/>
          </a:xfrm>
          <a:prstGeom prst="rect">
            <a:avLst/>
          </a:prstGeom>
          <a:noFill/>
        </p:spPr>
        <p:txBody>
          <a:bodyPr wrap="square" rtlCol="0">
            <a:spAutoFit/>
          </a:bodyPr>
          <a:lstStyle/>
          <a:p>
            <a:pPr lvl="0"/>
            <a:r>
              <a:rPr lang="en-GB" i="1" dirty="0"/>
              <a:t>T. Poikela et al. "Timepix3: a 65K channel hybrid pixel readout chip with simultaneous </a:t>
            </a:r>
            <a:r>
              <a:rPr lang="en-GB" i="1" dirty="0" err="1"/>
              <a:t>ToA</a:t>
            </a:r>
            <a:r>
              <a:rPr lang="en-GB" i="1" dirty="0"/>
              <a:t>/</a:t>
            </a:r>
            <a:r>
              <a:rPr lang="en-GB" i="1" dirty="0" err="1"/>
              <a:t>ToT</a:t>
            </a:r>
            <a:r>
              <a:rPr lang="en-GB" i="1" dirty="0"/>
              <a:t> and sparse readout" JINST 9 C05013, 2014.</a:t>
            </a:r>
          </a:p>
          <a:p>
            <a:endParaRPr lang="en-GB" i="1" dirty="0"/>
          </a:p>
        </p:txBody>
      </p:sp>
      <p:pic>
        <p:nvPicPr>
          <p:cNvPr id="5" name="Picture 4"/>
          <p:cNvPicPr>
            <a:picLocks noChangeAspect="1"/>
          </p:cNvPicPr>
          <p:nvPr/>
        </p:nvPicPr>
        <p:blipFill>
          <a:blip r:embed="rId3"/>
          <a:stretch>
            <a:fillRect/>
          </a:stretch>
        </p:blipFill>
        <p:spPr>
          <a:xfrm>
            <a:off x="4767531" y="3573016"/>
            <a:ext cx="4412981" cy="2496870"/>
          </a:xfrm>
          <a:prstGeom prst="rect">
            <a:avLst/>
          </a:prstGeom>
        </p:spPr>
      </p:pic>
      <p:sp>
        <p:nvSpPr>
          <p:cNvPr id="4" name="Rectangle 3"/>
          <p:cNvSpPr/>
          <p:nvPr/>
        </p:nvSpPr>
        <p:spPr>
          <a:xfrm>
            <a:off x="8532440" y="5877272"/>
            <a:ext cx="864096"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7031885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4563"/>
          </a:xfrm>
        </p:spPr>
        <p:txBody>
          <a:bodyPr/>
          <a:lstStyle/>
          <a:p>
            <a:r>
              <a:rPr lang="en-GB" dirty="0" err="1"/>
              <a:t>ToT</a:t>
            </a:r>
            <a:r>
              <a:rPr lang="en-GB" dirty="0"/>
              <a:t> </a:t>
            </a:r>
            <a:r>
              <a:rPr lang="en-GB" dirty="0" smtClean="0"/>
              <a:t>digitization: Timepix3 chip</a:t>
            </a:r>
            <a:endParaRPr lang="en-GB" dirty="0"/>
          </a:p>
        </p:txBody>
      </p:sp>
      <p:sp>
        <p:nvSpPr>
          <p:cNvPr id="3" name="TextBox 2"/>
          <p:cNvSpPr txBox="1"/>
          <p:nvPr/>
        </p:nvSpPr>
        <p:spPr>
          <a:xfrm>
            <a:off x="232234" y="6165304"/>
            <a:ext cx="8732254" cy="923330"/>
          </a:xfrm>
          <a:prstGeom prst="rect">
            <a:avLst/>
          </a:prstGeom>
          <a:noFill/>
        </p:spPr>
        <p:txBody>
          <a:bodyPr wrap="square" rtlCol="0">
            <a:spAutoFit/>
          </a:bodyPr>
          <a:lstStyle/>
          <a:p>
            <a:pPr lvl="0"/>
            <a:r>
              <a:rPr lang="en-GB" i="1" dirty="0"/>
              <a:t>T. Poikela et al. "Timepix3: a 65K channel hybrid pixel readout chip with simultaneous </a:t>
            </a:r>
            <a:r>
              <a:rPr lang="en-GB" i="1" dirty="0" err="1"/>
              <a:t>ToA</a:t>
            </a:r>
            <a:r>
              <a:rPr lang="en-GB" i="1" dirty="0"/>
              <a:t>/</a:t>
            </a:r>
            <a:r>
              <a:rPr lang="en-GB" i="1" dirty="0" err="1"/>
              <a:t>ToT</a:t>
            </a:r>
            <a:r>
              <a:rPr lang="en-GB" i="1" dirty="0"/>
              <a:t> and sparse readout" JINST 9 C05013, 2014.</a:t>
            </a:r>
          </a:p>
          <a:p>
            <a:endParaRPr lang="en-GB" i="1" dirty="0"/>
          </a:p>
        </p:txBody>
      </p:sp>
      <p:sp>
        <p:nvSpPr>
          <p:cNvPr id="4" name="Rectangle 3"/>
          <p:cNvSpPr/>
          <p:nvPr/>
        </p:nvSpPr>
        <p:spPr>
          <a:xfrm>
            <a:off x="8211220" y="5805264"/>
            <a:ext cx="864096"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3"/>
          <a:stretch>
            <a:fillRect/>
          </a:stretch>
        </p:blipFill>
        <p:spPr>
          <a:xfrm>
            <a:off x="260283" y="1340768"/>
            <a:ext cx="8352928" cy="4316936"/>
          </a:xfrm>
          <a:prstGeom prst="rect">
            <a:avLst/>
          </a:prstGeom>
        </p:spPr>
      </p:pic>
      <p:sp>
        <p:nvSpPr>
          <p:cNvPr id="8" name="Rectangle 7"/>
          <p:cNvSpPr/>
          <p:nvPr/>
        </p:nvSpPr>
        <p:spPr>
          <a:xfrm>
            <a:off x="5940151" y="4941168"/>
            <a:ext cx="2673059" cy="9361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395536" y="872716"/>
            <a:ext cx="6048127" cy="5794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423132" y="1416240"/>
            <a:ext cx="927720" cy="5794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1387647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4563"/>
          </a:xfrm>
        </p:spPr>
        <p:txBody>
          <a:bodyPr/>
          <a:lstStyle/>
          <a:p>
            <a:r>
              <a:rPr lang="en-GB" dirty="0" smtClean="0"/>
              <a:t>Test with 120GeV/c Pion Track</a:t>
            </a:r>
            <a:endParaRPr lang="en-GB"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6690"/>
          <a:stretch/>
        </p:blipFill>
        <p:spPr>
          <a:xfrm>
            <a:off x="1043608" y="764704"/>
            <a:ext cx="7809090" cy="5028337"/>
          </a:xfrm>
          <a:prstGeom prst="rect">
            <a:avLst/>
          </a:prstGeom>
        </p:spPr>
      </p:pic>
      <p:sp>
        <p:nvSpPr>
          <p:cNvPr id="8" name="TextBox 7"/>
          <p:cNvSpPr txBox="1"/>
          <p:nvPr/>
        </p:nvSpPr>
        <p:spPr>
          <a:xfrm>
            <a:off x="155464" y="4293096"/>
            <a:ext cx="5496656" cy="2031325"/>
          </a:xfrm>
          <a:prstGeom prst="rect">
            <a:avLst/>
          </a:prstGeom>
          <a:noFill/>
        </p:spPr>
        <p:txBody>
          <a:bodyPr wrap="square" rtlCol="0">
            <a:spAutoFit/>
          </a:bodyPr>
          <a:lstStyle/>
          <a:p>
            <a:r>
              <a:rPr lang="en-GB" dirty="0"/>
              <a:t>p</a:t>
            </a:r>
            <a:r>
              <a:rPr lang="en-GB" dirty="0" smtClean="0"/>
              <a:t>+ in n Si sensor</a:t>
            </a:r>
          </a:p>
          <a:p>
            <a:r>
              <a:rPr lang="en-GB" dirty="0" smtClean="0"/>
              <a:t>500</a:t>
            </a:r>
            <a:r>
              <a:rPr lang="en-GB" dirty="0" smtClean="0">
                <a:latin typeface="Symbol" charset="2"/>
                <a:ea typeface="Symbol" charset="2"/>
                <a:cs typeface="Symbol" charset="2"/>
              </a:rPr>
              <a:t>m</a:t>
            </a:r>
            <a:r>
              <a:rPr lang="en-GB" dirty="0" smtClean="0"/>
              <a:t>m thick</a:t>
            </a:r>
          </a:p>
          <a:p>
            <a:r>
              <a:rPr lang="en-GB" dirty="0" err="1" smtClean="0"/>
              <a:t>V</a:t>
            </a:r>
            <a:r>
              <a:rPr lang="en-GB" baseline="-25000" dirty="0" err="1" smtClean="0"/>
              <a:t>bias</a:t>
            </a:r>
            <a:r>
              <a:rPr lang="en-GB" dirty="0" smtClean="0"/>
              <a:t> = 130V</a:t>
            </a:r>
          </a:p>
          <a:p>
            <a:r>
              <a:rPr lang="en-GB" b="1" dirty="0" smtClean="0"/>
              <a:t>Sensor volume</a:t>
            </a:r>
          </a:p>
          <a:p>
            <a:r>
              <a:rPr lang="en-GB" dirty="0" smtClean="0"/>
              <a:t>Time information used to determine interaction depth</a:t>
            </a:r>
          </a:p>
          <a:p>
            <a:r>
              <a:rPr lang="en-GB" dirty="0" smtClean="0"/>
              <a:t>Colour (and diameter) indicate energy deposited</a:t>
            </a:r>
          </a:p>
          <a:p>
            <a:r>
              <a:rPr lang="en-GB" dirty="0" smtClean="0"/>
              <a:t>Measured z resolution ~50</a:t>
            </a:r>
            <a:r>
              <a:rPr lang="en-GB" dirty="0" smtClean="0">
                <a:latin typeface="Symbol" charset="2"/>
                <a:ea typeface="Symbol" charset="2"/>
                <a:cs typeface="Symbol" charset="2"/>
              </a:rPr>
              <a:t>m</a:t>
            </a:r>
            <a:r>
              <a:rPr lang="en-GB" dirty="0" smtClean="0"/>
              <a:t>m</a:t>
            </a:r>
            <a:endParaRPr lang="en-GB" dirty="0"/>
          </a:p>
        </p:txBody>
      </p:sp>
      <p:sp>
        <p:nvSpPr>
          <p:cNvPr id="9" name="Zástupný symbol pro zápatí 5"/>
          <p:cNvSpPr txBox="1">
            <a:spLocks/>
          </p:cNvSpPr>
          <p:nvPr/>
        </p:nvSpPr>
        <p:spPr>
          <a:xfrm>
            <a:off x="2411760" y="6365978"/>
            <a:ext cx="6732240" cy="365125"/>
          </a:xfrm>
          <a:prstGeom prst="rect">
            <a:avLst/>
          </a:prstGeom>
          <a:ln w="25400">
            <a:noFill/>
          </a:ln>
        </p:spPr>
        <p:txBody>
          <a:bodyP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defRPr/>
            </a:pPr>
            <a:r>
              <a:rPr lang="en-US" sz="1800" i="1" dirty="0" smtClean="0"/>
              <a:t>Slide courtesy of B. Bergmann, S. </a:t>
            </a:r>
            <a:r>
              <a:rPr lang="en-US" sz="1800" i="1" dirty="0" err="1" smtClean="0"/>
              <a:t>Pospisil</a:t>
            </a:r>
            <a:r>
              <a:rPr lang="en-US" sz="1800" i="1" dirty="0" smtClean="0"/>
              <a:t>, IEAP, CTU, Prague</a:t>
            </a:r>
            <a:endParaRPr lang="cs-CZ" sz="1800" i="1" dirty="0"/>
          </a:p>
        </p:txBody>
      </p:sp>
    </p:spTree>
    <p:extLst>
      <p:ext uri="{BB962C8B-B14F-4D97-AF65-F5344CB8AC3E}">
        <p14:creationId xmlns:p14="http://schemas.microsoft.com/office/powerpoint/2010/main" val="1282095019"/>
      </p:ext>
    </p:extLst>
  </p:cSld>
  <p:clrMapOvr>
    <a:masterClrMapping/>
  </p:clrMapOvr>
  <p:transition spd="med"/>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7504" y="5934670"/>
            <a:ext cx="9036496" cy="923330"/>
          </a:xfrm>
          <a:prstGeom prst="rect">
            <a:avLst/>
          </a:prstGeom>
        </p:spPr>
        <p:txBody>
          <a:bodyPr wrap="square">
            <a:spAutoFit/>
          </a:bodyPr>
          <a:lstStyle/>
          <a:p>
            <a:pPr lvl="0"/>
            <a:r>
              <a:rPr lang="en-GB" i="1" dirty="0"/>
              <a:t>L. Jones et al., “HEXITEC ASIC- a pixelated readout chip for CZT detectors” Nuclear Instruments and Methods in Physics Research A 604(2009)34–37</a:t>
            </a:r>
            <a:r>
              <a:rPr lang="en-GB" i="1" dirty="0" smtClean="0"/>
              <a:t>.</a:t>
            </a:r>
          </a:p>
          <a:p>
            <a:pPr lvl="0"/>
            <a:r>
              <a:rPr lang="en-GB" i="1" dirty="0" smtClean="0"/>
              <a:t>Acknowledgements: M. Wilson</a:t>
            </a:r>
            <a:endParaRPr lang="en-GB" i="1" dirty="0"/>
          </a:p>
        </p:txBody>
      </p:sp>
      <p:pic>
        <p:nvPicPr>
          <p:cNvPr id="8" name="Picture 7"/>
          <p:cNvPicPr>
            <a:picLocks noChangeAspect="1"/>
          </p:cNvPicPr>
          <p:nvPr/>
        </p:nvPicPr>
        <p:blipFill>
          <a:blip r:embed="rId3"/>
          <a:stretch>
            <a:fillRect/>
          </a:stretch>
        </p:blipFill>
        <p:spPr>
          <a:xfrm>
            <a:off x="1835696" y="1988840"/>
            <a:ext cx="5251221" cy="3839081"/>
          </a:xfrm>
          <a:prstGeom prst="rect">
            <a:avLst/>
          </a:prstGeom>
        </p:spPr>
      </p:pic>
      <p:sp>
        <p:nvSpPr>
          <p:cNvPr id="6" name="Title 5"/>
          <p:cNvSpPr>
            <a:spLocks noGrp="1"/>
          </p:cNvSpPr>
          <p:nvPr>
            <p:ph type="title"/>
          </p:nvPr>
        </p:nvSpPr>
        <p:spPr>
          <a:xfrm>
            <a:off x="457200" y="44624"/>
            <a:ext cx="8229600" cy="1143000"/>
          </a:xfrm>
        </p:spPr>
        <p:txBody>
          <a:bodyPr>
            <a:normAutofit fontScale="90000"/>
          </a:bodyPr>
          <a:lstStyle/>
          <a:p>
            <a:r>
              <a:rPr lang="en-GB" dirty="0" smtClean="0"/>
              <a:t>Digitization off-pixel: The </a:t>
            </a:r>
            <a:r>
              <a:rPr lang="en-GB" dirty="0" err="1" smtClean="0"/>
              <a:t>Hexitec</a:t>
            </a:r>
            <a:r>
              <a:rPr lang="en-GB" dirty="0" smtClean="0"/>
              <a:t> ASIC</a:t>
            </a:r>
            <a:endParaRPr lang="en-GB" dirty="0"/>
          </a:p>
        </p:txBody>
      </p:sp>
      <p:sp>
        <p:nvSpPr>
          <p:cNvPr id="5" name="Rectangle 6"/>
          <p:cNvSpPr>
            <a:spLocks noChangeArrowheads="1"/>
          </p:cNvSpPr>
          <p:nvPr/>
        </p:nvSpPr>
        <p:spPr bwMode="auto">
          <a:xfrm>
            <a:off x="232233" y="1047750"/>
            <a:ext cx="8911765" cy="435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buFont typeface="Arial" pitchFamily="34" charset="0"/>
              <a:buChar char="•"/>
            </a:pPr>
            <a:r>
              <a:rPr lang="en-GB" dirty="0" smtClean="0">
                <a:latin typeface="+mn-lt"/>
              </a:rPr>
              <a:t>Developed in the framework of the HEXITEC collaboration by RAL (</a:t>
            </a:r>
            <a:r>
              <a:rPr lang="en-GB" dirty="0"/>
              <a:t>STFC</a:t>
            </a:r>
            <a:r>
              <a:rPr lang="en-GB" dirty="0" smtClean="0">
                <a:latin typeface="+mn-lt"/>
              </a:rPr>
              <a:t>)</a:t>
            </a:r>
          </a:p>
          <a:p>
            <a:pPr marL="285750" indent="-285750">
              <a:buFont typeface="Arial" pitchFamily="34" charset="0"/>
              <a:buChar char="•"/>
            </a:pPr>
            <a:r>
              <a:rPr lang="en-GB" dirty="0" smtClean="0">
                <a:latin typeface="+mn-lt"/>
              </a:rPr>
              <a:t>80x80 pixel matrix, </a:t>
            </a:r>
            <a:r>
              <a:rPr lang="en-GB" b="1" dirty="0" smtClean="0">
                <a:latin typeface="+mn-lt"/>
              </a:rPr>
              <a:t>250x250</a:t>
            </a:r>
            <a:r>
              <a:rPr lang="en-GB" b="1" dirty="0" smtClean="0">
                <a:latin typeface="Symbol" panose="05050102010706020507" pitchFamily="18" charset="2"/>
              </a:rPr>
              <a:t>m</a:t>
            </a:r>
            <a:r>
              <a:rPr lang="en-GB" b="1" dirty="0" smtClean="0"/>
              <a:t>m</a:t>
            </a:r>
            <a:r>
              <a:rPr lang="en-GB" b="1" baseline="30000" dirty="0" smtClean="0"/>
              <a:t>2</a:t>
            </a:r>
            <a:r>
              <a:rPr lang="en-GB" dirty="0" smtClean="0">
                <a:latin typeface="+mn-lt"/>
              </a:rPr>
              <a:t> pixels, 0.35</a:t>
            </a:r>
            <a:r>
              <a:rPr lang="en-GB" dirty="0" smtClean="0">
                <a:latin typeface="Symbol" panose="05050102010706020507" pitchFamily="18" charset="2"/>
              </a:rPr>
              <a:t>m</a:t>
            </a:r>
            <a:r>
              <a:rPr lang="en-GB" dirty="0" smtClean="0">
                <a:latin typeface="+mn-lt"/>
              </a:rPr>
              <a:t>m CMOS</a:t>
            </a:r>
          </a:p>
          <a:p>
            <a:pPr marL="285750" indent="-285750">
              <a:buFont typeface="Arial" pitchFamily="34" charset="0"/>
              <a:buChar char="•"/>
            </a:pPr>
            <a:r>
              <a:rPr lang="en-GB" dirty="0" smtClean="0">
                <a:latin typeface="+mn-lt"/>
              </a:rPr>
              <a:t>Peak detector on pixel, </a:t>
            </a:r>
            <a:r>
              <a:rPr lang="en-GB" b="1" dirty="0" smtClean="0">
                <a:latin typeface="+mn-lt"/>
              </a:rPr>
              <a:t>digitization off-chip</a:t>
            </a:r>
          </a:p>
          <a:p>
            <a:pPr marL="285750" indent="-285750">
              <a:buFont typeface="Arial" pitchFamily="34" charset="0"/>
              <a:buChar char="•"/>
            </a:pPr>
            <a:endParaRPr lang="en-GB" dirty="0">
              <a:solidFill>
                <a:schemeClr val="tx2"/>
              </a:solidFill>
            </a:endParaRPr>
          </a:p>
          <a:p>
            <a:pPr marL="285750" indent="-285750">
              <a:buFont typeface="Arial" pitchFamily="34" charset="0"/>
              <a:buChar char="•"/>
            </a:pPr>
            <a:endParaRPr lang="en-GB" dirty="0" smtClean="0">
              <a:solidFill>
                <a:schemeClr val="tx2"/>
              </a:solidFill>
            </a:endParaRPr>
          </a:p>
          <a:p>
            <a:pPr marL="285750" indent="-285750">
              <a:buFont typeface="Arial" pitchFamily="34" charset="0"/>
              <a:buChar char="•"/>
            </a:pPr>
            <a:endParaRPr lang="en-GB" dirty="0" smtClean="0">
              <a:solidFill>
                <a:schemeClr val="tx2"/>
              </a:solidFill>
            </a:endParaRPr>
          </a:p>
          <a:p>
            <a:pPr marL="285750" indent="-285750">
              <a:buFont typeface="Arial" pitchFamily="34" charset="0"/>
              <a:buChar char="•"/>
            </a:pPr>
            <a:endParaRPr lang="en-GB" dirty="0">
              <a:solidFill>
                <a:schemeClr val="tx2"/>
              </a:solidFill>
            </a:endParaRPr>
          </a:p>
          <a:p>
            <a:endParaRPr lang="en-GB" dirty="0" smtClean="0">
              <a:solidFill>
                <a:schemeClr val="tx2"/>
              </a:solidFill>
            </a:endParaRPr>
          </a:p>
          <a:p>
            <a:pPr marL="342900" indent="-342900" eaLnBrk="0" hangingPunct="0">
              <a:spcBef>
                <a:spcPct val="20000"/>
              </a:spcBef>
              <a:buFontTx/>
              <a:buChar char="•"/>
            </a:pPr>
            <a:endParaRPr lang="fr-CH" sz="1800" b="1" dirty="0">
              <a:solidFill>
                <a:srgbClr val="376092"/>
              </a:solidFill>
            </a:endParaRPr>
          </a:p>
          <a:p>
            <a:pPr marL="342900" indent="-342900" eaLnBrk="0" hangingPunct="0">
              <a:spcBef>
                <a:spcPct val="20000"/>
              </a:spcBef>
              <a:buFontTx/>
              <a:buChar char="•"/>
            </a:pPr>
            <a:endParaRPr lang="en-US" sz="1800" b="1" dirty="0">
              <a:solidFill>
                <a:srgbClr val="376092"/>
              </a:solidFill>
            </a:endParaRPr>
          </a:p>
        </p:txBody>
      </p:sp>
      <p:sp>
        <p:nvSpPr>
          <p:cNvPr id="7" name="Slide Number Placeholder 1"/>
          <p:cNvSpPr>
            <a:spLocks noGrp="1"/>
          </p:cNvSpPr>
          <p:nvPr>
            <p:ph type="sldNum" sz="quarter" idx="12"/>
          </p:nvPr>
        </p:nvSpPr>
        <p:spPr>
          <a:xfrm>
            <a:off x="6902896" y="6448251"/>
            <a:ext cx="2133600" cy="365125"/>
          </a:xfrm>
        </p:spPr>
        <p:txBody>
          <a:bodyPr/>
          <a:lstStyle/>
          <a:p>
            <a:r>
              <a:rPr lang="fr-FR" dirty="0" smtClean="0"/>
              <a:t>79</a:t>
            </a:r>
            <a:endParaRPr lang="fr-FR" dirty="0"/>
          </a:p>
        </p:txBody>
      </p:sp>
    </p:spTree>
    <p:extLst>
      <p:ext uri="{BB962C8B-B14F-4D97-AF65-F5344CB8AC3E}">
        <p14:creationId xmlns:p14="http://schemas.microsoft.com/office/powerpoint/2010/main" val="305864280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232233" y="1047750"/>
            <a:ext cx="8911765" cy="435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buFont typeface="Arial" pitchFamily="34" charset="0"/>
              <a:buChar char="•"/>
            </a:pPr>
            <a:r>
              <a:rPr lang="en-GB" dirty="0" smtClean="0">
                <a:latin typeface="+mn-lt"/>
              </a:rPr>
              <a:t>Measure </a:t>
            </a:r>
            <a:r>
              <a:rPr lang="en-GB" dirty="0">
                <a:latin typeface="+mn-lt"/>
              </a:rPr>
              <a:t>the energy and position of every photon</a:t>
            </a:r>
          </a:p>
          <a:p>
            <a:pPr marL="285750" indent="-285750">
              <a:buFont typeface="Arial" pitchFamily="34" charset="0"/>
              <a:buChar char="•"/>
            </a:pPr>
            <a:r>
              <a:rPr lang="en-GB" dirty="0">
                <a:latin typeface="+mn-lt"/>
              </a:rPr>
              <a:t>3-200keV, no thresholds, no counting.</a:t>
            </a:r>
          </a:p>
          <a:p>
            <a:pPr marL="285750" indent="-285750">
              <a:buFont typeface="Arial" pitchFamily="34" charset="0"/>
              <a:buChar char="•"/>
            </a:pPr>
            <a:r>
              <a:rPr lang="en-GB" dirty="0" smtClean="0">
                <a:latin typeface="+mn-lt"/>
              </a:rPr>
              <a:t>10kHz </a:t>
            </a:r>
            <a:r>
              <a:rPr lang="en-GB" dirty="0">
                <a:latin typeface="+mn-lt"/>
              </a:rPr>
              <a:t>Frame </a:t>
            </a:r>
            <a:r>
              <a:rPr lang="en-GB" dirty="0" smtClean="0">
                <a:latin typeface="+mn-lt"/>
              </a:rPr>
              <a:t>Rate (rolling shutter)</a:t>
            </a:r>
            <a:endParaRPr lang="en-GB" dirty="0">
              <a:latin typeface="+mn-lt"/>
            </a:endParaRPr>
          </a:p>
          <a:p>
            <a:pPr marL="285750" indent="-285750">
              <a:buFont typeface="Arial" pitchFamily="34" charset="0"/>
              <a:buChar char="•"/>
            </a:pPr>
            <a:r>
              <a:rPr lang="en-GB" dirty="0">
                <a:latin typeface="+mn-lt"/>
              </a:rPr>
              <a:t>~25k photons/s/mm</a:t>
            </a:r>
            <a:r>
              <a:rPr lang="en-GB" baseline="30000" dirty="0">
                <a:latin typeface="+mn-lt"/>
              </a:rPr>
              <a:t>2</a:t>
            </a:r>
            <a:r>
              <a:rPr lang="en-GB" dirty="0">
                <a:latin typeface="+mn-lt"/>
              </a:rPr>
              <a:t> and correct for charge </a:t>
            </a:r>
            <a:r>
              <a:rPr lang="en-GB" dirty="0" smtClean="0">
                <a:latin typeface="+mn-lt"/>
              </a:rPr>
              <a:t>sharing</a:t>
            </a:r>
          </a:p>
          <a:p>
            <a:pPr marL="285750" indent="-285750">
              <a:buFont typeface="Arial" pitchFamily="34" charset="0"/>
              <a:buChar char="•"/>
            </a:pPr>
            <a:r>
              <a:rPr lang="da-DK" b="1" dirty="0">
                <a:latin typeface="+mn-lt"/>
              </a:rPr>
              <a:t>800eV FWHM @ 60keV</a:t>
            </a:r>
            <a:r>
              <a:rPr lang="da-DK" dirty="0">
                <a:latin typeface="+mn-lt"/>
              </a:rPr>
              <a:t>, </a:t>
            </a:r>
            <a:r>
              <a:rPr lang="da-DK" dirty="0" smtClean="0">
                <a:latin typeface="+mn-lt"/>
              </a:rPr>
              <a:t>1.1keV FWHM </a:t>
            </a:r>
            <a:r>
              <a:rPr lang="da-DK" dirty="0">
                <a:latin typeface="+mn-lt"/>
              </a:rPr>
              <a:t>@ 141keV</a:t>
            </a:r>
          </a:p>
          <a:p>
            <a:pPr marL="285750" indent="-285750">
              <a:buFont typeface="Arial" pitchFamily="34" charset="0"/>
              <a:buChar char="•"/>
            </a:pPr>
            <a:endParaRPr lang="en-GB" dirty="0">
              <a:solidFill>
                <a:schemeClr val="tx2"/>
              </a:solidFill>
            </a:endParaRPr>
          </a:p>
          <a:p>
            <a:pPr marL="285750" indent="-285750">
              <a:buFont typeface="Arial" pitchFamily="34" charset="0"/>
              <a:buChar char="•"/>
            </a:pPr>
            <a:endParaRPr lang="en-GB" dirty="0" smtClean="0">
              <a:solidFill>
                <a:schemeClr val="tx2"/>
              </a:solidFill>
            </a:endParaRPr>
          </a:p>
          <a:p>
            <a:pPr marL="285750" indent="-285750">
              <a:buFont typeface="Arial" pitchFamily="34" charset="0"/>
              <a:buChar char="•"/>
            </a:pPr>
            <a:endParaRPr lang="en-GB" dirty="0" smtClean="0">
              <a:solidFill>
                <a:schemeClr val="tx2"/>
              </a:solidFill>
            </a:endParaRPr>
          </a:p>
          <a:p>
            <a:pPr marL="285750" indent="-285750">
              <a:buFont typeface="Arial" pitchFamily="34" charset="0"/>
              <a:buChar char="•"/>
            </a:pPr>
            <a:endParaRPr lang="en-GB" dirty="0">
              <a:solidFill>
                <a:schemeClr val="tx2"/>
              </a:solidFill>
            </a:endParaRPr>
          </a:p>
          <a:p>
            <a:endParaRPr lang="en-GB" dirty="0" smtClean="0">
              <a:solidFill>
                <a:schemeClr val="tx2"/>
              </a:solidFill>
            </a:endParaRPr>
          </a:p>
          <a:p>
            <a:pPr marL="342900" indent="-342900" eaLnBrk="0" hangingPunct="0">
              <a:spcBef>
                <a:spcPct val="20000"/>
              </a:spcBef>
              <a:buFontTx/>
              <a:buChar char="•"/>
            </a:pPr>
            <a:endParaRPr lang="fr-CH" sz="1800" b="1" dirty="0">
              <a:solidFill>
                <a:srgbClr val="376092"/>
              </a:solidFill>
            </a:endParaRPr>
          </a:p>
          <a:p>
            <a:pPr marL="342900" indent="-342900" eaLnBrk="0" hangingPunct="0">
              <a:spcBef>
                <a:spcPct val="20000"/>
              </a:spcBef>
              <a:buFontTx/>
              <a:buChar char="•"/>
            </a:pPr>
            <a:endParaRPr lang="en-US" sz="1800" b="1" dirty="0">
              <a:solidFill>
                <a:srgbClr val="376092"/>
              </a:solidFill>
            </a:endParaRPr>
          </a:p>
        </p:txBody>
      </p:sp>
      <p:pic>
        <p:nvPicPr>
          <p:cNvPr id="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2282" t="4135" r="28815" b="29810"/>
          <a:stretch/>
        </p:blipFill>
        <p:spPr bwMode="auto">
          <a:xfrm>
            <a:off x="155426" y="3140969"/>
            <a:ext cx="4445927" cy="3495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913" t="19141" r="9190" b="8515"/>
          <a:stretch/>
        </p:blipFill>
        <p:spPr bwMode="auto">
          <a:xfrm>
            <a:off x="4072735" y="6124095"/>
            <a:ext cx="715398" cy="636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7078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59665" y="2722326"/>
            <a:ext cx="3976831" cy="3040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Arrow Connector 6"/>
          <p:cNvCxnSpPr/>
          <p:nvPr/>
        </p:nvCxnSpPr>
        <p:spPr bwMode="auto">
          <a:xfrm flipH="1" flipV="1">
            <a:off x="3496660" y="5541275"/>
            <a:ext cx="576076" cy="72969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3" name="Rectangle 2"/>
          <p:cNvSpPr/>
          <p:nvPr/>
        </p:nvSpPr>
        <p:spPr>
          <a:xfrm>
            <a:off x="4788133" y="5938726"/>
            <a:ext cx="4572000" cy="830997"/>
          </a:xfrm>
          <a:prstGeom prst="rect">
            <a:avLst/>
          </a:prstGeom>
        </p:spPr>
        <p:txBody>
          <a:bodyPr>
            <a:spAutoFit/>
          </a:bodyPr>
          <a:lstStyle/>
          <a:p>
            <a:pPr lvl="0"/>
            <a:r>
              <a:rPr lang="en-GB" sz="1200" i="1" dirty="0"/>
              <a:t>L. Jones et al., “HEXITEC ASIC- a pixelated readout chip for CZT detectors” Nuclear Instruments and Methods in Physics Research A 604(2009)34–37</a:t>
            </a:r>
            <a:r>
              <a:rPr lang="en-GB" sz="1200" i="1" dirty="0" smtClean="0"/>
              <a:t>.</a:t>
            </a:r>
          </a:p>
          <a:p>
            <a:pPr lvl="0"/>
            <a:r>
              <a:rPr lang="en-GB" sz="1200" i="1" dirty="0" smtClean="0"/>
              <a:t>Acknowledgements: M. Wilson</a:t>
            </a:r>
            <a:endParaRPr lang="en-GB" sz="1200" i="1" dirty="0"/>
          </a:p>
        </p:txBody>
      </p:sp>
      <p:sp>
        <p:nvSpPr>
          <p:cNvPr id="10" name="Title 5"/>
          <p:cNvSpPr txBox="1">
            <a:spLocks/>
          </p:cNvSpPr>
          <p:nvPr/>
        </p:nvSpPr>
        <p:spPr>
          <a:xfrm>
            <a:off x="457200" y="44624"/>
            <a:ext cx="8229600" cy="114300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mtClean="0"/>
              <a:t>Digitization off-pixel: The Hexitec ASIC</a:t>
            </a:r>
            <a:endParaRPr lang="en-GB" dirty="0"/>
          </a:p>
        </p:txBody>
      </p:sp>
      <p:sp>
        <p:nvSpPr>
          <p:cNvPr id="9" name="Slide Number Placeholder 1"/>
          <p:cNvSpPr>
            <a:spLocks noGrp="1"/>
          </p:cNvSpPr>
          <p:nvPr>
            <p:ph type="sldNum" sz="quarter" idx="12"/>
          </p:nvPr>
        </p:nvSpPr>
        <p:spPr>
          <a:xfrm>
            <a:off x="6902896" y="6448251"/>
            <a:ext cx="2133600" cy="365125"/>
          </a:xfrm>
        </p:spPr>
        <p:txBody>
          <a:bodyPr/>
          <a:lstStyle/>
          <a:p>
            <a:r>
              <a:rPr lang="fr-FR" dirty="0" smtClean="0"/>
              <a:t>80</a:t>
            </a:r>
            <a:endParaRPr lang="fr-FR" dirty="0"/>
          </a:p>
        </p:txBody>
      </p:sp>
    </p:spTree>
    <p:extLst>
      <p:ext uri="{BB962C8B-B14F-4D97-AF65-F5344CB8AC3E}">
        <p14:creationId xmlns:p14="http://schemas.microsoft.com/office/powerpoint/2010/main" val="28580166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116632"/>
            <a:ext cx="9144001"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3600" dirty="0" smtClean="0">
                <a:solidFill>
                  <a:srgbClr val="17375E"/>
                </a:solidFill>
                <a:latin typeface="+mj-lt"/>
              </a:rPr>
              <a:t>Origins in High Energy Physics</a:t>
            </a:r>
            <a:endParaRPr lang="en-US" sz="3600" dirty="0">
              <a:solidFill>
                <a:srgbClr val="17375E"/>
              </a:solidFill>
              <a:latin typeface="+mj-lt"/>
            </a:endParaRPr>
          </a:p>
        </p:txBody>
      </p:sp>
      <p:pic>
        <p:nvPicPr>
          <p:cNvPr id="6" name="Picture 9"/>
          <p:cNvPicPr>
            <a:picLocks noChangeAspect="1" noChangeArrowheads="1"/>
          </p:cNvPicPr>
          <p:nvPr/>
        </p:nvPicPr>
        <p:blipFill>
          <a:blip r:embed="rId3" cstate="print"/>
          <a:srcRect/>
          <a:stretch>
            <a:fillRect/>
          </a:stretch>
        </p:blipFill>
        <p:spPr bwMode="auto">
          <a:xfrm>
            <a:off x="345795" y="4177897"/>
            <a:ext cx="3235333" cy="1901048"/>
          </a:xfrm>
          <a:prstGeom prst="rect">
            <a:avLst/>
          </a:prstGeom>
          <a:noFill/>
          <a:ln w="9525">
            <a:noFill/>
            <a:miter lim="800000"/>
            <a:headEnd/>
            <a:tailEnd/>
          </a:ln>
          <a:effectLst/>
        </p:spPr>
      </p:pic>
      <p:pic>
        <p:nvPicPr>
          <p:cNvPr id="7" name="Picture 3" descr="Altas"/>
          <p:cNvPicPr>
            <a:picLocks noChangeAspect="1" noChangeArrowheads="1"/>
          </p:cNvPicPr>
          <p:nvPr/>
        </p:nvPicPr>
        <p:blipFill>
          <a:blip r:embed="rId4" cstate="print"/>
          <a:stretch>
            <a:fillRect/>
          </a:stretch>
        </p:blipFill>
        <p:spPr bwMode="auto">
          <a:xfrm>
            <a:off x="345143" y="1577254"/>
            <a:ext cx="3217585" cy="2158986"/>
          </a:xfrm>
          <a:prstGeom prst="rect">
            <a:avLst/>
          </a:prstGeom>
          <a:noFill/>
          <a:ln w="9525">
            <a:noFill/>
            <a:miter lim="800000"/>
            <a:headEnd/>
            <a:tailEnd/>
          </a:ln>
        </p:spPr>
      </p:pic>
      <p:sp>
        <p:nvSpPr>
          <p:cNvPr id="8" name="Rectangle 6"/>
          <p:cNvSpPr>
            <a:spLocks noChangeArrowheads="1"/>
          </p:cNvSpPr>
          <p:nvPr/>
        </p:nvSpPr>
        <p:spPr bwMode="auto">
          <a:xfrm>
            <a:off x="3611875" y="1692469"/>
            <a:ext cx="5223080" cy="2389416"/>
          </a:xfrm>
          <a:prstGeom prst="rect">
            <a:avLst/>
          </a:prstGeom>
          <a:noFill/>
          <a:ln w="9525">
            <a:noFill/>
            <a:miter lim="800000"/>
            <a:headEnd/>
            <a:tailEnd/>
          </a:ln>
        </p:spPr>
        <p:txBody>
          <a:bodyPr/>
          <a:lstStyle/>
          <a:p>
            <a:pPr eaLnBrk="0" hangingPunct="0">
              <a:spcBef>
                <a:spcPct val="20000"/>
              </a:spcBef>
            </a:pPr>
            <a:endParaRPr lang="en-GB" dirty="0" smtClean="0">
              <a:solidFill>
                <a:schemeClr val="accent1">
                  <a:lumMod val="75000"/>
                </a:schemeClr>
              </a:solidFill>
            </a:endParaRPr>
          </a:p>
          <a:p>
            <a:pPr marL="342900" indent="-342900" eaLnBrk="0" hangingPunct="0">
              <a:spcBef>
                <a:spcPct val="20000"/>
              </a:spcBef>
              <a:buFontTx/>
              <a:buChar char="•"/>
            </a:pPr>
            <a:r>
              <a:rPr lang="en-GB" dirty="0" smtClean="0">
                <a:solidFill>
                  <a:schemeClr val="accent1">
                    <a:lumMod val="75000"/>
                  </a:schemeClr>
                </a:solidFill>
              </a:rPr>
              <a:t>During LHC Runs 1 and 2, there were </a:t>
            </a:r>
            <a:r>
              <a:rPr lang="en-GB" dirty="0" smtClean="0">
                <a:solidFill>
                  <a:schemeClr val="accent1">
                    <a:lumMod val="75000"/>
                  </a:schemeClr>
                </a:solidFill>
              </a:rPr>
              <a:t>in operation in 3 vertex detectors of the Large Hadron Collider experiments</a:t>
            </a:r>
          </a:p>
          <a:p>
            <a:pPr marL="800100" lvl="1" indent="-342900" eaLnBrk="0" hangingPunct="0">
              <a:spcBef>
                <a:spcPct val="20000"/>
              </a:spcBef>
              <a:buFontTx/>
              <a:buChar char="•"/>
            </a:pPr>
            <a:r>
              <a:rPr lang="en-GB" dirty="0" smtClean="0">
                <a:solidFill>
                  <a:schemeClr val="accent1">
                    <a:lumMod val="75000"/>
                  </a:schemeClr>
                </a:solidFill>
              </a:rPr>
              <a:t>ATLAS (~100M channels)</a:t>
            </a:r>
          </a:p>
          <a:p>
            <a:pPr marL="800100" lvl="1" indent="-342900" eaLnBrk="0" hangingPunct="0">
              <a:spcBef>
                <a:spcPct val="20000"/>
              </a:spcBef>
              <a:buFontTx/>
              <a:buChar char="•"/>
            </a:pPr>
            <a:r>
              <a:rPr lang="en-GB" dirty="0" smtClean="0">
                <a:solidFill>
                  <a:schemeClr val="accent1">
                    <a:lumMod val="75000"/>
                  </a:schemeClr>
                </a:solidFill>
              </a:rPr>
              <a:t>CMS (~100M channels)</a:t>
            </a:r>
          </a:p>
          <a:p>
            <a:pPr marL="800100" lvl="1" indent="-342900" eaLnBrk="0" hangingPunct="0">
              <a:spcBef>
                <a:spcPct val="20000"/>
              </a:spcBef>
              <a:buFontTx/>
              <a:buChar char="•"/>
            </a:pPr>
            <a:r>
              <a:rPr lang="en-GB" dirty="0" smtClean="0">
                <a:solidFill>
                  <a:schemeClr val="accent1">
                    <a:lumMod val="75000"/>
                  </a:schemeClr>
                </a:solidFill>
              </a:rPr>
              <a:t>ALICE (~10M channels)</a:t>
            </a:r>
          </a:p>
          <a:p>
            <a:pPr marL="800100" lvl="1" indent="-342900" eaLnBrk="0" hangingPunct="0">
              <a:spcBef>
                <a:spcPct val="20000"/>
              </a:spcBef>
              <a:buFontTx/>
              <a:buChar char="•"/>
            </a:pPr>
            <a:endParaRPr lang="en-US" dirty="0" smtClean="0">
              <a:solidFill>
                <a:schemeClr val="accent1">
                  <a:lumMod val="75000"/>
                </a:schemeClr>
              </a:solidFill>
            </a:endParaRPr>
          </a:p>
          <a:p>
            <a:pPr marL="800100" lvl="1" indent="-342900" eaLnBrk="0" hangingPunct="0">
              <a:spcBef>
                <a:spcPct val="20000"/>
              </a:spcBef>
              <a:buFontTx/>
              <a:buChar char="•"/>
            </a:pPr>
            <a:endParaRPr lang="en-GB" dirty="0" smtClean="0">
              <a:solidFill>
                <a:schemeClr val="accent1">
                  <a:lumMod val="75000"/>
                </a:schemeClr>
              </a:solidFill>
            </a:endParaRPr>
          </a:p>
          <a:p>
            <a:pPr marL="342900" indent="-342900" eaLnBrk="0" hangingPunct="0">
              <a:spcBef>
                <a:spcPct val="20000"/>
              </a:spcBef>
              <a:buFontTx/>
              <a:buChar char="•"/>
            </a:pPr>
            <a:r>
              <a:rPr lang="en-GB" dirty="0" smtClean="0">
                <a:solidFill>
                  <a:schemeClr val="accent1">
                    <a:lumMod val="75000"/>
                  </a:schemeClr>
                </a:solidFill>
              </a:rPr>
              <a:t>All making important contributions to LHC physics programme</a:t>
            </a:r>
          </a:p>
          <a:p>
            <a:pPr marL="800100" lvl="1" indent="-342900" eaLnBrk="0" hangingPunct="0">
              <a:spcBef>
                <a:spcPct val="20000"/>
              </a:spcBef>
              <a:buFontTx/>
              <a:buChar char="•"/>
            </a:pPr>
            <a:endParaRPr lang="fr-CH" dirty="0" smtClean="0">
              <a:solidFill>
                <a:schemeClr val="accent1">
                  <a:lumMod val="75000"/>
                </a:schemeClr>
              </a:solidFill>
            </a:endParaRPr>
          </a:p>
          <a:p>
            <a:pPr eaLnBrk="0" hangingPunct="0">
              <a:spcBef>
                <a:spcPct val="20000"/>
              </a:spcBef>
            </a:pPr>
            <a:endParaRPr lang="fr-CH" sz="1400" dirty="0" smtClean="0">
              <a:solidFill>
                <a:srgbClr val="376092"/>
              </a:solidFill>
            </a:endParaRPr>
          </a:p>
          <a:p>
            <a:pPr marL="342900" indent="-342900" eaLnBrk="0" hangingPunct="0">
              <a:spcBef>
                <a:spcPct val="20000"/>
              </a:spcBef>
              <a:buFontTx/>
              <a:buChar char="•"/>
            </a:pPr>
            <a:endParaRPr lang="fr-CH" sz="1400" dirty="0">
              <a:solidFill>
                <a:srgbClr val="376092"/>
              </a:solidFill>
            </a:endParaRPr>
          </a:p>
          <a:p>
            <a:pPr marL="342900" indent="-342900" eaLnBrk="0" hangingPunct="0">
              <a:spcBef>
                <a:spcPct val="20000"/>
              </a:spcBef>
              <a:buFontTx/>
              <a:buChar char="•"/>
            </a:pPr>
            <a:endParaRPr lang="en-US" sz="1200" b="1" dirty="0">
              <a:solidFill>
                <a:srgbClr val="376092"/>
              </a:solidFill>
            </a:endParaRPr>
          </a:p>
        </p:txBody>
      </p:sp>
    </p:spTree>
    <p:extLst>
      <p:ext uri="{BB962C8B-B14F-4D97-AF65-F5344CB8AC3E}">
        <p14:creationId xmlns:p14="http://schemas.microsoft.com/office/powerpoint/2010/main" val="371484030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4000" u="sng" dirty="0" smtClean="0"/>
              <a:t>Count-rate</a:t>
            </a:r>
          </a:p>
          <a:p>
            <a:pPr algn="ctr" eaLnBrk="0" hangingPunct="0"/>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60</a:t>
            </a:fld>
            <a:endParaRPr lang="fr-FR"/>
          </a:p>
        </p:txBody>
      </p:sp>
    </p:spTree>
    <p:extLst>
      <p:ext uri="{BB962C8B-B14F-4D97-AF65-F5344CB8AC3E}">
        <p14:creationId xmlns:p14="http://schemas.microsoft.com/office/powerpoint/2010/main" val="117289583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619056" y="1450851"/>
            <a:ext cx="8115369" cy="5311899"/>
          </a:xfrm>
          <a:prstGeom prst="rect">
            <a:avLst/>
          </a:prstGeom>
        </p:spPr>
      </p:pic>
      <p:sp>
        <p:nvSpPr>
          <p:cNvPr id="2" name="Title 1"/>
          <p:cNvSpPr>
            <a:spLocks noGrp="1"/>
          </p:cNvSpPr>
          <p:nvPr>
            <p:ph type="title"/>
          </p:nvPr>
        </p:nvSpPr>
        <p:spPr/>
        <p:txBody>
          <a:bodyPr>
            <a:normAutofit fontScale="90000"/>
          </a:bodyPr>
          <a:lstStyle/>
          <a:p>
            <a:r>
              <a:rPr lang="en-GB" dirty="0"/>
              <a:t>Maximum count rates (</a:t>
            </a:r>
            <a:r>
              <a:rPr lang="en-GB" dirty="0" err="1"/>
              <a:t>Mcps</a:t>
            </a:r>
            <a:r>
              <a:rPr lang="en-GB" dirty="0"/>
              <a:t>/mm</a:t>
            </a:r>
            <a:r>
              <a:rPr lang="en-GB" baseline="30000" dirty="0"/>
              <a:t>2</a:t>
            </a:r>
            <a:r>
              <a:rPr lang="en-GB" dirty="0"/>
              <a:t>) vs pixel size (</a:t>
            </a:r>
            <a:r>
              <a:rPr lang="en-GB" dirty="0">
                <a:latin typeface="Symbol" panose="05050102010706020507" pitchFamily="18" charset="2"/>
              </a:rPr>
              <a:t>m</a:t>
            </a:r>
            <a:r>
              <a:rPr lang="en-GB" dirty="0"/>
              <a:t>m)</a:t>
            </a:r>
          </a:p>
        </p:txBody>
      </p:sp>
      <p:sp>
        <p:nvSpPr>
          <p:cNvPr id="6" name="TextBox 5"/>
          <p:cNvSpPr txBox="1"/>
          <p:nvPr/>
        </p:nvSpPr>
        <p:spPr>
          <a:xfrm>
            <a:off x="2571800" y="4376608"/>
            <a:ext cx="4520480" cy="738664"/>
          </a:xfrm>
          <a:prstGeom prst="rect">
            <a:avLst/>
          </a:prstGeom>
          <a:noFill/>
        </p:spPr>
        <p:txBody>
          <a:bodyPr wrap="square" rtlCol="0">
            <a:spAutoFit/>
          </a:bodyPr>
          <a:lstStyle/>
          <a:p>
            <a:r>
              <a:rPr lang="en-GB" sz="1400" dirty="0" smtClean="0"/>
              <a:t>Timepix3 (CERN)</a:t>
            </a:r>
          </a:p>
          <a:p>
            <a:r>
              <a:rPr lang="en-US" sz="1400" dirty="0" smtClean="0"/>
              <a:t>(In data driven mode:  coordinates, 10 bits energy, 18 bits time of interaction per event)</a:t>
            </a:r>
            <a:endParaRPr lang="en-GB" sz="1400" dirty="0"/>
          </a:p>
        </p:txBody>
      </p:sp>
      <p:cxnSp>
        <p:nvCxnSpPr>
          <p:cNvPr id="7" name="Straight Arrow Connector 6"/>
          <p:cNvCxnSpPr/>
          <p:nvPr/>
        </p:nvCxnSpPr>
        <p:spPr bwMode="auto">
          <a:xfrm flipH="1">
            <a:off x="1861552" y="4725144"/>
            <a:ext cx="710248" cy="26878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8" name="Straight Arrow Connector 7"/>
          <p:cNvCxnSpPr/>
          <p:nvPr/>
        </p:nvCxnSpPr>
        <p:spPr bwMode="auto">
          <a:xfrm flipH="1">
            <a:off x="2799212" y="5522143"/>
            <a:ext cx="699647" cy="38591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3" name="TextBox 12"/>
          <p:cNvSpPr txBox="1"/>
          <p:nvPr/>
        </p:nvSpPr>
        <p:spPr>
          <a:xfrm>
            <a:off x="3472169" y="5166626"/>
            <a:ext cx="2534730" cy="307777"/>
          </a:xfrm>
          <a:prstGeom prst="rect">
            <a:avLst/>
          </a:prstGeom>
          <a:noFill/>
        </p:spPr>
        <p:txBody>
          <a:bodyPr wrap="square" rtlCol="0">
            <a:spAutoFit/>
          </a:bodyPr>
          <a:lstStyle/>
          <a:p>
            <a:r>
              <a:rPr lang="en-GB" sz="1400" dirty="0" err="1" smtClean="0"/>
              <a:t>Hexitec</a:t>
            </a:r>
            <a:r>
              <a:rPr lang="en-GB" sz="1400" dirty="0" smtClean="0"/>
              <a:t> (STFC)</a:t>
            </a:r>
            <a:endParaRPr lang="en-GB" sz="1400" dirty="0"/>
          </a:p>
        </p:txBody>
      </p:sp>
      <p:sp>
        <p:nvSpPr>
          <p:cNvPr id="10" name="Slide Number Placeholder 1"/>
          <p:cNvSpPr txBox="1">
            <a:spLocks/>
          </p:cNvSpPr>
          <p:nvPr/>
        </p:nvSpPr>
        <p:spPr>
          <a:xfrm>
            <a:off x="6902896" y="6448251"/>
            <a:ext cx="21336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dirty="0" smtClean="0"/>
              <a:t>12</a:t>
            </a:r>
            <a:endParaRPr lang="fr-FR" dirty="0"/>
          </a:p>
        </p:txBody>
      </p:sp>
      <p:sp>
        <p:nvSpPr>
          <p:cNvPr id="12" name="TextBox 11"/>
          <p:cNvSpPr txBox="1"/>
          <p:nvPr/>
        </p:nvSpPr>
        <p:spPr>
          <a:xfrm>
            <a:off x="2806935" y="2085342"/>
            <a:ext cx="4520480" cy="523220"/>
          </a:xfrm>
          <a:prstGeom prst="rect">
            <a:avLst/>
          </a:prstGeom>
          <a:noFill/>
        </p:spPr>
        <p:txBody>
          <a:bodyPr wrap="square" rtlCol="0">
            <a:spAutoFit/>
          </a:bodyPr>
          <a:lstStyle/>
          <a:p>
            <a:r>
              <a:rPr lang="en-GB" sz="1400" dirty="0" smtClean="0"/>
              <a:t>IBEX (</a:t>
            </a:r>
            <a:r>
              <a:rPr lang="en-GB" sz="1400" dirty="0" err="1" smtClean="0"/>
              <a:t>Dectris</a:t>
            </a:r>
            <a:r>
              <a:rPr lang="en-GB" sz="1400" dirty="0" smtClean="0"/>
              <a:t>) 256x256 pixel matrix @75</a:t>
            </a:r>
            <a:r>
              <a:rPr lang="en-GB" sz="1400" dirty="0" smtClean="0">
                <a:latin typeface="Symbol" panose="05050102010706020507" pitchFamily="18" charset="2"/>
              </a:rPr>
              <a:t>m</a:t>
            </a:r>
            <a:r>
              <a:rPr lang="en-GB" sz="1400" dirty="0" smtClean="0"/>
              <a:t>m pitch</a:t>
            </a:r>
          </a:p>
          <a:p>
            <a:r>
              <a:rPr lang="en-US" sz="1400" dirty="0" smtClean="0"/>
              <a:t>Instant Retrigger technology</a:t>
            </a:r>
            <a:endParaRPr lang="en-GB" sz="1400" dirty="0"/>
          </a:p>
        </p:txBody>
      </p:sp>
      <p:sp>
        <p:nvSpPr>
          <p:cNvPr id="14" name="TextBox 13"/>
          <p:cNvSpPr txBox="1"/>
          <p:nvPr/>
        </p:nvSpPr>
        <p:spPr>
          <a:xfrm>
            <a:off x="2832618" y="1546293"/>
            <a:ext cx="4520480" cy="523220"/>
          </a:xfrm>
          <a:prstGeom prst="rect">
            <a:avLst/>
          </a:prstGeom>
          <a:noFill/>
        </p:spPr>
        <p:txBody>
          <a:bodyPr wrap="square" rtlCol="0">
            <a:spAutoFit/>
          </a:bodyPr>
          <a:lstStyle/>
          <a:p>
            <a:r>
              <a:rPr lang="en-GB" sz="1400" dirty="0" smtClean="0"/>
              <a:t>PXF40 (AGH) 18x24 pixel matrix @100</a:t>
            </a:r>
            <a:r>
              <a:rPr lang="en-GB" sz="1400" dirty="0" smtClean="0">
                <a:latin typeface="Symbol" panose="05050102010706020507" pitchFamily="18" charset="2"/>
              </a:rPr>
              <a:t>m</a:t>
            </a:r>
            <a:r>
              <a:rPr lang="en-GB" sz="1400" dirty="0" smtClean="0"/>
              <a:t>m pitch</a:t>
            </a:r>
          </a:p>
          <a:p>
            <a:r>
              <a:rPr lang="en-US" sz="1400" dirty="0" smtClean="0"/>
              <a:t>(measurement @8keV monochromatic)</a:t>
            </a:r>
            <a:endParaRPr lang="en-GB" sz="1400" dirty="0"/>
          </a:p>
        </p:txBody>
      </p:sp>
      <p:cxnSp>
        <p:nvCxnSpPr>
          <p:cNvPr id="15" name="Straight Arrow Connector 14"/>
          <p:cNvCxnSpPr/>
          <p:nvPr/>
        </p:nvCxnSpPr>
        <p:spPr bwMode="auto">
          <a:xfrm flipH="1">
            <a:off x="2118082" y="1824509"/>
            <a:ext cx="710248" cy="26878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6" name="Straight Arrow Connector 15"/>
          <p:cNvCxnSpPr/>
          <p:nvPr/>
        </p:nvCxnSpPr>
        <p:spPr bwMode="auto">
          <a:xfrm flipH="1">
            <a:off x="1979712" y="2216535"/>
            <a:ext cx="848618" cy="17876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2549587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2" grpId="0"/>
      <p:bldP spid="1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31402" y="1538909"/>
            <a:ext cx="8031688" cy="5257125"/>
          </a:xfrm>
          <a:prstGeom prst="rect">
            <a:avLst/>
          </a:prstGeom>
        </p:spPr>
      </p:pic>
      <p:sp>
        <p:nvSpPr>
          <p:cNvPr id="10" name="Cube 9"/>
          <p:cNvSpPr/>
          <p:nvPr/>
        </p:nvSpPr>
        <p:spPr bwMode="auto">
          <a:xfrm>
            <a:off x="5168865" y="4919051"/>
            <a:ext cx="292844" cy="113521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1" name="Cube 10"/>
          <p:cNvSpPr/>
          <p:nvPr/>
        </p:nvSpPr>
        <p:spPr bwMode="auto">
          <a:xfrm>
            <a:off x="5168560" y="4389001"/>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2" name="TextBox 11"/>
          <p:cNvSpPr txBox="1"/>
          <p:nvPr/>
        </p:nvSpPr>
        <p:spPr>
          <a:xfrm>
            <a:off x="5045215" y="1731704"/>
            <a:ext cx="3157692" cy="954107"/>
          </a:xfrm>
          <a:prstGeom prst="rect">
            <a:avLst/>
          </a:prstGeom>
          <a:solidFill>
            <a:schemeClr val="bg1"/>
          </a:solidFill>
        </p:spPr>
        <p:txBody>
          <a:bodyPr wrap="square" rtlCol="0">
            <a:spAutoFit/>
          </a:bodyPr>
          <a:lstStyle/>
          <a:p>
            <a:r>
              <a:rPr lang="en-GB" sz="1400" b="1" dirty="0" err="1" smtClean="0"/>
              <a:t>KTH_Lin_SPD</a:t>
            </a:r>
            <a:r>
              <a:rPr lang="en-GB" sz="1400" b="1" dirty="0" smtClean="0"/>
              <a:t> (Edge-on Si strip)</a:t>
            </a:r>
          </a:p>
          <a:p>
            <a:r>
              <a:rPr lang="en-GB" sz="1400" dirty="0" smtClean="0"/>
              <a:t>Royal Institute of technology Stockholm</a:t>
            </a:r>
            <a:endParaRPr lang="en-GB" sz="1400" dirty="0"/>
          </a:p>
          <a:p>
            <a:r>
              <a:rPr lang="en-GB" sz="1400" dirty="0" smtClean="0"/>
              <a:t>Electrical engineering Linkoping</a:t>
            </a:r>
          </a:p>
          <a:p>
            <a:r>
              <a:rPr lang="en-GB" sz="1400" dirty="0" smtClean="0"/>
              <a:t>SP Devices AB</a:t>
            </a:r>
          </a:p>
        </p:txBody>
      </p:sp>
      <p:cxnSp>
        <p:nvCxnSpPr>
          <p:cNvPr id="14" name="Straight Arrow Connector 13"/>
          <p:cNvCxnSpPr/>
          <p:nvPr/>
        </p:nvCxnSpPr>
        <p:spPr bwMode="auto">
          <a:xfrm flipH="1">
            <a:off x="3631485" y="1968745"/>
            <a:ext cx="1371339" cy="85062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5" name="Straight Arrow Connector 14"/>
          <p:cNvCxnSpPr/>
          <p:nvPr/>
        </p:nvCxnSpPr>
        <p:spPr>
          <a:xfrm flipH="1">
            <a:off x="4342472" y="3919220"/>
            <a:ext cx="227955" cy="2374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Cube 15"/>
          <p:cNvSpPr/>
          <p:nvPr/>
        </p:nvSpPr>
        <p:spPr bwMode="auto">
          <a:xfrm>
            <a:off x="4879295" y="3530665"/>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7" name="Cube 16"/>
          <p:cNvSpPr/>
          <p:nvPr/>
        </p:nvSpPr>
        <p:spPr bwMode="auto">
          <a:xfrm>
            <a:off x="5095319" y="3530665"/>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8" name="Cube 17"/>
          <p:cNvSpPr/>
          <p:nvPr/>
        </p:nvSpPr>
        <p:spPr bwMode="auto">
          <a:xfrm>
            <a:off x="5304993" y="3530665"/>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19" name="Cube 18"/>
          <p:cNvSpPr/>
          <p:nvPr/>
        </p:nvSpPr>
        <p:spPr bwMode="auto">
          <a:xfrm>
            <a:off x="4807287" y="3602673"/>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20" name="Cube 19"/>
          <p:cNvSpPr/>
          <p:nvPr/>
        </p:nvSpPr>
        <p:spPr bwMode="auto">
          <a:xfrm>
            <a:off x="5023311" y="3602673"/>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21" name="Cube 20"/>
          <p:cNvSpPr/>
          <p:nvPr/>
        </p:nvSpPr>
        <p:spPr bwMode="auto">
          <a:xfrm>
            <a:off x="5232985" y="3602673"/>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22" name="Cube 21"/>
          <p:cNvSpPr/>
          <p:nvPr/>
        </p:nvSpPr>
        <p:spPr bwMode="auto">
          <a:xfrm>
            <a:off x="4735279" y="3668331"/>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23" name="Cube 22"/>
          <p:cNvSpPr/>
          <p:nvPr/>
        </p:nvSpPr>
        <p:spPr bwMode="auto">
          <a:xfrm>
            <a:off x="4951303" y="3668331"/>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24" name="Cube 23"/>
          <p:cNvSpPr/>
          <p:nvPr/>
        </p:nvSpPr>
        <p:spPr bwMode="auto">
          <a:xfrm>
            <a:off x="5167327" y="3668331"/>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25" name="Cube 24"/>
          <p:cNvSpPr/>
          <p:nvPr/>
        </p:nvSpPr>
        <p:spPr bwMode="auto">
          <a:xfrm>
            <a:off x="5527367" y="3530665"/>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26" name="Cube 25"/>
          <p:cNvSpPr/>
          <p:nvPr/>
        </p:nvSpPr>
        <p:spPr bwMode="auto">
          <a:xfrm>
            <a:off x="5743391" y="3530665"/>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27" name="Cube 26"/>
          <p:cNvSpPr/>
          <p:nvPr/>
        </p:nvSpPr>
        <p:spPr bwMode="auto">
          <a:xfrm>
            <a:off x="5953065" y="3530665"/>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28" name="Cube 27"/>
          <p:cNvSpPr/>
          <p:nvPr/>
        </p:nvSpPr>
        <p:spPr bwMode="auto">
          <a:xfrm>
            <a:off x="5455359" y="3602673"/>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29" name="Cube 28"/>
          <p:cNvSpPr/>
          <p:nvPr/>
        </p:nvSpPr>
        <p:spPr bwMode="auto">
          <a:xfrm>
            <a:off x="5671383" y="3602673"/>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30" name="Cube 29"/>
          <p:cNvSpPr/>
          <p:nvPr/>
        </p:nvSpPr>
        <p:spPr bwMode="auto">
          <a:xfrm>
            <a:off x="5881057" y="3602673"/>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31" name="Cube 30"/>
          <p:cNvSpPr/>
          <p:nvPr/>
        </p:nvSpPr>
        <p:spPr bwMode="auto">
          <a:xfrm>
            <a:off x="5383351" y="3668331"/>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32" name="Cube 31"/>
          <p:cNvSpPr/>
          <p:nvPr/>
        </p:nvSpPr>
        <p:spPr bwMode="auto">
          <a:xfrm>
            <a:off x="5599375" y="3668331"/>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33" name="Cube 32"/>
          <p:cNvSpPr/>
          <p:nvPr/>
        </p:nvSpPr>
        <p:spPr bwMode="auto">
          <a:xfrm>
            <a:off x="5815399" y="3668331"/>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34" name="Cube 33"/>
          <p:cNvSpPr/>
          <p:nvPr/>
        </p:nvSpPr>
        <p:spPr bwMode="auto">
          <a:xfrm>
            <a:off x="4669621" y="3740339"/>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35" name="Cube 34"/>
          <p:cNvSpPr/>
          <p:nvPr/>
        </p:nvSpPr>
        <p:spPr bwMode="auto">
          <a:xfrm>
            <a:off x="4885645" y="3740339"/>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36" name="Cube 35"/>
          <p:cNvSpPr/>
          <p:nvPr/>
        </p:nvSpPr>
        <p:spPr bwMode="auto">
          <a:xfrm>
            <a:off x="5095319" y="3740339"/>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37" name="Cube 36"/>
          <p:cNvSpPr/>
          <p:nvPr/>
        </p:nvSpPr>
        <p:spPr bwMode="auto">
          <a:xfrm>
            <a:off x="4597613" y="3812347"/>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38" name="Cube 37"/>
          <p:cNvSpPr/>
          <p:nvPr/>
        </p:nvSpPr>
        <p:spPr bwMode="auto">
          <a:xfrm>
            <a:off x="4813637" y="3812347"/>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39" name="Cube 38"/>
          <p:cNvSpPr/>
          <p:nvPr/>
        </p:nvSpPr>
        <p:spPr bwMode="auto">
          <a:xfrm>
            <a:off x="5023311" y="3812347"/>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40" name="Cube 39"/>
          <p:cNvSpPr/>
          <p:nvPr/>
        </p:nvSpPr>
        <p:spPr bwMode="auto">
          <a:xfrm>
            <a:off x="4525605" y="3878005"/>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41" name="Cube 40"/>
          <p:cNvSpPr/>
          <p:nvPr/>
        </p:nvSpPr>
        <p:spPr bwMode="auto">
          <a:xfrm>
            <a:off x="4741629" y="3878005"/>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42" name="Cube 41"/>
          <p:cNvSpPr/>
          <p:nvPr/>
        </p:nvSpPr>
        <p:spPr bwMode="auto">
          <a:xfrm>
            <a:off x="4957653" y="3878005"/>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43" name="Cube 42"/>
          <p:cNvSpPr/>
          <p:nvPr/>
        </p:nvSpPr>
        <p:spPr bwMode="auto">
          <a:xfrm>
            <a:off x="5317693" y="3740339"/>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44" name="Cube 43"/>
          <p:cNvSpPr/>
          <p:nvPr/>
        </p:nvSpPr>
        <p:spPr bwMode="auto">
          <a:xfrm>
            <a:off x="5533717" y="3740339"/>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45" name="Cube 44"/>
          <p:cNvSpPr/>
          <p:nvPr/>
        </p:nvSpPr>
        <p:spPr bwMode="auto">
          <a:xfrm>
            <a:off x="5743391" y="3740339"/>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46" name="Cube 45"/>
          <p:cNvSpPr/>
          <p:nvPr/>
        </p:nvSpPr>
        <p:spPr bwMode="auto">
          <a:xfrm>
            <a:off x="5245685" y="3812347"/>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47" name="Cube 46"/>
          <p:cNvSpPr/>
          <p:nvPr/>
        </p:nvSpPr>
        <p:spPr bwMode="auto">
          <a:xfrm>
            <a:off x="5461709" y="3812347"/>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48" name="Cube 47"/>
          <p:cNvSpPr/>
          <p:nvPr/>
        </p:nvSpPr>
        <p:spPr bwMode="auto">
          <a:xfrm>
            <a:off x="5671383" y="3812347"/>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49" name="Cube 48"/>
          <p:cNvSpPr/>
          <p:nvPr/>
        </p:nvSpPr>
        <p:spPr bwMode="auto">
          <a:xfrm>
            <a:off x="5173677" y="3878005"/>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50" name="Cube 49"/>
          <p:cNvSpPr/>
          <p:nvPr/>
        </p:nvSpPr>
        <p:spPr bwMode="auto">
          <a:xfrm>
            <a:off x="5389701" y="3878005"/>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51" name="Cube 50"/>
          <p:cNvSpPr/>
          <p:nvPr/>
        </p:nvSpPr>
        <p:spPr bwMode="auto">
          <a:xfrm>
            <a:off x="5605725" y="3878005"/>
            <a:ext cx="288021" cy="595250"/>
          </a:xfrm>
          <a:prstGeom prst="cub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52" name="Straight Arrow Connector 51"/>
          <p:cNvCxnSpPr/>
          <p:nvPr/>
        </p:nvCxnSpPr>
        <p:spPr>
          <a:xfrm>
            <a:off x="5330518" y="3145096"/>
            <a:ext cx="0" cy="72008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6244272" y="3530665"/>
            <a:ext cx="219199"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175439" y="3139267"/>
            <a:ext cx="576064" cy="369332"/>
          </a:xfrm>
          <a:prstGeom prst="rect">
            <a:avLst/>
          </a:prstGeom>
          <a:noFill/>
        </p:spPr>
        <p:txBody>
          <a:bodyPr wrap="square" rtlCol="0">
            <a:spAutoFit/>
          </a:bodyPr>
          <a:lstStyle/>
          <a:p>
            <a:r>
              <a:rPr lang="en-GB" dirty="0" smtClean="0"/>
              <a:t>y</a:t>
            </a:r>
            <a:endParaRPr lang="en-GB" dirty="0"/>
          </a:p>
        </p:txBody>
      </p:sp>
      <p:sp>
        <p:nvSpPr>
          <p:cNvPr id="55" name="TextBox 54"/>
          <p:cNvSpPr txBox="1"/>
          <p:nvPr/>
        </p:nvSpPr>
        <p:spPr>
          <a:xfrm>
            <a:off x="4159215" y="3577958"/>
            <a:ext cx="576064" cy="369332"/>
          </a:xfrm>
          <a:prstGeom prst="rect">
            <a:avLst/>
          </a:prstGeom>
          <a:noFill/>
        </p:spPr>
        <p:txBody>
          <a:bodyPr wrap="square" rtlCol="0">
            <a:spAutoFit/>
          </a:bodyPr>
          <a:lstStyle/>
          <a:p>
            <a:r>
              <a:rPr lang="en-GB" dirty="0" smtClean="0"/>
              <a:t>x</a:t>
            </a:r>
            <a:endParaRPr lang="en-GB" dirty="0"/>
          </a:p>
        </p:txBody>
      </p:sp>
      <p:cxnSp>
        <p:nvCxnSpPr>
          <p:cNvPr id="56" name="Straight Arrow Connector 55"/>
          <p:cNvCxnSpPr/>
          <p:nvPr/>
        </p:nvCxnSpPr>
        <p:spPr>
          <a:xfrm flipH="1" flipV="1">
            <a:off x="4951297" y="3158317"/>
            <a:ext cx="6356" cy="3627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4904695" y="2905051"/>
            <a:ext cx="576064" cy="369332"/>
          </a:xfrm>
          <a:prstGeom prst="rect">
            <a:avLst/>
          </a:prstGeom>
          <a:noFill/>
        </p:spPr>
        <p:txBody>
          <a:bodyPr wrap="square" rtlCol="0">
            <a:spAutoFit/>
          </a:bodyPr>
          <a:lstStyle/>
          <a:p>
            <a:r>
              <a:rPr lang="en-GB" dirty="0" smtClean="0"/>
              <a:t>z</a:t>
            </a:r>
            <a:endParaRPr lang="en-GB" dirty="0"/>
          </a:p>
        </p:txBody>
      </p:sp>
      <p:sp>
        <p:nvSpPr>
          <p:cNvPr id="58" name="TextBox 57"/>
          <p:cNvSpPr txBox="1"/>
          <p:nvPr/>
        </p:nvSpPr>
        <p:spPr>
          <a:xfrm>
            <a:off x="5376979" y="2914263"/>
            <a:ext cx="792099" cy="461665"/>
          </a:xfrm>
          <a:prstGeom prst="rect">
            <a:avLst/>
          </a:prstGeom>
          <a:noFill/>
        </p:spPr>
        <p:txBody>
          <a:bodyPr wrap="square" rtlCol="0">
            <a:spAutoFit/>
          </a:bodyPr>
          <a:lstStyle/>
          <a:p>
            <a:r>
              <a:rPr lang="en-GB" sz="2400" dirty="0" smtClean="0">
                <a:solidFill>
                  <a:srgbClr val="FF0000"/>
                </a:solidFill>
                <a:latin typeface="Symbol" panose="05050102010706020507" pitchFamily="18" charset="2"/>
              </a:rPr>
              <a:t>g</a:t>
            </a:r>
            <a:endParaRPr lang="en-GB" sz="2400" dirty="0">
              <a:solidFill>
                <a:srgbClr val="FF0000"/>
              </a:solidFill>
              <a:latin typeface="Symbol" panose="05050102010706020507" pitchFamily="18" charset="2"/>
            </a:endParaRPr>
          </a:p>
        </p:txBody>
      </p:sp>
      <p:sp>
        <p:nvSpPr>
          <p:cNvPr id="59" name="TextBox 58"/>
          <p:cNvSpPr txBox="1"/>
          <p:nvPr/>
        </p:nvSpPr>
        <p:spPr>
          <a:xfrm>
            <a:off x="6008298" y="4411887"/>
            <a:ext cx="2980674" cy="307777"/>
          </a:xfrm>
          <a:prstGeom prst="rect">
            <a:avLst/>
          </a:prstGeom>
          <a:noFill/>
        </p:spPr>
        <p:txBody>
          <a:bodyPr wrap="square" rtlCol="0">
            <a:spAutoFit/>
          </a:bodyPr>
          <a:lstStyle/>
          <a:p>
            <a:r>
              <a:rPr lang="en-GB" sz="1400" i="1" dirty="0" smtClean="0"/>
              <a:t>Segmentation x16 in z direction</a:t>
            </a:r>
            <a:endParaRPr lang="en-GB" sz="1400" i="1" dirty="0"/>
          </a:p>
        </p:txBody>
      </p:sp>
      <p:sp>
        <p:nvSpPr>
          <p:cNvPr id="60" name="Rectangle 59"/>
          <p:cNvSpPr/>
          <p:nvPr/>
        </p:nvSpPr>
        <p:spPr>
          <a:xfrm>
            <a:off x="5677722" y="5204162"/>
            <a:ext cx="2908291" cy="830997"/>
          </a:xfrm>
          <a:prstGeom prst="rect">
            <a:avLst/>
          </a:prstGeom>
          <a:noFill/>
        </p:spPr>
        <p:txBody>
          <a:bodyPr wrap="square">
            <a:spAutoFit/>
          </a:bodyPr>
          <a:lstStyle/>
          <a:p>
            <a:r>
              <a:rPr lang="en-GB" sz="1200" i="1" dirty="0"/>
              <a:t>M. </a:t>
            </a:r>
            <a:r>
              <a:rPr lang="en-GB" sz="1200" i="1" dirty="0" err="1"/>
              <a:t>Gustavsson</a:t>
            </a:r>
            <a:r>
              <a:rPr lang="en-GB" sz="1200" i="1" dirty="0"/>
              <a:t> et al. "A high-rate Resolving Photon Counting ASIC for Spectral Computed Tomography" , IEEE Trans </a:t>
            </a:r>
            <a:r>
              <a:rPr lang="en-GB" sz="1200" i="1" dirty="0" err="1"/>
              <a:t>Nucl</a:t>
            </a:r>
            <a:r>
              <a:rPr lang="en-GB" sz="1200" i="1" dirty="0"/>
              <a:t>. </a:t>
            </a:r>
            <a:r>
              <a:rPr lang="en-GB" sz="1200" i="1" dirty="0" err="1"/>
              <a:t>Sci</a:t>
            </a:r>
            <a:r>
              <a:rPr lang="en-GB" sz="1200" i="1" dirty="0"/>
              <a:t>, Vol. 59, No. 1, Feb 2012.</a:t>
            </a:r>
          </a:p>
        </p:txBody>
      </p:sp>
      <p:sp>
        <p:nvSpPr>
          <p:cNvPr id="61" name="Title 1"/>
          <p:cNvSpPr>
            <a:spLocks noGrp="1"/>
          </p:cNvSpPr>
          <p:nvPr>
            <p:ph type="title"/>
          </p:nvPr>
        </p:nvSpPr>
        <p:spPr>
          <a:xfrm>
            <a:off x="457200" y="274638"/>
            <a:ext cx="8229600" cy="1143000"/>
          </a:xfrm>
        </p:spPr>
        <p:txBody>
          <a:bodyPr>
            <a:normAutofit fontScale="90000"/>
          </a:bodyPr>
          <a:lstStyle/>
          <a:p>
            <a:r>
              <a:rPr lang="en-GB" dirty="0"/>
              <a:t>Maximum count rates (</a:t>
            </a:r>
            <a:r>
              <a:rPr lang="en-GB" dirty="0" err="1"/>
              <a:t>Mcps</a:t>
            </a:r>
            <a:r>
              <a:rPr lang="en-GB" dirty="0"/>
              <a:t>/mm</a:t>
            </a:r>
            <a:r>
              <a:rPr lang="en-GB" baseline="30000" dirty="0"/>
              <a:t>2</a:t>
            </a:r>
            <a:r>
              <a:rPr lang="en-GB" dirty="0"/>
              <a:t>) vs pixel size (</a:t>
            </a:r>
            <a:r>
              <a:rPr lang="en-GB" dirty="0">
                <a:latin typeface="Symbol" panose="05050102010706020507" pitchFamily="18" charset="2"/>
              </a:rPr>
              <a:t>m</a:t>
            </a:r>
            <a:r>
              <a:rPr lang="en-GB" dirty="0"/>
              <a:t>m)</a:t>
            </a:r>
          </a:p>
        </p:txBody>
      </p:sp>
      <p:sp>
        <p:nvSpPr>
          <p:cNvPr id="62" name="Slide Number Placeholder 1"/>
          <p:cNvSpPr txBox="1">
            <a:spLocks/>
          </p:cNvSpPr>
          <p:nvPr/>
        </p:nvSpPr>
        <p:spPr>
          <a:xfrm>
            <a:off x="6902896" y="6448251"/>
            <a:ext cx="21336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dirty="0" smtClean="0"/>
              <a:t>15</a:t>
            </a:r>
            <a:endParaRPr lang="fr-FR" dirty="0"/>
          </a:p>
        </p:txBody>
      </p:sp>
    </p:spTree>
    <p:extLst>
      <p:ext uri="{BB962C8B-B14F-4D97-AF65-F5344CB8AC3E}">
        <p14:creationId xmlns:p14="http://schemas.microsoft.com/office/powerpoint/2010/main" val="4010332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59"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37078"/>
            <a:ext cx="9144000" cy="944563"/>
          </a:xfrm>
        </p:spPr>
        <p:txBody>
          <a:bodyPr/>
          <a:lstStyle/>
          <a:p>
            <a:r>
              <a:rPr lang="en-GB" dirty="0" err="1" smtClean="0"/>
              <a:t>KTH_Lin_SPD</a:t>
            </a:r>
            <a:r>
              <a:rPr lang="en-GB" dirty="0" smtClean="0"/>
              <a:t> ASIC</a:t>
            </a:r>
            <a:endParaRPr lang="en-GB" dirty="0"/>
          </a:p>
        </p:txBody>
      </p:sp>
      <p:pic>
        <p:nvPicPr>
          <p:cNvPr id="5" name="Picture 4"/>
          <p:cNvPicPr>
            <a:picLocks noChangeAspect="1" noChangeArrowheads="1"/>
          </p:cNvPicPr>
          <p:nvPr/>
        </p:nvPicPr>
        <p:blipFill>
          <a:blip r:embed="rId3"/>
          <a:srcRect/>
          <a:stretch>
            <a:fillRect/>
          </a:stretch>
        </p:blipFill>
        <p:spPr bwMode="auto">
          <a:xfrm>
            <a:off x="232235" y="1623965"/>
            <a:ext cx="4704199" cy="4427988"/>
          </a:xfrm>
          <a:prstGeom prst="rect">
            <a:avLst/>
          </a:prstGeom>
          <a:noFill/>
          <a:ln w="9525">
            <a:noFill/>
            <a:miter lim="800000"/>
            <a:headEnd/>
            <a:tailEnd/>
          </a:ln>
        </p:spPr>
      </p:pic>
      <p:cxnSp>
        <p:nvCxnSpPr>
          <p:cNvPr id="8" name="Straight Arrow Connector 7"/>
          <p:cNvCxnSpPr/>
          <p:nvPr/>
        </p:nvCxnSpPr>
        <p:spPr bwMode="auto">
          <a:xfrm>
            <a:off x="406065" y="1047890"/>
            <a:ext cx="0" cy="57607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9" name="TextBox 8"/>
          <p:cNvSpPr txBox="1"/>
          <p:nvPr/>
        </p:nvSpPr>
        <p:spPr>
          <a:xfrm>
            <a:off x="501070" y="1163105"/>
            <a:ext cx="1766630" cy="400110"/>
          </a:xfrm>
          <a:prstGeom prst="rect">
            <a:avLst/>
          </a:prstGeom>
          <a:noFill/>
        </p:spPr>
        <p:txBody>
          <a:bodyPr wrap="square" rtlCol="0">
            <a:spAutoFit/>
          </a:bodyPr>
          <a:lstStyle/>
          <a:p>
            <a:r>
              <a:rPr lang="en-GB" dirty="0" smtClean="0"/>
              <a:t>X-rays</a:t>
            </a:r>
            <a:endParaRPr lang="en-GB" dirty="0"/>
          </a:p>
        </p:txBody>
      </p:sp>
      <p:sp>
        <p:nvSpPr>
          <p:cNvPr id="10" name="Rectangle 6"/>
          <p:cNvSpPr>
            <a:spLocks noChangeArrowheads="1"/>
          </p:cNvSpPr>
          <p:nvPr/>
        </p:nvSpPr>
        <p:spPr bwMode="auto">
          <a:xfrm>
            <a:off x="4936433" y="1378787"/>
            <a:ext cx="3975331" cy="435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buFont typeface="Arial" pitchFamily="34" charset="0"/>
              <a:buChar char="•"/>
            </a:pPr>
            <a:r>
              <a:rPr lang="en-GB" sz="1800" dirty="0" smtClean="0"/>
              <a:t>0.4x0.5mm detector element size</a:t>
            </a:r>
          </a:p>
          <a:p>
            <a:pPr marL="285750" indent="-285750">
              <a:buFont typeface="Arial" pitchFamily="34" charset="0"/>
              <a:buChar char="•"/>
            </a:pPr>
            <a:r>
              <a:rPr lang="en-GB" sz="1800" dirty="0" smtClean="0"/>
              <a:t>1 detector module has 50 Si strips (edge-on-geometry)</a:t>
            </a:r>
          </a:p>
          <a:p>
            <a:pPr marL="285750" indent="-285750">
              <a:buFont typeface="Arial" pitchFamily="34" charset="0"/>
              <a:buChar char="•"/>
            </a:pPr>
            <a:r>
              <a:rPr lang="en-GB" sz="1800" dirty="0" smtClean="0"/>
              <a:t>1 strip is divided into 16 segments</a:t>
            </a:r>
          </a:p>
          <a:p>
            <a:pPr marL="285750" indent="-285750">
              <a:buFont typeface="Arial" pitchFamily="34" charset="0"/>
              <a:buChar char="•"/>
            </a:pPr>
            <a:endParaRPr lang="en-GB" sz="1800" dirty="0"/>
          </a:p>
          <a:p>
            <a:pPr marL="285750" indent="-285750">
              <a:buFont typeface="Arial" pitchFamily="34" charset="0"/>
              <a:buChar char="•"/>
            </a:pPr>
            <a:r>
              <a:rPr lang="en-GB" sz="1800" dirty="0" smtClean="0"/>
              <a:t>800 channels per module (8 thresholds)</a:t>
            </a:r>
          </a:p>
          <a:p>
            <a:pPr marL="285750" indent="-285750">
              <a:buFont typeface="Arial" pitchFamily="34" charset="0"/>
              <a:buChar char="•"/>
            </a:pPr>
            <a:r>
              <a:rPr lang="en-GB" sz="1800" dirty="0" smtClean="0"/>
              <a:t>1500 modules in a full system</a:t>
            </a:r>
          </a:p>
          <a:p>
            <a:pPr marL="285750" indent="-285750">
              <a:buFont typeface="Arial" pitchFamily="34" charset="0"/>
              <a:buChar char="•"/>
            </a:pPr>
            <a:endParaRPr lang="en-GB" sz="1800" dirty="0"/>
          </a:p>
          <a:p>
            <a:pPr marL="285750" indent="-285750">
              <a:buFont typeface="Arial" pitchFamily="34" charset="0"/>
              <a:buChar char="•"/>
            </a:pPr>
            <a:r>
              <a:rPr lang="en-GB" sz="1800" b="1" dirty="0" smtClean="0"/>
              <a:t>Segmentation in the direction of the X-rays increases the maximum flux the system can deal with</a:t>
            </a:r>
          </a:p>
          <a:p>
            <a:pPr marL="285750" indent="-285750">
              <a:buFont typeface="Arial" pitchFamily="34" charset="0"/>
              <a:buChar char="•"/>
            </a:pPr>
            <a:endParaRPr lang="en-GB" sz="1800" dirty="0"/>
          </a:p>
          <a:p>
            <a:pPr marL="285750" indent="-285750">
              <a:buFont typeface="Arial" pitchFamily="34" charset="0"/>
              <a:buChar char="•"/>
            </a:pPr>
            <a:r>
              <a:rPr lang="en-GB" sz="1800" dirty="0" smtClean="0"/>
              <a:t>Longer segments (~4.8mm) together with complicated wiring increase the input capacitance of the readout channel (~3pF)</a:t>
            </a:r>
            <a:endParaRPr lang="fr-CH" sz="1600" dirty="0"/>
          </a:p>
          <a:p>
            <a:pPr marL="342900" indent="-342900" eaLnBrk="0" hangingPunct="0">
              <a:spcBef>
                <a:spcPct val="20000"/>
              </a:spcBef>
              <a:buFontTx/>
              <a:buChar char="•"/>
            </a:pPr>
            <a:endParaRPr lang="en-US" sz="1600" b="1" dirty="0"/>
          </a:p>
        </p:txBody>
      </p:sp>
      <p:sp>
        <p:nvSpPr>
          <p:cNvPr id="11" name="TextBox 10"/>
          <p:cNvSpPr txBox="1"/>
          <p:nvPr/>
        </p:nvSpPr>
        <p:spPr>
          <a:xfrm>
            <a:off x="232235" y="6189488"/>
            <a:ext cx="8679529" cy="523220"/>
          </a:xfrm>
          <a:prstGeom prst="rect">
            <a:avLst/>
          </a:prstGeom>
          <a:noFill/>
        </p:spPr>
        <p:txBody>
          <a:bodyPr wrap="square" rtlCol="0">
            <a:spAutoFit/>
          </a:bodyPr>
          <a:lstStyle/>
          <a:p>
            <a:r>
              <a:rPr lang="en-GB" sz="1400" i="1" dirty="0" smtClean="0"/>
              <a:t>M. </a:t>
            </a:r>
            <a:r>
              <a:rPr lang="en-GB" sz="1400" i="1" dirty="0" err="1" smtClean="0"/>
              <a:t>Gustavsson</a:t>
            </a:r>
            <a:r>
              <a:rPr lang="en-GB" sz="1400" i="1" dirty="0" smtClean="0"/>
              <a:t> et al. "A high-rate Resolving Photon Counting ASIC for Spectral Computed Tomography" , IEEE Trans </a:t>
            </a:r>
            <a:r>
              <a:rPr lang="en-GB" sz="1400" i="1" dirty="0" err="1" smtClean="0"/>
              <a:t>Nucl</a:t>
            </a:r>
            <a:r>
              <a:rPr lang="en-GB" sz="1400" i="1" dirty="0" smtClean="0"/>
              <a:t>. </a:t>
            </a:r>
            <a:r>
              <a:rPr lang="en-GB" sz="1400" i="1" dirty="0" err="1" smtClean="0"/>
              <a:t>Sci</a:t>
            </a:r>
            <a:r>
              <a:rPr lang="en-GB" sz="1400" i="1" dirty="0" smtClean="0"/>
              <a:t>, Vol. 59, No. 1, Feb 2012.</a:t>
            </a:r>
            <a:endParaRPr lang="en-GB" sz="1400" i="1" dirty="0"/>
          </a:p>
        </p:txBody>
      </p:sp>
      <p:sp>
        <p:nvSpPr>
          <p:cNvPr id="12" name="Slide Number Placeholder 1"/>
          <p:cNvSpPr>
            <a:spLocks noGrp="1"/>
          </p:cNvSpPr>
          <p:nvPr>
            <p:ph type="sldNum" sz="quarter" idx="12"/>
          </p:nvPr>
        </p:nvSpPr>
        <p:spPr>
          <a:xfrm>
            <a:off x="6902896" y="6448251"/>
            <a:ext cx="2133600" cy="365125"/>
          </a:xfrm>
        </p:spPr>
        <p:txBody>
          <a:bodyPr/>
          <a:lstStyle/>
          <a:p>
            <a:r>
              <a:rPr lang="fr-FR" dirty="0" smtClean="0"/>
              <a:t>16</a:t>
            </a:r>
            <a:endParaRPr lang="fr-FR" dirty="0"/>
          </a:p>
        </p:txBody>
      </p:sp>
    </p:spTree>
    <p:extLst>
      <p:ext uri="{BB962C8B-B14F-4D97-AF65-F5344CB8AC3E}">
        <p14:creationId xmlns:p14="http://schemas.microsoft.com/office/powerpoint/2010/main" val="339701096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525171"/>
            <a:ext cx="8363272" cy="464067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2"/>
          </p:nvPr>
        </p:nvSpPr>
        <p:spPr/>
        <p:txBody>
          <a:bodyPr/>
          <a:lstStyle/>
          <a:p>
            <a:fld id="{D251A0BC-E5D3-4A65-8506-4DFA341A4396}" type="slidenum">
              <a:rPr lang="fr-FR" smtClean="0"/>
              <a:t>64</a:t>
            </a:fld>
            <a:endParaRPr lang="fr-FR"/>
          </a:p>
        </p:txBody>
      </p:sp>
      <p:pic>
        <p:nvPicPr>
          <p:cNvPr id="5" name="Picture 4"/>
          <p:cNvPicPr>
            <a:picLocks noChangeAspect="1"/>
          </p:cNvPicPr>
          <p:nvPr/>
        </p:nvPicPr>
        <p:blipFill>
          <a:blip r:embed="rId2"/>
          <a:stretch>
            <a:fillRect/>
          </a:stretch>
        </p:blipFill>
        <p:spPr>
          <a:xfrm>
            <a:off x="746892" y="1598487"/>
            <a:ext cx="3456384" cy="4579182"/>
          </a:xfrm>
          <a:prstGeom prst="rect">
            <a:avLst/>
          </a:prstGeom>
        </p:spPr>
      </p:pic>
      <p:pic>
        <p:nvPicPr>
          <p:cNvPr id="6" name="Picture 5"/>
          <p:cNvPicPr>
            <a:picLocks noChangeAspect="1"/>
          </p:cNvPicPr>
          <p:nvPr/>
        </p:nvPicPr>
        <p:blipFill>
          <a:blip r:embed="rId3"/>
          <a:stretch>
            <a:fillRect/>
          </a:stretch>
        </p:blipFill>
        <p:spPr>
          <a:xfrm>
            <a:off x="5004048" y="1868702"/>
            <a:ext cx="3384377" cy="4320786"/>
          </a:xfrm>
          <a:prstGeom prst="rect">
            <a:avLst/>
          </a:prstGeom>
        </p:spPr>
      </p:pic>
      <p:sp>
        <p:nvSpPr>
          <p:cNvPr id="7" name="TextBox 6"/>
          <p:cNvSpPr txBox="1"/>
          <p:nvPr/>
        </p:nvSpPr>
        <p:spPr>
          <a:xfrm>
            <a:off x="232235" y="6189488"/>
            <a:ext cx="8679529" cy="523220"/>
          </a:xfrm>
          <a:prstGeom prst="rect">
            <a:avLst/>
          </a:prstGeom>
          <a:noFill/>
        </p:spPr>
        <p:txBody>
          <a:bodyPr wrap="square" rtlCol="0">
            <a:spAutoFit/>
          </a:bodyPr>
          <a:lstStyle/>
          <a:p>
            <a:r>
              <a:rPr lang="en-GB" sz="1400" i="1" dirty="0" smtClean="0"/>
              <a:t>M. </a:t>
            </a:r>
            <a:r>
              <a:rPr lang="en-GB" sz="1400" i="1" dirty="0" err="1" smtClean="0"/>
              <a:t>Danielsson</a:t>
            </a:r>
            <a:r>
              <a:rPr lang="en-GB" sz="1400" i="1" dirty="0" smtClean="0"/>
              <a:t> “A Silicon Strip Detector for Photon Counting Spectral Computed Tomography” Presentation at the 3</a:t>
            </a:r>
            <a:r>
              <a:rPr lang="en-GB" sz="1400" i="1" baseline="30000" dirty="0" smtClean="0"/>
              <a:t>rd</a:t>
            </a:r>
            <a:r>
              <a:rPr lang="en-GB" sz="1400" i="1" dirty="0" smtClean="0"/>
              <a:t> Workshop on Medical Applications of Spectroscopic X-ray detectors</a:t>
            </a:r>
            <a:endParaRPr lang="en-GB" sz="1400" i="1" dirty="0"/>
          </a:p>
        </p:txBody>
      </p:sp>
      <p:sp>
        <p:nvSpPr>
          <p:cNvPr id="8" name="Title 1"/>
          <p:cNvSpPr txBox="1">
            <a:spLocks/>
          </p:cNvSpPr>
          <p:nvPr/>
        </p:nvSpPr>
        <p:spPr>
          <a:xfrm>
            <a:off x="-1" y="237078"/>
            <a:ext cx="9144000" cy="9445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mtClean="0"/>
              <a:t>KTH_Lin_SPD ASIC</a:t>
            </a:r>
            <a:endParaRPr lang="en-GB" dirty="0"/>
          </a:p>
        </p:txBody>
      </p:sp>
    </p:spTree>
    <p:extLst>
      <p:ext uri="{BB962C8B-B14F-4D97-AF65-F5344CB8AC3E}">
        <p14:creationId xmlns:p14="http://schemas.microsoft.com/office/powerpoint/2010/main" val="237234549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5445224"/>
            <a:ext cx="8136904" cy="1252736"/>
          </a:xfrm>
        </p:spPr>
        <p:txBody>
          <a:bodyPr>
            <a:normAutofit fontScale="62500" lnSpcReduction="20000"/>
          </a:bodyPr>
          <a:lstStyle/>
          <a:p>
            <a:r>
              <a:rPr lang="en-GB" dirty="0" smtClean="0"/>
              <a:t>Power consumption versus channel density</a:t>
            </a:r>
          </a:p>
          <a:p>
            <a:r>
              <a:rPr lang="en-GB" dirty="0" smtClean="0"/>
              <a:t>Above 1W/cm</a:t>
            </a:r>
            <a:r>
              <a:rPr lang="en-GB" baseline="30000" dirty="0" smtClean="0"/>
              <a:t>2</a:t>
            </a:r>
            <a:r>
              <a:rPr lang="en-GB" dirty="0" smtClean="0"/>
              <a:t> active cooling has to be implemented</a:t>
            </a:r>
          </a:p>
          <a:p>
            <a:r>
              <a:rPr lang="en-GB" dirty="0" smtClean="0"/>
              <a:t>(</a:t>
            </a:r>
            <a:r>
              <a:rPr lang="en-GB" dirty="0" smtClean="0"/>
              <a:t>38) </a:t>
            </a:r>
            <a:r>
              <a:rPr lang="en-GB" dirty="0" smtClean="0"/>
              <a:t>An effective sensor channel is read out by 16 readout channels (moreover high input capacitance due to interconnects)</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65</a:t>
            </a:fld>
            <a:endParaRPr lang="fr-FR"/>
          </a:p>
        </p:txBody>
      </p:sp>
      <p:pic>
        <p:nvPicPr>
          <p:cNvPr id="5" name="Picture 4"/>
          <p:cNvPicPr>
            <a:picLocks noChangeAspect="1"/>
          </p:cNvPicPr>
          <p:nvPr/>
        </p:nvPicPr>
        <p:blipFill>
          <a:blip r:embed="rId3"/>
          <a:stretch>
            <a:fillRect/>
          </a:stretch>
        </p:blipFill>
        <p:spPr>
          <a:xfrm>
            <a:off x="608532" y="404664"/>
            <a:ext cx="7566895" cy="4942453"/>
          </a:xfrm>
          <a:prstGeom prst="rect">
            <a:avLst/>
          </a:prstGeom>
        </p:spPr>
      </p:pic>
    </p:spTree>
    <p:extLst>
      <p:ext uri="{BB962C8B-B14F-4D97-AF65-F5344CB8AC3E}">
        <p14:creationId xmlns:p14="http://schemas.microsoft.com/office/powerpoint/2010/main" val="156342009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2505" y="155867"/>
            <a:ext cx="9121495" cy="5970457"/>
          </a:xfrm>
          <a:prstGeom prst="rect">
            <a:avLst/>
          </a:prstGeom>
        </p:spPr>
      </p:pic>
      <p:cxnSp>
        <p:nvCxnSpPr>
          <p:cNvPr id="5" name="Straight Arrow Connector 4"/>
          <p:cNvCxnSpPr/>
          <p:nvPr/>
        </p:nvCxnSpPr>
        <p:spPr bwMode="auto">
          <a:xfrm flipV="1">
            <a:off x="1015754" y="3912690"/>
            <a:ext cx="258602" cy="59165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9" name="Straight Arrow Connector 18"/>
          <p:cNvCxnSpPr/>
          <p:nvPr/>
        </p:nvCxnSpPr>
        <p:spPr bwMode="auto">
          <a:xfrm flipH="1" flipV="1">
            <a:off x="1638059" y="3860807"/>
            <a:ext cx="1217330" cy="64923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2" name="Straight Arrow Connector 21"/>
          <p:cNvCxnSpPr/>
          <p:nvPr/>
        </p:nvCxnSpPr>
        <p:spPr bwMode="auto">
          <a:xfrm flipH="1" flipV="1">
            <a:off x="2721971" y="3853213"/>
            <a:ext cx="1990515" cy="65112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4" name="Straight Arrow Connector 23"/>
          <p:cNvCxnSpPr/>
          <p:nvPr/>
        </p:nvCxnSpPr>
        <p:spPr bwMode="auto">
          <a:xfrm flipH="1" flipV="1">
            <a:off x="3841537" y="3855152"/>
            <a:ext cx="2600983" cy="65532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7" name="Straight Arrow Connector 26"/>
          <p:cNvCxnSpPr/>
          <p:nvPr/>
        </p:nvCxnSpPr>
        <p:spPr bwMode="auto">
          <a:xfrm flipH="1" flipV="1">
            <a:off x="6674320" y="3855152"/>
            <a:ext cx="1567186" cy="65311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9" name="Straight Connector 28"/>
          <p:cNvCxnSpPr/>
          <p:nvPr/>
        </p:nvCxnSpPr>
        <p:spPr bwMode="auto">
          <a:xfrm flipV="1">
            <a:off x="1594272" y="476672"/>
            <a:ext cx="0" cy="3493695"/>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3" name="Straight Connector 32"/>
          <p:cNvCxnSpPr/>
          <p:nvPr/>
        </p:nvCxnSpPr>
        <p:spPr bwMode="auto">
          <a:xfrm flipH="1" flipV="1">
            <a:off x="1295156" y="116632"/>
            <a:ext cx="3638" cy="3853735"/>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4" name="Straight Connector 33"/>
          <p:cNvCxnSpPr/>
          <p:nvPr/>
        </p:nvCxnSpPr>
        <p:spPr bwMode="auto">
          <a:xfrm flipV="1">
            <a:off x="2699792" y="1163105"/>
            <a:ext cx="0" cy="2807262"/>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5" name="Straight Connector 34"/>
          <p:cNvCxnSpPr/>
          <p:nvPr/>
        </p:nvCxnSpPr>
        <p:spPr bwMode="auto">
          <a:xfrm flipV="1">
            <a:off x="3851275" y="1628800"/>
            <a:ext cx="0" cy="2341567"/>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6" name="Straight Connector 35"/>
          <p:cNvCxnSpPr/>
          <p:nvPr/>
        </p:nvCxnSpPr>
        <p:spPr bwMode="auto">
          <a:xfrm flipV="1">
            <a:off x="6666571" y="2223520"/>
            <a:ext cx="0" cy="1637287"/>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39" name="TextBox 38"/>
          <p:cNvSpPr txBox="1"/>
          <p:nvPr/>
        </p:nvSpPr>
        <p:spPr>
          <a:xfrm>
            <a:off x="824585" y="5967655"/>
            <a:ext cx="8317610" cy="261610"/>
          </a:xfrm>
          <a:prstGeom prst="rect">
            <a:avLst/>
          </a:prstGeom>
          <a:noFill/>
        </p:spPr>
        <p:txBody>
          <a:bodyPr wrap="square" rtlCol="0">
            <a:spAutoFit/>
          </a:bodyPr>
          <a:lstStyle/>
          <a:p>
            <a:r>
              <a:rPr lang="en-GB" sz="1100" dirty="0" smtClean="0"/>
              <a:t>Simulation 80keV photons, 2mm </a:t>
            </a:r>
            <a:r>
              <a:rPr lang="en-GB" sz="1100" dirty="0" err="1" smtClean="0"/>
              <a:t>CdTe</a:t>
            </a:r>
            <a:r>
              <a:rPr lang="en-GB" sz="1100" dirty="0" smtClean="0"/>
              <a:t>, -800V, 100e- </a:t>
            </a:r>
            <a:r>
              <a:rPr lang="en-GB" sz="1100" dirty="0" err="1" smtClean="0"/>
              <a:t>r.m.s</a:t>
            </a:r>
            <a:r>
              <a:rPr lang="en-GB" sz="1100" dirty="0" smtClean="0"/>
              <a:t>. noise (no threshold dispersion, no charge trapping)</a:t>
            </a:r>
            <a:endParaRPr lang="en-GB" sz="1100" dirty="0"/>
          </a:p>
        </p:txBody>
      </p:sp>
      <p:sp>
        <p:nvSpPr>
          <p:cNvPr id="8" name="TextBox 7"/>
          <p:cNvSpPr txBox="1"/>
          <p:nvPr/>
        </p:nvSpPr>
        <p:spPr>
          <a:xfrm>
            <a:off x="5148064" y="506487"/>
            <a:ext cx="3935368" cy="584775"/>
          </a:xfrm>
          <a:prstGeom prst="rect">
            <a:avLst/>
          </a:prstGeom>
          <a:noFill/>
        </p:spPr>
        <p:txBody>
          <a:bodyPr wrap="square" rtlCol="0">
            <a:spAutoFit/>
          </a:bodyPr>
          <a:lstStyle/>
          <a:p>
            <a:r>
              <a:rPr lang="en-GB" sz="1600" dirty="0" smtClean="0"/>
              <a:t>The trend shows that reducing the pixel size helps dealing with higher fluxes</a:t>
            </a:r>
            <a:endParaRPr lang="en-GB" sz="1600" dirty="0"/>
          </a:p>
        </p:txBody>
      </p:sp>
      <p:sp>
        <p:nvSpPr>
          <p:cNvPr id="2" name="TextBox 1"/>
          <p:cNvSpPr txBox="1"/>
          <p:nvPr/>
        </p:nvSpPr>
        <p:spPr>
          <a:xfrm>
            <a:off x="3308660" y="6597380"/>
            <a:ext cx="6021534" cy="276999"/>
          </a:xfrm>
          <a:prstGeom prst="rect">
            <a:avLst/>
          </a:prstGeom>
          <a:noFill/>
        </p:spPr>
        <p:txBody>
          <a:bodyPr wrap="square" rtlCol="0">
            <a:spAutoFit/>
          </a:bodyPr>
          <a:lstStyle/>
          <a:p>
            <a:r>
              <a:rPr lang="en-GB" sz="1200" i="1" dirty="0" smtClean="0"/>
              <a:t>Acknowledgements for simulations on sensor physics: D. Pennicard (DESY), L. Tlustos (CERN)</a:t>
            </a:r>
            <a:endParaRPr lang="en-GB" sz="1200" i="1" dirty="0"/>
          </a:p>
        </p:txBody>
      </p:sp>
      <p:pic>
        <p:nvPicPr>
          <p:cNvPr id="128614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0350" y="4516641"/>
            <a:ext cx="1979808" cy="1484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8614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71143" y="4512828"/>
            <a:ext cx="1984895" cy="1488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8614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55433" y="4512654"/>
            <a:ext cx="1985128" cy="1488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86150"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43398" y="4512513"/>
            <a:ext cx="1975961" cy="1481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86151"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505" y="4504200"/>
            <a:ext cx="1998139" cy="1497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TextBox 40"/>
          <p:cNvSpPr txBox="1"/>
          <p:nvPr/>
        </p:nvSpPr>
        <p:spPr>
          <a:xfrm>
            <a:off x="-7046" y="6251814"/>
            <a:ext cx="9320529" cy="338554"/>
          </a:xfrm>
          <a:prstGeom prst="rect">
            <a:avLst/>
          </a:prstGeom>
          <a:noFill/>
        </p:spPr>
        <p:txBody>
          <a:bodyPr wrap="square" rtlCol="0">
            <a:spAutoFit/>
          </a:bodyPr>
          <a:lstStyle/>
          <a:p>
            <a:r>
              <a:rPr lang="en-GB" sz="1600" dirty="0" smtClean="0"/>
              <a:t>In order to do spectroscopy at fine pitches a charge reconstruction and hit allocation architecture is required.</a:t>
            </a:r>
            <a:endParaRPr lang="en-GB" sz="1600" dirty="0"/>
          </a:p>
        </p:txBody>
      </p:sp>
      <p:cxnSp>
        <p:nvCxnSpPr>
          <p:cNvPr id="6" name="Straight Arrow Connector 5"/>
          <p:cNvCxnSpPr/>
          <p:nvPr/>
        </p:nvCxnSpPr>
        <p:spPr>
          <a:xfrm>
            <a:off x="2766609" y="2067120"/>
            <a:ext cx="1038703" cy="268766"/>
          </a:xfrm>
          <a:prstGeom prst="straightConnector1">
            <a:avLst/>
          </a:prstGeom>
          <a:ln w="127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167164" y="1751111"/>
            <a:ext cx="2461990" cy="584775"/>
          </a:xfrm>
          <a:prstGeom prst="rect">
            <a:avLst/>
          </a:prstGeom>
          <a:noFill/>
        </p:spPr>
        <p:txBody>
          <a:bodyPr wrap="square" rtlCol="0">
            <a:spAutoFit/>
          </a:bodyPr>
          <a:lstStyle/>
          <a:p>
            <a:r>
              <a:rPr lang="en-US" sz="1600" i="1" dirty="0" smtClean="0"/>
              <a:t>(28) ChromAIX1 (2010)</a:t>
            </a:r>
          </a:p>
          <a:p>
            <a:r>
              <a:rPr lang="en-US" sz="1600" i="1" dirty="0" smtClean="0"/>
              <a:t>(33) ChromAIX2 (2017)</a:t>
            </a:r>
            <a:endParaRPr lang="en-GB" sz="1600" i="1" dirty="0"/>
          </a:p>
        </p:txBody>
      </p:sp>
    </p:spTree>
    <p:extLst>
      <p:ext uri="{BB962C8B-B14F-4D97-AF65-F5344CB8AC3E}">
        <p14:creationId xmlns:p14="http://schemas.microsoft.com/office/powerpoint/2010/main" val="1003013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8614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8614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8614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8615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28615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1" grpId="0"/>
      <p:bldP spid="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nvPr>
        </p:nvGraphicFramePr>
        <p:xfrm>
          <a:off x="2915816" y="1954693"/>
          <a:ext cx="3258020" cy="863798"/>
        </p:xfrm>
        <a:graphic>
          <a:graphicData uri="http://schemas.openxmlformats.org/presentationml/2006/ole">
            <mc:AlternateContent xmlns:mc="http://schemas.openxmlformats.org/markup-compatibility/2006">
              <mc:Choice xmlns:v="urn:schemas-microsoft-com:vml" Requires="v">
                <p:oleObj spid="_x0000_s291870" name="Equation" r:id="rId4" imgW="1625400" imgH="431640" progId="Equation.3">
                  <p:embed/>
                </p:oleObj>
              </mc:Choice>
              <mc:Fallback>
                <p:oleObj name="Equation" r:id="rId4" imgW="1625400" imgH="431640" progId="Equation.3">
                  <p:embed/>
                  <p:pic>
                    <p:nvPicPr>
                      <p:cNvPr id="3" name="Object 2"/>
                      <p:cNvPicPr>
                        <a:picLocks noChangeAspect="1" noChangeArrowheads="1"/>
                      </p:cNvPicPr>
                      <p:nvPr/>
                    </p:nvPicPr>
                    <p:blipFill>
                      <a:blip r:embed="rId5"/>
                      <a:srcRect/>
                      <a:stretch>
                        <a:fillRect/>
                      </a:stretch>
                    </p:blipFill>
                    <p:spPr bwMode="auto">
                      <a:xfrm>
                        <a:off x="2915816" y="1954693"/>
                        <a:ext cx="3258020" cy="863798"/>
                      </a:xfrm>
                      <a:prstGeom prst="rect">
                        <a:avLst/>
                      </a:prstGeom>
                      <a:solidFill>
                        <a:schemeClr val="bg1"/>
                      </a:solidFill>
                      <a:ln>
                        <a:noFill/>
                      </a:ln>
                    </p:spPr>
                  </p:pic>
                </p:oleObj>
              </mc:Fallback>
            </mc:AlternateContent>
          </a:graphicData>
        </a:graphic>
      </p:graphicFrame>
      <p:sp>
        <p:nvSpPr>
          <p:cNvPr id="9" name="Title 1"/>
          <p:cNvSpPr>
            <a:spLocks noGrp="1"/>
          </p:cNvSpPr>
          <p:nvPr>
            <p:ph type="title"/>
          </p:nvPr>
        </p:nvSpPr>
        <p:spPr>
          <a:xfrm>
            <a:off x="457200" y="274638"/>
            <a:ext cx="8229600" cy="1143000"/>
          </a:xfrm>
        </p:spPr>
        <p:txBody>
          <a:bodyPr>
            <a:normAutofit fontScale="90000"/>
          </a:bodyPr>
          <a:lstStyle/>
          <a:p>
            <a:r>
              <a:rPr lang="en-GB" dirty="0"/>
              <a:t>What is the upper limit (in 2D laid out) detectors?</a:t>
            </a:r>
          </a:p>
        </p:txBody>
      </p:sp>
      <p:sp>
        <p:nvSpPr>
          <p:cNvPr id="22" name="TextBox 21"/>
          <p:cNvSpPr txBox="1"/>
          <p:nvPr/>
        </p:nvSpPr>
        <p:spPr>
          <a:xfrm>
            <a:off x="971600" y="3140968"/>
            <a:ext cx="7344816" cy="646331"/>
          </a:xfrm>
          <a:prstGeom prst="rect">
            <a:avLst/>
          </a:prstGeom>
          <a:noFill/>
        </p:spPr>
        <p:txBody>
          <a:bodyPr wrap="square" rtlCol="0">
            <a:spAutoFit/>
          </a:bodyPr>
          <a:lstStyle/>
          <a:p>
            <a:r>
              <a:rPr lang="en-GB" i="1" dirty="0" smtClean="0"/>
              <a:t>The lower limit on </a:t>
            </a:r>
            <a:r>
              <a:rPr lang="en-GB" i="1" dirty="0" smtClean="0">
                <a:latin typeface="Symbol" panose="05050102010706020507" pitchFamily="18" charset="2"/>
              </a:rPr>
              <a:t>t</a:t>
            </a:r>
            <a:r>
              <a:rPr lang="en-GB" i="1" dirty="0" smtClean="0"/>
              <a:t> depends on the time required by the </a:t>
            </a:r>
            <a:r>
              <a:rPr lang="en-GB" i="1" dirty="0" err="1" smtClean="0"/>
              <a:t>analog</a:t>
            </a:r>
            <a:r>
              <a:rPr lang="en-GB" i="1" dirty="0" smtClean="0"/>
              <a:t> front-end to integrate the charge</a:t>
            </a:r>
            <a:endParaRPr lang="en-GB" i="1" dirty="0"/>
          </a:p>
        </p:txBody>
      </p:sp>
      <p:sp>
        <p:nvSpPr>
          <p:cNvPr id="10" name="Slide Number Placeholder 1"/>
          <p:cNvSpPr>
            <a:spLocks noGrp="1"/>
          </p:cNvSpPr>
          <p:nvPr>
            <p:ph type="sldNum" sz="quarter" idx="12"/>
          </p:nvPr>
        </p:nvSpPr>
        <p:spPr>
          <a:xfrm>
            <a:off x="6902896" y="6448251"/>
            <a:ext cx="2133600" cy="365125"/>
          </a:xfrm>
        </p:spPr>
        <p:txBody>
          <a:bodyPr/>
          <a:lstStyle/>
          <a:p>
            <a:r>
              <a:rPr lang="fr-FR" dirty="0" smtClean="0"/>
              <a:t>19</a:t>
            </a:r>
            <a:endParaRPr lang="fr-FR" dirty="0"/>
          </a:p>
        </p:txBody>
      </p:sp>
    </p:spTree>
    <p:extLst>
      <p:ext uri="{BB962C8B-B14F-4D97-AF65-F5344CB8AC3E}">
        <p14:creationId xmlns:p14="http://schemas.microsoft.com/office/powerpoint/2010/main" val="1897302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223911" y="1261591"/>
            <a:ext cx="2044010" cy="2359434"/>
            <a:chOff x="2690155" y="1568831"/>
            <a:chExt cx="2044010" cy="2359434"/>
          </a:xfrm>
        </p:grpSpPr>
        <p:pic>
          <p:nvPicPr>
            <p:cNvPr id="1273859"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4268"/>
            <a:stretch/>
          </p:blipFill>
          <p:spPr bwMode="auto">
            <a:xfrm>
              <a:off x="2690155" y="1568831"/>
              <a:ext cx="2044010" cy="2307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Rectangle 35"/>
            <p:cNvSpPr/>
            <p:nvPr/>
          </p:nvSpPr>
          <p:spPr bwMode="auto">
            <a:xfrm>
              <a:off x="4072735" y="3352190"/>
              <a:ext cx="661430" cy="576075"/>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grpSp>
      <p:cxnSp>
        <p:nvCxnSpPr>
          <p:cNvPr id="7" name="Straight Arrow Connector 6"/>
          <p:cNvCxnSpPr/>
          <p:nvPr/>
        </p:nvCxnSpPr>
        <p:spPr bwMode="auto">
          <a:xfrm flipH="1">
            <a:off x="923126" y="1145708"/>
            <a:ext cx="2857" cy="483092"/>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sp>
        <p:nvSpPr>
          <p:cNvPr id="8" name="TextBox 7"/>
          <p:cNvSpPr txBox="1"/>
          <p:nvPr/>
        </p:nvSpPr>
        <p:spPr>
          <a:xfrm>
            <a:off x="992011" y="1022564"/>
            <a:ext cx="576075" cy="400110"/>
          </a:xfrm>
          <a:prstGeom prst="rect">
            <a:avLst/>
          </a:prstGeom>
          <a:noFill/>
        </p:spPr>
        <p:txBody>
          <a:bodyPr wrap="square" rtlCol="0">
            <a:spAutoFit/>
          </a:bodyPr>
          <a:lstStyle/>
          <a:p>
            <a:r>
              <a:rPr lang="en-GB" dirty="0" smtClean="0">
                <a:solidFill>
                  <a:srgbClr val="FF0000"/>
                </a:solidFill>
                <a:latin typeface="Symbol" panose="05050102010706020507" pitchFamily="18" charset="2"/>
              </a:rPr>
              <a:t>g</a:t>
            </a:r>
            <a:endParaRPr lang="en-GB" dirty="0">
              <a:solidFill>
                <a:srgbClr val="FF0000"/>
              </a:solidFill>
              <a:latin typeface="Symbol" panose="05050102010706020507" pitchFamily="18" charset="2"/>
            </a:endParaRPr>
          </a:p>
        </p:txBody>
      </p:sp>
      <p:cxnSp>
        <p:nvCxnSpPr>
          <p:cNvPr id="10" name="Straight Connector 9"/>
          <p:cNvCxnSpPr/>
          <p:nvPr/>
        </p:nvCxnSpPr>
        <p:spPr bwMode="auto">
          <a:xfrm flipH="1" flipV="1">
            <a:off x="923126" y="1560234"/>
            <a:ext cx="2857" cy="161301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Arrow Connector 12"/>
          <p:cNvCxnSpPr/>
          <p:nvPr/>
        </p:nvCxnSpPr>
        <p:spPr bwMode="auto">
          <a:xfrm>
            <a:off x="492746" y="2474729"/>
            <a:ext cx="0" cy="688989"/>
          </a:xfrm>
          <a:prstGeom prst="straightConnector1">
            <a:avLst/>
          </a:prstGeom>
          <a:solidFill>
            <a:schemeClr val="accent1"/>
          </a:solidFill>
          <a:ln w="9525" cap="flat" cmpd="sng" algn="ctr">
            <a:solidFill>
              <a:schemeClr val="tx1"/>
            </a:solidFill>
            <a:prstDash val="solid"/>
            <a:round/>
            <a:headEnd type="none" w="med" len="med"/>
            <a:tailEnd type="arrow" w="med" len="med"/>
          </a:ln>
          <a:effectLst/>
        </p:spPr>
      </p:cxnSp>
      <p:sp>
        <p:nvSpPr>
          <p:cNvPr id="14" name="TextBox 13"/>
          <p:cNvSpPr txBox="1"/>
          <p:nvPr/>
        </p:nvSpPr>
        <p:spPr>
          <a:xfrm>
            <a:off x="262316" y="2181939"/>
            <a:ext cx="548452" cy="261610"/>
          </a:xfrm>
          <a:prstGeom prst="rect">
            <a:avLst/>
          </a:prstGeom>
          <a:noFill/>
        </p:spPr>
        <p:txBody>
          <a:bodyPr wrap="square" rtlCol="0">
            <a:spAutoFit/>
          </a:bodyPr>
          <a:lstStyle/>
          <a:p>
            <a:r>
              <a:rPr lang="en-GB" sz="1050" dirty="0"/>
              <a:t>1</a:t>
            </a:r>
            <a:r>
              <a:rPr lang="en-GB" sz="1050" dirty="0" smtClean="0"/>
              <a:t>mm</a:t>
            </a:r>
            <a:endParaRPr lang="en-GB" sz="1050" dirty="0"/>
          </a:p>
        </p:txBody>
      </p:sp>
      <p:cxnSp>
        <p:nvCxnSpPr>
          <p:cNvPr id="20" name="Straight Arrow Connector 19"/>
          <p:cNvCxnSpPr/>
          <p:nvPr/>
        </p:nvCxnSpPr>
        <p:spPr bwMode="auto">
          <a:xfrm flipV="1">
            <a:off x="492746" y="1483424"/>
            <a:ext cx="0" cy="682845"/>
          </a:xfrm>
          <a:prstGeom prst="straightConnector1">
            <a:avLst/>
          </a:prstGeom>
          <a:solidFill>
            <a:schemeClr val="accent1"/>
          </a:solidFill>
          <a:ln w="9525" cap="flat" cmpd="sng" algn="ctr">
            <a:solidFill>
              <a:schemeClr val="tx1"/>
            </a:solidFill>
            <a:prstDash val="solid"/>
            <a:round/>
            <a:headEnd type="none" w="med" len="med"/>
            <a:tailEnd type="arrow" w="med" len="med"/>
          </a:ln>
          <a:effectLst/>
        </p:spPr>
      </p:cxnSp>
      <p:sp>
        <p:nvSpPr>
          <p:cNvPr id="18" name="TextBox 17"/>
          <p:cNvSpPr txBox="1"/>
          <p:nvPr/>
        </p:nvSpPr>
        <p:spPr>
          <a:xfrm>
            <a:off x="40210" y="3902939"/>
            <a:ext cx="2074090" cy="2246769"/>
          </a:xfrm>
          <a:prstGeom prst="rect">
            <a:avLst/>
          </a:prstGeom>
          <a:noFill/>
        </p:spPr>
        <p:txBody>
          <a:bodyPr wrap="square" rtlCol="0">
            <a:spAutoFit/>
          </a:bodyPr>
          <a:lstStyle/>
          <a:p>
            <a:pPr marL="285750" indent="-285750">
              <a:buFont typeface="Arial" panose="020B0604020202020204" pitchFamily="34" charset="0"/>
              <a:buChar char="•"/>
            </a:pPr>
            <a:r>
              <a:rPr lang="en-GB" sz="1400" dirty="0"/>
              <a:t>1</a:t>
            </a:r>
            <a:r>
              <a:rPr lang="en-GB" sz="1400" dirty="0" smtClean="0"/>
              <a:t>mm </a:t>
            </a:r>
            <a:r>
              <a:rPr lang="en-GB" sz="1400" dirty="0" err="1" smtClean="0"/>
              <a:t>CdTe</a:t>
            </a:r>
            <a:endParaRPr lang="en-GB" sz="1400" dirty="0"/>
          </a:p>
          <a:p>
            <a:pPr marL="285750" indent="-285750">
              <a:buFont typeface="Arial" panose="020B0604020202020204" pitchFamily="34" charset="0"/>
              <a:buChar char="•"/>
            </a:pPr>
            <a:r>
              <a:rPr lang="en-GB" sz="1400" dirty="0" smtClean="0"/>
              <a:t>60keV photon</a:t>
            </a:r>
          </a:p>
          <a:p>
            <a:pPr marL="285750" indent="-285750">
              <a:buFont typeface="Arial" panose="020B0604020202020204" pitchFamily="34" charset="0"/>
              <a:buChar char="•"/>
            </a:pPr>
            <a:r>
              <a:rPr lang="en-GB" sz="1400" dirty="0" smtClean="0"/>
              <a:t>600V sensor bias</a:t>
            </a:r>
          </a:p>
          <a:p>
            <a:pPr marL="285750" indent="-285750">
              <a:buFont typeface="Arial" panose="020B0604020202020204" pitchFamily="34" charset="0"/>
              <a:buChar char="•"/>
            </a:pPr>
            <a:r>
              <a:rPr lang="en-GB" sz="1400" dirty="0"/>
              <a:t>Energy deposition at z=240</a:t>
            </a:r>
            <a:r>
              <a:rPr lang="en-GB" sz="1400" dirty="0">
                <a:latin typeface="Symbol" panose="05050102010706020507" pitchFamily="18" charset="2"/>
              </a:rPr>
              <a:t>m</a:t>
            </a:r>
            <a:r>
              <a:rPr lang="en-GB" sz="1400" dirty="0"/>
              <a:t>m </a:t>
            </a:r>
            <a:r>
              <a:rPr lang="en-GB" sz="1400" dirty="0" smtClean="0"/>
              <a:t> </a:t>
            </a:r>
          </a:p>
          <a:p>
            <a:pPr marL="285750" indent="-285750">
              <a:buFont typeface="Arial" panose="020B0604020202020204" pitchFamily="34" charset="0"/>
              <a:buChar char="•"/>
            </a:pPr>
            <a:endParaRPr lang="en-GB" sz="1400" dirty="0" smtClean="0"/>
          </a:p>
          <a:p>
            <a:r>
              <a:rPr lang="en-GB" sz="1400" dirty="0" smtClean="0"/>
              <a:t>(No charge trapping, charge sharing or fluorescence included in simulation) </a:t>
            </a:r>
          </a:p>
        </p:txBody>
      </p:sp>
      <p:pic>
        <p:nvPicPr>
          <p:cNvPr id="48" name="Picture 47"/>
          <p:cNvPicPr/>
          <p:nvPr/>
        </p:nvPicPr>
        <p:blipFill rotWithShape="1">
          <a:blip r:embed="rId5">
            <a:extLst>
              <a:ext uri="{28A0092B-C50C-407E-A947-70E740481C1C}">
                <a14:useLocalDpi xmlns:a14="http://schemas.microsoft.com/office/drawing/2010/main" val="0"/>
              </a:ext>
            </a:extLst>
          </a:blip>
          <a:srcRect l="7928" r="51460" b="3802"/>
          <a:stretch/>
        </p:blipFill>
        <p:spPr bwMode="auto">
          <a:xfrm>
            <a:off x="2093372" y="812477"/>
            <a:ext cx="3888432" cy="5617095"/>
          </a:xfrm>
          <a:prstGeom prst="rect">
            <a:avLst/>
          </a:prstGeom>
          <a:noFill/>
          <a:ln>
            <a:noFill/>
          </a:ln>
          <a:extLst>
            <a:ext uri="{53640926-AAD7-44D8-BBD7-CCE9431645EC}">
              <a14:shadowObscured xmlns:a14="http://schemas.microsoft.com/office/drawing/2010/main"/>
            </a:ext>
          </a:extLst>
        </p:spPr>
      </p:pic>
      <p:graphicFrame>
        <p:nvGraphicFramePr>
          <p:cNvPr id="4" name="Table 3"/>
          <p:cNvGraphicFramePr>
            <a:graphicFrameLocks noGrp="1"/>
          </p:cNvGraphicFramePr>
          <p:nvPr>
            <p:extLst/>
          </p:nvPr>
        </p:nvGraphicFramePr>
        <p:xfrm>
          <a:off x="6092195" y="2759881"/>
          <a:ext cx="2903985" cy="1112520"/>
        </p:xfrm>
        <a:graphic>
          <a:graphicData uri="http://schemas.openxmlformats.org/drawingml/2006/table">
            <a:tbl>
              <a:tblPr firstRow="1" bandRow="1">
                <a:tableStyleId>{5C22544A-7EE6-4342-B048-85BDC9FD1C3A}</a:tableStyleId>
              </a:tblPr>
              <a:tblGrid>
                <a:gridCol w="967995">
                  <a:extLst>
                    <a:ext uri="{9D8B030D-6E8A-4147-A177-3AD203B41FA5}">
                      <a16:colId xmlns:a16="http://schemas.microsoft.com/office/drawing/2014/main" val="3355018582"/>
                    </a:ext>
                  </a:extLst>
                </a:gridCol>
                <a:gridCol w="967995">
                  <a:extLst>
                    <a:ext uri="{9D8B030D-6E8A-4147-A177-3AD203B41FA5}">
                      <a16:colId xmlns:a16="http://schemas.microsoft.com/office/drawing/2014/main" val="4134115803"/>
                    </a:ext>
                  </a:extLst>
                </a:gridCol>
                <a:gridCol w="967995">
                  <a:extLst>
                    <a:ext uri="{9D8B030D-6E8A-4147-A177-3AD203B41FA5}">
                      <a16:colId xmlns:a16="http://schemas.microsoft.com/office/drawing/2014/main" val="1044228841"/>
                    </a:ext>
                  </a:extLst>
                </a:gridCol>
              </a:tblGrid>
              <a:tr h="370840">
                <a:tc>
                  <a:txBody>
                    <a:bodyPr/>
                    <a:lstStyle/>
                    <a:p>
                      <a:endParaRPr lang="en-GB" dirty="0"/>
                    </a:p>
                  </a:txBody>
                  <a:tcPr/>
                </a:tc>
                <a:tc>
                  <a:txBody>
                    <a:bodyPr/>
                    <a:lstStyle/>
                    <a:p>
                      <a:r>
                        <a:rPr lang="en-GB" dirty="0" smtClean="0"/>
                        <a:t>t</a:t>
                      </a:r>
                      <a:r>
                        <a:rPr lang="en-GB" baseline="-25000" dirty="0" smtClean="0"/>
                        <a:t>90%</a:t>
                      </a:r>
                      <a:endParaRPr lang="en-GB" baseline="-25000" dirty="0"/>
                    </a:p>
                  </a:txBody>
                  <a:tcPr/>
                </a:tc>
                <a:tc>
                  <a:txBody>
                    <a:bodyPr/>
                    <a:lstStyle/>
                    <a:p>
                      <a:r>
                        <a:rPr lang="en-GB" dirty="0" smtClean="0"/>
                        <a:t>t</a:t>
                      </a:r>
                      <a:r>
                        <a:rPr lang="en-GB" baseline="-25000" dirty="0" smtClean="0"/>
                        <a:t>97.5%</a:t>
                      </a:r>
                      <a:endParaRPr lang="en-GB" baseline="-25000" dirty="0"/>
                    </a:p>
                  </a:txBody>
                  <a:tcPr/>
                </a:tc>
                <a:extLst>
                  <a:ext uri="{0D108BD9-81ED-4DB2-BD59-A6C34878D82A}">
                    <a16:rowId xmlns:a16="http://schemas.microsoft.com/office/drawing/2014/main" val="344381504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50</a:t>
                      </a:r>
                      <a:r>
                        <a:rPr lang="en-GB" dirty="0" smtClean="0">
                          <a:latin typeface="Symbol" panose="05050102010706020507" pitchFamily="18" charset="2"/>
                        </a:rPr>
                        <a:t>m</a:t>
                      </a:r>
                      <a:r>
                        <a:rPr lang="en-GB" dirty="0" smtClean="0"/>
                        <a:t>m</a:t>
                      </a:r>
                    </a:p>
                  </a:txBody>
                  <a:tcPr/>
                </a:tc>
                <a:tc>
                  <a:txBody>
                    <a:bodyPr/>
                    <a:lstStyle/>
                    <a:p>
                      <a:r>
                        <a:rPr lang="en-GB" dirty="0" smtClean="0"/>
                        <a:t>2.4ns</a:t>
                      </a:r>
                      <a:endParaRPr lang="en-GB" dirty="0"/>
                    </a:p>
                  </a:txBody>
                  <a:tcPr/>
                </a:tc>
                <a:tc>
                  <a:txBody>
                    <a:bodyPr/>
                    <a:lstStyle/>
                    <a:p>
                      <a:r>
                        <a:rPr lang="en-GB" dirty="0" smtClean="0"/>
                        <a:t>13.5ns</a:t>
                      </a:r>
                      <a:endParaRPr lang="en-GB" dirty="0"/>
                    </a:p>
                  </a:txBody>
                  <a:tcPr/>
                </a:tc>
                <a:extLst>
                  <a:ext uri="{0D108BD9-81ED-4DB2-BD59-A6C34878D82A}">
                    <a16:rowId xmlns:a16="http://schemas.microsoft.com/office/drawing/2014/main" val="261379989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300</a:t>
                      </a:r>
                      <a:r>
                        <a:rPr lang="en-GB" dirty="0" smtClean="0">
                          <a:latin typeface="Symbol" panose="05050102010706020507" pitchFamily="18" charset="2"/>
                        </a:rPr>
                        <a:t>m</a:t>
                      </a:r>
                      <a:r>
                        <a:rPr lang="en-GB" dirty="0" smtClean="0"/>
                        <a:t>m</a:t>
                      </a:r>
                    </a:p>
                  </a:txBody>
                  <a:tcPr/>
                </a:tc>
                <a:tc>
                  <a:txBody>
                    <a:bodyPr/>
                    <a:lstStyle/>
                    <a:p>
                      <a:r>
                        <a:rPr lang="en-GB" dirty="0" smtClean="0"/>
                        <a:t>14.7ns</a:t>
                      </a:r>
                      <a:endParaRPr lang="en-GB" dirty="0"/>
                    </a:p>
                  </a:txBody>
                  <a:tcPr/>
                </a:tc>
                <a:tc>
                  <a:txBody>
                    <a:bodyPr/>
                    <a:lstStyle/>
                    <a:p>
                      <a:r>
                        <a:rPr lang="en-GB" dirty="0" smtClean="0"/>
                        <a:t>38.2ns</a:t>
                      </a:r>
                      <a:endParaRPr lang="en-GB" dirty="0"/>
                    </a:p>
                  </a:txBody>
                  <a:tcPr/>
                </a:tc>
                <a:extLst>
                  <a:ext uri="{0D108BD9-81ED-4DB2-BD59-A6C34878D82A}">
                    <a16:rowId xmlns:a16="http://schemas.microsoft.com/office/drawing/2014/main" val="3620061472"/>
                  </a:ext>
                </a:extLst>
              </a:tr>
            </a:tbl>
          </a:graphicData>
        </a:graphic>
      </p:graphicFrame>
      <p:cxnSp>
        <p:nvCxnSpPr>
          <p:cNvPr id="6" name="Straight Arrow Connector 5"/>
          <p:cNvCxnSpPr/>
          <p:nvPr/>
        </p:nvCxnSpPr>
        <p:spPr>
          <a:xfrm flipV="1">
            <a:off x="7244323" y="3872402"/>
            <a:ext cx="144016" cy="3566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937194" y="4157087"/>
            <a:ext cx="3206806" cy="369332"/>
          </a:xfrm>
          <a:prstGeom prst="rect">
            <a:avLst/>
          </a:prstGeom>
          <a:noFill/>
        </p:spPr>
        <p:txBody>
          <a:bodyPr wrap="square" rtlCol="0">
            <a:spAutoFit/>
          </a:bodyPr>
          <a:lstStyle/>
          <a:p>
            <a:r>
              <a:rPr lang="en-GB" dirty="0"/>
              <a:t>W</a:t>
            </a:r>
            <a:r>
              <a:rPr lang="en-GB" dirty="0" smtClean="0"/>
              <a:t>e assume </a:t>
            </a:r>
            <a:r>
              <a:rPr lang="en-GB" dirty="0" err="1" smtClean="0"/>
              <a:t>t</a:t>
            </a:r>
            <a:r>
              <a:rPr lang="en-GB" baseline="-25000" dirty="0" err="1" smtClean="0"/>
              <a:t>X</a:t>
            </a:r>
            <a:r>
              <a:rPr lang="en-GB" baseline="-25000" dirty="0" smtClean="0"/>
              <a:t>%</a:t>
            </a:r>
            <a:r>
              <a:rPr lang="en-GB" dirty="0" smtClean="0"/>
              <a:t>=</a:t>
            </a:r>
            <a:r>
              <a:rPr lang="en-GB" dirty="0" err="1" smtClean="0"/>
              <a:t>t</a:t>
            </a:r>
            <a:r>
              <a:rPr lang="en-GB" baseline="-25000" dirty="0" err="1" smtClean="0"/>
              <a:t>p</a:t>
            </a:r>
            <a:r>
              <a:rPr lang="en-GB" dirty="0" smtClean="0"/>
              <a:t> and </a:t>
            </a:r>
            <a:r>
              <a:rPr lang="en-GB" dirty="0" smtClean="0">
                <a:latin typeface="Symbol" panose="05050102010706020507" pitchFamily="18" charset="2"/>
              </a:rPr>
              <a:t>t</a:t>
            </a:r>
            <a:r>
              <a:rPr lang="en-GB" dirty="0" smtClean="0"/>
              <a:t>=2</a:t>
            </a:r>
            <a:r>
              <a:rPr lang="en-GB" dirty="0" smtClean="0">
                <a:latin typeface="Symbol" panose="05050102010706020507" pitchFamily="18" charset="2"/>
              </a:rPr>
              <a:t>t</a:t>
            </a:r>
            <a:r>
              <a:rPr lang="en-GB" baseline="-25000" dirty="0" smtClean="0"/>
              <a:t>p</a:t>
            </a:r>
            <a:endParaRPr lang="en-GB" baseline="-25000" dirty="0"/>
          </a:p>
        </p:txBody>
      </p:sp>
      <p:graphicFrame>
        <p:nvGraphicFramePr>
          <p:cNvPr id="49" name="Object 48"/>
          <p:cNvGraphicFramePr>
            <a:graphicFrameLocks noChangeAspect="1"/>
          </p:cNvGraphicFramePr>
          <p:nvPr>
            <p:extLst/>
          </p:nvPr>
        </p:nvGraphicFramePr>
        <p:xfrm>
          <a:off x="6154135" y="4948808"/>
          <a:ext cx="2488316" cy="659727"/>
        </p:xfrm>
        <a:graphic>
          <a:graphicData uri="http://schemas.openxmlformats.org/presentationml/2006/ole">
            <mc:AlternateContent xmlns:mc="http://schemas.openxmlformats.org/markup-compatibility/2006">
              <mc:Choice xmlns:v="urn:schemas-microsoft-com:vml" Requires="v">
                <p:oleObj spid="_x0000_s292894" name="Equation" r:id="rId6" imgW="1625400" imgH="431640" progId="Equation.3">
                  <p:embed/>
                </p:oleObj>
              </mc:Choice>
              <mc:Fallback>
                <p:oleObj name="Equation" r:id="rId6" imgW="1625400" imgH="431640" progId="Equation.3">
                  <p:embed/>
                  <p:pic>
                    <p:nvPicPr>
                      <p:cNvPr id="49" name="Object 48"/>
                      <p:cNvPicPr>
                        <a:picLocks noChangeAspect="1" noChangeArrowheads="1"/>
                      </p:cNvPicPr>
                      <p:nvPr/>
                    </p:nvPicPr>
                    <p:blipFill>
                      <a:blip r:embed="rId7"/>
                      <a:srcRect/>
                      <a:stretch>
                        <a:fillRect/>
                      </a:stretch>
                    </p:blipFill>
                    <p:spPr bwMode="auto">
                      <a:xfrm>
                        <a:off x="6154135" y="4948808"/>
                        <a:ext cx="2488316" cy="659727"/>
                      </a:xfrm>
                      <a:prstGeom prst="rect">
                        <a:avLst/>
                      </a:prstGeom>
                      <a:solidFill>
                        <a:schemeClr val="bg1"/>
                      </a:solidFill>
                      <a:ln>
                        <a:noFill/>
                      </a:ln>
                    </p:spPr>
                  </p:pic>
                </p:oleObj>
              </mc:Fallback>
            </mc:AlternateContent>
          </a:graphicData>
        </a:graphic>
      </p:graphicFrame>
      <p:sp>
        <p:nvSpPr>
          <p:cNvPr id="19" name="Title 1"/>
          <p:cNvSpPr>
            <a:spLocks noGrp="1"/>
          </p:cNvSpPr>
          <p:nvPr>
            <p:ph type="title"/>
          </p:nvPr>
        </p:nvSpPr>
        <p:spPr>
          <a:xfrm>
            <a:off x="457200" y="-171400"/>
            <a:ext cx="8229600" cy="1143000"/>
          </a:xfrm>
        </p:spPr>
        <p:txBody>
          <a:bodyPr>
            <a:normAutofit fontScale="90000"/>
          </a:bodyPr>
          <a:lstStyle/>
          <a:p>
            <a:r>
              <a:rPr lang="en-GB" dirty="0" smtClean="0"/>
              <a:t>Signal induction in the pixel electrodes</a:t>
            </a:r>
            <a:endParaRPr lang="en-GB" dirty="0"/>
          </a:p>
        </p:txBody>
      </p:sp>
      <p:sp>
        <p:nvSpPr>
          <p:cNvPr id="21" name="TextBox 20"/>
          <p:cNvSpPr txBox="1"/>
          <p:nvPr/>
        </p:nvSpPr>
        <p:spPr>
          <a:xfrm>
            <a:off x="5796136" y="2044096"/>
            <a:ext cx="1448187" cy="307777"/>
          </a:xfrm>
          <a:prstGeom prst="rect">
            <a:avLst/>
          </a:prstGeom>
          <a:noFill/>
        </p:spPr>
        <p:txBody>
          <a:bodyPr wrap="square" rtlCol="0">
            <a:spAutoFit/>
          </a:bodyPr>
          <a:lstStyle/>
          <a:p>
            <a:r>
              <a:rPr lang="en-GB" sz="1400" dirty="0" smtClean="0"/>
              <a:t>Pixel pitch</a:t>
            </a:r>
            <a:endParaRPr lang="en-GB" sz="1400" baseline="-25000" dirty="0"/>
          </a:p>
        </p:txBody>
      </p:sp>
      <p:cxnSp>
        <p:nvCxnSpPr>
          <p:cNvPr id="22" name="Straight Arrow Connector 21"/>
          <p:cNvCxnSpPr/>
          <p:nvPr/>
        </p:nvCxnSpPr>
        <p:spPr>
          <a:xfrm>
            <a:off x="6202307" y="2372061"/>
            <a:ext cx="79772" cy="831190"/>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154223" y="1772816"/>
            <a:ext cx="1967986" cy="738664"/>
          </a:xfrm>
          <a:prstGeom prst="rect">
            <a:avLst/>
          </a:prstGeom>
          <a:noFill/>
        </p:spPr>
        <p:txBody>
          <a:bodyPr wrap="square" rtlCol="0">
            <a:spAutoFit/>
          </a:bodyPr>
          <a:lstStyle/>
          <a:p>
            <a:r>
              <a:rPr lang="en-GB" sz="1400" dirty="0" smtClean="0"/>
              <a:t>Time to integrate a given percentage of the charge</a:t>
            </a:r>
            <a:endParaRPr lang="en-GB" sz="1400" baseline="-25000" dirty="0"/>
          </a:p>
        </p:txBody>
      </p:sp>
      <p:cxnSp>
        <p:nvCxnSpPr>
          <p:cNvPr id="26" name="Straight Arrow Connector 25"/>
          <p:cNvCxnSpPr/>
          <p:nvPr/>
        </p:nvCxnSpPr>
        <p:spPr>
          <a:xfrm flipH="1">
            <a:off x="7826866" y="2390561"/>
            <a:ext cx="156629" cy="363055"/>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053914" y="924145"/>
            <a:ext cx="3128123" cy="707886"/>
          </a:xfrm>
          <a:prstGeom prst="rect">
            <a:avLst/>
          </a:prstGeom>
          <a:noFill/>
        </p:spPr>
        <p:txBody>
          <a:bodyPr wrap="square" rtlCol="0">
            <a:spAutoFit/>
          </a:bodyPr>
          <a:lstStyle/>
          <a:p>
            <a:r>
              <a:rPr lang="en-GB" sz="2000" dirty="0" smtClean="0"/>
              <a:t>Signal shape depends on detector geometry</a:t>
            </a:r>
            <a:endParaRPr lang="en-GB" sz="2000" baseline="-25000" dirty="0"/>
          </a:p>
        </p:txBody>
      </p:sp>
      <p:sp>
        <p:nvSpPr>
          <p:cNvPr id="23" name="Slide Number Placeholder 1"/>
          <p:cNvSpPr>
            <a:spLocks noGrp="1"/>
          </p:cNvSpPr>
          <p:nvPr>
            <p:ph type="sldNum" sz="quarter" idx="12"/>
          </p:nvPr>
        </p:nvSpPr>
        <p:spPr>
          <a:xfrm>
            <a:off x="6902896" y="6448251"/>
            <a:ext cx="2133600" cy="365125"/>
          </a:xfrm>
        </p:spPr>
        <p:txBody>
          <a:bodyPr/>
          <a:lstStyle/>
          <a:p>
            <a:r>
              <a:rPr lang="fr-FR" dirty="0" smtClean="0"/>
              <a:t>20</a:t>
            </a:r>
            <a:endParaRPr lang="fr-FR" dirty="0"/>
          </a:p>
        </p:txBody>
      </p:sp>
    </p:spTree>
    <p:extLst>
      <p:ext uri="{BB962C8B-B14F-4D97-AF65-F5344CB8AC3E}">
        <p14:creationId xmlns:p14="http://schemas.microsoft.com/office/powerpoint/2010/main" val="1623268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1" grpId="0"/>
      <p:bldP spid="2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634652" y="857251"/>
            <a:ext cx="7874696" cy="5143499"/>
          </a:xfrm>
          <a:prstGeom prst="rect">
            <a:avLst/>
          </a:prstGeom>
        </p:spPr>
      </p:pic>
      <p:sp>
        <p:nvSpPr>
          <p:cNvPr id="8" name="TextBox 7"/>
          <p:cNvSpPr txBox="1"/>
          <p:nvPr/>
        </p:nvSpPr>
        <p:spPr>
          <a:xfrm>
            <a:off x="3214688" y="1618607"/>
            <a:ext cx="1246310" cy="276999"/>
          </a:xfrm>
          <a:prstGeom prst="rect">
            <a:avLst/>
          </a:prstGeom>
          <a:noFill/>
        </p:spPr>
        <p:txBody>
          <a:bodyPr wrap="square" rtlCol="0">
            <a:spAutoFit/>
          </a:bodyPr>
          <a:lstStyle/>
          <a:p>
            <a:r>
              <a:rPr lang="es-ES" sz="1200" i="1" dirty="0"/>
              <a:t>(24) Siemens PC</a:t>
            </a:r>
          </a:p>
        </p:txBody>
      </p:sp>
      <p:sp>
        <p:nvSpPr>
          <p:cNvPr id="9" name="TextBox 8"/>
          <p:cNvSpPr txBox="1"/>
          <p:nvPr/>
        </p:nvSpPr>
        <p:spPr>
          <a:xfrm>
            <a:off x="3490546" y="1876680"/>
            <a:ext cx="1989260" cy="276999"/>
          </a:xfrm>
          <a:prstGeom prst="rect">
            <a:avLst/>
          </a:prstGeom>
          <a:noFill/>
        </p:spPr>
        <p:txBody>
          <a:bodyPr wrap="square" rtlCol="0">
            <a:spAutoFit/>
          </a:bodyPr>
          <a:lstStyle/>
          <a:p>
            <a:r>
              <a:rPr lang="es-ES" sz="1200" i="1" dirty="0"/>
              <a:t>(28) Philips Chromaix1</a:t>
            </a:r>
          </a:p>
        </p:txBody>
      </p:sp>
      <p:sp>
        <p:nvSpPr>
          <p:cNvPr id="10" name="TextBox 9"/>
          <p:cNvSpPr txBox="1"/>
          <p:nvPr/>
        </p:nvSpPr>
        <p:spPr>
          <a:xfrm>
            <a:off x="4485176" y="2181921"/>
            <a:ext cx="1989260" cy="276999"/>
          </a:xfrm>
          <a:prstGeom prst="rect">
            <a:avLst/>
          </a:prstGeom>
          <a:noFill/>
        </p:spPr>
        <p:txBody>
          <a:bodyPr wrap="square" rtlCol="0">
            <a:spAutoFit/>
          </a:bodyPr>
          <a:lstStyle/>
          <a:p>
            <a:r>
              <a:rPr lang="es-ES" sz="1200" i="1" dirty="0"/>
              <a:t>(33) Philips Chromaix2</a:t>
            </a:r>
          </a:p>
        </p:txBody>
      </p:sp>
      <p:cxnSp>
        <p:nvCxnSpPr>
          <p:cNvPr id="12" name="Straight Arrow Connector 11"/>
          <p:cNvCxnSpPr/>
          <p:nvPr/>
        </p:nvCxnSpPr>
        <p:spPr>
          <a:xfrm flipH="1">
            <a:off x="2677259" y="1855634"/>
            <a:ext cx="566005" cy="3995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2995980" y="2089601"/>
            <a:ext cx="494567" cy="3462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3976322" y="2435836"/>
            <a:ext cx="508854" cy="254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980469" y="4510519"/>
            <a:ext cx="1989260" cy="276999"/>
          </a:xfrm>
          <a:prstGeom prst="rect">
            <a:avLst/>
          </a:prstGeom>
          <a:noFill/>
        </p:spPr>
        <p:txBody>
          <a:bodyPr wrap="square" rtlCol="0">
            <a:spAutoFit/>
          </a:bodyPr>
          <a:lstStyle/>
          <a:p>
            <a:r>
              <a:rPr lang="es-ES" sz="1200" i="1" dirty="0"/>
              <a:t>(3) Timepix3</a:t>
            </a:r>
          </a:p>
        </p:txBody>
      </p:sp>
      <p:cxnSp>
        <p:nvCxnSpPr>
          <p:cNvPr id="20" name="Straight Arrow Connector 19"/>
          <p:cNvCxnSpPr/>
          <p:nvPr/>
        </p:nvCxnSpPr>
        <p:spPr>
          <a:xfrm flipH="1" flipV="1">
            <a:off x="1791435" y="4373835"/>
            <a:ext cx="226400" cy="3032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963563" y="1974114"/>
            <a:ext cx="757532" cy="301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3665" y="1759704"/>
            <a:ext cx="1989260" cy="276999"/>
          </a:xfrm>
          <a:prstGeom prst="rect">
            <a:avLst/>
          </a:prstGeom>
          <a:noFill/>
        </p:spPr>
        <p:txBody>
          <a:bodyPr wrap="square" rtlCol="0">
            <a:spAutoFit/>
          </a:bodyPr>
          <a:lstStyle/>
          <a:p>
            <a:r>
              <a:rPr lang="es-ES" sz="1200" i="1" dirty="0"/>
              <a:t>(1) Medipix3 55u (SPM)</a:t>
            </a:r>
          </a:p>
        </p:txBody>
      </p:sp>
      <p:sp>
        <p:nvSpPr>
          <p:cNvPr id="26" name="TextBox 25"/>
          <p:cNvSpPr txBox="1"/>
          <p:nvPr/>
        </p:nvSpPr>
        <p:spPr>
          <a:xfrm>
            <a:off x="-51655" y="3066769"/>
            <a:ext cx="1693619" cy="276999"/>
          </a:xfrm>
          <a:prstGeom prst="rect">
            <a:avLst/>
          </a:prstGeom>
          <a:solidFill>
            <a:schemeClr val="bg1"/>
          </a:solidFill>
        </p:spPr>
        <p:txBody>
          <a:bodyPr wrap="square" rtlCol="0">
            <a:spAutoFit/>
          </a:bodyPr>
          <a:lstStyle/>
          <a:p>
            <a:r>
              <a:rPr lang="es-ES" sz="1200" i="1" dirty="0"/>
              <a:t>(2) Medipix3 55u (CSM)</a:t>
            </a:r>
          </a:p>
        </p:txBody>
      </p:sp>
      <p:cxnSp>
        <p:nvCxnSpPr>
          <p:cNvPr id="27" name="Straight Arrow Connector 26"/>
          <p:cNvCxnSpPr/>
          <p:nvPr/>
        </p:nvCxnSpPr>
        <p:spPr>
          <a:xfrm flipV="1">
            <a:off x="1342328" y="2743168"/>
            <a:ext cx="378767" cy="3231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721095" y="3649120"/>
            <a:ext cx="1693619" cy="461665"/>
          </a:xfrm>
          <a:prstGeom prst="rect">
            <a:avLst/>
          </a:prstGeom>
          <a:solidFill>
            <a:schemeClr val="bg1"/>
          </a:solidFill>
        </p:spPr>
        <p:txBody>
          <a:bodyPr wrap="square" rtlCol="0">
            <a:spAutoFit/>
          </a:bodyPr>
          <a:lstStyle/>
          <a:p>
            <a:r>
              <a:rPr lang="es-ES" sz="1200" i="1" dirty="0"/>
              <a:t>(2) Medipix3 110u (CSM)</a:t>
            </a:r>
          </a:p>
        </p:txBody>
      </p:sp>
      <p:cxnSp>
        <p:nvCxnSpPr>
          <p:cNvPr id="30" name="Straight Arrow Connector 29"/>
          <p:cNvCxnSpPr/>
          <p:nvPr/>
        </p:nvCxnSpPr>
        <p:spPr>
          <a:xfrm flipH="1" flipV="1">
            <a:off x="2077585" y="3271983"/>
            <a:ext cx="155366" cy="4023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2060350" y="1574725"/>
            <a:ext cx="602971" cy="8844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567904" y="1292077"/>
            <a:ext cx="2148112" cy="276999"/>
          </a:xfrm>
          <a:prstGeom prst="rect">
            <a:avLst/>
          </a:prstGeom>
          <a:solidFill>
            <a:schemeClr val="bg1"/>
          </a:solidFill>
        </p:spPr>
        <p:txBody>
          <a:bodyPr wrap="square" rtlCol="0">
            <a:spAutoFit/>
          </a:bodyPr>
          <a:lstStyle/>
          <a:p>
            <a:r>
              <a:rPr lang="es-ES" sz="1200" i="1" dirty="0"/>
              <a:t>(2) Medipix3 110u (SPM)</a:t>
            </a:r>
          </a:p>
        </p:txBody>
      </p:sp>
      <p:sp>
        <p:nvSpPr>
          <p:cNvPr id="37" name="Slide Number Placeholder 36"/>
          <p:cNvSpPr>
            <a:spLocks noGrp="1"/>
          </p:cNvSpPr>
          <p:nvPr>
            <p:ph type="sldNum" sz="quarter" idx="12"/>
          </p:nvPr>
        </p:nvSpPr>
        <p:spPr/>
        <p:txBody>
          <a:bodyPr/>
          <a:lstStyle/>
          <a:p>
            <a:fld id="{F189C796-7B01-4AE2-9926-661C92FC6A66}" type="slidenum">
              <a:rPr lang="es-ES" smtClean="0"/>
              <a:t>69</a:t>
            </a:fld>
            <a:endParaRPr lang="es-ES"/>
          </a:p>
        </p:txBody>
      </p:sp>
    </p:spTree>
    <p:extLst>
      <p:ext uri="{BB962C8B-B14F-4D97-AF65-F5344CB8AC3E}">
        <p14:creationId xmlns:p14="http://schemas.microsoft.com/office/powerpoint/2010/main" val="3231114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9" grpId="0"/>
      <p:bldP spid="24" grpId="0"/>
      <p:bldP spid="26" grpId="0" animBg="1"/>
      <p:bldP spid="29" grpId="0" animBg="1"/>
      <p:bldP spid="3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35843"/>
            <a:ext cx="9144001"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3600" dirty="0" err="1" smtClean="0">
                <a:latin typeface="+mj-lt"/>
              </a:rPr>
              <a:t>Medipix</a:t>
            </a:r>
            <a:r>
              <a:rPr lang="en-US" sz="3600" dirty="0" smtClean="0">
                <a:latin typeface="+mj-lt"/>
              </a:rPr>
              <a:t> Collaborations</a:t>
            </a:r>
            <a:endParaRPr lang="en-US" sz="3600" dirty="0">
              <a:latin typeface="+mj-lt"/>
            </a:endParaRPr>
          </a:p>
        </p:txBody>
      </p:sp>
      <p:sp>
        <p:nvSpPr>
          <p:cNvPr id="8" name="Rectangle 6"/>
          <p:cNvSpPr>
            <a:spLocks noChangeArrowheads="1"/>
          </p:cNvSpPr>
          <p:nvPr/>
        </p:nvSpPr>
        <p:spPr bwMode="auto">
          <a:xfrm>
            <a:off x="395536" y="895568"/>
            <a:ext cx="8280919" cy="2389416"/>
          </a:xfrm>
          <a:prstGeom prst="rect">
            <a:avLst/>
          </a:prstGeom>
          <a:noFill/>
          <a:ln w="9525">
            <a:noFill/>
            <a:miter lim="800000"/>
            <a:headEnd/>
            <a:tailEnd/>
          </a:ln>
        </p:spPr>
        <p:txBody>
          <a:bodyPr/>
          <a:lstStyle/>
          <a:p>
            <a:pPr marL="342900" indent="-342900">
              <a:buFont typeface="Arial" panose="020B0604020202020204" pitchFamily="34" charset="0"/>
              <a:buChar char="•"/>
            </a:pPr>
            <a:r>
              <a:rPr lang="en-GB" sz="2000" dirty="0" smtClean="0"/>
              <a:t>Created </a:t>
            </a:r>
            <a:r>
              <a:rPr lang="en-GB" sz="2000" dirty="0"/>
              <a:t>to </a:t>
            </a:r>
            <a:r>
              <a:rPr lang="en-GB" sz="2000" dirty="0" smtClean="0"/>
              <a:t>develop state-of-the-art hybrid </a:t>
            </a:r>
            <a:r>
              <a:rPr lang="en-GB" sz="2000" dirty="0"/>
              <a:t>pixel detectors and their </a:t>
            </a:r>
            <a:r>
              <a:rPr lang="en-GB" sz="2000" dirty="0" smtClean="0"/>
              <a:t>applications</a:t>
            </a:r>
          </a:p>
          <a:p>
            <a:pPr marL="800100" lvl="1" indent="-342900">
              <a:buFont typeface="Arial" panose="020B0604020202020204" pitchFamily="34" charset="0"/>
              <a:buChar char="•"/>
            </a:pPr>
            <a:r>
              <a:rPr lang="en-US" dirty="0" smtClean="0"/>
              <a:t>Medipix3 contained the 1</a:t>
            </a:r>
            <a:r>
              <a:rPr lang="en-US" baseline="30000" dirty="0" smtClean="0"/>
              <a:t>st</a:t>
            </a:r>
            <a:r>
              <a:rPr lang="en-US" dirty="0" smtClean="0"/>
              <a:t> implementation of an algorithm to address charge sharing</a:t>
            </a:r>
          </a:p>
          <a:p>
            <a:pPr marL="800100" lvl="1" indent="-342900">
              <a:buFont typeface="Arial" panose="020B0604020202020204" pitchFamily="34" charset="0"/>
              <a:buChar char="•"/>
            </a:pPr>
            <a:r>
              <a:rPr lang="en-US" dirty="0" smtClean="0"/>
              <a:t>Timepix4 contains the </a:t>
            </a:r>
            <a:r>
              <a:rPr lang="en-US" dirty="0" smtClean="0"/>
              <a:t>novel </a:t>
            </a:r>
            <a:r>
              <a:rPr lang="en-US" dirty="0" smtClean="0"/>
              <a:t>architecture </a:t>
            </a:r>
            <a:r>
              <a:rPr lang="en-US" dirty="0" smtClean="0"/>
              <a:t>for </a:t>
            </a:r>
            <a:r>
              <a:rPr lang="en-US" dirty="0" smtClean="0"/>
              <a:t>4 </a:t>
            </a:r>
            <a:r>
              <a:rPr lang="en-US" dirty="0" smtClean="0"/>
              <a:t>sides </a:t>
            </a:r>
            <a:r>
              <a:rPr lang="en-US" dirty="0" err="1" smtClean="0"/>
              <a:t>buttability</a:t>
            </a:r>
            <a:endParaRPr lang="en-US" dirty="0" smtClean="0"/>
          </a:p>
          <a:p>
            <a:pPr lvl="1"/>
            <a:r>
              <a:rPr lang="en-US" sz="2000" dirty="0" smtClean="0"/>
              <a:t> </a:t>
            </a:r>
            <a:endParaRPr lang="en-GB" sz="2000" dirty="0" smtClean="0"/>
          </a:p>
          <a:p>
            <a:pPr marL="342900" indent="-342900">
              <a:buFont typeface="Arial" panose="020B0604020202020204" pitchFamily="34" charset="0"/>
              <a:buChar char="•"/>
            </a:pPr>
            <a:r>
              <a:rPr lang="en-GB" sz="2000" dirty="0" smtClean="0"/>
              <a:t>Readout </a:t>
            </a:r>
            <a:r>
              <a:rPr lang="en-GB" sz="2000" dirty="0"/>
              <a:t>chips are designed at CERN based </a:t>
            </a:r>
            <a:r>
              <a:rPr lang="en-GB" sz="2000" dirty="0" smtClean="0"/>
              <a:t>on</a:t>
            </a:r>
          </a:p>
          <a:p>
            <a:pPr marL="800100" lvl="1" indent="-342900">
              <a:buFont typeface="Arial" panose="020B0604020202020204" pitchFamily="34" charset="0"/>
              <a:buChar char="•"/>
            </a:pPr>
            <a:r>
              <a:rPr lang="en-GB" dirty="0"/>
              <a:t>Feedback from the collaboration </a:t>
            </a:r>
            <a:r>
              <a:rPr lang="en-GB" dirty="0" smtClean="0"/>
              <a:t>members</a:t>
            </a:r>
          </a:p>
          <a:p>
            <a:pPr marL="800100" lvl="1" indent="-342900">
              <a:buFont typeface="Arial" panose="020B0604020202020204" pitchFamily="34" charset="0"/>
              <a:buChar char="•"/>
            </a:pPr>
            <a:r>
              <a:rPr lang="en-GB" dirty="0" smtClean="0"/>
              <a:t>Know </a:t>
            </a:r>
            <a:r>
              <a:rPr lang="en-GB" dirty="0"/>
              <a:t>how developed </a:t>
            </a:r>
            <a:r>
              <a:rPr lang="en-GB" dirty="0" smtClean="0"/>
              <a:t>(1) for HEP and (2) together with HEP</a:t>
            </a:r>
          </a:p>
          <a:p>
            <a:pPr lvl="1"/>
            <a:r>
              <a:rPr lang="en-US" sz="1600" dirty="0" smtClean="0"/>
              <a:t> </a:t>
            </a:r>
            <a:endParaRPr lang="en-GB" sz="1600" dirty="0" smtClean="0"/>
          </a:p>
          <a:p>
            <a:pPr marL="342900" indent="-342900">
              <a:buFont typeface="Arial" panose="020B0604020202020204" pitchFamily="34" charset="0"/>
              <a:buChar char="•"/>
            </a:pPr>
            <a:r>
              <a:rPr lang="en-US" sz="2000" dirty="0" smtClean="0"/>
              <a:t>Examples:</a:t>
            </a:r>
          </a:p>
          <a:p>
            <a:pPr marL="800100" lvl="1" indent="-342900">
              <a:buFont typeface="Arial" panose="020B0604020202020204" pitchFamily="34" charset="0"/>
              <a:buChar char="•"/>
            </a:pPr>
            <a:r>
              <a:rPr lang="en-US" dirty="0" smtClean="0"/>
              <a:t>Medipix3 was the first large scale chip in the HEP </a:t>
            </a:r>
            <a:r>
              <a:rPr lang="en-US" dirty="0" smtClean="0"/>
              <a:t>community in 130nm CMOS </a:t>
            </a:r>
            <a:endParaRPr lang="en-US" dirty="0" smtClean="0"/>
          </a:p>
          <a:p>
            <a:pPr marL="800100" lvl="1" indent="-342900">
              <a:buFont typeface="Arial" panose="020B0604020202020204" pitchFamily="34" charset="0"/>
              <a:buChar char="•"/>
            </a:pPr>
            <a:r>
              <a:rPr lang="en-US" dirty="0" err="1" smtClean="0"/>
              <a:t>Velopix</a:t>
            </a:r>
            <a:r>
              <a:rPr lang="en-US" dirty="0" smtClean="0"/>
              <a:t> </a:t>
            </a:r>
            <a:r>
              <a:rPr lang="en-US" dirty="0" smtClean="0"/>
              <a:t>is a successor of Timepix3 for </a:t>
            </a:r>
            <a:r>
              <a:rPr lang="en-US" dirty="0" err="1" smtClean="0"/>
              <a:t>LHCb</a:t>
            </a:r>
            <a:r>
              <a:rPr lang="en-US" dirty="0" smtClean="0"/>
              <a:t> </a:t>
            </a:r>
            <a:r>
              <a:rPr lang="en-US" dirty="0" err="1" smtClean="0"/>
              <a:t>velo</a:t>
            </a:r>
            <a:r>
              <a:rPr lang="en-US" dirty="0" smtClean="0"/>
              <a:t> (same size, pitch, common features, design team </a:t>
            </a:r>
            <a:r>
              <a:rPr lang="en-US" dirty="0" smtClean="0">
                <a:sym typeface="Wingdings" panose="05000000000000000000" pitchFamily="2" charset="2"/>
              </a:rPr>
              <a:t></a:t>
            </a:r>
            <a:r>
              <a:rPr lang="en-US" dirty="0" smtClean="0">
                <a:sym typeface="Wingdings" panose="05000000000000000000" pitchFamily="2" charset="2"/>
              </a:rPr>
              <a:t>)</a:t>
            </a:r>
          </a:p>
          <a:p>
            <a:pPr marL="800100" lvl="1" indent="-342900">
              <a:buFont typeface="Arial" panose="020B0604020202020204" pitchFamily="34" charset="0"/>
              <a:buChar char="•"/>
            </a:pPr>
            <a:r>
              <a:rPr lang="en-US" dirty="0" err="1"/>
              <a:t>LHCb</a:t>
            </a:r>
            <a:r>
              <a:rPr lang="en-US" dirty="0"/>
              <a:t> sensor characterization done with </a:t>
            </a:r>
            <a:r>
              <a:rPr lang="en-US" dirty="0" smtClean="0"/>
              <a:t>Timepix3</a:t>
            </a:r>
            <a:endParaRPr lang="en-US" dirty="0" smtClean="0">
              <a:sym typeface="Wingdings" panose="05000000000000000000" pitchFamily="2" charset="2"/>
            </a:endParaRPr>
          </a:p>
          <a:p>
            <a:pPr marL="800100" lvl="1" indent="-342900">
              <a:buFont typeface="Arial" panose="020B0604020202020204" pitchFamily="34" charset="0"/>
              <a:buChar char="•"/>
            </a:pPr>
            <a:r>
              <a:rPr lang="en-US" dirty="0" err="1" smtClean="0">
                <a:sym typeface="Wingdings" panose="05000000000000000000" pitchFamily="2" charset="2"/>
              </a:rPr>
              <a:t>CLICpix</a:t>
            </a:r>
            <a:r>
              <a:rPr lang="en-US" dirty="0" smtClean="0">
                <a:sym typeface="Wingdings" panose="05000000000000000000" pitchFamily="2" charset="2"/>
              </a:rPr>
              <a:t> and </a:t>
            </a:r>
            <a:r>
              <a:rPr lang="en-US" dirty="0" err="1" smtClean="0">
                <a:sym typeface="Wingdings" panose="05000000000000000000" pitchFamily="2" charset="2"/>
              </a:rPr>
              <a:t>ClicTD</a:t>
            </a:r>
            <a:r>
              <a:rPr lang="en-US" dirty="0" smtClean="0">
                <a:sym typeface="Wingdings" panose="05000000000000000000" pitchFamily="2" charset="2"/>
              </a:rPr>
              <a:t> developed in the team</a:t>
            </a:r>
          </a:p>
          <a:p>
            <a:pPr marL="800100" lvl="1" indent="-342900">
              <a:buFont typeface="Arial" panose="020B0604020202020204" pitchFamily="34" charset="0"/>
              <a:buChar char="•"/>
            </a:pPr>
            <a:endParaRPr lang="en-GB" sz="2000" dirty="0" smtClean="0"/>
          </a:p>
          <a:p>
            <a:pPr marL="342900" indent="-342900">
              <a:buFont typeface="Arial" panose="020B0604020202020204" pitchFamily="34" charset="0"/>
              <a:buChar char="•"/>
            </a:pPr>
            <a:r>
              <a:rPr lang="en-GB" sz="2000" dirty="0" smtClean="0"/>
              <a:t>Collaboration </a:t>
            </a:r>
            <a:r>
              <a:rPr lang="en-GB" sz="2000" dirty="0"/>
              <a:t>members develop readout systems and install chips in their </a:t>
            </a:r>
            <a:r>
              <a:rPr lang="en-GB" sz="2000" dirty="0" smtClean="0"/>
              <a:t>applications</a:t>
            </a:r>
            <a:endParaRPr lang="en-US" sz="1200" b="1" dirty="0">
              <a:solidFill>
                <a:srgbClr val="376092"/>
              </a:solidFill>
            </a:endParaRPr>
          </a:p>
        </p:txBody>
      </p:sp>
    </p:spTree>
    <p:extLst>
      <p:ext uri="{BB962C8B-B14F-4D97-AF65-F5344CB8AC3E}">
        <p14:creationId xmlns:p14="http://schemas.microsoft.com/office/powerpoint/2010/main" val="1558057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12" end="1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634652" y="857251"/>
            <a:ext cx="7874696" cy="5143499"/>
          </a:xfrm>
          <a:prstGeom prst="rect">
            <a:avLst/>
          </a:prstGeom>
        </p:spPr>
      </p:pic>
      <p:sp>
        <p:nvSpPr>
          <p:cNvPr id="21" name="5-Point Star 20"/>
          <p:cNvSpPr/>
          <p:nvPr/>
        </p:nvSpPr>
        <p:spPr>
          <a:xfrm>
            <a:off x="1713815" y="3821597"/>
            <a:ext cx="108000" cy="108012"/>
          </a:xfrm>
          <a:prstGeom prst="star5">
            <a:avLst/>
          </a:prstGeom>
          <a:solidFill>
            <a:srgbClr val="FFFF00"/>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825"/>
          </a:p>
        </p:txBody>
      </p:sp>
      <p:sp>
        <p:nvSpPr>
          <p:cNvPr id="23" name="TextBox 1"/>
          <p:cNvSpPr txBox="1"/>
          <p:nvPr/>
        </p:nvSpPr>
        <p:spPr>
          <a:xfrm>
            <a:off x="1887513" y="3669023"/>
            <a:ext cx="1188166" cy="305148"/>
          </a:xfrm>
          <a:prstGeom prst="rect">
            <a:avLst/>
          </a:prstGeom>
          <a:solidFill>
            <a:srgbClr val="FFFF00"/>
          </a:solidFill>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825" dirty="0"/>
              <a:t>Timepix4 in Data-driven</a:t>
            </a:r>
          </a:p>
        </p:txBody>
      </p:sp>
      <p:sp>
        <p:nvSpPr>
          <p:cNvPr id="25" name="5-Point Star 24"/>
          <p:cNvSpPr/>
          <p:nvPr/>
        </p:nvSpPr>
        <p:spPr>
          <a:xfrm>
            <a:off x="1719089" y="1803362"/>
            <a:ext cx="107976" cy="108027"/>
          </a:xfrm>
          <a:prstGeom prst="star5">
            <a:avLst/>
          </a:prstGeom>
          <a:solidFill>
            <a:srgbClr val="FFFF00"/>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825"/>
          </a:p>
        </p:txBody>
      </p:sp>
      <p:sp>
        <p:nvSpPr>
          <p:cNvPr id="28" name="TextBox 1"/>
          <p:cNvSpPr txBox="1"/>
          <p:nvPr/>
        </p:nvSpPr>
        <p:spPr>
          <a:xfrm>
            <a:off x="323528" y="1757407"/>
            <a:ext cx="1188166" cy="307962"/>
          </a:xfrm>
          <a:prstGeom prst="rect">
            <a:avLst/>
          </a:prstGeom>
          <a:solidFill>
            <a:srgbClr val="FFFF00"/>
          </a:solidFill>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825" dirty="0"/>
              <a:t>Timepix4 in Data-driven</a:t>
            </a:r>
          </a:p>
        </p:txBody>
      </p:sp>
      <p:sp>
        <p:nvSpPr>
          <p:cNvPr id="31" name="5-Point Star 30"/>
          <p:cNvSpPr/>
          <p:nvPr/>
        </p:nvSpPr>
        <p:spPr>
          <a:xfrm>
            <a:off x="2173581" y="2602517"/>
            <a:ext cx="108000" cy="108012"/>
          </a:xfrm>
          <a:prstGeom prst="star5">
            <a:avLst/>
          </a:prstGeom>
          <a:solidFill>
            <a:srgbClr val="FFFF00"/>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825"/>
          </a:p>
        </p:txBody>
      </p:sp>
      <p:sp>
        <p:nvSpPr>
          <p:cNvPr id="32" name="TextBox 1"/>
          <p:cNvSpPr txBox="1"/>
          <p:nvPr/>
        </p:nvSpPr>
        <p:spPr>
          <a:xfrm>
            <a:off x="3285930" y="2286001"/>
            <a:ext cx="1188166" cy="314312"/>
          </a:xfrm>
          <a:prstGeom prst="rect">
            <a:avLst/>
          </a:prstGeom>
          <a:solidFill>
            <a:srgbClr val="FFFF00"/>
          </a:solidFill>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825" dirty="0"/>
              <a:t>Medipix4 CSM, Spectroscopic</a:t>
            </a:r>
          </a:p>
        </p:txBody>
      </p:sp>
      <p:cxnSp>
        <p:nvCxnSpPr>
          <p:cNvPr id="3" name="Straight Arrow Connector 2"/>
          <p:cNvCxnSpPr/>
          <p:nvPr/>
        </p:nvCxnSpPr>
        <p:spPr>
          <a:xfrm flipH="1" flipV="1">
            <a:off x="1768822" y="1911388"/>
            <a:ext cx="5277" cy="3746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flipV="1">
            <a:off x="1768822" y="3921392"/>
            <a:ext cx="5277" cy="3746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2036989" y="2710529"/>
            <a:ext cx="172811" cy="5026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F189C796-7B01-4AE2-9926-661C92FC6A66}" type="slidenum">
              <a:rPr lang="es-ES" smtClean="0"/>
              <a:t>70</a:t>
            </a:fld>
            <a:endParaRPr lang="es-ES"/>
          </a:p>
        </p:txBody>
      </p:sp>
    </p:spTree>
    <p:extLst>
      <p:ext uri="{BB962C8B-B14F-4D97-AF65-F5344CB8AC3E}">
        <p14:creationId xmlns:p14="http://schemas.microsoft.com/office/powerpoint/2010/main" val="410296861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4000" u="sng" dirty="0" smtClean="0"/>
              <a:t>Charge reconstruction and hit allocation architectures</a:t>
            </a:r>
          </a:p>
          <a:p>
            <a:pPr algn="ctr" eaLnBrk="0" hangingPunct="0"/>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71</a:t>
            </a:fld>
            <a:endParaRPr lang="fr-FR"/>
          </a:p>
        </p:txBody>
      </p:sp>
    </p:spTree>
    <p:extLst>
      <p:ext uri="{BB962C8B-B14F-4D97-AF65-F5344CB8AC3E}">
        <p14:creationId xmlns:p14="http://schemas.microsoft.com/office/powerpoint/2010/main" val="118043927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3"/>
          <a:stretch>
            <a:fillRect/>
          </a:stretch>
        </p:blipFill>
        <p:spPr>
          <a:xfrm>
            <a:off x="22505" y="44624"/>
            <a:ext cx="9121495" cy="5970457"/>
          </a:xfrm>
          <a:prstGeom prst="rect">
            <a:avLst/>
          </a:prstGeom>
        </p:spPr>
      </p:pic>
      <p:cxnSp>
        <p:nvCxnSpPr>
          <p:cNvPr id="5" name="Straight Arrow Connector 4"/>
          <p:cNvCxnSpPr/>
          <p:nvPr/>
        </p:nvCxnSpPr>
        <p:spPr bwMode="auto">
          <a:xfrm flipV="1">
            <a:off x="1015754" y="3912690"/>
            <a:ext cx="258602" cy="59165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9" name="Straight Arrow Connector 18"/>
          <p:cNvCxnSpPr/>
          <p:nvPr/>
        </p:nvCxnSpPr>
        <p:spPr bwMode="auto">
          <a:xfrm flipH="1" flipV="1">
            <a:off x="1638059" y="3860807"/>
            <a:ext cx="1217330" cy="64923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2" name="Straight Arrow Connector 21"/>
          <p:cNvCxnSpPr/>
          <p:nvPr/>
        </p:nvCxnSpPr>
        <p:spPr bwMode="auto">
          <a:xfrm flipH="1" flipV="1">
            <a:off x="2721971" y="3853213"/>
            <a:ext cx="1990515" cy="65112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4" name="Straight Arrow Connector 23"/>
          <p:cNvCxnSpPr/>
          <p:nvPr/>
        </p:nvCxnSpPr>
        <p:spPr bwMode="auto">
          <a:xfrm flipH="1" flipV="1">
            <a:off x="3841537" y="3855152"/>
            <a:ext cx="2600983" cy="65532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7" name="Straight Arrow Connector 26"/>
          <p:cNvCxnSpPr/>
          <p:nvPr/>
        </p:nvCxnSpPr>
        <p:spPr bwMode="auto">
          <a:xfrm flipH="1" flipV="1">
            <a:off x="6674320" y="3855152"/>
            <a:ext cx="1567186" cy="65311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9" name="Straight Connector 28"/>
          <p:cNvCxnSpPr/>
          <p:nvPr/>
        </p:nvCxnSpPr>
        <p:spPr bwMode="auto">
          <a:xfrm flipV="1">
            <a:off x="1619672" y="476672"/>
            <a:ext cx="0" cy="3493695"/>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3" name="Straight Connector 32"/>
          <p:cNvCxnSpPr/>
          <p:nvPr/>
        </p:nvCxnSpPr>
        <p:spPr bwMode="auto">
          <a:xfrm flipH="1" flipV="1">
            <a:off x="1288806" y="116632"/>
            <a:ext cx="3638" cy="3853735"/>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4" name="Straight Connector 33"/>
          <p:cNvCxnSpPr/>
          <p:nvPr/>
        </p:nvCxnSpPr>
        <p:spPr bwMode="auto">
          <a:xfrm flipV="1">
            <a:off x="2699792" y="1163105"/>
            <a:ext cx="0" cy="2807262"/>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5" name="Straight Connector 34"/>
          <p:cNvCxnSpPr/>
          <p:nvPr/>
        </p:nvCxnSpPr>
        <p:spPr bwMode="auto">
          <a:xfrm flipV="1">
            <a:off x="3851275" y="1628800"/>
            <a:ext cx="0" cy="2341567"/>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6" name="Straight Connector 35"/>
          <p:cNvCxnSpPr/>
          <p:nvPr/>
        </p:nvCxnSpPr>
        <p:spPr bwMode="auto">
          <a:xfrm flipV="1">
            <a:off x="6674320" y="2223520"/>
            <a:ext cx="0" cy="1637287"/>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39" name="TextBox 38"/>
          <p:cNvSpPr txBox="1"/>
          <p:nvPr/>
        </p:nvSpPr>
        <p:spPr>
          <a:xfrm>
            <a:off x="824585" y="5967655"/>
            <a:ext cx="8317610" cy="261610"/>
          </a:xfrm>
          <a:prstGeom prst="rect">
            <a:avLst/>
          </a:prstGeom>
          <a:noFill/>
        </p:spPr>
        <p:txBody>
          <a:bodyPr wrap="square" rtlCol="0">
            <a:spAutoFit/>
          </a:bodyPr>
          <a:lstStyle/>
          <a:p>
            <a:r>
              <a:rPr lang="en-GB" sz="1100" dirty="0" smtClean="0"/>
              <a:t>Simulation 80keV photons, 2mm </a:t>
            </a:r>
            <a:r>
              <a:rPr lang="en-GB" sz="1100" dirty="0" err="1" smtClean="0"/>
              <a:t>CdTe</a:t>
            </a:r>
            <a:r>
              <a:rPr lang="en-GB" sz="1100" dirty="0" smtClean="0"/>
              <a:t>, -800V, 100e- </a:t>
            </a:r>
            <a:r>
              <a:rPr lang="en-GB" sz="1100" dirty="0" err="1" smtClean="0"/>
              <a:t>r.m.s</a:t>
            </a:r>
            <a:r>
              <a:rPr lang="en-GB" sz="1100" dirty="0" smtClean="0"/>
              <a:t>. noise (no threshold dispersion, no charge trapping)</a:t>
            </a:r>
            <a:endParaRPr lang="en-GB" sz="1100" dirty="0"/>
          </a:p>
        </p:txBody>
      </p:sp>
      <p:sp>
        <p:nvSpPr>
          <p:cNvPr id="8" name="TextBox 7"/>
          <p:cNvSpPr txBox="1"/>
          <p:nvPr/>
        </p:nvSpPr>
        <p:spPr>
          <a:xfrm>
            <a:off x="4187675" y="1458724"/>
            <a:ext cx="4416575" cy="584775"/>
          </a:xfrm>
          <a:prstGeom prst="rect">
            <a:avLst/>
          </a:prstGeom>
          <a:noFill/>
        </p:spPr>
        <p:txBody>
          <a:bodyPr wrap="square" rtlCol="0">
            <a:spAutoFit/>
          </a:bodyPr>
          <a:lstStyle/>
          <a:p>
            <a:r>
              <a:rPr lang="en-GB" sz="1600" dirty="0" smtClean="0"/>
              <a:t>The trend shows that reducing the pixel size helps dealing with higher fluxes</a:t>
            </a:r>
            <a:endParaRPr lang="en-GB" sz="1600" dirty="0"/>
          </a:p>
        </p:txBody>
      </p:sp>
      <p:sp>
        <p:nvSpPr>
          <p:cNvPr id="2" name="TextBox 1"/>
          <p:cNvSpPr txBox="1"/>
          <p:nvPr/>
        </p:nvSpPr>
        <p:spPr>
          <a:xfrm>
            <a:off x="3308660" y="6597380"/>
            <a:ext cx="6021534" cy="276999"/>
          </a:xfrm>
          <a:prstGeom prst="rect">
            <a:avLst/>
          </a:prstGeom>
          <a:noFill/>
        </p:spPr>
        <p:txBody>
          <a:bodyPr wrap="square" rtlCol="0">
            <a:spAutoFit/>
          </a:bodyPr>
          <a:lstStyle/>
          <a:p>
            <a:r>
              <a:rPr lang="en-GB" sz="1200" i="1" dirty="0" smtClean="0"/>
              <a:t>Acknowledgements for simulations on sensor physics: D. Pennicard (DESY), L. Tlustos (CERN)</a:t>
            </a:r>
            <a:endParaRPr lang="en-GB" sz="1200" i="1" dirty="0"/>
          </a:p>
        </p:txBody>
      </p:sp>
      <p:pic>
        <p:nvPicPr>
          <p:cNvPr id="128614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0350" y="4516641"/>
            <a:ext cx="1979808" cy="1484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8614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71143" y="4512828"/>
            <a:ext cx="1984895" cy="1488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8614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55433" y="4512654"/>
            <a:ext cx="1985128" cy="1488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86150"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43398" y="4512513"/>
            <a:ext cx="1975961" cy="1481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86151"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505" y="4504200"/>
            <a:ext cx="1998139" cy="1497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TextBox 40"/>
          <p:cNvSpPr txBox="1"/>
          <p:nvPr/>
        </p:nvSpPr>
        <p:spPr>
          <a:xfrm>
            <a:off x="-7046" y="6251814"/>
            <a:ext cx="9320529" cy="338554"/>
          </a:xfrm>
          <a:prstGeom prst="rect">
            <a:avLst/>
          </a:prstGeom>
          <a:noFill/>
        </p:spPr>
        <p:txBody>
          <a:bodyPr wrap="square" rtlCol="0">
            <a:spAutoFit/>
          </a:bodyPr>
          <a:lstStyle/>
          <a:p>
            <a:r>
              <a:rPr lang="en-GB" sz="1600" dirty="0" smtClean="0"/>
              <a:t>In order to do spectroscopy at fine pitches a charge reconstruction and hit allocation architecture is required.</a:t>
            </a:r>
            <a:endParaRPr lang="en-GB" sz="1600" dirty="0"/>
          </a:p>
        </p:txBody>
      </p:sp>
    </p:spTree>
    <p:extLst>
      <p:ext uri="{BB962C8B-B14F-4D97-AF65-F5344CB8AC3E}">
        <p14:creationId xmlns:p14="http://schemas.microsoft.com/office/powerpoint/2010/main" val="311347488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915762"/>
            <a:ext cx="3799480" cy="2369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6"/>
          <p:cNvSpPr>
            <a:spLocks noChangeArrowheads="1"/>
          </p:cNvSpPr>
          <p:nvPr/>
        </p:nvSpPr>
        <p:spPr bwMode="auto">
          <a:xfrm>
            <a:off x="0" y="0"/>
            <a:ext cx="9119578" cy="944563"/>
          </a:xfrm>
          <a:prstGeom prst="rect">
            <a:avLst/>
          </a:prstGeom>
          <a:noFill/>
          <a:ln w="9525">
            <a:noFill/>
            <a:miter lim="800000"/>
            <a:headEnd/>
            <a:tailEnd/>
          </a:ln>
        </p:spPr>
        <p:txBody>
          <a:bodyPr anchor="ctr"/>
          <a:lstStyle/>
          <a:p>
            <a:pPr algn="ctr" eaLnBrk="0" hangingPunct="0"/>
            <a:r>
              <a:rPr lang="fr-CH" sz="3200" dirty="0" err="1" smtClean="0">
                <a:latin typeface="+mj-lt"/>
              </a:rPr>
              <a:t>Measurement</a:t>
            </a:r>
            <a:r>
              <a:rPr lang="fr-CH" sz="3200" dirty="0" smtClean="0">
                <a:latin typeface="+mj-lt"/>
              </a:rPr>
              <a:t> (60keV, 110</a:t>
            </a:r>
            <a:r>
              <a:rPr lang="fr-CH" sz="3200" dirty="0" smtClean="0">
                <a:latin typeface="Symbol" panose="05050102010706020507" pitchFamily="18" charset="2"/>
              </a:rPr>
              <a:t>m</a:t>
            </a:r>
            <a:r>
              <a:rPr lang="fr-CH" sz="3200" dirty="0" smtClean="0">
                <a:latin typeface="+mj-lt"/>
              </a:rPr>
              <a:t>m pitch, 2mm </a:t>
            </a:r>
            <a:r>
              <a:rPr lang="fr-CH" sz="3200" dirty="0" err="1" smtClean="0">
                <a:latin typeface="+mj-lt"/>
              </a:rPr>
              <a:t>CdTe</a:t>
            </a:r>
            <a:r>
              <a:rPr lang="fr-CH" sz="3200" dirty="0" smtClean="0">
                <a:latin typeface="+mj-lt"/>
              </a:rPr>
              <a:t>)</a:t>
            </a:r>
            <a:endParaRPr lang="en-US" sz="3200" dirty="0">
              <a:latin typeface="+mj-lt"/>
            </a:endParaRPr>
          </a:p>
        </p:txBody>
      </p:sp>
      <p:sp>
        <p:nvSpPr>
          <p:cNvPr id="3" name="TextBox 2"/>
          <p:cNvSpPr txBox="1"/>
          <p:nvPr/>
        </p:nvSpPr>
        <p:spPr>
          <a:xfrm>
            <a:off x="6084168" y="6474822"/>
            <a:ext cx="2518320" cy="338554"/>
          </a:xfrm>
          <a:prstGeom prst="rect">
            <a:avLst/>
          </a:prstGeom>
          <a:noFill/>
        </p:spPr>
        <p:txBody>
          <a:bodyPr wrap="square" rtlCol="0">
            <a:spAutoFit/>
          </a:bodyPr>
          <a:lstStyle/>
          <a:p>
            <a:r>
              <a:rPr lang="en-GB" sz="1600" i="1" dirty="0" smtClean="0"/>
              <a:t>Measurements: T. Koenig</a:t>
            </a:r>
            <a:endParaRPr lang="en-GB" sz="1600" i="1" dirty="0"/>
          </a:p>
        </p:txBody>
      </p:sp>
      <p:sp>
        <p:nvSpPr>
          <p:cNvPr id="5" name="TextBox 4"/>
          <p:cNvSpPr txBox="1"/>
          <p:nvPr/>
        </p:nvSpPr>
        <p:spPr>
          <a:xfrm>
            <a:off x="1547664" y="1462052"/>
            <a:ext cx="1593316" cy="307777"/>
          </a:xfrm>
          <a:prstGeom prst="rect">
            <a:avLst/>
          </a:prstGeom>
          <a:noFill/>
        </p:spPr>
        <p:txBody>
          <a:bodyPr wrap="square" rtlCol="0">
            <a:spAutoFit/>
          </a:bodyPr>
          <a:lstStyle/>
          <a:p>
            <a:r>
              <a:rPr lang="en-GB" sz="1400" dirty="0" smtClean="0">
                <a:solidFill>
                  <a:srgbClr val="FF0000"/>
                </a:solidFill>
              </a:rPr>
              <a:t>~4.4KeV FWHM</a:t>
            </a:r>
            <a:endParaRPr lang="en-GB" sz="1400" dirty="0">
              <a:solidFill>
                <a:srgbClr val="FF0000"/>
              </a:solidFill>
            </a:endParaRPr>
          </a:p>
        </p:txBody>
      </p:sp>
      <p:sp>
        <p:nvSpPr>
          <p:cNvPr id="7" name="Slide Number Placeholder 1"/>
          <p:cNvSpPr>
            <a:spLocks noGrp="1"/>
          </p:cNvSpPr>
          <p:nvPr>
            <p:ph type="sldNum" sz="quarter" idx="12"/>
          </p:nvPr>
        </p:nvSpPr>
        <p:spPr>
          <a:xfrm>
            <a:off x="6902896" y="6448251"/>
            <a:ext cx="2133600" cy="365125"/>
          </a:xfrm>
        </p:spPr>
        <p:txBody>
          <a:bodyPr/>
          <a:lstStyle/>
          <a:p>
            <a:r>
              <a:rPr lang="fr-FR" dirty="0" smtClean="0"/>
              <a:t>29</a:t>
            </a:r>
            <a:endParaRPr lang="fr-FR" dirty="0"/>
          </a:p>
        </p:txBody>
      </p:sp>
      <p:sp>
        <p:nvSpPr>
          <p:cNvPr id="8" name="TextBox 7"/>
          <p:cNvSpPr txBox="1"/>
          <p:nvPr/>
        </p:nvSpPr>
        <p:spPr>
          <a:xfrm>
            <a:off x="4302520" y="975000"/>
            <a:ext cx="4841480" cy="2031325"/>
          </a:xfrm>
          <a:prstGeom prst="rect">
            <a:avLst/>
          </a:prstGeom>
          <a:noFill/>
        </p:spPr>
        <p:txBody>
          <a:bodyPr wrap="square" rtlCol="0">
            <a:spAutoFit/>
          </a:bodyPr>
          <a:lstStyle/>
          <a:p>
            <a:pPr marL="285750" indent="-285750">
              <a:buFont typeface="Arial" panose="020B0604020202020204" pitchFamily="34" charset="0"/>
              <a:buChar char="•"/>
            </a:pPr>
            <a:r>
              <a:rPr lang="fr-CH" dirty="0" err="1" smtClean="0"/>
              <a:t>Measured</a:t>
            </a:r>
            <a:r>
              <a:rPr lang="fr-CH" dirty="0" smtClean="0"/>
              <a:t> </a:t>
            </a:r>
            <a:r>
              <a:rPr lang="fr-CH" dirty="0" err="1" smtClean="0"/>
              <a:t>energy</a:t>
            </a:r>
            <a:r>
              <a:rPr lang="fr-CH" dirty="0" smtClean="0"/>
              <a:t> </a:t>
            </a:r>
            <a:r>
              <a:rPr lang="fr-CH" dirty="0" err="1" smtClean="0"/>
              <a:t>spectrum</a:t>
            </a:r>
            <a:r>
              <a:rPr lang="fr-CH" dirty="0" smtClean="0"/>
              <a:t> in Single Pixel Mode and in Charge </a:t>
            </a:r>
            <a:r>
              <a:rPr lang="fr-CH" dirty="0" err="1" smtClean="0"/>
              <a:t>Summing</a:t>
            </a:r>
            <a:r>
              <a:rPr lang="fr-CH" dirty="0" smtClean="0"/>
              <a:t> Mode</a:t>
            </a:r>
          </a:p>
          <a:p>
            <a:pPr marL="285750" indent="-285750">
              <a:buFont typeface="Arial" panose="020B0604020202020204" pitchFamily="34" charset="0"/>
              <a:buChar char="•"/>
            </a:pPr>
            <a:r>
              <a:rPr lang="fr-CH" dirty="0" smtClean="0"/>
              <a:t>60keV, </a:t>
            </a:r>
            <a:r>
              <a:rPr lang="fr-CH" dirty="0"/>
              <a:t>2mm </a:t>
            </a:r>
            <a:r>
              <a:rPr lang="fr-CH" dirty="0" err="1" smtClean="0"/>
              <a:t>CdTe</a:t>
            </a:r>
            <a:r>
              <a:rPr lang="fr-CH" dirty="0" smtClean="0"/>
              <a:t>, </a:t>
            </a:r>
            <a:r>
              <a:rPr lang="fr-CH" dirty="0"/>
              <a:t>110</a:t>
            </a:r>
            <a:r>
              <a:rPr lang="fr-CH" dirty="0">
                <a:latin typeface="Symbol" panose="05050102010706020507" pitchFamily="18" charset="2"/>
              </a:rPr>
              <a:t>m</a:t>
            </a:r>
            <a:r>
              <a:rPr lang="fr-CH" dirty="0"/>
              <a:t>m </a:t>
            </a:r>
            <a:r>
              <a:rPr lang="fr-CH" dirty="0" smtClean="0"/>
              <a:t>pitch</a:t>
            </a:r>
          </a:p>
          <a:p>
            <a:pPr marL="285750" indent="-285750">
              <a:buFont typeface="Arial" panose="020B0604020202020204" pitchFamily="34" charset="0"/>
              <a:buChar char="•"/>
            </a:pPr>
            <a:r>
              <a:rPr lang="en-GB" dirty="0" smtClean="0"/>
              <a:t>Fluorescence </a:t>
            </a:r>
            <a:r>
              <a:rPr lang="en-GB" dirty="0"/>
              <a:t>photons are included in charge sum if their deposition takes place within the volume of the pixels neighbouring the initial </a:t>
            </a:r>
            <a:r>
              <a:rPr lang="en-GB" dirty="0" smtClean="0"/>
              <a:t>deposition</a:t>
            </a:r>
            <a:endParaRPr lang="en-GB" dirty="0"/>
          </a:p>
        </p:txBody>
      </p:sp>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3410"/>
          <a:stretch/>
        </p:blipFill>
        <p:spPr bwMode="auto">
          <a:xfrm>
            <a:off x="136577" y="3373827"/>
            <a:ext cx="4149967" cy="2798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4300142" y="3501008"/>
            <a:ext cx="4841480" cy="2308324"/>
          </a:xfrm>
          <a:prstGeom prst="rect">
            <a:avLst/>
          </a:prstGeom>
          <a:noFill/>
        </p:spPr>
        <p:txBody>
          <a:bodyPr wrap="square" rtlCol="0">
            <a:spAutoFit/>
          </a:bodyPr>
          <a:lstStyle/>
          <a:p>
            <a:pPr marL="285750" indent="-285750">
              <a:buFont typeface="Arial" panose="020B0604020202020204" pitchFamily="34" charset="0"/>
              <a:buChar char="•"/>
            </a:pPr>
            <a:r>
              <a:rPr lang="en-GB" dirty="0"/>
              <a:t>Ga K-edge can be identified in CSM images </a:t>
            </a:r>
          </a:p>
          <a:p>
            <a:pPr marL="285750" indent="-285750">
              <a:buFont typeface="Arial" panose="020B0604020202020204" pitchFamily="34" charset="0"/>
              <a:buChar char="•"/>
            </a:pPr>
            <a:r>
              <a:rPr lang="en-GB" dirty="0"/>
              <a:t>SNR higher in CSM for the higher energy </a:t>
            </a:r>
            <a:r>
              <a:rPr lang="en-GB" dirty="0" smtClean="0"/>
              <a:t>thresholds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p:txBody>
      </p:sp>
      <p:sp>
        <p:nvSpPr>
          <p:cNvPr id="11" name="TextBox 10"/>
          <p:cNvSpPr txBox="1"/>
          <p:nvPr/>
        </p:nvSpPr>
        <p:spPr>
          <a:xfrm>
            <a:off x="209550" y="4337546"/>
            <a:ext cx="576759" cy="307777"/>
          </a:xfrm>
          <a:prstGeom prst="rect">
            <a:avLst/>
          </a:prstGeom>
          <a:noFill/>
        </p:spPr>
        <p:txBody>
          <a:bodyPr wrap="square" rtlCol="0">
            <a:spAutoFit/>
          </a:bodyPr>
          <a:lstStyle/>
          <a:p>
            <a:r>
              <a:rPr lang="en-GB" sz="1400" dirty="0" err="1" smtClean="0">
                <a:solidFill>
                  <a:schemeClr val="bg1"/>
                </a:solidFill>
              </a:rPr>
              <a:t>Gd</a:t>
            </a:r>
            <a:endParaRPr lang="en-GB" sz="1400" dirty="0">
              <a:solidFill>
                <a:schemeClr val="bg1"/>
              </a:solidFill>
            </a:endParaRPr>
          </a:p>
        </p:txBody>
      </p:sp>
      <p:sp>
        <p:nvSpPr>
          <p:cNvPr id="12" name="TextBox 11"/>
          <p:cNvSpPr txBox="1"/>
          <p:nvPr/>
        </p:nvSpPr>
        <p:spPr>
          <a:xfrm>
            <a:off x="1258937" y="5157192"/>
            <a:ext cx="576759" cy="307777"/>
          </a:xfrm>
          <a:prstGeom prst="rect">
            <a:avLst/>
          </a:prstGeom>
          <a:noFill/>
        </p:spPr>
        <p:txBody>
          <a:bodyPr wrap="square" rtlCol="0">
            <a:spAutoFit/>
          </a:bodyPr>
          <a:lstStyle/>
          <a:p>
            <a:r>
              <a:rPr lang="en-GB" sz="1400" dirty="0" smtClean="0">
                <a:solidFill>
                  <a:schemeClr val="bg1"/>
                </a:solidFill>
              </a:rPr>
              <a:t>I</a:t>
            </a:r>
            <a:endParaRPr lang="en-GB" sz="1400" dirty="0">
              <a:solidFill>
                <a:schemeClr val="bg1"/>
              </a:solidFill>
            </a:endParaRPr>
          </a:p>
        </p:txBody>
      </p:sp>
      <p:cxnSp>
        <p:nvCxnSpPr>
          <p:cNvPr id="14" name="Straight Arrow Connector 13"/>
          <p:cNvCxnSpPr>
            <a:stCxn id="12" idx="1"/>
          </p:cNvCxnSpPr>
          <p:nvPr/>
        </p:nvCxnSpPr>
        <p:spPr>
          <a:xfrm flipH="1" flipV="1">
            <a:off x="899592" y="5255908"/>
            <a:ext cx="359345" cy="5517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1079265" y="5013176"/>
            <a:ext cx="252376" cy="242732"/>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39552" y="4581128"/>
            <a:ext cx="180370" cy="14401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464589" y="4616745"/>
            <a:ext cx="146971" cy="252415"/>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4466216" y="4604935"/>
            <a:ext cx="4572000" cy="1200329"/>
          </a:xfrm>
          <a:prstGeom prst="rect">
            <a:avLst/>
          </a:prstGeom>
        </p:spPr>
        <p:txBody>
          <a:bodyPr>
            <a:spAutoFit/>
          </a:bodyPr>
          <a:lstStyle/>
          <a:p>
            <a:r>
              <a:rPr lang="en-GB" dirty="0"/>
              <a:t>Other chips have applied </a:t>
            </a:r>
            <a:r>
              <a:rPr lang="en-GB" dirty="0" smtClean="0"/>
              <a:t>architectures </a:t>
            </a:r>
            <a:r>
              <a:rPr lang="en-GB" dirty="0"/>
              <a:t>for addressing the impact of charge sharing and fluorescence: Pixie III by </a:t>
            </a:r>
            <a:r>
              <a:rPr lang="en-GB" dirty="0" err="1"/>
              <a:t>Pixirad</a:t>
            </a:r>
            <a:r>
              <a:rPr lang="en-GB" dirty="0"/>
              <a:t>, X-Counter PC (PDT25-DE</a:t>
            </a:r>
            <a:r>
              <a:rPr lang="en-GB" dirty="0" smtClean="0"/>
              <a:t>), AGH-</a:t>
            </a:r>
            <a:r>
              <a:rPr lang="en-GB" dirty="0" err="1" smtClean="0"/>
              <a:t>Fermilab</a:t>
            </a:r>
            <a:r>
              <a:rPr lang="en-GB" dirty="0" smtClean="0"/>
              <a:t> and </a:t>
            </a:r>
            <a:r>
              <a:rPr lang="en-GB" dirty="0" err="1" smtClean="0"/>
              <a:t>MultiX</a:t>
            </a:r>
            <a:r>
              <a:rPr lang="en-GB" dirty="0" smtClean="0"/>
              <a:t>-CEA.</a:t>
            </a:r>
            <a:endParaRPr lang="en-GB" dirty="0"/>
          </a:p>
        </p:txBody>
      </p:sp>
    </p:spTree>
    <p:extLst>
      <p:ext uri="{BB962C8B-B14F-4D97-AF65-F5344CB8AC3E}">
        <p14:creationId xmlns:p14="http://schemas.microsoft.com/office/powerpoint/2010/main" val="3210562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4000" u="sng" dirty="0" smtClean="0"/>
              <a:t>Detector tiling</a:t>
            </a:r>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74</a:t>
            </a:fld>
            <a:endParaRPr lang="fr-FR"/>
          </a:p>
        </p:txBody>
      </p:sp>
    </p:spTree>
    <p:extLst>
      <p:ext uri="{BB962C8B-B14F-4D97-AF65-F5344CB8AC3E}">
        <p14:creationId xmlns:p14="http://schemas.microsoft.com/office/powerpoint/2010/main" val="29338665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rmAutofit fontScale="90000"/>
          </a:bodyPr>
          <a:lstStyle/>
          <a:p>
            <a:r>
              <a:rPr lang="en-GB" dirty="0" smtClean="0"/>
              <a:t>Detector tiling on traditional designs</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75</a:t>
            </a:fld>
            <a:endParaRPr lang="fr-FR"/>
          </a:p>
        </p:txBody>
      </p:sp>
      <p:sp>
        <p:nvSpPr>
          <p:cNvPr id="5" name="Rectangle 4"/>
          <p:cNvSpPr/>
          <p:nvPr/>
        </p:nvSpPr>
        <p:spPr>
          <a:xfrm>
            <a:off x="1584200" y="1597670"/>
            <a:ext cx="6267450" cy="29225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p:nvSpPr>
        <p:spPr>
          <a:xfrm>
            <a:off x="1757238" y="3083570"/>
            <a:ext cx="1436687" cy="14366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p:nvSpPr>
        <p:spPr>
          <a:xfrm>
            <a:off x="1757238" y="4520258"/>
            <a:ext cx="1436687" cy="3349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TextBox 3"/>
          <p:cNvSpPr txBox="1">
            <a:spLocks noChangeArrowheads="1"/>
          </p:cNvSpPr>
          <p:nvPr/>
        </p:nvSpPr>
        <p:spPr bwMode="auto">
          <a:xfrm>
            <a:off x="1946150" y="3607445"/>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matrix</a:t>
            </a:r>
          </a:p>
        </p:txBody>
      </p:sp>
      <p:sp>
        <p:nvSpPr>
          <p:cNvPr id="9" name="TextBox 4"/>
          <p:cNvSpPr txBox="1">
            <a:spLocks noChangeArrowheads="1"/>
          </p:cNvSpPr>
          <p:nvPr/>
        </p:nvSpPr>
        <p:spPr bwMode="auto">
          <a:xfrm>
            <a:off x="1679450" y="4512320"/>
            <a:ext cx="1600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periphery</a:t>
            </a:r>
          </a:p>
        </p:txBody>
      </p:sp>
      <p:sp>
        <p:nvSpPr>
          <p:cNvPr id="10" name="Rectangle 9"/>
          <p:cNvSpPr/>
          <p:nvPr/>
        </p:nvSpPr>
        <p:spPr>
          <a:xfrm>
            <a:off x="3252663" y="3083570"/>
            <a:ext cx="1436687" cy="14366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 name="Rectangle 10"/>
          <p:cNvSpPr/>
          <p:nvPr/>
        </p:nvSpPr>
        <p:spPr>
          <a:xfrm>
            <a:off x="3252663" y="4520258"/>
            <a:ext cx="1436687" cy="3349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2" name="TextBox 7"/>
          <p:cNvSpPr txBox="1">
            <a:spLocks noChangeArrowheads="1"/>
          </p:cNvSpPr>
          <p:nvPr/>
        </p:nvSpPr>
        <p:spPr bwMode="auto">
          <a:xfrm>
            <a:off x="3441575" y="3607445"/>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matrix</a:t>
            </a:r>
          </a:p>
        </p:txBody>
      </p:sp>
      <p:sp>
        <p:nvSpPr>
          <p:cNvPr id="13" name="TextBox 8"/>
          <p:cNvSpPr txBox="1">
            <a:spLocks noChangeArrowheads="1"/>
          </p:cNvSpPr>
          <p:nvPr/>
        </p:nvSpPr>
        <p:spPr bwMode="auto">
          <a:xfrm>
            <a:off x="3174875" y="4512320"/>
            <a:ext cx="1600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periphery</a:t>
            </a:r>
          </a:p>
        </p:txBody>
      </p:sp>
      <p:sp>
        <p:nvSpPr>
          <p:cNvPr id="14" name="Rectangle 13"/>
          <p:cNvSpPr/>
          <p:nvPr/>
        </p:nvSpPr>
        <p:spPr>
          <a:xfrm>
            <a:off x="4748088" y="3083570"/>
            <a:ext cx="1436687" cy="14366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5" name="Rectangle 14"/>
          <p:cNvSpPr/>
          <p:nvPr/>
        </p:nvSpPr>
        <p:spPr>
          <a:xfrm>
            <a:off x="4748088" y="4520258"/>
            <a:ext cx="1436687" cy="3349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6" name="TextBox 11"/>
          <p:cNvSpPr txBox="1">
            <a:spLocks noChangeArrowheads="1"/>
          </p:cNvSpPr>
          <p:nvPr/>
        </p:nvSpPr>
        <p:spPr bwMode="auto">
          <a:xfrm>
            <a:off x="4937000" y="3607445"/>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matrix</a:t>
            </a:r>
          </a:p>
        </p:txBody>
      </p:sp>
      <p:sp>
        <p:nvSpPr>
          <p:cNvPr id="17" name="TextBox 12"/>
          <p:cNvSpPr txBox="1">
            <a:spLocks noChangeArrowheads="1"/>
          </p:cNvSpPr>
          <p:nvPr/>
        </p:nvSpPr>
        <p:spPr bwMode="auto">
          <a:xfrm>
            <a:off x="4670300" y="4512320"/>
            <a:ext cx="1600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periphery</a:t>
            </a:r>
          </a:p>
        </p:txBody>
      </p:sp>
      <p:sp>
        <p:nvSpPr>
          <p:cNvPr id="18" name="Rectangle 17"/>
          <p:cNvSpPr/>
          <p:nvPr/>
        </p:nvSpPr>
        <p:spPr>
          <a:xfrm>
            <a:off x="6243513" y="3083570"/>
            <a:ext cx="1436687" cy="14366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9" name="Rectangle 18"/>
          <p:cNvSpPr/>
          <p:nvPr/>
        </p:nvSpPr>
        <p:spPr>
          <a:xfrm>
            <a:off x="6243513" y="4520258"/>
            <a:ext cx="1436687" cy="3349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0" name="TextBox 15"/>
          <p:cNvSpPr txBox="1">
            <a:spLocks noChangeArrowheads="1"/>
          </p:cNvSpPr>
          <p:nvPr/>
        </p:nvSpPr>
        <p:spPr bwMode="auto">
          <a:xfrm>
            <a:off x="6432425" y="3607445"/>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matrix</a:t>
            </a:r>
          </a:p>
        </p:txBody>
      </p:sp>
      <p:sp>
        <p:nvSpPr>
          <p:cNvPr id="21" name="TextBox 16"/>
          <p:cNvSpPr txBox="1">
            <a:spLocks noChangeArrowheads="1"/>
          </p:cNvSpPr>
          <p:nvPr/>
        </p:nvSpPr>
        <p:spPr bwMode="auto">
          <a:xfrm>
            <a:off x="6165725" y="4512320"/>
            <a:ext cx="1600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periphery</a:t>
            </a:r>
          </a:p>
        </p:txBody>
      </p:sp>
      <p:sp>
        <p:nvSpPr>
          <p:cNvPr id="22" name="Rectangle 21"/>
          <p:cNvSpPr/>
          <p:nvPr/>
        </p:nvSpPr>
        <p:spPr>
          <a:xfrm>
            <a:off x="1760413" y="1597670"/>
            <a:ext cx="1435100" cy="14366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3" name="Rectangle 22"/>
          <p:cNvSpPr/>
          <p:nvPr/>
        </p:nvSpPr>
        <p:spPr>
          <a:xfrm>
            <a:off x="1760413" y="1262708"/>
            <a:ext cx="1435100" cy="3349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4" name="TextBox 19"/>
          <p:cNvSpPr txBox="1">
            <a:spLocks noChangeArrowheads="1"/>
          </p:cNvSpPr>
          <p:nvPr/>
        </p:nvSpPr>
        <p:spPr bwMode="auto">
          <a:xfrm>
            <a:off x="1947738" y="2121545"/>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matrix</a:t>
            </a:r>
          </a:p>
        </p:txBody>
      </p:sp>
      <p:sp>
        <p:nvSpPr>
          <p:cNvPr id="25" name="TextBox 20"/>
          <p:cNvSpPr txBox="1">
            <a:spLocks noChangeArrowheads="1"/>
          </p:cNvSpPr>
          <p:nvPr/>
        </p:nvSpPr>
        <p:spPr bwMode="auto">
          <a:xfrm>
            <a:off x="1681038" y="1254770"/>
            <a:ext cx="1600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periphery</a:t>
            </a:r>
          </a:p>
        </p:txBody>
      </p:sp>
      <p:sp>
        <p:nvSpPr>
          <p:cNvPr id="26" name="Rectangle 25"/>
          <p:cNvSpPr/>
          <p:nvPr/>
        </p:nvSpPr>
        <p:spPr>
          <a:xfrm>
            <a:off x="3255838" y="1597670"/>
            <a:ext cx="1435100" cy="14366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7" name="Rectangle 26"/>
          <p:cNvSpPr/>
          <p:nvPr/>
        </p:nvSpPr>
        <p:spPr>
          <a:xfrm>
            <a:off x="3255838" y="1262708"/>
            <a:ext cx="1435100" cy="3349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8" name="TextBox 23"/>
          <p:cNvSpPr txBox="1">
            <a:spLocks noChangeArrowheads="1"/>
          </p:cNvSpPr>
          <p:nvPr/>
        </p:nvSpPr>
        <p:spPr bwMode="auto">
          <a:xfrm>
            <a:off x="3443163" y="2121545"/>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matrix</a:t>
            </a:r>
          </a:p>
        </p:txBody>
      </p:sp>
      <p:sp>
        <p:nvSpPr>
          <p:cNvPr id="29" name="TextBox 24"/>
          <p:cNvSpPr txBox="1">
            <a:spLocks noChangeArrowheads="1"/>
          </p:cNvSpPr>
          <p:nvPr/>
        </p:nvSpPr>
        <p:spPr bwMode="auto">
          <a:xfrm>
            <a:off x="3176463" y="1254770"/>
            <a:ext cx="1600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periphery</a:t>
            </a:r>
          </a:p>
        </p:txBody>
      </p:sp>
      <p:sp>
        <p:nvSpPr>
          <p:cNvPr id="30" name="Rectangle 29"/>
          <p:cNvSpPr/>
          <p:nvPr/>
        </p:nvSpPr>
        <p:spPr>
          <a:xfrm>
            <a:off x="4751263" y="1597670"/>
            <a:ext cx="1435100" cy="14366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1" name="Rectangle 30"/>
          <p:cNvSpPr/>
          <p:nvPr/>
        </p:nvSpPr>
        <p:spPr>
          <a:xfrm>
            <a:off x="4751263" y="1262708"/>
            <a:ext cx="1435100" cy="3349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2" name="TextBox 27"/>
          <p:cNvSpPr txBox="1">
            <a:spLocks noChangeArrowheads="1"/>
          </p:cNvSpPr>
          <p:nvPr/>
        </p:nvSpPr>
        <p:spPr bwMode="auto">
          <a:xfrm>
            <a:off x="4938588" y="2121545"/>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matrix</a:t>
            </a:r>
          </a:p>
        </p:txBody>
      </p:sp>
      <p:sp>
        <p:nvSpPr>
          <p:cNvPr id="33" name="TextBox 28"/>
          <p:cNvSpPr txBox="1">
            <a:spLocks noChangeArrowheads="1"/>
          </p:cNvSpPr>
          <p:nvPr/>
        </p:nvSpPr>
        <p:spPr bwMode="auto">
          <a:xfrm>
            <a:off x="4671888" y="1254770"/>
            <a:ext cx="1600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periphery</a:t>
            </a:r>
          </a:p>
        </p:txBody>
      </p:sp>
      <p:sp>
        <p:nvSpPr>
          <p:cNvPr id="34" name="Rectangle 33"/>
          <p:cNvSpPr/>
          <p:nvPr/>
        </p:nvSpPr>
        <p:spPr>
          <a:xfrm>
            <a:off x="6246688" y="1597670"/>
            <a:ext cx="1435100" cy="14366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5" name="Rectangle 34"/>
          <p:cNvSpPr/>
          <p:nvPr/>
        </p:nvSpPr>
        <p:spPr>
          <a:xfrm>
            <a:off x="6246688" y="1262708"/>
            <a:ext cx="1435100" cy="3349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6" name="TextBox 31"/>
          <p:cNvSpPr txBox="1">
            <a:spLocks noChangeArrowheads="1"/>
          </p:cNvSpPr>
          <p:nvPr/>
        </p:nvSpPr>
        <p:spPr bwMode="auto">
          <a:xfrm>
            <a:off x="6434013" y="2121545"/>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matrix</a:t>
            </a:r>
          </a:p>
        </p:txBody>
      </p:sp>
      <p:sp>
        <p:nvSpPr>
          <p:cNvPr id="37" name="TextBox 32"/>
          <p:cNvSpPr txBox="1">
            <a:spLocks noChangeArrowheads="1"/>
          </p:cNvSpPr>
          <p:nvPr/>
        </p:nvSpPr>
        <p:spPr bwMode="auto">
          <a:xfrm>
            <a:off x="6167313" y="1254770"/>
            <a:ext cx="1600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periphery</a:t>
            </a:r>
          </a:p>
        </p:txBody>
      </p:sp>
      <p:sp>
        <p:nvSpPr>
          <p:cNvPr id="38" name="TextBox 34"/>
          <p:cNvSpPr txBox="1">
            <a:spLocks noChangeArrowheads="1"/>
          </p:cNvSpPr>
          <p:nvPr/>
        </p:nvSpPr>
        <p:spPr bwMode="auto">
          <a:xfrm>
            <a:off x="7897688" y="4550420"/>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i="1"/>
              <a:t>sensor</a:t>
            </a:r>
          </a:p>
        </p:txBody>
      </p:sp>
      <p:cxnSp>
        <p:nvCxnSpPr>
          <p:cNvPr id="39" name="Straight Arrow Connector 38"/>
          <p:cNvCxnSpPr/>
          <p:nvPr/>
        </p:nvCxnSpPr>
        <p:spPr>
          <a:xfrm flipH="1" flipV="1">
            <a:off x="7851650" y="4520258"/>
            <a:ext cx="200025" cy="17621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V="1">
            <a:off x="298325" y="3791595"/>
            <a:ext cx="0" cy="7207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298325" y="4520258"/>
            <a:ext cx="744538"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TextBox 42"/>
          <p:cNvSpPr txBox="1">
            <a:spLocks noChangeArrowheads="1"/>
          </p:cNvSpPr>
          <p:nvPr/>
        </p:nvSpPr>
        <p:spPr bwMode="auto">
          <a:xfrm>
            <a:off x="1019050" y="4217045"/>
            <a:ext cx="533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800" i="1"/>
              <a:t>x</a:t>
            </a:r>
          </a:p>
        </p:txBody>
      </p:sp>
      <p:sp>
        <p:nvSpPr>
          <p:cNvPr id="43" name="TextBox 43"/>
          <p:cNvSpPr txBox="1">
            <a:spLocks noChangeArrowheads="1"/>
          </p:cNvSpPr>
          <p:nvPr/>
        </p:nvSpPr>
        <p:spPr bwMode="auto">
          <a:xfrm>
            <a:off x="298325" y="3493145"/>
            <a:ext cx="533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800" i="1"/>
              <a:t>y</a:t>
            </a:r>
          </a:p>
        </p:txBody>
      </p:sp>
      <p:sp>
        <p:nvSpPr>
          <p:cNvPr id="44" name="TextBox 43"/>
          <p:cNvSpPr txBox="1"/>
          <p:nvPr/>
        </p:nvSpPr>
        <p:spPr>
          <a:xfrm>
            <a:off x="5428456" y="6469265"/>
            <a:ext cx="3096344" cy="369332"/>
          </a:xfrm>
          <a:prstGeom prst="rect">
            <a:avLst/>
          </a:prstGeom>
          <a:noFill/>
        </p:spPr>
        <p:txBody>
          <a:bodyPr wrap="square" rtlCol="0">
            <a:spAutoFit/>
          </a:bodyPr>
          <a:lstStyle/>
          <a:p>
            <a:r>
              <a:rPr lang="en-GB" dirty="0" smtClean="0"/>
              <a:t>See S. </a:t>
            </a:r>
            <a:r>
              <a:rPr lang="en-GB" dirty="0" err="1" smtClean="0"/>
              <a:t>Vahanen</a:t>
            </a:r>
            <a:r>
              <a:rPr lang="en-GB" dirty="0" smtClean="0"/>
              <a:t> presentation</a:t>
            </a:r>
            <a:endParaRPr lang="en-GB" dirty="0"/>
          </a:p>
        </p:txBody>
      </p:sp>
      <p:sp>
        <p:nvSpPr>
          <p:cNvPr id="3" name="TextBox 2"/>
          <p:cNvSpPr txBox="1"/>
          <p:nvPr/>
        </p:nvSpPr>
        <p:spPr>
          <a:xfrm>
            <a:off x="415006" y="5071011"/>
            <a:ext cx="8666163" cy="1323439"/>
          </a:xfrm>
          <a:prstGeom prst="rect">
            <a:avLst/>
          </a:prstGeom>
          <a:noFill/>
        </p:spPr>
        <p:txBody>
          <a:bodyPr wrap="square" rtlCol="0">
            <a:spAutoFit/>
          </a:bodyPr>
          <a:lstStyle/>
          <a:p>
            <a:r>
              <a:rPr lang="en-US" sz="2000" dirty="0" smtClean="0"/>
              <a:t>Readout chips are organized in Pixel Matrix and Chip Periphery</a:t>
            </a:r>
          </a:p>
          <a:p>
            <a:r>
              <a:rPr lang="en-US" sz="2000" dirty="0" smtClean="0"/>
              <a:t>2 chips can be tiled seamlessly in the y direction</a:t>
            </a:r>
          </a:p>
          <a:p>
            <a:r>
              <a:rPr lang="en-US" sz="2000" dirty="0" smtClean="0"/>
              <a:t>N chips can be tiled seamlessly in the x direction (yield and wafer size limits N)</a:t>
            </a:r>
          </a:p>
          <a:p>
            <a:r>
              <a:rPr lang="en-US" sz="2000" dirty="0" smtClean="0"/>
              <a:t>In </a:t>
            </a:r>
            <a:r>
              <a:rPr lang="en-US" sz="2000" dirty="0" err="1" smtClean="0"/>
              <a:t>Medipix</a:t>
            </a:r>
            <a:r>
              <a:rPr lang="en-US" sz="2000" dirty="0" smtClean="0"/>
              <a:t> 3 we designed the chip “TSV ready”</a:t>
            </a:r>
            <a:endParaRPr lang="en-GB" sz="2000" dirty="0"/>
          </a:p>
        </p:txBody>
      </p:sp>
    </p:spTree>
    <p:extLst>
      <p:ext uri="{BB962C8B-B14F-4D97-AF65-F5344CB8AC3E}">
        <p14:creationId xmlns:p14="http://schemas.microsoft.com/office/powerpoint/2010/main" val="743140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Through Silicon </a:t>
            </a:r>
            <a:r>
              <a:rPr lang="en-GB" dirty="0" err="1" smtClean="0"/>
              <a:t>Vias</a:t>
            </a:r>
            <a:r>
              <a:rPr lang="en-GB" dirty="0" smtClean="0"/>
              <a:t> on the Medipix3RX ASIC</a:t>
            </a:r>
            <a:endParaRPr lang="en-GB" dirty="0"/>
          </a:p>
        </p:txBody>
      </p:sp>
      <p:sp>
        <p:nvSpPr>
          <p:cNvPr id="4" name="Slide Number Placeholder 3"/>
          <p:cNvSpPr>
            <a:spLocks noGrp="1"/>
          </p:cNvSpPr>
          <p:nvPr>
            <p:ph type="sldNum" sz="quarter" idx="12"/>
          </p:nvPr>
        </p:nvSpPr>
        <p:spPr/>
        <p:txBody>
          <a:bodyPr/>
          <a:lstStyle/>
          <a:p>
            <a:fld id="{D251A0BC-E5D3-4A65-8506-4DFA341A4396}" type="slidenum">
              <a:rPr lang="fr-FR" smtClean="0"/>
              <a:t>76</a:t>
            </a:fld>
            <a:endParaRPr lang="fr-FR"/>
          </a:p>
        </p:txBody>
      </p:sp>
      <p:pic>
        <p:nvPicPr>
          <p:cNvPr id="5" name="Picture 4"/>
          <p:cNvPicPr>
            <a:picLocks noChangeAspect="1"/>
          </p:cNvPicPr>
          <p:nvPr/>
        </p:nvPicPr>
        <p:blipFill>
          <a:blip r:embed="rId3"/>
          <a:stretch>
            <a:fillRect/>
          </a:stretch>
        </p:blipFill>
        <p:spPr>
          <a:xfrm>
            <a:off x="107504" y="1700808"/>
            <a:ext cx="8975636" cy="4464496"/>
          </a:xfrm>
          <a:prstGeom prst="rect">
            <a:avLst/>
          </a:prstGeom>
        </p:spPr>
      </p:pic>
      <p:sp>
        <p:nvSpPr>
          <p:cNvPr id="3" name="TextBox 2"/>
          <p:cNvSpPr txBox="1"/>
          <p:nvPr/>
        </p:nvSpPr>
        <p:spPr>
          <a:xfrm>
            <a:off x="251520" y="6125308"/>
            <a:ext cx="7989374" cy="646331"/>
          </a:xfrm>
          <a:prstGeom prst="rect">
            <a:avLst/>
          </a:prstGeom>
          <a:noFill/>
        </p:spPr>
        <p:txBody>
          <a:bodyPr wrap="square" rtlCol="0">
            <a:spAutoFit/>
          </a:bodyPr>
          <a:lstStyle/>
          <a:p>
            <a:r>
              <a:rPr lang="en-US" i="1" dirty="0" smtClean="0"/>
              <a:t>In Timepix4 and Medipix4 the periphery dead area will be suppressed by integrating its circuitry underneath the pads.</a:t>
            </a:r>
            <a:endParaRPr lang="en-GB" i="1" dirty="0"/>
          </a:p>
        </p:txBody>
      </p:sp>
    </p:spTree>
    <p:extLst>
      <p:ext uri="{BB962C8B-B14F-4D97-AF65-F5344CB8AC3E}">
        <p14:creationId xmlns:p14="http://schemas.microsoft.com/office/powerpoint/2010/main" val="4061543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3200" y="7521300"/>
            <a:ext cx="2133600" cy="365125"/>
          </a:xfrm>
        </p:spPr>
        <p:txBody>
          <a:bodyPr/>
          <a:lstStyle/>
          <a:p>
            <a:fld id="{D251A0BC-E5D3-4A65-8506-4DFA341A4396}" type="slidenum">
              <a:rPr lang="fr-FR" smtClean="0"/>
              <a:t>77</a:t>
            </a:fld>
            <a:endParaRPr lang="fr-FR"/>
          </a:p>
        </p:txBody>
      </p:sp>
      <p:sp>
        <p:nvSpPr>
          <p:cNvPr id="8" name="Content Placeholder 2"/>
          <p:cNvSpPr>
            <a:spLocks noGrp="1"/>
          </p:cNvSpPr>
          <p:nvPr>
            <p:ph idx="1"/>
          </p:nvPr>
        </p:nvSpPr>
        <p:spPr>
          <a:xfrm>
            <a:off x="207066" y="5214159"/>
            <a:ext cx="8644760" cy="1671225"/>
          </a:xfrm>
        </p:spPr>
        <p:txBody>
          <a:bodyPr>
            <a:normAutofit lnSpcReduction="10000"/>
          </a:bodyPr>
          <a:lstStyle/>
          <a:p>
            <a:r>
              <a:rPr lang="en-GB" sz="2400" dirty="0" smtClean="0"/>
              <a:t>VIPIC1 (Vertically Integrated Photon Imaging Chip)</a:t>
            </a:r>
          </a:p>
          <a:p>
            <a:r>
              <a:rPr lang="en-GB" sz="2400" dirty="0" smtClean="0"/>
              <a:t>Signal processing on 2 ASICs</a:t>
            </a:r>
          </a:p>
          <a:p>
            <a:r>
              <a:rPr lang="en-GB" sz="2400" dirty="0" smtClean="0"/>
              <a:t>80</a:t>
            </a:r>
            <a:r>
              <a:rPr lang="en-GB" sz="2400" dirty="0" smtClean="0">
                <a:latin typeface="Symbol" panose="05050102010706020507" pitchFamily="18" charset="2"/>
              </a:rPr>
              <a:t>m</a:t>
            </a:r>
            <a:r>
              <a:rPr lang="en-GB" sz="2400" dirty="0" smtClean="0"/>
              <a:t>m pixel pitch, 64x64 pixels, bonding interface ~50 pads/pixel (4</a:t>
            </a:r>
            <a:r>
              <a:rPr lang="en-GB" sz="2400" dirty="0" smtClean="0">
                <a:latin typeface="Symbol" panose="05050102010706020507" pitchFamily="18" charset="2"/>
              </a:rPr>
              <a:t>m</a:t>
            </a:r>
            <a:r>
              <a:rPr lang="en-GB" sz="2400" dirty="0" smtClean="0"/>
              <a:t>m pitch for the interconnections) </a:t>
            </a:r>
          </a:p>
        </p:txBody>
      </p:sp>
      <p:cxnSp>
        <p:nvCxnSpPr>
          <p:cNvPr id="19" name="Straight Arrow Connector 18"/>
          <p:cNvCxnSpPr>
            <a:stCxn id="12" idx="1"/>
          </p:cNvCxnSpPr>
          <p:nvPr/>
        </p:nvCxnSpPr>
        <p:spPr>
          <a:xfrm flipH="1" flipV="1">
            <a:off x="6058272" y="4393138"/>
            <a:ext cx="494928" cy="474584"/>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p:nvPicPr>
        <p:blipFill>
          <a:blip r:embed="rId3"/>
          <a:stretch>
            <a:fillRect/>
          </a:stretch>
        </p:blipFill>
        <p:spPr>
          <a:xfrm>
            <a:off x="80527" y="120818"/>
            <a:ext cx="8960161" cy="2305821"/>
          </a:xfrm>
          <a:prstGeom prst="rect">
            <a:avLst/>
          </a:prstGeom>
        </p:spPr>
      </p:pic>
      <p:pic>
        <p:nvPicPr>
          <p:cNvPr id="23" name="Picture 22"/>
          <p:cNvPicPr>
            <a:picLocks noChangeAspect="1"/>
          </p:cNvPicPr>
          <p:nvPr/>
        </p:nvPicPr>
        <p:blipFill>
          <a:blip r:embed="rId4"/>
          <a:stretch>
            <a:fillRect/>
          </a:stretch>
        </p:blipFill>
        <p:spPr>
          <a:xfrm>
            <a:off x="1671083" y="2246071"/>
            <a:ext cx="5716726" cy="2947252"/>
          </a:xfrm>
          <a:prstGeom prst="rect">
            <a:avLst/>
          </a:prstGeom>
        </p:spPr>
      </p:pic>
      <p:sp>
        <p:nvSpPr>
          <p:cNvPr id="12" name="TextBox 11"/>
          <p:cNvSpPr txBox="1"/>
          <p:nvPr/>
        </p:nvSpPr>
        <p:spPr>
          <a:xfrm>
            <a:off x="6553200" y="4683056"/>
            <a:ext cx="2890664" cy="369332"/>
          </a:xfrm>
          <a:prstGeom prst="rect">
            <a:avLst/>
          </a:prstGeom>
          <a:noFill/>
        </p:spPr>
        <p:txBody>
          <a:bodyPr wrap="square" rtlCol="0">
            <a:spAutoFit/>
          </a:bodyPr>
          <a:lstStyle/>
          <a:p>
            <a:r>
              <a:rPr lang="en-GB" i="1" dirty="0" smtClean="0"/>
              <a:t>TSVs diameter 1.2um</a:t>
            </a:r>
            <a:endParaRPr lang="en-GB" i="1" dirty="0"/>
          </a:p>
        </p:txBody>
      </p:sp>
    </p:spTree>
    <p:extLst>
      <p:ext uri="{BB962C8B-B14F-4D97-AF65-F5344CB8AC3E}">
        <p14:creationId xmlns:p14="http://schemas.microsoft.com/office/powerpoint/2010/main" val="111051380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4000" u="sng" dirty="0" smtClean="0"/>
              <a:t>Summary and conclusions</a:t>
            </a:r>
          </a:p>
          <a:p>
            <a:pPr algn="ctr" eaLnBrk="0" hangingPunct="0"/>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78</a:t>
            </a:fld>
            <a:endParaRPr lang="fr-FR"/>
          </a:p>
        </p:txBody>
      </p:sp>
    </p:spTree>
    <p:extLst>
      <p:ext uri="{BB962C8B-B14F-4D97-AF65-F5344CB8AC3E}">
        <p14:creationId xmlns:p14="http://schemas.microsoft.com/office/powerpoint/2010/main" val="326536667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408"/>
            <a:ext cx="8229600" cy="1143000"/>
          </a:xfrm>
        </p:spPr>
        <p:txBody>
          <a:bodyPr/>
          <a:lstStyle/>
          <a:p>
            <a:r>
              <a:rPr lang="en-GB" dirty="0" smtClean="0"/>
              <a:t>Summary and conclusions</a:t>
            </a:r>
            <a:endParaRPr lang="en-GB" dirty="0"/>
          </a:p>
        </p:txBody>
      </p:sp>
      <p:sp>
        <p:nvSpPr>
          <p:cNvPr id="3" name="Content Placeholder 2"/>
          <p:cNvSpPr>
            <a:spLocks noGrp="1"/>
          </p:cNvSpPr>
          <p:nvPr>
            <p:ph idx="1"/>
          </p:nvPr>
        </p:nvSpPr>
        <p:spPr>
          <a:xfrm>
            <a:off x="251520" y="631229"/>
            <a:ext cx="8642349" cy="4525963"/>
          </a:xfrm>
        </p:spPr>
        <p:txBody>
          <a:bodyPr>
            <a:noAutofit/>
          </a:bodyPr>
          <a:lstStyle/>
          <a:p>
            <a:r>
              <a:rPr lang="en-GB" sz="1800" dirty="0" smtClean="0"/>
              <a:t>We presented hybrid pixel detectors, classification and limitations</a:t>
            </a:r>
          </a:p>
          <a:p>
            <a:endParaRPr lang="en-GB" sz="1800" dirty="0" smtClean="0"/>
          </a:p>
          <a:p>
            <a:r>
              <a:rPr lang="en-GB" sz="1800" dirty="0" smtClean="0"/>
              <a:t>A</a:t>
            </a:r>
            <a:r>
              <a:rPr lang="en-GB" sz="1800" dirty="0" smtClean="0"/>
              <a:t> </a:t>
            </a:r>
            <a:r>
              <a:rPr lang="en-GB" sz="1800" dirty="0"/>
              <a:t>review of ASICs was presented</a:t>
            </a:r>
          </a:p>
          <a:p>
            <a:endParaRPr lang="en-GB" sz="1800" dirty="0" smtClean="0"/>
          </a:p>
          <a:p>
            <a:r>
              <a:rPr lang="en-GB" sz="1800" dirty="0" smtClean="0"/>
              <a:t>Segmenting </a:t>
            </a:r>
            <a:r>
              <a:rPr lang="en-GB" sz="1800" dirty="0"/>
              <a:t>in x, y (and z!) helps dealing with higher fluxes but the measured energy spectrum is degraded due to  charge sharing and fluorescence</a:t>
            </a:r>
          </a:p>
          <a:p>
            <a:endParaRPr lang="en-GB" sz="1800" dirty="0" smtClean="0"/>
          </a:p>
          <a:p>
            <a:r>
              <a:rPr lang="en-GB" sz="1800" dirty="0" smtClean="0"/>
              <a:t>Charge </a:t>
            </a:r>
            <a:r>
              <a:rPr lang="en-GB" sz="1800" dirty="0"/>
              <a:t>reconstruction and hit allocation algorithms are needed </a:t>
            </a:r>
            <a:r>
              <a:rPr lang="en-GB" sz="1800" dirty="0" smtClean="0"/>
              <a:t>to do spectroscopic measurements at fine </a:t>
            </a:r>
            <a:r>
              <a:rPr lang="en-GB" sz="1800" dirty="0"/>
              <a:t>pitches</a:t>
            </a:r>
          </a:p>
          <a:p>
            <a:endParaRPr lang="en-GB" sz="1800" dirty="0" smtClean="0"/>
          </a:p>
          <a:p>
            <a:r>
              <a:rPr lang="en-GB" sz="1800" dirty="0" smtClean="0"/>
              <a:t>A </a:t>
            </a:r>
            <a:r>
              <a:rPr lang="en-GB" sz="1800" dirty="0"/>
              <a:t>trade off </a:t>
            </a:r>
            <a:r>
              <a:rPr lang="en-GB" sz="1800" dirty="0" smtClean="0"/>
              <a:t>between </a:t>
            </a:r>
            <a:r>
              <a:rPr lang="en-GB" sz="1800" dirty="0"/>
              <a:t>segmentation, count </a:t>
            </a:r>
            <a:r>
              <a:rPr lang="en-GB" sz="1800" dirty="0" smtClean="0"/>
              <a:t>rate and </a:t>
            </a:r>
            <a:r>
              <a:rPr lang="en-GB" sz="1800" dirty="0"/>
              <a:t>ballistic deficit (which has an impact energy resolution) </a:t>
            </a:r>
            <a:r>
              <a:rPr lang="en-GB" sz="1800" dirty="0" smtClean="0"/>
              <a:t>exists </a:t>
            </a:r>
            <a:r>
              <a:rPr lang="en-GB" sz="1800" dirty="0"/>
              <a:t>for the more demanding applications</a:t>
            </a:r>
          </a:p>
          <a:p>
            <a:endParaRPr lang="en-GB" sz="1800" dirty="0" smtClean="0"/>
          </a:p>
          <a:p>
            <a:r>
              <a:rPr lang="en-GB" sz="1800" dirty="0" smtClean="0"/>
              <a:t>After </a:t>
            </a:r>
            <a:r>
              <a:rPr lang="en-GB" sz="1800" dirty="0" smtClean="0"/>
              <a:t>positive results with TSV technology we started designing chip architectures to allow detectors to be tiled seamlessly on 4 sides </a:t>
            </a:r>
            <a:endParaRPr lang="en-GB" sz="1800" dirty="0" smtClean="0"/>
          </a:p>
          <a:p>
            <a:endParaRPr lang="en-GB" sz="1800" dirty="0" smtClean="0"/>
          </a:p>
          <a:p>
            <a:r>
              <a:rPr lang="en-GB" sz="1800" dirty="0" smtClean="0"/>
              <a:t>The </a:t>
            </a:r>
            <a:r>
              <a:rPr lang="en-GB" sz="1800" dirty="0" err="1"/>
              <a:t>Medipix</a:t>
            </a:r>
            <a:r>
              <a:rPr lang="en-GB" sz="1800" dirty="0"/>
              <a:t> collaborations are </a:t>
            </a:r>
            <a:r>
              <a:rPr lang="en-GB" sz="1800" dirty="0" smtClean="0"/>
              <a:t>science-driven and the essence of our chips is:</a:t>
            </a:r>
          </a:p>
          <a:p>
            <a:pPr marL="457200" lvl="1" indent="0" algn="ctr">
              <a:buNone/>
            </a:pPr>
            <a:r>
              <a:rPr lang="es-ES" sz="1800" dirty="0" smtClean="0"/>
              <a:t>“To </a:t>
            </a:r>
            <a:r>
              <a:rPr lang="es-ES" sz="1800" dirty="0" err="1" smtClean="0"/>
              <a:t>obtain</a:t>
            </a:r>
            <a:r>
              <a:rPr lang="es-ES" sz="1800" dirty="0" smtClean="0"/>
              <a:t> </a:t>
            </a:r>
            <a:r>
              <a:rPr lang="es-ES" sz="1800" dirty="0" err="1" smtClean="0"/>
              <a:t>spectroscopic</a:t>
            </a:r>
            <a:r>
              <a:rPr lang="es-ES" sz="1800" dirty="0" smtClean="0"/>
              <a:t> </a:t>
            </a:r>
            <a:r>
              <a:rPr lang="es-ES" sz="1800" dirty="0" err="1"/>
              <a:t>information</a:t>
            </a:r>
            <a:r>
              <a:rPr lang="es-ES" sz="1800" dirty="0"/>
              <a:t> at fine pixel pitches”</a:t>
            </a:r>
          </a:p>
          <a:p>
            <a:endParaRPr lang="en-GB" sz="1800" dirty="0"/>
          </a:p>
          <a:p>
            <a:endParaRPr lang="en-GB" sz="1800" dirty="0"/>
          </a:p>
        </p:txBody>
      </p:sp>
      <p:sp>
        <p:nvSpPr>
          <p:cNvPr id="4" name="Slide Number Placeholder 3"/>
          <p:cNvSpPr>
            <a:spLocks noGrp="1"/>
          </p:cNvSpPr>
          <p:nvPr>
            <p:ph type="sldNum" sz="quarter" idx="12"/>
          </p:nvPr>
        </p:nvSpPr>
        <p:spPr/>
        <p:txBody>
          <a:bodyPr/>
          <a:lstStyle/>
          <a:p>
            <a:fld id="{D251A0BC-E5D3-4A65-8506-4DFA341A4396}" type="slidenum">
              <a:rPr lang="fr-FR" smtClean="0"/>
              <a:t>79</a:t>
            </a:fld>
            <a:endParaRPr lang="fr-FR"/>
          </a:p>
        </p:txBody>
      </p:sp>
    </p:spTree>
    <p:extLst>
      <p:ext uri="{BB962C8B-B14F-4D97-AF65-F5344CB8AC3E}">
        <p14:creationId xmlns:p14="http://schemas.microsoft.com/office/powerpoint/2010/main" val="1786285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35843"/>
            <a:ext cx="9144001"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3600" dirty="0" err="1" smtClean="0">
                <a:latin typeface="+mj-lt"/>
              </a:rPr>
              <a:t>Medipix</a:t>
            </a:r>
            <a:r>
              <a:rPr lang="en-US" sz="3600" dirty="0" smtClean="0">
                <a:latin typeface="+mj-lt"/>
              </a:rPr>
              <a:t> Collaborations</a:t>
            </a:r>
            <a:endParaRPr lang="en-US" sz="3600" dirty="0">
              <a:latin typeface="+mj-lt"/>
            </a:endParaRPr>
          </a:p>
        </p:txBody>
      </p:sp>
      <p:sp>
        <p:nvSpPr>
          <p:cNvPr id="8" name="Rectangle 6"/>
          <p:cNvSpPr>
            <a:spLocks noChangeArrowheads="1"/>
          </p:cNvSpPr>
          <p:nvPr/>
        </p:nvSpPr>
        <p:spPr bwMode="auto">
          <a:xfrm>
            <a:off x="611559" y="823560"/>
            <a:ext cx="7920881" cy="2389416"/>
          </a:xfrm>
          <a:prstGeom prst="rect">
            <a:avLst/>
          </a:prstGeom>
          <a:noFill/>
          <a:ln w="9525">
            <a:noFill/>
            <a:miter lim="800000"/>
            <a:headEnd/>
            <a:tailEnd/>
          </a:ln>
        </p:spPr>
        <p:txBody>
          <a:bodyPr/>
          <a:lstStyle/>
          <a:p>
            <a:pPr marL="342900" indent="-342900">
              <a:buFont typeface="Arial" panose="020B0604020202020204" pitchFamily="34" charset="0"/>
              <a:buChar char="•"/>
            </a:pPr>
            <a:endParaRPr lang="en-GB" sz="2000" dirty="0" smtClean="0"/>
          </a:p>
          <a:p>
            <a:pPr marL="342900" indent="-342900">
              <a:buFont typeface="Arial" panose="020B0604020202020204" pitchFamily="34" charset="0"/>
              <a:buChar char="•"/>
            </a:pPr>
            <a:r>
              <a:rPr lang="en-GB" sz="2000" dirty="0" smtClean="0"/>
              <a:t>Science </a:t>
            </a:r>
            <a:r>
              <a:rPr lang="en-GB" sz="2000" dirty="0"/>
              <a:t>driven </a:t>
            </a:r>
            <a:r>
              <a:rPr lang="en-GB" sz="2000" dirty="0" smtClean="0"/>
              <a:t>development! (no companies in the collaboration PMC)</a:t>
            </a:r>
          </a:p>
          <a:p>
            <a:pPr marL="342900" indent="-342900">
              <a:buFont typeface="Arial" panose="020B0604020202020204" pitchFamily="34" charset="0"/>
              <a:buChar char="•"/>
            </a:pPr>
            <a:endParaRPr lang="en-GB" sz="2000" dirty="0" smtClean="0"/>
          </a:p>
          <a:p>
            <a:pPr marL="342900" indent="-342900">
              <a:buFont typeface="Arial" panose="020B0604020202020204" pitchFamily="34" charset="0"/>
              <a:buChar char="•"/>
            </a:pPr>
            <a:r>
              <a:rPr lang="en-GB" sz="2000" dirty="0" smtClean="0"/>
              <a:t>Licenses </a:t>
            </a:r>
            <a:r>
              <a:rPr lang="en-GB" sz="2000" dirty="0"/>
              <a:t>have been granted to commercial </a:t>
            </a:r>
            <a:r>
              <a:rPr lang="en-GB" sz="2000" dirty="0" smtClean="0"/>
              <a:t>partners</a:t>
            </a:r>
          </a:p>
          <a:p>
            <a:pPr marL="800100" lvl="1" indent="-342900">
              <a:buFont typeface="Arial" panose="020B0604020202020204" pitchFamily="34" charset="0"/>
              <a:buChar char="•"/>
            </a:pPr>
            <a:r>
              <a:rPr lang="en-US" dirty="0" smtClean="0"/>
              <a:t>With the objective of disseminating the </a:t>
            </a:r>
            <a:r>
              <a:rPr lang="en-US" dirty="0" smtClean="0"/>
              <a:t>technology</a:t>
            </a:r>
            <a:endParaRPr lang="en-US" sz="2000" dirty="0"/>
          </a:p>
          <a:p>
            <a:pPr marL="342900" indent="-342900">
              <a:buFont typeface="Arial" panose="020B0604020202020204" pitchFamily="34" charset="0"/>
              <a:buChar char="•"/>
            </a:pPr>
            <a:endParaRPr lang="en-GB" sz="2000" dirty="0" smtClean="0"/>
          </a:p>
          <a:p>
            <a:pPr marL="342900" indent="-342900">
              <a:buFont typeface="Arial" panose="020B0604020202020204" pitchFamily="34" charset="0"/>
              <a:buChar char="•"/>
            </a:pPr>
            <a:r>
              <a:rPr lang="en-GB" sz="2000" dirty="0" smtClean="0"/>
              <a:t>Example </a:t>
            </a:r>
            <a:r>
              <a:rPr lang="en-GB" sz="2000" dirty="0"/>
              <a:t>of spin-off (and spin-back) from (to) High Energy </a:t>
            </a:r>
            <a:r>
              <a:rPr lang="en-GB" sz="2000" dirty="0" smtClean="0"/>
              <a:t>Physics</a:t>
            </a:r>
          </a:p>
          <a:p>
            <a:pPr marL="800100" lvl="1" indent="-342900">
              <a:buFont typeface="Arial" panose="020B0604020202020204" pitchFamily="34" charset="0"/>
              <a:buChar char="•"/>
            </a:pPr>
            <a:endParaRPr lang="en-GB" sz="2000" dirty="0"/>
          </a:p>
          <a:p>
            <a:pPr marL="800100" lvl="1" indent="-342900" eaLnBrk="0" hangingPunct="0">
              <a:spcBef>
                <a:spcPct val="20000"/>
              </a:spcBef>
              <a:buFontTx/>
              <a:buChar char="•"/>
            </a:pPr>
            <a:endParaRPr lang="fr-CH" dirty="0" smtClean="0">
              <a:solidFill>
                <a:schemeClr val="accent1">
                  <a:lumMod val="75000"/>
                </a:schemeClr>
              </a:solidFill>
            </a:endParaRPr>
          </a:p>
          <a:p>
            <a:pPr eaLnBrk="0" hangingPunct="0">
              <a:spcBef>
                <a:spcPct val="20000"/>
              </a:spcBef>
            </a:pPr>
            <a:endParaRPr lang="fr-CH" sz="1400" dirty="0" smtClean="0">
              <a:solidFill>
                <a:srgbClr val="376092"/>
              </a:solidFill>
            </a:endParaRPr>
          </a:p>
          <a:p>
            <a:pPr marL="342900" indent="-342900" eaLnBrk="0" hangingPunct="0">
              <a:spcBef>
                <a:spcPct val="20000"/>
              </a:spcBef>
              <a:buFontTx/>
              <a:buChar char="•"/>
            </a:pPr>
            <a:endParaRPr lang="fr-CH" sz="1400" dirty="0">
              <a:solidFill>
                <a:srgbClr val="376092"/>
              </a:solidFill>
            </a:endParaRPr>
          </a:p>
          <a:p>
            <a:pPr marL="342900" indent="-342900" eaLnBrk="0" hangingPunct="0">
              <a:spcBef>
                <a:spcPct val="20000"/>
              </a:spcBef>
              <a:buFontTx/>
              <a:buChar char="•"/>
            </a:pPr>
            <a:endParaRPr lang="en-US" sz="1200" b="1" dirty="0">
              <a:solidFill>
                <a:srgbClr val="376092"/>
              </a:solidFill>
            </a:endParaRPr>
          </a:p>
        </p:txBody>
      </p:sp>
      <p:grpSp>
        <p:nvGrpSpPr>
          <p:cNvPr id="11" name="Group 10"/>
          <p:cNvGrpSpPr/>
          <p:nvPr/>
        </p:nvGrpSpPr>
        <p:grpSpPr>
          <a:xfrm>
            <a:off x="107504" y="4075787"/>
            <a:ext cx="2808312" cy="1885319"/>
            <a:chOff x="4928968" y="4563611"/>
            <a:chExt cx="3732159" cy="2294389"/>
          </a:xfrm>
        </p:grpSpPr>
        <p:pic>
          <p:nvPicPr>
            <p:cNvPr id="1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1904"/>
            <a:stretch/>
          </p:blipFill>
          <p:spPr bwMode="auto">
            <a:xfrm>
              <a:off x="4928968" y="4626162"/>
              <a:ext cx="3732159" cy="2231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bwMode="auto">
            <a:xfrm>
              <a:off x="5276675" y="4563611"/>
              <a:ext cx="469784" cy="142613"/>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grpSp>
      <p:pic>
        <p:nvPicPr>
          <p:cNvPr id="14" name="Picture 13">
            <a:extLst>
              <a:ext uri="{FF2B5EF4-FFF2-40B4-BE49-F238E27FC236}">
                <a16:creationId xmlns:a16="http://schemas.microsoft.com/office/drawing/2014/main" id="{B0414DA1-329A-9149-B22C-5B05BF01AE0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4175" t="5461" r="27352" b="7155"/>
          <a:stretch/>
        </p:blipFill>
        <p:spPr>
          <a:xfrm>
            <a:off x="2987824" y="3789040"/>
            <a:ext cx="2376264" cy="2304256"/>
          </a:xfrm>
          <a:prstGeom prst="rect">
            <a:avLst/>
          </a:prstGeom>
        </p:spPr>
      </p:pic>
      <p:pic>
        <p:nvPicPr>
          <p:cNvPr id="3" name="Picture 2"/>
          <p:cNvPicPr>
            <a:picLocks noChangeAspect="1"/>
          </p:cNvPicPr>
          <p:nvPr/>
        </p:nvPicPr>
        <p:blipFill>
          <a:blip r:embed="rId5"/>
          <a:stretch>
            <a:fillRect/>
          </a:stretch>
        </p:blipFill>
        <p:spPr>
          <a:xfrm>
            <a:off x="5477916" y="4293096"/>
            <a:ext cx="3649563" cy="1158164"/>
          </a:xfrm>
          <a:prstGeom prst="rect">
            <a:avLst/>
          </a:prstGeom>
        </p:spPr>
      </p:pic>
      <p:sp>
        <p:nvSpPr>
          <p:cNvPr id="4" name="TextBox 3"/>
          <p:cNvSpPr txBox="1"/>
          <p:nvPr/>
        </p:nvSpPr>
        <p:spPr>
          <a:xfrm>
            <a:off x="5652120" y="5733256"/>
            <a:ext cx="3312368" cy="646331"/>
          </a:xfrm>
          <a:prstGeom prst="rect">
            <a:avLst/>
          </a:prstGeom>
          <a:noFill/>
        </p:spPr>
        <p:txBody>
          <a:bodyPr wrap="square" rtlCol="0">
            <a:spAutoFit/>
          </a:bodyPr>
          <a:lstStyle/>
          <a:p>
            <a:r>
              <a:rPr lang="en-US" dirty="0" smtClean="0"/>
              <a:t>PS Beam Profile Monitor</a:t>
            </a:r>
          </a:p>
          <a:p>
            <a:r>
              <a:rPr lang="en-US" dirty="0" smtClean="0"/>
              <a:t>(J. </a:t>
            </a:r>
            <a:r>
              <a:rPr lang="en-US" dirty="0" err="1" smtClean="0"/>
              <a:t>Storey</a:t>
            </a:r>
            <a:r>
              <a:rPr lang="en-US" dirty="0" smtClean="0"/>
              <a:t>) </a:t>
            </a:r>
            <a:endParaRPr lang="en-GB" dirty="0"/>
          </a:p>
        </p:txBody>
      </p:sp>
      <p:sp>
        <p:nvSpPr>
          <p:cNvPr id="15" name="TextBox 14"/>
          <p:cNvSpPr txBox="1"/>
          <p:nvPr/>
        </p:nvSpPr>
        <p:spPr>
          <a:xfrm>
            <a:off x="2987824" y="6225341"/>
            <a:ext cx="3312368" cy="646331"/>
          </a:xfrm>
          <a:prstGeom prst="rect">
            <a:avLst/>
          </a:prstGeom>
          <a:noFill/>
        </p:spPr>
        <p:txBody>
          <a:bodyPr wrap="square" rtlCol="0">
            <a:spAutoFit/>
          </a:bodyPr>
          <a:lstStyle/>
          <a:p>
            <a:r>
              <a:rPr lang="en-US" dirty="0" smtClean="0"/>
              <a:t>CT scan</a:t>
            </a:r>
          </a:p>
          <a:p>
            <a:r>
              <a:rPr lang="en-US" dirty="0" smtClean="0"/>
              <a:t>(A. Butler) </a:t>
            </a:r>
            <a:endParaRPr lang="en-GB" dirty="0"/>
          </a:p>
        </p:txBody>
      </p:sp>
      <p:sp>
        <p:nvSpPr>
          <p:cNvPr id="16" name="TextBox 15"/>
          <p:cNvSpPr txBox="1"/>
          <p:nvPr/>
        </p:nvSpPr>
        <p:spPr>
          <a:xfrm>
            <a:off x="159413" y="6050164"/>
            <a:ext cx="3312368" cy="646331"/>
          </a:xfrm>
          <a:prstGeom prst="rect">
            <a:avLst/>
          </a:prstGeom>
          <a:noFill/>
        </p:spPr>
        <p:txBody>
          <a:bodyPr wrap="square" rtlCol="0">
            <a:spAutoFit/>
          </a:bodyPr>
          <a:lstStyle/>
          <a:p>
            <a:r>
              <a:rPr lang="en-US" dirty="0"/>
              <a:t>M</a:t>
            </a:r>
            <a:r>
              <a:rPr lang="en-US" dirty="0" smtClean="0"/>
              <a:t>aterial analysis</a:t>
            </a:r>
          </a:p>
          <a:p>
            <a:r>
              <a:rPr lang="en-US" dirty="0" smtClean="0"/>
              <a:t>(R. De Vries) </a:t>
            </a:r>
            <a:endParaRPr lang="en-GB" dirty="0"/>
          </a:p>
        </p:txBody>
      </p:sp>
    </p:spTree>
    <p:extLst>
      <p:ext uri="{BB962C8B-B14F-4D97-AF65-F5344CB8AC3E}">
        <p14:creationId xmlns:p14="http://schemas.microsoft.com/office/powerpoint/2010/main" val="4021828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16"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4563"/>
          </a:xfrm>
        </p:spPr>
        <p:txBody>
          <a:bodyPr/>
          <a:lstStyle/>
          <a:p>
            <a:r>
              <a:rPr lang="en-GB" dirty="0" smtClean="0"/>
              <a:t>References</a:t>
            </a:r>
            <a:endParaRPr lang="en-GB" dirty="0"/>
          </a:p>
        </p:txBody>
      </p:sp>
      <p:sp>
        <p:nvSpPr>
          <p:cNvPr id="3" name="Content Placeholder 2"/>
          <p:cNvSpPr>
            <a:spLocks noGrp="1"/>
          </p:cNvSpPr>
          <p:nvPr>
            <p:ph idx="1"/>
          </p:nvPr>
        </p:nvSpPr>
        <p:spPr>
          <a:xfrm>
            <a:off x="501070" y="1219200"/>
            <a:ext cx="8414330" cy="5181600"/>
          </a:xfrm>
        </p:spPr>
        <p:txBody>
          <a:bodyPr>
            <a:normAutofit lnSpcReduction="10000"/>
          </a:bodyPr>
          <a:lstStyle/>
          <a:p>
            <a:pPr marL="0" indent="0">
              <a:buNone/>
            </a:pPr>
            <a:r>
              <a:rPr lang="es-ES_tradnl" sz="1200" dirty="0"/>
              <a:t>Medipix3RX</a:t>
            </a:r>
            <a:endParaRPr lang="en-GB" sz="1200" dirty="0"/>
          </a:p>
          <a:p>
            <a:pPr lvl="0"/>
            <a:r>
              <a:rPr lang="es-ES_tradnl" sz="1200" dirty="0"/>
              <a:t>[BAL05] R. Ballabriga et al. </a:t>
            </a:r>
            <a:r>
              <a:rPr lang="en-GB" sz="1200" dirty="0"/>
              <a:t>IEEE Trans. </a:t>
            </a:r>
            <a:r>
              <a:rPr lang="en-GB" sz="1200" dirty="0" err="1"/>
              <a:t>Nucl</a:t>
            </a:r>
            <a:r>
              <a:rPr lang="en-GB" sz="1200" dirty="0"/>
              <a:t>. Sci. 54, No 5, pp.1824-1829 (2005).</a:t>
            </a:r>
          </a:p>
          <a:p>
            <a:pPr lvl="0"/>
            <a:r>
              <a:rPr lang="es-ES_tradnl" sz="1200" dirty="0"/>
              <a:t>[BAL13] R. Ballabriga et al. </a:t>
            </a:r>
            <a:r>
              <a:rPr lang="en-GB" sz="1200" dirty="0"/>
              <a:t>"The Medipix3RX: a high resolution, zero dead-time pixel detector readout chip allowing spectroscopic imaging" JINST 8 C02016 (2013).</a:t>
            </a:r>
          </a:p>
          <a:p>
            <a:pPr lvl="0"/>
            <a:r>
              <a:rPr lang="fr-FR" sz="1200" dirty="0"/>
              <a:t>[CAM05] M. Campbell et al. </a:t>
            </a:r>
            <a:r>
              <a:rPr lang="en-GB" sz="1200" dirty="0"/>
              <a:t>“Method for determining a particle and sensor device therefor”. Patent granted in the US (US7667205).</a:t>
            </a:r>
          </a:p>
          <a:p>
            <a:pPr lvl="0"/>
            <a:r>
              <a:rPr lang="en-GB" sz="1200" dirty="0"/>
              <a:t>E. </a:t>
            </a:r>
            <a:r>
              <a:rPr lang="en-GB" sz="1200" dirty="0" err="1"/>
              <a:t>Frojdh</a:t>
            </a:r>
            <a:r>
              <a:rPr lang="en-GB" sz="1200" dirty="0"/>
              <a:t> et al. “Count rate linearity and spectral response of the Medipix3RX chip coupled to a 300µm silicon sensor under high flux conditions”, JINST 9 C04028, April 2014.</a:t>
            </a:r>
          </a:p>
          <a:p>
            <a:pPr marL="0" indent="0">
              <a:buNone/>
            </a:pPr>
            <a:r>
              <a:rPr lang="en-GB" sz="1200" dirty="0"/>
              <a:t>Timepix3</a:t>
            </a:r>
          </a:p>
          <a:p>
            <a:pPr lvl="0"/>
            <a:r>
              <a:rPr lang="fr-FR" sz="1200" dirty="0"/>
              <a:t>[POI14] T. Poikela et al. </a:t>
            </a:r>
            <a:r>
              <a:rPr lang="en-GB" sz="1200" dirty="0"/>
              <a:t>"Timepix3: a 65K channel hybrid pixel readout chip with simultaneous </a:t>
            </a:r>
            <a:r>
              <a:rPr lang="en-GB" sz="1200" dirty="0" err="1"/>
              <a:t>ToA</a:t>
            </a:r>
            <a:r>
              <a:rPr lang="en-GB" sz="1200" dirty="0"/>
              <a:t>/</a:t>
            </a:r>
            <a:r>
              <a:rPr lang="en-GB" sz="1200" dirty="0" err="1"/>
              <a:t>ToT</a:t>
            </a:r>
            <a:r>
              <a:rPr lang="en-GB" sz="1200" dirty="0"/>
              <a:t> and sparse readout" JINST 9 C05013, 2014.</a:t>
            </a:r>
          </a:p>
          <a:p>
            <a:pPr marL="0" indent="0">
              <a:buNone/>
            </a:pPr>
            <a:r>
              <a:rPr lang="en-GB" sz="1200" dirty="0" err="1"/>
              <a:t>Pixirad</a:t>
            </a:r>
            <a:r>
              <a:rPr lang="en-GB" sz="1200" dirty="0"/>
              <a:t> Pixie II </a:t>
            </a:r>
          </a:p>
          <a:p>
            <a:pPr lvl="0"/>
            <a:r>
              <a:rPr lang="en-GB" sz="1200" dirty="0"/>
              <a:t>R Bellazzini et al., "Chromatic X-ray imaging with a fine pitch </a:t>
            </a:r>
            <a:r>
              <a:rPr lang="en-GB" sz="1200" dirty="0" err="1"/>
              <a:t>CdTe</a:t>
            </a:r>
            <a:r>
              <a:rPr lang="en-GB" sz="1200" dirty="0"/>
              <a:t> sensor coupled to a large area photon counting pixel ASIC" JINST 8 C02028 (2013).</a:t>
            </a:r>
          </a:p>
          <a:p>
            <a:pPr marL="0" indent="0">
              <a:buNone/>
            </a:pPr>
            <a:r>
              <a:rPr lang="en-GB" sz="1200" dirty="0"/>
              <a:t>Samsung</a:t>
            </a:r>
          </a:p>
          <a:p>
            <a:pPr lvl="0"/>
            <a:r>
              <a:rPr lang="en-GB" sz="1200" dirty="0"/>
              <a:t>H. S. Kim et al. Solid-State Circuits Conference Digest of Technical Papers (ISSCC), 2012 IEEE International pp. 110-112 (2012).</a:t>
            </a:r>
          </a:p>
          <a:p>
            <a:pPr marL="0" indent="0">
              <a:buNone/>
            </a:pPr>
            <a:r>
              <a:rPr lang="en-GB" sz="1200" dirty="0" err="1"/>
              <a:t>Pixirad</a:t>
            </a:r>
            <a:r>
              <a:rPr lang="en-GB" sz="1200" dirty="0"/>
              <a:t> Pixie III</a:t>
            </a:r>
          </a:p>
          <a:p>
            <a:pPr lvl="0"/>
            <a:r>
              <a:rPr lang="en-GB" sz="1200" dirty="0"/>
              <a:t>R Bellazzini et al., "PIXIE III: a very large area photon-counting CMOS pixel ASIC for sharp X-ray spectral imaging" JINST 10 C01032 (2015).</a:t>
            </a:r>
          </a:p>
          <a:p>
            <a:pPr marL="0" indent="0">
              <a:buNone/>
            </a:pPr>
            <a:r>
              <a:rPr lang="en-GB" sz="1200" dirty="0" err="1"/>
              <a:t>Eiger</a:t>
            </a:r>
            <a:r>
              <a:rPr lang="en-GB" sz="1200" dirty="0"/>
              <a:t> chip</a:t>
            </a:r>
          </a:p>
          <a:p>
            <a:pPr lvl="0"/>
            <a:r>
              <a:rPr lang="en-GB" sz="1200" dirty="0"/>
              <a:t>V. </a:t>
            </a:r>
            <a:r>
              <a:rPr lang="en-GB" sz="1200" dirty="0" err="1"/>
              <a:t>Radicci</a:t>
            </a:r>
            <a:r>
              <a:rPr lang="en-GB" sz="1200" dirty="0"/>
              <a:t> et al. "EIGER a new single photon counting detector for X-ray applications: performance of the chip" 2012 JINST 7 C02019.</a:t>
            </a:r>
          </a:p>
          <a:p>
            <a:pPr marL="0" indent="0">
              <a:buNone/>
            </a:pPr>
            <a:r>
              <a:rPr lang="en-GB" sz="1200" dirty="0"/>
              <a:t>PXD23K</a:t>
            </a:r>
          </a:p>
          <a:p>
            <a:pPr lvl="0"/>
            <a:r>
              <a:rPr lang="en-GB" sz="1200" dirty="0"/>
              <a:t>P. Maj et al. "23552-channel IC for single photon counting pixel detectors with 75 um pitch, ENC of 89e- </a:t>
            </a:r>
            <a:r>
              <a:rPr lang="en-GB" sz="1200" dirty="0" err="1"/>
              <a:t>rms</a:t>
            </a:r>
            <a:r>
              <a:rPr lang="en-GB" sz="1200" dirty="0"/>
              <a:t>, 19 e- </a:t>
            </a:r>
            <a:r>
              <a:rPr lang="en-GB" sz="1200" dirty="0" err="1"/>
              <a:t>rms</a:t>
            </a:r>
            <a:r>
              <a:rPr lang="en-GB" sz="1200" dirty="0"/>
              <a:t> offset spread and 3% </a:t>
            </a:r>
            <a:r>
              <a:rPr lang="en-GB" sz="1200" dirty="0" err="1"/>
              <a:t>rms</a:t>
            </a:r>
            <a:r>
              <a:rPr lang="en-GB" sz="1200" dirty="0"/>
              <a:t> gain spread" IEEE Trans. </a:t>
            </a:r>
            <a:r>
              <a:rPr lang="en-GB" sz="1200" dirty="0" err="1"/>
              <a:t>Nucl</a:t>
            </a:r>
            <a:r>
              <a:rPr lang="en-GB" sz="1200" dirty="0"/>
              <a:t>. Sci. 2014 IEEE</a:t>
            </a:r>
            <a:r>
              <a:rPr lang="en-GB" sz="1200" dirty="0" smtClean="0"/>
              <a:t>.</a:t>
            </a:r>
            <a:endParaRPr lang="en-GB" sz="1200" dirty="0"/>
          </a:p>
        </p:txBody>
      </p:sp>
    </p:spTree>
    <p:extLst>
      <p:ext uri="{BB962C8B-B14F-4D97-AF65-F5344CB8AC3E}">
        <p14:creationId xmlns:p14="http://schemas.microsoft.com/office/powerpoint/2010/main" val="60414898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4563"/>
          </a:xfrm>
        </p:spPr>
        <p:txBody>
          <a:bodyPr/>
          <a:lstStyle/>
          <a:p>
            <a:r>
              <a:rPr lang="en-GB" dirty="0" smtClean="0"/>
              <a:t>References</a:t>
            </a:r>
            <a:endParaRPr lang="en-GB" dirty="0"/>
          </a:p>
        </p:txBody>
      </p:sp>
      <p:sp>
        <p:nvSpPr>
          <p:cNvPr id="3" name="Content Placeholder 2"/>
          <p:cNvSpPr>
            <a:spLocks noGrp="1"/>
          </p:cNvSpPr>
          <p:nvPr>
            <p:ph idx="1"/>
          </p:nvPr>
        </p:nvSpPr>
        <p:spPr>
          <a:xfrm>
            <a:off x="501070" y="1219200"/>
            <a:ext cx="8414330" cy="5181600"/>
          </a:xfrm>
        </p:spPr>
        <p:txBody>
          <a:bodyPr/>
          <a:lstStyle/>
          <a:p>
            <a:pPr marL="0" indent="0">
              <a:buNone/>
            </a:pPr>
            <a:r>
              <a:rPr lang="en-GB" sz="1200" dirty="0"/>
              <a:t>X-Counter PC (PDT25-DE)</a:t>
            </a:r>
          </a:p>
          <a:p>
            <a:pPr lvl="0"/>
            <a:r>
              <a:rPr lang="fr-FR" sz="1200" dirty="0" smtClean="0"/>
              <a:t>C</a:t>
            </a:r>
            <a:r>
              <a:rPr lang="fr-FR" sz="1200" dirty="0"/>
              <a:t>. </a:t>
            </a:r>
            <a:r>
              <a:rPr lang="fr-FR" sz="1200" dirty="0" err="1"/>
              <a:t>Ullberg</a:t>
            </a:r>
            <a:r>
              <a:rPr lang="fr-FR" sz="1200" dirty="0"/>
              <a:t> et al. </a:t>
            </a:r>
            <a:r>
              <a:rPr lang="en-GB" sz="1200" dirty="0"/>
              <a:t>Physics of Medical Imaging, Proc. of SPIE Vol. 8668 86680P-1.</a:t>
            </a:r>
          </a:p>
          <a:p>
            <a:pPr marL="0" indent="0">
              <a:buNone/>
            </a:pPr>
            <a:r>
              <a:rPr lang="en-GB" sz="1200" dirty="0"/>
              <a:t>PXD18K</a:t>
            </a:r>
          </a:p>
          <a:p>
            <a:pPr lvl="0"/>
            <a:r>
              <a:rPr lang="en-GB" sz="1200" dirty="0"/>
              <a:t>R. </a:t>
            </a:r>
            <a:r>
              <a:rPr lang="en-GB" sz="1200" dirty="0" err="1"/>
              <a:t>Szczygiel</a:t>
            </a:r>
            <a:r>
              <a:rPr lang="en-GB" sz="1200" dirty="0"/>
              <a:t> et al. "PXD18k Fast Single Photon Counting Chip with Energy Window for Hybrid Pixel Detector" 2011 IEEE NSS conf. record.</a:t>
            </a:r>
          </a:p>
          <a:p>
            <a:pPr marL="0" indent="0">
              <a:buNone/>
            </a:pPr>
            <a:r>
              <a:rPr lang="en-GB" sz="1200" dirty="0"/>
              <a:t>FPDR90</a:t>
            </a:r>
          </a:p>
          <a:p>
            <a:pPr lvl="0"/>
            <a:r>
              <a:rPr lang="en-GB" sz="1200" dirty="0"/>
              <a:t>R. </a:t>
            </a:r>
            <a:r>
              <a:rPr lang="en-GB" sz="1200" dirty="0" err="1"/>
              <a:t>Szcygiel</a:t>
            </a:r>
            <a:r>
              <a:rPr lang="en-GB" sz="1200" dirty="0"/>
              <a:t> et al. "FPDR90- A Low Noise, Fast Pixel Readout Chip in 90nm CMOS Technology" IEEE Trans. </a:t>
            </a:r>
            <a:r>
              <a:rPr lang="en-GB" sz="1200" dirty="0" err="1"/>
              <a:t>Nucl</a:t>
            </a:r>
            <a:r>
              <a:rPr lang="en-GB" sz="1200" dirty="0"/>
              <a:t>. Sci., Vol. 58, No. 3, June 2011.</a:t>
            </a:r>
          </a:p>
          <a:p>
            <a:pPr marL="0" indent="0">
              <a:buNone/>
            </a:pPr>
            <a:r>
              <a:rPr lang="en-GB" sz="1200" dirty="0"/>
              <a:t>AGH-</a:t>
            </a:r>
            <a:r>
              <a:rPr lang="en-GB" sz="1200" dirty="0" err="1"/>
              <a:t>Fermilab</a:t>
            </a:r>
            <a:endParaRPr lang="en-GB" sz="1200" dirty="0"/>
          </a:p>
          <a:p>
            <a:pPr lvl="0"/>
            <a:r>
              <a:rPr lang="en-GB" sz="1200" dirty="0"/>
              <a:t>P. Maj et al. "Measurements of Matching and Noise Performance of a Prototype Readout Chip in 40nm CMOS process for Hybrid Pixel Detectors" IEEE transactions on </a:t>
            </a:r>
            <a:r>
              <a:rPr lang="en-GB" sz="1200" dirty="0" err="1"/>
              <a:t>Nucl</a:t>
            </a:r>
            <a:r>
              <a:rPr lang="en-GB" sz="1200" dirty="0"/>
              <a:t>. Sci., Vol. 62, No. 1, February 2015.</a:t>
            </a:r>
          </a:p>
          <a:p>
            <a:pPr marL="0" indent="0">
              <a:buNone/>
            </a:pPr>
            <a:r>
              <a:rPr lang="en-GB" sz="1200" dirty="0"/>
              <a:t>XPAD3</a:t>
            </a:r>
          </a:p>
          <a:p>
            <a:pPr lvl="0"/>
            <a:r>
              <a:rPr lang="en-GB" sz="1200" dirty="0"/>
              <a:t>P. Pangaud et al. Nuclear Instruments and Methods in Physics Research A 571 (2007) 321–324.</a:t>
            </a:r>
          </a:p>
          <a:p>
            <a:pPr lvl="0"/>
            <a:r>
              <a:rPr lang="en-GB" sz="1200" dirty="0"/>
              <a:t>P </a:t>
            </a:r>
            <a:r>
              <a:rPr lang="en-GB" sz="1200" dirty="0" err="1"/>
              <a:t>Delpierre</a:t>
            </a:r>
            <a:r>
              <a:rPr lang="en-GB" sz="1200" dirty="0"/>
              <a:t> "A history of hybrid pixel detectors, from high energy physics to medical imaging" JINST 9 C05059 (2014).</a:t>
            </a:r>
          </a:p>
          <a:p>
            <a:pPr marL="0" indent="0">
              <a:buNone/>
            </a:pPr>
            <a:r>
              <a:rPr lang="en-GB" sz="1200" dirty="0"/>
              <a:t>Pilatus2</a:t>
            </a:r>
          </a:p>
          <a:p>
            <a:pPr lvl="0"/>
            <a:r>
              <a:rPr lang="en-GB" sz="1200" dirty="0"/>
              <a:t>P. Kraft, "Characterization of the Readout Chip for the PILATUS 6M Detector", ETHZ-IPP Internal Report 2005-03 (March 2003).</a:t>
            </a:r>
          </a:p>
          <a:p>
            <a:pPr lvl="0"/>
            <a:r>
              <a:rPr lang="en-GB" sz="1200" dirty="0"/>
              <a:t>P. Kraft "Characterization and Calibration of PILATUS Detectors" IEEE Trans. </a:t>
            </a:r>
            <a:r>
              <a:rPr lang="en-GB" sz="1200" dirty="0" err="1"/>
              <a:t>Nucl</a:t>
            </a:r>
            <a:r>
              <a:rPr lang="en-GB" sz="1200" dirty="0"/>
              <a:t>. Sci., Vol. 56, No. 3, 2009.</a:t>
            </a:r>
          </a:p>
          <a:p>
            <a:pPr marL="0" indent="0">
              <a:buNone/>
            </a:pPr>
            <a:r>
              <a:rPr lang="en-GB" sz="1200" dirty="0"/>
              <a:t>Pilatus 3</a:t>
            </a:r>
          </a:p>
          <a:p>
            <a:pPr lvl="0"/>
            <a:r>
              <a:rPr lang="en-GB" sz="1200" dirty="0"/>
              <a:t>T. </a:t>
            </a:r>
            <a:r>
              <a:rPr lang="en-GB" sz="1200" dirty="0" err="1"/>
              <a:t>Loeliger</a:t>
            </a:r>
            <a:r>
              <a:rPr lang="en-GB" sz="1200" dirty="0"/>
              <a:t> et al. Nuclear Science Symposium and Medical Imaging Conference (NSS/MIC), 2012 IEEE Conf. </a:t>
            </a:r>
            <a:r>
              <a:rPr lang="es-ES_tradnl" sz="1200" dirty="0"/>
              <a:t>Record. pp. 610-615 (2012).</a:t>
            </a:r>
            <a:endParaRPr lang="en-GB" sz="1200" dirty="0"/>
          </a:p>
          <a:p>
            <a:pPr marL="0" indent="0">
              <a:buNone/>
            </a:pPr>
            <a:r>
              <a:rPr lang="es-ES_tradnl" sz="1200" dirty="0" err="1"/>
              <a:t>Telesystems</a:t>
            </a:r>
            <a:endParaRPr lang="en-GB" sz="1200" dirty="0"/>
          </a:p>
          <a:p>
            <a:pPr lvl="0"/>
            <a:r>
              <a:rPr lang="en-GB" sz="1200" dirty="0"/>
              <a:t>K. Ogawa et al. Development of an energy binned photon counting detector for X-ray and gamma-ray imaging, NIM A 664 (2012) 29-37</a:t>
            </a:r>
            <a:r>
              <a:rPr lang="en-GB" sz="1200" dirty="0" smtClean="0"/>
              <a:t>.</a:t>
            </a:r>
            <a:endParaRPr lang="en-GB" sz="1200" dirty="0"/>
          </a:p>
        </p:txBody>
      </p:sp>
    </p:spTree>
    <p:extLst>
      <p:ext uri="{BB962C8B-B14F-4D97-AF65-F5344CB8AC3E}">
        <p14:creationId xmlns:p14="http://schemas.microsoft.com/office/powerpoint/2010/main" val="366812641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4563"/>
          </a:xfrm>
        </p:spPr>
        <p:txBody>
          <a:bodyPr/>
          <a:lstStyle/>
          <a:p>
            <a:r>
              <a:rPr lang="en-GB" dirty="0" smtClean="0"/>
              <a:t>References</a:t>
            </a:r>
            <a:endParaRPr lang="en-GB" dirty="0"/>
          </a:p>
        </p:txBody>
      </p:sp>
      <p:sp>
        <p:nvSpPr>
          <p:cNvPr id="3" name="Content Placeholder 2"/>
          <p:cNvSpPr>
            <a:spLocks noGrp="1"/>
          </p:cNvSpPr>
          <p:nvPr>
            <p:ph idx="1"/>
          </p:nvPr>
        </p:nvSpPr>
        <p:spPr>
          <a:xfrm>
            <a:off x="501070" y="1219200"/>
            <a:ext cx="8414330" cy="5181600"/>
          </a:xfrm>
        </p:spPr>
        <p:txBody>
          <a:bodyPr>
            <a:normAutofit lnSpcReduction="10000"/>
          </a:bodyPr>
          <a:lstStyle/>
          <a:p>
            <a:pPr marL="0" indent="0">
              <a:buNone/>
            </a:pPr>
            <a:r>
              <a:rPr lang="en-GB" sz="1200" dirty="0" err="1"/>
              <a:t>Dosepix</a:t>
            </a:r>
            <a:r>
              <a:rPr lang="en-GB" sz="1200" dirty="0"/>
              <a:t> (CERN)</a:t>
            </a:r>
          </a:p>
          <a:p>
            <a:pPr lvl="0"/>
            <a:r>
              <a:rPr lang="en-GB" sz="1200" dirty="0"/>
              <a:t>W. Wong "A Hybrid Pixel Detector ASIC with Energy Binning for Real-Time, Spectroscopic Dose Measurement" Doctoral thesis, Mid Sweden University, 2012.</a:t>
            </a:r>
          </a:p>
          <a:p>
            <a:pPr marL="0" indent="0">
              <a:buNone/>
            </a:pPr>
            <a:r>
              <a:rPr lang="en-GB" sz="1200" dirty="0"/>
              <a:t>Siemens PC</a:t>
            </a:r>
          </a:p>
          <a:p>
            <a:pPr lvl="0"/>
            <a:r>
              <a:rPr lang="en-GB" sz="1200" dirty="0"/>
              <a:t>S. </a:t>
            </a:r>
            <a:r>
              <a:rPr lang="en-GB" sz="1200" dirty="0" err="1"/>
              <a:t>Kappler</a:t>
            </a:r>
            <a:r>
              <a:rPr lang="en-GB" sz="1200" dirty="0"/>
              <a:t> et al. “A research prototype system for quantum-counting clinical CT,” in Medical Imaging 2010: Physics of Medical Imaging (SPIE, San Diego, CA, 2010), Vol. 7622, pp. 76221Z-6 (2010). </a:t>
            </a:r>
          </a:p>
          <a:p>
            <a:pPr lvl="0"/>
            <a:r>
              <a:rPr lang="en-GB" sz="1200" dirty="0"/>
              <a:t>S. </a:t>
            </a:r>
            <a:r>
              <a:rPr lang="en-GB" sz="1200" dirty="0" err="1"/>
              <a:t>Kappler</a:t>
            </a:r>
            <a:r>
              <a:rPr lang="en-GB" sz="1200" dirty="0"/>
              <a:t> et al. "Quantum-counting CT in the regime of count-rate paralysis: introduction of the pile-up trigger method" Proc. SPIE 7961 Physics of Medical Imaging, 79610T (2011).</a:t>
            </a:r>
          </a:p>
          <a:p>
            <a:pPr lvl="0"/>
            <a:r>
              <a:rPr lang="en-GB" sz="1200" dirty="0"/>
              <a:t>E. Kraft et al. "Experimental evaluation of the pile-up trigger method in a revised quantum-counting CT detector" Proc. SPIE 8313, Medical Imaging 2012: Physics of Medical Imaging, 83134A (2012).</a:t>
            </a:r>
          </a:p>
          <a:p>
            <a:pPr lvl="0"/>
            <a:r>
              <a:rPr lang="en-GB" sz="1200" dirty="0"/>
              <a:t>S. </a:t>
            </a:r>
            <a:r>
              <a:rPr lang="en-GB" sz="1200" dirty="0" err="1"/>
              <a:t>Kappler</a:t>
            </a:r>
            <a:r>
              <a:rPr lang="en-GB" sz="1200" dirty="0"/>
              <a:t> et al., “First results from a hybrid prototype CT scanner for exploring benefits of quantum-counting in clinical CT,” Proc. SPIE 8313, 83130X (2012).</a:t>
            </a:r>
          </a:p>
          <a:p>
            <a:pPr marL="0" indent="0">
              <a:buNone/>
            </a:pPr>
            <a:r>
              <a:rPr lang="en-GB" sz="1200" dirty="0" err="1"/>
              <a:t>Hexitec</a:t>
            </a:r>
            <a:endParaRPr lang="en-GB" sz="1200" dirty="0"/>
          </a:p>
          <a:p>
            <a:pPr lvl="0"/>
            <a:r>
              <a:rPr lang="en-GB" sz="1200" dirty="0"/>
              <a:t>L. Jones et al., “HEXITEC ASIC- a pixelated readout chip for CZT detectors” Nuclear Instruments and Methods in Physics Research A 604(2009)34–37.</a:t>
            </a:r>
          </a:p>
          <a:p>
            <a:pPr marL="0" indent="0">
              <a:buNone/>
            </a:pPr>
            <a:r>
              <a:rPr lang="en-GB" sz="1200" dirty="0"/>
              <a:t>Philips </a:t>
            </a:r>
            <a:r>
              <a:rPr lang="en-GB" sz="1200" dirty="0" err="1"/>
              <a:t>ChromAIX</a:t>
            </a:r>
            <a:endParaRPr lang="en-GB" sz="1200" dirty="0"/>
          </a:p>
          <a:p>
            <a:pPr lvl="0"/>
            <a:r>
              <a:rPr lang="en-GB" sz="1200" dirty="0"/>
              <a:t>R. Steadman, “</a:t>
            </a:r>
            <a:r>
              <a:rPr lang="en-GB" sz="1200" dirty="0" err="1"/>
              <a:t>ChromAIX</a:t>
            </a:r>
            <a:r>
              <a:rPr lang="en-GB" sz="1200" dirty="0"/>
              <a:t>: A high-rate energy resolving photon-counting ASIC for Spectral Computed Tomography” Proc. SPIE 7622, 762220–762228 (2010).</a:t>
            </a:r>
          </a:p>
          <a:p>
            <a:pPr marL="0" indent="0">
              <a:buNone/>
            </a:pPr>
            <a:r>
              <a:rPr lang="en-GB" sz="1200" dirty="0" err="1"/>
              <a:t>Ajat</a:t>
            </a:r>
            <a:r>
              <a:rPr lang="en-GB" sz="1200" dirty="0"/>
              <a:t> 0.35</a:t>
            </a:r>
          </a:p>
          <a:p>
            <a:pPr lvl="0"/>
            <a:r>
              <a:rPr lang="fr-FR" sz="1200" dirty="0"/>
              <a:t>L. J. Meng et al. </a:t>
            </a:r>
            <a:r>
              <a:rPr lang="en-GB" sz="1200" dirty="0"/>
              <a:t>"Preliminary evaluation of a novel energy-resolved photon-counting gamma ray detector" NIM A 604 (2009) 548-554. </a:t>
            </a:r>
          </a:p>
          <a:p>
            <a:pPr lvl="0"/>
            <a:r>
              <a:rPr lang="en-GB" sz="1200" dirty="0"/>
              <a:t>H. M. Cho et al. "The effects of photon flux on energy spectra and imaging characteristics in a photon-counting X-ray detector" Phys. Med. </a:t>
            </a:r>
            <a:r>
              <a:rPr lang="fr-FR" sz="1200" dirty="0" err="1"/>
              <a:t>Biol</a:t>
            </a:r>
            <a:r>
              <a:rPr lang="fr-FR" sz="1200" dirty="0"/>
              <a:t>. 58 (2013) 4865-4879.</a:t>
            </a:r>
            <a:endParaRPr lang="en-GB" sz="1200" dirty="0"/>
          </a:p>
          <a:p>
            <a:pPr marL="0" indent="0">
              <a:buNone/>
            </a:pPr>
            <a:r>
              <a:rPr lang="en-GB" sz="1200" dirty="0"/>
              <a:t>CIX 0.2</a:t>
            </a:r>
          </a:p>
          <a:p>
            <a:pPr lvl="0"/>
            <a:r>
              <a:rPr lang="en-GB" sz="1200" dirty="0"/>
              <a:t>E. Kraft IEEE Trans. </a:t>
            </a:r>
            <a:r>
              <a:rPr lang="en-GB" sz="1200" dirty="0" err="1"/>
              <a:t>Nucl</a:t>
            </a:r>
            <a:r>
              <a:rPr lang="en-GB" sz="1200" dirty="0"/>
              <a:t>. Sci. 54, 383–390 (2007).</a:t>
            </a:r>
          </a:p>
          <a:p>
            <a:endParaRPr lang="en-GB" sz="1200" dirty="0"/>
          </a:p>
        </p:txBody>
      </p:sp>
    </p:spTree>
    <p:extLst>
      <p:ext uri="{BB962C8B-B14F-4D97-AF65-F5344CB8AC3E}">
        <p14:creationId xmlns:p14="http://schemas.microsoft.com/office/powerpoint/2010/main" val="281367757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4563"/>
          </a:xfrm>
        </p:spPr>
        <p:txBody>
          <a:bodyPr/>
          <a:lstStyle/>
          <a:p>
            <a:r>
              <a:rPr lang="en-GB" dirty="0" smtClean="0"/>
              <a:t>References</a:t>
            </a:r>
            <a:endParaRPr lang="en-GB" dirty="0"/>
          </a:p>
        </p:txBody>
      </p:sp>
      <p:sp>
        <p:nvSpPr>
          <p:cNvPr id="3" name="Content Placeholder 2"/>
          <p:cNvSpPr>
            <a:spLocks noGrp="1"/>
          </p:cNvSpPr>
          <p:nvPr>
            <p:ph idx="1"/>
          </p:nvPr>
        </p:nvSpPr>
        <p:spPr>
          <a:xfrm>
            <a:off x="501070" y="1219200"/>
            <a:ext cx="8414330" cy="5181600"/>
          </a:xfrm>
        </p:spPr>
        <p:txBody>
          <a:bodyPr/>
          <a:lstStyle/>
          <a:p>
            <a:pPr marL="0" indent="0">
              <a:buNone/>
            </a:pPr>
            <a:r>
              <a:rPr lang="en-GB" sz="1200" dirty="0" smtClean="0"/>
              <a:t>KTH_LIN_SP </a:t>
            </a:r>
            <a:r>
              <a:rPr lang="en-GB" sz="1200" dirty="0"/>
              <a:t>Devices</a:t>
            </a:r>
          </a:p>
          <a:p>
            <a:pPr lvl="0"/>
            <a:r>
              <a:rPr lang="en-GB" sz="1200" dirty="0"/>
              <a:t>C. Xu et al. "Evaluation of a Second-Generation Ultra-Fast Energy-Resolved ASIC for Photon-Counting Spectral CT IEEE Trans. </a:t>
            </a:r>
            <a:r>
              <a:rPr lang="en-GB" sz="1200" dirty="0" err="1"/>
              <a:t>Nucl</a:t>
            </a:r>
            <a:r>
              <a:rPr lang="en-GB" sz="1200" dirty="0"/>
              <a:t>. </a:t>
            </a:r>
            <a:r>
              <a:rPr lang="en-GB" sz="1200" dirty="0" err="1"/>
              <a:t>Sci</a:t>
            </a:r>
            <a:r>
              <a:rPr lang="en-GB" sz="1200" dirty="0"/>
              <a:t>, Vol. 60, No. 1, Feb. 2013. </a:t>
            </a:r>
          </a:p>
          <a:p>
            <a:pPr lvl="0"/>
            <a:r>
              <a:rPr lang="en-GB" sz="1200" dirty="0"/>
              <a:t>M. </a:t>
            </a:r>
            <a:r>
              <a:rPr lang="en-GB" sz="1200" dirty="0" err="1"/>
              <a:t>Gustavsson</a:t>
            </a:r>
            <a:r>
              <a:rPr lang="en-GB" sz="1200" dirty="0"/>
              <a:t> et al. "A high-rate Resolving Photon Counting ASIC for Spectral Computed Tomography" , IEEE Trans </a:t>
            </a:r>
            <a:r>
              <a:rPr lang="en-GB" sz="1200" dirty="0" err="1"/>
              <a:t>Nucl</a:t>
            </a:r>
            <a:r>
              <a:rPr lang="en-GB" sz="1200" dirty="0"/>
              <a:t>. </a:t>
            </a:r>
            <a:r>
              <a:rPr lang="en-GB" sz="1200" dirty="0" err="1"/>
              <a:t>Sci</a:t>
            </a:r>
            <a:r>
              <a:rPr lang="en-GB" sz="1200" dirty="0"/>
              <a:t>, Vol. 59, No. 1, Feb 2012.</a:t>
            </a:r>
          </a:p>
          <a:p>
            <a:pPr marL="0" indent="0">
              <a:buNone/>
            </a:pPr>
            <a:r>
              <a:rPr lang="fr-FR" sz="1200" dirty="0" err="1"/>
              <a:t>DxRay-Interon</a:t>
            </a:r>
            <a:endParaRPr lang="en-GB" sz="1200" dirty="0"/>
          </a:p>
          <a:p>
            <a:pPr lvl="0"/>
            <a:r>
              <a:rPr lang="fr-FR" sz="1200" dirty="0"/>
              <a:t>W. C. Barber et al. </a:t>
            </a:r>
            <a:r>
              <a:rPr lang="en-GB" sz="1200" dirty="0"/>
              <a:t>"High Flux Energy-Resolved Photon-Counting X-Ray Imaging Arrays with </a:t>
            </a:r>
            <a:r>
              <a:rPr lang="en-GB" sz="1200" dirty="0" err="1"/>
              <a:t>CdTe</a:t>
            </a:r>
            <a:r>
              <a:rPr lang="en-GB" sz="1200" dirty="0"/>
              <a:t> and </a:t>
            </a:r>
            <a:r>
              <a:rPr lang="en-GB" sz="1200" dirty="0" err="1"/>
              <a:t>CdZnTe</a:t>
            </a:r>
            <a:r>
              <a:rPr lang="en-GB" sz="1200" dirty="0"/>
              <a:t> for Clinical CT" </a:t>
            </a:r>
          </a:p>
          <a:p>
            <a:pPr lvl="0"/>
            <a:r>
              <a:rPr lang="fr-FR" sz="1200" dirty="0"/>
              <a:t>W. C. Barber et al. </a:t>
            </a:r>
            <a:r>
              <a:rPr lang="en-GB" sz="1200" dirty="0"/>
              <a:t>"Photon Counting energy resolving </a:t>
            </a:r>
            <a:r>
              <a:rPr lang="en-GB" sz="1200" dirty="0" err="1"/>
              <a:t>CdTe</a:t>
            </a:r>
            <a:r>
              <a:rPr lang="en-GB" sz="1200" dirty="0"/>
              <a:t> detectors for high-flux X-ray imaging" Nuclear Science Symposium Conference Record (NSS/MIC), 2010 IEEE.</a:t>
            </a:r>
          </a:p>
          <a:p>
            <a:pPr marL="0" indent="0">
              <a:buNone/>
            </a:pPr>
            <a:r>
              <a:rPr lang="en-GB" sz="1200" dirty="0"/>
              <a:t>Ajat-0.5</a:t>
            </a:r>
          </a:p>
          <a:p>
            <a:pPr lvl="0"/>
            <a:r>
              <a:rPr lang="en-GB" sz="1200" dirty="0"/>
              <a:t>K. </a:t>
            </a:r>
            <a:r>
              <a:rPr lang="en-GB" sz="1200" dirty="0" err="1"/>
              <a:t>Spartiotis</a:t>
            </a:r>
            <a:r>
              <a:rPr lang="en-GB" sz="1200" dirty="0"/>
              <a:t> et al. “A photon counting </a:t>
            </a:r>
            <a:r>
              <a:rPr lang="en-GB" sz="1200" dirty="0" err="1"/>
              <a:t>CdTe</a:t>
            </a:r>
            <a:r>
              <a:rPr lang="en-GB" sz="1200" dirty="0"/>
              <a:t> gamma- and X-ray camera” NIM A 550 (2005) 267-277.</a:t>
            </a:r>
          </a:p>
          <a:p>
            <a:pPr marL="0" indent="0">
              <a:buNone/>
            </a:pPr>
            <a:r>
              <a:rPr lang="en-GB" sz="1200" dirty="0"/>
              <a:t>Hamamatsu</a:t>
            </a:r>
          </a:p>
          <a:p>
            <a:pPr lvl="0"/>
            <a:r>
              <a:rPr lang="es-ES_tradnl" sz="1200" dirty="0"/>
              <a:t>Y. Tomita et al. </a:t>
            </a:r>
            <a:r>
              <a:rPr lang="en-GB" sz="1200" dirty="0"/>
              <a:t>"X-ray </a:t>
            </a:r>
            <a:r>
              <a:rPr lang="en-GB" sz="1200" dirty="0" err="1"/>
              <a:t>Color</a:t>
            </a:r>
            <a:r>
              <a:rPr lang="en-GB" sz="1200" dirty="0"/>
              <a:t> Scanner with Multiple Energy Differentiate Capability" Nuclear Science Symposium Conference Record, 2004 IEEE. </a:t>
            </a:r>
            <a:r>
              <a:rPr lang="fr-FR" sz="1200" dirty="0"/>
              <a:t>Page(s): 3733 - 3737 Vol. 6 .</a:t>
            </a:r>
            <a:endParaRPr lang="en-GB" sz="1200" dirty="0"/>
          </a:p>
          <a:p>
            <a:pPr marL="0" indent="0">
              <a:buNone/>
            </a:pPr>
            <a:r>
              <a:rPr lang="fr-FR" sz="1200" dirty="0"/>
              <a:t>IDEAS</a:t>
            </a:r>
            <a:endParaRPr lang="en-GB" sz="1200" dirty="0"/>
          </a:p>
          <a:p>
            <a:pPr lvl="0"/>
            <a:r>
              <a:rPr lang="en-GB" sz="1200" dirty="0"/>
              <a:t>S. </a:t>
            </a:r>
            <a:r>
              <a:rPr lang="en-GB" sz="1200" dirty="0" err="1"/>
              <a:t>Mikkelsen</a:t>
            </a:r>
            <a:r>
              <a:rPr lang="en-GB" sz="1200" dirty="0"/>
              <a:t> et al. "An ASIC for Multi-Energy X-ray Counting" 2008 IEEE </a:t>
            </a:r>
            <a:r>
              <a:rPr lang="en-GB" sz="1200" dirty="0" err="1"/>
              <a:t>Nucl</a:t>
            </a:r>
            <a:r>
              <a:rPr lang="en-GB" sz="1200" dirty="0"/>
              <a:t>. Sci. </a:t>
            </a:r>
            <a:r>
              <a:rPr lang="en-GB" sz="1200" dirty="0" err="1"/>
              <a:t>Symp</a:t>
            </a:r>
            <a:r>
              <a:rPr lang="en-GB" sz="1200" dirty="0"/>
              <a:t>. Conference record.</a:t>
            </a:r>
          </a:p>
          <a:p>
            <a:pPr marL="0" indent="0">
              <a:buNone/>
            </a:pPr>
            <a:r>
              <a:rPr lang="fr-FR" sz="1200" dirty="0"/>
              <a:t>GE-</a:t>
            </a:r>
            <a:r>
              <a:rPr lang="fr-FR" sz="1200" dirty="0" err="1"/>
              <a:t>DxRay</a:t>
            </a:r>
            <a:endParaRPr lang="en-GB" sz="1200" dirty="0"/>
          </a:p>
          <a:p>
            <a:pPr lvl="0"/>
            <a:r>
              <a:rPr lang="fr-FR" sz="1200" dirty="0"/>
              <a:t>J. S. </a:t>
            </a:r>
            <a:r>
              <a:rPr lang="fr-FR" sz="1200" dirty="0" err="1"/>
              <a:t>Iwanczyk</a:t>
            </a:r>
            <a:r>
              <a:rPr lang="fr-FR" sz="1200" dirty="0"/>
              <a:t> et al. </a:t>
            </a:r>
            <a:r>
              <a:rPr lang="en-GB" sz="1200" dirty="0"/>
              <a:t>"Photon Counting Energy Dispersive Detector Arrays for X-ray Imaging", IEEE Trans </a:t>
            </a:r>
            <a:r>
              <a:rPr lang="en-GB" sz="1200" dirty="0" err="1"/>
              <a:t>Nucl</a:t>
            </a:r>
            <a:r>
              <a:rPr lang="en-GB" sz="1200" dirty="0"/>
              <a:t> Sci. 2009 ; 56(3): 535–542. doi:10.1109/TNS.2009.2013709.</a:t>
            </a:r>
          </a:p>
          <a:p>
            <a:pPr marL="0" indent="0">
              <a:buNone/>
            </a:pPr>
            <a:r>
              <a:rPr lang="en-GB" sz="1200" dirty="0"/>
              <a:t>BNL</a:t>
            </a:r>
          </a:p>
          <a:p>
            <a:pPr lvl="0"/>
            <a:r>
              <a:rPr lang="en-GB" sz="1200" dirty="0"/>
              <a:t>G. De Geronimo et al. "ASIC with multiple Energy discrimination for High-Rate Photon Counting Applications" IEEE Trans on </a:t>
            </a:r>
            <a:r>
              <a:rPr lang="en-GB" sz="1200" dirty="0" err="1"/>
              <a:t>Nucl</a:t>
            </a:r>
            <a:r>
              <a:rPr lang="en-GB" sz="1200" dirty="0"/>
              <a:t>. Sci. Vol. 54, No. 2, April 2007.</a:t>
            </a:r>
          </a:p>
          <a:p>
            <a:endParaRPr lang="en-GB" sz="1200" dirty="0"/>
          </a:p>
        </p:txBody>
      </p:sp>
    </p:spTree>
    <p:extLst>
      <p:ext uri="{BB962C8B-B14F-4D97-AF65-F5344CB8AC3E}">
        <p14:creationId xmlns:p14="http://schemas.microsoft.com/office/powerpoint/2010/main" val="218332674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44563"/>
          </a:xfrm>
        </p:spPr>
        <p:txBody>
          <a:bodyPr/>
          <a:lstStyle/>
          <a:p>
            <a:r>
              <a:rPr lang="en-GB" dirty="0" smtClean="0"/>
              <a:t>References (since July 2016)</a:t>
            </a:r>
            <a:endParaRPr lang="en-GB" dirty="0"/>
          </a:p>
        </p:txBody>
      </p:sp>
      <p:sp>
        <p:nvSpPr>
          <p:cNvPr id="3" name="Content Placeholder 2"/>
          <p:cNvSpPr>
            <a:spLocks noGrp="1"/>
          </p:cNvSpPr>
          <p:nvPr>
            <p:ph idx="1"/>
          </p:nvPr>
        </p:nvSpPr>
        <p:spPr>
          <a:xfrm>
            <a:off x="501070" y="1219200"/>
            <a:ext cx="8414330" cy="5181600"/>
          </a:xfrm>
        </p:spPr>
        <p:txBody>
          <a:bodyPr/>
          <a:lstStyle/>
          <a:p>
            <a:pPr marL="0" indent="0">
              <a:buNone/>
            </a:pPr>
            <a:r>
              <a:rPr lang="en-GB" sz="1200" dirty="0" smtClean="0"/>
              <a:t>IBEX</a:t>
            </a:r>
            <a:endParaRPr lang="en-GB" sz="1200" dirty="0"/>
          </a:p>
          <a:p>
            <a:pPr lvl="0"/>
            <a:r>
              <a:rPr lang="en-GB" sz="1200" dirty="0"/>
              <a:t>M. Bochenek et al. "IBEX: Versatile Readout ASIC With Spectral Imaging Capability and High Count Rate Capability" IEEE Transactions on Nuclear Science ( Volume: 65, Issue: 6, June 2018 ).</a:t>
            </a:r>
          </a:p>
          <a:p>
            <a:pPr marL="0" indent="0">
              <a:buNone/>
            </a:pPr>
            <a:r>
              <a:rPr lang="fr-FR" sz="1200" dirty="0" smtClean="0"/>
              <a:t>UFXC32K</a:t>
            </a:r>
            <a:endParaRPr lang="en-GB" sz="1200" dirty="0"/>
          </a:p>
          <a:p>
            <a:pPr lvl="0"/>
            <a:r>
              <a:rPr lang="fr-FR" sz="1200" dirty="0" err="1"/>
              <a:t>Grybos</a:t>
            </a:r>
            <a:r>
              <a:rPr lang="fr-FR" sz="1200" dirty="0"/>
              <a:t> P., et al., “32k </a:t>
            </a:r>
            <a:r>
              <a:rPr lang="fr-FR" sz="1200" dirty="0" err="1"/>
              <a:t>Channels</a:t>
            </a:r>
            <a:r>
              <a:rPr lang="fr-FR" sz="1200" dirty="0"/>
              <a:t> </a:t>
            </a:r>
            <a:r>
              <a:rPr lang="fr-FR" sz="1200" dirty="0" err="1"/>
              <a:t>readout</a:t>
            </a:r>
            <a:r>
              <a:rPr lang="fr-FR" sz="1200" dirty="0"/>
              <a:t> IC for single photon </a:t>
            </a:r>
            <a:r>
              <a:rPr lang="fr-FR" sz="1200" dirty="0" err="1"/>
              <a:t>counting</a:t>
            </a:r>
            <a:r>
              <a:rPr lang="fr-FR" sz="1200" dirty="0"/>
              <a:t> detectors </a:t>
            </a:r>
            <a:r>
              <a:rPr lang="fr-FR" sz="1200" dirty="0" err="1"/>
              <a:t>with</a:t>
            </a:r>
            <a:r>
              <a:rPr lang="fr-FR" sz="1200" dirty="0"/>
              <a:t> 75 µm pitch, ENC of 123 e− </a:t>
            </a:r>
            <a:r>
              <a:rPr lang="fr-FR" sz="1200" dirty="0" err="1"/>
              <a:t>rms</a:t>
            </a:r>
            <a:r>
              <a:rPr lang="fr-FR" sz="1200" dirty="0"/>
              <a:t>, 9 e− </a:t>
            </a:r>
            <a:r>
              <a:rPr lang="fr-FR" sz="1200" dirty="0" err="1"/>
              <a:t>rms</a:t>
            </a:r>
            <a:r>
              <a:rPr lang="fr-FR" sz="1200" dirty="0"/>
              <a:t> offset spread and 2% </a:t>
            </a:r>
            <a:r>
              <a:rPr lang="fr-FR" sz="1200" dirty="0" err="1"/>
              <a:t>rms</a:t>
            </a:r>
            <a:r>
              <a:rPr lang="fr-FR" sz="1200" dirty="0"/>
              <a:t> gain spread”, IEEE Trans. </a:t>
            </a:r>
            <a:r>
              <a:rPr lang="fr-FR" sz="1200" dirty="0" err="1"/>
              <a:t>Nucl</a:t>
            </a:r>
            <a:r>
              <a:rPr lang="fr-FR" sz="1200" dirty="0"/>
              <a:t>. </a:t>
            </a:r>
            <a:r>
              <a:rPr lang="fr-FR" sz="1200" dirty="0" err="1"/>
              <a:t>Sci</a:t>
            </a:r>
            <a:r>
              <a:rPr lang="fr-FR" sz="1200" dirty="0"/>
              <a:t>., vol. 63, no. 2, April 2016, pp. 1155-1161</a:t>
            </a:r>
            <a:r>
              <a:rPr lang="fr-FR" sz="1200" dirty="0" smtClean="0"/>
              <a:t>.</a:t>
            </a:r>
            <a:endParaRPr lang="en-GB" sz="1200" dirty="0"/>
          </a:p>
          <a:p>
            <a:pPr marL="0" indent="0">
              <a:buNone/>
            </a:pPr>
            <a:r>
              <a:rPr lang="en-GB" sz="1200" dirty="0" smtClean="0"/>
              <a:t>PXF40 </a:t>
            </a:r>
            <a:endParaRPr lang="en-GB" sz="1200" dirty="0"/>
          </a:p>
          <a:p>
            <a:pPr lvl="0"/>
            <a:r>
              <a:rPr lang="en-GB" sz="1200" dirty="0" err="1"/>
              <a:t>Kleczek</a:t>
            </a:r>
            <a:r>
              <a:rPr lang="en-GB" sz="1200" dirty="0"/>
              <a:t> R., et al., “Ultrafast signal processing readout front-end electronics in CMOS 40 nm technology for hybrid pixel detectors operating in Single Photon Counting mode”, Proc. of 2017 International Image Sensor Workshop, Hiroshima, 30 May – 2 June, 2017.</a:t>
            </a:r>
          </a:p>
          <a:p>
            <a:pPr marL="0" indent="0">
              <a:buNone/>
            </a:pPr>
            <a:r>
              <a:rPr lang="en-GB" sz="1200" dirty="0" smtClean="0"/>
              <a:t>HEPS-BPIX</a:t>
            </a:r>
            <a:endParaRPr lang="en-GB" sz="1200" dirty="0"/>
          </a:p>
          <a:p>
            <a:pPr lvl="0"/>
            <a:r>
              <a:rPr lang="en-GB" sz="1200" dirty="0"/>
              <a:t>W. Wei et al. "HEPS-BPIX, a single photon counting pixel detector with a high frame rate for the HEPS project", Nuclear Instruments and Methods in Physics Research A 835 (2016) 169–176</a:t>
            </a:r>
            <a:r>
              <a:rPr lang="fr-FR" sz="1200" dirty="0" smtClean="0"/>
              <a:t>.</a:t>
            </a:r>
            <a:endParaRPr lang="en-GB" sz="1200" dirty="0"/>
          </a:p>
          <a:p>
            <a:pPr marL="0" indent="0">
              <a:buNone/>
            </a:pPr>
            <a:r>
              <a:rPr lang="fr-FR" sz="1200" dirty="0" smtClean="0"/>
              <a:t>D2R1</a:t>
            </a:r>
            <a:endParaRPr lang="en-GB" sz="1200" dirty="0"/>
          </a:p>
          <a:p>
            <a:pPr lvl="0"/>
            <a:r>
              <a:rPr lang="en-GB" sz="1200" dirty="0"/>
              <a:t>D. </a:t>
            </a:r>
            <a:r>
              <a:rPr lang="en-GB" sz="1200" dirty="0" err="1"/>
              <a:t>Baudin</a:t>
            </a:r>
            <a:r>
              <a:rPr lang="en-GB" sz="1200" dirty="0"/>
              <a:t> et al. "D²R1: A 2-Dimensional X-Ray Detector for </a:t>
            </a:r>
            <a:r>
              <a:rPr lang="en-GB" sz="1200" dirty="0" err="1"/>
              <a:t>CdTe</a:t>
            </a:r>
            <a:r>
              <a:rPr lang="en-GB" sz="1200" dirty="0"/>
              <a:t> Based Fine Pitch and High Energy Resolution Imaging Spectroscopy" </a:t>
            </a:r>
            <a:r>
              <a:rPr lang="en-GB" sz="1200" dirty="0" smtClean="0"/>
              <a:t>TNS-00227-2018</a:t>
            </a:r>
          </a:p>
          <a:p>
            <a:pPr marL="0" lvl="0" indent="0">
              <a:buNone/>
            </a:pPr>
            <a:r>
              <a:rPr lang="en-GB" sz="1200" dirty="0" smtClean="0"/>
              <a:t>Philips ChromAIX2</a:t>
            </a:r>
            <a:endParaRPr lang="en-GB" sz="1200" dirty="0"/>
          </a:p>
          <a:p>
            <a:pPr lvl="0"/>
            <a:r>
              <a:rPr lang="en-GB" sz="1200" dirty="0"/>
              <a:t>R. Steadman et al. ChromAIX2: A large area, high count-rate energy-resolving photon counting ASIC for a Spectral CT Prototype. NIMA Volume 862, 1 August 2017, Pages 18-24</a:t>
            </a:r>
            <a:r>
              <a:rPr lang="en-GB" sz="1200" dirty="0" smtClean="0"/>
              <a:t>.</a:t>
            </a:r>
          </a:p>
          <a:p>
            <a:pPr marL="0" lvl="0" indent="0">
              <a:buNone/>
            </a:pPr>
            <a:r>
              <a:rPr lang="en-GB" sz="1200" dirty="0" smtClean="0"/>
              <a:t>CEA-</a:t>
            </a:r>
            <a:r>
              <a:rPr lang="en-GB" sz="1200" dirty="0" err="1" smtClean="0"/>
              <a:t>Multix</a:t>
            </a:r>
            <a:endParaRPr lang="en-GB" sz="1200" dirty="0"/>
          </a:p>
          <a:p>
            <a:pPr lvl="0"/>
            <a:r>
              <a:rPr lang="en-GB" sz="1200" dirty="0" smtClean="0"/>
              <a:t>A</a:t>
            </a:r>
            <a:r>
              <a:rPr lang="en-GB" sz="1200" dirty="0"/>
              <a:t>. Peizerat et al. "A 256 energy bin spectrum X-Ray photon-counting Image Sensor providing 8 </a:t>
            </a:r>
            <a:r>
              <a:rPr lang="en-GB" sz="1200" dirty="0" err="1"/>
              <a:t>Mcounts</a:t>
            </a:r>
            <a:r>
              <a:rPr lang="en-GB" sz="1200" dirty="0"/>
              <a:t>/s/pixel and on-chip charge sharing, charge induction and pile-up corrections " 2017 Symposium on VLSI Circuits Digest of Technical Papers</a:t>
            </a:r>
            <a:r>
              <a:rPr lang="en-GB" sz="1200" dirty="0" smtClean="0"/>
              <a:t>.</a:t>
            </a:r>
          </a:p>
          <a:p>
            <a:pPr lvl="0"/>
            <a:r>
              <a:rPr lang="en-GB" sz="1200" dirty="0"/>
              <a:t>J. P. </a:t>
            </a:r>
            <a:r>
              <a:rPr lang="en-GB" sz="1200" dirty="0" err="1"/>
              <a:t>Rostaing</a:t>
            </a:r>
            <a:r>
              <a:rPr lang="en-GB" sz="1200" dirty="0"/>
              <a:t>, et al, Electronics Letters, vol. 52, no. 6, pp. 428-430, 2016.</a:t>
            </a:r>
            <a:endParaRPr lang="en-GB" sz="1200" dirty="0" smtClean="0"/>
          </a:p>
          <a:p>
            <a:pPr lvl="0"/>
            <a:endParaRPr lang="en-GB" sz="1200" dirty="0"/>
          </a:p>
          <a:p>
            <a:pPr marL="0" lvl="0" indent="0">
              <a:buNone/>
            </a:pPr>
            <a:endParaRPr lang="en-GB" sz="1200" dirty="0"/>
          </a:p>
          <a:p>
            <a:endParaRPr lang="en-GB" sz="1200" dirty="0"/>
          </a:p>
        </p:txBody>
      </p:sp>
    </p:spTree>
    <p:extLst>
      <p:ext uri="{BB962C8B-B14F-4D97-AF65-F5344CB8AC3E}">
        <p14:creationId xmlns:p14="http://schemas.microsoft.com/office/powerpoint/2010/main" val="364887017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4000" u="sng" dirty="0" smtClean="0"/>
              <a:t>Additional slides</a:t>
            </a:r>
          </a:p>
          <a:p>
            <a:pPr algn="ctr" eaLnBrk="0" hangingPunct="0"/>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85</a:t>
            </a:fld>
            <a:endParaRPr lang="fr-FR"/>
          </a:p>
        </p:txBody>
      </p:sp>
    </p:spTree>
    <p:extLst>
      <p:ext uri="{BB962C8B-B14F-4D97-AF65-F5344CB8AC3E}">
        <p14:creationId xmlns:p14="http://schemas.microsoft.com/office/powerpoint/2010/main" val="272063448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Slide Number Placeholder 3"/>
          <p:cNvSpPr>
            <a:spLocks noGrp="1"/>
          </p:cNvSpPr>
          <p:nvPr>
            <p:ph type="sldNum" sz="quarter" idx="12"/>
          </p:nvPr>
        </p:nvSpPr>
        <p:spPr/>
        <p:txBody>
          <a:bodyPr/>
          <a:lstStyle/>
          <a:p>
            <a:fld id="{D251A0BC-E5D3-4A65-8506-4DFA341A4396}" type="slidenum">
              <a:rPr lang="fr-FR" smtClean="0"/>
              <a:t>86</a:t>
            </a:fld>
            <a:endParaRPr lang="fr-FR"/>
          </a:p>
        </p:txBody>
      </p:sp>
      <p:pic>
        <p:nvPicPr>
          <p:cNvPr id="6" name="Picture 5"/>
          <p:cNvPicPr>
            <a:picLocks noChangeAspect="1"/>
          </p:cNvPicPr>
          <p:nvPr/>
        </p:nvPicPr>
        <p:blipFill>
          <a:blip r:embed="rId3"/>
          <a:stretch>
            <a:fillRect/>
          </a:stretch>
        </p:blipFill>
        <p:spPr>
          <a:xfrm>
            <a:off x="175320" y="42935"/>
            <a:ext cx="8789168" cy="6545528"/>
          </a:xfrm>
          <a:prstGeom prst="rect">
            <a:avLst/>
          </a:prstGeom>
        </p:spPr>
      </p:pic>
      <p:sp>
        <p:nvSpPr>
          <p:cNvPr id="7" name="TextBox 6"/>
          <p:cNvSpPr txBox="1"/>
          <p:nvPr/>
        </p:nvSpPr>
        <p:spPr>
          <a:xfrm>
            <a:off x="7620000" y="6470303"/>
            <a:ext cx="1651383" cy="369332"/>
          </a:xfrm>
          <a:prstGeom prst="rect">
            <a:avLst/>
          </a:prstGeom>
          <a:noFill/>
        </p:spPr>
        <p:txBody>
          <a:bodyPr wrap="square" rtlCol="0">
            <a:spAutoFit/>
          </a:bodyPr>
          <a:lstStyle/>
          <a:p>
            <a:r>
              <a:rPr lang="en-GB" i="1" dirty="0" smtClean="0"/>
              <a:t>M. </a:t>
            </a:r>
            <a:r>
              <a:rPr lang="en-GB" i="1" dirty="0" err="1" smtClean="0"/>
              <a:t>Hoheisel</a:t>
            </a:r>
            <a:endParaRPr lang="en-GB" i="1" dirty="0"/>
          </a:p>
        </p:txBody>
      </p:sp>
    </p:spTree>
    <p:extLst>
      <p:ext uri="{BB962C8B-B14F-4D97-AF65-F5344CB8AC3E}">
        <p14:creationId xmlns:p14="http://schemas.microsoft.com/office/powerpoint/2010/main" val="68779497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0" hangingPunct="0"/>
            <a:r>
              <a:rPr lang="en-US" sz="4000" u="sng" dirty="0" smtClean="0"/>
              <a:t>Limiting factors in real systems degrading energy resolution and count rate</a:t>
            </a:r>
          </a:p>
          <a:p>
            <a:pPr algn="ctr" eaLnBrk="0" hangingPunct="0"/>
            <a:endParaRPr lang="en-US" dirty="0" smtClean="0"/>
          </a:p>
        </p:txBody>
      </p:sp>
      <p:sp>
        <p:nvSpPr>
          <p:cNvPr id="3" name="Slide Number Placeholder 2"/>
          <p:cNvSpPr>
            <a:spLocks noGrp="1"/>
          </p:cNvSpPr>
          <p:nvPr>
            <p:ph type="sldNum" sz="quarter" idx="12"/>
          </p:nvPr>
        </p:nvSpPr>
        <p:spPr/>
        <p:txBody>
          <a:bodyPr/>
          <a:lstStyle/>
          <a:p>
            <a:fld id="{D251A0BC-E5D3-4A65-8506-4DFA341A4396}" type="slidenum">
              <a:rPr lang="fr-FR" smtClean="0"/>
              <a:t>87</a:t>
            </a:fld>
            <a:endParaRPr lang="fr-FR"/>
          </a:p>
        </p:txBody>
      </p:sp>
    </p:spTree>
    <p:extLst>
      <p:ext uri="{BB962C8B-B14F-4D97-AF65-F5344CB8AC3E}">
        <p14:creationId xmlns:p14="http://schemas.microsoft.com/office/powerpoint/2010/main" val="238006830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88</a:t>
            </a:fld>
            <a:endParaRPr lang="fr-FR"/>
          </a:p>
        </p:txBody>
      </p:sp>
      <p:pic>
        <p:nvPicPr>
          <p:cNvPr id="5" name="Picture 4"/>
          <p:cNvPicPr>
            <a:picLocks noChangeAspect="1"/>
          </p:cNvPicPr>
          <p:nvPr/>
        </p:nvPicPr>
        <p:blipFill>
          <a:blip r:embed="rId4"/>
          <a:stretch>
            <a:fillRect/>
          </a:stretch>
        </p:blipFill>
        <p:spPr>
          <a:xfrm>
            <a:off x="251520" y="193622"/>
            <a:ext cx="8767559" cy="5544616"/>
          </a:xfrm>
          <a:prstGeom prst="rect">
            <a:avLst/>
          </a:prstGeom>
        </p:spPr>
      </p:pic>
      <p:pic>
        <p:nvPicPr>
          <p:cNvPr id="99" name="Picture 98"/>
          <p:cNvPicPr>
            <a:picLocks noChangeAspect="1"/>
          </p:cNvPicPr>
          <p:nvPr/>
        </p:nvPicPr>
        <p:blipFill rotWithShape="1">
          <a:blip r:embed="rId5"/>
          <a:srcRect r="93028" b="70011"/>
          <a:stretch/>
        </p:blipFill>
        <p:spPr>
          <a:xfrm>
            <a:off x="454390" y="-272"/>
            <a:ext cx="571136" cy="1490038"/>
          </a:xfrm>
          <a:prstGeom prst="rect">
            <a:avLst/>
          </a:prstGeom>
        </p:spPr>
      </p:pic>
      <p:pic>
        <p:nvPicPr>
          <p:cNvPr id="100" name="Picture 99"/>
          <p:cNvPicPr>
            <a:picLocks noChangeAspect="1"/>
          </p:cNvPicPr>
          <p:nvPr/>
        </p:nvPicPr>
        <p:blipFill rotWithShape="1">
          <a:blip r:embed="rId5"/>
          <a:srcRect l="61533" r="17369"/>
          <a:stretch/>
        </p:blipFill>
        <p:spPr>
          <a:xfrm>
            <a:off x="5641350" y="-272"/>
            <a:ext cx="1728192" cy="4968552"/>
          </a:xfrm>
          <a:prstGeom prst="rect">
            <a:avLst/>
          </a:prstGeom>
        </p:spPr>
      </p:pic>
      <p:pic>
        <p:nvPicPr>
          <p:cNvPr id="101" name="Picture 100"/>
          <p:cNvPicPr>
            <a:picLocks noChangeAspect="1"/>
          </p:cNvPicPr>
          <p:nvPr/>
        </p:nvPicPr>
        <p:blipFill rotWithShape="1">
          <a:blip r:embed="rId5"/>
          <a:srcRect l="81778"/>
          <a:stretch/>
        </p:blipFill>
        <p:spPr>
          <a:xfrm>
            <a:off x="7369542" y="-27384"/>
            <a:ext cx="1492650" cy="4968552"/>
          </a:xfrm>
          <a:prstGeom prst="rect">
            <a:avLst/>
          </a:prstGeom>
        </p:spPr>
      </p:pic>
      <p:pic>
        <p:nvPicPr>
          <p:cNvPr id="102" name="Picture 101"/>
          <p:cNvPicPr>
            <a:picLocks noChangeAspect="1"/>
          </p:cNvPicPr>
          <p:nvPr/>
        </p:nvPicPr>
        <p:blipFill rotWithShape="1">
          <a:blip r:embed="rId5"/>
          <a:srcRect l="47469" r="37587"/>
          <a:stretch/>
        </p:blipFill>
        <p:spPr>
          <a:xfrm>
            <a:off x="4495870" y="-272"/>
            <a:ext cx="1224136" cy="4968552"/>
          </a:xfrm>
          <a:prstGeom prst="rect">
            <a:avLst/>
          </a:prstGeom>
        </p:spPr>
      </p:pic>
      <p:pic>
        <p:nvPicPr>
          <p:cNvPr id="103" name="Picture 102"/>
          <p:cNvPicPr>
            <a:picLocks noChangeAspect="1"/>
          </p:cNvPicPr>
          <p:nvPr/>
        </p:nvPicPr>
        <p:blipFill rotWithShape="1">
          <a:blip r:embed="rId5"/>
          <a:srcRect l="24613" r="52532"/>
          <a:stretch/>
        </p:blipFill>
        <p:spPr>
          <a:xfrm>
            <a:off x="2426225" y="-272"/>
            <a:ext cx="1872208" cy="4968552"/>
          </a:xfrm>
          <a:prstGeom prst="rect">
            <a:avLst/>
          </a:prstGeom>
        </p:spPr>
      </p:pic>
      <p:pic>
        <p:nvPicPr>
          <p:cNvPr id="111" name="Picture 110"/>
          <p:cNvPicPr>
            <a:picLocks noChangeAspect="1"/>
          </p:cNvPicPr>
          <p:nvPr/>
        </p:nvPicPr>
        <p:blipFill rotWithShape="1">
          <a:blip r:embed="rId6"/>
          <a:srcRect r="70867"/>
          <a:stretch/>
        </p:blipFill>
        <p:spPr>
          <a:xfrm>
            <a:off x="910758" y="1345470"/>
            <a:ext cx="494519" cy="592830"/>
          </a:xfrm>
          <a:prstGeom prst="rect">
            <a:avLst/>
          </a:prstGeom>
        </p:spPr>
      </p:pic>
      <p:pic>
        <p:nvPicPr>
          <p:cNvPr id="112" name="Picture 111"/>
          <p:cNvPicPr>
            <a:picLocks noChangeAspect="1"/>
          </p:cNvPicPr>
          <p:nvPr/>
        </p:nvPicPr>
        <p:blipFill>
          <a:blip r:embed="rId7"/>
          <a:stretch>
            <a:fillRect/>
          </a:stretch>
        </p:blipFill>
        <p:spPr>
          <a:xfrm>
            <a:off x="975690" y="265630"/>
            <a:ext cx="429587" cy="4702650"/>
          </a:xfrm>
          <a:prstGeom prst="rect">
            <a:avLst/>
          </a:prstGeom>
        </p:spPr>
      </p:pic>
      <p:graphicFrame>
        <p:nvGraphicFramePr>
          <p:cNvPr id="113" name="Object 65"/>
          <p:cNvGraphicFramePr>
            <a:graphicFrameLocks noChangeAspect="1"/>
          </p:cNvGraphicFramePr>
          <p:nvPr>
            <p:extLst/>
          </p:nvPr>
        </p:nvGraphicFramePr>
        <p:xfrm>
          <a:off x="1471955" y="1314638"/>
          <a:ext cx="909243" cy="618943"/>
        </p:xfrm>
        <a:graphic>
          <a:graphicData uri="http://schemas.openxmlformats.org/presentationml/2006/ole">
            <mc:AlternateContent xmlns:mc="http://schemas.openxmlformats.org/markup-compatibility/2006">
              <mc:Choice xmlns:v="urn:schemas-microsoft-com:vml" Requires="v">
                <p:oleObj spid="_x0000_s274464" name="Equation" r:id="rId8" imgW="634680" imgH="431640" progId="Equation.3">
                  <p:embed/>
                </p:oleObj>
              </mc:Choice>
              <mc:Fallback>
                <p:oleObj name="Equation" r:id="rId8" imgW="634680" imgH="431640" progId="Equation.3">
                  <p:embed/>
                  <p:pic>
                    <p:nvPicPr>
                      <p:cNvPr id="113" name="Object 65"/>
                      <p:cNvPicPr>
                        <a:picLocks noChangeAspect="1" noChangeArrowheads="1"/>
                      </p:cNvPicPr>
                      <p:nvPr/>
                    </p:nvPicPr>
                    <p:blipFill>
                      <a:blip r:embed="rId9"/>
                      <a:srcRect/>
                      <a:stretch>
                        <a:fillRect/>
                      </a:stretch>
                    </p:blipFill>
                    <p:spPr bwMode="auto">
                      <a:xfrm>
                        <a:off x="1471955" y="1314638"/>
                        <a:ext cx="909243" cy="618943"/>
                      </a:xfrm>
                      <a:prstGeom prst="rect">
                        <a:avLst/>
                      </a:prstGeom>
                      <a:noFill/>
                      <a:ln>
                        <a:noFill/>
                      </a:ln>
                    </p:spPr>
                  </p:pic>
                </p:oleObj>
              </mc:Fallback>
            </mc:AlternateContent>
          </a:graphicData>
        </a:graphic>
      </p:graphicFrame>
      <p:sp>
        <p:nvSpPr>
          <p:cNvPr id="2" name="TextBox 1"/>
          <p:cNvSpPr txBox="1"/>
          <p:nvPr/>
        </p:nvSpPr>
        <p:spPr>
          <a:xfrm>
            <a:off x="251520" y="5661248"/>
            <a:ext cx="2664296" cy="369332"/>
          </a:xfrm>
          <a:prstGeom prst="rect">
            <a:avLst/>
          </a:prstGeom>
          <a:noFill/>
        </p:spPr>
        <p:txBody>
          <a:bodyPr wrap="square" rtlCol="0">
            <a:spAutoFit/>
          </a:bodyPr>
          <a:lstStyle/>
          <a:p>
            <a:r>
              <a:rPr lang="en-GB" dirty="0" smtClean="0"/>
              <a:t>1. Absorption efficiency</a:t>
            </a:r>
            <a:endParaRPr lang="en-GB" dirty="0"/>
          </a:p>
        </p:txBody>
      </p:sp>
      <p:sp>
        <p:nvSpPr>
          <p:cNvPr id="14" name="TextBox 13"/>
          <p:cNvSpPr txBox="1"/>
          <p:nvPr/>
        </p:nvSpPr>
        <p:spPr>
          <a:xfrm>
            <a:off x="251520" y="5949280"/>
            <a:ext cx="3240360" cy="646331"/>
          </a:xfrm>
          <a:prstGeom prst="rect">
            <a:avLst/>
          </a:prstGeom>
          <a:noFill/>
        </p:spPr>
        <p:txBody>
          <a:bodyPr wrap="square" rtlCol="0">
            <a:spAutoFit/>
          </a:bodyPr>
          <a:lstStyle/>
          <a:p>
            <a:r>
              <a:rPr lang="en-GB" dirty="0" smtClean="0"/>
              <a:t>2. Fluctuations in the number of generated carriers</a:t>
            </a:r>
            <a:endParaRPr lang="en-GB" dirty="0"/>
          </a:p>
        </p:txBody>
      </p:sp>
      <p:sp>
        <p:nvSpPr>
          <p:cNvPr id="15" name="TextBox 14"/>
          <p:cNvSpPr txBox="1"/>
          <p:nvPr/>
        </p:nvSpPr>
        <p:spPr>
          <a:xfrm>
            <a:off x="251520" y="6484988"/>
            <a:ext cx="2304256" cy="369332"/>
          </a:xfrm>
          <a:prstGeom prst="rect">
            <a:avLst/>
          </a:prstGeom>
          <a:noFill/>
        </p:spPr>
        <p:txBody>
          <a:bodyPr wrap="square" rtlCol="0">
            <a:spAutoFit/>
          </a:bodyPr>
          <a:lstStyle/>
          <a:p>
            <a:r>
              <a:rPr lang="en-GB" dirty="0" smtClean="0"/>
              <a:t>3. Charge diffusion</a:t>
            </a:r>
            <a:endParaRPr lang="en-GB" dirty="0"/>
          </a:p>
        </p:txBody>
      </p:sp>
      <p:sp>
        <p:nvSpPr>
          <p:cNvPr id="16" name="TextBox 15"/>
          <p:cNvSpPr txBox="1"/>
          <p:nvPr/>
        </p:nvSpPr>
        <p:spPr>
          <a:xfrm>
            <a:off x="2718284" y="5661248"/>
            <a:ext cx="2304256" cy="369332"/>
          </a:xfrm>
          <a:prstGeom prst="rect">
            <a:avLst/>
          </a:prstGeom>
          <a:noFill/>
        </p:spPr>
        <p:txBody>
          <a:bodyPr wrap="square" rtlCol="0">
            <a:spAutoFit/>
          </a:bodyPr>
          <a:lstStyle/>
          <a:p>
            <a:r>
              <a:rPr lang="en-GB" dirty="0" smtClean="0"/>
              <a:t>4. Fluorescence</a:t>
            </a:r>
            <a:endParaRPr lang="en-GB" dirty="0"/>
          </a:p>
        </p:txBody>
      </p:sp>
      <p:sp>
        <p:nvSpPr>
          <p:cNvPr id="17" name="TextBox 16"/>
          <p:cNvSpPr txBox="1"/>
          <p:nvPr/>
        </p:nvSpPr>
        <p:spPr>
          <a:xfrm>
            <a:off x="4499992" y="5664314"/>
            <a:ext cx="2187883" cy="646331"/>
          </a:xfrm>
          <a:prstGeom prst="rect">
            <a:avLst/>
          </a:prstGeom>
          <a:noFill/>
        </p:spPr>
        <p:txBody>
          <a:bodyPr wrap="square" rtlCol="0">
            <a:spAutoFit/>
          </a:bodyPr>
          <a:lstStyle/>
          <a:p>
            <a:r>
              <a:rPr lang="en-GB" dirty="0"/>
              <a:t>5</a:t>
            </a:r>
            <a:r>
              <a:rPr lang="en-GB" dirty="0" smtClean="0"/>
              <a:t>. Compton scattering</a:t>
            </a:r>
            <a:endParaRPr lang="en-GB" dirty="0"/>
          </a:p>
        </p:txBody>
      </p:sp>
      <p:sp>
        <p:nvSpPr>
          <p:cNvPr id="18" name="TextBox 17"/>
          <p:cNvSpPr txBox="1"/>
          <p:nvPr/>
        </p:nvSpPr>
        <p:spPr>
          <a:xfrm>
            <a:off x="6106888" y="5661248"/>
            <a:ext cx="1827843" cy="646331"/>
          </a:xfrm>
          <a:prstGeom prst="rect">
            <a:avLst/>
          </a:prstGeom>
          <a:noFill/>
        </p:spPr>
        <p:txBody>
          <a:bodyPr wrap="square" rtlCol="0">
            <a:spAutoFit/>
          </a:bodyPr>
          <a:lstStyle/>
          <a:p>
            <a:r>
              <a:rPr lang="en-GB" dirty="0" smtClean="0"/>
              <a:t>6. Charge trapping</a:t>
            </a:r>
            <a:endParaRPr lang="en-GB" dirty="0"/>
          </a:p>
        </p:txBody>
      </p:sp>
      <p:sp>
        <p:nvSpPr>
          <p:cNvPr id="19" name="TextBox 18"/>
          <p:cNvSpPr txBox="1"/>
          <p:nvPr/>
        </p:nvSpPr>
        <p:spPr>
          <a:xfrm>
            <a:off x="7592859" y="5733256"/>
            <a:ext cx="1551142" cy="369332"/>
          </a:xfrm>
          <a:prstGeom prst="rect">
            <a:avLst/>
          </a:prstGeom>
          <a:noFill/>
        </p:spPr>
        <p:txBody>
          <a:bodyPr wrap="square" rtlCol="0">
            <a:spAutoFit/>
          </a:bodyPr>
          <a:lstStyle/>
          <a:p>
            <a:r>
              <a:rPr lang="en-GB" dirty="0" smtClean="0"/>
              <a:t>7. Polarization</a:t>
            </a:r>
            <a:endParaRPr lang="en-GB" dirty="0"/>
          </a:p>
        </p:txBody>
      </p:sp>
    </p:spTree>
    <p:extLst>
      <p:ext uri="{BB962C8B-B14F-4D97-AF65-F5344CB8AC3E}">
        <p14:creationId xmlns:p14="http://schemas.microsoft.com/office/powerpoint/2010/main" val="3664819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89</a:t>
            </a:fld>
            <a:endParaRPr lang="fr-FR"/>
          </a:p>
        </p:txBody>
      </p:sp>
      <p:grpSp>
        <p:nvGrpSpPr>
          <p:cNvPr id="10" name="Group 9"/>
          <p:cNvGrpSpPr/>
          <p:nvPr/>
        </p:nvGrpSpPr>
        <p:grpSpPr>
          <a:xfrm>
            <a:off x="179512" y="2629283"/>
            <a:ext cx="8795320" cy="3968069"/>
            <a:chOff x="179512" y="2629283"/>
            <a:chExt cx="8795320" cy="3968069"/>
          </a:xfrm>
        </p:grpSpPr>
        <p:pic>
          <p:nvPicPr>
            <p:cNvPr id="2" name="Picture 1"/>
            <p:cNvPicPr>
              <a:picLocks noChangeAspect="1"/>
            </p:cNvPicPr>
            <p:nvPr/>
          </p:nvPicPr>
          <p:blipFill rotWithShape="1">
            <a:blip r:embed="rId4"/>
            <a:srcRect l="10256" r="8333" b="35273"/>
            <a:stretch/>
          </p:blipFill>
          <p:spPr>
            <a:xfrm>
              <a:off x="179512" y="2649846"/>
              <a:ext cx="8795320" cy="3947506"/>
            </a:xfrm>
            <a:prstGeom prst="rect">
              <a:avLst/>
            </a:prstGeom>
          </p:spPr>
        </p:pic>
        <p:graphicFrame>
          <p:nvGraphicFramePr>
            <p:cNvPr id="6" name="Object 5"/>
            <p:cNvGraphicFramePr>
              <a:graphicFrameLocks noChangeAspect="1"/>
            </p:cNvGraphicFramePr>
            <p:nvPr>
              <p:extLst/>
            </p:nvPr>
          </p:nvGraphicFramePr>
          <p:xfrm>
            <a:off x="539552" y="4940498"/>
            <a:ext cx="2293938" cy="509588"/>
          </p:xfrm>
          <a:graphic>
            <a:graphicData uri="http://schemas.openxmlformats.org/presentationml/2006/ole">
              <mc:AlternateContent xmlns:mc="http://schemas.openxmlformats.org/markup-compatibility/2006">
                <mc:Choice xmlns:v="urn:schemas-microsoft-com:vml" Requires="v">
                  <p:oleObj spid="_x0000_s275548" name="Equation" r:id="rId5" imgW="1079280" imgH="241200" progId="Equation.3">
                    <p:embed/>
                  </p:oleObj>
                </mc:Choice>
                <mc:Fallback>
                  <p:oleObj name="Equation" r:id="rId5" imgW="1079280" imgH="241200" progId="Equation.3">
                    <p:embed/>
                    <p:pic>
                      <p:nvPicPr>
                        <p:cNvPr id="6" name="Object 5"/>
                        <p:cNvPicPr/>
                        <p:nvPr/>
                      </p:nvPicPr>
                      <p:blipFill>
                        <a:blip r:embed="rId6"/>
                        <a:stretch>
                          <a:fillRect/>
                        </a:stretch>
                      </p:blipFill>
                      <p:spPr>
                        <a:xfrm>
                          <a:off x="539552" y="4940498"/>
                          <a:ext cx="2293938" cy="509588"/>
                        </a:xfrm>
                        <a:prstGeom prst="rect">
                          <a:avLst/>
                        </a:prstGeom>
                      </p:spPr>
                    </p:pic>
                  </p:oleObj>
                </mc:Fallback>
              </mc:AlternateContent>
            </a:graphicData>
          </a:graphic>
        </p:graphicFrame>
        <p:sp>
          <p:nvSpPr>
            <p:cNvPr id="5" name="TextBox 4"/>
            <p:cNvSpPr txBox="1"/>
            <p:nvPr/>
          </p:nvSpPr>
          <p:spPr>
            <a:xfrm>
              <a:off x="251520" y="2629283"/>
              <a:ext cx="3096344" cy="400110"/>
            </a:xfrm>
            <a:prstGeom prst="rect">
              <a:avLst/>
            </a:prstGeom>
            <a:noFill/>
          </p:spPr>
          <p:txBody>
            <a:bodyPr wrap="square" rtlCol="0">
              <a:spAutoFit/>
            </a:bodyPr>
            <a:lstStyle/>
            <a:p>
              <a:r>
                <a:rPr lang="en-GB" sz="2000" i="1" dirty="0" smtClean="0"/>
                <a:t>Channel </a:t>
              </a:r>
              <a:r>
                <a:rPr lang="en-GB" sz="2000" i="1" dirty="0" err="1" smtClean="0"/>
                <a:t>i</a:t>
              </a:r>
              <a:endParaRPr lang="en-GB" sz="2000" i="1" dirty="0"/>
            </a:p>
          </p:txBody>
        </p:sp>
        <p:sp>
          <p:nvSpPr>
            <p:cNvPr id="8" name="TextBox 7"/>
            <p:cNvSpPr txBox="1"/>
            <p:nvPr/>
          </p:nvSpPr>
          <p:spPr>
            <a:xfrm>
              <a:off x="4139952" y="4855815"/>
              <a:ext cx="1272480" cy="400110"/>
            </a:xfrm>
            <a:prstGeom prst="rect">
              <a:avLst/>
            </a:prstGeom>
            <a:noFill/>
          </p:spPr>
          <p:txBody>
            <a:bodyPr wrap="square" rtlCol="0">
              <a:spAutoFit/>
            </a:bodyPr>
            <a:lstStyle/>
            <a:p>
              <a:r>
                <a:rPr lang="en-GB" sz="2000" i="1" dirty="0" smtClean="0"/>
                <a:t>Pile-up</a:t>
              </a:r>
              <a:endParaRPr lang="en-GB" sz="2000" i="1" dirty="0"/>
            </a:p>
          </p:txBody>
        </p:sp>
        <p:cxnSp>
          <p:nvCxnSpPr>
            <p:cNvPr id="9" name="Straight Arrow Connector 8"/>
            <p:cNvCxnSpPr/>
            <p:nvPr/>
          </p:nvCxnSpPr>
          <p:spPr>
            <a:xfrm>
              <a:off x="4932040" y="5195292"/>
              <a:ext cx="360040" cy="2547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992216" y="5128528"/>
              <a:ext cx="2748136" cy="1941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3" name="Rectangle 12"/>
          <p:cNvSpPr/>
          <p:nvPr/>
        </p:nvSpPr>
        <p:spPr>
          <a:xfrm>
            <a:off x="3275856" y="4805715"/>
            <a:ext cx="2448272" cy="1015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rotWithShape="1">
          <a:blip r:embed="rId7"/>
          <a:srcRect t="58204"/>
          <a:stretch/>
        </p:blipFill>
        <p:spPr>
          <a:xfrm>
            <a:off x="346065" y="116633"/>
            <a:ext cx="8462213" cy="2232248"/>
          </a:xfrm>
          <a:prstGeom prst="rect">
            <a:avLst/>
          </a:prstGeom>
        </p:spPr>
      </p:pic>
      <p:grpSp>
        <p:nvGrpSpPr>
          <p:cNvPr id="7" name="Group 6"/>
          <p:cNvGrpSpPr/>
          <p:nvPr/>
        </p:nvGrpSpPr>
        <p:grpSpPr>
          <a:xfrm>
            <a:off x="1907704" y="540420"/>
            <a:ext cx="2868488" cy="963938"/>
            <a:chOff x="1907704" y="540420"/>
            <a:chExt cx="2868488" cy="963938"/>
          </a:xfrm>
        </p:grpSpPr>
        <p:cxnSp>
          <p:nvCxnSpPr>
            <p:cNvPr id="16" name="Straight Arrow Connector 15"/>
            <p:cNvCxnSpPr/>
            <p:nvPr/>
          </p:nvCxnSpPr>
          <p:spPr>
            <a:xfrm flipV="1">
              <a:off x="2833490" y="563445"/>
              <a:ext cx="0" cy="7920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833490" y="1360296"/>
              <a:ext cx="174368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Freeform 20"/>
            <p:cNvSpPr/>
            <p:nvPr/>
          </p:nvSpPr>
          <p:spPr>
            <a:xfrm>
              <a:off x="2835347" y="632440"/>
              <a:ext cx="920750" cy="730360"/>
            </a:xfrm>
            <a:custGeom>
              <a:avLst/>
              <a:gdLst>
                <a:gd name="connsiteX0" fmla="*/ 0 w 920750"/>
                <a:gd name="connsiteY0" fmla="*/ 714485 h 730360"/>
                <a:gd name="connsiteX1" fmla="*/ 209550 w 920750"/>
                <a:gd name="connsiteY1" fmla="*/ 692260 h 730360"/>
                <a:gd name="connsiteX2" fmla="*/ 368300 w 920750"/>
                <a:gd name="connsiteY2" fmla="*/ 635110 h 730360"/>
                <a:gd name="connsiteX3" fmla="*/ 444500 w 920750"/>
                <a:gd name="connsiteY3" fmla="*/ 574785 h 730360"/>
                <a:gd name="connsiteX4" fmla="*/ 514350 w 920750"/>
                <a:gd name="connsiteY4" fmla="*/ 495410 h 730360"/>
                <a:gd name="connsiteX5" fmla="*/ 581025 w 920750"/>
                <a:gd name="connsiteY5" fmla="*/ 301735 h 730360"/>
                <a:gd name="connsiteX6" fmla="*/ 673100 w 920750"/>
                <a:gd name="connsiteY6" fmla="*/ 110 h 730360"/>
                <a:gd name="connsiteX7" fmla="*/ 704850 w 920750"/>
                <a:gd name="connsiteY7" fmla="*/ 336660 h 730360"/>
                <a:gd name="connsiteX8" fmla="*/ 755650 w 920750"/>
                <a:gd name="connsiteY8" fmla="*/ 622410 h 730360"/>
                <a:gd name="connsiteX9" fmla="*/ 812800 w 920750"/>
                <a:gd name="connsiteY9" fmla="*/ 711310 h 730360"/>
                <a:gd name="connsiteX10" fmla="*/ 920750 w 920750"/>
                <a:gd name="connsiteY10" fmla="*/ 730360 h 73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20750" h="730360">
                  <a:moveTo>
                    <a:pt x="0" y="714485"/>
                  </a:moveTo>
                  <a:cubicBezTo>
                    <a:pt x="74083" y="709987"/>
                    <a:pt x="148167" y="705489"/>
                    <a:pt x="209550" y="692260"/>
                  </a:cubicBezTo>
                  <a:cubicBezTo>
                    <a:pt x="270933" y="679031"/>
                    <a:pt x="329142" y="654689"/>
                    <a:pt x="368300" y="635110"/>
                  </a:cubicBezTo>
                  <a:cubicBezTo>
                    <a:pt x="407458" y="615531"/>
                    <a:pt x="420158" y="598068"/>
                    <a:pt x="444500" y="574785"/>
                  </a:cubicBezTo>
                  <a:cubicBezTo>
                    <a:pt x="468842" y="551502"/>
                    <a:pt x="491596" y="540918"/>
                    <a:pt x="514350" y="495410"/>
                  </a:cubicBezTo>
                  <a:cubicBezTo>
                    <a:pt x="537104" y="449902"/>
                    <a:pt x="554567" y="384285"/>
                    <a:pt x="581025" y="301735"/>
                  </a:cubicBezTo>
                  <a:cubicBezTo>
                    <a:pt x="607483" y="219185"/>
                    <a:pt x="652463" y="-5711"/>
                    <a:pt x="673100" y="110"/>
                  </a:cubicBezTo>
                  <a:cubicBezTo>
                    <a:pt x="693737" y="5931"/>
                    <a:pt x="691092" y="232943"/>
                    <a:pt x="704850" y="336660"/>
                  </a:cubicBezTo>
                  <a:cubicBezTo>
                    <a:pt x="718608" y="440377"/>
                    <a:pt x="737658" y="559968"/>
                    <a:pt x="755650" y="622410"/>
                  </a:cubicBezTo>
                  <a:cubicBezTo>
                    <a:pt x="773642" y="684852"/>
                    <a:pt x="785283" y="693318"/>
                    <a:pt x="812800" y="711310"/>
                  </a:cubicBezTo>
                  <a:cubicBezTo>
                    <a:pt x="840317" y="729302"/>
                    <a:pt x="880533" y="729831"/>
                    <a:pt x="920750" y="73036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3" name="Object 22"/>
            <p:cNvGraphicFramePr>
              <a:graphicFrameLocks noChangeAspect="1"/>
            </p:cNvGraphicFramePr>
            <p:nvPr>
              <p:extLst/>
            </p:nvPr>
          </p:nvGraphicFramePr>
          <p:xfrm>
            <a:off x="2314621" y="540420"/>
            <a:ext cx="485775" cy="457200"/>
          </p:xfrm>
          <a:graphic>
            <a:graphicData uri="http://schemas.openxmlformats.org/presentationml/2006/ole">
              <mc:AlternateContent xmlns:mc="http://schemas.openxmlformats.org/markup-compatibility/2006">
                <mc:Choice xmlns:v="urn:schemas-microsoft-com:vml" Requires="v">
                  <p:oleObj spid="_x0000_s275549" name="Equation" r:id="rId8" imgW="228600" imgH="215640" progId="Equation.3">
                    <p:embed/>
                  </p:oleObj>
                </mc:Choice>
                <mc:Fallback>
                  <p:oleObj name="Equation" r:id="rId8" imgW="228600" imgH="215640" progId="Equation.3">
                    <p:embed/>
                    <p:pic>
                      <p:nvPicPr>
                        <p:cNvPr id="23" name="Object 22"/>
                        <p:cNvPicPr/>
                        <p:nvPr/>
                      </p:nvPicPr>
                      <p:blipFill>
                        <a:blip r:embed="rId9"/>
                        <a:stretch>
                          <a:fillRect/>
                        </a:stretch>
                      </p:blipFill>
                      <p:spPr>
                        <a:xfrm>
                          <a:off x="2314621" y="540420"/>
                          <a:ext cx="485775" cy="457200"/>
                        </a:xfrm>
                        <a:prstGeom prst="rect">
                          <a:avLst/>
                        </a:prstGeom>
                      </p:spPr>
                    </p:pic>
                  </p:oleObj>
                </mc:Fallback>
              </mc:AlternateContent>
            </a:graphicData>
          </a:graphic>
        </p:graphicFrame>
        <p:graphicFrame>
          <p:nvGraphicFramePr>
            <p:cNvPr id="24" name="Object 23"/>
            <p:cNvGraphicFramePr>
              <a:graphicFrameLocks noChangeAspect="1"/>
            </p:cNvGraphicFramePr>
            <p:nvPr>
              <p:extLst/>
            </p:nvPr>
          </p:nvGraphicFramePr>
          <p:xfrm>
            <a:off x="4587280" y="1053682"/>
            <a:ext cx="188912" cy="322262"/>
          </p:xfrm>
          <a:graphic>
            <a:graphicData uri="http://schemas.openxmlformats.org/presentationml/2006/ole">
              <mc:AlternateContent xmlns:mc="http://schemas.openxmlformats.org/markup-compatibility/2006">
                <mc:Choice xmlns:v="urn:schemas-microsoft-com:vml" Requires="v">
                  <p:oleObj spid="_x0000_s275550" name="Equation" r:id="rId10" imgW="88560" imgH="152280" progId="Equation.3">
                    <p:embed/>
                  </p:oleObj>
                </mc:Choice>
                <mc:Fallback>
                  <p:oleObj name="Equation" r:id="rId10" imgW="88560" imgH="152280" progId="Equation.3">
                    <p:embed/>
                    <p:pic>
                      <p:nvPicPr>
                        <p:cNvPr id="24" name="Object 23"/>
                        <p:cNvPicPr/>
                        <p:nvPr/>
                      </p:nvPicPr>
                      <p:blipFill>
                        <a:blip r:embed="rId11"/>
                        <a:stretch>
                          <a:fillRect/>
                        </a:stretch>
                      </p:blipFill>
                      <p:spPr>
                        <a:xfrm>
                          <a:off x="4587280" y="1053682"/>
                          <a:ext cx="188912" cy="322262"/>
                        </a:xfrm>
                        <a:prstGeom prst="rect">
                          <a:avLst/>
                        </a:prstGeom>
                      </p:spPr>
                    </p:pic>
                  </p:oleObj>
                </mc:Fallback>
              </mc:AlternateContent>
            </a:graphicData>
          </a:graphic>
        </p:graphicFrame>
        <p:cxnSp>
          <p:nvCxnSpPr>
            <p:cNvPr id="25" name="Straight Arrow Connector 24"/>
            <p:cNvCxnSpPr/>
            <p:nvPr/>
          </p:nvCxnSpPr>
          <p:spPr>
            <a:xfrm flipV="1">
              <a:off x="1907704" y="1226243"/>
              <a:ext cx="678201" cy="2781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5716658" y="116633"/>
            <a:ext cx="1504993" cy="2960711"/>
            <a:chOff x="5716658" y="116633"/>
            <a:chExt cx="1504993" cy="2960711"/>
          </a:xfrm>
        </p:grpSpPr>
        <p:sp>
          <p:nvSpPr>
            <p:cNvPr id="30" name="Line 218"/>
            <p:cNvSpPr>
              <a:spLocks noChangeShapeType="1"/>
            </p:cNvSpPr>
            <p:nvPr/>
          </p:nvSpPr>
          <p:spPr bwMode="auto">
            <a:xfrm>
              <a:off x="5940149" y="1694293"/>
              <a:ext cx="12637" cy="1335100"/>
            </a:xfrm>
            <a:prstGeom prst="line">
              <a:avLst/>
            </a:prstGeom>
            <a:noFill/>
            <a:ln w="19050">
              <a:solidFill>
                <a:schemeClr val="tx1"/>
              </a:solidFill>
              <a:round/>
              <a:headEnd/>
              <a:tailEnd/>
            </a:ln>
          </p:spPr>
          <p:txBody>
            <a:bodyPr/>
            <a:lstStyle/>
            <a:p>
              <a:endParaRPr lang="en-US"/>
            </a:p>
          </p:txBody>
        </p:sp>
        <p:sp>
          <p:nvSpPr>
            <p:cNvPr id="32" name="Oval 167"/>
            <p:cNvSpPr>
              <a:spLocks noChangeArrowheads="1"/>
            </p:cNvSpPr>
            <p:nvPr/>
          </p:nvSpPr>
          <p:spPr bwMode="auto">
            <a:xfrm rot="16200000">
              <a:off x="5904119" y="1635941"/>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33" name="Oval 167"/>
            <p:cNvSpPr>
              <a:spLocks noChangeArrowheads="1"/>
            </p:cNvSpPr>
            <p:nvPr/>
          </p:nvSpPr>
          <p:spPr bwMode="auto">
            <a:xfrm rot="16200000">
              <a:off x="6658107" y="1643561"/>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35" name="Line 218"/>
            <p:cNvSpPr>
              <a:spLocks noChangeShapeType="1"/>
            </p:cNvSpPr>
            <p:nvPr/>
          </p:nvSpPr>
          <p:spPr bwMode="auto">
            <a:xfrm flipV="1">
              <a:off x="5938500" y="2377751"/>
              <a:ext cx="382026" cy="2366"/>
            </a:xfrm>
            <a:prstGeom prst="line">
              <a:avLst/>
            </a:prstGeom>
            <a:noFill/>
            <a:ln w="19050">
              <a:solidFill>
                <a:schemeClr val="tx1"/>
              </a:solidFill>
              <a:round/>
              <a:headEnd/>
              <a:tailEnd/>
            </a:ln>
          </p:spPr>
          <p:txBody>
            <a:bodyPr/>
            <a:lstStyle/>
            <a:p>
              <a:endParaRPr lang="en-US"/>
            </a:p>
          </p:txBody>
        </p:sp>
        <p:sp>
          <p:nvSpPr>
            <p:cNvPr id="39" name="Line 218"/>
            <p:cNvSpPr>
              <a:spLocks noChangeShapeType="1"/>
            </p:cNvSpPr>
            <p:nvPr/>
          </p:nvSpPr>
          <p:spPr bwMode="auto">
            <a:xfrm flipV="1">
              <a:off x="6164044" y="2575458"/>
              <a:ext cx="288529" cy="0"/>
            </a:xfrm>
            <a:prstGeom prst="line">
              <a:avLst/>
            </a:prstGeom>
            <a:noFill/>
            <a:ln w="28575">
              <a:solidFill>
                <a:schemeClr val="tx1"/>
              </a:solidFill>
              <a:round/>
              <a:headEnd/>
              <a:tailEnd/>
            </a:ln>
          </p:spPr>
          <p:txBody>
            <a:bodyPr/>
            <a:lstStyle/>
            <a:p>
              <a:endParaRPr lang="en-US"/>
            </a:p>
          </p:txBody>
        </p:sp>
        <p:sp>
          <p:nvSpPr>
            <p:cNvPr id="42" name="Line 218"/>
            <p:cNvSpPr>
              <a:spLocks noChangeShapeType="1"/>
            </p:cNvSpPr>
            <p:nvPr/>
          </p:nvSpPr>
          <p:spPr bwMode="auto">
            <a:xfrm flipH="1">
              <a:off x="6308571" y="2369443"/>
              <a:ext cx="1662" cy="206015"/>
            </a:xfrm>
            <a:prstGeom prst="line">
              <a:avLst/>
            </a:prstGeom>
            <a:noFill/>
            <a:ln w="19050">
              <a:solidFill>
                <a:schemeClr val="tx1"/>
              </a:solidFill>
              <a:round/>
              <a:headEnd/>
              <a:tailEnd/>
            </a:ln>
          </p:spPr>
          <p:txBody>
            <a:bodyPr/>
            <a:lstStyle/>
            <a:p>
              <a:endParaRPr lang="en-US"/>
            </a:p>
          </p:txBody>
        </p:sp>
        <p:sp>
          <p:nvSpPr>
            <p:cNvPr id="43" name="Line 218"/>
            <p:cNvSpPr>
              <a:spLocks noChangeShapeType="1"/>
            </p:cNvSpPr>
            <p:nvPr/>
          </p:nvSpPr>
          <p:spPr bwMode="auto">
            <a:xfrm flipH="1">
              <a:off x="6308309" y="2680829"/>
              <a:ext cx="1662" cy="206015"/>
            </a:xfrm>
            <a:prstGeom prst="line">
              <a:avLst/>
            </a:prstGeom>
            <a:noFill/>
            <a:ln w="19050">
              <a:solidFill>
                <a:schemeClr val="tx1"/>
              </a:solidFill>
              <a:round/>
              <a:headEnd/>
              <a:tailEnd/>
            </a:ln>
          </p:spPr>
          <p:txBody>
            <a:bodyPr/>
            <a:lstStyle/>
            <a:p>
              <a:endParaRPr lang="en-US"/>
            </a:p>
          </p:txBody>
        </p:sp>
        <p:sp>
          <p:nvSpPr>
            <p:cNvPr id="29" name="Isosceles Triangle 28"/>
            <p:cNvSpPr/>
            <p:nvPr/>
          </p:nvSpPr>
          <p:spPr>
            <a:xfrm rot="10800000">
              <a:off x="5716658" y="2454504"/>
              <a:ext cx="464031" cy="319078"/>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167"/>
            <p:cNvSpPr>
              <a:spLocks noChangeArrowheads="1"/>
            </p:cNvSpPr>
            <p:nvPr/>
          </p:nvSpPr>
          <p:spPr bwMode="auto">
            <a:xfrm rot="16200000">
              <a:off x="5907547" y="2852457"/>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46" name="Oval 167"/>
            <p:cNvSpPr>
              <a:spLocks noChangeArrowheads="1"/>
            </p:cNvSpPr>
            <p:nvPr/>
          </p:nvSpPr>
          <p:spPr bwMode="auto">
            <a:xfrm rot="16200000">
              <a:off x="5915167" y="3004857"/>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47" name="Oval 167"/>
            <p:cNvSpPr>
              <a:spLocks noChangeArrowheads="1"/>
            </p:cNvSpPr>
            <p:nvPr/>
          </p:nvSpPr>
          <p:spPr bwMode="auto">
            <a:xfrm rot="16200000">
              <a:off x="5907547" y="2335766"/>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41" name="TextBox 40"/>
            <p:cNvSpPr txBox="1"/>
            <p:nvPr/>
          </p:nvSpPr>
          <p:spPr>
            <a:xfrm rot="5400000">
              <a:off x="5745917" y="2474920"/>
              <a:ext cx="461377" cy="307777"/>
            </a:xfrm>
            <a:prstGeom prst="rect">
              <a:avLst/>
            </a:prstGeom>
            <a:noFill/>
          </p:spPr>
          <p:txBody>
            <a:bodyPr wrap="square" rtlCol="0">
              <a:spAutoFit/>
            </a:bodyPr>
            <a:lstStyle/>
            <a:p>
              <a:r>
                <a:rPr lang="en-GB" sz="1400" b="1" dirty="0" smtClean="0"/>
                <a:t>-A</a:t>
              </a:r>
              <a:endParaRPr lang="en-GB" sz="1400" b="1" dirty="0"/>
            </a:p>
          </p:txBody>
        </p:sp>
        <p:sp>
          <p:nvSpPr>
            <p:cNvPr id="48" name="Line 218"/>
            <p:cNvSpPr>
              <a:spLocks noChangeShapeType="1"/>
            </p:cNvSpPr>
            <p:nvPr/>
          </p:nvSpPr>
          <p:spPr bwMode="auto">
            <a:xfrm flipV="1">
              <a:off x="6258664" y="1506627"/>
              <a:ext cx="0" cy="325226"/>
            </a:xfrm>
            <a:prstGeom prst="line">
              <a:avLst/>
            </a:prstGeom>
            <a:noFill/>
            <a:ln w="28575">
              <a:solidFill>
                <a:schemeClr val="tx1"/>
              </a:solidFill>
              <a:round/>
              <a:headEnd/>
              <a:tailEnd/>
            </a:ln>
          </p:spPr>
          <p:txBody>
            <a:bodyPr/>
            <a:lstStyle/>
            <a:p>
              <a:endParaRPr lang="en-US"/>
            </a:p>
          </p:txBody>
        </p:sp>
        <p:sp>
          <p:nvSpPr>
            <p:cNvPr id="49" name="Line 218"/>
            <p:cNvSpPr>
              <a:spLocks noChangeShapeType="1"/>
            </p:cNvSpPr>
            <p:nvPr/>
          </p:nvSpPr>
          <p:spPr bwMode="auto">
            <a:xfrm flipV="1">
              <a:off x="6353532" y="1504358"/>
              <a:ext cx="0" cy="325226"/>
            </a:xfrm>
            <a:prstGeom prst="line">
              <a:avLst/>
            </a:prstGeom>
            <a:noFill/>
            <a:ln w="28575">
              <a:solidFill>
                <a:schemeClr val="tx1"/>
              </a:solidFill>
              <a:round/>
              <a:headEnd/>
              <a:tailEnd/>
            </a:ln>
          </p:spPr>
          <p:txBody>
            <a:bodyPr/>
            <a:lstStyle/>
            <a:p>
              <a:endParaRPr lang="en-US"/>
            </a:p>
          </p:txBody>
        </p:sp>
        <p:sp>
          <p:nvSpPr>
            <p:cNvPr id="50" name="Line 218"/>
            <p:cNvSpPr>
              <a:spLocks noChangeShapeType="1"/>
            </p:cNvSpPr>
            <p:nvPr/>
          </p:nvSpPr>
          <p:spPr bwMode="auto">
            <a:xfrm flipV="1">
              <a:off x="5940425" y="1670328"/>
              <a:ext cx="304200" cy="0"/>
            </a:xfrm>
            <a:prstGeom prst="line">
              <a:avLst/>
            </a:prstGeom>
            <a:noFill/>
            <a:ln w="19050">
              <a:solidFill>
                <a:schemeClr val="tx1"/>
              </a:solidFill>
              <a:round/>
              <a:headEnd/>
              <a:tailEnd/>
            </a:ln>
          </p:spPr>
          <p:txBody>
            <a:bodyPr/>
            <a:lstStyle/>
            <a:p>
              <a:endParaRPr lang="en-US"/>
            </a:p>
          </p:txBody>
        </p:sp>
        <p:sp>
          <p:nvSpPr>
            <p:cNvPr id="51" name="Line 218"/>
            <p:cNvSpPr>
              <a:spLocks noChangeShapeType="1"/>
            </p:cNvSpPr>
            <p:nvPr/>
          </p:nvSpPr>
          <p:spPr bwMode="auto">
            <a:xfrm flipV="1">
              <a:off x="6356032" y="1666900"/>
              <a:ext cx="304200" cy="0"/>
            </a:xfrm>
            <a:prstGeom prst="line">
              <a:avLst/>
            </a:prstGeom>
            <a:noFill/>
            <a:ln w="19050">
              <a:solidFill>
                <a:schemeClr val="tx1"/>
              </a:solidFill>
              <a:round/>
              <a:headEnd/>
              <a:tailEnd/>
            </a:ln>
          </p:spPr>
          <p:txBody>
            <a:bodyPr/>
            <a:lstStyle/>
            <a:p>
              <a:endParaRPr lang="en-US"/>
            </a:p>
          </p:txBody>
        </p:sp>
        <p:sp>
          <p:nvSpPr>
            <p:cNvPr id="52" name="Line 218"/>
            <p:cNvSpPr>
              <a:spLocks noChangeShapeType="1"/>
            </p:cNvSpPr>
            <p:nvPr/>
          </p:nvSpPr>
          <p:spPr bwMode="auto">
            <a:xfrm flipV="1">
              <a:off x="6163796" y="2667392"/>
              <a:ext cx="288529" cy="0"/>
            </a:xfrm>
            <a:prstGeom prst="line">
              <a:avLst/>
            </a:prstGeom>
            <a:noFill/>
            <a:ln w="28575">
              <a:solidFill>
                <a:schemeClr val="tx1"/>
              </a:solidFill>
              <a:round/>
              <a:headEnd/>
              <a:tailEnd/>
            </a:ln>
          </p:spPr>
          <p:txBody>
            <a:bodyPr/>
            <a:lstStyle/>
            <a:p>
              <a:endParaRPr lang="en-US"/>
            </a:p>
          </p:txBody>
        </p:sp>
        <p:sp>
          <p:nvSpPr>
            <p:cNvPr id="53" name="Line 218"/>
            <p:cNvSpPr>
              <a:spLocks noChangeShapeType="1"/>
            </p:cNvSpPr>
            <p:nvPr/>
          </p:nvSpPr>
          <p:spPr bwMode="auto">
            <a:xfrm flipV="1">
              <a:off x="5936401" y="2887112"/>
              <a:ext cx="382026" cy="2366"/>
            </a:xfrm>
            <a:prstGeom prst="line">
              <a:avLst/>
            </a:prstGeom>
            <a:noFill/>
            <a:ln w="19050">
              <a:solidFill>
                <a:schemeClr val="tx1"/>
              </a:solidFill>
              <a:round/>
              <a:headEnd/>
              <a:tailEnd/>
            </a:ln>
          </p:spPr>
          <p:txBody>
            <a:bodyPr/>
            <a:lstStyle/>
            <a:p>
              <a:endParaRPr lang="en-US"/>
            </a:p>
          </p:txBody>
        </p:sp>
        <p:sp>
          <p:nvSpPr>
            <p:cNvPr id="54" name="Line 218"/>
            <p:cNvSpPr>
              <a:spLocks noChangeShapeType="1"/>
            </p:cNvSpPr>
            <p:nvPr/>
          </p:nvSpPr>
          <p:spPr bwMode="auto">
            <a:xfrm>
              <a:off x="6709227" y="1685909"/>
              <a:ext cx="12637" cy="1335100"/>
            </a:xfrm>
            <a:prstGeom prst="line">
              <a:avLst/>
            </a:prstGeom>
            <a:noFill/>
            <a:ln w="19050">
              <a:solidFill>
                <a:schemeClr val="tx1"/>
              </a:solidFill>
              <a:round/>
              <a:headEnd/>
              <a:tailEnd/>
            </a:ln>
          </p:spPr>
          <p:txBody>
            <a:bodyPr/>
            <a:lstStyle/>
            <a:p>
              <a:endParaRPr lang="en-US"/>
            </a:p>
          </p:txBody>
        </p:sp>
        <p:sp>
          <p:nvSpPr>
            <p:cNvPr id="56" name="Line 218"/>
            <p:cNvSpPr>
              <a:spLocks noChangeShapeType="1"/>
            </p:cNvSpPr>
            <p:nvPr/>
          </p:nvSpPr>
          <p:spPr bwMode="auto">
            <a:xfrm flipV="1">
              <a:off x="6707578" y="2369367"/>
              <a:ext cx="382026" cy="2366"/>
            </a:xfrm>
            <a:prstGeom prst="line">
              <a:avLst/>
            </a:prstGeom>
            <a:noFill/>
            <a:ln w="19050">
              <a:solidFill>
                <a:schemeClr val="tx1"/>
              </a:solidFill>
              <a:round/>
              <a:headEnd/>
              <a:tailEnd/>
            </a:ln>
          </p:spPr>
          <p:txBody>
            <a:bodyPr/>
            <a:lstStyle/>
            <a:p>
              <a:endParaRPr lang="en-US"/>
            </a:p>
          </p:txBody>
        </p:sp>
        <p:sp>
          <p:nvSpPr>
            <p:cNvPr id="57" name="Line 218"/>
            <p:cNvSpPr>
              <a:spLocks noChangeShapeType="1"/>
            </p:cNvSpPr>
            <p:nvPr/>
          </p:nvSpPr>
          <p:spPr bwMode="auto">
            <a:xfrm flipV="1">
              <a:off x="6933122" y="2567074"/>
              <a:ext cx="288529" cy="0"/>
            </a:xfrm>
            <a:prstGeom prst="line">
              <a:avLst/>
            </a:prstGeom>
            <a:noFill/>
            <a:ln w="28575">
              <a:solidFill>
                <a:schemeClr val="tx1"/>
              </a:solidFill>
              <a:round/>
              <a:headEnd/>
              <a:tailEnd/>
            </a:ln>
          </p:spPr>
          <p:txBody>
            <a:bodyPr/>
            <a:lstStyle/>
            <a:p>
              <a:endParaRPr lang="en-US"/>
            </a:p>
          </p:txBody>
        </p:sp>
        <p:sp>
          <p:nvSpPr>
            <p:cNvPr id="58" name="Line 218"/>
            <p:cNvSpPr>
              <a:spLocks noChangeShapeType="1"/>
            </p:cNvSpPr>
            <p:nvPr/>
          </p:nvSpPr>
          <p:spPr bwMode="auto">
            <a:xfrm flipH="1">
              <a:off x="7077649" y="2361059"/>
              <a:ext cx="1662" cy="206015"/>
            </a:xfrm>
            <a:prstGeom prst="line">
              <a:avLst/>
            </a:prstGeom>
            <a:noFill/>
            <a:ln w="19050">
              <a:solidFill>
                <a:schemeClr val="tx1"/>
              </a:solidFill>
              <a:round/>
              <a:headEnd/>
              <a:tailEnd/>
            </a:ln>
          </p:spPr>
          <p:txBody>
            <a:bodyPr/>
            <a:lstStyle/>
            <a:p>
              <a:endParaRPr lang="en-US"/>
            </a:p>
          </p:txBody>
        </p:sp>
        <p:sp>
          <p:nvSpPr>
            <p:cNvPr id="59" name="Line 218"/>
            <p:cNvSpPr>
              <a:spLocks noChangeShapeType="1"/>
            </p:cNvSpPr>
            <p:nvPr/>
          </p:nvSpPr>
          <p:spPr bwMode="auto">
            <a:xfrm flipH="1">
              <a:off x="7077387" y="2672445"/>
              <a:ext cx="1662" cy="206015"/>
            </a:xfrm>
            <a:prstGeom prst="line">
              <a:avLst/>
            </a:prstGeom>
            <a:noFill/>
            <a:ln w="19050">
              <a:solidFill>
                <a:schemeClr val="tx1"/>
              </a:solidFill>
              <a:round/>
              <a:headEnd/>
              <a:tailEnd/>
            </a:ln>
          </p:spPr>
          <p:txBody>
            <a:bodyPr/>
            <a:lstStyle/>
            <a:p>
              <a:endParaRPr lang="en-US"/>
            </a:p>
          </p:txBody>
        </p:sp>
        <p:sp>
          <p:nvSpPr>
            <p:cNvPr id="60" name="Isosceles Triangle 59"/>
            <p:cNvSpPr/>
            <p:nvPr/>
          </p:nvSpPr>
          <p:spPr>
            <a:xfrm rot="10800000">
              <a:off x="6485736" y="2446120"/>
              <a:ext cx="464031" cy="319078"/>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167"/>
            <p:cNvSpPr>
              <a:spLocks noChangeArrowheads="1"/>
            </p:cNvSpPr>
            <p:nvPr/>
          </p:nvSpPr>
          <p:spPr bwMode="auto">
            <a:xfrm rot="16200000">
              <a:off x="6676625" y="2844073"/>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62" name="Oval 167"/>
            <p:cNvSpPr>
              <a:spLocks noChangeArrowheads="1"/>
            </p:cNvSpPr>
            <p:nvPr/>
          </p:nvSpPr>
          <p:spPr bwMode="auto">
            <a:xfrm rot="16200000">
              <a:off x="6684245" y="2996473"/>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63" name="Oval 167"/>
            <p:cNvSpPr>
              <a:spLocks noChangeArrowheads="1"/>
            </p:cNvSpPr>
            <p:nvPr/>
          </p:nvSpPr>
          <p:spPr bwMode="auto">
            <a:xfrm rot="16200000">
              <a:off x="6676625" y="2327382"/>
              <a:ext cx="74612" cy="70361"/>
            </a:xfrm>
            <a:prstGeom prst="ellipse">
              <a:avLst/>
            </a:prstGeom>
            <a:solidFill>
              <a:schemeClr val="tx1"/>
            </a:solidFill>
            <a:ln w="12700">
              <a:solidFill>
                <a:schemeClr val="tx1"/>
              </a:solidFill>
              <a:round/>
              <a:headEnd type="none" w="sm" len="sm"/>
              <a:tailEnd type="none" w="sm" len="sm"/>
            </a:ln>
          </p:spPr>
          <p:txBody>
            <a:bodyPr vert="eaVert" wrap="none" anchor="ctr"/>
            <a:lstStyle/>
            <a:p>
              <a:endParaRPr lang="en-US" b="1"/>
            </a:p>
          </p:txBody>
        </p:sp>
        <p:sp>
          <p:nvSpPr>
            <p:cNvPr id="64" name="TextBox 63"/>
            <p:cNvSpPr txBox="1"/>
            <p:nvPr/>
          </p:nvSpPr>
          <p:spPr>
            <a:xfrm rot="5400000">
              <a:off x="6514995" y="2466536"/>
              <a:ext cx="461377" cy="307777"/>
            </a:xfrm>
            <a:prstGeom prst="rect">
              <a:avLst/>
            </a:prstGeom>
            <a:noFill/>
          </p:spPr>
          <p:txBody>
            <a:bodyPr wrap="square" rtlCol="0">
              <a:spAutoFit/>
            </a:bodyPr>
            <a:lstStyle/>
            <a:p>
              <a:r>
                <a:rPr lang="en-GB" sz="1400" b="1" dirty="0" smtClean="0"/>
                <a:t>-A</a:t>
              </a:r>
              <a:endParaRPr lang="en-GB" sz="1400" b="1" dirty="0"/>
            </a:p>
          </p:txBody>
        </p:sp>
        <p:sp>
          <p:nvSpPr>
            <p:cNvPr id="68" name="Line 218"/>
            <p:cNvSpPr>
              <a:spLocks noChangeShapeType="1"/>
            </p:cNvSpPr>
            <p:nvPr/>
          </p:nvSpPr>
          <p:spPr bwMode="auto">
            <a:xfrm flipV="1">
              <a:off x="6932874" y="2659008"/>
              <a:ext cx="288529" cy="0"/>
            </a:xfrm>
            <a:prstGeom prst="line">
              <a:avLst/>
            </a:prstGeom>
            <a:noFill/>
            <a:ln w="28575">
              <a:solidFill>
                <a:schemeClr val="tx1"/>
              </a:solidFill>
              <a:round/>
              <a:headEnd/>
              <a:tailEnd/>
            </a:ln>
          </p:spPr>
          <p:txBody>
            <a:bodyPr/>
            <a:lstStyle/>
            <a:p>
              <a:endParaRPr lang="en-US"/>
            </a:p>
          </p:txBody>
        </p:sp>
        <p:sp>
          <p:nvSpPr>
            <p:cNvPr id="69" name="Line 218"/>
            <p:cNvSpPr>
              <a:spLocks noChangeShapeType="1"/>
            </p:cNvSpPr>
            <p:nvPr/>
          </p:nvSpPr>
          <p:spPr bwMode="auto">
            <a:xfrm flipV="1">
              <a:off x="6705479" y="2878728"/>
              <a:ext cx="382026" cy="2366"/>
            </a:xfrm>
            <a:prstGeom prst="line">
              <a:avLst/>
            </a:prstGeom>
            <a:noFill/>
            <a:ln w="19050">
              <a:solidFill>
                <a:schemeClr val="tx1"/>
              </a:solidFill>
              <a:round/>
              <a:headEnd/>
              <a:tailEnd/>
            </a:ln>
          </p:spPr>
          <p:txBody>
            <a:bodyPr/>
            <a:lstStyle/>
            <a:p>
              <a:endParaRPr lang="en-US"/>
            </a:p>
          </p:txBody>
        </p:sp>
        <p:sp>
          <p:nvSpPr>
            <p:cNvPr id="70" name="AutoShape 12"/>
            <p:cNvSpPr>
              <a:spLocks noChangeArrowheads="1"/>
            </p:cNvSpPr>
            <p:nvPr/>
          </p:nvSpPr>
          <p:spPr bwMode="auto">
            <a:xfrm>
              <a:off x="5757472" y="116633"/>
              <a:ext cx="194493" cy="1448967"/>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 name="TextBox 2"/>
          <p:cNvSpPr txBox="1"/>
          <p:nvPr/>
        </p:nvSpPr>
        <p:spPr>
          <a:xfrm>
            <a:off x="2642357" y="157485"/>
            <a:ext cx="2461571" cy="369332"/>
          </a:xfrm>
          <a:prstGeom prst="rect">
            <a:avLst/>
          </a:prstGeom>
          <a:noFill/>
        </p:spPr>
        <p:txBody>
          <a:bodyPr wrap="square" rtlCol="0">
            <a:spAutoFit/>
          </a:bodyPr>
          <a:lstStyle/>
          <a:p>
            <a:r>
              <a:rPr lang="en-GB" dirty="0" smtClean="0"/>
              <a:t>8. Ballistic deficit</a:t>
            </a:r>
            <a:endParaRPr lang="en-GB" dirty="0"/>
          </a:p>
        </p:txBody>
      </p:sp>
      <p:sp>
        <p:nvSpPr>
          <p:cNvPr id="65" name="TextBox 64"/>
          <p:cNvSpPr txBox="1"/>
          <p:nvPr/>
        </p:nvSpPr>
        <p:spPr>
          <a:xfrm>
            <a:off x="1016018" y="3350492"/>
            <a:ext cx="2461571" cy="923330"/>
          </a:xfrm>
          <a:prstGeom prst="rect">
            <a:avLst/>
          </a:prstGeom>
          <a:noFill/>
        </p:spPr>
        <p:txBody>
          <a:bodyPr wrap="square" rtlCol="0">
            <a:spAutoFit/>
          </a:bodyPr>
          <a:lstStyle/>
          <a:p>
            <a:r>
              <a:rPr lang="en-GB" dirty="0" smtClean="0"/>
              <a:t>9. Offset mismatch, Gain mismatch and random noise</a:t>
            </a:r>
            <a:endParaRPr lang="en-GB" dirty="0"/>
          </a:p>
        </p:txBody>
      </p:sp>
      <p:sp>
        <p:nvSpPr>
          <p:cNvPr id="66" name="TextBox 65"/>
          <p:cNvSpPr txBox="1"/>
          <p:nvPr/>
        </p:nvSpPr>
        <p:spPr>
          <a:xfrm>
            <a:off x="3904713" y="3380205"/>
            <a:ext cx="2461571" cy="369332"/>
          </a:xfrm>
          <a:prstGeom prst="rect">
            <a:avLst/>
          </a:prstGeom>
          <a:noFill/>
        </p:spPr>
        <p:txBody>
          <a:bodyPr wrap="square" rtlCol="0">
            <a:spAutoFit/>
          </a:bodyPr>
          <a:lstStyle/>
          <a:p>
            <a:r>
              <a:rPr lang="en-GB" dirty="0" smtClean="0"/>
              <a:t>10. Pulse pile-up</a:t>
            </a:r>
            <a:endParaRPr lang="en-GB" dirty="0"/>
          </a:p>
        </p:txBody>
      </p:sp>
      <p:sp>
        <p:nvSpPr>
          <p:cNvPr id="67" name="TextBox 66"/>
          <p:cNvSpPr txBox="1"/>
          <p:nvPr/>
        </p:nvSpPr>
        <p:spPr>
          <a:xfrm>
            <a:off x="6162750" y="460590"/>
            <a:ext cx="2461571" cy="369332"/>
          </a:xfrm>
          <a:prstGeom prst="rect">
            <a:avLst/>
          </a:prstGeom>
          <a:noFill/>
        </p:spPr>
        <p:txBody>
          <a:bodyPr wrap="square" rtlCol="0">
            <a:spAutoFit/>
          </a:bodyPr>
          <a:lstStyle/>
          <a:p>
            <a:r>
              <a:rPr lang="en-GB" dirty="0" smtClean="0"/>
              <a:t>11. Cross-talk</a:t>
            </a:r>
            <a:endParaRPr lang="en-GB" dirty="0"/>
          </a:p>
        </p:txBody>
      </p:sp>
    </p:spTree>
    <p:extLst>
      <p:ext uri="{BB962C8B-B14F-4D97-AF65-F5344CB8AC3E}">
        <p14:creationId xmlns:p14="http://schemas.microsoft.com/office/powerpoint/2010/main" val="1498643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5" grpId="0"/>
      <p:bldP spid="66" grpId="0"/>
      <p:bldP spid="6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9</a:t>
            </a:fld>
            <a:endParaRPr lang="fr-FR"/>
          </a:p>
        </p:txBody>
      </p:sp>
      <p:pic>
        <p:nvPicPr>
          <p:cNvPr id="30" name="Picture 29"/>
          <p:cNvPicPr>
            <a:picLocks noChangeAspect="1"/>
          </p:cNvPicPr>
          <p:nvPr/>
        </p:nvPicPr>
        <p:blipFill rotWithShape="1">
          <a:blip r:embed="rId3">
            <a:extLst>
              <a:ext uri="{28A0092B-C50C-407E-A947-70E740481C1C}">
                <a14:useLocalDpi xmlns:a14="http://schemas.microsoft.com/office/drawing/2010/main" val="0"/>
              </a:ext>
            </a:extLst>
          </a:blip>
          <a:srcRect r="56625" b="13828"/>
          <a:stretch/>
        </p:blipFill>
        <p:spPr>
          <a:xfrm>
            <a:off x="395536" y="2257749"/>
            <a:ext cx="3839533" cy="2952328"/>
          </a:xfrm>
          <a:prstGeom prst="rect">
            <a:avLst/>
          </a:prstGeom>
        </p:spPr>
      </p:pic>
      <p:pic>
        <p:nvPicPr>
          <p:cNvPr id="33" name="Picture 32"/>
          <p:cNvPicPr>
            <a:picLocks noChangeAspect="1"/>
          </p:cNvPicPr>
          <p:nvPr/>
        </p:nvPicPr>
        <p:blipFill>
          <a:blip r:embed="rId4"/>
          <a:stretch>
            <a:fillRect/>
          </a:stretch>
        </p:blipFill>
        <p:spPr>
          <a:xfrm>
            <a:off x="5148064" y="1916832"/>
            <a:ext cx="4096824" cy="3215605"/>
          </a:xfrm>
          <a:prstGeom prst="rect">
            <a:avLst/>
          </a:prstGeom>
        </p:spPr>
      </p:pic>
      <p:sp>
        <p:nvSpPr>
          <p:cNvPr id="3" name="TextBox 2"/>
          <p:cNvSpPr txBox="1"/>
          <p:nvPr/>
        </p:nvSpPr>
        <p:spPr>
          <a:xfrm>
            <a:off x="611560" y="1556792"/>
            <a:ext cx="7560840" cy="461665"/>
          </a:xfrm>
          <a:prstGeom prst="rect">
            <a:avLst/>
          </a:prstGeom>
          <a:noFill/>
        </p:spPr>
        <p:txBody>
          <a:bodyPr wrap="square" rtlCol="0">
            <a:spAutoFit/>
          </a:bodyPr>
          <a:lstStyle/>
          <a:p>
            <a:r>
              <a:rPr lang="en-GB" sz="2400" dirty="0" smtClean="0"/>
              <a:t>Indirect conversion			Direct Conversion</a:t>
            </a:r>
            <a:endParaRPr lang="en-GB" sz="2400" dirty="0"/>
          </a:p>
        </p:txBody>
      </p:sp>
      <p:sp>
        <p:nvSpPr>
          <p:cNvPr id="7" name="TextBox 6"/>
          <p:cNvSpPr txBox="1"/>
          <p:nvPr/>
        </p:nvSpPr>
        <p:spPr>
          <a:xfrm>
            <a:off x="179512" y="5323419"/>
            <a:ext cx="4643699" cy="1323439"/>
          </a:xfrm>
          <a:prstGeom prst="rect">
            <a:avLst/>
          </a:prstGeom>
          <a:noFill/>
        </p:spPr>
        <p:txBody>
          <a:bodyPr wrap="square" rtlCol="0">
            <a:spAutoFit/>
          </a:bodyPr>
          <a:lstStyle/>
          <a:p>
            <a:pPr marL="342900" indent="-342900">
              <a:buFont typeface="Arial" panose="020B0604020202020204" pitchFamily="34" charset="0"/>
              <a:buChar char="•"/>
            </a:pPr>
            <a:r>
              <a:rPr lang="en-GB" sz="2000" dirty="0" smtClean="0"/>
              <a:t>100-1000 e- generated in the diode (Interaction depth dependent)</a:t>
            </a:r>
          </a:p>
          <a:p>
            <a:pPr marL="342900" indent="-342900">
              <a:buFont typeface="Arial" panose="020B0604020202020204" pitchFamily="34" charset="0"/>
              <a:buChar char="•"/>
            </a:pPr>
            <a:r>
              <a:rPr lang="en-GB" sz="2000" dirty="0" smtClean="0"/>
              <a:t>Degraded energy and spatial resolution</a:t>
            </a:r>
          </a:p>
          <a:p>
            <a:pPr marL="342900" indent="-342900">
              <a:buFont typeface="Arial" panose="020B0604020202020204" pitchFamily="34" charset="0"/>
              <a:buChar char="•"/>
            </a:pPr>
            <a:r>
              <a:rPr lang="en-GB" sz="2000" dirty="0" smtClean="0"/>
              <a:t>Cheaper</a:t>
            </a:r>
            <a:endParaRPr lang="en-GB" sz="2000" dirty="0"/>
          </a:p>
        </p:txBody>
      </p:sp>
      <p:sp>
        <p:nvSpPr>
          <p:cNvPr id="8" name="TextBox 7"/>
          <p:cNvSpPr txBox="1"/>
          <p:nvPr/>
        </p:nvSpPr>
        <p:spPr>
          <a:xfrm>
            <a:off x="4750767" y="5323418"/>
            <a:ext cx="4643699" cy="1015663"/>
          </a:xfrm>
          <a:prstGeom prst="rect">
            <a:avLst/>
          </a:prstGeom>
          <a:noFill/>
        </p:spPr>
        <p:txBody>
          <a:bodyPr wrap="square" rtlCol="0">
            <a:spAutoFit/>
          </a:bodyPr>
          <a:lstStyle/>
          <a:p>
            <a:pPr marL="342900" indent="-342900">
              <a:buFont typeface="Arial" panose="020B0604020202020204" pitchFamily="34" charset="0"/>
              <a:buChar char="•"/>
            </a:pPr>
            <a:r>
              <a:rPr lang="en-GB" sz="2000" dirty="0" smtClean="0"/>
              <a:t>4000-25000 e- induced (Medical radiography range) (reproducible)</a:t>
            </a:r>
          </a:p>
          <a:p>
            <a:endParaRPr lang="en-GB" sz="2000" dirty="0"/>
          </a:p>
        </p:txBody>
      </p:sp>
      <p:sp>
        <p:nvSpPr>
          <p:cNvPr id="6" name="Rectangle 5"/>
          <p:cNvSpPr/>
          <p:nvPr/>
        </p:nvSpPr>
        <p:spPr>
          <a:xfrm>
            <a:off x="4803821" y="1556792"/>
            <a:ext cx="4232676" cy="479955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8"/>
          <p:cNvSpPr>
            <a:spLocks noGrp="1"/>
          </p:cNvSpPr>
          <p:nvPr>
            <p:ph type="title"/>
          </p:nvPr>
        </p:nvSpPr>
        <p:spPr>
          <a:xfrm>
            <a:off x="457200" y="356377"/>
            <a:ext cx="8229600" cy="1143000"/>
          </a:xfrm>
        </p:spPr>
        <p:txBody>
          <a:bodyPr>
            <a:normAutofit fontScale="90000"/>
          </a:bodyPr>
          <a:lstStyle/>
          <a:p>
            <a:r>
              <a:rPr lang="en-GB" dirty="0"/>
              <a:t>X-ray imaging technologies classification: conversion of X-rays</a:t>
            </a:r>
            <a:br>
              <a:rPr lang="en-GB" dirty="0"/>
            </a:br>
            <a:endParaRPr lang="en-GB" dirty="0"/>
          </a:p>
        </p:txBody>
      </p:sp>
    </p:spTree>
    <p:extLst>
      <p:ext uri="{BB962C8B-B14F-4D97-AF65-F5344CB8AC3E}">
        <p14:creationId xmlns:p14="http://schemas.microsoft.com/office/powerpoint/2010/main" val="17784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90</a:t>
            </a:fld>
            <a:endParaRPr lang="fr-FR"/>
          </a:p>
        </p:txBody>
      </p:sp>
      <p:pic>
        <p:nvPicPr>
          <p:cNvPr id="5" name="Picture 4"/>
          <p:cNvPicPr>
            <a:picLocks noChangeAspect="1"/>
          </p:cNvPicPr>
          <p:nvPr/>
        </p:nvPicPr>
        <p:blipFill>
          <a:blip r:embed="rId3"/>
          <a:stretch>
            <a:fillRect/>
          </a:stretch>
        </p:blipFill>
        <p:spPr>
          <a:xfrm>
            <a:off x="251520" y="193622"/>
            <a:ext cx="8767559" cy="5544616"/>
          </a:xfrm>
          <a:prstGeom prst="rect">
            <a:avLst/>
          </a:prstGeom>
        </p:spPr>
      </p:pic>
      <p:pic>
        <p:nvPicPr>
          <p:cNvPr id="99" name="Picture 98"/>
          <p:cNvPicPr>
            <a:picLocks noChangeAspect="1"/>
          </p:cNvPicPr>
          <p:nvPr/>
        </p:nvPicPr>
        <p:blipFill rotWithShape="1">
          <a:blip r:embed="rId4"/>
          <a:srcRect r="93028" b="70011"/>
          <a:stretch/>
        </p:blipFill>
        <p:spPr>
          <a:xfrm>
            <a:off x="3491880" y="11737"/>
            <a:ext cx="936104" cy="2442204"/>
          </a:xfrm>
          <a:prstGeom prst="rect">
            <a:avLst/>
          </a:prstGeom>
        </p:spPr>
      </p:pic>
      <p:sp>
        <p:nvSpPr>
          <p:cNvPr id="2" name="TextBox 1"/>
          <p:cNvSpPr txBox="1"/>
          <p:nvPr/>
        </p:nvSpPr>
        <p:spPr>
          <a:xfrm>
            <a:off x="617546" y="2174161"/>
            <a:ext cx="3818888" cy="461665"/>
          </a:xfrm>
          <a:prstGeom prst="rect">
            <a:avLst/>
          </a:prstGeom>
          <a:noFill/>
        </p:spPr>
        <p:txBody>
          <a:bodyPr wrap="square" rtlCol="0">
            <a:spAutoFit/>
          </a:bodyPr>
          <a:lstStyle/>
          <a:p>
            <a:r>
              <a:rPr lang="en-GB" sz="2400" dirty="0" smtClean="0"/>
              <a:t>1. Absorption efficiency</a:t>
            </a:r>
            <a:endParaRPr lang="en-GB" sz="2400" dirty="0"/>
          </a:p>
        </p:txBody>
      </p:sp>
    </p:spTree>
    <p:extLst>
      <p:ext uri="{BB962C8B-B14F-4D97-AF65-F5344CB8AC3E}">
        <p14:creationId xmlns:p14="http://schemas.microsoft.com/office/powerpoint/2010/main" val="32533602"/>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Absorption </a:t>
            </a:r>
            <a:r>
              <a:rPr lang="en-GB" dirty="0"/>
              <a:t>efficiency</a:t>
            </a:r>
          </a:p>
        </p:txBody>
      </p:sp>
      <p:sp>
        <p:nvSpPr>
          <p:cNvPr id="4" name="Slide Number Placeholder 3"/>
          <p:cNvSpPr>
            <a:spLocks noGrp="1"/>
          </p:cNvSpPr>
          <p:nvPr>
            <p:ph type="sldNum" sz="quarter" idx="12"/>
          </p:nvPr>
        </p:nvSpPr>
        <p:spPr/>
        <p:txBody>
          <a:bodyPr/>
          <a:lstStyle/>
          <a:p>
            <a:fld id="{D251A0BC-E5D3-4A65-8506-4DFA341A4396}" type="slidenum">
              <a:rPr lang="fr-FR" smtClean="0"/>
              <a:t>91</a:t>
            </a:fld>
            <a:endParaRPr lang="fr-FR"/>
          </a:p>
        </p:txBody>
      </p:sp>
      <p:pic>
        <p:nvPicPr>
          <p:cNvPr id="5" name="Picture 4"/>
          <p:cNvPicPr>
            <a:picLocks noChangeAspect="1"/>
          </p:cNvPicPr>
          <p:nvPr/>
        </p:nvPicPr>
        <p:blipFill>
          <a:blip r:embed="rId3"/>
          <a:stretch>
            <a:fillRect/>
          </a:stretch>
        </p:blipFill>
        <p:spPr>
          <a:xfrm>
            <a:off x="899592" y="1052736"/>
            <a:ext cx="6829754" cy="4423800"/>
          </a:xfrm>
          <a:prstGeom prst="rect">
            <a:avLst/>
          </a:prstGeom>
        </p:spPr>
      </p:pic>
      <p:sp>
        <p:nvSpPr>
          <p:cNvPr id="6" name="Content Placeholder 2"/>
          <p:cNvSpPr>
            <a:spLocks noGrp="1"/>
          </p:cNvSpPr>
          <p:nvPr>
            <p:ph idx="1"/>
          </p:nvPr>
        </p:nvSpPr>
        <p:spPr>
          <a:xfrm>
            <a:off x="704888" y="5451479"/>
            <a:ext cx="7827552" cy="1545035"/>
          </a:xfrm>
        </p:spPr>
        <p:txBody>
          <a:bodyPr>
            <a:normAutofit/>
          </a:bodyPr>
          <a:lstStyle/>
          <a:p>
            <a:r>
              <a:rPr lang="en-GB" sz="2400" dirty="0" smtClean="0"/>
              <a:t>Silicon (Z=14) ideal for HEP applications</a:t>
            </a:r>
          </a:p>
          <a:p>
            <a:r>
              <a:rPr lang="en-GB" sz="2400" dirty="0" smtClean="0"/>
              <a:t>Higher Z required above 20keV</a:t>
            </a:r>
          </a:p>
          <a:p>
            <a:r>
              <a:rPr lang="en-GB" sz="2400" dirty="0" smtClean="0"/>
              <a:t>Ge, GaAs, </a:t>
            </a:r>
            <a:r>
              <a:rPr lang="en-GB" sz="2400" dirty="0" err="1" smtClean="0"/>
              <a:t>CdTe</a:t>
            </a:r>
            <a:r>
              <a:rPr lang="en-GB" sz="2400" dirty="0" smtClean="0"/>
              <a:t>, </a:t>
            </a:r>
            <a:r>
              <a:rPr lang="en-GB" sz="2400" dirty="0" err="1" smtClean="0"/>
              <a:t>CdZnTe</a:t>
            </a:r>
            <a:endParaRPr lang="en-GB" sz="2400" dirty="0"/>
          </a:p>
        </p:txBody>
      </p:sp>
    </p:spTree>
    <p:extLst>
      <p:ext uri="{BB962C8B-B14F-4D97-AF65-F5344CB8AC3E}">
        <p14:creationId xmlns:p14="http://schemas.microsoft.com/office/powerpoint/2010/main" val="50978586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GB" dirty="0" smtClean="0"/>
              <a:t>Absorption </a:t>
            </a:r>
            <a:r>
              <a:rPr lang="en-GB" dirty="0"/>
              <a:t>efficiency</a:t>
            </a:r>
          </a:p>
        </p:txBody>
      </p:sp>
      <p:sp>
        <p:nvSpPr>
          <p:cNvPr id="4" name="Slide Number Placeholder 3"/>
          <p:cNvSpPr>
            <a:spLocks noGrp="1"/>
          </p:cNvSpPr>
          <p:nvPr>
            <p:ph type="sldNum" sz="quarter" idx="12"/>
          </p:nvPr>
        </p:nvSpPr>
        <p:spPr/>
        <p:txBody>
          <a:bodyPr/>
          <a:lstStyle/>
          <a:p>
            <a:fld id="{D251A0BC-E5D3-4A65-8506-4DFA341A4396}" type="slidenum">
              <a:rPr lang="fr-FR" smtClean="0"/>
              <a:t>92</a:t>
            </a:fld>
            <a:endParaRPr lang="fr-FR"/>
          </a:p>
        </p:txBody>
      </p:sp>
      <p:sp>
        <p:nvSpPr>
          <p:cNvPr id="6" name="Content Placeholder 2"/>
          <p:cNvSpPr>
            <a:spLocks noGrp="1"/>
          </p:cNvSpPr>
          <p:nvPr>
            <p:ph idx="1"/>
          </p:nvPr>
        </p:nvSpPr>
        <p:spPr>
          <a:xfrm>
            <a:off x="704888" y="5451479"/>
            <a:ext cx="7827552" cy="1545035"/>
          </a:xfrm>
        </p:spPr>
        <p:txBody>
          <a:bodyPr>
            <a:normAutofit/>
          </a:bodyPr>
          <a:lstStyle/>
          <a:p>
            <a:r>
              <a:rPr lang="en-GB" sz="2400" dirty="0" smtClean="0"/>
              <a:t>Silicon (Z=14) ideal for HEP applications</a:t>
            </a:r>
          </a:p>
          <a:p>
            <a:r>
              <a:rPr lang="en-GB" sz="2400" dirty="0" smtClean="0"/>
              <a:t>Higher Z required above 20keV</a:t>
            </a:r>
          </a:p>
          <a:p>
            <a:r>
              <a:rPr lang="en-GB" sz="2400" dirty="0" smtClean="0"/>
              <a:t>Ge, GaAs, </a:t>
            </a:r>
            <a:r>
              <a:rPr lang="en-GB" sz="2400" dirty="0" err="1" smtClean="0"/>
              <a:t>CdTe</a:t>
            </a:r>
            <a:r>
              <a:rPr lang="en-GB" sz="2400" dirty="0" smtClean="0"/>
              <a:t>, </a:t>
            </a:r>
            <a:r>
              <a:rPr lang="en-GB" sz="2400" dirty="0" err="1" smtClean="0"/>
              <a:t>CdZnTe</a:t>
            </a:r>
            <a:endParaRPr lang="en-GB" sz="2400" dirty="0"/>
          </a:p>
        </p:txBody>
      </p:sp>
      <p:pic>
        <p:nvPicPr>
          <p:cNvPr id="3" name="Picture 2"/>
          <p:cNvPicPr>
            <a:picLocks noChangeAspect="1"/>
          </p:cNvPicPr>
          <p:nvPr/>
        </p:nvPicPr>
        <p:blipFill>
          <a:blip r:embed="rId2"/>
          <a:stretch>
            <a:fillRect/>
          </a:stretch>
        </p:blipFill>
        <p:spPr>
          <a:xfrm>
            <a:off x="-214569" y="836712"/>
            <a:ext cx="9358569" cy="4602536"/>
          </a:xfrm>
          <a:prstGeom prst="rect">
            <a:avLst/>
          </a:prstGeom>
        </p:spPr>
      </p:pic>
    </p:spTree>
    <p:extLst>
      <p:ext uri="{BB962C8B-B14F-4D97-AF65-F5344CB8AC3E}">
        <p14:creationId xmlns:p14="http://schemas.microsoft.com/office/powerpoint/2010/main" val="382558743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93</a:t>
            </a:fld>
            <a:endParaRPr lang="fr-FR" dirty="0"/>
          </a:p>
        </p:txBody>
      </p:sp>
      <p:pic>
        <p:nvPicPr>
          <p:cNvPr id="5" name="Picture 4"/>
          <p:cNvPicPr>
            <a:picLocks noChangeAspect="1"/>
          </p:cNvPicPr>
          <p:nvPr/>
        </p:nvPicPr>
        <p:blipFill>
          <a:blip r:embed="rId4"/>
          <a:stretch>
            <a:fillRect/>
          </a:stretch>
        </p:blipFill>
        <p:spPr>
          <a:xfrm>
            <a:off x="251520" y="193622"/>
            <a:ext cx="8767559" cy="5544616"/>
          </a:xfrm>
          <a:prstGeom prst="rect">
            <a:avLst/>
          </a:prstGeom>
        </p:spPr>
      </p:pic>
      <p:pic>
        <p:nvPicPr>
          <p:cNvPr id="99" name="Picture 98"/>
          <p:cNvPicPr>
            <a:picLocks noChangeAspect="1"/>
          </p:cNvPicPr>
          <p:nvPr/>
        </p:nvPicPr>
        <p:blipFill rotWithShape="1">
          <a:blip r:embed="rId5"/>
          <a:srcRect r="93028" b="70011"/>
          <a:stretch/>
        </p:blipFill>
        <p:spPr>
          <a:xfrm>
            <a:off x="3601632" y="151846"/>
            <a:ext cx="826351" cy="2155869"/>
          </a:xfrm>
          <a:prstGeom prst="rect">
            <a:avLst/>
          </a:prstGeom>
        </p:spPr>
      </p:pic>
      <p:pic>
        <p:nvPicPr>
          <p:cNvPr id="111" name="Picture 110"/>
          <p:cNvPicPr>
            <a:picLocks noChangeAspect="1"/>
          </p:cNvPicPr>
          <p:nvPr/>
        </p:nvPicPr>
        <p:blipFill rotWithShape="1">
          <a:blip r:embed="rId6"/>
          <a:srcRect r="70867"/>
          <a:stretch/>
        </p:blipFill>
        <p:spPr>
          <a:xfrm>
            <a:off x="4140780" y="2288905"/>
            <a:ext cx="494519" cy="592830"/>
          </a:xfrm>
          <a:prstGeom prst="rect">
            <a:avLst/>
          </a:prstGeom>
        </p:spPr>
      </p:pic>
      <p:graphicFrame>
        <p:nvGraphicFramePr>
          <p:cNvPr id="113" name="Object 65"/>
          <p:cNvGraphicFramePr>
            <a:graphicFrameLocks noChangeAspect="1"/>
          </p:cNvGraphicFramePr>
          <p:nvPr>
            <p:extLst/>
          </p:nvPr>
        </p:nvGraphicFramePr>
        <p:xfrm>
          <a:off x="4716016" y="2288905"/>
          <a:ext cx="1152128" cy="784281"/>
        </p:xfrm>
        <a:graphic>
          <a:graphicData uri="http://schemas.openxmlformats.org/presentationml/2006/ole">
            <mc:AlternateContent xmlns:mc="http://schemas.openxmlformats.org/markup-compatibility/2006">
              <mc:Choice xmlns:v="urn:schemas-microsoft-com:vml" Requires="v">
                <p:oleObj spid="_x0000_s276512" name="Equation" r:id="rId7" imgW="634680" imgH="431640" progId="Equation.3">
                  <p:embed/>
                </p:oleObj>
              </mc:Choice>
              <mc:Fallback>
                <p:oleObj name="Equation" r:id="rId7" imgW="634680" imgH="431640" progId="Equation.3">
                  <p:embed/>
                  <p:pic>
                    <p:nvPicPr>
                      <p:cNvPr id="113" name="Object 65"/>
                      <p:cNvPicPr>
                        <a:picLocks noChangeAspect="1" noChangeArrowheads="1"/>
                      </p:cNvPicPr>
                      <p:nvPr/>
                    </p:nvPicPr>
                    <p:blipFill>
                      <a:blip r:embed="rId8"/>
                      <a:srcRect/>
                      <a:stretch>
                        <a:fillRect/>
                      </a:stretch>
                    </p:blipFill>
                    <p:spPr bwMode="auto">
                      <a:xfrm>
                        <a:off x="4716016" y="2288905"/>
                        <a:ext cx="1152128" cy="784281"/>
                      </a:xfrm>
                      <a:prstGeom prst="rect">
                        <a:avLst/>
                      </a:prstGeom>
                      <a:noFill/>
                      <a:ln>
                        <a:noFill/>
                      </a:ln>
                    </p:spPr>
                  </p:pic>
                </p:oleObj>
              </mc:Fallback>
            </mc:AlternateContent>
          </a:graphicData>
        </a:graphic>
      </p:graphicFrame>
      <p:sp>
        <p:nvSpPr>
          <p:cNvPr id="14" name="TextBox 13"/>
          <p:cNvSpPr txBox="1"/>
          <p:nvPr/>
        </p:nvSpPr>
        <p:spPr>
          <a:xfrm>
            <a:off x="575970" y="2210079"/>
            <a:ext cx="3240360" cy="1200329"/>
          </a:xfrm>
          <a:prstGeom prst="rect">
            <a:avLst/>
          </a:prstGeom>
          <a:noFill/>
        </p:spPr>
        <p:txBody>
          <a:bodyPr wrap="square" rtlCol="0">
            <a:spAutoFit/>
          </a:bodyPr>
          <a:lstStyle/>
          <a:p>
            <a:r>
              <a:rPr lang="en-GB" sz="2400" dirty="0" smtClean="0"/>
              <a:t>2. Fluctuations in the number of generated carriers</a:t>
            </a:r>
            <a:endParaRPr lang="en-GB" sz="2400" dirty="0"/>
          </a:p>
        </p:txBody>
      </p:sp>
    </p:spTree>
    <p:extLst>
      <p:ext uri="{BB962C8B-B14F-4D97-AF65-F5344CB8AC3E}">
        <p14:creationId xmlns:p14="http://schemas.microsoft.com/office/powerpoint/2010/main" val="3651679745"/>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fontScale="90000"/>
          </a:bodyPr>
          <a:lstStyle/>
          <a:p>
            <a:r>
              <a:rPr lang="en-GB" dirty="0"/>
              <a:t>Fluctuations in the number of generated charge carriers</a:t>
            </a:r>
          </a:p>
        </p:txBody>
      </p:sp>
      <p:sp>
        <p:nvSpPr>
          <p:cNvPr id="4" name="Slide Number Placeholder 3"/>
          <p:cNvSpPr>
            <a:spLocks noGrp="1"/>
          </p:cNvSpPr>
          <p:nvPr>
            <p:ph type="sldNum" sz="quarter" idx="12"/>
          </p:nvPr>
        </p:nvSpPr>
        <p:spPr/>
        <p:txBody>
          <a:bodyPr/>
          <a:lstStyle/>
          <a:p>
            <a:fld id="{D251A0BC-E5D3-4A65-8506-4DFA341A4396}" type="slidenum">
              <a:rPr lang="fr-FR" smtClean="0"/>
              <a:t>94</a:t>
            </a:fld>
            <a:endParaRPr lang="fr-FR"/>
          </a:p>
        </p:txBody>
      </p:sp>
      <p:pic>
        <p:nvPicPr>
          <p:cNvPr id="6" name="Picture 5"/>
          <p:cNvPicPr>
            <a:picLocks noChangeAspect="1"/>
          </p:cNvPicPr>
          <p:nvPr/>
        </p:nvPicPr>
        <p:blipFill>
          <a:blip r:embed="rId4"/>
          <a:stretch>
            <a:fillRect/>
          </a:stretch>
        </p:blipFill>
        <p:spPr>
          <a:xfrm>
            <a:off x="755576" y="3212976"/>
            <a:ext cx="7835623" cy="3024336"/>
          </a:xfrm>
          <a:prstGeom prst="rect">
            <a:avLst/>
          </a:prstGeom>
        </p:spPr>
      </p:pic>
      <p:sp>
        <p:nvSpPr>
          <p:cNvPr id="7" name="Content Placeholder 2"/>
          <p:cNvSpPr>
            <a:spLocks noGrp="1"/>
          </p:cNvSpPr>
          <p:nvPr>
            <p:ph idx="1"/>
          </p:nvPr>
        </p:nvSpPr>
        <p:spPr>
          <a:xfrm>
            <a:off x="457200" y="1209239"/>
            <a:ext cx="8306264" cy="2121167"/>
          </a:xfrm>
        </p:spPr>
        <p:txBody>
          <a:bodyPr>
            <a:normAutofit fontScale="92500" lnSpcReduction="10000"/>
          </a:bodyPr>
          <a:lstStyle/>
          <a:p>
            <a:r>
              <a:rPr lang="en-GB" sz="2400" dirty="0" smtClean="0"/>
              <a:t>Photoelectron ionizes atoms creating on average, N electron-hole pairs. The standard deviation of created pairs is  </a:t>
            </a:r>
          </a:p>
          <a:p>
            <a:endParaRPr lang="en-GB" sz="2400" dirty="0" smtClean="0"/>
          </a:p>
          <a:p>
            <a:endParaRPr lang="en-GB" sz="2400" dirty="0" smtClean="0"/>
          </a:p>
          <a:p>
            <a:r>
              <a:rPr lang="en-GB" sz="2400" dirty="0" smtClean="0"/>
              <a:t>Fluctuations represent a lower limit for the achievable energy resolution. Energy resolution degradation (eV FWHM/e</a:t>
            </a:r>
            <a:r>
              <a:rPr lang="en-GB" sz="2400" baseline="30000" dirty="0" smtClean="0"/>
              <a:t>-</a:t>
            </a:r>
            <a:r>
              <a:rPr lang="en-GB" sz="2400" dirty="0" smtClean="0"/>
              <a:t> </a:t>
            </a:r>
            <a:r>
              <a:rPr lang="en-GB" sz="2400" dirty="0" err="1" smtClean="0"/>
              <a:t>r.m.s</a:t>
            </a:r>
            <a:r>
              <a:rPr lang="en-GB" sz="2400" dirty="0" smtClean="0"/>
              <a:t>.):</a:t>
            </a:r>
            <a:endParaRPr lang="en-GB" sz="2400" dirty="0"/>
          </a:p>
        </p:txBody>
      </p:sp>
      <p:graphicFrame>
        <p:nvGraphicFramePr>
          <p:cNvPr id="8" name="Object 7"/>
          <p:cNvGraphicFramePr>
            <a:graphicFrameLocks noChangeAspect="1"/>
          </p:cNvGraphicFramePr>
          <p:nvPr>
            <p:extLst/>
          </p:nvPr>
        </p:nvGraphicFramePr>
        <p:xfrm>
          <a:off x="1981918" y="3650536"/>
          <a:ext cx="2000185" cy="750370"/>
        </p:xfrm>
        <a:graphic>
          <a:graphicData uri="http://schemas.openxmlformats.org/presentationml/2006/ole">
            <mc:AlternateContent xmlns:mc="http://schemas.openxmlformats.org/markup-compatibility/2006">
              <mc:Choice xmlns:v="urn:schemas-microsoft-com:vml" Requires="v">
                <p:oleObj spid="_x0000_s277536" name="Equation" r:id="rId5" imgW="1244520" imgH="469800" progId="Equation.3">
                  <p:embed/>
                </p:oleObj>
              </mc:Choice>
              <mc:Fallback>
                <p:oleObj name="Equation" r:id="rId5" imgW="1244520" imgH="469800" progId="Equation.3">
                  <p:embed/>
                  <p:pic>
                    <p:nvPicPr>
                      <p:cNvPr id="8" name="Object 7"/>
                      <p:cNvPicPr/>
                      <p:nvPr/>
                    </p:nvPicPr>
                    <p:blipFill>
                      <a:blip r:embed="rId6"/>
                      <a:stretch>
                        <a:fillRect/>
                      </a:stretch>
                    </p:blipFill>
                    <p:spPr>
                      <a:xfrm>
                        <a:off x="1981918" y="3650536"/>
                        <a:ext cx="2000185" cy="750370"/>
                      </a:xfrm>
                      <a:prstGeom prst="rect">
                        <a:avLst/>
                      </a:prstGeom>
                    </p:spPr>
                  </p:pic>
                </p:oleObj>
              </mc:Fallback>
            </mc:AlternateContent>
          </a:graphicData>
        </a:graphic>
      </p:graphicFrame>
      <p:sp>
        <p:nvSpPr>
          <p:cNvPr id="9" name="TextBox 8"/>
          <p:cNvSpPr txBox="1"/>
          <p:nvPr/>
        </p:nvSpPr>
        <p:spPr>
          <a:xfrm>
            <a:off x="583311" y="6165304"/>
            <a:ext cx="7733105" cy="646331"/>
          </a:xfrm>
          <a:prstGeom prst="rect">
            <a:avLst/>
          </a:prstGeom>
          <a:noFill/>
        </p:spPr>
        <p:txBody>
          <a:bodyPr wrap="square" rtlCol="0">
            <a:spAutoFit/>
          </a:bodyPr>
          <a:lstStyle/>
          <a:p>
            <a:r>
              <a:rPr lang="en-GB" i="1" dirty="0" smtClean="0"/>
              <a:t>E</a:t>
            </a:r>
            <a:r>
              <a:rPr lang="en-GB" i="1" baseline="-25000" dirty="0" smtClean="0"/>
              <a:t>0</a:t>
            </a:r>
            <a:r>
              <a:rPr lang="en-GB" dirty="0" smtClean="0"/>
              <a:t> is the absorbed energy, </a:t>
            </a:r>
            <a:r>
              <a:rPr lang="en-GB" i="1" dirty="0" smtClean="0"/>
              <a:t>N</a:t>
            </a:r>
            <a:r>
              <a:rPr lang="en-GB" dirty="0" smtClean="0"/>
              <a:t> is the number of generated carriers, </a:t>
            </a:r>
            <a:r>
              <a:rPr lang="en-GB" i="1" dirty="0" smtClean="0"/>
              <a:t>F</a:t>
            </a:r>
            <a:r>
              <a:rPr lang="en-GB" dirty="0" smtClean="0"/>
              <a:t> is the </a:t>
            </a:r>
            <a:r>
              <a:rPr lang="en-GB" dirty="0" err="1" smtClean="0"/>
              <a:t>Fano</a:t>
            </a:r>
            <a:r>
              <a:rPr lang="en-GB" dirty="0" smtClean="0"/>
              <a:t> Factor (~0.12 Si)</a:t>
            </a:r>
            <a:endParaRPr lang="en-GB" dirty="0"/>
          </a:p>
        </p:txBody>
      </p:sp>
      <mc:AlternateContent xmlns:mc="http://schemas.openxmlformats.org/markup-compatibility/2006" xmlns:a14="http://schemas.microsoft.com/office/drawing/2010/main">
        <mc:Choice Requires="a14">
          <p:sp>
            <p:nvSpPr>
              <p:cNvPr id="3" name="Rectangle 2"/>
              <p:cNvSpPr/>
              <p:nvPr/>
            </p:nvSpPr>
            <p:spPr>
              <a:xfrm>
                <a:off x="3635896" y="1991949"/>
                <a:ext cx="1468543" cy="50276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400" i="1" smtClean="0">
                          <a:latin typeface="Cambria Math" panose="02040503050406030204" pitchFamily="18" charset="0"/>
                          <a:ea typeface="Cambria Math" panose="02040503050406030204" pitchFamily="18" charset="0"/>
                        </a:rPr>
                        <m:t>𝜎</m:t>
                      </m:r>
                      <m:r>
                        <a:rPr lang="en-GB" sz="2400" b="0" i="1" smtClean="0">
                          <a:latin typeface="Cambria Math" panose="02040503050406030204" pitchFamily="18" charset="0"/>
                          <a:ea typeface="Cambria Math" panose="02040503050406030204" pitchFamily="18" charset="0"/>
                        </a:rPr>
                        <m:t>=</m:t>
                      </m:r>
                      <m:rad>
                        <m:radPr>
                          <m:degHide m:val="on"/>
                          <m:ctrlPr>
                            <a:rPr lang="en-GB" sz="2400" b="0" i="1" smtClean="0">
                              <a:latin typeface="Cambria Math" panose="02040503050406030204" pitchFamily="18" charset="0"/>
                              <a:ea typeface="Cambria Math" panose="02040503050406030204" pitchFamily="18" charset="0"/>
                            </a:rPr>
                          </m:ctrlPr>
                        </m:radPr>
                        <m:deg/>
                        <m:e>
                          <m:r>
                            <a:rPr lang="en-GB" sz="2400" b="0" i="1" smtClean="0">
                              <a:latin typeface="Cambria Math" panose="02040503050406030204" pitchFamily="18" charset="0"/>
                              <a:ea typeface="Cambria Math" panose="02040503050406030204" pitchFamily="18" charset="0"/>
                            </a:rPr>
                            <m:t>𝑁𝐹</m:t>
                          </m:r>
                        </m:e>
                      </m:rad>
                    </m:oMath>
                  </m:oMathPara>
                </a14:m>
                <a:endParaRPr lang="en-GB" sz="2400" dirty="0"/>
              </a:p>
            </p:txBody>
          </p:sp>
        </mc:Choice>
        <mc:Fallback xmlns="">
          <p:sp>
            <p:nvSpPr>
              <p:cNvPr id="3" name="Rectangle 2"/>
              <p:cNvSpPr>
                <a:spLocks noRot="1" noChangeAspect="1" noMove="1" noResize="1" noEditPoints="1" noAdjustHandles="1" noChangeArrowheads="1" noChangeShapeType="1" noTextEdit="1"/>
              </p:cNvSpPr>
              <p:nvPr/>
            </p:nvSpPr>
            <p:spPr>
              <a:xfrm>
                <a:off x="3635896" y="1991949"/>
                <a:ext cx="1468543" cy="502766"/>
              </a:xfrm>
              <a:prstGeom prst="rect">
                <a:avLst/>
              </a:prstGeom>
              <a:blipFill>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12879126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95</a:t>
            </a:fld>
            <a:endParaRPr lang="fr-FR"/>
          </a:p>
        </p:txBody>
      </p:sp>
      <p:pic>
        <p:nvPicPr>
          <p:cNvPr id="5" name="Picture 4"/>
          <p:cNvPicPr>
            <a:picLocks noChangeAspect="1"/>
          </p:cNvPicPr>
          <p:nvPr/>
        </p:nvPicPr>
        <p:blipFill>
          <a:blip r:embed="rId4"/>
          <a:stretch>
            <a:fillRect/>
          </a:stretch>
        </p:blipFill>
        <p:spPr>
          <a:xfrm>
            <a:off x="251520" y="193622"/>
            <a:ext cx="8767559" cy="5544616"/>
          </a:xfrm>
          <a:prstGeom prst="rect">
            <a:avLst/>
          </a:prstGeom>
        </p:spPr>
      </p:pic>
      <p:pic>
        <p:nvPicPr>
          <p:cNvPr id="99" name="Picture 98"/>
          <p:cNvPicPr>
            <a:picLocks noChangeAspect="1"/>
          </p:cNvPicPr>
          <p:nvPr/>
        </p:nvPicPr>
        <p:blipFill rotWithShape="1">
          <a:blip r:embed="rId5"/>
          <a:srcRect r="93028" b="70011"/>
          <a:stretch/>
        </p:blipFill>
        <p:spPr>
          <a:xfrm>
            <a:off x="3635896" y="-272"/>
            <a:ext cx="571136" cy="1490038"/>
          </a:xfrm>
          <a:prstGeom prst="rect">
            <a:avLst/>
          </a:prstGeom>
        </p:spPr>
      </p:pic>
      <p:pic>
        <p:nvPicPr>
          <p:cNvPr id="111" name="Picture 110"/>
          <p:cNvPicPr>
            <a:picLocks noChangeAspect="1"/>
          </p:cNvPicPr>
          <p:nvPr/>
        </p:nvPicPr>
        <p:blipFill rotWithShape="1">
          <a:blip r:embed="rId6"/>
          <a:srcRect r="70867"/>
          <a:stretch/>
        </p:blipFill>
        <p:spPr>
          <a:xfrm>
            <a:off x="4092264" y="1345470"/>
            <a:ext cx="494519" cy="592830"/>
          </a:xfrm>
          <a:prstGeom prst="rect">
            <a:avLst/>
          </a:prstGeom>
        </p:spPr>
      </p:pic>
      <p:pic>
        <p:nvPicPr>
          <p:cNvPr id="112" name="Picture 111"/>
          <p:cNvPicPr>
            <a:picLocks noChangeAspect="1"/>
          </p:cNvPicPr>
          <p:nvPr/>
        </p:nvPicPr>
        <p:blipFill>
          <a:blip r:embed="rId7"/>
          <a:stretch>
            <a:fillRect/>
          </a:stretch>
        </p:blipFill>
        <p:spPr>
          <a:xfrm>
            <a:off x="4157196" y="265630"/>
            <a:ext cx="429587" cy="4702650"/>
          </a:xfrm>
          <a:prstGeom prst="rect">
            <a:avLst/>
          </a:prstGeom>
        </p:spPr>
      </p:pic>
      <p:graphicFrame>
        <p:nvGraphicFramePr>
          <p:cNvPr id="113" name="Object 65"/>
          <p:cNvGraphicFramePr>
            <a:graphicFrameLocks noChangeAspect="1"/>
          </p:cNvGraphicFramePr>
          <p:nvPr>
            <p:extLst/>
          </p:nvPr>
        </p:nvGraphicFramePr>
        <p:xfrm>
          <a:off x="4653461" y="1314638"/>
          <a:ext cx="1214683" cy="826863"/>
        </p:xfrm>
        <a:graphic>
          <a:graphicData uri="http://schemas.openxmlformats.org/presentationml/2006/ole">
            <mc:AlternateContent xmlns:mc="http://schemas.openxmlformats.org/markup-compatibility/2006">
              <mc:Choice xmlns:v="urn:schemas-microsoft-com:vml" Requires="v">
                <p:oleObj spid="_x0000_s278560" name="Equation" r:id="rId8" imgW="634680" imgH="431640" progId="Equation.3">
                  <p:embed/>
                </p:oleObj>
              </mc:Choice>
              <mc:Fallback>
                <p:oleObj name="Equation" r:id="rId8" imgW="634680" imgH="431640" progId="Equation.3">
                  <p:embed/>
                  <p:pic>
                    <p:nvPicPr>
                      <p:cNvPr id="113" name="Object 65"/>
                      <p:cNvPicPr>
                        <a:picLocks noChangeAspect="1" noChangeArrowheads="1"/>
                      </p:cNvPicPr>
                      <p:nvPr/>
                    </p:nvPicPr>
                    <p:blipFill>
                      <a:blip r:embed="rId9"/>
                      <a:srcRect/>
                      <a:stretch>
                        <a:fillRect/>
                      </a:stretch>
                    </p:blipFill>
                    <p:spPr bwMode="auto">
                      <a:xfrm>
                        <a:off x="4653461" y="1314638"/>
                        <a:ext cx="1214683" cy="826863"/>
                      </a:xfrm>
                      <a:prstGeom prst="rect">
                        <a:avLst/>
                      </a:prstGeom>
                      <a:noFill/>
                      <a:ln>
                        <a:noFill/>
                      </a:ln>
                    </p:spPr>
                  </p:pic>
                </p:oleObj>
              </mc:Fallback>
            </mc:AlternateContent>
          </a:graphicData>
        </a:graphic>
      </p:graphicFrame>
      <p:sp>
        <p:nvSpPr>
          <p:cNvPr id="15" name="TextBox 14"/>
          <p:cNvSpPr txBox="1"/>
          <p:nvPr/>
        </p:nvSpPr>
        <p:spPr>
          <a:xfrm>
            <a:off x="806864" y="1638887"/>
            <a:ext cx="2520280" cy="461665"/>
          </a:xfrm>
          <a:prstGeom prst="rect">
            <a:avLst/>
          </a:prstGeom>
          <a:noFill/>
        </p:spPr>
        <p:txBody>
          <a:bodyPr wrap="square" rtlCol="0">
            <a:spAutoFit/>
          </a:bodyPr>
          <a:lstStyle/>
          <a:p>
            <a:r>
              <a:rPr lang="en-GB" sz="2400" dirty="0" smtClean="0"/>
              <a:t>3. Charge diffusion</a:t>
            </a:r>
            <a:endParaRPr lang="en-GB" sz="2400" dirty="0"/>
          </a:p>
        </p:txBody>
      </p:sp>
    </p:spTree>
    <p:extLst>
      <p:ext uri="{BB962C8B-B14F-4D97-AF65-F5344CB8AC3E}">
        <p14:creationId xmlns:p14="http://schemas.microsoft.com/office/powerpoint/2010/main" val="104951228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Charge diffusion</a:t>
            </a:r>
            <a:endParaRPr lang="en-GB" dirty="0"/>
          </a:p>
        </p:txBody>
      </p:sp>
      <p:sp>
        <p:nvSpPr>
          <p:cNvPr id="3" name="Content Placeholder 2"/>
          <p:cNvSpPr>
            <a:spLocks noGrp="1"/>
          </p:cNvSpPr>
          <p:nvPr>
            <p:ph idx="1"/>
          </p:nvPr>
        </p:nvSpPr>
        <p:spPr>
          <a:xfrm>
            <a:off x="4004626" y="1340767"/>
            <a:ext cx="5031870" cy="4943475"/>
          </a:xfrm>
        </p:spPr>
        <p:txBody>
          <a:bodyPr>
            <a:normAutofit/>
          </a:bodyPr>
          <a:lstStyle/>
          <a:p>
            <a:r>
              <a:rPr lang="en-GB" sz="2000" dirty="0" smtClean="0"/>
              <a:t>Diffusion occurs when there are local differences of carrier concentrations in the semiconductor</a:t>
            </a:r>
          </a:p>
          <a:p>
            <a:r>
              <a:rPr lang="en-GB" sz="2000" dirty="0"/>
              <a:t>Gaussian </a:t>
            </a:r>
            <a:r>
              <a:rPr lang="en-GB" sz="2000" dirty="0" smtClean="0"/>
              <a:t>cross section of the distribution with standard deviation:</a:t>
            </a:r>
          </a:p>
          <a:p>
            <a:pPr marL="0" indent="0">
              <a:buNone/>
            </a:pPr>
            <a:endParaRPr lang="en-GB" sz="2000" dirty="0" smtClean="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smtClean="0"/>
          </a:p>
          <a:p>
            <a:pPr marL="0" indent="0">
              <a:buNone/>
            </a:pPr>
            <a:endParaRPr lang="en-GB" sz="2000" dirty="0" smtClean="0"/>
          </a:p>
        </p:txBody>
      </p:sp>
      <p:sp>
        <p:nvSpPr>
          <p:cNvPr id="4" name="Slide Number Placeholder 3"/>
          <p:cNvSpPr>
            <a:spLocks noGrp="1"/>
          </p:cNvSpPr>
          <p:nvPr>
            <p:ph type="sldNum" sz="quarter" idx="12"/>
          </p:nvPr>
        </p:nvSpPr>
        <p:spPr/>
        <p:txBody>
          <a:bodyPr/>
          <a:lstStyle/>
          <a:p>
            <a:fld id="{D251A0BC-E5D3-4A65-8506-4DFA341A4396}" type="slidenum">
              <a:rPr lang="fr-FR" smtClean="0"/>
              <a:t>96</a:t>
            </a:fld>
            <a:endParaRPr lang="fr-FR"/>
          </a:p>
        </p:txBody>
      </p:sp>
      <p:pic>
        <p:nvPicPr>
          <p:cNvPr id="5" name="Picture 4"/>
          <p:cNvPicPr>
            <a:picLocks noChangeAspect="1"/>
          </p:cNvPicPr>
          <p:nvPr/>
        </p:nvPicPr>
        <p:blipFill rotWithShape="1">
          <a:blip r:embed="rId4"/>
          <a:srcRect l="5868" r="5093"/>
          <a:stretch/>
        </p:blipFill>
        <p:spPr>
          <a:xfrm>
            <a:off x="0" y="1340768"/>
            <a:ext cx="3816424" cy="4943475"/>
          </a:xfrm>
          <a:prstGeom prst="rect">
            <a:avLst/>
          </a:prstGeom>
        </p:spPr>
      </p:pic>
      <p:sp>
        <p:nvSpPr>
          <p:cNvPr id="6" name="TextBox 5"/>
          <p:cNvSpPr txBox="1"/>
          <p:nvPr/>
        </p:nvSpPr>
        <p:spPr>
          <a:xfrm>
            <a:off x="179512" y="6274484"/>
            <a:ext cx="8208912" cy="646331"/>
          </a:xfrm>
          <a:prstGeom prst="rect">
            <a:avLst/>
          </a:prstGeom>
          <a:noFill/>
        </p:spPr>
        <p:txBody>
          <a:bodyPr wrap="square" rtlCol="0">
            <a:spAutoFit/>
          </a:bodyPr>
          <a:lstStyle/>
          <a:p>
            <a:r>
              <a:rPr lang="en-GB" i="1" dirty="0" smtClean="0"/>
              <a:t>Charge density distribution (hole component) (Charges/cm</a:t>
            </a:r>
            <a:r>
              <a:rPr lang="en-GB" i="1" baseline="30000" dirty="0" smtClean="0"/>
              <a:t>3</a:t>
            </a:r>
            <a:r>
              <a:rPr lang="en-GB" i="1" dirty="0" smtClean="0"/>
              <a:t>), Si sensor, deposition at 50um, 4ns and 14ns after conversion (Thesis L. Tlustos)</a:t>
            </a:r>
            <a:endParaRPr lang="en-GB" i="1" dirty="0"/>
          </a:p>
        </p:txBody>
      </p:sp>
      <p:graphicFrame>
        <p:nvGraphicFramePr>
          <p:cNvPr id="7" name="Object 6"/>
          <p:cNvGraphicFramePr>
            <a:graphicFrameLocks noChangeAspect="1"/>
          </p:cNvGraphicFramePr>
          <p:nvPr>
            <p:extLst/>
          </p:nvPr>
        </p:nvGraphicFramePr>
        <p:xfrm>
          <a:off x="4324991" y="3140968"/>
          <a:ext cx="1184955" cy="1979985"/>
        </p:xfrm>
        <a:graphic>
          <a:graphicData uri="http://schemas.openxmlformats.org/presentationml/2006/ole">
            <mc:AlternateContent xmlns:mc="http://schemas.openxmlformats.org/markup-compatibility/2006">
              <mc:Choice xmlns:v="urn:schemas-microsoft-com:vml" Requires="v">
                <p:oleObj spid="_x0000_s279584" name="Equation" r:id="rId5" imgW="672840" imgH="1130040" progId="Equation.3">
                  <p:embed/>
                </p:oleObj>
              </mc:Choice>
              <mc:Fallback>
                <p:oleObj name="Equation" r:id="rId5" imgW="672840" imgH="1130040" progId="Equation.3">
                  <p:embed/>
                  <p:pic>
                    <p:nvPicPr>
                      <p:cNvPr id="7" name="Object 6"/>
                      <p:cNvPicPr/>
                      <p:nvPr/>
                    </p:nvPicPr>
                    <p:blipFill>
                      <a:blip r:embed="rId6"/>
                      <a:stretch>
                        <a:fillRect/>
                      </a:stretch>
                    </p:blipFill>
                    <p:spPr>
                      <a:xfrm>
                        <a:off x="4324991" y="3140968"/>
                        <a:ext cx="1184955" cy="1979985"/>
                      </a:xfrm>
                      <a:prstGeom prst="rect">
                        <a:avLst/>
                      </a:prstGeom>
                    </p:spPr>
                  </p:pic>
                </p:oleObj>
              </mc:Fallback>
            </mc:AlternateContent>
          </a:graphicData>
        </a:graphic>
      </p:graphicFrame>
      <p:sp>
        <p:nvSpPr>
          <p:cNvPr id="9" name="TextBox 8"/>
          <p:cNvSpPr txBox="1"/>
          <p:nvPr/>
        </p:nvSpPr>
        <p:spPr>
          <a:xfrm>
            <a:off x="6117000" y="3161295"/>
            <a:ext cx="2493699" cy="646331"/>
          </a:xfrm>
          <a:prstGeom prst="rect">
            <a:avLst/>
          </a:prstGeom>
          <a:noFill/>
        </p:spPr>
        <p:txBody>
          <a:bodyPr wrap="square" rtlCol="0">
            <a:spAutoFit/>
          </a:bodyPr>
          <a:lstStyle/>
          <a:p>
            <a:r>
              <a:rPr lang="en-GB" i="1" dirty="0" smtClean="0"/>
              <a:t>D: Diffusion coefficient</a:t>
            </a:r>
          </a:p>
          <a:p>
            <a:r>
              <a:rPr lang="en-GB" i="1" dirty="0"/>
              <a:t>t</a:t>
            </a:r>
            <a:r>
              <a:rPr lang="en-GB" i="1" dirty="0" smtClean="0"/>
              <a:t>: time</a:t>
            </a:r>
            <a:endParaRPr lang="en-GB" i="1" dirty="0"/>
          </a:p>
        </p:txBody>
      </p:sp>
    </p:spTree>
    <p:extLst>
      <p:ext uri="{BB962C8B-B14F-4D97-AF65-F5344CB8AC3E}">
        <p14:creationId xmlns:p14="http://schemas.microsoft.com/office/powerpoint/2010/main" val="3043722513"/>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1"/>
          <p:cNvSpPr>
            <a:spLocks noChangeArrowheads="1"/>
          </p:cNvSpPr>
          <p:nvPr/>
        </p:nvSpPr>
        <p:spPr bwMode="auto">
          <a:xfrm>
            <a:off x="0" y="1009650"/>
            <a:ext cx="1346200" cy="54530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GB" altLang="en-US"/>
          </a:p>
        </p:txBody>
      </p:sp>
      <p:pic>
        <p:nvPicPr>
          <p:cNvPr id="55603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840" r="26927"/>
          <a:stretch/>
        </p:blipFill>
        <p:spPr bwMode="auto">
          <a:xfrm>
            <a:off x="107504" y="980728"/>
            <a:ext cx="6216152" cy="536126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3" name="Text Box 5"/>
          <p:cNvSpPr txBox="1">
            <a:spLocks noChangeArrowheads="1"/>
          </p:cNvSpPr>
          <p:nvPr/>
        </p:nvSpPr>
        <p:spPr bwMode="auto">
          <a:xfrm>
            <a:off x="5724128" y="1458634"/>
            <a:ext cx="3564395" cy="440120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spcBef>
                <a:spcPct val="50000"/>
              </a:spcBef>
              <a:buFontTx/>
              <a:buChar char="•"/>
            </a:pPr>
            <a:r>
              <a:rPr lang="en-US" altLang="en-US" b="1" i="1" dirty="0"/>
              <a:t> Simulated Data</a:t>
            </a:r>
          </a:p>
          <a:p>
            <a:pPr>
              <a:spcBef>
                <a:spcPct val="50000"/>
              </a:spcBef>
              <a:buFontTx/>
              <a:buChar char="•"/>
            </a:pPr>
            <a:r>
              <a:rPr lang="en-US" altLang="en-US" b="1" i="1" dirty="0"/>
              <a:t> Si 300</a:t>
            </a:r>
            <a:r>
              <a:rPr lang="en-US" altLang="en-US" b="1" i="1" dirty="0">
                <a:latin typeface="Symbol" panose="05050102010706020507" pitchFamily="18" charset="2"/>
              </a:rPr>
              <a:t>m</a:t>
            </a:r>
            <a:r>
              <a:rPr lang="en-US" altLang="en-US" b="1" i="1" dirty="0"/>
              <a:t>m, 55</a:t>
            </a:r>
            <a:r>
              <a:rPr lang="en-US" altLang="en-US" b="1" i="1" dirty="0">
                <a:latin typeface="Symbol" panose="05050102010706020507" pitchFamily="18" charset="2"/>
              </a:rPr>
              <a:t>m</a:t>
            </a:r>
            <a:r>
              <a:rPr lang="en-US" altLang="en-US" b="1" i="1" dirty="0"/>
              <a:t>m </a:t>
            </a:r>
            <a:r>
              <a:rPr lang="en-US" altLang="en-US" b="1" i="1" dirty="0" smtClean="0"/>
              <a:t>pixel</a:t>
            </a:r>
          </a:p>
          <a:p>
            <a:pPr>
              <a:spcBef>
                <a:spcPct val="50000"/>
              </a:spcBef>
              <a:buFontTx/>
              <a:buChar char="•"/>
            </a:pPr>
            <a:r>
              <a:rPr lang="en-US" altLang="en-US" b="1" i="1" dirty="0" smtClean="0"/>
              <a:t>100e</a:t>
            </a:r>
            <a:r>
              <a:rPr lang="en-US" altLang="en-US" b="1" i="1" baseline="30000" dirty="0" smtClean="0"/>
              <a:t>-</a:t>
            </a:r>
            <a:r>
              <a:rPr lang="en-US" altLang="en-US" b="1" i="1" dirty="0" smtClean="0"/>
              <a:t> </a:t>
            </a:r>
            <a:r>
              <a:rPr lang="en-US" altLang="en-US" b="1" i="1" dirty="0" err="1" smtClean="0"/>
              <a:t>r.m.s</a:t>
            </a:r>
            <a:r>
              <a:rPr lang="en-US" altLang="en-US" b="1" i="1" dirty="0" smtClean="0"/>
              <a:t>. noise</a:t>
            </a:r>
            <a:endParaRPr lang="en-US" altLang="en-US" b="1" i="1" dirty="0"/>
          </a:p>
          <a:p>
            <a:pPr>
              <a:spcBef>
                <a:spcPct val="50000"/>
              </a:spcBef>
              <a:buFontTx/>
              <a:buChar char="•"/>
            </a:pPr>
            <a:r>
              <a:rPr lang="en-US" altLang="en-US" b="1" i="1" dirty="0"/>
              <a:t> 10keV monochromatic photon </a:t>
            </a:r>
            <a:r>
              <a:rPr lang="en-US" altLang="en-US" b="1" i="1" dirty="0" smtClean="0"/>
              <a:t>beam</a:t>
            </a:r>
          </a:p>
          <a:p>
            <a:pPr>
              <a:spcBef>
                <a:spcPct val="50000"/>
              </a:spcBef>
              <a:buFontTx/>
              <a:buChar char="•"/>
            </a:pPr>
            <a:endParaRPr lang="en-US" altLang="en-US" b="1" i="1" dirty="0" smtClean="0"/>
          </a:p>
          <a:p>
            <a:pPr>
              <a:spcBef>
                <a:spcPct val="50000"/>
              </a:spcBef>
              <a:buFontTx/>
              <a:buChar char="•"/>
            </a:pPr>
            <a:r>
              <a:rPr lang="en-GB" b="1" i="1" dirty="0" smtClean="0"/>
              <a:t> Distortion </a:t>
            </a:r>
            <a:r>
              <a:rPr lang="en-GB" b="1" i="1" dirty="0"/>
              <a:t>in the energy spectrum increases as the pixel pitch decreases with the detector thickness</a:t>
            </a:r>
          </a:p>
          <a:p>
            <a:pPr>
              <a:spcBef>
                <a:spcPct val="50000"/>
              </a:spcBef>
              <a:buFontTx/>
              <a:buChar char="•"/>
            </a:pPr>
            <a:endParaRPr lang="en-US" altLang="en-US" b="1" i="1" dirty="0"/>
          </a:p>
        </p:txBody>
      </p:sp>
      <p:sp>
        <p:nvSpPr>
          <p:cNvPr id="22540" name="Text Box 13"/>
          <p:cNvSpPr txBox="1">
            <a:spLocks noChangeArrowheads="1"/>
          </p:cNvSpPr>
          <p:nvPr/>
        </p:nvSpPr>
        <p:spPr bwMode="auto">
          <a:xfrm>
            <a:off x="6454768" y="6508234"/>
            <a:ext cx="26638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spcBef>
                <a:spcPct val="50000"/>
              </a:spcBef>
            </a:pPr>
            <a:r>
              <a:rPr lang="fr-CH" altLang="en-US" sz="1800" i="1" dirty="0" smtClean="0"/>
              <a:t>Simulation: L</a:t>
            </a:r>
            <a:r>
              <a:rPr lang="fr-CH" altLang="en-US" sz="1800" i="1" dirty="0"/>
              <a:t>. </a:t>
            </a:r>
            <a:r>
              <a:rPr lang="fr-CH" altLang="en-US" sz="1800" i="1" dirty="0" err="1"/>
              <a:t>Tlustos</a:t>
            </a:r>
            <a:endParaRPr lang="en-US" altLang="en-US" sz="1800" i="1" dirty="0"/>
          </a:p>
        </p:txBody>
      </p:sp>
      <p:sp>
        <p:nvSpPr>
          <p:cNvPr id="2" name="Rectangle 1"/>
          <p:cNvSpPr/>
          <p:nvPr/>
        </p:nvSpPr>
        <p:spPr>
          <a:xfrm>
            <a:off x="971600" y="1997968"/>
            <a:ext cx="2088232" cy="6137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itle 1"/>
          <p:cNvSpPr txBox="1">
            <a:spLocks/>
          </p:cNvSpPr>
          <p:nvPr/>
        </p:nvSpPr>
        <p:spPr>
          <a:xfrm>
            <a:off x="457200" y="18864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Charge diffusion</a:t>
            </a:r>
            <a:endParaRPr lang="en-GB" dirty="0"/>
          </a:p>
        </p:txBody>
      </p:sp>
    </p:spTree>
    <p:extLst>
      <p:ext uri="{BB962C8B-B14F-4D97-AF65-F5344CB8AC3E}">
        <p14:creationId xmlns:p14="http://schemas.microsoft.com/office/powerpoint/2010/main" val="514052675"/>
      </p:ext>
    </p:extLst>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Charge diffusion</a:t>
            </a:r>
            <a:endParaRPr lang="en-GB" dirty="0"/>
          </a:p>
        </p:txBody>
      </p:sp>
      <p:sp>
        <p:nvSpPr>
          <p:cNvPr id="3" name="Content Placeholder 2"/>
          <p:cNvSpPr>
            <a:spLocks noGrp="1"/>
          </p:cNvSpPr>
          <p:nvPr>
            <p:ph idx="1"/>
          </p:nvPr>
        </p:nvSpPr>
        <p:spPr>
          <a:xfrm>
            <a:off x="5364088" y="3647451"/>
            <a:ext cx="3466728" cy="2088959"/>
          </a:xfrm>
        </p:spPr>
        <p:txBody>
          <a:bodyPr>
            <a:normAutofit/>
          </a:bodyPr>
          <a:lstStyle/>
          <a:p>
            <a:pPr marL="0" indent="0">
              <a:buNone/>
            </a:pPr>
            <a:r>
              <a:rPr lang="en-GB" sz="2400" dirty="0" smtClean="0"/>
              <a:t>T=300K</a:t>
            </a:r>
          </a:p>
          <a:p>
            <a:pPr marL="0" indent="0">
              <a:buNone/>
            </a:pPr>
            <a:r>
              <a:rPr lang="en-GB" sz="2400" dirty="0" smtClean="0"/>
              <a:t>d=2mm</a:t>
            </a:r>
          </a:p>
          <a:p>
            <a:pPr marL="0" indent="0">
              <a:buNone/>
            </a:pPr>
            <a:r>
              <a:rPr lang="en-GB" sz="2400" dirty="0" smtClean="0">
                <a:solidFill>
                  <a:srgbClr val="0000FF"/>
                </a:solidFill>
              </a:rPr>
              <a:t>E=500V/mm</a:t>
            </a:r>
          </a:p>
          <a:p>
            <a:pPr marL="0" indent="0">
              <a:buNone/>
            </a:pPr>
            <a:r>
              <a:rPr lang="en-GB" sz="2400" dirty="0" smtClean="0">
                <a:solidFill>
                  <a:srgbClr val="FF0000"/>
                </a:solidFill>
              </a:rPr>
              <a:t>E=250V/mm</a:t>
            </a:r>
          </a:p>
        </p:txBody>
      </p:sp>
      <p:sp>
        <p:nvSpPr>
          <p:cNvPr id="4" name="Slide Number Placeholder 3"/>
          <p:cNvSpPr>
            <a:spLocks noGrp="1"/>
          </p:cNvSpPr>
          <p:nvPr>
            <p:ph type="sldNum" sz="quarter" idx="12"/>
          </p:nvPr>
        </p:nvSpPr>
        <p:spPr/>
        <p:txBody>
          <a:bodyPr/>
          <a:lstStyle/>
          <a:p>
            <a:fld id="{D251A0BC-E5D3-4A65-8506-4DFA341A4396}" type="slidenum">
              <a:rPr lang="fr-FR" smtClean="0"/>
              <a:t>98</a:t>
            </a:fld>
            <a:endParaRPr lang="fr-FR"/>
          </a:p>
        </p:txBody>
      </p:sp>
      <p:pic>
        <p:nvPicPr>
          <p:cNvPr id="7" name="Picture 6"/>
          <p:cNvPicPr>
            <a:picLocks noChangeAspect="1"/>
          </p:cNvPicPr>
          <p:nvPr/>
        </p:nvPicPr>
        <p:blipFill>
          <a:blip r:embed="rId4"/>
          <a:stretch>
            <a:fillRect/>
          </a:stretch>
        </p:blipFill>
        <p:spPr>
          <a:xfrm>
            <a:off x="208812" y="1654010"/>
            <a:ext cx="5439001" cy="4082400"/>
          </a:xfrm>
          <a:prstGeom prst="rect">
            <a:avLst/>
          </a:prstGeom>
        </p:spPr>
      </p:pic>
      <p:graphicFrame>
        <p:nvGraphicFramePr>
          <p:cNvPr id="8" name="Object 7"/>
          <p:cNvGraphicFramePr>
            <a:graphicFrameLocks noChangeAspect="1"/>
          </p:cNvGraphicFramePr>
          <p:nvPr>
            <p:extLst/>
          </p:nvPr>
        </p:nvGraphicFramePr>
        <p:xfrm>
          <a:off x="5647813" y="2038178"/>
          <a:ext cx="2851150" cy="1020763"/>
        </p:xfrm>
        <a:graphic>
          <a:graphicData uri="http://schemas.openxmlformats.org/presentationml/2006/ole">
            <mc:AlternateContent xmlns:mc="http://schemas.openxmlformats.org/markup-compatibility/2006">
              <mc:Choice xmlns:v="urn:schemas-microsoft-com:vml" Requires="v">
                <p:oleObj spid="_x0000_s280608" name="Equation" r:id="rId5" imgW="1346040" imgH="482400" progId="Equation.3">
                  <p:embed/>
                </p:oleObj>
              </mc:Choice>
              <mc:Fallback>
                <p:oleObj name="Equation" r:id="rId5" imgW="1346040" imgH="482400" progId="Equation.3">
                  <p:embed/>
                  <p:pic>
                    <p:nvPicPr>
                      <p:cNvPr id="8" name="Object 7"/>
                      <p:cNvPicPr/>
                      <p:nvPr/>
                    </p:nvPicPr>
                    <p:blipFill>
                      <a:blip r:embed="rId6"/>
                      <a:stretch>
                        <a:fillRect/>
                      </a:stretch>
                    </p:blipFill>
                    <p:spPr>
                      <a:xfrm>
                        <a:off x="5647813" y="2038178"/>
                        <a:ext cx="2851150" cy="1020763"/>
                      </a:xfrm>
                      <a:prstGeom prst="rect">
                        <a:avLst/>
                      </a:prstGeom>
                    </p:spPr>
                  </p:pic>
                </p:oleObj>
              </mc:Fallback>
            </mc:AlternateContent>
          </a:graphicData>
        </a:graphic>
      </p:graphicFrame>
    </p:spTree>
    <p:extLst>
      <p:ext uri="{BB962C8B-B14F-4D97-AF65-F5344CB8AC3E}">
        <p14:creationId xmlns:p14="http://schemas.microsoft.com/office/powerpoint/2010/main" val="80897907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99</a:t>
            </a:fld>
            <a:endParaRPr lang="fr-FR"/>
          </a:p>
        </p:txBody>
      </p:sp>
      <p:pic>
        <p:nvPicPr>
          <p:cNvPr id="5" name="Picture 4"/>
          <p:cNvPicPr>
            <a:picLocks noChangeAspect="1"/>
          </p:cNvPicPr>
          <p:nvPr/>
        </p:nvPicPr>
        <p:blipFill>
          <a:blip r:embed="rId3"/>
          <a:stretch>
            <a:fillRect/>
          </a:stretch>
        </p:blipFill>
        <p:spPr>
          <a:xfrm>
            <a:off x="251520" y="193622"/>
            <a:ext cx="8767559" cy="5544616"/>
          </a:xfrm>
          <a:prstGeom prst="rect">
            <a:avLst/>
          </a:prstGeom>
        </p:spPr>
      </p:pic>
      <p:pic>
        <p:nvPicPr>
          <p:cNvPr id="103" name="Picture 102"/>
          <p:cNvPicPr>
            <a:picLocks noChangeAspect="1"/>
          </p:cNvPicPr>
          <p:nvPr/>
        </p:nvPicPr>
        <p:blipFill rotWithShape="1">
          <a:blip r:embed="rId4"/>
          <a:srcRect l="24613" r="52532"/>
          <a:stretch/>
        </p:blipFill>
        <p:spPr>
          <a:xfrm>
            <a:off x="3347864" y="0"/>
            <a:ext cx="1872208" cy="4968552"/>
          </a:xfrm>
          <a:prstGeom prst="rect">
            <a:avLst/>
          </a:prstGeom>
        </p:spPr>
      </p:pic>
      <p:sp>
        <p:nvSpPr>
          <p:cNvPr id="16" name="TextBox 15"/>
          <p:cNvSpPr txBox="1"/>
          <p:nvPr/>
        </p:nvSpPr>
        <p:spPr>
          <a:xfrm>
            <a:off x="899592" y="836712"/>
            <a:ext cx="2304256" cy="461665"/>
          </a:xfrm>
          <a:prstGeom prst="rect">
            <a:avLst/>
          </a:prstGeom>
          <a:noFill/>
        </p:spPr>
        <p:txBody>
          <a:bodyPr wrap="square" rtlCol="0">
            <a:spAutoFit/>
          </a:bodyPr>
          <a:lstStyle/>
          <a:p>
            <a:r>
              <a:rPr lang="en-GB" sz="2400" dirty="0" smtClean="0"/>
              <a:t>4. Fluorescence</a:t>
            </a:r>
            <a:endParaRPr lang="en-GB" sz="2400" dirty="0"/>
          </a:p>
        </p:txBody>
      </p:sp>
    </p:spTree>
    <p:extLst>
      <p:ext uri="{BB962C8B-B14F-4D97-AF65-F5344CB8AC3E}">
        <p14:creationId xmlns:p14="http://schemas.microsoft.com/office/powerpoint/2010/main" val="236967086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5.6|83.9|46.7"/>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244365</TotalTime>
  <Words>29298</Words>
  <Application>Microsoft Office PowerPoint</Application>
  <PresentationFormat>On-screen Show (4:3)</PresentationFormat>
  <Paragraphs>2990</Paragraphs>
  <Slides>176</Slides>
  <Notes>128</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176</vt:i4>
      </vt:variant>
    </vt:vector>
  </HeadingPairs>
  <TitlesOfParts>
    <vt:vector size="188" baseType="lpstr">
      <vt:lpstr>Microsoft YaHei</vt:lpstr>
      <vt:lpstr>Arial</vt:lpstr>
      <vt:lpstr>Calibri</vt:lpstr>
      <vt:lpstr>Cambria Math</vt:lpstr>
      <vt:lpstr>Courier New</vt:lpstr>
      <vt:lpstr>Mangal</vt:lpstr>
      <vt:lpstr>Symbol</vt:lpstr>
      <vt:lpstr>Times New Roman</vt:lpstr>
      <vt:lpstr>Wingdings</vt:lpstr>
      <vt:lpstr>Office Theme</vt:lpstr>
      <vt:lpstr>Equation</vt:lpstr>
      <vt:lpstr>CorelDRAW</vt:lpstr>
      <vt:lpstr>PowerPoint Presentation</vt:lpstr>
      <vt:lpstr>Outline</vt:lpstr>
      <vt:lpstr>PowerPoint Presentation</vt:lpstr>
      <vt:lpstr>PowerPoint Presentation</vt:lpstr>
      <vt:lpstr>PowerPoint Presentation</vt:lpstr>
      <vt:lpstr>PowerPoint Presentation</vt:lpstr>
      <vt:lpstr>PowerPoint Presentation</vt:lpstr>
      <vt:lpstr>PowerPoint Presentation</vt:lpstr>
      <vt:lpstr>X-ray imaging technologies classification: conversion of X-rays </vt:lpstr>
      <vt:lpstr>X-ray imaging technologies classification: Signal processing </vt:lpstr>
      <vt:lpstr>PowerPoint Presentation</vt:lpstr>
      <vt:lpstr>PowerPoint Presentation</vt:lpstr>
      <vt:lpstr>PowerPoint Presentation</vt:lpstr>
      <vt:lpstr>Spectroscopic X-ray imaging</vt:lpstr>
      <vt:lpstr>PowerPoint Presentation</vt:lpstr>
      <vt:lpstr>The regular vs “colour” X-ray imaging of test samples</vt:lpstr>
      <vt:lpstr>PowerPoint Presentation</vt:lpstr>
      <vt:lpstr>PowerPoint Presentation</vt:lpstr>
      <vt:lpstr>PowerPoint Presentation</vt:lpstr>
      <vt:lpstr>PowerPoint Presentation</vt:lpstr>
      <vt:lpstr>The ideal X-ray detector</vt:lpstr>
      <vt:lpstr>PowerPoint Presentation</vt:lpstr>
      <vt:lpstr>PowerPoint Presentation</vt:lpstr>
      <vt:lpstr>PowerPoint Presentation</vt:lpstr>
      <vt:lpstr>PowerPoint Presentation</vt:lpstr>
      <vt:lpstr>Absorption efficiency</vt:lpstr>
      <vt:lpstr>PowerPoint Presentation</vt:lpstr>
      <vt:lpstr>Charge diffusion</vt:lpstr>
      <vt:lpstr>PowerPoint Presentation</vt:lpstr>
      <vt:lpstr>PowerPoint Presentation</vt:lpstr>
      <vt:lpstr>Fluorescence</vt:lpstr>
      <vt:lpstr>Fluorescence</vt:lpstr>
      <vt:lpstr>PowerPoint Presentation</vt:lpstr>
      <vt:lpstr>Pulse pile-up</vt:lpstr>
      <vt:lpstr>Pulse pile-up</vt:lpstr>
      <vt:lpstr>Pulse pile-up</vt:lpstr>
      <vt:lpstr>Pulse pile-up</vt:lpstr>
      <vt:lpstr>Pulse pile-up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Digitization methods</vt:lpstr>
      <vt:lpstr>Flash ADC example: Philips ChromAIX1 chip</vt:lpstr>
      <vt:lpstr>SAR ADC example: CEA-Multix</vt:lpstr>
      <vt:lpstr>Time-over-Threshold (ToT) digitization</vt:lpstr>
      <vt:lpstr>ToT digitization: Timepix3 chip</vt:lpstr>
      <vt:lpstr>ToT digitization: Timepix3 chip</vt:lpstr>
      <vt:lpstr>Test with 120GeV/c Pion Track</vt:lpstr>
      <vt:lpstr>Digitization off-pixel: The Hexitec ASIC</vt:lpstr>
      <vt:lpstr>PowerPoint Presentation</vt:lpstr>
      <vt:lpstr>PowerPoint Presentation</vt:lpstr>
      <vt:lpstr>Maximum count rates (Mcps/mm2) vs pixel size (mm)</vt:lpstr>
      <vt:lpstr>Maximum count rates (Mcps/mm2) vs pixel size (mm)</vt:lpstr>
      <vt:lpstr>KTH_Lin_SPD ASIC</vt:lpstr>
      <vt:lpstr>PowerPoint Presentation</vt:lpstr>
      <vt:lpstr>PowerPoint Presentation</vt:lpstr>
      <vt:lpstr>PowerPoint Presentation</vt:lpstr>
      <vt:lpstr>What is the upper limit (in 2D laid out) detectors?</vt:lpstr>
      <vt:lpstr>Signal induction in the pixel electrodes</vt:lpstr>
      <vt:lpstr>PowerPoint Presentation</vt:lpstr>
      <vt:lpstr>PowerPoint Presentation</vt:lpstr>
      <vt:lpstr>PowerPoint Presentation</vt:lpstr>
      <vt:lpstr>PowerPoint Presentation</vt:lpstr>
      <vt:lpstr>PowerPoint Presentation</vt:lpstr>
      <vt:lpstr>PowerPoint Presentation</vt:lpstr>
      <vt:lpstr>Detector tiling on traditional designs</vt:lpstr>
      <vt:lpstr>Through Silicon Vias on the Medipix3RX ASIC</vt:lpstr>
      <vt:lpstr>PowerPoint Presentation</vt:lpstr>
      <vt:lpstr>PowerPoint Presentation</vt:lpstr>
      <vt:lpstr>Summary and conclusions</vt:lpstr>
      <vt:lpstr>References</vt:lpstr>
      <vt:lpstr>References</vt:lpstr>
      <vt:lpstr>References</vt:lpstr>
      <vt:lpstr>References</vt:lpstr>
      <vt:lpstr>References (since July 2016)</vt:lpstr>
      <vt:lpstr>PowerPoint Presentation</vt:lpstr>
      <vt:lpstr>PowerPoint Presentation</vt:lpstr>
      <vt:lpstr>PowerPoint Presentation</vt:lpstr>
      <vt:lpstr>PowerPoint Presentation</vt:lpstr>
      <vt:lpstr>PowerPoint Presentation</vt:lpstr>
      <vt:lpstr>PowerPoint Presentation</vt:lpstr>
      <vt:lpstr>Absorption efficiency</vt:lpstr>
      <vt:lpstr>Absorption efficiency</vt:lpstr>
      <vt:lpstr>PowerPoint Presentation</vt:lpstr>
      <vt:lpstr>Fluctuations in the number of generated charge carriers</vt:lpstr>
      <vt:lpstr>PowerPoint Presentation</vt:lpstr>
      <vt:lpstr>Charge diffusion</vt:lpstr>
      <vt:lpstr>PowerPoint Presentation</vt:lpstr>
      <vt:lpstr>Charge diffusion</vt:lpstr>
      <vt:lpstr>PowerPoint Presentation</vt:lpstr>
      <vt:lpstr>Fluorescence</vt:lpstr>
      <vt:lpstr>Fluorescence</vt:lpstr>
      <vt:lpstr>PowerPoint Presentation</vt:lpstr>
      <vt:lpstr>Partial charge deposition due to Compton Scattering</vt:lpstr>
      <vt:lpstr>Partial charge deposition due to Compton Scattering </vt:lpstr>
      <vt:lpstr>PowerPoint Presentation</vt:lpstr>
      <vt:lpstr>PowerPoint Presentation</vt:lpstr>
      <vt:lpstr>PowerPoint Presentation</vt:lpstr>
      <vt:lpstr>Induced charge on detector electrodes</vt:lpstr>
      <vt:lpstr>Induced charge on detector electrodes</vt:lpstr>
      <vt:lpstr>Induced charge on detector electrodes</vt:lpstr>
      <vt:lpstr>Induced signal on detector electrodes</vt:lpstr>
      <vt:lpstr>PowerPoint Presentation</vt:lpstr>
      <vt:lpstr>PowerPoint Presentation</vt:lpstr>
      <vt:lpstr>PowerPoint Presentation</vt:lpstr>
      <vt:lpstr>PowerPoint Presentation</vt:lpstr>
      <vt:lpstr>PowerPoint Presentation</vt:lpstr>
      <vt:lpstr>Charge trapping in the semiconductor material</vt:lpstr>
      <vt:lpstr>Charge trapping in the semiconductor material</vt:lpstr>
      <vt:lpstr>Minimising charge trapping</vt:lpstr>
      <vt:lpstr>PowerPoint Presentation</vt:lpstr>
      <vt:lpstr>Ballistic deficit</vt:lpstr>
      <vt:lpstr>PowerPoint Presentation</vt:lpstr>
      <vt:lpstr>Noise, offset and gain dispersion between pixels</vt:lpstr>
      <vt:lpstr>Noise</vt:lpstr>
      <vt:lpstr>PowerPoint Presentation</vt:lpstr>
      <vt:lpstr>Offset and gain dispersion between pixels</vt:lpstr>
      <vt:lpstr>Matching</vt:lpstr>
      <vt:lpstr>PowerPoint Presentation</vt:lpstr>
      <vt:lpstr>PowerPoint Presentation</vt:lpstr>
      <vt:lpstr>PowerPoint Presentation</vt:lpstr>
      <vt:lpstr>PowerPoint Presentation</vt:lpstr>
      <vt:lpstr>Interpixel capacitance</vt:lpstr>
      <vt:lpstr>PowerPoint Presentation</vt:lpstr>
      <vt:lpstr>Pulse pile-up</vt:lpstr>
      <vt:lpstr>Pulse pile-up</vt:lpstr>
      <vt:lpstr>Pulse pile-up</vt:lpstr>
      <vt:lpstr>Pulse pile-up</vt:lpstr>
      <vt:lpstr>Pulse pile-up</vt:lpstr>
      <vt:lpstr>PowerPoint Presentation</vt:lpstr>
      <vt:lpstr>X-ray imaging technologies</vt:lpstr>
      <vt:lpstr>Absorption efficiency</vt:lpstr>
      <vt:lpstr>Charge diffusion</vt:lpstr>
      <vt:lpstr>PowerPoint Presentation</vt:lpstr>
      <vt:lpstr>Induced charge on detector electrodes</vt:lpstr>
      <vt:lpstr>Induced signal on detector electrodes</vt:lpstr>
      <vt:lpstr>PowerPoint Presentation</vt:lpstr>
      <vt:lpstr>Charge trapping in the semiconductor material</vt:lpstr>
      <vt:lpstr>Charge trapping in the semiconductor material</vt:lpstr>
      <vt:lpstr>Minimising charge trapping</vt:lpstr>
      <vt:lpstr>ToT digitization: Timepix3 chip</vt:lpstr>
      <vt:lpstr>Timepix3 Pixel Schematic</vt:lpstr>
      <vt:lpstr>Timepix3 measurement</vt:lpstr>
      <vt:lpstr>Timepix3 measurement</vt:lpstr>
      <vt:lpstr>PowerPoint Presentation</vt:lpstr>
      <vt:lpstr>PowerPoint Presentation</vt:lpstr>
      <vt:lpstr>PowerPoint Presentation</vt:lpstr>
      <vt:lpstr>PowerPoint Presentation</vt:lpstr>
      <vt:lpstr>PowerPoint Presentation</vt:lpstr>
      <vt:lpstr>Towards Medipix4</vt:lpstr>
      <vt:lpstr>SAR(L) ADC example: CEA-Multix</vt:lpstr>
      <vt:lpstr>SAR(L) ADC example: CEA-Multix</vt:lpstr>
      <vt:lpstr>SAR(L) ADC example: Samsung PC</vt:lpstr>
      <vt:lpstr>Ramp and compare principle</vt:lpstr>
      <vt:lpstr>PowerPoint Presentation</vt:lpstr>
      <vt:lpstr>PowerPoint Presentation</vt:lpstr>
      <vt:lpstr>Pilatus3 ASIC (Instant retrigger)</vt:lpstr>
      <vt:lpstr>PowerPoint Presentation</vt:lpstr>
      <vt:lpstr>Siemens Photon Counting ASIC (pileup trigger method)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Equalization with fluorescence from Cu target</dc:title>
  <dc:creator>Rafael Ballabriga Sune</dc:creator>
  <cp:lastModifiedBy>Rafael Ballabriga Sune</cp:lastModifiedBy>
  <cp:revision>940</cp:revision>
  <cp:lastPrinted>2016-06-28T13:57:43Z</cp:lastPrinted>
  <dcterms:created xsi:type="dcterms:W3CDTF">2013-03-22T16:58:57Z</dcterms:created>
  <dcterms:modified xsi:type="dcterms:W3CDTF">2019-10-14T16:18:18Z</dcterms:modified>
</cp:coreProperties>
</file>