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4" r:id="rId4"/>
    <p:sldId id="267" r:id="rId5"/>
    <p:sldId id="260" r:id="rId6"/>
    <p:sldId id="268" r:id="rId7"/>
    <p:sldId id="271" r:id="rId8"/>
    <p:sldId id="258" r:id="rId9"/>
    <p:sldId id="266" r:id="rId10"/>
    <p:sldId id="273" r:id="rId11"/>
    <p:sldId id="264" r:id="rId12"/>
    <p:sldId id="261" r:id="rId13"/>
    <p:sldId id="272" r:id="rId14"/>
    <p:sldId id="270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84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461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97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143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860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0667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925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9292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253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096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864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65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63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ADE32-DBCE-40A3-95D7-9BDD44DED7E0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F267E-ED0E-4E9E-BC39-44238B2CAA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047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Inventory of present situation</a:t>
            </a:r>
            <a:endParaRPr lang="en-GB" b="1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848" y="3602038"/>
            <a:ext cx="10972799" cy="1655762"/>
          </a:xfrm>
        </p:spPr>
        <p:txBody>
          <a:bodyPr/>
          <a:lstStyle/>
          <a:p>
            <a:r>
              <a:rPr lang="en-GB" smtClean="0"/>
              <a:t>J. Tan, I. Ortega, S. Deschamps, W. Devauchelle, P. Carriere, J. Cenede, G. Tranquille</a:t>
            </a:r>
          </a:p>
          <a:p>
            <a:r>
              <a:rPr lang="en-GB" smtClean="0"/>
              <a:t>F. Roncarolo, M. Duraffourg, S. Burger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181600" y="6362701"/>
            <a:ext cx="220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February 1</a:t>
            </a:r>
            <a:r>
              <a:rPr lang="en-GB" baseline="30000" smtClean="0"/>
              <a:t>st</a:t>
            </a:r>
            <a:r>
              <a:rPr lang="en-GB" smtClean="0"/>
              <a:t> 2019 </a:t>
            </a:r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867900" y="6347461"/>
            <a:ext cx="220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EA-BI-WG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079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10515600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N.A. Secondary beam diagnostics</a:t>
            </a:r>
            <a:endParaRPr lang="en-GB" i="1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48051" y="1815935"/>
            <a:ext cx="2278952" cy="158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874178" y="3715152"/>
            <a:ext cx="652825" cy="158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221365" y="5376972"/>
            <a:ext cx="1835932" cy="1588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461703" y="1817522"/>
            <a:ext cx="759662" cy="3559452"/>
          </a:xfrm>
          <a:prstGeom prst="line">
            <a:avLst/>
          </a:prstGeom>
          <a:ln w="381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6200000" flipV="1">
            <a:off x="1687180" y="2529742"/>
            <a:ext cx="1899216" cy="474780"/>
          </a:xfrm>
          <a:prstGeom prst="line">
            <a:avLst/>
          </a:prstGeom>
          <a:ln w="381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2250660" y="1530733"/>
            <a:ext cx="314833" cy="570087"/>
            <a:chOff x="3388465" y="1970133"/>
            <a:chExt cx="314833" cy="570087"/>
          </a:xfrm>
          <a:effectLst/>
        </p:grpSpPr>
        <p:sp>
          <p:nvSpPr>
            <p:cNvPr id="11" name="Isosceles Triangle 10"/>
            <p:cNvSpPr/>
            <p:nvPr/>
          </p:nvSpPr>
          <p:spPr>
            <a:xfrm>
              <a:off x="3390375" y="223318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2" name="Isosceles Triangle 11"/>
            <p:cNvSpPr/>
            <p:nvPr/>
          </p:nvSpPr>
          <p:spPr>
            <a:xfrm>
              <a:off x="3390375" y="224505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3" name="Isosceles Triangle 12"/>
            <p:cNvSpPr/>
            <p:nvPr/>
          </p:nvSpPr>
          <p:spPr>
            <a:xfrm rot="10800000">
              <a:off x="3388465" y="197013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287280" y="1540693"/>
            <a:ext cx="314833" cy="570087"/>
            <a:chOff x="3388465" y="1970133"/>
            <a:chExt cx="314833" cy="570087"/>
          </a:xfrm>
          <a:effectLst/>
        </p:grpSpPr>
        <p:sp>
          <p:nvSpPr>
            <p:cNvPr id="15" name="Isosceles Triangle 14"/>
            <p:cNvSpPr/>
            <p:nvPr/>
          </p:nvSpPr>
          <p:spPr>
            <a:xfrm>
              <a:off x="3390375" y="223318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6" name="Isosceles Triangle 15"/>
            <p:cNvSpPr/>
            <p:nvPr/>
          </p:nvSpPr>
          <p:spPr>
            <a:xfrm>
              <a:off x="3390375" y="224505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7" name="Isosceles Triangle 16"/>
            <p:cNvSpPr/>
            <p:nvPr/>
          </p:nvSpPr>
          <p:spPr>
            <a:xfrm rot="10800000">
              <a:off x="3388465" y="1970133"/>
              <a:ext cx="312923" cy="295167"/>
            </a:xfrm>
            <a:prstGeom prst="triangle">
              <a:avLst/>
            </a:prstGeom>
            <a:solidFill>
              <a:srgbClr val="008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sp>
        <p:nvSpPr>
          <p:cNvPr id="18" name="Rounded Rectangle 17"/>
          <p:cNvSpPr/>
          <p:nvPr/>
        </p:nvSpPr>
        <p:spPr>
          <a:xfrm>
            <a:off x="3527003" y="1376423"/>
            <a:ext cx="1673606" cy="926192"/>
          </a:xfrm>
          <a:prstGeom prst="roundRect">
            <a:avLst/>
          </a:prstGeom>
          <a:gradFill>
            <a:gsLst>
              <a:gs pos="1000">
                <a:srgbClr val="FFFF00"/>
              </a:gs>
              <a:gs pos="100000">
                <a:srgbClr val="FFFF00"/>
              </a:gs>
              <a:gs pos="50000">
                <a:srgbClr val="FF0000"/>
              </a:gs>
              <a:gs pos="52000">
                <a:srgbClr val="FF0000"/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9" name="Rounded Rectangle 18"/>
          <p:cNvSpPr/>
          <p:nvPr/>
        </p:nvSpPr>
        <p:spPr>
          <a:xfrm>
            <a:off x="3536963" y="3285583"/>
            <a:ext cx="1673606" cy="926192"/>
          </a:xfrm>
          <a:prstGeom prst="roundRect">
            <a:avLst/>
          </a:prstGeom>
          <a:gradFill>
            <a:gsLst>
              <a:gs pos="1000">
                <a:srgbClr val="FFFF00"/>
              </a:gs>
              <a:gs pos="100000">
                <a:srgbClr val="FFFF00"/>
              </a:gs>
              <a:gs pos="50000">
                <a:srgbClr val="FF0000"/>
              </a:gs>
              <a:gs pos="52000">
                <a:srgbClr val="FF0000"/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20" name="Oval 19"/>
          <p:cNvSpPr/>
          <p:nvPr/>
        </p:nvSpPr>
        <p:spPr>
          <a:xfrm>
            <a:off x="4069167" y="4995391"/>
            <a:ext cx="720000" cy="72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508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T6</a:t>
            </a:r>
          </a:p>
        </p:txBody>
      </p:sp>
      <p:sp>
        <p:nvSpPr>
          <p:cNvPr id="21" name="Oval 20"/>
          <p:cNvSpPr/>
          <p:nvPr/>
        </p:nvSpPr>
        <p:spPr>
          <a:xfrm>
            <a:off x="4039617" y="3404220"/>
            <a:ext cx="720000" cy="72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508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T4</a:t>
            </a:r>
          </a:p>
        </p:txBody>
      </p:sp>
      <p:sp>
        <p:nvSpPr>
          <p:cNvPr id="22" name="Oval 21"/>
          <p:cNvSpPr/>
          <p:nvPr/>
        </p:nvSpPr>
        <p:spPr>
          <a:xfrm>
            <a:off x="4043517" y="1479961"/>
            <a:ext cx="720000" cy="72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508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T2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36963" y="2243268"/>
            <a:ext cx="168026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T2 wobbling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46923" y="4176168"/>
            <a:ext cx="168026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T4 wobbling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200609" y="1540693"/>
            <a:ext cx="422555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198699" y="2167893"/>
            <a:ext cx="422555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220529" y="3495423"/>
            <a:ext cx="422555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206749" y="4087013"/>
            <a:ext cx="422555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161756" y="4157233"/>
            <a:ext cx="1095243" cy="826288"/>
          </a:xfrm>
          <a:prstGeom prst="line">
            <a:avLst/>
          </a:prstGeom>
          <a:ln w="381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35" idx="1"/>
          </p:cNvCxnSpPr>
          <p:nvPr/>
        </p:nvCxnSpPr>
        <p:spPr>
          <a:xfrm flipV="1">
            <a:off x="6256998" y="4974048"/>
            <a:ext cx="2125307" cy="9473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4789170" y="5388845"/>
            <a:ext cx="1509729" cy="557918"/>
          </a:xfrm>
          <a:prstGeom prst="line">
            <a:avLst/>
          </a:prstGeom>
          <a:ln w="381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298899" y="5946763"/>
            <a:ext cx="1420323" cy="0"/>
          </a:xfrm>
          <a:prstGeom prst="straightConnector1">
            <a:avLst/>
          </a:prstGeom>
          <a:ln w="38100"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20" idx="6"/>
          </p:cNvCxnSpPr>
          <p:nvPr/>
        </p:nvCxnSpPr>
        <p:spPr>
          <a:xfrm flipV="1">
            <a:off x="4789167" y="4995391"/>
            <a:ext cx="1467832" cy="360000"/>
          </a:xfrm>
          <a:prstGeom prst="line">
            <a:avLst/>
          </a:prstGeom>
          <a:ln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6939797" y="4637381"/>
            <a:ext cx="720000" cy="720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508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T10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382305" y="4637381"/>
            <a:ext cx="1354943" cy="673334"/>
          </a:xfrm>
          <a:prstGeom prst="rect">
            <a:avLst/>
          </a:prstGeom>
          <a:solidFill>
            <a:srgbClr val="0DB5BB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NA62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821275" y="1186503"/>
            <a:ext cx="1299215" cy="631021"/>
          </a:xfrm>
          <a:prstGeom prst="rect">
            <a:avLst/>
          </a:prstGeom>
          <a:solidFill>
            <a:srgbClr val="0DB5BB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NA61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398607" y="1186503"/>
            <a:ext cx="64472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H2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384827" y="1825573"/>
            <a:ext cx="64472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H4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382917" y="3141233"/>
            <a:ext cx="64472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392877" y="3744693"/>
            <a:ext cx="644728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H8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449057" y="5864156"/>
            <a:ext cx="684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8000"/>
                </a:solidFill>
              </a:rPr>
              <a:t>M2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829907" y="4228800"/>
            <a:ext cx="824265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8000"/>
                </a:solidFill>
              </a:rPr>
              <a:t>P42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521287" y="5015801"/>
            <a:ext cx="56137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P6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608497" y="4428680"/>
            <a:ext cx="845103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8000"/>
                </a:solidFill>
              </a:rPr>
              <a:t>K12</a:t>
            </a:r>
          </a:p>
        </p:txBody>
      </p:sp>
      <p:sp>
        <p:nvSpPr>
          <p:cNvPr id="45" name="Rectangle 44"/>
          <p:cNvSpPr/>
          <p:nvPr/>
        </p:nvSpPr>
        <p:spPr>
          <a:xfrm>
            <a:off x="8382305" y="131707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6" name="Rectangle 45"/>
          <p:cNvSpPr/>
          <p:nvPr/>
        </p:nvSpPr>
        <p:spPr>
          <a:xfrm>
            <a:off x="6231925" y="196801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7" name="Rectangle 46"/>
          <p:cNvSpPr/>
          <p:nvPr/>
        </p:nvSpPr>
        <p:spPr>
          <a:xfrm>
            <a:off x="8366615" y="194236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8" name="Rectangle 47"/>
          <p:cNvSpPr/>
          <p:nvPr/>
        </p:nvSpPr>
        <p:spPr>
          <a:xfrm>
            <a:off x="8702125" y="3258023"/>
            <a:ext cx="46905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9" name="Rectangle 48"/>
          <p:cNvSpPr/>
          <p:nvPr/>
        </p:nvSpPr>
        <p:spPr>
          <a:xfrm>
            <a:off x="8528975" y="386148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0" name="Rectangle 49"/>
          <p:cNvSpPr/>
          <p:nvPr/>
        </p:nvSpPr>
        <p:spPr>
          <a:xfrm>
            <a:off x="7494375" y="387144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/>
          </a:p>
        </p:txBody>
      </p:sp>
      <p:sp>
        <p:nvSpPr>
          <p:cNvPr id="51" name="Rectangle 50"/>
          <p:cNvSpPr/>
          <p:nvPr/>
        </p:nvSpPr>
        <p:spPr>
          <a:xfrm>
            <a:off x="6578475" y="3869533"/>
            <a:ext cx="65216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/>
          </a:p>
        </p:txBody>
      </p:sp>
      <p:sp>
        <p:nvSpPr>
          <p:cNvPr id="52" name="Rectangle 51"/>
          <p:cNvSpPr/>
          <p:nvPr/>
        </p:nvSpPr>
        <p:spPr>
          <a:xfrm>
            <a:off x="7976145" y="3256113"/>
            <a:ext cx="46905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3" name="Rectangle 52"/>
          <p:cNvSpPr/>
          <p:nvPr/>
        </p:nvSpPr>
        <p:spPr>
          <a:xfrm>
            <a:off x="7250165" y="3254203"/>
            <a:ext cx="469057" cy="430465"/>
          </a:xfrm>
          <a:prstGeom prst="rect">
            <a:avLst/>
          </a:prstGeom>
          <a:noFill/>
          <a:ln w="254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54" name="Rectangle 53"/>
          <p:cNvSpPr/>
          <p:nvPr/>
        </p:nvSpPr>
        <p:spPr>
          <a:xfrm>
            <a:off x="6821275" y="1927701"/>
            <a:ext cx="1354943" cy="512014"/>
          </a:xfrm>
          <a:prstGeom prst="rect">
            <a:avLst/>
          </a:prstGeom>
          <a:solidFill>
            <a:srgbClr val="0DB5BB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NA64</a:t>
            </a:r>
          </a:p>
        </p:txBody>
      </p:sp>
      <p:sp>
        <p:nvSpPr>
          <p:cNvPr id="55" name="Rectangle 54"/>
          <p:cNvSpPr/>
          <p:nvPr/>
        </p:nvSpPr>
        <p:spPr>
          <a:xfrm>
            <a:off x="7719222" y="5539021"/>
            <a:ext cx="2018026" cy="673334"/>
          </a:xfrm>
          <a:prstGeom prst="rect">
            <a:avLst/>
          </a:prstGeom>
          <a:solidFill>
            <a:srgbClr val="0DB5BB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/>
              <a:t>COMPASS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702040" y="6488668"/>
            <a:ext cx="3381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Courtesy Alexander Gerbershagen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482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55320" y="0"/>
            <a:ext cx="11338560" cy="1325563"/>
          </a:xfrm>
        </p:spPr>
        <p:txBody>
          <a:bodyPr/>
          <a:lstStyle/>
          <a:p>
            <a:r>
              <a:rPr lang="en-GB" b="1">
                <a:solidFill>
                  <a:srgbClr val="0070C0"/>
                </a:solidFill>
              </a:rPr>
              <a:t>North </a:t>
            </a:r>
            <a:r>
              <a:rPr lang="en-GB" b="1" smtClean="0">
                <a:solidFill>
                  <a:srgbClr val="0070C0"/>
                </a:solidFill>
              </a:rPr>
              <a:t>Area- secondary: </a:t>
            </a:r>
            <a:r>
              <a:rPr lang="en-GB" i="1" smtClean="0"/>
              <a:t>Intensity measurement</a:t>
            </a:r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157455"/>
              </p:ext>
            </p:extLst>
          </p:nvPr>
        </p:nvGraphicFramePr>
        <p:xfrm>
          <a:off x="136563" y="2094210"/>
          <a:ext cx="11900976" cy="214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437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786759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439917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1061545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2821140">
                  <a:extLst>
                    <a:ext uri="{9D8B030D-6E8A-4147-A177-3AD203B41FA5}">
                      <a16:colId xmlns:a16="http://schemas.microsoft.com/office/drawing/2014/main" val="4267697986"/>
                    </a:ext>
                  </a:extLst>
                </a:gridCol>
                <a:gridCol w="3404178">
                  <a:extLst>
                    <a:ext uri="{9D8B030D-6E8A-4147-A177-3AD203B41FA5}">
                      <a16:colId xmlns:a16="http://schemas.microsoft.com/office/drawing/2014/main" val="3380341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Location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Status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Qty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Spares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Remarks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M2</a:t>
                      </a:r>
                      <a:r>
                        <a:rPr lang="en-GB" sz="1600" dirty="0" smtClean="0"/>
                        <a:t>, K12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3</a:t>
                      </a:r>
                      <a:r>
                        <a:rPr lang="en-GB" sz="1600" baseline="0"/>
                        <a:t> </a:t>
                      </a:r>
                      <a:r>
                        <a:rPr lang="en-GB" sz="1600" baseline="0" smtClean="0"/>
                        <a:t>, IFC and Scaler modules</a:t>
                      </a:r>
                      <a:endParaRPr lang="en-GB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Old aqn. chain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XSCINT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H2, H4, H6, H8, P42-62, M2, K12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 sets (Scint+PMT)</a:t>
                      </a:r>
                      <a:r>
                        <a:rPr lang="en-GB" sz="1600" baseline="0" smtClean="0"/>
                        <a:t> </a:t>
                      </a:r>
                      <a:r>
                        <a:rPr lang="en-GB" sz="1600" smtClean="0"/>
                        <a:t>assembled</a:t>
                      </a:r>
                      <a:r>
                        <a:rPr lang="en-GB" sz="1600" dirty="0" smtClean="0"/>
                        <a:t>.</a:t>
                      </a:r>
                      <a:endParaRPr lang="en-GB" sz="1600" baseline="0" dirty="0" smtClean="0"/>
                    </a:p>
                    <a:p>
                      <a:r>
                        <a:rPr lang="en-GB" sz="1600" baseline="0" dirty="0" smtClean="0"/>
                        <a:t>5 new </a:t>
                      </a:r>
                      <a:r>
                        <a:rPr lang="en-GB" sz="1600" baseline="0" smtClean="0"/>
                        <a:t>paddles.</a:t>
                      </a:r>
                    </a:p>
                    <a:p>
                      <a:r>
                        <a:rPr lang="en-GB" sz="1600" baseline="0" smtClean="0"/>
                        <a:t>5 boards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XBTF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Neutrino Platform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rgbClr val="FF0000"/>
                          </a:solidFill>
                        </a:rPr>
                        <a:t>0 +0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Produced </a:t>
                      </a:r>
                      <a:r>
                        <a:rPr lang="en-GB" sz="1600" smtClean="0"/>
                        <a:t>in 2018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rgbClr val="00B050"/>
                          </a:solidFill>
                        </a:rPr>
                        <a:t>No spares in agreement with users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373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902" y="0"/>
            <a:ext cx="10912418" cy="1325563"/>
          </a:xfrm>
        </p:spPr>
        <p:txBody>
          <a:bodyPr/>
          <a:lstStyle/>
          <a:p>
            <a:r>
              <a:rPr lang="en-GB" b="1">
                <a:solidFill>
                  <a:srgbClr val="0070C0"/>
                </a:solidFill>
              </a:rPr>
              <a:t>North </a:t>
            </a:r>
            <a:r>
              <a:rPr lang="en-GB" b="1" smtClean="0">
                <a:solidFill>
                  <a:srgbClr val="0070C0"/>
                </a:solidFill>
              </a:rPr>
              <a:t>Area</a:t>
            </a:r>
            <a:r>
              <a:rPr lang="en-GB" b="1">
                <a:solidFill>
                  <a:srgbClr val="0070C0"/>
                </a:solidFill>
              </a:rPr>
              <a:t> – secondary </a:t>
            </a:r>
            <a:r>
              <a:rPr lang="en-GB" b="1" smtClean="0">
                <a:solidFill>
                  <a:srgbClr val="0070C0"/>
                </a:solidFill>
              </a:rPr>
              <a:t>: </a:t>
            </a:r>
            <a:r>
              <a:rPr lang="en-GB" i="1" smtClean="0"/>
              <a:t>Profile measurement</a:t>
            </a:r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5174104"/>
              </p:ext>
            </p:extLst>
          </p:nvPr>
        </p:nvGraphicFramePr>
        <p:xfrm>
          <a:off x="73572" y="1430667"/>
          <a:ext cx="12024360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3402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925372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229710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1061545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1996702">
                  <a:extLst>
                    <a:ext uri="{9D8B030D-6E8A-4147-A177-3AD203B41FA5}">
                      <a16:colId xmlns:a16="http://schemas.microsoft.com/office/drawing/2014/main" val="4267697986"/>
                    </a:ext>
                  </a:extLst>
                </a:gridCol>
                <a:gridCol w="4677629">
                  <a:extLst>
                    <a:ext uri="{9D8B030D-6E8A-4147-A177-3AD203B41FA5}">
                      <a16:colId xmlns:a16="http://schemas.microsoft.com/office/drawing/2014/main" val="3380341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Location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Status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Qty Installed 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Spares </a:t>
                      </a:r>
                    </a:p>
                    <a:p>
                      <a:pPr algn="ctr"/>
                      <a:r>
                        <a:rPr lang="en-GB" sz="1600" smtClean="0"/>
                        <a:t>Monitors</a:t>
                      </a:r>
                      <a:r>
                        <a:rPr lang="en-GB" sz="1600" baseline="0" smtClean="0"/>
                        <a:t> + Aqn chain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Remarks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XWCA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H2, H4, H6</a:t>
                      </a:r>
                      <a:r>
                        <a:rPr lang="en-GB" sz="1600" smtClean="0"/>
                        <a:t>, H8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10 </a:t>
                      </a:r>
                      <a:r>
                        <a:rPr lang="en-GB" sz="1600" baseline="0" smtClean="0"/>
                        <a:t>+ 35 boards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From </a:t>
                      </a:r>
                      <a:r>
                        <a:rPr lang="en-GB" sz="1600" smtClean="0"/>
                        <a:t>10</a:t>
                      </a:r>
                      <a:r>
                        <a:rPr lang="en-GB" sz="1600" baseline="30000" smtClean="0"/>
                        <a:t>5</a:t>
                      </a:r>
                      <a:r>
                        <a:rPr lang="en-GB" sz="1600" smtClean="0"/>
                        <a:t>/spill.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Common module</a:t>
                      </a:r>
                      <a:r>
                        <a:rPr lang="en-GB" sz="1600" baseline="0" smtClean="0"/>
                        <a:t> for XWCA, XWCM and GEM</a:t>
                      </a:r>
                      <a:endParaRPr lang="en-GB" sz="16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Some</a:t>
                      </a:r>
                      <a:r>
                        <a:rPr lang="en-GB" sz="1600" baseline="0" dirty="0" smtClean="0"/>
                        <a:t> present degraded performance. </a:t>
                      </a:r>
                      <a:endParaRPr lang="en-GB" sz="16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Unknown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 status </a:t>
                      </a:r>
                      <a:r>
                        <a:rPr lang="en-GB" sz="1600" baseline="0" smtClean="0">
                          <a:solidFill>
                            <a:srgbClr val="FF0000"/>
                          </a:solidFill>
                        </a:rPr>
                        <a:t>of spare monitors.</a:t>
                      </a:r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XWCM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H4, M2, K12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Large</a:t>
                      </a:r>
                      <a:r>
                        <a:rPr lang="en-GB" sz="1600" baseline="0" dirty="0" smtClean="0"/>
                        <a:t> XWCA (20cm x 20cm).</a:t>
                      </a:r>
                      <a:endParaRPr lang="en-GB" sz="16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Some</a:t>
                      </a:r>
                      <a:r>
                        <a:rPr lang="en-GB" sz="1600" baseline="0" dirty="0" smtClean="0"/>
                        <a:t> present degraded performance.</a:t>
                      </a:r>
                      <a:endParaRPr lang="en-GB" sz="16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rgbClr val="FF0000"/>
                          </a:solidFill>
                        </a:rPr>
                        <a:t>Unknown</a:t>
                      </a:r>
                      <a:r>
                        <a:rPr lang="en-GB" sz="1600" baseline="0" smtClean="0">
                          <a:solidFill>
                            <a:srgbClr val="FF0000"/>
                          </a:solidFill>
                        </a:rPr>
                        <a:t> status of spare monitors.</a:t>
                      </a:r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XDWC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H2, H4,</a:t>
                      </a:r>
                      <a:r>
                        <a:rPr lang="en-GB" sz="1600" baseline="0" dirty="0" smtClean="0"/>
                        <a:t> H6, H8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19 + 6 boards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Up to 10</a:t>
                      </a:r>
                      <a:r>
                        <a:rPr lang="en-GB" sz="1600" baseline="30000" dirty="0" smtClean="0"/>
                        <a:t>4</a:t>
                      </a:r>
                      <a:r>
                        <a:rPr lang="en-GB" sz="1600" dirty="0" smtClean="0"/>
                        <a:t>/spill.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rgbClr val="FF0000"/>
                          </a:solidFill>
                        </a:rPr>
                        <a:t>Unknown</a:t>
                      </a:r>
                      <a:r>
                        <a:rPr lang="en-GB" sz="1600" baseline="0" smtClean="0">
                          <a:solidFill>
                            <a:srgbClr val="FF0000"/>
                          </a:solidFill>
                        </a:rPr>
                        <a:t> status of spare monitors.</a:t>
                      </a:r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7601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XFISC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K12, H2, H4, H6, H8, P41-61, P42-62, M2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56 </a:t>
                      </a:r>
                      <a:r>
                        <a:rPr lang="en-GB" sz="1600" baseline="0" dirty="0" smtClean="0"/>
                        <a:t>tanks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5 + 24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Mechanics by EN-EA.</a:t>
                      </a:r>
                      <a:endParaRPr lang="en-GB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600" dirty="0" smtClean="0"/>
                        <a:t>Spare filaments – OK.</a:t>
                      </a:r>
                      <a:r>
                        <a:rPr lang="en-GB" sz="1600" baseline="0" dirty="0" smtClean="0"/>
                        <a:t> </a:t>
                      </a:r>
                    </a:p>
                    <a:p>
                      <a:r>
                        <a:rPr lang="en-GB" sz="1600" baseline="0" dirty="0" smtClean="0"/>
                        <a:t>Spare PMT – OK</a:t>
                      </a:r>
                      <a:r>
                        <a:rPr lang="en-GB" sz="1600" baseline="0" smtClean="0"/>
                        <a:t>. </a:t>
                      </a:r>
                      <a:endParaRPr lang="en-GB" sz="16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74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XBPF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Neutrino</a:t>
                      </a:r>
                      <a:r>
                        <a:rPr lang="en-GB" sz="1600" baseline="0" dirty="0" smtClean="0"/>
                        <a:t> Platform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 planes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rgbClr val="FF0000"/>
                          </a:solidFill>
                        </a:rPr>
                        <a:t>0 +0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Produced </a:t>
                      </a:r>
                      <a:r>
                        <a:rPr lang="en-GB" sz="1600" smtClean="0"/>
                        <a:t>in 2018</a:t>
                      </a:r>
                    </a:p>
                    <a:p>
                      <a:r>
                        <a:rPr lang="en-GB" sz="1600" smtClean="0">
                          <a:solidFill>
                            <a:srgbClr val="00B050"/>
                          </a:solidFill>
                        </a:rPr>
                        <a:t>No spares in agreement with users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0898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XGEM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H6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removed in 2018, </a:t>
                      </a:r>
                      <a:r>
                        <a:rPr lang="en-GB" sz="1600" smtClean="0">
                          <a:solidFill>
                            <a:srgbClr val="00B050"/>
                          </a:solidFill>
                        </a:rPr>
                        <a:t>to be replaced by XWCA during LS2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7010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056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029" y="0"/>
            <a:ext cx="11671092" cy="1325563"/>
          </a:xfrm>
        </p:spPr>
        <p:txBody>
          <a:bodyPr/>
          <a:lstStyle/>
          <a:p>
            <a:r>
              <a:rPr lang="en-GB" b="1">
                <a:solidFill>
                  <a:srgbClr val="0070C0"/>
                </a:solidFill>
              </a:rPr>
              <a:t>North Area – </a:t>
            </a:r>
            <a:r>
              <a:rPr lang="en-GB" b="1" smtClean="0">
                <a:solidFill>
                  <a:srgbClr val="0070C0"/>
                </a:solidFill>
              </a:rPr>
              <a:t>secondary : </a:t>
            </a:r>
            <a:r>
              <a:rPr lang="en-GB" i="1" smtClean="0"/>
              <a:t>Particle identification</a:t>
            </a:r>
            <a:endParaRPr lang="en-GB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5186059"/>
              </p:ext>
            </p:extLst>
          </p:nvPr>
        </p:nvGraphicFramePr>
        <p:xfrm>
          <a:off x="68251" y="2076397"/>
          <a:ext cx="12008954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273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671746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888177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1021278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2413489">
                  <a:extLst>
                    <a:ext uri="{9D8B030D-6E8A-4147-A177-3AD203B41FA5}">
                      <a16:colId xmlns:a16="http://schemas.microsoft.com/office/drawing/2014/main" val="4267697986"/>
                    </a:ext>
                  </a:extLst>
                </a:gridCol>
                <a:gridCol w="3731991">
                  <a:extLst>
                    <a:ext uri="{9D8B030D-6E8A-4147-A177-3AD203B41FA5}">
                      <a16:colId xmlns:a16="http://schemas.microsoft.com/office/drawing/2014/main" val="3380341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Location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Status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Qty Installed 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Spares </a:t>
                      </a:r>
                    </a:p>
                    <a:p>
                      <a:pPr algn="ctr"/>
                      <a:r>
                        <a:rPr lang="en-GB" sz="1600" smtClean="0"/>
                        <a:t>Monitors</a:t>
                      </a:r>
                      <a:r>
                        <a:rPr lang="en-GB" sz="1600" baseline="0" smtClean="0"/>
                        <a:t> + Aqn chain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Remarks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XCET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H2, H4,</a:t>
                      </a:r>
                      <a:r>
                        <a:rPr lang="en-GB" sz="1600" baseline="0" smtClean="0"/>
                        <a:t> </a:t>
                      </a:r>
                      <a:r>
                        <a:rPr lang="en-GB" sz="1600" smtClean="0"/>
                        <a:t>H6, H8,</a:t>
                      </a:r>
                      <a:r>
                        <a:rPr lang="en-GB" sz="1600" baseline="0" smtClean="0"/>
                        <a:t> </a:t>
                      </a:r>
                    </a:p>
                    <a:p>
                      <a:r>
                        <a:rPr lang="en-GB" sz="1600" baseline="0" smtClean="0"/>
                        <a:t>Neutrino Platform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??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+ 9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boards + PMT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Mechanics by </a:t>
                      </a:r>
                      <a:r>
                        <a:rPr lang="en-GB" sz="1600" smtClean="0"/>
                        <a:t>EN-EA</a:t>
                      </a:r>
                      <a:r>
                        <a:rPr lang="en-GB" sz="1600" baseline="0" smtClean="0"/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baseline="0" smtClean="0">
                          <a:solidFill>
                            <a:srgbClr val="00B050"/>
                          </a:solidFill>
                        </a:rPr>
                        <a:t>LS2</a:t>
                      </a:r>
                      <a:r>
                        <a:rPr lang="en-GB" sz="1600" baseline="0" smtClean="0">
                          <a:solidFill>
                            <a:srgbClr val="00B050"/>
                          </a:solidFill>
                        </a:rPr>
                        <a:t> : a couple of XCET to be installed in Neutrino Platform (H2)</a:t>
                      </a:r>
                      <a:endParaRPr lang="en-GB" sz="160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XCED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H2, H6</a:t>
                      </a:r>
                      <a:r>
                        <a:rPr lang="en-GB" sz="1600" smtClean="0"/>
                        <a:t>, </a:t>
                      </a:r>
                      <a:r>
                        <a:rPr lang="en-GB" sz="1600" smtClean="0"/>
                        <a:t>M2, K12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2 Operational</a:t>
                      </a:r>
                      <a:r>
                        <a:rPr lang="en-GB" sz="1600" baseline="0" smtClean="0"/>
                        <a:t> </a:t>
                      </a:r>
                    </a:p>
                    <a:p>
                      <a:r>
                        <a:rPr lang="en-GB" sz="1600" baseline="0" smtClean="0"/>
                        <a:t>3 Need Therm. housing + new gas control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rgbClr val="FF0000"/>
                          </a:solidFill>
                        </a:rPr>
                        <a:t>??</a:t>
                      </a: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 + boards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+ PMT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Mechanics by </a:t>
                      </a:r>
                      <a:r>
                        <a:rPr lang="en-GB" sz="1600" smtClean="0"/>
                        <a:t>EN-EA.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rgbClr val="FF0000"/>
                          </a:solidFill>
                        </a:rPr>
                        <a:t>Unknown</a:t>
                      </a:r>
                      <a:r>
                        <a:rPr lang="en-GB" sz="1600" baseline="0" smtClean="0">
                          <a:solidFill>
                            <a:srgbClr val="FF0000"/>
                          </a:solidFill>
                        </a:rPr>
                        <a:t> status of spare monitors.</a:t>
                      </a:r>
                      <a:endParaRPr lang="en-GB" sz="160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XEMC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H4, H6, H8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Operational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2</a:t>
                      </a:r>
                      <a:r>
                        <a:rPr lang="en-GB" sz="1600" baseline="0" smtClean="0"/>
                        <a:t> + </a:t>
                      </a:r>
                      <a:r>
                        <a:rPr lang="en-GB" sz="1600" baseline="0" smtClean="0">
                          <a:solidFill>
                            <a:schemeClr val="tx1"/>
                          </a:solidFill>
                        </a:rPr>
                        <a:t>1 [FISC+PHA]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Lead</a:t>
                      </a:r>
                      <a:r>
                        <a:rPr lang="en-GB" sz="1600" baseline="0" dirty="0" smtClean="0"/>
                        <a:t> scintillator c</a:t>
                      </a:r>
                      <a:r>
                        <a:rPr lang="en-GB" sz="1600" dirty="0" smtClean="0"/>
                        <a:t>alorimeter.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737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" y="0"/>
            <a:ext cx="10515600" cy="1325563"/>
          </a:xfrm>
        </p:spPr>
        <p:txBody>
          <a:bodyPr/>
          <a:lstStyle/>
          <a:p>
            <a:r>
              <a:rPr lang="en-GB" b="1">
                <a:solidFill>
                  <a:srgbClr val="0070C0"/>
                </a:solidFill>
              </a:rPr>
              <a:t>AD &amp; </a:t>
            </a:r>
            <a:r>
              <a:rPr lang="en-GB" b="1" smtClean="0">
                <a:solidFill>
                  <a:srgbClr val="0070C0"/>
                </a:solidFill>
              </a:rPr>
              <a:t>ELENA : </a:t>
            </a:r>
            <a:r>
              <a:rPr lang="en-GB" i="1" smtClean="0"/>
              <a:t>Profile measurement</a:t>
            </a:r>
            <a:endParaRPr lang="en-GB" i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320"/>
              </p:ext>
            </p:extLst>
          </p:nvPr>
        </p:nvGraphicFramePr>
        <p:xfrm>
          <a:off x="114300" y="2116666"/>
          <a:ext cx="11921488" cy="277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7562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950044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179674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838893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1822862">
                  <a:extLst>
                    <a:ext uri="{9D8B030D-6E8A-4147-A177-3AD203B41FA5}">
                      <a16:colId xmlns:a16="http://schemas.microsoft.com/office/drawing/2014/main" val="4267697986"/>
                    </a:ext>
                  </a:extLst>
                </a:gridCol>
                <a:gridCol w="4352453">
                  <a:extLst>
                    <a:ext uri="{9D8B030D-6E8A-4147-A177-3AD203B41FA5}">
                      <a16:colId xmlns:a16="http://schemas.microsoft.com/office/drawing/2014/main" val="338034188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smtClean="0"/>
                        <a:t>Instrument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Location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Status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Qty Installed 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 Spares </a:t>
                      </a:r>
                    </a:p>
                    <a:p>
                      <a:pPr algn="ctr"/>
                      <a:r>
                        <a:rPr lang="en-GB" sz="1400" smtClean="0"/>
                        <a:t>Monitors</a:t>
                      </a:r>
                      <a:r>
                        <a:rPr lang="en-GB" sz="1400" baseline="0" smtClean="0"/>
                        <a:t> + Aqn chain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Remarks</a:t>
                      </a:r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BTV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AD Transfer line</a:t>
                      </a:r>
                      <a:r>
                        <a:rPr lang="en-GB" sz="1400" baseline="0" smtClean="0"/>
                        <a:t> 7000</a:t>
                      </a:r>
                      <a:endParaRPr lang="en-GB" sz="14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Operational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Camera and screen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CCD camera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2747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XGEM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AD Transfer line</a:t>
                      </a:r>
                      <a:r>
                        <a:rPr lang="en-GB" sz="1400" baseline="0" smtClean="0"/>
                        <a:t> 7000 and DEM</a:t>
                      </a:r>
                      <a:endParaRPr lang="en-GB" sz="14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Operational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15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Destructive –</a:t>
                      </a:r>
                    </a:p>
                    <a:p>
                      <a:r>
                        <a:rPr lang="en-GB" sz="1400" dirty="0" smtClean="0"/>
                        <a:t>Produced</a:t>
                      </a:r>
                      <a:r>
                        <a:rPr lang="en-GB" sz="1400" baseline="0" dirty="0" smtClean="0"/>
                        <a:t> in </a:t>
                      </a:r>
                      <a:r>
                        <a:rPr lang="en-GB" sz="1400" baseline="0" smtClean="0"/>
                        <a:t>~2012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Common module</a:t>
                      </a:r>
                      <a:r>
                        <a:rPr lang="en-GB" sz="1400" baseline="0" smtClean="0"/>
                        <a:t> for XWCA, XWCM and GEM</a:t>
                      </a:r>
                      <a:endParaRPr lang="en-GB" sz="140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SEM (Hori detector)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AD and ELENA Transfer lines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In</a:t>
                      </a:r>
                      <a:r>
                        <a:rPr lang="en-GB" sz="1400" baseline="0" smtClean="0"/>
                        <a:t> production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8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smtClean="0"/>
                        <a:t>95% transparent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smtClean="0"/>
                        <a:t>3</a:t>
                      </a:r>
                      <a:r>
                        <a:rPr lang="en-GB" sz="1400" baseline="0" smtClean="0"/>
                        <a:t> assembled monitors ready for VSC acceptance tests</a:t>
                      </a:r>
                      <a:endParaRPr lang="en-GB" sz="140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smtClean="0"/>
                        <a:t>5 to</a:t>
                      </a:r>
                      <a:r>
                        <a:rPr lang="en-GB" sz="1400" baseline="0" smtClean="0"/>
                        <a:t> be assembled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smtClean="0"/>
                        <a:t>28 </a:t>
                      </a:r>
                      <a:r>
                        <a:rPr lang="en-GB" sz="1400" smtClean="0"/>
                        <a:t>yet </a:t>
                      </a:r>
                      <a:r>
                        <a:rPr lang="en-GB" sz="1400" dirty="0" smtClean="0"/>
                        <a:t>to </a:t>
                      </a:r>
                      <a:r>
                        <a:rPr lang="en-GB" sz="1400" smtClean="0"/>
                        <a:t>be assembled</a:t>
                      </a:r>
                      <a:r>
                        <a:rPr lang="en-GB" sz="1400" baseline="0" smtClean="0"/>
                        <a:t> (missing grids)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smtClean="0">
                          <a:solidFill>
                            <a:srgbClr val="FF0000"/>
                          </a:solidFill>
                        </a:rPr>
                        <a:t>1 set of FE boards available only. Missing 43 !!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138" y="5445724"/>
            <a:ext cx="6530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A total of 44 SEMs to be installed in the AD and ELENA transfer lines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34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0" y="0"/>
            <a:ext cx="10515600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Summary of the present status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9502" y="1040524"/>
            <a:ext cx="9995339" cy="5817476"/>
          </a:xfrm>
        </p:spPr>
        <p:txBody>
          <a:bodyPr>
            <a:normAutofit fontScale="85000" lnSpcReduction="20000"/>
          </a:bodyPr>
          <a:lstStyle/>
          <a:p>
            <a:r>
              <a:rPr lang="en-GB" smtClean="0">
                <a:solidFill>
                  <a:srgbClr val="0070C0"/>
                </a:solidFill>
              </a:rPr>
              <a:t>East Area Consolidation is in good shape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smtClean="0">
                <a:solidFill>
                  <a:srgbClr val="00B050"/>
                </a:solidFill>
              </a:rPr>
              <a:t>upgrade : XBPF and XCET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smtClean="0">
                <a:solidFill>
                  <a:srgbClr val="00B050"/>
                </a:solidFill>
              </a:rPr>
              <a:t>keep the rest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smtClean="0">
                <a:solidFill>
                  <a:srgbClr val="00B050"/>
                </a:solidFill>
              </a:rPr>
              <a:t>Complete cable renovation cables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200" smtClean="0">
              <a:solidFill>
                <a:srgbClr val="00B050"/>
              </a:solidFill>
            </a:endParaRPr>
          </a:p>
          <a:p>
            <a:r>
              <a:rPr lang="en-GB" smtClean="0">
                <a:solidFill>
                  <a:srgbClr val="0070C0"/>
                </a:solidFill>
              </a:rPr>
              <a:t>North Area and transfer lines</a:t>
            </a:r>
            <a:endParaRPr lang="en-GB" smtClean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smtClean="0">
                <a:solidFill>
                  <a:srgbClr val="FF0000"/>
                </a:solidFill>
              </a:rPr>
              <a:t>40 </a:t>
            </a:r>
            <a:r>
              <a:rPr lang="en-GB" sz="2200">
                <a:solidFill>
                  <a:srgbClr val="FF0000"/>
                </a:solidFill>
              </a:rPr>
              <a:t>yo monitors : loss of documentation and </a:t>
            </a:r>
            <a:r>
              <a:rPr lang="en-GB" sz="2200" smtClean="0">
                <a:solidFill>
                  <a:srgbClr val="FF0000"/>
                </a:solidFill>
              </a:rPr>
              <a:t>expertise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smtClean="0">
                <a:solidFill>
                  <a:srgbClr val="FF0000"/>
                </a:solidFill>
              </a:rPr>
              <a:t>Splitters and targets areas are very activated.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smtClean="0">
                <a:solidFill>
                  <a:srgbClr val="FF0000"/>
                </a:solidFill>
              </a:rPr>
              <a:t>Most monitors: obsolete, miss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b="1" smtClean="0">
                <a:solidFill>
                  <a:srgbClr val="00B050"/>
                </a:solidFill>
              </a:rPr>
              <a:t>TT20 line: </a:t>
            </a:r>
            <a:r>
              <a:rPr lang="en-GB" sz="2200" smtClean="0">
                <a:solidFill>
                  <a:srgbClr val="00B050"/>
                </a:solidFill>
              </a:rPr>
              <a:t>Partial </a:t>
            </a:r>
            <a:r>
              <a:rPr lang="en-GB" sz="2200">
                <a:solidFill>
                  <a:srgbClr val="00B050"/>
                </a:solidFill>
              </a:rPr>
              <a:t>consolidation </a:t>
            </a:r>
            <a:r>
              <a:rPr lang="en-GB" sz="2200" smtClean="0">
                <a:solidFill>
                  <a:srgbClr val="00B050"/>
                </a:solidFill>
              </a:rPr>
              <a:t>undertaken before and during LS2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200">
              <a:solidFill>
                <a:srgbClr val="FF0000"/>
              </a:solidFill>
            </a:endParaRPr>
          </a:p>
          <a:p>
            <a:r>
              <a:rPr lang="en-GB" smtClean="0">
                <a:solidFill>
                  <a:srgbClr val="0070C0"/>
                </a:solidFill>
              </a:rPr>
              <a:t>Is </a:t>
            </a:r>
            <a:r>
              <a:rPr lang="en-GB">
                <a:solidFill>
                  <a:srgbClr val="0070C0"/>
                </a:solidFill>
              </a:rPr>
              <a:t>ELENA </a:t>
            </a:r>
            <a:r>
              <a:rPr lang="en-GB" smtClean="0">
                <a:solidFill>
                  <a:srgbClr val="0070C0"/>
                </a:solidFill>
              </a:rPr>
              <a:t>(new machine) within </a:t>
            </a:r>
            <a:r>
              <a:rPr lang="en-GB">
                <a:solidFill>
                  <a:srgbClr val="0070C0"/>
                </a:solidFill>
              </a:rPr>
              <a:t>the scope of this Working Group </a:t>
            </a:r>
            <a:r>
              <a:rPr lang="en-GB" smtClean="0">
                <a:solidFill>
                  <a:srgbClr val="0070C0"/>
                </a:solidFill>
              </a:rPr>
              <a:t>?</a:t>
            </a:r>
          </a:p>
          <a:p>
            <a:endParaRPr lang="en-GB" smtClean="0">
              <a:solidFill>
                <a:srgbClr val="FF0000"/>
              </a:solidFill>
            </a:endParaRPr>
          </a:p>
          <a:p>
            <a:r>
              <a:rPr lang="en-GB" smtClean="0">
                <a:solidFill>
                  <a:srgbClr val="0070C0"/>
                </a:solidFill>
              </a:rPr>
              <a:t>Inventory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smtClean="0">
                <a:solidFill>
                  <a:srgbClr val="0070C0"/>
                </a:solidFill>
              </a:rPr>
              <a:t>Very </a:t>
            </a:r>
            <a:r>
              <a:rPr lang="en-GB" sz="2200" dirty="0" smtClean="0">
                <a:solidFill>
                  <a:srgbClr val="0070C0"/>
                </a:solidFill>
              </a:rPr>
              <a:t>difficult </a:t>
            </a:r>
            <a:r>
              <a:rPr lang="en-GB" sz="2200" smtClean="0">
                <a:solidFill>
                  <a:srgbClr val="0070C0"/>
                </a:solidFill>
              </a:rPr>
              <a:t>to make;  few </a:t>
            </a:r>
            <a:r>
              <a:rPr lang="en-GB" sz="2200" dirty="0" smtClean="0">
                <a:solidFill>
                  <a:srgbClr val="0070C0"/>
                </a:solidFill>
              </a:rPr>
              <a:t>written documentation</a:t>
            </a:r>
            <a:r>
              <a:rPr lang="en-GB" sz="2200" smtClean="0">
                <a:solidFill>
                  <a:srgbClr val="0070C0"/>
                </a:solidFill>
              </a:rPr>
              <a:t>.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smtClean="0">
                <a:solidFill>
                  <a:srgbClr val="0070C0"/>
                </a:solidFill>
              </a:rPr>
              <a:t>Some </a:t>
            </a:r>
            <a:r>
              <a:rPr lang="en-GB" sz="2200" dirty="0" smtClean="0">
                <a:solidFill>
                  <a:srgbClr val="0070C0"/>
                </a:solidFill>
              </a:rPr>
              <a:t>monitors have been lent to users and lost track.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 smtClean="0">
                <a:solidFill>
                  <a:srgbClr val="0070C0"/>
                </a:solidFill>
              </a:rPr>
              <a:t>Spare parts dispersed: centralised storage is needed.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 dirty="0" smtClean="0">
                <a:solidFill>
                  <a:srgbClr val="0070C0"/>
                </a:solidFill>
              </a:rPr>
              <a:t>The status </a:t>
            </a:r>
            <a:r>
              <a:rPr lang="en-GB" sz="2200" smtClean="0">
                <a:solidFill>
                  <a:srgbClr val="0070C0"/>
                </a:solidFill>
              </a:rPr>
              <a:t>of some </a:t>
            </a:r>
            <a:r>
              <a:rPr lang="en-GB" sz="2200" dirty="0" smtClean="0">
                <a:solidFill>
                  <a:srgbClr val="0070C0"/>
                </a:solidFill>
              </a:rPr>
              <a:t>spares is unknown: control campaign needed.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200">
                <a:solidFill>
                  <a:srgbClr val="0070C0"/>
                </a:solidFill>
              </a:rPr>
              <a:t>Obsolete </a:t>
            </a:r>
            <a:r>
              <a:rPr lang="en-GB" sz="2200" smtClean="0">
                <a:solidFill>
                  <a:srgbClr val="0070C0"/>
                </a:solidFill>
              </a:rPr>
              <a:t>boards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7199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5434" t="15112" r="15870" b="2445"/>
          <a:stretch/>
        </p:blipFill>
        <p:spPr>
          <a:xfrm>
            <a:off x="1266663" y="182208"/>
            <a:ext cx="8989858" cy="6047574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040136" y="2021809"/>
            <a:ext cx="3194804" cy="32987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824486" y="6238755"/>
            <a:ext cx="2131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Courtesy L. Gatignon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160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Outline</a:t>
            </a:r>
            <a:endParaRPr lang="en-GB" b="1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From F61 to  East Area</a:t>
            </a:r>
            <a:r>
              <a:rPr lang="en-GB" smtClean="0">
                <a:solidFill>
                  <a:srgbClr val="0070C0"/>
                </a:solidFill>
              </a:rPr>
              <a:t>: </a:t>
            </a:r>
            <a:r>
              <a:rPr lang="en-GB" i="1" smtClean="0">
                <a:solidFill>
                  <a:srgbClr val="0070C0"/>
                </a:solidFill>
              </a:rPr>
              <a:t>status by observable</a:t>
            </a:r>
          </a:p>
          <a:p>
            <a:endParaRPr lang="en-GB" smtClean="0">
              <a:solidFill>
                <a:srgbClr val="0070C0"/>
              </a:solidFill>
            </a:endParaRPr>
          </a:p>
          <a:p>
            <a:r>
              <a:rPr lang="en-GB" b="1" smtClean="0">
                <a:solidFill>
                  <a:srgbClr val="0070C0"/>
                </a:solidFill>
              </a:rPr>
              <a:t>From TT20 to North </a:t>
            </a:r>
            <a:r>
              <a:rPr lang="en-GB" b="1">
                <a:solidFill>
                  <a:srgbClr val="0070C0"/>
                </a:solidFill>
              </a:rPr>
              <a:t>Area </a:t>
            </a:r>
            <a:r>
              <a:rPr lang="en-GB">
                <a:solidFill>
                  <a:srgbClr val="0070C0"/>
                </a:solidFill>
              </a:rPr>
              <a:t>: </a:t>
            </a:r>
            <a:r>
              <a:rPr lang="en-GB" i="1">
                <a:solidFill>
                  <a:srgbClr val="0070C0"/>
                </a:solidFill>
              </a:rPr>
              <a:t>status by observable</a:t>
            </a:r>
            <a:endParaRPr lang="en-GB" i="1" smtClean="0">
              <a:solidFill>
                <a:srgbClr val="0070C0"/>
              </a:solidFill>
            </a:endParaRPr>
          </a:p>
          <a:p>
            <a:endParaRPr lang="en-GB" smtClean="0">
              <a:solidFill>
                <a:srgbClr val="0070C0"/>
              </a:solidFill>
            </a:endParaRPr>
          </a:p>
          <a:p>
            <a:r>
              <a:rPr lang="en-GB" b="1" smtClean="0">
                <a:solidFill>
                  <a:srgbClr val="0070C0"/>
                </a:solidFill>
              </a:rPr>
              <a:t>Transfer lines of AD and ELENA </a:t>
            </a:r>
            <a:r>
              <a:rPr lang="en-GB" smtClean="0">
                <a:solidFill>
                  <a:srgbClr val="0070C0"/>
                </a:solidFill>
              </a:rPr>
              <a:t>: </a:t>
            </a:r>
            <a:r>
              <a:rPr lang="en-GB" i="1" smtClean="0">
                <a:solidFill>
                  <a:srgbClr val="0070C0"/>
                </a:solidFill>
              </a:rPr>
              <a:t>profile monitors</a:t>
            </a:r>
          </a:p>
          <a:p>
            <a:endParaRPr lang="en-GB">
              <a:solidFill>
                <a:srgbClr val="0070C0"/>
              </a:solidFill>
            </a:endParaRPr>
          </a:p>
          <a:p>
            <a:r>
              <a:rPr lang="en-GB" b="1" smtClean="0">
                <a:solidFill>
                  <a:srgbClr val="0070C0"/>
                </a:solidFill>
              </a:rPr>
              <a:t>Summary</a:t>
            </a:r>
            <a:endParaRPr lang="en-GB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816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56" y="0"/>
            <a:ext cx="10968990" cy="1325563"/>
          </a:xfrm>
        </p:spPr>
        <p:txBody>
          <a:bodyPr/>
          <a:lstStyle/>
          <a:p>
            <a:r>
              <a:rPr lang="en-GB" b="1">
                <a:solidFill>
                  <a:srgbClr val="0070C0"/>
                </a:solidFill>
              </a:rPr>
              <a:t>F61 line and East </a:t>
            </a:r>
            <a:r>
              <a:rPr lang="en-GB" b="1" smtClean="0">
                <a:solidFill>
                  <a:srgbClr val="0070C0"/>
                </a:solidFill>
              </a:rPr>
              <a:t>Area: </a:t>
            </a:r>
            <a:r>
              <a:rPr lang="en-GB" i="1" smtClean="0"/>
              <a:t>Intensity measurement</a:t>
            </a:r>
            <a:endParaRPr lang="en-GB" sz="4000" i="1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096788"/>
              </p:ext>
            </p:extLst>
          </p:nvPr>
        </p:nvGraphicFramePr>
        <p:xfrm>
          <a:off x="166256" y="1457931"/>
          <a:ext cx="11905011" cy="284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668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562176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374726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1116280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2868301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3021860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Status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Qty Installed 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Spares </a:t>
                      </a:r>
                    </a:p>
                    <a:p>
                      <a:pPr algn="ctr"/>
                      <a:r>
                        <a:rPr lang="en-GB" sz="1600" smtClean="0"/>
                        <a:t>Monitors</a:t>
                      </a:r>
                      <a:r>
                        <a:rPr lang="en-GB" sz="1600" baseline="0" smtClean="0"/>
                        <a:t> + Aqn chain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Remarks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BCGAA (ex. LSD)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F61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1600" smtClean="0"/>
                        <a:t> + HV</a:t>
                      </a:r>
                      <a:r>
                        <a:rPr lang="en-GB" sz="1600" baseline="0" smtClean="0"/>
                        <a:t> power supply + PMT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Ionization</a:t>
                      </a:r>
                      <a:r>
                        <a:rPr lang="en-GB" sz="1600" baseline="0" smtClean="0"/>
                        <a:t> photons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BCTF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F61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rgbClr val="FF0000"/>
                          </a:solidFill>
                        </a:rPr>
                        <a:t>0</a:t>
                      </a:r>
                      <a:r>
                        <a:rPr lang="en-GB" sz="1600" smtClean="0"/>
                        <a:t> + </a:t>
                      </a:r>
                      <a:r>
                        <a:rPr lang="en-GB" sz="1600" baseline="0" smtClean="0"/>
                        <a:t>TRIC cards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rgbClr val="FF0000"/>
                          </a:solidFill>
                        </a:rPr>
                        <a:t>Very old monitor </a:t>
                      </a:r>
                      <a:r>
                        <a:rPr lang="en-GB" sz="1600" smtClean="0"/>
                        <a:t>- Bunched beam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XSEC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F61 – F62 – F63 – T08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5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1 + 10 </a:t>
                      </a:r>
                      <a:r>
                        <a:rPr lang="en-GB" sz="1600" baseline="0" smtClean="0"/>
                        <a:t>scaler boards</a:t>
                      </a:r>
                      <a:endParaRPr lang="en-GB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XION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T08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smtClean="0"/>
                        <a:t>3 + 10 scaler boards</a:t>
                      </a:r>
                      <a:endParaRPr lang="en-GB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/>
                        <a:t>SEM+Ar</a:t>
                      </a:r>
                      <a:r>
                        <a:rPr lang="en-GB" sz="1600" dirty="0" smtClean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From 10</a:t>
                      </a:r>
                      <a:r>
                        <a:rPr lang="en-GB" sz="1600" baseline="30000" dirty="0" smtClean="0"/>
                        <a:t>6</a:t>
                      </a:r>
                      <a:r>
                        <a:rPr lang="en-GB" sz="1600" dirty="0" smtClean="0"/>
                        <a:t> to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10</a:t>
                      </a:r>
                      <a:r>
                        <a:rPr lang="en-GB" sz="1600" dirty="0" smtClean="0"/>
                        <a:t>/spill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74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XTEL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F61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operational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2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lang="en-GB" sz="1600" smtClean="0"/>
                        <a:t> + 5 </a:t>
                      </a:r>
                      <a:r>
                        <a:rPr lang="en-GB" sz="1600" baseline="0" smtClean="0"/>
                        <a:t>scint. boards</a:t>
                      </a:r>
                      <a:endParaRPr lang="en-GB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Scintillators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808988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6524178"/>
              </p:ext>
            </p:extLst>
          </p:nvPr>
        </p:nvGraphicFramePr>
        <p:xfrm>
          <a:off x="146601" y="5449982"/>
          <a:ext cx="11905012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5138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578708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386599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1355928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2863200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2775439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Status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Qty Installed 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Spares </a:t>
                      </a:r>
                    </a:p>
                    <a:p>
                      <a:pPr algn="ctr"/>
                      <a:r>
                        <a:rPr lang="en-GB" sz="1600" smtClean="0"/>
                        <a:t>Monitors</a:t>
                      </a:r>
                      <a:r>
                        <a:rPr lang="en-GB" sz="1600" baseline="0" smtClean="0"/>
                        <a:t> + Aqn chain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Remarks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27899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XSCI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T09-T10-T11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10 </a:t>
                      </a:r>
                      <a:r>
                        <a:rPr lang="en-GB" sz="1600" smtClean="0"/>
                        <a:t>assembled.</a:t>
                      </a:r>
                      <a:r>
                        <a:rPr lang="en-GB" sz="1600" baseline="0" smtClean="0"/>
                        <a:t> 5 new paddles.</a:t>
                      </a:r>
                    </a:p>
                    <a:p>
                      <a:r>
                        <a:rPr lang="en-GB" sz="1600" smtClean="0"/>
                        <a:t>5 </a:t>
                      </a:r>
                      <a:r>
                        <a:rPr lang="en-GB" sz="1600" baseline="0" smtClean="0"/>
                        <a:t>scint. boards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From 1 to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7</a:t>
                      </a:r>
                      <a:r>
                        <a:rPr lang="en-GB" sz="1600" dirty="0" smtClean="0"/>
                        <a:t>/spill.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In </a:t>
                      </a:r>
                      <a:r>
                        <a:rPr lang="en-GB" sz="16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common </a:t>
                      </a:r>
                      <a:r>
                        <a:rPr lang="en-GB" sz="1600" smtClean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with NA.</a:t>
                      </a:r>
                      <a:endParaRPr lang="en-GB" sz="1600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55006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98765" y="919635"/>
            <a:ext cx="3523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smtClean="0">
                <a:solidFill>
                  <a:srgbClr val="C00000"/>
                </a:solidFill>
              </a:rPr>
              <a:t>Primary lines after LS2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294" y="4935313"/>
            <a:ext cx="3902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smtClean="0">
                <a:solidFill>
                  <a:srgbClr val="C00000"/>
                </a:solidFill>
              </a:rPr>
              <a:t>Secondary lines after LS2</a:t>
            </a:r>
            <a:endParaRPr lang="en-GB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812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880" y="0"/>
            <a:ext cx="10968990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F61 line and East Area: </a:t>
            </a:r>
            <a:r>
              <a:rPr lang="en-GB" i="1" smtClean="0"/>
              <a:t>Profile measurement</a:t>
            </a:r>
            <a:endParaRPr lang="en-GB" i="1">
              <a:solidFill>
                <a:srgbClr val="0070C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27885"/>
              </p:ext>
            </p:extLst>
          </p:nvPr>
        </p:nvGraphicFramePr>
        <p:xfrm>
          <a:off x="365759" y="1599776"/>
          <a:ext cx="11374296" cy="235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1922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2122414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294718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965906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2658196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2781140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Status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Qty Installed 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Spares </a:t>
                      </a:r>
                    </a:p>
                    <a:p>
                      <a:pPr algn="ctr"/>
                      <a:r>
                        <a:rPr lang="en-GB" sz="1600" smtClean="0"/>
                        <a:t>Monitors</a:t>
                      </a:r>
                      <a:r>
                        <a:rPr lang="en-GB" sz="1600" baseline="0" smtClean="0"/>
                        <a:t> + Aqn chain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Remarks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BTV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F61- F61D-F62 – T08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5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Rad</a:t>
                      </a:r>
                      <a:r>
                        <a:rPr lang="en-GB" sz="1600" baseline="0" smtClean="0"/>
                        <a:t>. Hard c</a:t>
                      </a:r>
                      <a:r>
                        <a:rPr lang="en-GB" sz="1600" smtClean="0"/>
                        <a:t>ameras, push-pull actuator, Al2O3 screens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Upgrade done after LS1 – </a:t>
                      </a:r>
                    </a:p>
                    <a:p>
                      <a:r>
                        <a:rPr lang="en-GB" sz="1600" smtClean="0"/>
                        <a:t>One</a:t>
                      </a:r>
                      <a:r>
                        <a:rPr lang="en-GB" sz="1600" baseline="0" smtClean="0"/>
                        <a:t> </a:t>
                      </a:r>
                      <a:r>
                        <a:rPr lang="en-GB" sz="1600" smtClean="0"/>
                        <a:t>BTV</a:t>
                      </a:r>
                      <a:r>
                        <a:rPr lang="en-GB" sz="1600" baseline="0" smtClean="0"/>
                        <a:t> w/ bellow in T8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Target TV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F62 – F63 – T08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3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Rad</a:t>
                      </a:r>
                      <a:r>
                        <a:rPr lang="en-GB" sz="1600" baseline="0" smtClean="0"/>
                        <a:t>. Hard c</a:t>
                      </a:r>
                      <a:r>
                        <a:rPr lang="en-GB" sz="1600" smtClean="0"/>
                        <a:t>ameras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XWCM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CHARM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lang="en-GB" sz="1600" smtClean="0"/>
                        <a:t> + Aqn</a:t>
                      </a:r>
                      <a:r>
                        <a:rPr lang="en-GB" sz="1600" baseline="0" smtClean="0"/>
                        <a:t> boards</a:t>
                      </a:r>
                      <a:endParaRPr lang="en-GB" sz="16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Large screen size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rgbClr val="00B050"/>
                          </a:solidFill>
                        </a:rPr>
                        <a:t>Common module</a:t>
                      </a:r>
                      <a:r>
                        <a:rPr lang="en-GB" sz="1600" baseline="0" smtClean="0">
                          <a:solidFill>
                            <a:srgbClr val="00B050"/>
                          </a:solidFill>
                        </a:rPr>
                        <a:t> for XWCA, XWCM and GEM</a:t>
                      </a:r>
                      <a:endParaRPr lang="en-GB" sz="160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760675"/>
              </p:ext>
            </p:extLst>
          </p:nvPr>
        </p:nvGraphicFramePr>
        <p:xfrm>
          <a:off x="351659" y="5299067"/>
          <a:ext cx="1129157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1790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725930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465910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1037260">
                  <a:extLst>
                    <a:ext uri="{9D8B030D-6E8A-4147-A177-3AD203B41FA5}">
                      <a16:colId xmlns:a16="http://schemas.microsoft.com/office/drawing/2014/main" val="2031456117"/>
                    </a:ext>
                  </a:extLst>
                </a:gridCol>
                <a:gridCol w="2565747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2874933">
                  <a:extLst>
                    <a:ext uri="{9D8B030D-6E8A-4147-A177-3AD203B41FA5}">
                      <a16:colId xmlns:a16="http://schemas.microsoft.com/office/drawing/2014/main" val="3639780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Status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Qty Installed 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Spares </a:t>
                      </a:r>
                    </a:p>
                    <a:p>
                      <a:pPr algn="ctr"/>
                      <a:r>
                        <a:rPr lang="en-GB" sz="1600" smtClean="0"/>
                        <a:t>Monitors</a:t>
                      </a:r>
                      <a:r>
                        <a:rPr lang="en-GB" sz="1600" baseline="0" smtClean="0"/>
                        <a:t> + Aqn chain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Remarks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XBPF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T09 -</a:t>
                      </a:r>
                      <a:r>
                        <a:rPr lang="en-GB" sz="1600" baseline="0" smtClean="0"/>
                        <a:t> </a:t>
                      </a:r>
                      <a:r>
                        <a:rPr lang="en-GB" sz="1600" smtClean="0"/>
                        <a:t>T10 - T11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In production 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3 fibre planes</a:t>
                      </a:r>
                      <a:r>
                        <a:rPr lang="en-GB" sz="1600" dirty="0" smtClean="0"/>
                        <a:t> + </a:t>
                      </a:r>
                      <a:r>
                        <a:rPr lang="en-GB" sz="1600" dirty="0" err="1" smtClean="0"/>
                        <a:t>Aqn</a:t>
                      </a:r>
                      <a:r>
                        <a:rPr lang="en-GB" sz="1600" baseline="0" dirty="0" smtClean="0"/>
                        <a:t> board, as EHN1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Upgrade, replace old XDWC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10129" y="1100112"/>
            <a:ext cx="3523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smtClean="0">
                <a:solidFill>
                  <a:srgbClr val="C00000"/>
                </a:solidFill>
              </a:rPr>
              <a:t>Primary </a:t>
            </a:r>
            <a:r>
              <a:rPr lang="en-GB" sz="2800" b="1">
                <a:solidFill>
                  <a:srgbClr val="C00000"/>
                </a:solidFill>
              </a:rPr>
              <a:t>lines after LS2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2086" y="4733113"/>
            <a:ext cx="3902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smtClean="0">
                <a:solidFill>
                  <a:srgbClr val="C00000"/>
                </a:solidFill>
              </a:rPr>
              <a:t>Secondary </a:t>
            </a:r>
            <a:r>
              <a:rPr lang="en-GB" sz="2800" b="1">
                <a:solidFill>
                  <a:srgbClr val="C00000"/>
                </a:solidFill>
              </a:rPr>
              <a:t>lines after LS2</a:t>
            </a:r>
          </a:p>
        </p:txBody>
      </p:sp>
    </p:spTree>
    <p:extLst>
      <p:ext uri="{BB962C8B-B14F-4D97-AF65-F5344CB8AC3E}">
        <p14:creationId xmlns:p14="http://schemas.microsoft.com/office/powerpoint/2010/main" val="194566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209" y="0"/>
            <a:ext cx="11671092" cy="1325563"/>
          </a:xfrm>
        </p:spPr>
        <p:txBody>
          <a:bodyPr/>
          <a:lstStyle/>
          <a:p>
            <a:r>
              <a:rPr lang="en-GB" b="1">
                <a:solidFill>
                  <a:srgbClr val="0070C0"/>
                </a:solidFill>
              </a:rPr>
              <a:t>East Area – </a:t>
            </a:r>
            <a:r>
              <a:rPr lang="en-GB" b="1" smtClean="0">
                <a:solidFill>
                  <a:srgbClr val="0070C0"/>
                </a:solidFill>
              </a:rPr>
              <a:t>secondary: </a:t>
            </a:r>
            <a:r>
              <a:rPr lang="en-GB" i="1" smtClean="0"/>
              <a:t>Particle identification</a:t>
            </a:r>
            <a:endParaRPr lang="en-GB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872937"/>
              </p:ext>
            </p:extLst>
          </p:nvPr>
        </p:nvGraphicFramePr>
        <p:xfrm>
          <a:off x="276069" y="2094210"/>
          <a:ext cx="11761470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0245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540039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2262250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1074716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2256312">
                  <a:extLst>
                    <a:ext uri="{9D8B030D-6E8A-4147-A177-3AD203B41FA5}">
                      <a16:colId xmlns:a16="http://schemas.microsoft.com/office/drawing/2014/main" val="4267697986"/>
                    </a:ext>
                  </a:extLst>
                </a:gridCol>
                <a:gridCol w="2667908">
                  <a:extLst>
                    <a:ext uri="{9D8B030D-6E8A-4147-A177-3AD203B41FA5}">
                      <a16:colId xmlns:a16="http://schemas.microsoft.com/office/drawing/2014/main" val="3380341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mtClean="0"/>
                        <a:t>Instrument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Status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Qty Installed 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 Spares </a:t>
                      </a:r>
                    </a:p>
                    <a:p>
                      <a:pPr algn="ctr"/>
                      <a:r>
                        <a:rPr lang="en-GB" sz="1600" smtClean="0"/>
                        <a:t>Monitors</a:t>
                      </a:r>
                      <a:r>
                        <a:rPr lang="en-GB" sz="1600" baseline="0" smtClean="0"/>
                        <a:t> + Aqn chain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Remarks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XCET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T09 – T10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mtClean="0"/>
                        <a:t>Being upgraded by 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  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?? 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+ 9 boards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EN: 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Upgrade of monitor</a:t>
                      </a:r>
                      <a:r>
                        <a:rPr lang="en-GB" baseline="0" dirty="0" smtClean="0">
                          <a:solidFill>
                            <a:srgbClr val="00B050"/>
                          </a:solidFill>
                        </a:rPr>
                        <a:t> + 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gas </a:t>
                      </a:r>
                      <a:r>
                        <a:rPr lang="en-GB" smtClean="0">
                          <a:solidFill>
                            <a:srgbClr val="00B050"/>
                          </a:solidFill>
                        </a:rPr>
                        <a:t>valve mechanics </a:t>
                      </a:r>
                      <a:endParaRPr lang="en-GB" dirty="0" smtClean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lang="en-GB" dirty="0" smtClean="0"/>
                        <a:t>BI: </a:t>
                      </a:r>
                      <a:r>
                        <a:rPr lang="en-GB" dirty="0" err="1" smtClean="0">
                          <a:solidFill>
                            <a:srgbClr val="00B050"/>
                          </a:solidFill>
                        </a:rPr>
                        <a:t>Aqn</a:t>
                      </a:r>
                      <a:r>
                        <a:rPr lang="en-GB" dirty="0" smtClean="0">
                          <a:solidFill>
                            <a:srgbClr val="00B050"/>
                          </a:solidFill>
                        </a:rPr>
                        <a:t>. Boards </a:t>
                      </a:r>
                      <a:r>
                        <a:rPr lang="en-GB" smtClean="0">
                          <a:solidFill>
                            <a:srgbClr val="00B050"/>
                          </a:solidFill>
                        </a:rPr>
                        <a:t>as NA + gas valve control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35451" y="1443375"/>
            <a:ext cx="3902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smtClean="0">
                <a:solidFill>
                  <a:srgbClr val="C00000"/>
                </a:solidFill>
              </a:rPr>
              <a:t>Secondary </a:t>
            </a:r>
            <a:r>
              <a:rPr lang="en-GB" sz="2800" b="1">
                <a:solidFill>
                  <a:srgbClr val="C00000"/>
                </a:solidFill>
              </a:rPr>
              <a:t>lines after LS2</a:t>
            </a:r>
          </a:p>
        </p:txBody>
      </p:sp>
    </p:spTree>
    <p:extLst>
      <p:ext uri="{BB962C8B-B14F-4D97-AF65-F5344CB8AC3E}">
        <p14:creationId xmlns:p14="http://schemas.microsoft.com/office/powerpoint/2010/main" val="289824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06780" y="0"/>
            <a:ext cx="10515600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N.A. Primary beam diagnostics</a:t>
            </a:r>
            <a:endParaRPr lang="en-GB" i="1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372" y="1314640"/>
            <a:ext cx="8919748" cy="42968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22897" y="2569945"/>
            <a:ext cx="30415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Each dot is an instrument or a diagnostics box with more than 1 instrument…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85960" y="6332220"/>
            <a:ext cx="220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Courtesy F. Roncarolo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213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2191999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N.A. Primary beam diagnostics: </a:t>
            </a:r>
            <a:r>
              <a:rPr lang="en-GB" i="1" smtClean="0"/>
              <a:t>SEM-based monitors</a:t>
            </a:r>
            <a:endParaRPr lang="en-GB" i="1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29036"/>
              </p:ext>
            </p:extLst>
          </p:nvPr>
        </p:nvGraphicFramePr>
        <p:xfrm>
          <a:off x="221844" y="1634654"/>
          <a:ext cx="11890908" cy="280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818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389031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304520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1068269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1655816">
                  <a:extLst>
                    <a:ext uri="{9D8B030D-6E8A-4147-A177-3AD203B41FA5}">
                      <a16:colId xmlns:a16="http://schemas.microsoft.com/office/drawing/2014/main" val="4267697986"/>
                    </a:ext>
                  </a:extLst>
                </a:gridCol>
                <a:gridCol w="4491454">
                  <a:extLst>
                    <a:ext uri="{9D8B030D-6E8A-4147-A177-3AD203B41FA5}">
                      <a16:colId xmlns:a16="http://schemas.microsoft.com/office/drawing/2014/main" val="3380341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Status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Qty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Spares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Remarks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BSI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lines + target lines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6 + 3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Intensity. Large</a:t>
                      </a:r>
                      <a:r>
                        <a:rPr lang="en-GB" sz="1600" baseline="0" smtClean="0"/>
                        <a:t> s</a:t>
                      </a:r>
                      <a:r>
                        <a:rPr lang="en-GB" sz="1600" smtClean="0"/>
                        <a:t>ystematic errors (~ 20%)</a:t>
                      </a:r>
                    </a:p>
                    <a:p>
                      <a:r>
                        <a:rPr lang="en-GB" sz="1600" b="1" smtClean="0">
                          <a:solidFill>
                            <a:srgbClr val="00B050"/>
                          </a:solidFill>
                        </a:rPr>
                        <a:t>LS2:</a:t>
                      </a:r>
                      <a:r>
                        <a:rPr lang="en-GB" sz="1600" baseline="0" smtClean="0"/>
                        <a:t> </a:t>
                      </a:r>
                      <a:r>
                        <a:rPr lang="en-GB" sz="1600" baseline="0" smtClean="0">
                          <a:solidFill>
                            <a:srgbClr val="00B050"/>
                          </a:solidFill>
                        </a:rPr>
                        <a:t>partial electronics c</a:t>
                      </a:r>
                      <a:r>
                        <a:rPr lang="en-GB" sz="1600" smtClean="0">
                          <a:solidFill>
                            <a:srgbClr val="00B050"/>
                          </a:solidFill>
                        </a:rPr>
                        <a:t>onsolidation</a:t>
                      </a:r>
                      <a:r>
                        <a:rPr lang="en-GB" sz="1600" baseline="0" smtClean="0">
                          <a:solidFill>
                            <a:srgbClr val="00B050"/>
                          </a:solidFill>
                        </a:rPr>
                        <a:t> (spill sampling)</a:t>
                      </a:r>
                      <a:endParaRPr lang="en-GB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BSPH-BSMH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lines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13 + 2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H position, steering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BSPV-BSMV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lines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8 + 3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V position, steering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BSGH-V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lines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5 + 13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Profile w/ grids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744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BBSH-V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lines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3 + 3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Profile w/ movable strip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9801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BSG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T2 and T4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1+1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Dual profile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470329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9009" y="1126528"/>
            <a:ext cx="2771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smtClean="0">
                <a:solidFill>
                  <a:srgbClr val="C00000"/>
                </a:solidFill>
              </a:rPr>
              <a:t>TT20, TDC2, TCC2</a:t>
            </a:r>
            <a:endParaRPr lang="en-GB" sz="2800" b="1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2590" y="5055768"/>
            <a:ext cx="2046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smtClean="0">
                <a:solidFill>
                  <a:srgbClr val="C00000"/>
                </a:solidFill>
              </a:rPr>
              <a:t>Target boxes</a:t>
            </a:r>
            <a:endParaRPr lang="en-GB" sz="2800" b="1">
              <a:solidFill>
                <a:srgbClr val="C00000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090167"/>
              </p:ext>
            </p:extLst>
          </p:nvPr>
        </p:nvGraphicFramePr>
        <p:xfrm>
          <a:off x="234253" y="5609570"/>
          <a:ext cx="1176147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7587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595120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272032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804672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1987296">
                  <a:extLst>
                    <a:ext uri="{9D8B030D-6E8A-4147-A177-3AD203B41FA5}">
                      <a16:colId xmlns:a16="http://schemas.microsoft.com/office/drawing/2014/main" val="4267697986"/>
                    </a:ext>
                  </a:extLst>
                </a:gridCol>
                <a:gridCol w="4314763">
                  <a:extLst>
                    <a:ext uri="{9D8B030D-6E8A-4147-A177-3AD203B41FA5}">
                      <a16:colId xmlns:a16="http://schemas.microsoft.com/office/drawing/2014/main" val="3380341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Instrument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Location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Status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Qty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Spares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Remarks</a:t>
                      </a:r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TBIU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T2, T4 and T6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3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>
                          <a:solidFill>
                            <a:srgbClr val="00B050"/>
                          </a:solidFill>
                        </a:rPr>
                        <a:t>Renovated</a:t>
                      </a:r>
                      <a:r>
                        <a:rPr lang="en-GB" sz="1600" baseline="0" smtClean="0">
                          <a:solidFill>
                            <a:srgbClr val="00B050"/>
                          </a:solidFill>
                        </a:rPr>
                        <a:t> in 2014</a:t>
                      </a:r>
                      <a:endParaRPr lang="en-GB" sz="16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smtClean="0"/>
                        <a:t>TBID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/>
                        <a:t>T2, T4 and T6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smtClean="0"/>
                        <a:t>operational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3</a:t>
                      </a:r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smtClean="0">
                          <a:solidFill>
                            <a:srgbClr val="00B050"/>
                          </a:solidFill>
                        </a:rPr>
                        <a:t>Renovated</a:t>
                      </a:r>
                      <a:r>
                        <a:rPr lang="en-GB" sz="1600" baseline="0" smtClean="0">
                          <a:solidFill>
                            <a:srgbClr val="00B050"/>
                          </a:solidFill>
                        </a:rPr>
                        <a:t> in 2014</a:t>
                      </a:r>
                      <a:endParaRPr lang="en-GB" sz="160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5269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12191999" cy="1325563"/>
          </a:xfrm>
        </p:spPr>
        <p:txBody>
          <a:bodyPr/>
          <a:lstStyle/>
          <a:p>
            <a:r>
              <a:rPr lang="en-GB" b="1" smtClean="0">
                <a:solidFill>
                  <a:srgbClr val="0070C0"/>
                </a:solidFill>
              </a:rPr>
              <a:t>N.A. Primary beam diagnostics: </a:t>
            </a:r>
            <a:r>
              <a:rPr lang="en-GB" i="1" smtClean="0"/>
              <a:t>BTVs and BLMs</a:t>
            </a:r>
            <a:endParaRPr lang="en-GB" i="1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795959"/>
              </p:ext>
            </p:extLst>
          </p:nvPr>
        </p:nvGraphicFramePr>
        <p:xfrm>
          <a:off x="96190" y="1478446"/>
          <a:ext cx="11934702" cy="321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1858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267968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1135913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801585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3093522">
                  <a:extLst>
                    <a:ext uri="{9D8B030D-6E8A-4147-A177-3AD203B41FA5}">
                      <a16:colId xmlns:a16="http://schemas.microsoft.com/office/drawing/2014/main" val="4267697986"/>
                    </a:ext>
                  </a:extLst>
                </a:gridCol>
                <a:gridCol w="3823856">
                  <a:extLst>
                    <a:ext uri="{9D8B030D-6E8A-4147-A177-3AD203B41FA5}">
                      <a16:colId xmlns:a16="http://schemas.microsoft.com/office/drawing/2014/main" val="3380341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Instrument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Location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Status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Qty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Spares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Remarks</a:t>
                      </a:r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BTV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TT20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operational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2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A few tube-based cameras,</a:t>
                      </a:r>
                      <a:r>
                        <a:rPr lang="en-GB" sz="1400" baseline="0" smtClean="0"/>
                        <a:t> screens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>
                          <a:solidFill>
                            <a:srgbClr val="00B050"/>
                          </a:solidFill>
                        </a:rPr>
                        <a:t>LS2:Mech. Consolidation (Malta Cross)</a:t>
                      </a:r>
                      <a:endParaRPr lang="en-GB" sz="140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Screen</a:t>
                      </a:r>
                      <a:r>
                        <a:rPr lang="en-GB" sz="1400" baseline="0" smtClean="0"/>
                        <a:t> for long. spill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TT20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operational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1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A few tube-based cameras,</a:t>
                      </a:r>
                      <a:r>
                        <a:rPr lang="en-GB" sz="1400" baseline="0" smtClean="0"/>
                        <a:t> screens</a:t>
                      </a:r>
                      <a:endParaRPr lang="en-GB" sz="140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5073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BTV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BA80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operational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7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A few tube-based cameras,</a:t>
                      </a:r>
                      <a:r>
                        <a:rPr lang="en-GB" sz="1400" baseline="0" smtClean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>
                          <a:solidFill>
                            <a:srgbClr val="FF0000"/>
                          </a:solidFill>
                        </a:rPr>
                        <a:t>0  </a:t>
                      </a:r>
                      <a:r>
                        <a:rPr lang="en-GB" sz="1400" smtClean="0"/>
                        <a:t>screens (40yo) 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Very old, yet</a:t>
                      </a:r>
                      <a:r>
                        <a:rPr lang="en-GB" sz="1400" baseline="0" smtClean="0"/>
                        <a:t> </a:t>
                      </a:r>
                      <a:r>
                        <a:rPr lang="en-GB" sz="1400" smtClean="0"/>
                        <a:t>robust.</a:t>
                      </a:r>
                    </a:p>
                    <a:p>
                      <a:r>
                        <a:rPr lang="en-GB" sz="1400" smtClean="0">
                          <a:solidFill>
                            <a:srgbClr val="FF0000"/>
                          </a:solidFill>
                        </a:rPr>
                        <a:t>Information on a couple of screens is lost.</a:t>
                      </a:r>
                    </a:p>
                    <a:p>
                      <a:r>
                        <a:rPr lang="en-GB" sz="1400" smtClean="0">
                          <a:solidFill>
                            <a:srgbClr val="00B050"/>
                          </a:solidFill>
                        </a:rPr>
                        <a:t>LS2: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smtClean="0">
                          <a:solidFill>
                            <a:srgbClr val="00B050"/>
                          </a:solidFill>
                        </a:rPr>
                        <a:t>Upgrade to</a:t>
                      </a:r>
                      <a:r>
                        <a:rPr lang="en-GB" sz="1400" baseline="0" smtClean="0">
                          <a:solidFill>
                            <a:srgbClr val="00B050"/>
                          </a:solidFill>
                        </a:rPr>
                        <a:t> standard BTV device (VME) &amp; application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smtClean="0">
                          <a:solidFill>
                            <a:srgbClr val="00B050"/>
                          </a:solidFill>
                        </a:rPr>
                        <a:t>New cables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smtClean="0">
                          <a:solidFill>
                            <a:srgbClr val="00B050"/>
                          </a:solidFill>
                        </a:rPr>
                        <a:t>Mech. Consolidation (Malta Cross)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4510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BTV 240119 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Downstream T4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not used anymore, </a:t>
                      </a:r>
                      <a:r>
                        <a:rPr lang="en-GB" sz="1400" smtClean="0">
                          <a:solidFill>
                            <a:srgbClr val="00B050"/>
                          </a:solidFill>
                        </a:rPr>
                        <a:t>to be removed during LS2 </a:t>
                      </a:r>
                      <a:r>
                        <a:rPr lang="en-GB" sz="1400" smtClean="0"/>
                        <a:t>in agreement with EA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403368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566" y="970320"/>
            <a:ext cx="768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smtClean="0">
                <a:solidFill>
                  <a:srgbClr val="C00000"/>
                </a:solidFill>
              </a:rPr>
              <a:t>BTV</a:t>
            </a:r>
            <a:endParaRPr lang="en-GB" sz="2800" b="1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89" y="4939034"/>
            <a:ext cx="853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smtClean="0">
                <a:solidFill>
                  <a:srgbClr val="C00000"/>
                </a:solidFill>
              </a:rPr>
              <a:t>BLM</a:t>
            </a:r>
            <a:endParaRPr lang="en-GB" sz="2800" b="1">
              <a:solidFill>
                <a:srgbClr val="C0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087371"/>
              </p:ext>
            </p:extLst>
          </p:nvPr>
        </p:nvGraphicFramePr>
        <p:xfrm>
          <a:off x="144780" y="5443962"/>
          <a:ext cx="11761470" cy="125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0245">
                  <a:extLst>
                    <a:ext uri="{9D8B030D-6E8A-4147-A177-3AD203B41FA5}">
                      <a16:colId xmlns:a16="http://schemas.microsoft.com/office/drawing/2014/main" val="3913027709"/>
                    </a:ext>
                  </a:extLst>
                </a:gridCol>
                <a:gridCol w="1540039">
                  <a:extLst>
                    <a:ext uri="{9D8B030D-6E8A-4147-A177-3AD203B41FA5}">
                      <a16:colId xmlns:a16="http://schemas.microsoft.com/office/drawing/2014/main" val="2956029557"/>
                    </a:ext>
                  </a:extLst>
                </a:gridCol>
                <a:gridCol w="2262250">
                  <a:extLst>
                    <a:ext uri="{9D8B030D-6E8A-4147-A177-3AD203B41FA5}">
                      <a16:colId xmlns:a16="http://schemas.microsoft.com/office/drawing/2014/main" val="2724098439"/>
                    </a:ext>
                  </a:extLst>
                </a:gridCol>
                <a:gridCol w="1157844">
                  <a:extLst>
                    <a:ext uri="{9D8B030D-6E8A-4147-A177-3AD203B41FA5}">
                      <a16:colId xmlns:a16="http://schemas.microsoft.com/office/drawing/2014/main" val="3332214037"/>
                    </a:ext>
                  </a:extLst>
                </a:gridCol>
                <a:gridCol w="1827382">
                  <a:extLst>
                    <a:ext uri="{9D8B030D-6E8A-4147-A177-3AD203B41FA5}">
                      <a16:colId xmlns:a16="http://schemas.microsoft.com/office/drawing/2014/main" val="4267697986"/>
                    </a:ext>
                  </a:extLst>
                </a:gridCol>
                <a:gridCol w="3013710">
                  <a:extLst>
                    <a:ext uri="{9D8B030D-6E8A-4147-A177-3AD203B41FA5}">
                      <a16:colId xmlns:a16="http://schemas.microsoft.com/office/drawing/2014/main" val="33803418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Instrument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Location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Status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Qty Installed 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 Spares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Remarks</a:t>
                      </a:r>
                      <a:endParaRPr lang="en-GB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1223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BLM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TT20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operational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  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SPS type</a:t>
                      </a:r>
                      <a:endParaRPr lang="en-GB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701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BLM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TDC2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>
                          <a:solidFill>
                            <a:srgbClr val="FF0000"/>
                          </a:solidFill>
                        </a:rPr>
                        <a:t>Failure in 2018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smtClean="0">
                          <a:solidFill>
                            <a:srgbClr val="FF0000"/>
                          </a:solidFill>
                        </a:rPr>
                        <a:t>??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>
                          <a:solidFill>
                            <a:srgbClr val="00B050"/>
                          </a:solidFill>
                        </a:rPr>
                        <a:t>LS2: Will install new cables and have old and new in parallel </a:t>
                      </a:r>
                      <a:endParaRPr lang="en-GB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8668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737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1900</TotalTime>
  <Words>1320</Words>
  <Application>Microsoft Office PowerPoint</Application>
  <PresentationFormat>Widescreen</PresentationFormat>
  <Paragraphs>421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Inventory of present situation</vt:lpstr>
      <vt:lpstr>PowerPoint Presentation</vt:lpstr>
      <vt:lpstr>Outline</vt:lpstr>
      <vt:lpstr>F61 line and East Area: Intensity measurement</vt:lpstr>
      <vt:lpstr>F61 line and East Area: Profile measurement</vt:lpstr>
      <vt:lpstr>East Area – secondary: Particle identification</vt:lpstr>
      <vt:lpstr>N.A. Primary beam diagnostics</vt:lpstr>
      <vt:lpstr>N.A. Primary beam diagnostics: SEM-based monitors</vt:lpstr>
      <vt:lpstr>N.A. Primary beam diagnostics: BTVs and BLMs</vt:lpstr>
      <vt:lpstr>N.A. Secondary beam diagnostics</vt:lpstr>
      <vt:lpstr>North Area- secondary: Intensity measurement</vt:lpstr>
      <vt:lpstr>North Area – secondary : Profile measurement</vt:lpstr>
      <vt:lpstr>North Area – secondary : Particle identification</vt:lpstr>
      <vt:lpstr>AD &amp; ELENA : Profile measurement</vt:lpstr>
      <vt:lpstr>Summary of the present status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situation</dc:title>
  <dc:creator>Jocelyn Tan</dc:creator>
  <cp:lastModifiedBy>Jocelyn Tan</cp:lastModifiedBy>
  <cp:revision>155</cp:revision>
  <dcterms:created xsi:type="dcterms:W3CDTF">2019-01-25T12:24:00Z</dcterms:created>
  <dcterms:modified xsi:type="dcterms:W3CDTF">2019-02-01T09:15:06Z</dcterms:modified>
</cp:coreProperties>
</file>