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handoutMasterIdLst>
    <p:handoutMasterId r:id="rId67"/>
  </p:handoutMasterIdLst>
  <p:sldIdLst>
    <p:sldId id="256" r:id="rId2"/>
    <p:sldId id="404" r:id="rId3"/>
    <p:sldId id="419" r:id="rId4"/>
    <p:sldId id="405" r:id="rId5"/>
    <p:sldId id="505" r:id="rId6"/>
    <p:sldId id="407" r:id="rId7"/>
    <p:sldId id="408" r:id="rId8"/>
    <p:sldId id="406" r:id="rId9"/>
    <p:sldId id="422" r:id="rId10"/>
    <p:sldId id="410" r:id="rId11"/>
    <p:sldId id="413" r:id="rId12"/>
    <p:sldId id="420" r:id="rId13"/>
    <p:sldId id="412" r:id="rId14"/>
    <p:sldId id="424" r:id="rId15"/>
    <p:sldId id="421" r:id="rId16"/>
    <p:sldId id="411" r:id="rId17"/>
    <p:sldId id="450" r:id="rId18"/>
    <p:sldId id="506" r:id="rId19"/>
    <p:sldId id="425" r:id="rId20"/>
    <p:sldId id="426" r:id="rId21"/>
    <p:sldId id="415" r:id="rId22"/>
    <p:sldId id="451" r:id="rId23"/>
    <p:sldId id="456" r:id="rId24"/>
    <p:sldId id="457" r:id="rId25"/>
    <p:sldId id="458" r:id="rId26"/>
    <p:sldId id="453" r:id="rId27"/>
    <p:sldId id="273" r:id="rId28"/>
    <p:sldId id="455" r:id="rId29"/>
    <p:sldId id="277" r:id="rId30"/>
    <p:sldId id="276" r:id="rId31"/>
    <p:sldId id="297" r:id="rId32"/>
    <p:sldId id="291" r:id="rId33"/>
    <p:sldId id="282" r:id="rId34"/>
    <p:sldId id="281" r:id="rId35"/>
    <p:sldId id="301" r:id="rId36"/>
    <p:sldId id="295" r:id="rId37"/>
    <p:sldId id="377" r:id="rId38"/>
    <p:sldId id="378" r:id="rId39"/>
    <p:sldId id="302" r:id="rId40"/>
    <p:sldId id="286" r:id="rId41"/>
    <p:sldId id="329" r:id="rId42"/>
    <p:sldId id="343" r:id="rId43"/>
    <p:sldId id="345" r:id="rId44"/>
    <p:sldId id="344" r:id="rId45"/>
    <p:sldId id="331" r:id="rId46"/>
    <p:sldId id="332" r:id="rId47"/>
    <p:sldId id="346" r:id="rId48"/>
    <p:sldId id="333" r:id="rId49"/>
    <p:sldId id="287" r:id="rId50"/>
    <p:sldId id="334" r:id="rId51"/>
    <p:sldId id="387" r:id="rId52"/>
    <p:sldId id="391" r:id="rId53"/>
    <p:sldId id="427" r:id="rId54"/>
    <p:sldId id="428" r:id="rId55"/>
    <p:sldId id="429" r:id="rId56"/>
    <p:sldId id="430" r:id="rId57"/>
    <p:sldId id="434" r:id="rId58"/>
    <p:sldId id="435" r:id="rId59"/>
    <p:sldId id="436" r:id="rId60"/>
    <p:sldId id="437" r:id="rId61"/>
    <p:sldId id="442" r:id="rId62"/>
    <p:sldId id="443" r:id="rId63"/>
    <p:sldId id="444" r:id="rId64"/>
    <p:sldId id="445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 autoAdjust="0"/>
    <p:restoredTop sz="99772" autoAdjust="0"/>
  </p:normalViewPr>
  <p:slideViewPr>
    <p:cSldViewPr snapToGrid="0" snapToObjects="1">
      <p:cViewPr>
        <p:scale>
          <a:sx n="100" d="100"/>
          <a:sy n="100" d="100"/>
        </p:scale>
        <p:origin x="-368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4336A-3E8F-404A-AC2C-7334849CEC6B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1E33C-3103-5C40-BC90-CCBBF96F6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11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C10FF-4353-8C43-8A69-279C45B1E1F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4FA2F-EBAB-994E-ACE9-3F979590E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912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61DED-9711-564D-ADAE-8F5A7F58295A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019-42BF-AA4D-B2AA-43C38BBBA14E}" type="datetime1">
              <a:rPr lang="en-GB" smtClean="0"/>
              <a:t>22/07/19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3FBC-5454-0F44-A59C-909EA12EC874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B5849-A928-F941-9E2F-9B3F94E10222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17F-4429-B64C-80E4-62A1EDA9D297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DE0E-2719-4D46-A948-C102A819AF33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10-E71A-8F44-AA05-D74D089CDB79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081-0558-7449-9F9E-605653652BF5}" type="datetime1">
              <a:rPr lang="en-GB" smtClean="0"/>
              <a:t>22/07/19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2E7F4-9FCA-B849-8AD9-F04F62E2F1F6}" type="datetime1">
              <a:rPr lang="en-GB" smtClean="0"/>
              <a:t>22/07/19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33A5-8FFA-C642-9C19-8125767BDEE1}" type="datetime1">
              <a:rPr lang="en-GB" smtClean="0"/>
              <a:t>22/07/19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DBA5-EDF8-744B-A6D9-888B182C6109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6DE27-5252-804F-ADD4-DF9FC261B66B}" type="datetime1">
              <a:rPr lang="en-GB" smtClean="0"/>
              <a:t>22/07/19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E02B94B-9AF7-D94D-ADC9-25AD435554CA}" type="datetime1">
              <a:rPr lang="en-GB" smtClean="0"/>
              <a:t>22/07/19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76.png"/><Relationship Id="rId6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101.png"/><Relationship Id="rId8" Type="http://schemas.openxmlformats.org/officeDocument/2006/relationships/image" Target="../media/image102.png"/><Relationship Id="rId9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21.png"/><Relationship Id="rId5" Type="http://schemas.openxmlformats.org/officeDocument/2006/relationships/image" Target="../media/image118.png"/><Relationship Id="rId6" Type="http://schemas.openxmlformats.org/officeDocument/2006/relationships/image" Target="../media/image115.png"/><Relationship Id="rId7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png"/><Relationship Id="rId7" Type="http://schemas.openxmlformats.org/officeDocument/2006/relationships/image" Target="../media/image128.png"/><Relationship Id="rId8" Type="http://schemas.openxmlformats.org/officeDocument/2006/relationships/image" Target="../media/image129.png"/><Relationship Id="rId9" Type="http://schemas.openxmlformats.org/officeDocument/2006/relationships/image" Target="../media/image130.png"/><Relationship Id="rId10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openxmlformats.org/officeDocument/2006/relationships/image" Target="../media/image136.png"/><Relationship Id="rId7" Type="http://schemas.openxmlformats.org/officeDocument/2006/relationships/image" Target="../media/image137.png"/><Relationship Id="rId8" Type="http://schemas.openxmlformats.org/officeDocument/2006/relationships/image" Target="../media/image138.png"/><Relationship Id="rId9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0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1.png"/><Relationship Id="rId12" Type="http://schemas.openxmlformats.org/officeDocument/2006/relationships/image" Target="../media/image102.png"/><Relationship Id="rId13" Type="http://schemas.openxmlformats.org/officeDocument/2006/relationships/image" Target="../media/image138.png"/><Relationship Id="rId14" Type="http://schemas.openxmlformats.org/officeDocument/2006/relationships/image" Target="../media/image1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3.png"/><Relationship Id="rId3" Type="http://schemas.openxmlformats.org/officeDocument/2006/relationships/image" Target="../media/image101.png"/><Relationship Id="rId4" Type="http://schemas.openxmlformats.org/officeDocument/2006/relationships/image" Target="../media/image144.png"/><Relationship Id="rId5" Type="http://schemas.openxmlformats.org/officeDocument/2006/relationships/image" Target="../media/image145.png"/><Relationship Id="rId6" Type="http://schemas.openxmlformats.org/officeDocument/2006/relationships/image" Target="../media/image146.png"/><Relationship Id="rId7" Type="http://schemas.openxmlformats.org/officeDocument/2006/relationships/image" Target="../media/image147.png"/><Relationship Id="rId8" Type="http://schemas.openxmlformats.org/officeDocument/2006/relationships/image" Target="../media/image148.png"/><Relationship Id="rId9" Type="http://schemas.openxmlformats.org/officeDocument/2006/relationships/image" Target="../media/image149.png"/><Relationship Id="rId10" Type="http://schemas.openxmlformats.org/officeDocument/2006/relationships/image" Target="../media/image1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154.png"/><Relationship Id="rId5" Type="http://schemas.openxmlformats.org/officeDocument/2006/relationships/image" Target="../media/image155.png"/><Relationship Id="rId6" Type="http://schemas.openxmlformats.org/officeDocument/2006/relationships/image" Target="../media/image15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5" Type="http://schemas.openxmlformats.org/officeDocument/2006/relationships/image" Target="../media/image160.png"/><Relationship Id="rId6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5" Type="http://schemas.openxmlformats.org/officeDocument/2006/relationships/image" Target="../media/image160.png"/><Relationship Id="rId6" Type="http://schemas.openxmlformats.org/officeDocument/2006/relationships/image" Target="../media/image161.png"/><Relationship Id="rId7" Type="http://schemas.openxmlformats.org/officeDocument/2006/relationships/image" Target="../media/image162.png"/><Relationship Id="rId8" Type="http://schemas.openxmlformats.org/officeDocument/2006/relationships/image" Target="../media/image1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65.png"/><Relationship Id="rId5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4" Type="http://schemas.openxmlformats.org/officeDocument/2006/relationships/image" Target="../media/image169.png"/><Relationship Id="rId5" Type="http://schemas.openxmlformats.org/officeDocument/2006/relationships/image" Target="../media/image170.png"/><Relationship Id="rId6" Type="http://schemas.openxmlformats.org/officeDocument/2006/relationships/image" Target="../media/image1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17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4" Type="http://schemas.openxmlformats.org/officeDocument/2006/relationships/image" Target="../media/image175.png"/><Relationship Id="rId5" Type="http://schemas.openxmlformats.org/officeDocument/2006/relationships/image" Target="../media/image1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81.png"/><Relationship Id="rId5" Type="http://schemas.openxmlformats.org/officeDocument/2006/relationships/image" Target="../media/image184.png"/><Relationship Id="rId6" Type="http://schemas.openxmlformats.org/officeDocument/2006/relationships/image" Target="../media/image182.png"/><Relationship Id="rId7" Type="http://schemas.openxmlformats.org/officeDocument/2006/relationships/image" Target="../media/image185.png"/><Relationship Id="rId8" Type="http://schemas.openxmlformats.org/officeDocument/2006/relationships/image" Target="../media/image186.png"/><Relationship Id="rId9" Type="http://schemas.openxmlformats.org/officeDocument/2006/relationships/image" Target="../media/image1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9.png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8.png"/><Relationship Id="rId12" Type="http://schemas.openxmlformats.org/officeDocument/2006/relationships/image" Target="../media/image189.png"/><Relationship Id="rId13" Type="http://schemas.openxmlformats.org/officeDocument/2006/relationships/image" Target="../media/image190.png"/><Relationship Id="rId14" Type="http://schemas.openxmlformats.org/officeDocument/2006/relationships/image" Target="../media/image1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9.png"/><Relationship Id="rId3" Type="http://schemas.openxmlformats.org/officeDocument/2006/relationships/image" Target="../media/image180.png"/><Relationship Id="rId4" Type="http://schemas.openxmlformats.org/officeDocument/2006/relationships/image" Target="../media/image181.png"/><Relationship Id="rId5" Type="http://schemas.openxmlformats.org/officeDocument/2006/relationships/image" Target="../media/image184.png"/><Relationship Id="rId6" Type="http://schemas.openxmlformats.org/officeDocument/2006/relationships/image" Target="../media/image182.png"/><Relationship Id="rId7" Type="http://schemas.openxmlformats.org/officeDocument/2006/relationships/image" Target="../media/image185.png"/><Relationship Id="rId8" Type="http://schemas.openxmlformats.org/officeDocument/2006/relationships/image" Target="../media/image186.png"/><Relationship Id="rId9" Type="http://schemas.openxmlformats.org/officeDocument/2006/relationships/image" Target="../media/image183.png"/><Relationship Id="rId10" Type="http://schemas.openxmlformats.org/officeDocument/2006/relationships/image" Target="../media/image18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4" Type="http://schemas.openxmlformats.org/officeDocument/2006/relationships/image" Target="../media/image185.png"/><Relationship Id="rId5" Type="http://schemas.openxmlformats.org/officeDocument/2006/relationships/image" Target="../media/image187.png"/><Relationship Id="rId6" Type="http://schemas.openxmlformats.org/officeDocument/2006/relationships/image" Target="../media/image18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9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4" Type="http://schemas.openxmlformats.org/officeDocument/2006/relationships/image" Target="../media/image197.png"/><Relationship Id="rId5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4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4" Type="http://schemas.openxmlformats.org/officeDocument/2006/relationships/image" Target="../media/image204.png"/><Relationship Id="rId5" Type="http://schemas.openxmlformats.org/officeDocument/2006/relationships/image" Target="../media/image20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8.png"/><Relationship Id="rId3" Type="http://schemas.openxmlformats.org/officeDocument/2006/relationships/image" Target="../media/image20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0.png"/><Relationship Id="rId3" Type="http://schemas.openxmlformats.org/officeDocument/2006/relationships/image" Target="../media/image21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4" Type="http://schemas.openxmlformats.org/officeDocument/2006/relationships/image" Target="../media/image214.png"/><Relationship Id="rId5" Type="http://schemas.openxmlformats.org/officeDocument/2006/relationships/image" Target="../media/image215.png"/><Relationship Id="rId6" Type="http://schemas.openxmlformats.org/officeDocument/2006/relationships/image" Target="../media/image2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7.png"/><Relationship Id="rId3" Type="http://schemas.openxmlformats.org/officeDocument/2006/relationships/image" Target="../media/image2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4" Type="http://schemas.openxmlformats.org/officeDocument/2006/relationships/image" Target="../media/image2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4" Type="http://schemas.openxmlformats.org/officeDocument/2006/relationships/image" Target="../media/image2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4" Type="http://schemas.openxmlformats.org/officeDocument/2006/relationships/image" Target="../media/image223.png"/><Relationship Id="rId5" Type="http://schemas.openxmlformats.org/officeDocument/2006/relationships/image" Target="../media/image2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5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6.png"/><Relationship Id="rId3" Type="http://schemas.openxmlformats.org/officeDocument/2006/relationships/image" Target="../media/image227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4" Type="http://schemas.openxmlformats.org/officeDocument/2006/relationships/image" Target="../media/image230.png"/><Relationship Id="rId5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4" Type="http://schemas.openxmlformats.org/officeDocument/2006/relationships/image" Target="../media/image234.png"/><Relationship Id="rId5" Type="http://schemas.openxmlformats.org/officeDocument/2006/relationships/image" Target="../media/image2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4" Type="http://schemas.openxmlformats.org/officeDocument/2006/relationships/image" Target="../media/image238.png"/><Relationship Id="rId5" Type="http://schemas.openxmlformats.org/officeDocument/2006/relationships/image" Target="../media/image2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4" Type="http://schemas.openxmlformats.org/officeDocument/2006/relationships/image" Target="../media/image242.png"/><Relationship Id="rId5" Type="http://schemas.openxmlformats.org/officeDocument/2006/relationships/image" Target="../media/image243.png"/><Relationship Id="rId6" Type="http://schemas.openxmlformats.org/officeDocument/2006/relationships/image" Target="../media/image2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4" Type="http://schemas.openxmlformats.org/officeDocument/2006/relationships/image" Target="../media/image24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Standard-Model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31930" y="2436989"/>
            <a:ext cx="5338670" cy="189371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Introduction Standard model</a:t>
            </a:r>
          </a:p>
          <a:p>
            <a:r>
              <a:rPr lang="en-US" sz="1600" dirty="0" smtClean="0"/>
              <a:t>Precision tests of electroweak physics</a:t>
            </a:r>
          </a:p>
          <a:p>
            <a:r>
              <a:rPr lang="en-US" sz="1600" dirty="0" smtClean="0"/>
              <a:t>Electroweak physics with several bosons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5778" y="1606224"/>
            <a:ext cx="601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Ulla Blumenschein, Queen Mary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U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niversity of London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6FEFC-91D1-A044-AA69-05CBD3615499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smtClean="0"/>
              <a:t> summer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0" y="2348089"/>
            <a:ext cx="2794000" cy="235428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627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Lagrangian</a:t>
            </a:r>
            <a:r>
              <a:rPr lang="en-US" dirty="0" smtClean="0"/>
              <a:t> density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B9E9-E45F-6849-AD29-5F38F069479A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208" y="996434"/>
            <a:ext cx="6085883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Classical mechanics: </a:t>
            </a:r>
            <a:r>
              <a:rPr lang="en-US" dirty="0" err="1" smtClean="0"/>
              <a:t>Lagrangefunction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Fundamental law of </a:t>
            </a:r>
            <a:r>
              <a:rPr lang="en-US" dirty="0" smtClean="0"/>
              <a:t>motion: Euler</a:t>
            </a:r>
            <a:r>
              <a:rPr lang="en-US" dirty="0" smtClean="0"/>
              <a:t>-Lagrange equation: 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1"/>
                </a:solidFill>
              </a:rPr>
              <a:t>Field theory: </a:t>
            </a:r>
            <a:r>
              <a:rPr lang="en-US" dirty="0" err="1" smtClean="0"/>
              <a:t>Lagrangian</a:t>
            </a:r>
            <a:r>
              <a:rPr lang="en-US" dirty="0"/>
              <a:t> </a:t>
            </a:r>
            <a:r>
              <a:rPr lang="en-US" dirty="0" smtClean="0"/>
              <a:t>is a function </a:t>
            </a:r>
          </a:p>
          <a:p>
            <a:r>
              <a:rPr lang="en-US" dirty="0" smtClean="0"/>
              <a:t> of fields and their 4-derivatives      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          Euler-Lagrange </a:t>
            </a:r>
            <a:r>
              <a:rPr lang="en-US" dirty="0"/>
              <a:t>equation</a:t>
            </a:r>
            <a:r>
              <a:rPr lang="en-US" dirty="0" smtClean="0"/>
              <a:t>: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 </a:t>
            </a:r>
            <a:r>
              <a:rPr lang="en-US" dirty="0" smtClean="0"/>
              <a:t>Dirac </a:t>
            </a:r>
            <a:r>
              <a:rPr lang="en-US" dirty="0" err="1" smtClean="0"/>
              <a:t>Lagrangian</a:t>
            </a:r>
            <a:r>
              <a:rPr lang="en-US" dirty="0" smtClean="0"/>
              <a:t>: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Example: </a:t>
            </a:r>
            <a:r>
              <a:rPr lang="en-US" dirty="0" err="1" smtClean="0"/>
              <a:t>Lagrangian</a:t>
            </a:r>
            <a:r>
              <a:rPr lang="en-US" dirty="0" smtClean="0"/>
              <a:t> of free photon:</a:t>
            </a:r>
            <a:endParaRPr lang="en-US" dirty="0"/>
          </a:p>
        </p:txBody>
      </p:sp>
      <p:pic>
        <p:nvPicPr>
          <p:cNvPr id="8" name="Picture 7" descr="Screen Shot 2019-07-21 at 08.19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01" y="4292607"/>
            <a:ext cx="4025899" cy="619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7-21 at 08.21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91" y="3180383"/>
            <a:ext cx="2297509" cy="824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Screen Shot 2019-07-21 at 08.25.2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185" y="2408343"/>
            <a:ext cx="1511300" cy="618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Rectangle 15"/>
          <p:cNvSpPr/>
          <p:nvPr/>
        </p:nvSpPr>
        <p:spPr>
          <a:xfrm>
            <a:off x="5105399" y="5334001"/>
            <a:ext cx="2489201" cy="711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creen Shot 2019-07-21 at 09.50.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783" y="5410528"/>
            <a:ext cx="2006600" cy="546014"/>
          </a:xfrm>
          <a:prstGeom prst="rect">
            <a:avLst/>
          </a:prstGeom>
        </p:spPr>
      </p:pic>
      <p:pic>
        <p:nvPicPr>
          <p:cNvPr id="18" name="Picture 17" descr="Screen Shot 2019-07-21 at 09.50.4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161" y="5511800"/>
            <a:ext cx="239805" cy="317742"/>
          </a:xfrm>
          <a:prstGeom prst="rect">
            <a:avLst/>
          </a:prstGeom>
        </p:spPr>
      </p:pic>
      <p:pic>
        <p:nvPicPr>
          <p:cNvPr id="19" name="Picture 18" descr="Screen Shot 2019-07-21 at 12.40.4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5" y="1545319"/>
            <a:ext cx="1741076" cy="656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 descr="Screen Shot 2019-07-21 at 12.42.1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924" y="1010353"/>
            <a:ext cx="1200159" cy="382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8324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Gauge symmetries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E2F-808B-0E4F-A543-BF0463D95BCF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11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1769" y="722490"/>
            <a:ext cx="1037207" cy="1580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5678649" y="1813581"/>
            <a:ext cx="1891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Emmy </a:t>
            </a:r>
            <a:r>
              <a:rPr lang="en-US" sz="1400" dirty="0" err="1" smtClean="0"/>
              <a:t>Noether</a:t>
            </a:r>
            <a:r>
              <a:rPr lang="en-US" sz="1400" dirty="0" smtClean="0"/>
              <a:t>,</a:t>
            </a:r>
          </a:p>
          <a:p>
            <a:r>
              <a:rPr lang="en-US" sz="1400" dirty="0" err="1" smtClean="0"/>
              <a:t>Goettingen</a:t>
            </a:r>
            <a:r>
              <a:rPr lang="en-US" sz="1400" dirty="0" smtClean="0"/>
              <a:t> 1915-33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64458" y="1103868"/>
            <a:ext cx="71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Noether</a:t>
            </a:r>
            <a:r>
              <a:rPr lang="en-US" dirty="0" smtClean="0"/>
              <a:t> theorem:</a:t>
            </a:r>
          </a:p>
          <a:p>
            <a:r>
              <a:rPr lang="en-US" dirty="0" smtClean="0"/>
              <a:t>Continuous symmetries  </a:t>
            </a:r>
            <a:r>
              <a:rPr lang="en-US" dirty="0" smtClean="0">
                <a:sym typeface="Wingdings"/>
              </a:rPr>
              <a:t> corresponding conserved quantities  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64458" y="1949019"/>
            <a:ext cx="3528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Dirac </a:t>
            </a:r>
            <a:r>
              <a:rPr lang="en-US" dirty="0" err="1" smtClean="0"/>
              <a:t>Lagrangian</a:t>
            </a:r>
            <a:r>
              <a:rPr lang="en-US" dirty="0"/>
              <a:t> </a:t>
            </a:r>
            <a:r>
              <a:rPr lang="en-US" dirty="0" smtClean="0"/>
              <a:t>Is </a:t>
            </a:r>
            <a:r>
              <a:rPr lang="en-US" dirty="0" smtClean="0"/>
              <a:t>invariant </a:t>
            </a:r>
            <a:endParaRPr lang="en-US" dirty="0" smtClean="0"/>
          </a:p>
          <a:p>
            <a:r>
              <a:rPr lang="en-US" dirty="0" smtClean="0"/>
              <a:t>under </a:t>
            </a:r>
            <a:r>
              <a:rPr lang="en-US" dirty="0" smtClean="0"/>
              <a:t>global </a:t>
            </a:r>
            <a:r>
              <a:rPr lang="en-US" dirty="0" smtClean="0"/>
              <a:t>phase translation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385241" y="2539478"/>
            <a:ext cx="3975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require  also invariance under </a:t>
            </a:r>
          </a:p>
          <a:p>
            <a:r>
              <a:rPr lang="en-US" dirty="0" smtClean="0"/>
              <a:t>Local phase transitions</a:t>
            </a:r>
          </a:p>
        </p:txBody>
      </p:sp>
      <p:pic>
        <p:nvPicPr>
          <p:cNvPr id="24" name="Picture 23" descr="Screen Shot 2019-07-18 at 20.04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46" y="2996159"/>
            <a:ext cx="2806511" cy="1757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 descr="Screen Shot 2019-07-18 at 20.04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14" y="3338209"/>
            <a:ext cx="2946400" cy="1699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25" descr="Screen Shot 2019-07-21 at 09.13.2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600" y="5337980"/>
            <a:ext cx="3046014" cy="604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 descr="Screen Shot 2019-07-21 at 09.13.2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5178335"/>
            <a:ext cx="3156212" cy="626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Rectangle 27"/>
          <p:cNvSpPr/>
          <p:nvPr/>
        </p:nvSpPr>
        <p:spPr>
          <a:xfrm>
            <a:off x="3153720" y="5269972"/>
            <a:ext cx="943651" cy="4617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Screen Shot 2019-07-21 at 09.17.0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221" y="5269972"/>
            <a:ext cx="741528" cy="46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4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Gauge invariance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529F-E0ED-4F49-98AE-ADCBD91E07CA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275" y="1067117"/>
            <a:ext cx="8278153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order to preserve the </a:t>
            </a:r>
            <a:r>
              <a:rPr lang="en-US" dirty="0" err="1" smtClean="0"/>
              <a:t>Lagrangian</a:t>
            </a:r>
            <a:r>
              <a:rPr lang="en-US" dirty="0" smtClean="0"/>
              <a:t>, the derivative has to transform</a:t>
            </a:r>
          </a:p>
          <a:p>
            <a:r>
              <a:rPr lang="en-US" dirty="0" smtClean="0"/>
              <a:t>In the same way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is-IS" dirty="0" smtClean="0"/>
              <a:t>…</a:t>
            </a:r>
            <a:r>
              <a:rPr lang="en-US" dirty="0" smtClean="0"/>
              <a:t>not trivial as we have to cancel the inner derivative of the phase: </a:t>
            </a:r>
            <a:endParaRPr lang="en-US" i="1" baseline="30000" dirty="0" smtClean="0"/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extend </a:t>
            </a:r>
            <a:r>
              <a:rPr lang="en-US" dirty="0" smtClean="0"/>
              <a:t>to </a:t>
            </a:r>
            <a:r>
              <a:rPr lang="en-US" dirty="0" smtClean="0"/>
              <a:t>covariant derivative by adding interaction with photon field A</a:t>
            </a:r>
            <a:r>
              <a:rPr lang="en-US" baseline="-25000" dirty="0" smtClean="0"/>
              <a:t>µ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a photon </a:t>
            </a:r>
            <a:r>
              <a:rPr lang="en-US" dirty="0"/>
              <a:t>field transforming as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(using the gauge freedom</a:t>
            </a:r>
          </a:p>
          <a:p>
            <a:r>
              <a:rPr lang="en-US" dirty="0"/>
              <a:t> </a:t>
            </a:r>
            <a:r>
              <a:rPr lang="en-US" dirty="0" smtClean="0"/>
              <a:t> of the 4-potential) </a:t>
            </a:r>
            <a:endParaRPr lang="en-US" dirty="0" smtClean="0"/>
          </a:p>
          <a:p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2" name="Picture 11" descr="Screen Shot 2019-07-21 at 09.29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49" y="1638300"/>
            <a:ext cx="4762500" cy="650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Screen Shot 2019-07-21 at 09.31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3579918"/>
            <a:ext cx="2628900" cy="780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Screen Shot 2019-07-21 at 09.48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100" y="5149549"/>
            <a:ext cx="3765549" cy="732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7-22 at 07.24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165" y="2458699"/>
            <a:ext cx="800063" cy="416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3247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Gauge invariance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2515-5094-7B41-9B6F-8FA35DCF9F82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275" y="1067117"/>
            <a:ext cx="7206007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New</a:t>
            </a:r>
            <a:r>
              <a:rPr lang="en-US" dirty="0" smtClean="0"/>
              <a:t> </a:t>
            </a:r>
            <a:r>
              <a:rPr lang="en-US" dirty="0" err="1" smtClean="0"/>
              <a:t>Lagrangian</a:t>
            </a:r>
            <a:r>
              <a:rPr lang="en-US" dirty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Adding kinematic term for free photon: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.. Yields the Maxwell-equations for current density</a:t>
            </a:r>
          </a:p>
          <a:p>
            <a:endParaRPr lang="en-US" dirty="0" smtClean="0"/>
          </a:p>
          <a:p>
            <a:endParaRPr lang="en-US" sz="1000" b="1" dirty="0" smtClean="0">
              <a:solidFill>
                <a:schemeClr val="accent1"/>
              </a:solidFill>
              <a:sym typeface="Wingdings"/>
            </a:endParaRPr>
          </a:p>
          <a:p>
            <a:r>
              <a:rPr lang="en-US" b="1" dirty="0" smtClean="0">
                <a:solidFill>
                  <a:schemeClr val="accent1"/>
                </a:solidFill>
                <a:sym typeface="Wingdings"/>
              </a:rPr>
              <a:t>Needed </a:t>
            </a:r>
            <a:r>
              <a:rPr lang="en-US" b="1" dirty="0" smtClean="0">
                <a:solidFill>
                  <a:schemeClr val="accent1"/>
                </a:solidFill>
                <a:sym typeface="Wingdings"/>
              </a:rPr>
              <a:t>to introduce photon field by requiring local U(1) gauge </a:t>
            </a:r>
          </a:p>
          <a:p>
            <a:r>
              <a:rPr lang="en-US" b="1" dirty="0" smtClean="0">
                <a:solidFill>
                  <a:schemeClr val="accent1"/>
                </a:solidFill>
                <a:sym typeface="Wingdings"/>
              </a:rPr>
              <a:t>invariance </a:t>
            </a:r>
            <a:r>
              <a:rPr lang="en-US" b="1" dirty="0" smtClean="0">
                <a:solidFill>
                  <a:schemeClr val="accent1"/>
                </a:solidFill>
                <a:sym typeface="Wingdings"/>
              </a:rPr>
              <a:t>of the </a:t>
            </a:r>
            <a:r>
              <a:rPr lang="en-US" b="1" dirty="0" err="1" smtClean="0">
                <a:solidFill>
                  <a:schemeClr val="accent1"/>
                </a:solidFill>
                <a:sym typeface="Wingdings"/>
              </a:rPr>
              <a:t>Lagrangian</a:t>
            </a:r>
            <a:endParaRPr lang="en-US" b="1" dirty="0" smtClean="0">
              <a:solidFill>
                <a:schemeClr val="accent1"/>
              </a:solidFill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Charged particles are always </a:t>
            </a:r>
          </a:p>
          <a:p>
            <a:r>
              <a:rPr lang="en-US" dirty="0">
                <a:solidFill>
                  <a:schemeClr val="accent1"/>
                </a:solidFill>
                <a:sym typeface="Wingdings"/>
              </a:rPr>
              <a:t> 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        accompanied by EM field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53200" y="5473700"/>
            <a:ext cx="330200" cy="3175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7670" y="532713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_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83400" y="5156200"/>
            <a:ext cx="495300" cy="317500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985000" y="5651500"/>
            <a:ext cx="647700" cy="44966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893178" y="5867401"/>
            <a:ext cx="371222" cy="366950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633870" y="4978400"/>
            <a:ext cx="59030" cy="437634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17015" y="5213866"/>
            <a:ext cx="296485" cy="259834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854700" y="5689600"/>
            <a:ext cx="558800" cy="165100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324600" y="5842000"/>
            <a:ext cx="241300" cy="392351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505200" y="1054418"/>
            <a:ext cx="4559300" cy="711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creen Shot 2019-07-21 at 09.54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178" y="2768602"/>
            <a:ext cx="5588000" cy="595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 descr="Screen Shot 2019-07-21 at 09.54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300" y="1093009"/>
            <a:ext cx="2874585" cy="622333"/>
          </a:xfrm>
          <a:prstGeom prst="rect">
            <a:avLst/>
          </a:prstGeom>
        </p:spPr>
      </p:pic>
      <p:pic>
        <p:nvPicPr>
          <p:cNvPr id="20" name="Picture 19" descr="Screen Shot 2019-07-21 at 09.53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39" y="1118409"/>
            <a:ext cx="1343860" cy="558833"/>
          </a:xfrm>
          <a:prstGeom prst="rect">
            <a:avLst/>
          </a:prstGeom>
        </p:spPr>
      </p:pic>
      <p:pic>
        <p:nvPicPr>
          <p:cNvPr id="26" name="Picture 25" descr="Screen Shot 2019-07-21 at 09.31.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856" y="2008665"/>
            <a:ext cx="1562100" cy="463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6143550" y="3822700"/>
            <a:ext cx="182649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r>
              <a:rPr lang="en-US" baseline="30000" dirty="0" smtClean="0"/>
              <a:t>µ</a:t>
            </a:r>
            <a:r>
              <a:rPr lang="en-US" dirty="0" smtClean="0"/>
              <a:t> = e (</a:t>
            </a:r>
            <a:r>
              <a:rPr lang="en-US" dirty="0" err="1" smtClean="0"/>
              <a:t>ψγ</a:t>
            </a:r>
            <a:r>
              <a:rPr lang="en-US" baseline="30000" dirty="0" err="1" smtClean="0"/>
              <a:t>µ</a:t>
            </a:r>
            <a:r>
              <a:rPr lang="en-US" dirty="0" err="1" smtClean="0"/>
              <a:t>ψ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7066060" y="3907368"/>
            <a:ext cx="1524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321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erturbation </a:t>
            </a:r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14</a:t>
            </a:fld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22300" y="2070100"/>
            <a:ext cx="5111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Screen Shot 2019-05-06 at 23.23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71" y="2369064"/>
            <a:ext cx="2162657" cy="537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" name="Picture 43" descr="Screen Shot 2019-05-06 at 23.24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94" y="2390166"/>
            <a:ext cx="2360609" cy="653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5" name="TextBox 44"/>
          <p:cNvSpPr txBox="1"/>
          <p:nvPr/>
        </p:nvSpPr>
        <p:spPr>
          <a:xfrm>
            <a:off x="1323554" y="1903968"/>
            <a:ext cx="208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Scattering matrix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84388" y="3606800"/>
            <a:ext cx="4722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313449" y="3432529"/>
            <a:ext cx="7278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C7C9F"/>
                </a:solidFill>
              </a:rPr>
              <a:t>Perturbation </a:t>
            </a:r>
            <a:r>
              <a:rPr lang="en-US" dirty="0" smtClean="0">
                <a:solidFill>
                  <a:srgbClr val="2C7C9F"/>
                </a:solidFill>
              </a:rPr>
              <a:t>expansion: terms can be graphically represented as </a:t>
            </a:r>
          </a:p>
          <a:p>
            <a:r>
              <a:rPr lang="en-US" dirty="0">
                <a:solidFill>
                  <a:srgbClr val="2C7C9F"/>
                </a:solidFill>
              </a:rPr>
              <a:t> </a:t>
            </a:r>
            <a:r>
              <a:rPr lang="en-US" dirty="0" smtClean="0">
                <a:solidFill>
                  <a:srgbClr val="2C7C9F"/>
                </a:solidFill>
              </a:rPr>
              <a:t>                                     Feynman diagrams</a:t>
            </a:r>
            <a:r>
              <a:rPr lang="en-US" dirty="0" smtClean="0">
                <a:solidFill>
                  <a:srgbClr val="2C7C9F"/>
                </a:solidFill>
              </a:rPr>
              <a:t> </a:t>
            </a:r>
            <a:endParaRPr lang="en-US" dirty="0">
              <a:solidFill>
                <a:srgbClr val="2C7C9F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7407121" y="1391166"/>
            <a:ext cx="11752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019800" y="2330966"/>
            <a:ext cx="0" cy="2217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59677" y="5753100"/>
            <a:ext cx="475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5326201" y="5797414"/>
            <a:ext cx="684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NLO</a:t>
            </a:r>
            <a:endParaRPr lang="en-US" sz="1600" dirty="0"/>
          </a:p>
        </p:txBody>
      </p:sp>
      <p:pic>
        <p:nvPicPr>
          <p:cNvPr id="12" name="Picture 11" descr="Screen Shot 2019-05-07 at 00.30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049" y="2113527"/>
            <a:ext cx="1790099" cy="501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5" name="Straight Connector 24"/>
          <p:cNvCxnSpPr/>
          <p:nvPr/>
        </p:nvCxnSpPr>
        <p:spPr>
          <a:xfrm flipH="1" flipV="1">
            <a:off x="4229894" y="2390166"/>
            <a:ext cx="1" cy="225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709333" y="2390166"/>
            <a:ext cx="15205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709333" y="2390166"/>
            <a:ext cx="0" cy="16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900288" y="3801861"/>
            <a:ext cx="2095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dirty="0" smtClean="0"/>
              <a:t>xample: </a:t>
            </a:r>
            <a:r>
              <a:rPr lang="en-US" i="1" dirty="0" err="1" smtClean="0"/>
              <a:t>ee</a:t>
            </a:r>
            <a:r>
              <a:rPr lang="en-US" i="1" dirty="0" smtClean="0"/>
              <a:t> </a:t>
            </a:r>
            <a:r>
              <a:rPr lang="en-US" i="1" dirty="0" smtClean="0">
                <a:sym typeface="Wingdings"/>
              </a:rPr>
              <a:t> µµ</a:t>
            </a:r>
            <a:endParaRPr lang="en-US" i="1" dirty="0"/>
          </a:p>
        </p:txBody>
      </p:sp>
      <p:sp>
        <p:nvSpPr>
          <p:cNvPr id="6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70" name="Date Placeholder 1"/>
          <p:cNvSpPr>
            <a:spLocks noGrp="1"/>
          </p:cNvSpPr>
          <p:nvPr>
            <p:ph type="dt" sz="half" idx="10"/>
          </p:nvPr>
        </p:nvSpPr>
        <p:spPr>
          <a:xfrm>
            <a:off x="5629835" y="6275668"/>
            <a:ext cx="2133600" cy="365125"/>
          </a:xfrm>
        </p:spPr>
        <p:txBody>
          <a:bodyPr/>
          <a:lstStyle/>
          <a:p>
            <a:fld id="{6FBD4A6B-466E-DA45-BDDC-122CFC0E6A34}" type="datetime1">
              <a:rPr lang="en-GB" smtClean="0"/>
              <a:t>22/07/19</a:t>
            </a:fld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019800" y="2330966"/>
            <a:ext cx="9403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582374" y="1434593"/>
            <a:ext cx="0" cy="678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855373" y="2720534"/>
            <a:ext cx="2036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Perturbation </a:t>
            </a:r>
            <a:r>
              <a:rPr lang="en-US" sz="1200" dirty="0"/>
              <a:t>H</a:t>
            </a:r>
            <a:r>
              <a:rPr lang="en-US" sz="1200" dirty="0" smtClean="0"/>
              <a:t>amiltonian </a:t>
            </a:r>
          </a:p>
          <a:p>
            <a:r>
              <a:rPr lang="en-US" sz="1200" dirty="0"/>
              <a:t>i</a:t>
            </a:r>
            <a:r>
              <a:rPr lang="en-US" sz="1200" dirty="0" smtClean="0"/>
              <a:t>n the Interaction picture</a:t>
            </a:r>
          </a:p>
        </p:txBody>
      </p:sp>
      <p:pic>
        <p:nvPicPr>
          <p:cNvPr id="2" name="Picture 1" descr="Screen Shot 2019-07-21 at 17.17.3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401" y="4332177"/>
            <a:ext cx="2206360" cy="1245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Picture 45" descr="Screen Shot 2019-07-21 at 17.12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699" y="4332177"/>
            <a:ext cx="2072501" cy="1245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022479" y="4539734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285875" y="4590534"/>
            <a:ext cx="106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  </a:t>
            </a:r>
            <a:r>
              <a:rPr lang="is-IS" dirty="0" smtClean="0"/>
              <a:t>…....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64458" y="1016000"/>
            <a:ext cx="7990542" cy="71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creen Shot 2019-07-21 at 20.17.5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29" y="1157266"/>
            <a:ext cx="1603434" cy="511601"/>
          </a:xfrm>
          <a:prstGeom prst="rect">
            <a:avLst/>
          </a:prstGeom>
        </p:spPr>
      </p:pic>
      <p:pic>
        <p:nvPicPr>
          <p:cNvPr id="11" name="Picture 10" descr="Screen Shot 2019-07-21 at 20.16.4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62" y="1157266"/>
            <a:ext cx="6336809" cy="52192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6450803" y="1016000"/>
            <a:ext cx="1804197" cy="7112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34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Feynman diagrams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0D-E96D-474F-B476-CD434A1C3C0D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 descr="Screen Shot 2019-07-21 at 17.13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819" y="4737100"/>
            <a:ext cx="1775732" cy="57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Screen Shot 2019-07-21 at 17.13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4648200"/>
            <a:ext cx="4736810" cy="66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7-21 at 17.13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35" y="2987475"/>
            <a:ext cx="6921500" cy="1032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1 at 17.12.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1012317"/>
            <a:ext cx="2184399" cy="1313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841935" y="2507734"/>
            <a:ext cx="66447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line and each vertex represents a mathematical term: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Resulting matrix element: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4317" y="5606534"/>
            <a:ext cx="806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set of Feynman Rules allows to translate any diagram to an amplitude </a:t>
            </a:r>
            <a:endParaRPr lang="en-US" dirty="0"/>
          </a:p>
        </p:txBody>
      </p:sp>
      <p:pic>
        <p:nvPicPr>
          <p:cNvPr id="12" name="Picture 11" descr="Screen Shot 2019-07-21 at 20.14.3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791" y="4787900"/>
            <a:ext cx="460208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7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sz="3600" dirty="0" smtClean="0"/>
              <a:t>From amplitudes to cross sections</a:t>
            </a:r>
            <a:endParaRPr lang="en-US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37A9A-A175-AB4F-8327-18C2CB1521F6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 descr="Screen Shot 2019-07-21 at 17.35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1" y="1499658"/>
            <a:ext cx="3937000" cy="413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47251" y="1053068"/>
            <a:ext cx="859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Collider: Interaction rate depends on luminosity  and cross sectio</a:t>
            </a:r>
            <a:r>
              <a:rPr lang="en-US" dirty="0"/>
              <a:t>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51201" y="2160706"/>
            <a:ext cx="602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Luminosity </a:t>
            </a:r>
            <a:r>
              <a:rPr lang="en-US" dirty="0" smtClean="0">
                <a:latin typeface="Apple Chancery"/>
                <a:cs typeface="Apple Chancery"/>
              </a:rPr>
              <a:t>L</a:t>
            </a:r>
            <a:r>
              <a:rPr lang="en-US" dirty="0" smtClean="0"/>
              <a:t> depends on the number of particles </a:t>
            </a:r>
          </a:p>
          <a:p>
            <a:r>
              <a:rPr lang="en-US" dirty="0" smtClean="0"/>
              <a:t>per punch, the bunch frequency and the beam profile  </a:t>
            </a:r>
            <a:endParaRPr lang="en-US" dirty="0"/>
          </a:p>
        </p:txBody>
      </p:sp>
      <p:pic>
        <p:nvPicPr>
          <p:cNvPr id="10" name="Picture 9" descr="Screen Shot 2019-07-21 at 20.10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3651250"/>
            <a:ext cx="4121394" cy="85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" name="Straight Arrow Connector 11"/>
          <p:cNvCxnSpPr/>
          <p:nvPr/>
        </p:nvCxnSpPr>
        <p:spPr>
          <a:xfrm flipV="1">
            <a:off x="3746500" y="1879600"/>
            <a:ext cx="406400" cy="388203"/>
          </a:xfrm>
          <a:prstGeom prst="straightConnector1">
            <a:avLst/>
          </a:prstGeom>
          <a:ln w="127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7251" y="3130034"/>
            <a:ext cx="6993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cross section: depends on squared matrix element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7251" y="5009634"/>
            <a:ext cx="5715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Integration over phase space </a:t>
            </a:r>
            <a:r>
              <a:rPr lang="en-US" dirty="0" smtClean="0">
                <a:sym typeface="Wingdings"/>
              </a:rPr>
              <a:t> total cross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65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9CDD6-8DBC-D44E-9D6D-B7C2B48E511D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17</a:t>
            </a:fld>
            <a:endParaRPr lang="en-US" dirty="0"/>
          </a:p>
        </p:txBody>
      </p:sp>
      <p:sp>
        <p:nvSpPr>
          <p:cNvPr id="33" name="Title 3"/>
          <p:cNvSpPr>
            <a:spLocks noGrp="1"/>
          </p:cNvSpPr>
          <p:nvPr>
            <p:ph type="title"/>
          </p:nvPr>
        </p:nvSpPr>
        <p:spPr>
          <a:xfrm>
            <a:off x="549275" y="1225176"/>
            <a:ext cx="8042276" cy="767313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eak </a:t>
            </a:r>
            <a:r>
              <a:rPr lang="en-US" dirty="0" smtClean="0"/>
              <a:t>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22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203" y="1782469"/>
            <a:ext cx="1624497" cy="1624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9CDD6-8DBC-D44E-9D6D-B7C2B48E511D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18</a:t>
            </a:fld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429452" y="4464096"/>
            <a:ext cx="3673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Today’s </a:t>
            </a:r>
            <a:r>
              <a:rPr lang="en-US" dirty="0" smtClean="0"/>
              <a:t>relation at low energies: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64014" y="1225769"/>
            <a:ext cx="702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 theory of weak interaction, 1933</a:t>
            </a:r>
            <a:r>
              <a:rPr lang="en-US" dirty="0" smtClean="0"/>
              <a:t>:  Effective Field Theory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1024294" y="4473598"/>
            <a:ext cx="5232322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 coupling parameter G</a:t>
            </a:r>
            <a:r>
              <a:rPr lang="en-US" baseline="-25000" dirty="0" smtClean="0"/>
              <a:t>F</a:t>
            </a:r>
            <a:r>
              <a:rPr lang="en-US" dirty="0" smtClean="0"/>
              <a:t>, </a:t>
            </a:r>
          </a:p>
          <a:p>
            <a:r>
              <a:rPr lang="en-US" dirty="0" smtClean="0"/>
              <a:t>related to new physics at a scale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endParaRPr lang="en-US" baseline="-25000" dirty="0" smtClean="0"/>
          </a:p>
          <a:p>
            <a:r>
              <a:rPr lang="en-US" dirty="0"/>
              <a:t>w</a:t>
            </a:r>
            <a:r>
              <a:rPr lang="en-US" dirty="0" smtClean="0"/>
              <a:t>hich was not accessible in 1933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dirty="0" smtClean="0"/>
              <a:t>Cross section diverges at high energies</a:t>
            </a:r>
          </a:p>
          <a:p>
            <a:r>
              <a:rPr lang="en-US" dirty="0"/>
              <a:t>a</a:t>
            </a:r>
            <a:r>
              <a:rPr lang="en-US" dirty="0" smtClean="0"/>
              <a:t>nd does </a:t>
            </a:r>
            <a:r>
              <a:rPr lang="en-US" dirty="0" smtClean="0"/>
              <a:t>not explain observed parity violation     </a:t>
            </a:r>
            <a:endParaRPr lang="en-US" dirty="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08" y="1882962"/>
            <a:ext cx="2955039" cy="2265530"/>
          </a:xfrm>
          <a:prstGeom prst="rect">
            <a:avLst/>
          </a:prstGeom>
        </p:spPr>
      </p:pic>
      <p:pic>
        <p:nvPicPr>
          <p:cNvPr id="8" name="Picture 7" descr="Screen Shot 2019-07-21 at 21.11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06" y="3543300"/>
            <a:ext cx="5080000" cy="57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1 at 21.13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747" y="2788034"/>
            <a:ext cx="1762483" cy="259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Screen Shot 2019-07-21 at 21.19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268" y="4953000"/>
            <a:ext cx="1850231" cy="800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Oval 11"/>
          <p:cNvSpPr/>
          <p:nvPr/>
        </p:nvSpPr>
        <p:spPr>
          <a:xfrm>
            <a:off x="4807846" y="2449368"/>
            <a:ext cx="330200" cy="254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22548" y="2146300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</a:t>
            </a:r>
            <a:r>
              <a:rPr lang="en-US" sz="1600" baseline="-25000" dirty="0" smtClean="0"/>
              <a:t>F</a:t>
            </a:r>
            <a:endParaRPr lang="en-US" sz="16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134746" y="2335070"/>
            <a:ext cx="291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294182" y="1780737"/>
            <a:ext cx="29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446507" y="2343594"/>
            <a:ext cx="2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362791" y="290483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</a:t>
            </a:r>
            <a:endParaRPr lang="en-US" sz="1400" dirty="0"/>
          </a:p>
        </p:txBody>
      </p:sp>
      <p:pic>
        <p:nvPicPr>
          <p:cNvPr id="16" name="Picture 15" descr="Screen Shot 2019-07-21 at 21.47.4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030" y="3691466"/>
            <a:ext cx="206905" cy="194734"/>
          </a:xfrm>
          <a:prstGeom prst="rect">
            <a:avLst/>
          </a:prstGeom>
        </p:spPr>
      </p:pic>
      <p:pic>
        <p:nvPicPr>
          <p:cNvPr id="17" name="Picture 16" descr="Screen Shot 2019-07-21 at 21.47.39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2" y="3688106"/>
            <a:ext cx="232000" cy="265833"/>
          </a:xfrm>
          <a:prstGeom prst="rect">
            <a:avLst/>
          </a:prstGeom>
        </p:spPr>
      </p:pic>
      <p:sp>
        <p:nvSpPr>
          <p:cNvPr id="33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Fermi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145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3655140" y="3759200"/>
            <a:ext cx="4716661" cy="636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A4F6-920B-AC44-B1DD-787744556337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549275" y="69476"/>
            <a:ext cx="8042276" cy="767313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ontemporary theory</a:t>
            </a:r>
            <a:endParaRPr lang="en-US" dirty="0"/>
          </a:p>
        </p:txBody>
      </p:sp>
      <p:pic>
        <p:nvPicPr>
          <p:cNvPr id="4" name="Picture 3" descr="Screen Shot 2019-07-21 at 21.2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25600"/>
            <a:ext cx="7785100" cy="493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64458" y="1104900"/>
            <a:ext cx="353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Contemporary Matrix element: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2500" y="2324100"/>
            <a:ext cx="22050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Projection to </a:t>
            </a:r>
          </a:p>
          <a:p>
            <a:r>
              <a:rPr lang="en-US" sz="1600" dirty="0" smtClean="0"/>
              <a:t>left-handed fermions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461152" y="2673335"/>
            <a:ext cx="140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</a:t>
            </a:r>
            <a:r>
              <a:rPr lang="en-US" sz="1600" baseline="-25000" dirty="0" smtClean="0"/>
              <a:t>W</a:t>
            </a:r>
            <a:r>
              <a:rPr lang="en-US" sz="1600" dirty="0" smtClean="0"/>
              <a:t> </a:t>
            </a:r>
            <a:r>
              <a:rPr lang="en-US" sz="1600" dirty="0" smtClean="0"/>
              <a:t>~80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318000" y="2119541"/>
            <a:ext cx="127000" cy="553794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794000" y="2119541"/>
            <a:ext cx="3975100" cy="553794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94000" y="1979841"/>
            <a:ext cx="0" cy="693494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32400" y="2368535"/>
            <a:ext cx="15021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4-momentum</a:t>
            </a:r>
          </a:p>
          <a:p>
            <a:r>
              <a:rPr lang="en-US" sz="1600" dirty="0" smtClean="0"/>
              <a:t> transfer q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4864100" y="2119541"/>
            <a:ext cx="368300" cy="401394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Screen Shot 2019-07-21 at 21.56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732" y="4962387"/>
            <a:ext cx="3665335" cy="1243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 descr="Screen Shot 2019-07-21 at 23.11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815" y="3759200"/>
            <a:ext cx="3395135" cy="636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 descr="Screen Shot 2019-07-21 at 23.12.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940" y="3810000"/>
            <a:ext cx="586659" cy="5461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512816" y="3297428"/>
            <a:ext cx="537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W couples with pairs of left-handed leptons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201990" y="5189167"/>
            <a:ext cx="2599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CKM matrix: </a:t>
            </a:r>
          </a:p>
          <a:p>
            <a:r>
              <a:rPr lang="en-US" dirty="0" smtClean="0"/>
              <a:t>connection between </a:t>
            </a:r>
          </a:p>
          <a:p>
            <a:r>
              <a:rPr lang="en-US" dirty="0" smtClean="0"/>
              <a:t>weak and mass states</a:t>
            </a:r>
            <a:endParaRPr lang="en-US" dirty="0"/>
          </a:p>
        </p:txBody>
      </p:sp>
      <p:pic>
        <p:nvPicPr>
          <p:cNvPr id="33" name="Picture 32" descr="Screen Shot 2019-07-22 at 07.46.2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29" y="3297429"/>
            <a:ext cx="2362522" cy="1211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037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2FB-365B-A540-8B74-08FC96007B7C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101" y="1340554"/>
            <a:ext cx="4784166" cy="457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672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458" y="1130300"/>
            <a:ext cx="7606845" cy="5262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 the Dirac </a:t>
            </a:r>
            <a:r>
              <a:rPr lang="en-US" dirty="0" err="1" smtClean="0"/>
              <a:t>Lagrangian</a:t>
            </a:r>
            <a:r>
              <a:rPr lang="en-US" dirty="0" smtClean="0"/>
              <a:t> to be invariant </a:t>
            </a:r>
          </a:p>
          <a:p>
            <a:r>
              <a:rPr lang="en-US" dirty="0" smtClean="0"/>
              <a:t>under a local  SU(2)</a:t>
            </a:r>
            <a:r>
              <a:rPr lang="en-US" baseline="-25000" dirty="0" smtClean="0"/>
              <a:t>L </a:t>
            </a:r>
            <a:r>
              <a:rPr lang="en-US" dirty="0" smtClean="0"/>
              <a:t>x U(1)</a:t>
            </a:r>
            <a:r>
              <a:rPr lang="en-US" baseline="-25000" dirty="0" smtClean="0"/>
              <a:t>Y</a:t>
            </a:r>
            <a:r>
              <a:rPr lang="en-US" dirty="0" smtClean="0"/>
              <a:t> transformation.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U(1)</a:t>
            </a:r>
            <a:r>
              <a:rPr lang="en-US" baseline="-25000" dirty="0" smtClean="0"/>
              <a:t>Y</a:t>
            </a:r>
            <a:r>
              <a:rPr lang="en-US" dirty="0" smtClean="0"/>
              <a:t>: generator is the weak hypercharge Y = 2(Q −T</a:t>
            </a:r>
            <a:r>
              <a:rPr lang="en-US" baseline="-25000" dirty="0" smtClean="0"/>
              <a:t>3</a:t>
            </a:r>
            <a:r>
              <a:rPr lang="en-US" dirty="0" smtClean="0"/>
              <a:t>), T</a:t>
            </a:r>
            <a:r>
              <a:rPr lang="en-US" baseline="-25000" dirty="0" smtClean="0"/>
              <a:t>3</a:t>
            </a:r>
            <a:r>
              <a:rPr lang="en-US" dirty="0" smtClean="0"/>
              <a:t> = ± ½ for</a:t>
            </a:r>
          </a:p>
          <a:p>
            <a:r>
              <a:rPr lang="en-US" dirty="0"/>
              <a:t> </a:t>
            </a:r>
            <a:r>
              <a:rPr lang="en-US" dirty="0" smtClean="0"/>
              <a:t>          left-handed fermions, </a:t>
            </a:r>
            <a:r>
              <a:rPr lang="en-US" dirty="0"/>
              <a:t>T</a:t>
            </a:r>
            <a:r>
              <a:rPr lang="en-US" baseline="-25000" dirty="0"/>
              <a:t>3</a:t>
            </a:r>
            <a:r>
              <a:rPr lang="en-US" dirty="0"/>
              <a:t> = </a:t>
            </a:r>
            <a:r>
              <a:rPr lang="en-US" dirty="0" smtClean="0"/>
              <a:t>0 for right-handed fermions</a:t>
            </a:r>
          </a:p>
          <a:p>
            <a:endParaRPr lang="en-US" dirty="0" smtClean="0"/>
          </a:p>
          <a:p>
            <a:r>
              <a:rPr lang="en-US" dirty="0" smtClean="0"/>
              <a:t>SU(2)</a:t>
            </a:r>
            <a:r>
              <a:rPr lang="en-US" baseline="-25000" dirty="0" smtClean="0"/>
              <a:t>L</a:t>
            </a:r>
            <a:r>
              <a:rPr lang="en-US" dirty="0" smtClean="0"/>
              <a:t>: only transforms left-handed fermion-doublets</a:t>
            </a:r>
          </a:p>
          <a:p>
            <a:r>
              <a:rPr lang="en-US" dirty="0"/>
              <a:t> </a:t>
            </a:r>
            <a:r>
              <a:rPr lang="en-US" dirty="0" smtClean="0"/>
              <a:t>           generators of SU(2) are the </a:t>
            </a:r>
            <a:r>
              <a:rPr lang="en-US" dirty="0"/>
              <a:t>P</a:t>
            </a:r>
            <a:r>
              <a:rPr lang="en-US" dirty="0" smtClean="0"/>
              <a:t>auli matrices: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</a:p>
          <a:p>
            <a:endParaRPr lang="en-US" baseline="-25000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8702-063D-C84D-A973-53DF7E12949C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Electroweak unification</a:t>
            </a:r>
            <a:endParaRPr lang="en-US" dirty="0"/>
          </a:p>
        </p:txBody>
      </p:sp>
      <p:pic>
        <p:nvPicPr>
          <p:cNvPr id="6" name="Picture 5" descr="Screen Shot 2019-07-21 at 08.19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35" y="1962074"/>
            <a:ext cx="4016940" cy="618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7-22 at 01.36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74" y="5118100"/>
            <a:ext cx="1591235" cy="679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2 at 01.36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201" y="5099555"/>
            <a:ext cx="1636949" cy="66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Screen Shot 2019-07-22 at 01.35.4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375" y="5122354"/>
            <a:ext cx="1689099" cy="637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Screen Shot 2019-07-22 at 01.35.3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34" y="5122354"/>
            <a:ext cx="1070540" cy="637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8879" y="1448163"/>
            <a:ext cx="834556" cy="10278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15564" y="2589539"/>
            <a:ext cx="947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A. Salam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6810" y="1130300"/>
            <a:ext cx="758916" cy="10118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11873" y="2221925"/>
            <a:ext cx="1195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S. Weinberg</a:t>
            </a:r>
            <a:endParaRPr lang="en-US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3618" y="2038395"/>
            <a:ext cx="737057" cy="11055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40635" y="3266873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S.L.Glashow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858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7533-D637-3644-A755-A39F98F6E1BB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390" y="1066800"/>
            <a:ext cx="8266769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New covariant derivative: one gauge field per generator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Physical fields are linear combinations of the original gauge fields: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In order to obtain the QED current for A</a:t>
            </a:r>
            <a:r>
              <a:rPr lang="en-US" baseline="-25000" dirty="0" smtClean="0"/>
              <a:t>µ</a:t>
            </a:r>
            <a:r>
              <a:rPr lang="en-US" dirty="0" smtClean="0"/>
              <a:t>, the Weinberg angle needs to be: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Screen Shot 2019-07-22 at 01.54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06" y="3699311"/>
            <a:ext cx="3835400" cy="709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2 at 01.54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4" y="3699311"/>
            <a:ext cx="2770188" cy="69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Screen Shot 2019-07-22 at 02.30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118" y="5207000"/>
            <a:ext cx="4294188" cy="620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Screen Shot 2019-07-22 at 02.34.4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2" y="1651000"/>
            <a:ext cx="5511800" cy="847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Screen Shot 2019-07-22 at 03.08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291" y="1651000"/>
            <a:ext cx="1134868" cy="774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Screen Shot 2019-07-22 at 03.28.1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510" y="2642177"/>
            <a:ext cx="4438649" cy="407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Electroweak unification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3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53215" y="4817170"/>
            <a:ext cx="8428030" cy="499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93B2-53E0-F64C-BDE0-02F8881DA2C1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390" y="1066800"/>
            <a:ext cx="7507183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Interaction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: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Rewriting the Z interaction in terms of axial and vector coupling:  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Screen Shot 2019-07-22 at 02.51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35" y="1663700"/>
            <a:ext cx="6731000" cy="987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Screen Shot 2019-07-22 at 02.54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800" y="2851011"/>
            <a:ext cx="4646706" cy="494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Screen Shot 2019-07-22 at 03.03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5491182"/>
            <a:ext cx="3543300" cy="821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7-22 at 03.00.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15" y="4777135"/>
            <a:ext cx="1358440" cy="540001"/>
          </a:xfrm>
          <a:prstGeom prst="rect">
            <a:avLst/>
          </a:prstGeom>
        </p:spPr>
      </p:pic>
      <p:pic>
        <p:nvPicPr>
          <p:cNvPr id="17" name="Picture 16" descr="Screen Shot 2019-07-22 at 03.05.5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55" y="4817170"/>
            <a:ext cx="7069590" cy="499966"/>
          </a:xfrm>
          <a:prstGeom prst="rect">
            <a:avLst/>
          </a:prstGeom>
        </p:spPr>
      </p:pic>
      <p:sp>
        <p:nvSpPr>
          <p:cNvPr id="20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Electroweak unification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1654" y="2834147"/>
            <a:ext cx="1907845" cy="142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13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xperimental </a:t>
            </a:r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12944-0E2A-954A-B539-438F5D79C5F4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23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032" y="1303751"/>
            <a:ext cx="2715519" cy="213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635" y="1826971"/>
            <a:ext cx="1886920" cy="1340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9" name="Straight Arrow Connector 18"/>
          <p:cNvCxnSpPr/>
          <p:nvPr/>
        </p:nvCxnSpPr>
        <p:spPr>
          <a:xfrm flipV="1">
            <a:off x="7268634" y="2900202"/>
            <a:ext cx="0" cy="29173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92097" y="1303751"/>
            <a:ext cx="1520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Neutral current</a:t>
            </a:r>
          </a:p>
          <a:p>
            <a:r>
              <a:rPr lang="en-US" sz="1400" b="1" dirty="0" smtClean="0">
                <a:solidFill>
                  <a:srgbClr val="FFFFFF"/>
                </a:solidFill>
              </a:rPr>
              <a:t>interaction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8927" y="934419"/>
            <a:ext cx="596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b="1" dirty="0">
                <a:solidFill>
                  <a:srgbClr val="2C7C9F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2C7C9F"/>
                </a:solidFill>
              </a:rPr>
              <a:t>1972: </a:t>
            </a:r>
            <a:r>
              <a:rPr lang="en-US" b="1" dirty="0" err="1" smtClean="0">
                <a:solidFill>
                  <a:srgbClr val="2C7C9F"/>
                </a:solidFill>
              </a:rPr>
              <a:t>Gargamelle</a:t>
            </a:r>
            <a:r>
              <a:rPr lang="en-US" b="1" dirty="0" smtClean="0">
                <a:solidFill>
                  <a:srgbClr val="2C7C9F"/>
                </a:solidFill>
              </a:rPr>
              <a:t>: discovery of neutral currents</a:t>
            </a:r>
            <a:endParaRPr lang="en-US" b="1" dirty="0">
              <a:solidFill>
                <a:srgbClr val="2C7C9F"/>
              </a:solidFill>
            </a:endParaRPr>
          </a:p>
        </p:txBody>
      </p:sp>
      <p:pic>
        <p:nvPicPr>
          <p:cNvPr id="37" name="Picture 36" descr="Screen Shot 2019-05-08 at 10.28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31" y="1395537"/>
            <a:ext cx="2608367" cy="1979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5" name="Rectangle 44"/>
          <p:cNvSpPr/>
          <p:nvPr/>
        </p:nvSpPr>
        <p:spPr>
          <a:xfrm>
            <a:off x="7890440" y="5464640"/>
            <a:ext cx="400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-</a:t>
            </a:r>
            <a:endParaRPr lang="en-US" sz="2000" dirty="0"/>
          </a:p>
        </p:txBody>
      </p:sp>
      <p:pic>
        <p:nvPicPr>
          <p:cNvPr id="6" name="Picture 5" descr="Screen Shot 2019-05-12 at 20.37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33" y="3614699"/>
            <a:ext cx="2778518" cy="1992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5-12 at 20.41.5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3751277"/>
            <a:ext cx="1663700" cy="114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016000" y="2802835"/>
            <a:ext cx="1829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Bubble chamber in 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Neutrino bea</a:t>
            </a:r>
            <a:r>
              <a:rPr lang="en-US" sz="1400" b="1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41167" y="5700375"/>
            <a:ext cx="65376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The Neutral </a:t>
            </a:r>
            <a:r>
              <a:rPr lang="en-US" sz="1600" b="1" dirty="0">
                <a:solidFill>
                  <a:schemeClr val="accent1"/>
                </a:solidFill>
              </a:rPr>
              <a:t>C</a:t>
            </a:r>
            <a:r>
              <a:rPr lang="en-US" sz="1600" b="1" dirty="0" smtClean="0">
                <a:solidFill>
                  <a:schemeClr val="accent1"/>
                </a:solidFill>
              </a:rPr>
              <a:t>urrent was not part of </a:t>
            </a:r>
            <a:r>
              <a:rPr lang="en-US" sz="1600" b="1" dirty="0" err="1" smtClean="0">
                <a:solidFill>
                  <a:schemeClr val="accent1"/>
                </a:solidFill>
              </a:rPr>
              <a:t>Gargamelle’s</a:t>
            </a:r>
            <a:r>
              <a:rPr lang="en-US" sz="1600" b="1" dirty="0" smtClean="0">
                <a:solidFill>
                  <a:schemeClr val="accent1"/>
                </a:solidFill>
              </a:rPr>
              <a:t> core program</a:t>
            </a:r>
          </a:p>
          <a:p>
            <a:r>
              <a:rPr lang="is-IS" sz="1600" b="1" dirty="0" smtClean="0">
                <a:solidFill>
                  <a:schemeClr val="accent1"/>
                </a:solidFill>
              </a:rPr>
              <a:t>… but they reacted fast to new challenge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35611" y="2690136"/>
            <a:ext cx="29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40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xperimental </a:t>
            </a:r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A525-3AF7-764C-998A-801C1C2E63B4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24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032" y="1303751"/>
            <a:ext cx="2715519" cy="213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635" y="1970075"/>
            <a:ext cx="1886920" cy="1340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Screen Shot 2019-05-07 at 01.35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63" y="4096301"/>
            <a:ext cx="3027334" cy="211382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9" name="Straight Arrow Connector 18"/>
          <p:cNvCxnSpPr/>
          <p:nvPr/>
        </p:nvCxnSpPr>
        <p:spPr>
          <a:xfrm flipV="1">
            <a:off x="7268634" y="2824002"/>
            <a:ext cx="0" cy="29173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18140" y="4164322"/>
            <a:ext cx="1706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UA1 Z production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 1982-85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92097" y="1303751"/>
            <a:ext cx="1520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Neutral current</a:t>
            </a:r>
          </a:p>
          <a:p>
            <a:r>
              <a:rPr lang="en-US" sz="1400" b="1" dirty="0" smtClean="0">
                <a:solidFill>
                  <a:srgbClr val="FFFFFF"/>
                </a:solidFill>
              </a:rPr>
              <a:t>interaction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8927" y="934419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b="1" dirty="0">
                <a:solidFill>
                  <a:srgbClr val="2C7C9F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2C7C9F"/>
                </a:solidFill>
              </a:rPr>
              <a:t>1972: </a:t>
            </a:r>
            <a:r>
              <a:rPr lang="en-US" b="1" dirty="0" err="1" smtClean="0">
                <a:solidFill>
                  <a:srgbClr val="2C7C9F"/>
                </a:solidFill>
              </a:rPr>
              <a:t>Gargamelle</a:t>
            </a:r>
            <a:r>
              <a:rPr lang="en-US" b="1" dirty="0" smtClean="0">
                <a:solidFill>
                  <a:srgbClr val="2C7C9F"/>
                </a:solidFill>
              </a:rPr>
              <a:t>: discovery of neutral currents</a:t>
            </a:r>
            <a:endParaRPr lang="en-US" b="1" dirty="0">
              <a:solidFill>
                <a:srgbClr val="2C7C9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4627" y="3639042"/>
            <a:ext cx="578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b="1" dirty="0">
                <a:solidFill>
                  <a:srgbClr val="2C7C9F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2C7C9F"/>
                </a:solidFill>
              </a:rPr>
              <a:t>1984: UA1/UA2: observation of W and Z bosons</a:t>
            </a:r>
            <a:endParaRPr lang="en-US" b="1" dirty="0">
              <a:solidFill>
                <a:srgbClr val="2C7C9F"/>
              </a:solidFill>
            </a:endParaRPr>
          </a:p>
        </p:txBody>
      </p:sp>
      <p:pic>
        <p:nvPicPr>
          <p:cNvPr id="37" name="Picture 36" descr="Screen Shot 2019-05-08 at 10.28.4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31" y="1395537"/>
            <a:ext cx="2608367" cy="1979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5970" y="4434399"/>
            <a:ext cx="1570312" cy="117459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6850" y="4164322"/>
            <a:ext cx="3265640" cy="196959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3" name="TextBox 42"/>
          <p:cNvSpPr txBox="1"/>
          <p:nvPr/>
        </p:nvSpPr>
        <p:spPr>
          <a:xfrm>
            <a:off x="6701741" y="5608992"/>
            <a:ext cx="2273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            SPS </a:t>
            </a:r>
            <a:r>
              <a:rPr lang="en-US" sz="1400" b="1" dirty="0" err="1" smtClean="0">
                <a:solidFill>
                  <a:schemeClr val="accent1"/>
                </a:solidFill>
              </a:rPr>
              <a:t>pp</a:t>
            </a:r>
            <a:r>
              <a:rPr lang="en-US" sz="1400" b="1" dirty="0" smtClean="0">
                <a:solidFill>
                  <a:schemeClr val="accent1"/>
                </a:solidFill>
              </a:rPr>
              <a:t> collider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1981-1991, E=900 </a:t>
            </a:r>
            <a:r>
              <a:rPr lang="en-US" sz="1400" b="1" dirty="0" err="1" smtClean="0">
                <a:solidFill>
                  <a:schemeClr val="accent1"/>
                </a:solidFill>
              </a:rPr>
              <a:t>GeV</a:t>
            </a:r>
            <a:r>
              <a:rPr lang="en-US" sz="1400" b="1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890440" y="5464640"/>
            <a:ext cx="400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-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3855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542156" y="2673788"/>
            <a:ext cx="4922396" cy="435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0E5BF-2B00-8B46-B74C-D70FFE544DCA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390" y="1066800"/>
            <a:ext cx="5761951" cy="6740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 of free gauge fields: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w</a:t>
            </a:r>
            <a:r>
              <a:rPr lang="en-US" dirty="0" smtClean="0">
                <a:sym typeface="Wingdings"/>
              </a:rPr>
              <a:t>ith: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Leads to triple and quartic gauge boson couplings:</a:t>
            </a:r>
          </a:p>
          <a:p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Screen Shot 2019-07-22 at 03.11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84" y="1625601"/>
            <a:ext cx="3396604" cy="561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2 at 03.16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495" y="2728442"/>
            <a:ext cx="1943099" cy="393158"/>
          </a:xfrm>
          <a:prstGeom prst="rect">
            <a:avLst/>
          </a:prstGeom>
        </p:spPr>
      </p:pic>
      <p:pic>
        <p:nvPicPr>
          <p:cNvPr id="10" name="Picture 9" descr="Screen Shot 2019-07-22 at 03.14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231" y="2673788"/>
            <a:ext cx="2108320" cy="435111"/>
          </a:xfrm>
          <a:prstGeom prst="rect">
            <a:avLst/>
          </a:prstGeom>
        </p:spPr>
      </p:pic>
      <p:pic>
        <p:nvPicPr>
          <p:cNvPr id="11" name="Picture 10" descr="Screen Shot 2019-07-22 at 03.14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156" y="2673788"/>
            <a:ext cx="905337" cy="435111"/>
          </a:xfrm>
          <a:prstGeom prst="rect">
            <a:avLst/>
          </a:prstGeom>
        </p:spPr>
      </p:pic>
      <p:pic>
        <p:nvPicPr>
          <p:cNvPr id="15" name="Picture 14" descr="Screen Shot 2019-07-22 at 03.12.5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2689799"/>
            <a:ext cx="2484423" cy="365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 descr="Screen Shot 2019-07-22 at 03.20.1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98" y="3835400"/>
            <a:ext cx="7217586" cy="2364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Electroweak gauge fields</a:t>
            </a:r>
            <a:endParaRPr lang="en-US" dirty="0"/>
          </a:p>
        </p:txBody>
      </p:sp>
      <p:pic>
        <p:nvPicPr>
          <p:cNvPr id="23" name="Picture 22" descr="Screen Shot 2019-07-22 at 08.16.4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579" y="1168400"/>
            <a:ext cx="1312321" cy="1181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Oval 23"/>
          <p:cNvSpPr/>
          <p:nvPr/>
        </p:nvSpPr>
        <p:spPr>
          <a:xfrm>
            <a:off x="6464300" y="2626299"/>
            <a:ext cx="2127251" cy="5614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6819900" y="3187700"/>
            <a:ext cx="292100" cy="787400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Screen Shot 2019-07-22 at 08.22.4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836" y="3405367"/>
            <a:ext cx="1674670" cy="569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 descr="Screen Shot 2019-05-08 at 10.48.3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95" y="1192643"/>
            <a:ext cx="1667934" cy="1156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088652" y="4540934"/>
            <a:ext cx="2799854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/>
                </a:solidFill>
              </a:rPr>
              <a:t>W/Z bosons carry</a:t>
            </a:r>
          </a:p>
          <a:p>
            <a:r>
              <a:rPr lang="en-US" i="1" dirty="0" smtClean="0">
                <a:solidFill>
                  <a:schemeClr val="accent1"/>
                </a:solidFill>
              </a:rPr>
              <a:t>EM and/or weak charges</a:t>
            </a:r>
            <a:endParaRPr lang="en-US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58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05CB-62BC-434E-AA6B-1D78AB576C51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6648" y="533400"/>
            <a:ext cx="6571030" cy="10495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So far no mass terms for the gauge bosons W,Z as they </a:t>
            </a:r>
          </a:p>
          <a:p>
            <a:r>
              <a:rPr lang="en-US" dirty="0" smtClean="0">
                <a:sym typeface="Wingdings"/>
              </a:rPr>
              <a:t>would destroy the local gauge invariance</a:t>
            </a:r>
          </a:p>
          <a:p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Mass terms introduced by interaction with a scalar field</a:t>
            </a:r>
          </a:p>
          <a:p>
            <a:r>
              <a:rPr lang="en-US" dirty="0" smtClean="0">
                <a:sym typeface="Wingdings"/>
              </a:rPr>
              <a:t>    through the covariant derivative in he kinetic term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sz="10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after assuming a non-zero vacuum expectation value 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(electroweak symmetry breaking) 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the interactions lead to mass terms for the W and Z 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Higgs mechanism</a:t>
            </a:r>
            <a:endParaRPr lang="en-US" dirty="0"/>
          </a:p>
        </p:txBody>
      </p:sp>
      <p:pic>
        <p:nvPicPr>
          <p:cNvPr id="12" name="Picture 11" descr="Screen Shot 2019-07-22 at 03.38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6" y="2658882"/>
            <a:ext cx="6692899" cy="536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Screen Shot 2019-07-22 at 03.41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4124480"/>
            <a:ext cx="2297062" cy="615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7-22 at 03.46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4203263"/>
            <a:ext cx="2451099" cy="536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 descr="Screen Shot 2019-07-22 at 03.45.4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544" y="5397500"/>
            <a:ext cx="2651961" cy="58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Screen Shot 2019-07-22 at 03.45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5384800"/>
            <a:ext cx="1366239" cy="508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7-22 at 03.45.3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485" y="5397500"/>
            <a:ext cx="1339215" cy="496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Screen Shot 2019-05-07 at 00.15.1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906" y="694551"/>
            <a:ext cx="891483" cy="91882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7894224" y="1662211"/>
            <a:ext cx="1163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Peter Higgs</a:t>
            </a:r>
            <a:endParaRPr lang="en-US" sz="1400" dirty="0"/>
          </a:p>
        </p:txBody>
      </p:sp>
      <p:pic>
        <p:nvPicPr>
          <p:cNvPr id="29" name="Picture 28" descr="Screen Shot 2019-07-22 at 07.41.1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859" y="3378112"/>
            <a:ext cx="2409265" cy="165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19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Summary Standard Model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065-EDC4-6343-8F12-0659FB86C5E6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129284"/>
            <a:ext cx="4698722" cy="4570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Symmetries and fields:</a:t>
            </a:r>
          </a:p>
          <a:p>
            <a:endParaRPr lang="en-US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Wingdings" charset="0"/>
              <a:buChar char="w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Lorentz boosts/rotations, translations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ym typeface="Wingdings"/>
              </a:rPr>
              <a:t> matter particles, spin1/2: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ψ</a:t>
            </a:r>
            <a:endParaRPr lang="en-US" b="1" dirty="0" smtClean="0">
              <a:solidFill>
                <a:schemeClr val="bg2">
                  <a:lumMod val="50000"/>
                </a:schemeClr>
              </a:solidFill>
              <a:sym typeface="Wingdings"/>
            </a:endParaRPr>
          </a:p>
          <a:p>
            <a:r>
              <a:rPr lang="en-US" b="1" dirty="0">
                <a:sym typeface="Wingdings"/>
              </a:rPr>
              <a:t> </a:t>
            </a:r>
            <a:r>
              <a:rPr lang="en-US" b="1" dirty="0" smtClean="0">
                <a:sym typeface="Wingdings"/>
              </a:rPr>
              <a:t>     </a:t>
            </a:r>
            <a:r>
              <a:rPr lang="en-US" dirty="0" smtClean="0">
                <a:sym typeface="Wingdings"/>
              </a:rPr>
              <a:t>described by Dirac formalism:</a:t>
            </a:r>
          </a:p>
          <a:p>
            <a:endParaRPr lang="en-US" b="1" dirty="0">
              <a:sym typeface="Wingdings"/>
            </a:endParaRPr>
          </a:p>
          <a:p>
            <a:endParaRPr lang="en-US" b="1" dirty="0" smtClean="0">
              <a:sym typeface="Wingdings"/>
            </a:endParaRPr>
          </a:p>
          <a:p>
            <a:endParaRPr lang="en-US" sz="1100" b="1" dirty="0">
              <a:sym typeface="Wingdings"/>
            </a:endParaRPr>
          </a:p>
          <a:p>
            <a:r>
              <a:rPr lang="en-US" sz="1100" b="1" dirty="0" smtClean="0">
                <a:sym typeface="Wingdings"/>
              </a:rPr>
              <a:t>           </a:t>
            </a:r>
            <a:r>
              <a:rPr lang="en-US" dirty="0" smtClean="0">
                <a:sym typeface="Wingdings"/>
              </a:rPr>
              <a:t>2x6 leptons: e, </a:t>
            </a:r>
            <a:r>
              <a:rPr lang="en-US" dirty="0" err="1" smtClean="0">
                <a:sym typeface="Wingdings"/>
              </a:rPr>
              <a:t>ν</a:t>
            </a:r>
            <a:r>
              <a:rPr lang="en-US" sz="2400" baseline="-25000" dirty="0" err="1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, µ,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ν</a:t>
            </a:r>
            <a:r>
              <a:rPr lang="en-US" sz="2400" baseline="-25000" dirty="0" smtClean="0">
                <a:sym typeface="Wingdings"/>
              </a:rPr>
              <a:t>µ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τ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ν</a:t>
            </a:r>
            <a:r>
              <a:rPr lang="en-US" sz="2400" baseline="-25000" dirty="0" err="1" smtClean="0">
                <a:sym typeface="Wingdings"/>
              </a:rPr>
              <a:t>τ</a:t>
            </a:r>
            <a:endParaRPr lang="en-US" sz="2400" baseline="-25000" dirty="0">
              <a:sym typeface="Wingdings"/>
            </a:endParaRPr>
          </a:p>
          <a:p>
            <a:r>
              <a:rPr lang="en-US" sz="2400" baseline="-25000" dirty="0" smtClean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    </a:t>
            </a:r>
            <a:r>
              <a:rPr lang="en-US" dirty="0" smtClean="0">
                <a:sym typeface="Wingdings"/>
              </a:rPr>
              <a:t>2x6 quarks: u, d, c, s, b, t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pPr marL="285750" indent="-285750">
              <a:buFont typeface="Wingdings" charset="0"/>
              <a:buChar char="w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Local gauge symmetries: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force fields: spin 1: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V</a:t>
            </a:r>
            <a:r>
              <a:rPr lang="en-US" b="1" dirty="0" smtClean="0"/>
              <a:t> </a:t>
            </a:r>
          </a:p>
          <a:p>
            <a:endParaRPr lang="en-US" sz="800" dirty="0" smtClean="0"/>
          </a:p>
          <a:p>
            <a:r>
              <a:rPr lang="en-US" dirty="0" smtClean="0"/>
              <a:t>      SU(2) x U(1) 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 </a:t>
            </a:r>
            <a:r>
              <a:rPr lang="en-US" dirty="0" err="1" smtClean="0"/>
              <a:t>γ</a:t>
            </a:r>
            <a:r>
              <a:rPr lang="en-US" dirty="0" smtClean="0"/>
              <a:t>, Z, W</a:t>
            </a:r>
            <a:r>
              <a:rPr lang="en-US" baseline="30000" dirty="0" smtClean="0"/>
              <a:t>±</a:t>
            </a:r>
            <a:r>
              <a:rPr lang="en-US" dirty="0" smtClean="0"/>
              <a:t>: EW force</a:t>
            </a:r>
          </a:p>
          <a:p>
            <a:endParaRPr lang="en-US" sz="800" dirty="0" smtClean="0"/>
          </a:p>
          <a:p>
            <a:r>
              <a:rPr lang="en-US" dirty="0" smtClean="0"/>
              <a:t>      SU(3) 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 8 gluons: strong force</a:t>
            </a:r>
          </a:p>
          <a:p>
            <a:endParaRPr lang="en-US" sz="800" b="1" dirty="0" smtClean="0">
              <a:solidFill>
                <a:schemeClr val="bg2">
                  <a:lumMod val="50000"/>
                </a:schemeClr>
              </a:solidFill>
              <a:latin typeface="Wingdings"/>
              <a:ea typeface="Wingdings"/>
              <a:cs typeface="Wingdings"/>
              <a:sym typeface="Wingding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9398" y="945653"/>
            <a:ext cx="46346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Relativistic Quantum Field Theory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Symmetry requirements 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</a:rPr>
              <a:t>Renormalizability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2" name="Picture 31" descr="Screen Shot 2019-05-06 at 18.37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85" y="2667517"/>
            <a:ext cx="1961556" cy="415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Rectangle 33"/>
          <p:cNvSpPr/>
          <p:nvPr/>
        </p:nvSpPr>
        <p:spPr>
          <a:xfrm>
            <a:off x="4757986" y="2275318"/>
            <a:ext cx="38335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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sym typeface="Wingdings"/>
              </a:rPr>
              <a:t>F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ermions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sym typeface="Wingdings"/>
              </a:rPr>
              <a:t>and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bosons masses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/>
              <a:t>    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scalar </a:t>
            </a:r>
            <a:r>
              <a:rPr lang="en-US" dirty="0">
                <a:sym typeface="Wingdings"/>
              </a:rPr>
              <a:t>Higgs field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sym typeface="Wingdings"/>
              </a:rPr>
              <a:t>ϕ</a:t>
            </a:r>
            <a:endParaRPr lang="en-US" b="1" dirty="0">
              <a:solidFill>
                <a:schemeClr val="bg2">
                  <a:lumMod val="50000"/>
                </a:schemeClr>
              </a:solidFill>
              <a:sym typeface="Wingdings"/>
            </a:endParaRPr>
          </a:p>
          <a:p>
            <a:r>
              <a:rPr lang="en-US" dirty="0">
                <a:sym typeface="Wingdings"/>
              </a:rPr>
              <a:t>          </a:t>
            </a:r>
            <a:r>
              <a:rPr lang="en-US" dirty="0" smtClean="0">
                <a:sym typeface="Wingdings"/>
              </a:rPr>
              <a:t>EW Symmetry </a:t>
            </a:r>
            <a:r>
              <a:rPr lang="en-US" dirty="0">
                <a:sym typeface="Wingdings"/>
              </a:rPr>
              <a:t>breaking </a:t>
            </a:r>
            <a:r>
              <a:rPr lang="en-US" dirty="0" smtClean="0">
                <a:sym typeface="Wingdings"/>
              </a:rPr>
              <a:t>in 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the ground state (vacuum)</a:t>
            </a:r>
            <a:endParaRPr lang="en-US" dirty="0"/>
          </a:p>
        </p:txBody>
      </p:sp>
      <p:pic>
        <p:nvPicPr>
          <p:cNvPr id="35" name="Picture 34" descr="Screen Shot 2019-05-06 at 18.23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708" y="5707326"/>
            <a:ext cx="1794333" cy="455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" name="Rectangle 35"/>
          <p:cNvSpPr/>
          <p:nvPr/>
        </p:nvSpPr>
        <p:spPr>
          <a:xfrm>
            <a:off x="4627245" y="3977783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Renormalizability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Wingdings" charset="0"/>
              <a:buChar char="w"/>
            </a:pPr>
            <a:endParaRPr lang="en-US" sz="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/>
              <a:t>   </a:t>
            </a:r>
            <a:r>
              <a:rPr lang="en-US" dirty="0"/>
              <a:t>E</a:t>
            </a:r>
            <a:r>
              <a:rPr lang="en-US" dirty="0" smtClean="0"/>
              <a:t>ffective parameters </a:t>
            </a:r>
          </a:p>
          <a:p>
            <a:r>
              <a:rPr lang="en-US" dirty="0" smtClean="0"/>
              <a:t>    can be adjusted in</a:t>
            </a:r>
          </a:p>
          <a:p>
            <a:r>
              <a:rPr lang="en-US" dirty="0"/>
              <a:t> </a:t>
            </a:r>
            <a:r>
              <a:rPr lang="en-US" dirty="0" smtClean="0"/>
              <a:t>   all orders of </a:t>
            </a:r>
          </a:p>
          <a:p>
            <a:r>
              <a:rPr lang="en-US" dirty="0"/>
              <a:t> </a:t>
            </a:r>
            <a:r>
              <a:rPr lang="en-US" dirty="0" smtClean="0"/>
              <a:t>   perturbation</a:t>
            </a:r>
          </a:p>
          <a:p>
            <a:r>
              <a:rPr lang="en-US" dirty="0"/>
              <a:t> </a:t>
            </a:r>
            <a:r>
              <a:rPr lang="en-US" dirty="0" smtClean="0"/>
              <a:t>   expansion such </a:t>
            </a:r>
          </a:p>
          <a:p>
            <a:r>
              <a:rPr lang="en-US" dirty="0"/>
              <a:t> </a:t>
            </a:r>
            <a:r>
              <a:rPr lang="en-US" dirty="0" smtClean="0"/>
              <a:t>   that theory keeps finite</a:t>
            </a:r>
            <a:endParaRPr lang="en-US" dirty="0"/>
          </a:p>
        </p:txBody>
      </p:sp>
      <p:pic>
        <p:nvPicPr>
          <p:cNvPr id="37" name="Picture 36" descr="Screen Shot 2019-05-06 at 21.18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32" y="3875081"/>
            <a:ext cx="1631474" cy="1765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114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589658"/>
            <a:ext cx="8042276" cy="767313"/>
          </a:xfrm>
        </p:spPr>
        <p:txBody>
          <a:bodyPr/>
          <a:lstStyle/>
          <a:p>
            <a:r>
              <a:rPr lang="en-US" dirty="0" smtClean="0"/>
              <a:t>SM: </a:t>
            </a:r>
            <a:r>
              <a:rPr lang="en-US" dirty="0"/>
              <a:t>a</a:t>
            </a:r>
            <a:r>
              <a:rPr lang="en-US" dirty="0" smtClean="0"/>
              <a:t>n international development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04943-8D51-874D-9C35-DC80B8999CA0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026" y="1094209"/>
            <a:ext cx="930873" cy="8889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08959" y="1983193"/>
            <a:ext cx="1854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Yang Chen-</a:t>
            </a:r>
            <a:r>
              <a:rPr lang="en-US" sz="1200" dirty="0" err="1" smtClean="0"/>
              <a:t>Ning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(China) Gauge theories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416" y="1698391"/>
            <a:ext cx="834556" cy="10278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57824" y="2791264"/>
            <a:ext cx="1149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Abdus</a:t>
            </a:r>
            <a:r>
              <a:rPr lang="en-US" sz="1200" dirty="0" smtClean="0"/>
              <a:t> Salam </a:t>
            </a:r>
          </a:p>
          <a:p>
            <a:r>
              <a:rPr lang="en-US" sz="1200" dirty="0" smtClean="0"/>
              <a:t>(Pakistan)</a:t>
            </a:r>
          </a:p>
          <a:p>
            <a:r>
              <a:rPr lang="en-US" sz="1200" dirty="0" smtClean="0"/>
              <a:t>EW theory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14249" y="5706276"/>
            <a:ext cx="1389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Steven Weinberg </a:t>
            </a:r>
          </a:p>
          <a:p>
            <a:r>
              <a:rPr lang="en-US" sz="1200" dirty="0" smtClean="0"/>
              <a:t>(US) EW theory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140" y="3619003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Frank </a:t>
            </a:r>
            <a:r>
              <a:rPr lang="en-US" sz="1200" dirty="0" err="1" smtClean="0"/>
              <a:t>Wilczek</a:t>
            </a:r>
            <a:endParaRPr lang="en-US" sz="1200" dirty="0" smtClean="0"/>
          </a:p>
          <a:p>
            <a:r>
              <a:rPr lang="en-US" sz="1200" dirty="0" smtClean="0"/>
              <a:t>(US) QCD</a:t>
            </a:r>
            <a:endParaRPr lang="en-US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785" y="3671338"/>
            <a:ext cx="817916" cy="11024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29835" y="4863966"/>
            <a:ext cx="179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Makoto Kobayashi</a:t>
            </a:r>
          </a:p>
          <a:p>
            <a:r>
              <a:rPr lang="en-US" sz="1200" dirty="0" smtClean="0"/>
              <a:t>(Japan): Quark mixing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089972" y="4761151"/>
            <a:ext cx="109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Peter Higgs</a:t>
            </a:r>
          </a:p>
          <a:p>
            <a:r>
              <a:rPr lang="en-US" sz="1200" dirty="0" smtClean="0"/>
              <a:t> (UK)  EWSB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389" y="1197387"/>
            <a:ext cx="745978" cy="105502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0360" y="2214026"/>
            <a:ext cx="156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Richard Feynman</a:t>
            </a:r>
          </a:p>
          <a:p>
            <a:r>
              <a:rPr lang="en-US" sz="1200" dirty="0" smtClean="0"/>
              <a:t>(US), QED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025" y="1441965"/>
            <a:ext cx="773636" cy="109414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363934" y="2495379"/>
            <a:ext cx="172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Shinichiro </a:t>
            </a:r>
            <a:r>
              <a:rPr lang="en-US" sz="1200" dirty="0" err="1" smtClean="0"/>
              <a:t>Tomonaga</a:t>
            </a:r>
            <a:endParaRPr lang="en-US" sz="1200" dirty="0" smtClean="0"/>
          </a:p>
          <a:p>
            <a:r>
              <a:rPr lang="en-US" sz="1200" dirty="0" smtClean="0"/>
              <a:t>(Japan) QED</a:t>
            </a:r>
            <a:endParaRPr lang="en-US" sz="1200" dirty="0"/>
          </a:p>
        </p:txBody>
      </p:sp>
      <p:pic>
        <p:nvPicPr>
          <p:cNvPr id="29" name="Picture 28" descr="Screen Shot 2019-05-06 at 20.16.1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618" y="3160669"/>
            <a:ext cx="843361" cy="88470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246480" y="4222543"/>
            <a:ext cx="133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Chien-Shiun</a:t>
            </a:r>
            <a:r>
              <a:rPr lang="en-US" sz="1200" dirty="0" smtClean="0"/>
              <a:t> Wu</a:t>
            </a:r>
          </a:p>
          <a:p>
            <a:r>
              <a:rPr lang="en-US" sz="1200" dirty="0" smtClean="0"/>
              <a:t>(China/US)</a:t>
            </a:r>
          </a:p>
          <a:p>
            <a:r>
              <a:rPr lang="en-US" sz="1200" dirty="0" smtClean="0"/>
              <a:t>Parity violation</a:t>
            </a:r>
            <a:endParaRPr lang="en-US" sz="1200" dirty="0"/>
          </a:p>
        </p:txBody>
      </p:sp>
      <p:pic>
        <p:nvPicPr>
          <p:cNvPr id="31" name="Picture 30" descr="Screen Shot 2019-05-06 at 20.23.0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025" y="2900506"/>
            <a:ext cx="953589" cy="122383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212372" y="4157223"/>
            <a:ext cx="13791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Emmy </a:t>
            </a:r>
            <a:r>
              <a:rPr lang="en-US" sz="1200" dirty="0" err="1" smtClean="0"/>
              <a:t>Noether</a:t>
            </a:r>
            <a:endParaRPr lang="en-US" sz="1200" dirty="0" smtClean="0"/>
          </a:p>
          <a:p>
            <a:r>
              <a:rPr lang="en-US" sz="1200" dirty="0" smtClean="0"/>
              <a:t>(</a:t>
            </a:r>
            <a:r>
              <a:rPr lang="en-US" sz="1200" dirty="0"/>
              <a:t>G</a:t>
            </a:r>
            <a:r>
              <a:rPr lang="en-US" sz="1200" dirty="0" smtClean="0"/>
              <a:t>ermany):</a:t>
            </a:r>
          </a:p>
          <a:p>
            <a:r>
              <a:rPr lang="en-US" sz="1200" dirty="0" smtClean="0"/>
              <a:t>Symmetries and </a:t>
            </a:r>
          </a:p>
          <a:p>
            <a:r>
              <a:rPr lang="en-US" sz="1200" dirty="0"/>
              <a:t>c</a:t>
            </a:r>
            <a:r>
              <a:rPr lang="en-US" sz="1200" dirty="0" smtClean="0"/>
              <a:t>onservation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3428" y="4553297"/>
            <a:ext cx="735231" cy="103982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153428" y="5593123"/>
            <a:ext cx="1845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Tsung</a:t>
            </a:r>
            <a:r>
              <a:rPr lang="en-US" sz="1200" dirty="0" smtClean="0"/>
              <a:t>-Dao Lee</a:t>
            </a:r>
          </a:p>
          <a:p>
            <a:r>
              <a:rPr lang="en-US" sz="1200" dirty="0" smtClean="0"/>
              <a:t>(China) parity violation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566097" y="5244611"/>
            <a:ext cx="1391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Murray </a:t>
            </a:r>
            <a:r>
              <a:rPr lang="en-US" sz="1200" dirty="0" err="1" smtClean="0"/>
              <a:t>Gell</a:t>
            </a:r>
            <a:r>
              <a:rPr lang="en-US" sz="1200" dirty="0" smtClean="0"/>
              <a:t>-Man</a:t>
            </a:r>
          </a:p>
          <a:p>
            <a:r>
              <a:rPr lang="en-US" sz="1200" dirty="0" smtClean="0"/>
              <a:t>(US) </a:t>
            </a:r>
            <a:r>
              <a:rPr lang="en-US" sz="1200" dirty="0" err="1" smtClean="0"/>
              <a:t>Quarjks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1131" y="2800781"/>
            <a:ext cx="926977" cy="67901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39274" y="1650785"/>
            <a:ext cx="830955" cy="109436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3332318" y="2780421"/>
            <a:ext cx="1335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Gerard ‘t </a:t>
            </a:r>
            <a:r>
              <a:rPr lang="en-US" sz="1200" dirty="0" err="1" smtClean="0"/>
              <a:t>Hooft</a:t>
            </a:r>
            <a:endParaRPr lang="en-US" sz="1200" dirty="0" smtClean="0"/>
          </a:p>
          <a:p>
            <a:r>
              <a:rPr lang="en-US" sz="1200" dirty="0" smtClean="0"/>
              <a:t>Netherlands,</a:t>
            </a:r>
          </a:p>
          <a:p>
            <a:r>
              <a:rPr lang="en-US" sz="1200" dirty="0" err="1" smtClean="0"/>
              <a:t>renormalisation</a:t>
            </a:r>
            <a:endParaRPr lang="en-US" sz="12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95628" y="4988220"/>
            <a:ext cx="758916" cy="1011888"/>
          </a:xfrm>
          <a:prstGeom prst="rect">
            <a:avLst/>
          </a:prstGeom>
        </p:spPr>
      </p:pic>
      <p:pic>
        <p:nvPicPr>
          <p:cNvPr id="42" name="Picture 41" descr="Screen Shot 2019-05-07 at 00.15.17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748" y="3742551"/>
            <a:ext cx="891483" cy="91882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7389" y="4310581"/>
            <a:ext cx="745978" cy="7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8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Parameters of the Model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8B8F-FD6B-134C-8A3B-248E39318E87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9275" y="1158522"/>
            <a:ext cx="373675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w"/>
            </a:pPr>
            <a:r>
              <a:rPr lang="en-US" dirty="0" smtClean="0"/>
              <a:t>13 </a:t>
            </a:r>
            <a:r>
              <a:rPr lang="en-US" b="1" dirty="0" smtClean="0">
                <a:solidFill>
                  <a:srgbClr val="2C7C9F"/>
                </a:solidFill>
              </a:rPr>
              <a:t>masses:</a:t>
            </a:r>
            <a:r>
              <a:rPr lang="en-US" dirty="0" smtClean="0"/>
              <a:t>  fermions, </a:t>
            </a:r>
            <a:r>
              <a:rPr lang="en-US" dirty="0" err="1" smtClean="0"/>
              <a:t>mH</a:t>
            </a:r>
            <a:r>
              <a:rPr lang="en-US" dirty="0" smtClean="0"/>
              <a:t> </a:t>
            </a:r>
          </a:p>
          <a:p>
            <a:endParaRPr lang="en-US" sz="800" dirty="0"/>
          </a:p>
          <a:p>
            <a:pPr marL="285750" indent="-285750">
              <a:buFont typeface="Wingdings" charset="0"/>
              <a:buChar char="w"/>
            </a:pPr>
            <a:r>
              <a:rPr lang="en-US" dirty="0" smtClean="0">
                <a:sym typeface="Wingdings"/>
              </a:rPr>
              <a:t>4+4: quark and </a:t>
            </a:r>
            <a:r>
              <a:rPr lang="en-US" dirty="0" err="1" smtClean="0">
                <a:sym typeface="Wingdings"/>
              </a:rPr>
              <a:t>ν</a:t>
            </a:r>
            <a:r>
              <a:rPr lang="en-US" b="1" dirty="0" err="1" smtClean="0">
                <a:solidFill>
                  <a:srgbClr val="2C7C9F"/>
                </a:solidFill>
                <a:sym typeface="Wingdings"/>
              </a:rPr>
              <a:t>mixing</a:t>
            </a:r>
            <a:endParaRPr lang="en-US" b="1" dirty="0" smtClean="0">
              <a:solidFill>
                <a:srgbClr val="2C7C9F"/>
              </a:solidFill>
              <a:sym typeface="Wingdings"/>
            </a:endParaRPr>
          </a:p>
          <a:p>
            <a:endParaRPr lang="en-US" sz="800" dirty="0" smtClean="0">
              <a:sym typeface="Wingdings"/>
            </a:endParaRPr>
          </a:p>
          <a:p>
            <a:pPr marL="285750" indent="-285750">
              <a:buFont typeface="Wingdings" charset="0"/>
              <a:buChar char="w"/>
            </a:pPr>
            <a:r>
              <a:rPr lang="en-US" dirty="0" smtClean="0">
                <a:sym typeface="Wingdings"/>
              </a:rPr>
              <a:t>1 QCD: </a:t>
            </a:r>
            <a:r>
              <a:rPr lang="en-US" b="1" dirty="0" smtClean="0">
                <a:solidFill>
                  <a:srgbClr val="2C7C9F"/>
                </a:solidFill>
                <a:sym typeface="Wingdings"/>
              </a:rPr>
              <a:t>strong coupling</a:t>
            </a:r>
            <a:r>
              <a:rPr lang="en-US" dirty="0" smtClean="0">
                <a:sym typeface="Wingdings"/>
              </a:rPr>
              <a:t>: α</a:t>
            </a:r>
            <a:r>
              <a:rPr lang="en-US" baseline="-25000" dirty="0" smtClean="0">
                <a:sym typeface="Wingdings"/>
              </a:rPr>
              <a:t>s</a:t>
            </a:r>
          </a:p>
          <a:p>
            <a:endParaRPr lang="en-US" sz="800" dirty="0">
              <a:sym typeface="Wingdings"/>
            </a:endParaRPr>
          </a:p>
          <a:p>
            <a:pPr marL="285750" indent="-285750">
              <a:buFont typeface="Wingdings" charset="0"/>
              <a:buChar char="w"/>
            </a:pPr>
            <a:r>
              <a:rPr lang="en-US" dirty="0" smtClean="0">
                <a:sym typeface="Wingdings"/>
              </a:rPr>
              <a:t>3 </a:t>
            </a:r>
            <a:r>
              <a:rPr lang="en-US" b="1" dirty="0" smtClean="0">
                <a:solidFill>
                  <a:srgbClr val="2C7C9F"/>
                </a:solidFill>
                <a:sym typeface="Wingdings"/>
              </a:rPr>
              <a:t>EWK parameters</a:t>
            </a:r>
            <a:r>
              <a:rPr lang="en-US" dirty="0" smtClean="0">
                <a:sym typeface="Wingdings"/>
              </a:rPr>
              <a:t>, e.g.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- SU2 coupling g 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- Weinberg angle </a:t>
            </a:r>
            <a:r>
              <a:rPr lang="en-US" dirty="0" err="1" smtClean="0">
                <a:sym typeface="Wingdings"/>
              </a:rPr>
              <a:t>θ</a:t>
            </a:r>
            <a:r>
              <a:rPr lang="en-US" baseline="-25000" dirty="0" err="1" smtClean="0">
                <a:sym typeface="Wingdings"/>
              </a:rPr>
              <a:t>W</a:t>
            </a:r>
            <a:endParaRPr lang="en-US" baseline="-25000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- Higgs </a:t>
            </a:r>
            <a:r>
              <a:rPr lang="en-US" dirty="0" err="1" smtClean="0">
                <a:sym typeface="Wingdings"/>
              </a:rPr>
              <a:t>vev</a:t>
            </a:r>
            <a:r>
              <a:rPr lang="en-US" dirty="0" smtClean="0">
                <a:sym typeface="Wingdings"/>
              </a:rPr>
              <a:t>  </a:t>
            </a:r>
            <a:r>
              <a:rPr lang="en-US" dirty="0" err="1" smtClean="0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 </a:t>
            </a:r>
          </a:p>
          <a:p>
            <a:r>
              <a:rPr lang="en-US" dirty="0" smtClean="0"/>
              <a:t>---------------------------------</a:t>
            </a:r>
          </a:p>
          <a:p>
            <a:r>
              <a:rPr lang="en-US" b="1" dirty="0" smtClean="0">
                <a:solidFill>
                  <a:srgbClr val="2C7C9F"/>
                </a:solidFill>
              </a:rPr>
              <a:t>25  free parameters</a:t>
            </a:r>
            <a:r>
              <a:rPr lang="en-US" dirty="0" smtClean="0">
                <a:solidFill>
                  <a:srgbClr val="2C7C9F"/>
                </a:solidFill>
              </a:rPr>
              <a:t> </a:t>
            </a:r>
            <a:r>
              <a:rPr lang="en-US" dirty="0" smtClean="0"/>
              <a:t>(18 w/o </a:t>
            </a:r>
            <a:r>
              <a:rPr lang="en-US" dirty="0" err="1" smtClean="0"/>
              <a:t>ν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399" y="968022"/>
            <a:ext cx="2921000" cy="279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 descr="Screen Shot 2019-05-08 at 06.35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980108"/>
            <a:ext cx="1549400" cy="614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Screen Shot 2019-05-08 at 06.35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094" y="4284134"/>
            <a:ext cx="3192703" cy="572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549275" y="4444864"/>
            <a:ext cx="38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parameters can be derived:</a:t>
            </a:r>
          </a:p>
        </p:txBody>
      </p:sp>
      <p:pic>
        <p:nvPicPr>
          <p:cNvPr id="21" name="Picture 20" descr="Screen Shot 2019-05-08 at 07.06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42" y="4892104"/>
            <a:ext cx="1311947" cy="342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5-08 at 07.09.4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42" y="5365020"/>
            <a:ext cx="1311947" cy="459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4857326" y="5071729"/>
            <a:ext cx="37112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b="1" dirty="0" smtClean="0">
                <a:solidFill>
                  <a:srgbClr val="2C7C9F"/>
                </a:solidFill>
                <a:sym typeface="Wingdings"/>
              </a:rPr>
              <a:t>Indirect constraints on  other </a:t>
            </a:r>
          </a:p>
          <a:p>
            <a:r>
              <a:rPr lang="en-US" b="1" dirty="0">
                <a:solidFill>
                  <a:srgbClr val="2C7C9F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2C7C9F"/>
                </a:solidFill>
                <a:sym typeface="Wingdings"/>
              </a:rPr>
              <a:t>   SM parameters</a:t>
            </a:r>
          </a:p>
          <a:p>
            <a:endParaRPr lang="en-US" sz="800" b="1" dirty="0" smtClean="0">
              <a:solidFill>
                <a:srgbClr val="2C7C9F"/>
              </a:solidFill>
              <a:sym typeface="Wingdings"/>
            </a:endParaRPr>
          </a:p>
          <a:p>
            <a:r>
              <a:rPr lang="en-US" b="1" dirty="0" smtClean="0">
                <a:solidFill>
                  <a:srgbClr val="2C7C9F"/>
                </a:solidFill>
                <a:sym typeface="Wingdings"/>
              </a:rPr>
              <a:t> Probe the SM</a:t>
            </a:r>
            <a:endParaRPr lang="en-US" b="1" dirty="0">
              <a:solidFill>
                <a:srgbClr val="2C7C9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46226" y="3896267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EWK mixing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8088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851463" y="5567336"/>
            <a:ext cx="2720538" cy="718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8675" y="1257300"/>
            <a:ext cx="70692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Space-time 4-vector:</a:t>
            </a:r>
          </a:p>
          <a:p>
            <a:endParaRPr lang="en-US" dirty="0"/>
          </a:p>
          <a:p>
            <a:r>
              <a:rPr lang="en-US" dirty="0" smtClean="0"/>
              <a:t>Energy-momentum 4-vector: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1117600" y="3831427"/>
            <a:ext cx="5880100" cy="6481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17600" y="2293297"/>
            <a:ext cx="3084150" cy="8154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Relativistic kinematics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58A6F-CA12-D849-9EFA-DD7E5EE3A3B4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 descr="Screen Shot 2019-07-18 at 19.26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1079501"/>
            <a:ext cx="2240992" cy="547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Screen Shot 2019-07-18 at 19.27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81" y="1079501"/>
            <a:ext cx="2892425" cy="443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7-18 at 19.28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2293297"/>
            <a:ext cx="1752600" cy="815409"/>
          </a:xfrm>
          <a:prstGeom prst="rect">
            <a:avLst/>
          </a:prstGeom>
        </p:spPr>
      </p:pic>
      <p:pic>
        <p:nvPicPr>
          <p:cNvPr id="9" name="Picture 8" descr="Screen Shot 2019-07-18 at 19.28.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625" y="2293297"/>
            <a:ext cx="1229950" cy="815409"/>
          </a:xfrm>
          <a:prstGeom prst="rect">
            <a:avLst/>
          </a:prstGeom>
        </p:spPr>
      </p:pic>
      <p:pic>
        <p:nvPicPr>
          <p:cNvPr id="10" name="Picture 9" descr="Screen Shot 2019-07-18 at 19.28.5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399" y="2191274"/>
            <a:ext cx="1273229" cy="471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Screen Shot 2019-07-18 at 19.29.0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918" y="2790028"/>
            <a:ext cx="1337034" cy="445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Screen Shot 2019-07-18 at 19.29.3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3843874"/>
            <a:ext cx="1854200" cy="635667"/>
          </a:xfrm>
          <a:prstGeom prst="rect">
            <a:avLst/>
          </a:prstGeom>
        </p:spPr>
      </p:pic>
      <p:pic>
        <p:nvPicPr>
          <p:cNvPr id="13" name="Picture 12" descr="Screen Shot 2019-07-18 at 19.29.4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527" y="3831426"/>
            <a:ext cx="3924299" cy="648115"/>
          </a:xfrm>
          <a:prstGeom prst="rect">
            <a:avLst/>
          </a:prstGeom>
        </p:spPr>
      </p:pic>
      <p:pic>
        <p:nvPicPr>
          <p:cNvPr id="18" name="Picture 17" descr="Screen Shot 2019-07-18 at 19.36.19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826" y="2318289"/>
            <a:ext cx="2011680" cy="81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899909" y="3423743"/>
            <a:ext cx="951553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Metric: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ym typeface="Wingdings"/>
              </a:rPr>
              <a:t>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  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21" name="Picture 20" descr="Screen Shot 2019-07-18 at 19.45.19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776" y="4745578"/>
            <a:ext cx="4761358" cy="511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7-18 at 19.46.46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462" y="5567336"/>
            <a:ext cx="1653032" cy="66532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3521379" y="5658934"/>
            <a:ext cx="72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39106" y="3565624"/>
            <a:ext cx="1549400" cy="184344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62800" y="5658934"/>
            <a:ext cx="1891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Herbert </a:t>
            </a:r>
            <a:r>
              <a:rPr lang="en-US" sz="1400" dirty="0" err="1" smtClean="0"/>
              <a:t>Minkowski</a:t>
            </a:r>
            <a:r>
              <a:rPr lang="en-US" sz="1400" dirty="0" smtClean="0"/>
              <a:t>,</a:t>
            </a:r>
          </a:p>
          <a:p>
            <a:r>
              <a:rPr lang="en-US" sz="1400" dirty="0" err="1" smtClean="0"/>
              <a:t>Goettingen</a:t>
            </a:r>
            <a:r>
              <a:rPr lang="en-US" sz="1400" dirty="0" smtClean="0"/>
              <a:t> 1902-09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140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SM precision at LEP  &amp; SLC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E1CC-5D8E-294F-A2AB-484FA2506BB6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1453" y="902854"/>
            <a:ext cx="4922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C7C9F"/>
                </a:solidFill>
              </a:rPr>
              <a:t>1989-1998: </a:t>
            </a:r>
            <a:r>
              <a:rPr lang="en-US" sz="2000" b="1" dirty="0" err="1" smtClean="0">
                <a:solidFill>
                  <a:srgbClr val="2C7C9F"/>
                </a:solidFill>
              </a:rPr>
              <a:t>e</a:t>
            </a:r>
            <a:r>
              <a:rPr lang="en-US" sz="2000" b="1" baseline="30000" dirty="0" err="1" smtClean="0">
                <a:solidFill>
                  <a:srgbClr val="2C7C9F"/>
                </a:solidFill>
              </a:rPr>
              <a:t>+</a:t>
            </a:r>
            <a:r>
              <a:rPr lang="en-US" sz="2000" b="1" dirty="0" err="1" smtClean="0">
                <a:solidFill>
                  <a:srgbClr val="2C7C9F"/>
                </a:solidFill>
              </a:rPr>
              <a:t>e</a:t>
            </a:r>
            <a:r>
              <a:rPr lang="en-US" sz="2000" b="1" baseline="30000" dirty="0" smtClean="0">
                <a:solidFill>
                  <a:srgbClr val="2C7C9F"/>
                </a:solidFill>
              </a:rPr>
              <a:t>- </a:t>
            </a:r>
            <a:r>
              <a:rPr lang="en-US" sz="2000" b="1" dirty="0" smtClean="0">
                <a:solidFill>
                  <a:srgbClr val="2C7C9F"/>
                </a:solidFill>
              </a:rPr>
              <a:t>colliders LEP1 &amp; SLC </a:t>
            </a:r>
          </a:p>
          <a:p>
            <a:r>
              <a:rPr lang="en-US" sz="2000" b="1" dirty="0" err="1" smtClean="0">
                <a:solidFill>
                  <a:srgbClr val="2C7C9F"/>
                </a:solidFill>
              </a:rPr>
              <a:t>Ecms</a:t>
            </a:r>
            <a:r>
              <a:rPr lang="en-US" sz="2000" b="1" dirty="0" smtClean="0">
                <a:solidFill>
                  <a:srgbClr val="2C7C9F"/>
                </a:solidFill>
              </a:rPr>
              <a:t> ~90GeV</a:t>
            </a:r>
            <a:endParaRPr lang="en-US" sz="2000" b="1" dirty="0">
              <a:solidFill>
                <a:srgbClr val="2C7C9F"/>
              </a:solidFill>
            </a:endParaRPr>
          </a:p>
        </p:txBody>
      </p:sp>
      <p:pic>
        <p:nvPicPr>
          <p:cNvPr id="19" name="Picture 18" descr="Screen Shot 2019-05-07 at 03.1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096" y="1490652"/>
            <a:ext cx="1841303" cy="1285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264458" y="4483100"/>
            <a:ext cx="265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3 light neutrino species</a:t>
            </a: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77670" y="2889246"/>
            <a:ext cx="3954929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Numerous measurements:</a:t>
            </a:r>
          </a:p>
          <a:p>
            <a:endParaRPr lang="en-US" sz="800" dirty="0" smtClean="0"/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Line width -&gt; total decay rate 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Forward/Backward, L/R asymmetry 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Branching fractions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Heavy-</a:t>
            </a:r>
            <a:r>
              <a:rPr lang="en-US" sz="1600" dirty="0" err="1" smtClean="0">
                <a:sym typeface="Wingdings"/>
              </a:rPr>
              <a:t>Flavour</a:t>
            </a:r>
            <a:r>
              <a:rPr lang="en-US" sz="1600" dirty="0" smtClean="0">
                <a:sym typeface="Wingdings"/>
              </a:rPr>
              <a:t> quark production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err="1" smtClean="0">
                <a:sym typeface="Wingdings"/>
              </a:rPr>
              <a:t>Polarisation</a:t>
            </a:r>
            <a:endParaRPr lang="en-US" sz="1600" dirty="0" smtClean="0">
              <a:sym typeface="Wingding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275" y="1710730"/>
            <a:ext cx="151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line shape</a:t>
            </a:r>
            <a:endParaRPr lang="en-US" dirty="0"/>
          </a:p>
        </p:txBody>
      </p:sp>
      <p:pic>
        <p:nvPicPr>
          <p:cNvPr id="28" name="Picture 27" descr="Screen Shot 2019-05-07 at 21.15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40" y="4857552"/>
            <a:ext cx="3620518" cy="1246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 descr="Screen Shot 2019-05-07 at 21.19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894" y="902854"/>
            <a:ext cx="2453058" cy="1873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Rectangle 30"/>
          <p:cNvSpPr/>
          <p:nvPr/>
        </p:nvSpPr>
        <p:spPr>
          <a:xfrm>
            <a:off x="264458" y="6097032"/>
            <a:ext cx="23946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 b="1" dirty="0"/>
              <a:t>Phys.Rept.427:257-454,2006</a:t>
            </a:r>
            <a:endParaRPr lang="en-US" sz="12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8400" y="2959107"/>
            <a:ext cx="2119012" cy="1653688"/>
          </a:xfrm>
          <a:prstGeom prst="rect">
            <a:avLst/>
          </a:prstGeom>
        </p:spPr>
      </p:pic>
      <p:pic>
        <p:nvPicPr>
          <p:cNvPr id="33" name="Picture 32" descr="Screen Shot 2019-05-08 at 07.30.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8" y="2177403"/>
            <a:ext cx="2290376" cy="2305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Box 36"/>
          <p:cNvSpPr txBox="1"/>
          <p:nvPr/>
        </p:nvSpPr>
        <p:spPr>
          <a:xfrm>
            <a:off x="493772" y="4962449"/>
            <a:ext cx="4330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</a:rPr>
              <a:t>Good agreement with SM predictions</a:t>
            </a:r>
          </a:p>
          <a:p>
            <a:r>
              <a:rPr lang="en-US" b="1" dirty="0">
                <a:solidFill>
                  <a:srgbClr val="2C7C9F"/>
                </a:solidFill>
              </a:rPr>
              <a:t>w</a:t>
            </a:r>
            <a:r>
              <a:rPr lang="en-US" b="1" dirty="0" smtClean="0">
                <a:solidFill>
                  <a:srgbClr val="2C7C9F"/>
                </a:solidFill>
              </a:rPr>
              <a:t>ith order EWK corrections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06623" y="3081469"/>
            <a:ext cx="1636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SLC: small data set</a:t>
            </a:r>
          </a:p>
          <a:p>
            <a:r>
              <a:rPr lang="en-US" sz="1200" b="1" dirty="0" err="1">
                <a:solidFill>
                  <a:schemeClr val="bg1"/>
                </a:solidFill>
              </a:rPr>
              <a:t>p</a:t>
            </a:r>
            <a:r>
              <a:rPr lang="en-US" sz="1200" b="1" dirty="0" err="1" smtClean="0">
                <a:solidFill>
                  <a:schemeClr val="bg1"/>
                </a:solidFill>
              </a:rPr>
              <a:t>olarised</a:t>
            </a:r>
            <a:r>
              <a:rPr lang="en-US" sz="1200" b="1" dirty="0" smtClean="0">
                <a:solidFill>
                  <a:schemeClr val="bg1"/>
                </a:solidFill>
              </a:rPr>
              <a:t> beam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83322" y="1379907"/>
            <a:ext cx="1298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LEP: large data</a:t>
            </a:r>
          </a:p>
          <a:p>
            <a:r>
              <a:rPr lang="en-US" sz="1200" dirty="0" smtClean="0"/>
              <a:t>sets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408370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SM precision at LEP  &amp; SLC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6C78-66A4-1845-8953-3F18E5C7F030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1453" y="902854"/>
            <a:ext cx="4922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C7C9F"/>
                </a:solidFill>
              </a:rPr>
              <a:t>1989-1998: </a:t>
            </a:r>
            <a:r>
              <a:rPr lang="en-US" sz="2000" b="1" dirty="0" err="1" smtClean="0">
                <a:solidFill>
                  <a:srgbClr val="2C7C9F"/>
                </a:solidFill>
              </a:rPr>
              <a:t>e</a:t>
            </a:r>
            <a:r>
              <a:rPr lang="en-US" sz="2000" b="1" baseline="30000" dirty="0" err="1" smtClean="0">
                <a:solidFill>
                  <a:srgbClr val="2C7C9F"/>
                </a:solidFill>
              </a:rPr>
              <a:t>+</a:t>
            </a:r>
            <a:r>
              <a:rPr lang="en-US" sz="2000" b="1" dirty="0" err="1" smtClean="0">
                <a:solidFill>
                  <a:srgbClr val="2C7C9F"/>
                </a:solidFill>
              </a:rPr>
              <a:t>e</a:t>
            </a:r>
            <a:r>
              <a:rPr lang="en-US" sz="2000" b="1" baseline="30000" dirty="0" smtClean="0">
                <a:solidFill>
                  <a:srgbClr val="2C7C9F"/>
                </a:solidFill>
              </a:rPr>
              <a:t>- </a:t>
            </a:r>
            <a:r>
              <a:rPr lang="en-US" sz="2000" b="1" dirty="0" smtClean="0">
                <a:solidFill>
                  <a:srgbClr val="2C7C9F"/>
                </a:solidFill>
              </a:rPr>
              <a:t>colliders LEP1 &amp; SLC </a:t>
            </a:r>
          </a:p>
          <a:p>
            <a:r>
              <a:rPr lang="en-US" sz="2000" b="1" dirty="0" err="1" smtClean="0">
                <a:solidFill>
                  <a:srgbClr val="2C7C9F"/>
                </a:solidFill>
              </a:rPr>
              <a:t>Ecms</a:t>
            </a:r>
            <a:r>
              <a:rPr lang="en-US" sz="2000" b="1" dirty="0" smtClean="0">
                <a:solidFill>
                  <a:srgbClr val="2C7C9F"/>
                </a:solidFill>
              </a:rPr>
              <a:t> ~90GeV</a:t>
            </a:r>
            <a:endParaRPr lang="en-US" sz="2000" b="1" dirty="0">
              <a:solidFill>
                <a:srgbClr val="2C7C9F"/>
              </a:solidFill>
            </a:endParaRPr>
          </a:p>
        </p:txBody>
      </p:sp>
      <p:pic>
        <p:nvPicPr>
          <p:cNvPr id="19" name="Picture 18" descr="Screen Shot 2019-05-07 at 03.1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096" y="1490652"/>
            <a:ext cx="1841303" cy="1285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264458" y="4483100"/>
            <a:ext cx="238242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3 light neutrino species</a:t>
            </a: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77670" y="2889246"/>
            <a:ext cx="3954929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Numerous measurements:</a:t>
            </a:r>
          </a:p>
          <a:p>
            <a:endParaRPr lang="en-US" sz="800" dirty="0" smtClean="0"/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Line width -&gt; total decay rate 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Forward/Backward, L/R asymmetry 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Branching fractions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>
                <a:sym typeface="Wingdings"/>
              </a:rPr>
              <a:t>Heavy-</a:t>
            </a:r>
            <a:r>
              <a:rPr lang="en-US" sz="1600" dirty="0" err="1" smtClean="0">
                <a:sym typeface="Wingdings"/>
              </a:rPr>
              <a:t>Flavour</a:t>
            </a:r>
            <a:r>
              <a:rPr lang="en-US" sz="1600" dirty="0" smtClean="0">
                <a:sym typeface="Wingdings"/>
              </a:rPr>
              <a:t> quark production</a:t>
            </a:r>
          </a:p>
          <a:p>
            <a:pPr marL="285750" indent="-285750">
              <a:buFont typeface="Wingdings" charset="0"/>
              <a:buChar char="w"/>
            </a:pPr>
            <a:r>
              <a:rPr lang="en-US" sz="1600" dirty="0" err="1" smtClean="0">
                <a:sym typeface="Wingdings"/>
              </a:rPr>
              <a:t>Polarisation</a:t>
            </a:r>
            <a:endParaRPr lang="en-US" sz="1600" dirty="0" smtClean="0">
              <a:sym typeface="Wingding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275" y="1710730"/>
            <a:ext cx="151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line shape</a:t>
            </a:r>
            <a:endParaRPr lang="en-US" dirty="0"/>
          </a:p>
        </p:txBody>
      </p:sp>
      <p:pic>
        <p:nvPicPr>
          <p:cNvPr id="28" name="Picture 27" descr="Screen Shot 2019-05-07 at 21.15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40" y="4857552"/>
            <a:ext cx="3620518" cy="1246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 descr="Screen Shot 2019-05-07 at 21.19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894" y="902854"/>
            <a:ext cx="2453058" cy="1873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Rectangle 30"/>
          <p:cNvSpPr/>
          <p:nvPr/>
        </p:nvSpPr>
        <p:spPr>
          <a:xfrm>
            <a:off x="264458" y="6097032"/>
            <a:ext cx="23946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 b="1" dirty="0"/>
              <a:t>Phys.Rept.427:257-454,2006</a:t>
            </a:r>
            <a:endParaRPr lang="en-US" sz="12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8400" y="2959107"/>
            <a:ext cx="2119012" cy="1653688"/>
          </a:xfrm>
          <a:prstGeom prst="rect">
            <a:avLst/>
          </a:prstGeom>
        </p:spPr>
      </p:pic>
      <p:pic>
        <p:nvPicPr>
          <p:cNvPr id="33" name="Picture 32" descr="Screen Shot 2019-05-08 at 07.30.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8" y="2177403"/>
            <a:ext cx="2290376" cy="2305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Box 36"/>
          <p:cNvSpPr txBox="1"/>
          <p:nvPr/>
        </p:nvSpPr>
        <p:spPr>
          <a:xfrm>
            <a:off x="493772" y="4962449"/>
            <a:ext cx="4330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</a:rPr>
              <a:t>Good agreement with SM predictions</a:t>
            </a:r>
          </a:p>
          <a:p>
            <a:r>
              <a:rPr lang="en-US" b="1" dirty="0">
                <a:solidFill>
                  <a:srgbClr val="2C7C9F"/>
                </a:solidFill>
              </a:rPr>
              <a:t>w</a:t>
            </a:r>
            <a:r>
              <a:rPr lang="en-US" b="1" dirty="0" smtClean="0">
                <a:solidFill>
                  <a:srgbClr val="2C7C9F"/>
                </a:solidFill>
              </a:rPr>
              <a:t>ith order EWK corrections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06623" y="3081469"/>
            <a:ext cx="1636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SLC: small data set</a:t>
            </a:r>
          </a:p>
          <a:p>
            <a:r>
              <a:rPr lang="en-US" sz="1200" b="1" dirty="0" err="1">
                <a:solidFill>
                  <a:schemeClr val="bg1"/>
                </a:solidFill>
              </a:rPr>
              <a:t>p</a:t>
            </a:r>
            <a:r>
              <a:rPr lang="en-US" sz="1200" b="1" dirty="0" err="1" smtClean="0">
                <a:solidFill>
                  <a:schemeClr val="bg1"/>
                </a:solidFill>
              </a:rPr>
              <a:t>olarised</a:t>
            </a:r>
            <a:r>
              <a:rPr lang="en-US" sz="1200" b="1" dirty="0" smtClean="0">
                <a:solidFill>
                  <a:schemeClr val="bg1"/>
                </a:solidFill>
              </a:rPr>
              <a:t> beam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83322" y="1379907"/>
            <a:ext cx="1298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LEP: large data</a:t>
            </a:r>
          </a:p>
          <a:p>
            <a:r>
              <a:rPr lang="en-US" sz="1200" dirty="0" smtClean="0"/>
              <a:t>sets</a:t>
            </a:r>
            <a:endParaRPr lang="en-US" sz="1200" dirty="0"/>
          </a:p>
        </p:txBody>
      </p:sp>
      <p:pic>
        <p:nvPicPr>
          <p:cNvPr id="20" name="Picture 19" descr="Screen Shot 2019-05-08 at 07.31.2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28" y="1482896"/>
            <a:ext cx="1967018" cy="129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Screen Shot 2019-05-08 at 07.32.1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01" y="2425926"/>
            <a:ext cx="415828" cy="10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00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SM precision at LEPII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AA43-E6B4-1647-901C-5414A3FCCF4D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885" y="1050944"/>
            <a:ext cx="4404346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LEP2 (1996-2000): WW, ZZ, </a:t>
            </a:r>
            <a:r>
              <a:rPr lang="en-US" dirty="0" err="1" smtClean="0"/>
              <a:t>γγ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W </a:t>
            </a:r>
            <a:r>
              <a:rPr lang="en-US" dirty="0" err="1" smtClean="0"/>
              <a:t>leptonic</a:t>
            </a:r>
            <a:r>
              <a:rPr lang="en-US" dirty="0" smtClean="0"/>
              <a:t> and </a:t>
            </a:r>
            <a:r>
              <a:rPr lang="en-US" dirty="0" err="1" smtClean="0"/>
              <a:t>hadronic</a:t>
            </a:r>
            <a:r>
              <a:rPr lang="en-US" dirty="0" smtClean="0"/>
              <a:t> BF</a:t>
            </a:r>
          </a:p>
          <a:p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 W mass and width</a:t>
            </a:r>
          </a:p>
          <a:p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 Triple gauge </a:t>
            </a:r>
            <a:r>
              <a:rPr lang="en-US" dirty="0" err="1" smtClean="0"/>
              <a:t>couplings:WWZ</a:t>
            </a:r>
            <a:r>
              <a:rPr lang="en-US" dirty="0" smtClean="0"/>
              <a:t>, </a:t>
            </a:r>
            <a:r>
              <a:rPr lang="en-US" dirty="0" err="1" smtClean="0"/>
              <a:t>WWγ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&amp; anomalous TGC: ZZZ, </a:t>
            </a:r>
            <a:r>
              <a:rPr lang="en-US" dirty="0" err="1" smtClean="0"/>
              <a:t>ZZγ</a:t>
            </a:r>
            <a:r>
              <a:rPr lang="en-US" dirty="0" smtClean="0"/>
              <a:t>*</a:t>
            </a:r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180105" y="2743715"/>
            <a:ext cx="2105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 cross section</a:t>
            </a:r>
            <a:endParaRPr lang="en-US" dirty="0"/>
          </a:p>
        </p:txBody>
      </p:sp>
      <p:pic>
        <p:nvPicPr>
          <p:cNvPr id="17" name="Picture 16" descr="Screen Shot 2019-05-07 at 03.11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105" y="3214131"/>
            <a:ext cx="2717801" cy="255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Rectangle 21"/>
          <p:cNvSpPr/>
          <p:nvPr/>
        </p:nvSpPr>
        <p:spPr>
          <a:xfrm>
            <a:off x="921809" y="4641363"/>
            <a:ext cx="20335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/>
              <a:t>Phys.Rept</a:t>
            </a:r>
            <a:r>
              <a:rPr lang="nb-NO" sz="1000" dirty="0" smtClean="0"/>
              <a:t>.532,119-224, 2013</a:t>
            </a:r>
            <a:endParaRPr lang="en-US" sz="1000" dirty="0"/>
          </a:p>
        </p:txBody>
      </p:sp>
      <p:pic>
        <p:nvPicPr>
          <p:cNvPr id="6" name="Picture 5" descr="Screen Shot 2019-05-08 at 10.48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95" y="1275265"/>
            <a:ext cx="1667934" cy="1156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5-08 at 10.48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932" y="1043516"/>
            <a:ext cx="1871403" cy="1143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Screen Shot 2019-05-08 at 10.51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09" y="2996115"/>
            <a:ext cx="3030857" cy="1522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973118" y="5075339"/>
            <a:ext cx="3204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2C7C9F"/>
                </a:solidFill>
              </a:rPr>
              <a:t>Precise measurement of </a:t>
            </a:r>
          </a:p>
          <a:p>
            <a:r>
              <a:rPr lang="en-US" b="1" dirty="0" smtClean="0">
                <a:solidFill>
                  <a:srgbClr val="2C7C9F"/>
                </a:solidFill>
              </a:rPr>
              <a:t>    W properties</a:t>
            </a:r>
          </a:p>
          <a:p>
            <a:pPr marL="285750" indent="-285750">
              <a:buFont typeface="Wingdings" charset="0"/>
              <a:buChar char="à"/>
            </a:pPr>
            <a:r>
              <a:rPr lang="en-US" b="1" dirty="0" smtClean="0">
                <a:solidFill>
                  <a:srgbClr val="2C7C9F"/>
                </a:solidFill>
              </a:rPr>
              <a:t>TGC as predicted in SM </a:t>
            </a:r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867400" y="2298700"/>
            <a:ext cx="749300" cy="1676400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150100" y="2451100"/>
            <a:ext cx="863600" cy="1790700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3259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LHC: the Higgs boson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9019-E10D-4847-9837-23800CA8765E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33</a:t>
            </a:fld>
            <a:endParaRPr lang="en-US" dirty="0"/>
          </a:p>
        </p:txBody>
      </p:sp>
      <p:pic>
        <p:nvPicPr>
          <p:cNvPr id="8" name="Picture 7" descr="0807031_01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089" y="968027"/>
            <a:ext cx="3206173" cy="2404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504696" y="2888109"/>
            <a:ext cx="3066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LHC: Proton collider, 27km circumference, </a:t>
            </a:r>
          </a:p>
          <a:p>
            <a:pPr>
              <a:buSzPct val="70000"/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6.5TeV beam energy</a:t>
            </a:r>
          </a:p>
        </p:txBody>
      </p:sp>
      <p:pic>
        <p:nvPicPr>
          <p:cNvPr id="10" name="Picture 9" descr="Screen Shot 2019-05-08 at 16.33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516" y="3584765"/>
            <a:ext cx="2537715" cy="2277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Screen Shot 2019-05-08 at 16.32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80" y="3584765"/>
            <a:ext cx="2396135" cy="2268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Screen Shot 2019-05-08 at 16.40.4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63" y="1027290"/>
            <a:ext cx="2334198" cy="1385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269704" y="2756300"/>
            <a:ext cx="4480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2012: Higgs boson discovery: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 ATLAS &amp; CMS experiments, </a:t>
            </a:r>
            <a:r>
              <a:rPr lang="en-US" sz="1400" b="1" dirty="0" err="1" smtClean="0">
                <a:solidFill>
                  <a:schemeClr val="accent1"/>
                </a:solidFill>
              </a:rPr>
              <a:t>mH</a:t>
            </a:r>
            <a:r>
              <a:rPr lang="en-US" sz="1400" b="1" dirty="0" smtClean="0">
                <a:solidFill>
                  <a:schemeClr val="accent1"/>
                </a:solidFill>
              </a:rPr>
              <a:t> </a:t>
            </a:r>
            <a:r>
              <a:rPr lang="en-US" sz="1400" b="1" dirty="0">
                <a:solidFill>
                  <a:schemeClr val="accent1"/>
                </a:solidFill>
              </a:rPr>
              <a:t>=</a:t>
            </a:r>
            <a:r>
              <a:rPr lang="en-US" sz="1400" b="1" dirty="0" smtClean="0">
                <a:solidFill>
                  <a:schemeClr val="accent1"/>
                </a:solidFill>
              </a:rPr>
              <a:t>125.1±0.2 </a:t>
            </a:r>
            <a:r>
              <a:rPr lang="en-US" sz="1400" b="1" dirty="0" err="1" smtClean="0">
                <a:solidFill>
                  <a:schemeClr val="accent1"/>
                </a:solidFill>
              </a:rPr>
              <a:t>GeV</a:t>
            </a:r>
            <a:endParaRPr lang="en-US" sz="1400" b="1" dirty="0" smtClean="0">
              <a:solidFill>
                <a:schemeClr val="accent1"/>
              </a:solidFill>
            </a:endParaRPr>
          </a:p>
        </p:txBody>
      </p:sp>
      <p:pic>
        <p:nvPicPr>
          <p:cNvPr id="17" name="Picture 16" descr="Screen Shot 2019-05-08 at 16.49.3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456" y="3602663"/>
            <a:ext cx="3138046" cy="22596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769527" y="4013193"/>
            <a:ext cx="405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2C7C9F"/>
                </a:solidFill>
              </a:rPr>
              <a:t>ZZ</a:t>
            </a:r>
            <a:endParaRPr lang="en-US" sz="1400" dirty="0">
              <a:solidFill>
                <a:srgbClr val="2C7C9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2994" y="385930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2C7C9F"/>
                </a:solidFill>
              </a:rPr>
              <a:t>γγ</a:t>
            </a:r>
            <a:endParaRPr lang="en-US" sz="1400" dirty="0">
              <a:solidFill>
                <a:srgbClr val="2C7C9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74566" y="432097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2C7C9F"/>
                </a:solidFill>
              </a:rPr>
              <a:t>WW</a:t>
            </a:r>
            <a:endParaRPr lang="en-US" sz="1400" dirty="0">
              <a:solidFill>
                <a:srgbClr val="2C7C9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8659" y="1176867"/>
            <a:ext cx="117614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Production:</a:t>
            </a:r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gg</a:t>
            </a:r>
            <a:r>
              <a:rPr lang="en-US" sz="1400" dirty="0" smtClean="0"/>
              <a:t> fusion</a:t>
            </a:r>
          </a:p>
          <a:p>
            <a:r>
              <a:rPr lang="en-US" sz="1400" dirty="0" smtClean="0"/>
              <a:t>- VBF</a:t>
            </a:r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bbH</a:t>
            </a:r>
            <a:r>
              <a:rPr lang="en-US" sz="1400" dirty="0" smtClean="0"/>
              <a:t>, </a:t>
            </a:r>
            <a:r>
              <a:rPr lang="en-US" sz="1400" dirty="0" err="1" smtClean="0"/>
              <a:t>ttH</a:t>
            </a:r>
            <a:endParaRPr lang="en-US" sz="1400" dirty="0" smtClean="0"/>
          </a:p>
          <a:p>
            <a:r>
              <a:rPr lang="en-US" sz="1400" dirty="0" smtClean="0"/>
              <a:t>- ZH,WH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2963" y="6091002"/>
            <a:ext cx="16999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Phys. </a:t>
            </a:r>
            <a:r>
              <a:rPr lang="en-US" sz="1000" dirty="0" err="1" smtClean="0"/>
              <a:t>Lett</a:t>
            </a:r>
            <a:r>
              <a:rPr lang="en-US" sz="1000" dirty="0" smtClean="0"/>
              <a:t>. B 716 (2012)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728307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electro-weak fit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36C4A-D72B-4B4F-8ED5-4E1D954F9567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3" y="1066800"/>
            <a:ext cx="730199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Since LEP/SLD,</a:t>
            </a:r>
            <a:r>
              <a:rPr lang="en-US" sz="1600" dirty="0" smtClean="0"/>
              <a:t> EWK precision data used together with accurate </a:t>
            </a:r>
          </a:p>
          <a:p>
            <a:r>
              <a:rPr lang="en-US" sz="1600" dirty="0" smtClean="0"/>
              <a:t>SM calculations  to predict parameters of the theory</a:t>
            </a:r>
          </a:p>
          <a:p>
            <a:endParaRPr lang="en-US" sz="800" dirty="0"/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/>
              <a:t>2012: Higgs discovery, </a:t>
            </a:r>
            <a:r>
              <a:rPr lang="en-US" sz="1600" dirty="0" err="1" smtClean="0"/>
              <a:t>mH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chemeClr val="accent1"/>
                </a:solidFill>
              </a:rPr>
              <a:t>EWK SM sector over constrained</a:t>
            </a:r>
          </a:p>
          <a:p>
            <a:r>
              <a:rPr lang="en-US" sz="1600" dirty="0" smtClean="0">
                <a:sym typeface="Wingdings"/>
              </a:rPr>
              <a:t> Check consistency of SM by comparing fitted with measured values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47133" y="2607733"/>
            <a:ext cx="3296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Higgs, W, Z, and top masses</a:t>
            </a:r>
          </a:p>
          <a:p>
            <a:r>
              <a:rPr lang="en-US" dirty="0" smtClean="0"/>
              <a:t>are connected via </a:t>
            </a:r>
            <a:r>
              <a:rPr lang="en-US" dirty="0" err="1" smtClean="0"/>
              <a:t>radiative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corrections</a:t>
            </a:r>
            <a:endParaRPr lang="en-US" dirty="0"/>
          </a:p>
        </p:txBody>
      </p:sp>
      <p:pic>
        <p:nvPicPr>
          <p:cNvPr id="17" name="Picture 16" descr="Screen Shot 2019-05-08 at 19.58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399" y="2883931"/>
            <a:ext cx="1612901" cy="753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4537154" y="2423067"/>
            <a:ext cx="3441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C7C9F"/>
                </a:solidFill>
              </a:rPr>
              <a:t>Simple leading-order relation:</a:t>
            </a:r>
            <a:endParaRPr lang="en-US" dirty="0">
              <a:solidFill>
                <a:srgbClr val="2C7C9F"/>
              </a:solidFill>
            </a:endParaRPr>
          </a:p>
        </p:txBody>
      </p:sp>
      <p:pic>
        <p:nvPicPr>
          <p:cNvPr id="19" name="Picture 18" descr="Screen Shot 2019-05-08 at 19.59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5" y="3865452"/>
            <a:ext cx="1253066" cy="819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 descr="Screen Shot 2019-05-08 at 19.59.5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946" y="3873919"/>
            <a:ext cx="1166620" cy="819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Screen Shot 2019-05-08 at 20.00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601" y="4878974"/>
            <a:ext cx="1311432" cy="880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5-08 at 20.03.0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399" y="4227921"/>
            <a:ext cx="2456851" cy="583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4617958" y="3808062"/>
            <a:ext cx="342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C7C9F"/>
                </a:solidFill>
                <a:sym typeface="Wingdings"/>
              </a:rPr>
              <a:t> include </a:t>
            </a:r>
            <a:r>
              <a:rPr lang="en-US" dirty="0" err="1" smtClean="0">
                <a:solidFill>
                  <a:srgbClr val="2C7C9F"/>
                </a:solidFill>
                <a:sym typeface="Wingdings"/>
              </a:rPr>
              <a:t>radiative</a:t>
            </a:r>
            <a:r>
              <a:rPr lang="en-US" dirty="0" smtClean="0">
                <a:solidFill>
                  <a:srgbClr val="2C7C9F"/>
                </a:solidFill>
                <a:sym typeface="Wingdings"/>
              </a:rPr>
              <a:t> corrections:</a:t>
            </a:r>
            <a:endParaRPr lang="en-US" dirty="0">
              <a:solidFill>
                <a:srgbClr val="2C7C9F"/>
              </a:solidFill>
            </a:endParaRPr>
          </a:p>
        </p:txBody>
      </p:sp>
      <p:pic>
        <p:nvPicPr>
          <p:cNvPr id="25" name="Picture 24" descr="Screen Shot 2019-05-08 at 20.04.3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810" y="5049421"/>
            <a:ext cx="4053418" cy="8990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7" name="Straight Arrow Connector 26"/>
          <p:cNvCxnSpPr>
            <a:endCxn id="24" idx="1"/>
          </p:cNvCxnSpPr>
          <p:nvPr/>
        </p:nvCxnSpPr>
        <p:spPr>
          <a:xfrm>
            <a:off x="3827081" y="3790945"/>
            <a:ext cx="790877" cy="201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3751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electro-weak fit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28D2-D3E6-9B4B-A5BE-147EC7812D40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3" y="1066800"/>
            <a:ext cx="730199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Since LEP/SLD,</a:t>
            </a:r>
            <a:r>
              <a:rPr lang="en-US" sz="1600" dirty="0" smtClean="0"/>
              <a:t> EWK precision data used together with accurate </a:t>
            </a:r>
          </a:p>
          <a:p>
            <a:r>
              <a:rPr lang="en-US" sz="1600" dirty="0" smtClean="0"/>
              <a:t>SM calculations  to predict parameters of the theory</a:t>
            </a:r>
          </a:p>
          <a:p>
            <a:endParaRPr lang="en-US" sz="800" dirty="0"/>
          </a:p>
          <a:p>
            <a:pPr marL="285750" indent="-285750">
              <a:buFont typeface="Wingdings" charset="0"/>
              <a:buChar char="w"/>
            </a:pPr>
            <a:r>
              <a:rPr lang="en-US" sz="1600" dirty="0" smtClean="0"/>
              <a:t>2012: Higgs discovery, </a:t>
            </a:r>
            <a:r>
              <a:rPr lang="en-US" sz="1600" dirty="0" err="1" smtClean="0"/>
              <a:t>mH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 EWK SM sector over constrained</a:t>
            </a:r>
          </a:p>
          <a:p>
            <a:r>
              <a:rPr lang="en-US" sz="1600" dirty="0" smtClean="0">
                <a:sym typeface="Wingdings"/>
              </a:rPr>
              <a:t> Check consistency of SM by comparing fitted with measured values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47133" y="2607733"/>
            <a:ext cx="3296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Higgs, W, Z, and top masses</a:t>
            </a:r>
          </a:p>
          <a:p>
            <a:r>
              <a:rPr lang="en-US" dirty="0" smtClean="0"/>
              <a:t>are connected via </a:t>
            </a:r>
            <a:r>
              <a:rPr lang="en-US" dirty="0" err="1" smtClean="0"/>
              <a:t>radiative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corrections</a:t>
            </a:r>
            <a:endParaRPr lang="en-US" dirty="0"/>
          </a:p>
        </p:txBody>
      </p:sp>
      <p:pic>
        <p:nvPicPr>
          <p:cNvPr id="19" name="Picture 18" descr="Screen Shot 2019-05-08 at 19.59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5" y="3865452"/>
            <a:ext cx="1253066" cy="819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 descr="Screen Shot 2019-05-08 at 19.59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946" y="3873919"/>
            <a:ext cx="1166620" cy="819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Screen Shot 2019-05-08 at 20.00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601" y="4878974"/>
            <a:ext cx="1311432" cy="880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Screen Shot 2019-05-08 at 17.29.3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075" y="2437260"/>
            <a:ext cx="5181600" cy="3406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Rectangle 27"/>
          <p:cNvSpPr/>
          <p:nvPr/>
        </p:nvSpPr>
        <p:spPr>
          <a:xfrm>
            <a:off x="3923410" y="5599064"/>
            <a:ext cx="24851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 smtClean="0"/>
              <a:t>G</a:t>
            </a:r>
            <a:r>
              <a:rPr lang="en-US" sz="1000" dirty="0"/>
              <a:t>F</a:t>
            </a:r>
            <a:r>
              <a:rPr lang="is-IS" sz="1000" dirty="0" smtClean="0"/>
              <a:t>itter: Eur</a:t>
            </a:r>
            <a:r>
              <a:rPr lang="is-IS" sz="1000" dirty="0"/>
              <a:t>. Phys. J. C78, 675 (2018)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51124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6B1E-AD06-534A-BBE8-3A041163C2EC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36</a:t>
            </a:fld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electro-weak fit</a:t>
            </a:r>
            <a:endParaRPr lang="en-US" dirty="0"/>
          </a:p>
        </p:txBody>
      </p:sp>
      <p:pic>
        <p:nvPicPr>
          <p:cNvPr id="30" name="Picture 29" descr="Screen Shot 2019-05-08 at 18.50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62" y="2162994"/>
            <a:ext cx="2220638" cy="1582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3117726" y="1785891"/>
            <a:ext cx="28521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..can be observed as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Fermion L/R asymmetries: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4458" y="1493503"/>
            <a:ext cx="2676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Z Vector and Axial vector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Coupling structure: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pic>
        <p:nvPicPr>
          <p:cNvPr id="36" name="Picture 35" descr="Screen Shot 2019-05-08 at 18.5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2876554"/>
            <a:ext cx="1608529" cy="638062"/>
          </a:xfrm>
          <a:prstGeom prst="rect">
            <a:avLst/>
          </a:prstGeom>
        </p:spPr>
      </p:pic>
      <p:pic>
        <p:nvPicPr>
          <p:cNvPr id="37" name="Picture 36" descr="Screen Shot 2019-05-08 at 18.56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03" y="2370667"/>
            <a:ext cx="1445033" cy="522301"/>
          </a:xfrm>
          <a:prstGeom prst="rect">
            <a:avLst/>
          </a:prstGeom>
        </p:spPr>
      </p:pic>
      <p:pic>
        <p:nvPicPr>
          <p:cNvPr id="40" name="Picture 39" descr="Screen Shot 2019-05-08 at 19.02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3896354"/>
            <a:ext cx="1761067" cy="43838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264686" y="3538750"/>
            <a:ext cx="1802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C7C9F"/>
                </a:solidFill>
              </a:rPr>
              <a:t>a</a:t>
            </a:r>
            <a:r>
              <a:rPr lang="en-US" sz="1600" dirty="0" smtClean="0">
                <a:solidFill>
                  <a:srgbClr val="2C7C9F"/>
                </a:solidFill>
              </a:rPr>
              <a:t>ll related to </a:t>
            </a:r>
            <a:r>
              <a:rPr lang="en-US" sz="1600" dirty="0" err="1" smtClean="0">
                <a:solidFill>
                  <a:srgbClr val="2C7C9F"/>
                </a:solidFill>
              </a:rPr>
              <a:t>θ</a:t>
            </a:r>
            <a:r>
              <a:rPr lang="en-US" sz="1600" baseline="-25000" dirty="0" err="1" smtClean="0">
                <a:solidFill>
                  <a:srgbClr val="2C7C9F"/>
                </a:solidFill>
              </a:rPr>
              <a:t>W</a:t>
            </a:r>
            <a:endParaRPr lang="en-US" sz="1600" baseline="-25000" dirty="0">
              <a:solidFill>
                <a:srgbClr val="2C7C9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1000" y="1058333"/>
            <a:ext cx="470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Z pole precision measurements:</a:t>
            </a:r>
            <a:endParaRPr lang="en-US" dirty="0"/>
          </a:p>
        </p:txBody>
      </p:sp>
      <p:pic>
        <p:nvPicPr>
          <p:cNvPr id="51" name="Picture 50" descr="Screen Shot 2019-05-08 at 19.27.4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13" y="4483100"/>
            <a:ext cx="2372377" cy="1641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5" name="Rectangle 64"/>
          <p:cNvSpPr/>
          <p:nvPr/>
        </p:nvSpPr>
        <p:spPr>
          <a:xfrm>
            <a:off x="3310466" y="3873450"/>
            <a:ext cx="2150535" cy="43838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466681" y="3067050"/>
            <a:ext cx="116803" cy="527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787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BDAE0-D306-1140-A0DE-45C28785110F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37</a:t>
            </a:fld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electro-weak fit</a:t>
            </a:r>
            <a:endParaRPr lang="en-US" dirty="0"/>
          </a:p>
        </p:txBody>
      </p:sp>
      <p:pic>
        <p:nvPicPr>
          <p:cNvPr id="30" name="Picture 29" descr="Screen Shot 2019-05-08 at 18.50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62" y="2162994"/>
            <a:ext cx="2220638" cy="1582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3117726" y="1785891"/>
            <a:ext cx="28521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..can be observed as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Fermion L/R asymmetries: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4458" y="1493503"/>
            <a:ext cx="2676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Z Vector and Axial vector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Coupling structure: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pic>
        <p:nvPicPr>
          <p:cNvPr id="36" name="Picture 35" descr="Screen Shot 2019-05-08 at 18.5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2876554"/>
            <a:ext cx="1608529" cy="638062"/>
          </a:xfrm>
          <a:prstGeom prst="rect">
            <a:avLst/>
          </a:prstGeom>
        </p:spPr>
      </p:pic>
      <p:pic>
        <p:nvPicPr>
          <p:cNvPr id="37" name="Picture 36" descr="Screen Shot 2019-05-08 at 18.56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03" y="2370667"/>
            <a:ext cx="1445033" cy="522301"/>
          </a:xfrm>
          <a:prstGeom prst="rect">
            <a:avLst/>
          </a:prstGeom>
        </p:spPr>
      </p:pic>
      <p:pic>
        <p:nvPicPr>
          <p:cNvPr id="39" name="Picture 38" descr="Screen Shot 2019-05-08 at 19.02.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03" y="3873450"/>
            <a:ext cx="380225" cy="438384"/>
          </a:xfrm>
          <a:prstGeom prst="rect">
            <a:avLst/>
          </a:prstGeom>
        </p:spPr>
      </p:pic>
      <p:pic>
        <p:nvPicPr>
          <p:cNvPr id="40" name="Picture 39" descr="Screen Shot 2019-05-08 at 19.02.1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3896354"/>
            <a:ext cx="1761067" cy="43838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264686" y="3538750"/>
            <a:ext cx="1802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C7C9F"/>
                </a:solidFill>
              </a:rPr>
              <a:t>a</a:t>
            </a:r>
            <a:r>
              <a:rPr lang="en-US" sz="1600" dirty="0" smtClean="0">
                <a:solidFill>
                  <a:srgbClr val="2C7C9F"/>
                </a:solidFill>
              </a:rPr>
              <a:t>ll related to </a:t>
            </a:r>
            <a:r>
              <a:rPr lang="en-US" sz="1600" dirty="0" err="1" smtClean="0">
                <a:solidFill>
                  <a:srgbClr val="2C7C9F"/>
                </a:solidFill>
              </a:rPr>
              <a:t>θ</a:t>
            </a:r>
            <a:r>
              <a:rPr lang="en-US" sz="1600" baseline="-25000" dirty="0" err="1" smtClean="0">
                <a:solidFill>
                  <a:srgbClr val="2C7C9F"/>
                </a:solidFill>
              </a:rPr>
              <a:t>W</a:t>
            </a:r>
            <a:endParaRPr lang="en-US" sz="1600" baseline="-25000" dirty="0">
              <a:solidFill>
                <a:srgbClr val="2C7C9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180" y="4021045"/>
            <a:ext cx="29104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C7C9F"/>
                </a:solidFill>
              </a:rPr>
              <a:t>.</a:t>
            </a:r>
            <a:r>
              <a:rPr lang="en-US" sz="1600" b="1" dirty="0" smtClean="0">
                <a:solidFill>
                  <a:srgbClr val="2C7C9F"/>
                </a:solidFill>
              </a:rPr>
              <a:t>. </a:t>
            </a:r>
            <a:r>
              <a:rPr lang="en-US" sz="1600" b="1" dirty="0">
                <a:solidFill>
                  <a:srgbClr val="2C7C9F"/>
                </a:solidFill>
              </a:rPr>
              <a:t>o</a:t>
            </a:r>
            <a:r>
              <a:rPr lang="en-US" sz="1600" b="1" dirty="0" smtClean="0">
                <a:solidFill>
                  <a:srgbClr val="2C7C9F"/>
                </a:solidFill>
              </a:rPr>
              <a:t>r as Forward-Backward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    Asymmetry</a:t>
            </a:r>
          </a:p>
          <a:p>
            <a:r>
              <a:rPr lang="en-US" sz="1400" dirty="0" smtClean="0">
                <a:solidFill>
                  <a:srgbClr val="2C7C9F"/>
                </a:solidFill>
              </a:rPr>
              <a:t>    (forward = electron direction)</a:t>
            </a:r>
            <a:endParaRPr lang="en-US" sz="1400" dirty="0">
              <a:solidFill>
                <a:srgbClr val="2C7C9F"/>
              </a:solidFill>
            </a:endParaRPr>
          </a:p>
        </p:txBody>
      </p:sp>
      <p:pic>
        <p:nvPicPr>
          <p:cNvPr id="43" name="Picture 42" descr="Screen Shot 2019-05-08 at 19.11.4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904392"/>
            <a:ext cx="1391691" cy="492119"/>
          </a:xfrm>
          <a:prstGeom prst="rect">
            <a:avLst/>
          </a:prstGeom>
        </p:spPr>
      </p:pic>
      <p:pic>
        <p:nvPicPr>
          <p:cNvPr id="44" name="Picture 43" descr="Screen Shot 2019-05-08 at 19.14.4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298" y="5531115"/>
            <a:ext cx="1422383" cy="4621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81000" y="1058333"/>
            <a:ext cx="470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Z pole precision measurements:</a:t>
            </a:r>
            <a:endParaRPr lang="en-US" dirty="0"/>
          </a:p>
        </p:txBody>
      </p:sp>
      <p:pic>
        <p:nvPicPr>
          <p:cNvPr id="51" name="Picture 50" descr="Screen Shot 2019-05-08 at 19.27.4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13" y="4483100"/>
            <a:ext cx="2372377" cy="1641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2" name="TextBox 51"/>
          <p:cNvSpPr txBox="1"/>
          <p:nvPr/>
        </p:nvSpPr>
        <p:spPr>
          <a:xfrm>
            <a:off x="381000" y="5531115"/>
            <a:ext cx="1663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 Z contribution</a:t>
            </a:r>
          </a:p>
          <a:p>
            <a:r>
              <a:rPr lang="en-US" sz="1400" dirty="0"/>
              <a:t>a</a:t>
            </a:r>
            <a:r>
              <a:rPr lang="en-US" sz="1400" dirty="0" smtClean="0"/>
              <a:t>t the Z pole </a:t>
            </a:r>
            <a:r>
              <a:rPr lang="en-US" sz="1400" dirty="0" smtClean="0">
                <a:sym typeface="Wingdings"/>
              </a:rPr>
              <a:t> </a:t>
            </a:r>
            <a:endParaRPr lang="en-US" sz="1400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1871808" y="4916593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ß"/>
            </a:pPr>
            <a:r>
              <a:rPr lang="en-US" sz="1400" dirty="0" err="1" smtClean="0"/>
              <a:t>γ</a:t>
            </a:r>
            <a:r>
              <a:rPr lang="en-US" sz="1400" dirty="0" smtClean="0"/>
              <a:t>/Z interference</a:t>
            </a:r>
          </a:p>
          <a:p>
            <a:pPr marL="285750" indent="-285750">
              <a:buFont typeface="Wingdings" charset="0"/>
              <a:buChar char="ß"/>
            </a:pPr>
            <a:r>
              <a:rPr lang="en-US" sz="1400" dirty="0" smtClean="0">
                <a:sym typeface="Wingdings"/>
              </a:rPr>
              <a:t> </a:t>
            </a:r>
            <a:r>
              <a:rPr lang="en-US" sz="1400" dirty="0" smtClean="0"/>
              <a:t>pure Z contribution </a:t>
            </a:r>
            <a:endParaRPr lang="en-US" sz="14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3310466" y="4395238"/>
            <a:ext cx="273018" cy="5840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310466" y="3873450"/>
            <a:ext cx="2150535" cy="43838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466681" y="3067050"/>
            <a:ext cx="116803" cy="527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645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660A-E81F-5944-8E61-D2A74A3A7C04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38</a:t>
            </a:fld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electro-weak fit</a:t>
            </a:r>
            <a:endParaRPr lang="en-US" dirty="0"/>
          </a:p>
        </p:txBody>
      </p:sp>
      <p:pic>
        <p:nvPicPr>
          <p:cNvPr id="30" name="Picture 29" descr="Screen Shot 2019-05-08 at 18.50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62" y="2162994"/>
            <a:ext cx="2220638" cy="1582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3117726" y="1785891"/>
            <a:ext cx="28521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..can be observed as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Fermion L/R asymmetries: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4458" y="1493503"/>
            <a:ext cx="2676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Z Vector and Axial vector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Coupling structure:</a:t>
            </a:r>
            <a:endParaRPr lang="en-US" sz="1600" b="1" dirty="0">
              <a:solidFill>
                <a:srgbClr val="2C7C9F"/>
              </a:solidFill>
            </a:endParaRPr>
          </a:p>
        </p:txBody>
      </p:sp>
      <p:pic>
        <p:nvPicPr>
          <p:cNvPr id="36" name="Picture 35" descr="Screen Shot 2019-05-08 at 18.5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2876554"/>
            <a:ext cx="1608529" cy="638062"/>
          </a:xfrm>
          <a:prstGeom prst="rect">
            <a:avLst/>
          </a:prstGeom>
        </p:spPr>
      </p:pic>
      <p:pic>
        <p:nvPicPr>
          <p:cNvPr id="37" name="Picture 36" descr="Screen Shot 2019-05-08 at 18.56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03" y="2370667"/>
            <a:ext cx="1445033" cy="522301"/>
          </a:xfrm>
          <a:prstGeom prst="rect">
            <a:avLst/>
          </a:prstGeom>
        </p:spPr>
      </p:pic>
      <p:pic>
        <p:nvPicPr>
          <p:cNvPr id="39" name="Picture 38" descr="Screen Shot 2019-05-08 at 19.02.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03" y="3873450"/>
            <a:ext cx="380225" cy="438384"/>
          </a:xfrm>
          <a:prstGeom prst="rect">
            <a:avLst/>
          </a:prstGeom>
        </p:spPr>
      </p:pic>
      <p:pic>
        <p:nvPicPr>
          <p:cNvPr id="40" name="Picture 39" descr="Screen Shot 2019-05-08 at 19.02.1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35" y="3896354"/>
            <a:ext cx="1761067" cy="43838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264686" y="3538750"/>
            <a:ext cx="1802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C7C9F"/>
                </a:solidFill>
              </a:rPr>
              <a:t>a</a:t>
            </a:r>
            <a:r>
              <a:rPr lang="en-US" sz="1600" dirty="0" smtClean="0">
                <a:solidFill>
                  <a:srgbClr val="2C7C9F"/>
                </a:solidFill>
              </a:rPr>
              <a:t>ll related to </a:t>
            </a:r>
            <a:r>
              <a:rPr lang="en-US" sz="1600" dirty="0" err="1" smtClean="0">
                <a:solidFill>
                  <a:srgbClr val="2C7C9F"/>
                </a:solidFill>
              </a:rPr>
              <a:t>θ</a:t>
            </a:r>
            <a:r>
              <a:rPr lang="en-US" sz="1600" baseline="-25000" dirty="0" err="1" smtClean="0">
                <a:solidFill>
                  <a:srgbClr val="2C7C9F"/>
                </a:solidFill>
              </a:rPr>
              <a:t>W</a:t>
            </a:r>
            <a:endParaRPr lang="en-US" sz="1600" baseline="-25000" dirty="0">
              <a:solidFill>
                <a:srgbClr val="2C7C9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180" y="4021045"/>
            <a:ext cx="29104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C7C9F"/>
                </a:solidFill>
              </a:rPr>
              <a:t>.</a:t>
            </a:r>
            <a:r>
              <a:rPr lang="en-US" sz="1600" b="1" dirty="0" smtClean="0">
                <a:solidFill>
                  <a:srgbClr val="2C7C9F"/>
                </a:solidFill>
              </a:rPr>
              <a:t>. </a:t>
            </a:r>
            <a:r>
              <a:rPr lang="en-US" sz="1600" b="1" dirty="0">
                <a:solidFill>
                  <a:srgbClr val="2C7C9F"/>
                </a:solidFill>
              </a:rPr>
              <a:t>o</a:t>
            </a:r>
            <a:r>
              <a:rPr lang="en-US" sz="1600" b="1" dirty="0" smtClean="0">
                <a:solidFill>
                  <a:srgbClr val="2C7C9F"/>
                </a:solidFill>
              </a:rPr>
              <a:t>r as Forward-Backward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    Asymmetry</a:t>
            </a:r>
          </a:p>
          <a:p>
            <a:r>
              <a:rPr lang="en-US" sz="1400" dirty="0" smtClean="0">
                <a:solidFill>
                  <a:srgbClr val="2C7C9F"/>
                </a:solidFill>
              </a:rPr>
              <a:t>    (forward = electron direction)</a:t>
            </a:r>
            <a:endParaRPr lang="en-US" sz="1400" dirty="0">
              <a:solidFill>
                <a:srgbClr val="2C7C9F"/>
              </a:solidFill>
            </a:endParaRPr>
          </a:p>
        </p:txBody>
      </p:sp>
      <p:pic>
        <p:nvPicPr>
          <p:cNvPr id="43" name="Picture 42" descr="Screen Shot 2019-05-08 at 19.11.4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904392"/>
            <a:ext cx="1391691" cy="492119"/>
          </a:xfrm>
          <a:prstGeom prst="rect">
            <a:avLst/>
          </a:prstGeom>
        </p:spPr>
      </p:pic>
      <p:pic>
        <p:nvPicPr>
          <p:cNvPr id="44" name="Picture 43" descr="Screen Shot 2019-05-08 at 19.14.4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298" y="5531115"/>
            <a:ext cx="1422383" cy="4621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81000" y="1058333"/>
            <a:ext cx="470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Z pole precision measurements:</a:t>
            </a:r>
            <a:endParaRPr lang="en-US" dirty="0"/>
          </a:p>
        </p:txBody>
      </p:sp>
      <p:pic>
        <p:nvPicPr>
          <p:cNvPr id="51" name="Picture 50" descr="Screen Shot 2019-05-08 at 19.27.4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13" y="4483100"/>
            <a:ext cx="2372377" cy="1641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2" name="TextBox 51"/>
          <p:cNvSpPr txBox="1"/>
          <p:nvPr/>
        </p:nvSpPr>
        <p:spPr>
          <a:xfrm>
            <a:off x="381000" y="5531115"/>
            <a:ext cx="1663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 Z contribution</a:t>
            </a:r>
          </a:p>
          <a:p>
            <a:r>
              <a:rPr lang="en-US" sz="1400" dirty="0"/>
              <a:t>a</a:t>
            </a:r>
            <a:r>
              <a:rPr lang="en-US" sz="1400" dirty="0" smtClean="0"/>
              <a:t>t the Z pole </a:t>
            </a:r>
            <a:r>
              <a:rPr lang="en-US" sz="1400" dirty="0" smtClean="0">
                <a:sym typeface="Wingdings"/>
              </a:rPr>
              <a:t> </a:t>
            </a:r>
            <a:endParaRPr lang="en-US" sz="1400" dirty="0" smtClean="0"/>
          </a:p>
        </p:txBody>
      </p:sp>
      <p:pic>
        <p:nvPicPr>
          <p:cNvPr id="54" name="Picture 53" descr="Screen Shot 2019-05-08 at 20.55.3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468" y="2465696"/>
            <a:ext cx="1293438" cy="351367"/>
          </a:xfrm>
          <a:prstGeom prst="rect">
            <a:avLst/>
          </a:prstGeom>
        </p:spPr>
      </p:pic>
      <p:pic>
        <p:nvPicPr>
          <p:cNvPr id="55" name="Picture 54" descr="Screen Shot 2019-05-08 at 20.56.3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126" y="2876554"/>
            <a:ext cx="1418680" cy="32317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285611" y="1634699"/>
            <a:ext cx="2305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.. or as partial width</a:t>
            </a:r>
            <a:r>
              <a:rPr lang="en-US" sz="1600" dirty="0" smtClean="0">
                <a:solidFill>
                  <a:srgbClr val="2C7C9F"/>
                </a:solidFill>
              </a:rPr>
              <a:t>, </a:t>
            </a:r>
          </a:p>
          <a:p>
            <a:r>
              <a:rPr lang="en-US" sz="1600" dirty="0" smtClean="0">
                <a:solidFill>
                  <a:srgbClr val="2C7C9F"/>
                </a:solidFill>
              </a:rPr>
              <a:t>   ratio to the  total </a:t>
            </a:r>
          </a:p>
          <a:p>
            <a:r>
              <a:rPr lang="en-US" sz="1600" dirty="0" smtClean="0">
                <a:solidFill>
                  <a:srgbClr val="2C7C9F"/>
                </a:solidFill>
              </a:rPr>
              <a:t>   </a:t>
            </a:r>
            <a:r>
              <a:rPr lang="en-US" sz="1600" dirty="0" err="1" smtClean="0">
                <a:solidFill>
                  <a:srgbClr val="2C7C9F"/>
                </a:solidFill>
              </a:rPr>
              <a:t>hadronic</a:t>
            </a:r>
            <a:r>
              <a:rPr lang="en-US" sz="1600" dirty="0" smtClean="0">
                <a:solidFill>
                  <a:srgbClr val="2C7C9F"/>
                </a:solidFill>
              </a:rPr>
              <a:t>  width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871808" y="4916593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ß"/>
            </a:pPr>
            <a:r>
              <a:rPr lang="en-US" sz="1400" dirty="0" err="1" smtClean="0"/>
              <a:t>γ</a:t>
            </a:r>
            <a:r>
              <a:rPr lang="en-US" sz="1400" dirty="0" smtClean="0"/>
              <a:t>/Z interference</a:t>
            </a:r>
          </a:p>
          <a:p>
            <a:pPr marL="285750" indent="-285750">
              <a:buFont typeface="Wingdings" charset="0"/>
              <a:buChar char="ß"/>
            </a:pPr>
            <a:r>
              <a:rPr lang="en-US" sz="1400" dirty="0" smtClean="0">
                <a:sym typeface="Wingdings"/>
              </a:rPr>
              <a:t> </a:t>
            </a:r>
            <a:r>
              <a:rPr lang="en-US" sz="1400" dirty="0" smtClean="0"/>
              <a:t>pure Z contribution </a:t>
            </a:r>
            <a:endParaRPr lang="en-US" sz="14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3310466" y="4395238"/>
            <a:ext cx="273018" cy="5840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310466" y="3873450"/>
            <a:ext cx="2150535" cy="43838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 descr="Screen Shot 2019-05-08 at 22.27.32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611" y="3333943"/>
            <a:ext cx="634907" cy="731105"/>
          </a:xfrm>
          <a:prstGeom prst="rect">
            <a:avLst/>
          </a:prstGeom>
        </p:spPr>
      </p:pic>
      <p:pic>
        <p:nvPicPr>
          <p:cNvPr id="67" name="Picture 66" descr="Screen Shot 2019-05-08 at 22.27.4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518" y="3333943"/>
            <a:ext cx="349659" cy="731105"/>
          </a:xfrm>
          <a:prstGeom prst="rect">
            <a:avLst/>
          </a:prstGeom>
        </p:spPr>
      </p:pic>
      <p:pic>
        <p:nvPicPr>
          <p:cNvPr id="68" name="Picture 67" descr="Screen Shot 2019-05-08 at 22.27.51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466" y="3411445"/>
            <a:ext cx="1822882" cy="609600"/>
          </a:xfrm>
          <a:prstGeom prst="rect">
            <a:avLst/>
          </a:prstGeom>
        </p:spPr>
      </p:pic>
      <p:cxnSp>
        <p:nvCxnSpPr>
          <p:cNvPr id="72" name="Straight Arrow Connector 71"/>
          <p:cNvCxnSpPr/>
          <p:nvPr/>
        </p:nvCxnSpPr>
        <p:spPr>
          <a:xfrm>
            <a:off x="3466681" y="3067050"/>
            <a:ext cx="116803" cy="527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5568950" y="3594100"/>
            <a:ext cx="482600" cy="266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998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981BC-B1D5-D44A-8703-5D7676D9AFEF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39</a:t>
            </a:fld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electro-weak fit</a:t>
            </a:r>
            <a:endParaRPr lang="en-US" dirty="0"/>
          </a:p>
        </p:txBody>
      </p:sp>
      <p:pic>
        <p:nvPicPr>
          <p:cNvPr id="15" name="Picture 14" descr="Screen Shot 2019-05-08 at 18.27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634" y="1023497"/>
            <a:ext cx="3098801" cy="4760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Oval 9"/>
          <p:cNvSpPr/>
          <p:nvPr/>
        </p:nvSpPr>
        <p:spPr>
          <a:xfrm>
            <a:off x="6419867" y="3663950"/>
            <a:ext cx="819150" cy="5207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86985" y="2882900"/>
            <a:ext cx="819150" cy="5207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87817" y="1197001"/>
            <a:ext cx="490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LHC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29478" y="1389330"/>
            <a:ext cx="1547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LEP, </a:t>
            </a:r>
            <a:r>
              <a:rPr lang="en-US" sz="1200" dirty="0" err="1" smtClean="0"/>
              <a:t>Tevatron</a:t>
            </a:r>
            <a:r>
              <a:rPr lang="en-US" sz="1200" dirty="0" smtClean="0"/>
              <a:t>, LHC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46442" y="2273461"/>
            <a:ext cx="554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LEP/</a:t>
            </a:r>
          </a:p>
          <a:p>
            <a:r>
              <a:rPr lang="en-US" sz="1200" dirty="0" smtClean="0"/>
              <a:t>SLD</a:t>
            </a:r>
            <a:endParaRPr lang="en-US" sz="1200" dirty="0"/>
          </a:p>
        </p:txBody>
      </p:sp>
      <p:cxnSp>
        <p:nvCxnSpPr>
          <p:cNvPr id="21" name="Straight Arrow Connector 20"/>
          <p:cNvCxnSpPr>
            <a:stCxn id="16" idx="3"/>
          </p:cNvCxnSpPr>
          <p:nvPr/>
        </p:nvCxnSpPr>
        <p:spPr>
          <a:xfrm flipV="1">
            <a:off x="4478757" y="1320800"/>
            <a:ext cx="897594" cy="147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402557" y="1496368"/>
            <a:ext cx="897594" cy="147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229191" y="1972733"/>
            <a:ext cx="1163966" cy="300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7006" y="3196303"/>
            <a:ext cx="799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Tevatron</a:t>
            </a:r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511140" y="4820387"/>
            <a:ext cx="8820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Screen Shot 2019-05-08 at 18.56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01" y="1312333"/>
            <a:ext cx="1445033" cy="522301"/>
          </a:xfrm>
          <a:prstGeom prst="rect">
            <a:avLst/>
          </a:prstGeom>
        </p:spPr>
      </p:pic>
      <p:pic>
        <p:nvPicPr>
          <p:cNvPr id="43" name="Picture 42" descr="Screen Shot 2019-05-08 at 19.11.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3" y="1893241"/>
            <a:ext cx="1391691" cy="492119"/>
          </a:xfrm>
          <a:prstGeom prst="rect">
            <a:avLst/>
          </a:prstGeom>
        </p:spPr>
      </p:pic>
      <p:pic>
        <p:nvPicPr>
          <p:cNvPr id="34" name="Picture 33" descr="Screen Shot 2019-05-08 at 20.55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01" y="2440516"/>
            <a:ext cx="1293438" cy="351367"/>
          </a:xfrm>
          <a:prstGeom prst="rect">
            <a:avLst/>
          </a:prstGeom>
        </p:spPr>
      </p:pic>
      <p:pic>
        <p:nvPicPr>
          <p:cNvPr id="38" name="Picture 37" descr="Screen Shot 2019-05-08 at 20.56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2" y="2828924"/>
            <a:ext cx="1418680" cy="323174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18" idx="3"/>
          </p:cNvCxnSpPr>
          <p:nvPr/>
        </p:nvCxnSpPr>
        <p:spPr>
          <a:xfrm>
            <a:off x="4301326" y="2504294"/>
            <a:ext cx="871807" cy="46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157133" y="2707216"/>
            <a:ext cx="948266" cy="1204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292585" y="4655696"/>
            <a:ext cx="1201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Tevatron</a:t>
            </a:r>
            <a:r>
              <a:rPr lang="en-US" sz="1200" dirty="0" smtClean="0"/>
              <a:t>, LHC</a:t>
            </a:r>
            <a:endParaRPr lang="en-US" sz="1200" dirty="0"/>
          </a:p>
        </p:txBody>
      </p:sp>
      <p:cxnSp>
        <p:nvCxnSpPr>
          <p:cNvPr id="32" name="Straight Arrow Connector 31"/>
          <p:cNvCxnSpPr>
            <a:stCxn id="27" idx="3"/>
            <a:endCxn id="15" idx="1"/>
          </p:cNvCxnSpPr>
          <p:nvPr/>
        </p:nvCxnSpPr>
        <p:spPr>
          <a:xfrm>
            <a:off x="4186098" y="3334803"/>
            <a:ext cx="478536" cy="687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48733" y="3970867"/>
            <a:ext cx="3108543" cy="1733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C7C9F"/>
                </a:solidFill>
              </a:rPr>
              <a:t>Direct measurements 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in good agreement with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EW fit, except for A</a:t>
            </a:r>
            <a:r>
              <a:rPr lang="en-US" sz="1600" b="1" baseline="-25000" dirty="0" smtClean="0">
                <a:solidFill>
                  <a:srgbClr val="2C7C9F"/>
                </a:solidFill>
              </a:rPr>
              <a:t>l</a:t>
            </a:r>
            <a:r>
              <a:rPr lang="en-US" sz="1600" b="1" dirty="0" smtClean="0">
                <a:solidFill>
                  <a:srgbClr val="2C7C9F"/>
                </a:solidFill>
              </a:rPr>
              <a:t> (SLD)</a:t>
            </a:r>
          </a:p>
          <a:p>
            <a:r>
              <a:rPr lang="en-US" sz="1600" b="1" dirty="0">
                <a:solidFill>
                  <a:srgbClr val="2C7C9F"/>
                </a:solidFill>
              </a:rPr>
              <a:t>a</a:t>
            </a:r>
            <a:r>
              <a:rPr lang="en-US" sz="1600" b="1" dirty="0" smtClean="0">
                <a:solidFill>
                  <a:srgbClr val="2C7C9F"/>
                </a:solidFill>
              </a:rPr>
              <a:t>nd A</a:t>
            </a:r>
            <a:r>
              <a:rPr lang="en-US" sz="1600" b="1" baseline="-25000" dirty="0" smtClean="0">
                <a:solidFill>
                  <a:srgbClr val="2C7C9F"/>
                </a:solidFill>
              </a:rPr>
              <a:t>FB</a:t>
            </a:r>
            <a:r>
              <a:rPr lang="en-US" sz="1600" b="1" baseline="30000" dirty="0" smtClean="0">
                <a:solidFill>
                  <a:srgbClr val="2C7C9F"/>
                </a:solidFill>
              </a:rPr>
              <a:t>(0,b)</a:t>
            </a:r>
          </a:p>
          <a:p>
            <a:endParaRPr lang="en-US" sz="1600" b="1" baseline="30000" dirty="0">
              <a:solidFill>
                <a:srgbClr val="2C7C9F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sz="1600" b="1" dirty="0">
                <a:solidFill>
                  <a:srgbClr val="2C7C9F"/>
                </a:solidFill>
                <a:sym typeface="Wingdings"/>
              </a:rPr>
              <a:t>p</a:t>
            </a:r>
            <a:r>
              <a:rPr lang="en-US" sz="1600" b="1" dirty="0" smtClean="0">
                <a:solidFill>
                  <a:srgbClr val="2C7C9F"/>
                </a:solidFill>
                <a:sym typeface="Wingdings"/>
              </a:rPr>
              <a:t>otential for new precision</a:t>
            </a:r>
          </a:p>
          <a:p>
            <a:r>
              <a:rPr lang="en-US" sz="1600" b="1" dirty="0" smtClean="0">
                <a:solidFill>
                  <a:srgbClr val="2C7C9F"/>
                </a:solidFill>
                <a:sym typeface="Wingdings"/>
              </a:rPr>
              <a:t>    measurements </a:t>
            </a:r>
          </a:p>
        </p:txBody>
      </p:sp>
    </p:spTree>
    <p:extLst>
      <p:ext uri="{BB962C8B-B14F-4D97-AF65-F5344CB8AC3E}">
        <p14:creationId xmlns:p14="http://schemas.microsoft.com/office/powerpoint/2010/main" val="273969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983876"/>
            <a:ext cx="8042276" cy="767313"/>
          </a:xfrm>
        </p:spPr>
        <p:txBody>
          <a:bodyPr/>
          <a:lstStyle/>
          <a:p>
            <a:r>
              <a:rPr lang="en-US" dirty="0" smtClean="0"/>
              <a:t>Towards QED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47E8-C116-0F42-B043-A956C16B09EF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976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225176"/>
            <a:ext cx="8042276" cy="76731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Weinberg </a:t>
            </a:r>
            <a:r>
              <a:rPr lang="en-US" dirty="0" smtClean="0"/>
              <a:t>angle</a:t>
            </a:r>
            <a:r>
              <a:rPr lang="en-US" dirty="0"/>
              <a:t> </a:t>
            </a:r>
            <a:r>
              <a:rPr lang="en-US" dirty="0" smtClean="0"/>
              <a:t>at the LHC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74459-163A-5545-A962-12FFBEAA85A7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847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FB asymmetry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B71-0894-AB41-859B-9A69CFEE1664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41</a:t>
            </a:fld>
            <a:endParaRPr lang="en-US" dirty="0"/>
          </a:p>
        </p:txBody>
      </p:sp>
      <p:pic>
        <p:nvPicPr>
          <p:cNvPr id="19" name="Picture 18" descr="Screen Shot 2018-03-25 at 18.15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185" y="3151559"/>
            <a:ext cx="2386415" cy="96374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4E67C8">
                <a:shade val="75000"/>
                <a:satMod val="125000"/>
                <a:lumMod val="75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Date Placeholder 43"/>
          <p:cNvSpPr txBox="1">
            <a:spLocks/>
          </p:cNvSpPr>
          <p:nvPr/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885412-FE64-7641-8046-F70C167DB7B9}" type="datetime1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19/07/19</a:t>
            </a:fld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2" name="Footer Placeholder 47"/>
          <p:cNvSpPr txBox="1">
            <a:spLocks/>
          </p:cNvSpPr>
          <p:nvPr/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Ulla Blumenschein,  DIS  2018, Kobe</a:t>
            </a: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3" name="Slide Number Placeholder 48"/>
          <p:cNvSpPr txBox="1">
            <a:spLocks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02AFFC-E081-ED40-93E0-B25EA52FD435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33" name="Picture 32" descr="Screen Shot 2019-05-08 at 06.35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85" y="1947335"/>
            <a:ext cx="3966904" cy="711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TextBox 33"/>
          <p:cNvSpPr txBox="1"/>
          <p:nvPr/>
        </p:nvSpPr>
        <p:spPr>
          <a:xfrm>
            <a:off x="797052" y="1032934"/>
            <a:ext cx="7127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want to measure the Weinberg angle with highest </a:t>
            </a:r>
            <a:r>
              <a:rPr lang="en-US" dirty="0" err="1" smtClean="0"/>
              <a:t>precison</a:t>
            </a:r>
            <a:endParaRPr lang="en-US" dirty="0" smtClean="0"/>
          </a:p>
          <a:p>
            <a:r>
              <a:rPr lang="en-US" dirty="0" smtClean="0"/>
              <a:t>Via the Forward-Backward asymmetry n  </a:t>
            </a:r>
            <a:r>
              <a:rPr lang="en-US" dirty="0" err="1" smtClean="0"/>
              <a:t>Drell</a:t>
            </a:r>
            <a:r>
              <a:rPr lang="en-US" dirty="0" smtClean="0"/>
              <a:t>-Yan events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1" y="2840034"/>
            <a:ext cx="3352799" cy="1275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" name="TextBox 35"/>
          <p:cNvSpPr txBox="1"/>
          <p:nvPr/>
        </p:nvSpPr>
        <p:spPr>
          <a:xfrm>
            <a:off x="1271185" y="4761634"/>
            <a:ext cx="2363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1C1D2"/>
                </a:solidFill>
              </a:rPr>
              <a:t>How is Forward and </a:t>
            </a:r>
          </a:p>
          <a:p>
            <a:r>
              <a:rPr lang="en-US" b="1" dirty="0" smtClean="0">
                <a:solidFill>
                  <a:srgbClr val="91C1D2"/>
                </a:solidFill>
              </a:rPr>
              <a:t>Backward defined?</a:t>
            </a:r>
            <a:endParaRPr lang="en-US" b="1" dirty="0">
              <a:solidFill>
                <a:srgbClr val="91C1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38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FB asymmetry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3128D-51B2-624B-88BB-140374B15CFA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42</a:t>
            </a:fld>
            <a:endParaRPr lang="en-US" dirty="0"/>
          </a:p>
        </p:txBody>
      </p:sp>
      <p:pic>
        <p:nvPicPr>
          <p:cNvPr id="20" name="Picture 19" descr="Screen Shot 2018-03-25 at 19.35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816" y="2777228"/>
            <a:ext cx="4179690" cy="2126745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4E67C8">
                <a:shade val="75000"/>
                <a:satMod val="125000"/>
                <a:lumMod val="75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3962394" y="1042410"/>
            <a:ext cx="38010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 angle </a:t>
            </a:r>
            <a:r>
              <a:rPr lang="en-US" dirty="0" err="1" smtClean="0"/>
              <a:t>θ</a:t>
            </a:r>
            <a:r>
              <a:rPr lang="en-US" dirty="0" smtClean="0"/>
              <a:t>* of lepton 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dilepton</a:t>
            </a:r>
            <a:r>
              <a:rPr lang="en-US" dirty="0" smtClean="0"/>
              <a:t> </a:t>
            </a:r>
            <a:r>
              <a:rPr lang="en-US" dirty="0" err="1" smtClean="0"/>
              <a:t>centre</a:t>
            </a:r>
            <a:r>
              <a:rPr lang="en-US" dirty="0" smtClean="0"/>
              <a:t>-of-mass frame</a:t>
            </a:r>
          </a:p>
          <a:p>
            <a:r>
              <a:rPr lang="en-US" dirty="0"/>
              <a:t>z</a:t>
            </a:r>
            <a:r>
              <a:rPr lang="en-US" dirty="0" smtClean="0"/>
              <a:t> axis: bisection of quark </a:t>
            </a:r>
          </a:p>
          <a:p>
            <a:r>
              <a:rPr lang="en-US" dirty="0" smtClean="0"/>
              <a:t>direction and negative anti-quark </a:t>
            </a:r>
          </a:p>
          <a:p>
            <a:r>
              <a:rPr lang="en-US" dirty="0" smtClean="0"/>
              <a:t>Direction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91C1D2"/>
                </a:solidFill>
                <a:sym typeface="Wingdings"/>
              </a:rPr>
              <a:t>Collins-</a:t>
            </a:r>
            <a:r>
              <a:rPr lang="en-US" b="1" dirty="0" err="1" smtClean="0">
                <a:solidFill>
                  <a:srgbClr val="91C1D2"/>
                </a:solidFill>
                <a:sym typeface="Wingdings"/>
              </a:rPr>
              <a:t>Soper</a:t>
            </a:r>
            <a:r>
              <a:rPr lang="en-US" b="1" dirty="0" smtClean="0">
                <a:solidFill>
                  <a:srgbClr val="91C1D2"/>
                </a:solidFill>
                <a:sym typeface="Wingdings"/>
              </a:rPr>
              <a:t> frame</a:t>
            </a:r>
            <a:endParaRPr lang="en-US" b="1" dirty="0">
              <a:solidFill>
                <a:srgbClr val="91C1D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25" y="2923583"/>
            <a:ext cx="3242075" cy="3124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816779" y="2585029"/>
            <a:ext cx="3178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ATLAS measurement of </a:t>
            </a:r>
            <a:r>
              <a:rPr lang="en-US" sz="1600" dirty="0" err="1" smtClean="0"/>
              <a:t>cosθ</a:t>
            </a:r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077276" y="6101757"/>
            <a:ext cx="1445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JHEP 12 (2017) 059</a:t>
            </a:r>
            <a:endParaRPr lang="en-US" sz="1000" dirty="0"/>
          </a:p>
        </p:txBody>
      </p:sp>
      <p:pic>
        <p:nvPicPr>
          <p:cNvPr id="6" name="Picture 5" descr="Screen Shot 2019-05-14 at 09.29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01" y="671689"/>
            <a:ext cx="1358901" cy="1004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71125" y="1827169"/>
            <a:ext cx="20617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</a:rPr>
              <a:t>In general, Z boson</a:t>
            </a:r>
          </a:p>
          <a:p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</a:rPr>
              <a:t>ot produced at rest</a:t>
            </a:r>
            <a:endParaRPr lang="en-US" sz="1600" i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705100" y="3027738"/>
            <a:ext cx="0" cy="2931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94305" y="4514334"/>
            <a:ext cx="31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057970" y="4494768"/>
            <a:ext cx="348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15" name="Picture 14" descr="Screen Shot 2019-05-14 at 12.21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905" y="5253175"/>
            <a:ext cx="4038601" cy="705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69940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FB asymmetry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F6DC-F1FD-E843-A008-568A083AB8DA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43</a:t>
            </a:fld>
            <a:endParaRPr lang="en-US" dirty="0"/>
          </a:p>
        </p:txBody>
      </p:sp>
      <p:pic>
        <p:nvPicPr>
          <p:cNvPr id="20" name="Picture 19" descr="Screen Shot 2018-03-25 at 19.35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110" y="1080510"/>
            <a:ext cx="4179690" cy="2126745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4E67C8">
                <a:shade val="75000"/>
                <a:satMod val="125000"/>
                <a:lumMod val="75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Date Placeholder 43"/>
          <p:cNvSpPr txBox="1">
            <a:spLocks/>
          </p:cNvSpPr>
          <p:nvPr/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885412-FE64-7641-8046-F70C167DB7B9}" type="datetime1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19/07/19</a:t>
            </a:fld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2" name="Footer Placeholder 47"/>
          <p:cNvSpPr txBox="1">
            <a:spLocks/>
          </p:cNvSpPr>
          <p:nvPr/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Ulla Blumenschein,  DIS  2018, Kobe</a:t>
            </a: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3" name="Slide Number Placeholder 48"/>
          <p:cNvSpPr txBox="1">
            <a:spLocks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02AFFC-E081-ED40-93E0-B25EA52FD435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9275" y="1080510"/>
            <a:ext cx="38010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 angle </a:t>
            </a:r>
            <a:r>
              <a:rPr lang="en-US" dirty="0" err="1" smtClean="0"/>
              <a:t>θ</a:t>
            </a:r>
            <a:r>
              <a:rPr lang="en-US" dirty="0" smtClean="0"/>
              <a:t>* of lepton 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dilepton</a:t>
            </a:r>
            <a:r>
              <a:rPr lang="en-US" dirty="0" smtClean="0"/>
              <a:t> </a:t>
            </a:r>
            <a:r>
              <a:rPr lang="en-US" dirty="0" err="1" smtClean="0"/>
              <a:t>centre</a:t>
            </a:r>
            <a:r>
              <a:rPr lang="en-US" dirty="0" smtClean="0"/>
              <a:t>-of-mass frame</a:t>
            </a:r>
          </a:p>
          <a:p>
            <a:r>
              <a:rPr lang="en-US" dirty="0"/>
              <a:t>z</a:t>
            </a:r>
            <a:r>
              <a:rPr lang="en-US" dirty="0" smtClean="0"/>
              <a:t> axis: bisection of quark </a:t>
            </a:r>
          </a:p>
          <a:p>
            <a:r>
              <a:rPr lang="en-US" dirty="0" smtClean="0"/>
              <a:t>direction and negative anti-quark </a:t>
            </a:r>
          </a:p>
          <a:p>
            <a:r>
              <a:rPr lang="en-US" dirty="0" smtClean="0"/>
              <a:t>Direction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91C1D2"/>
                </a:solidFill>
                <a:sym typeface="Wingdings"/>
              </a:rPr>
              <a:t>Collins-</a:t>
            </a:r>
            <a:r>
              <a:rPr lang="en-US" b="1" dirty="0" err="1" smtClean="0">
                <a:solidFill>
                  <a:srgbClr val="91C1D2"/>
                </a:solidFill>
                <a:sym typeface="Wingdings"/>
              </a:rPr>
              <a:t>Soper</a:t>
            </a:r>
            <a:r>
              <a:rPr lang="en-US" b="1" dirty="0" smtClean="0">
                <a:solidFill>
                  <a:srgbClr val="91C1D2"/>
                </a:solidFill>
                <a:sym typeface="Wingdings"/>
              </a:rPr>
              <a:t> frame</a:t>
            </a:r>
            <a:endParaRPr lang="en-US" b="1" dirty="0">
              <a:solidFill>
                <a:srgbClr val="91C1D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0215" y="3391921"/>
            <a:ext cx="6889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</a:t>
            </a:r>
            <a:r>
              <a:rPr lang="en-US" dirty="0" err="1" smtClean="0"/>
              <a:t>Tevatron</a:t>
            </a:r>
            <a:r>
              <a:rPr lang="en-US" dirty="0" smtClean="0"/>
              <a:t> the quark direction is known  (= proton direction)</a:t>
            </a:r>
          </a:p>
          <a:p>
            <a:r>
              <a:rPr lang="en-US" b="1" dirty="0" smtClean="0">
                <a:solidFill>
                  <a:srgbClr val="91C1D2"/>
                </a:solidFill>
              </a:rPr>
              <a:t>But what is the quark direction and the LHC?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271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FB asymmetry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34595-29BA-AD48-B863-707204B296C1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44</a:t>
            </a:fld>
            <a:endParaRPr lang="en-US" dirty="0"/>
          </a:p>
        </p:txBody>
      </p:sp>
      <p:pic>
        <p:nvPicPr>
          <p:cNvPr id="20" name="Picture 19" descr="Screen Shot 2018-03-25 at 19.35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34" y="1080510"/>
            <a:ext cx="3056965" cy="1555471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4E67C8">
                <a:shade val="75000"/>
                <a:satMod val="125000"/>
                <a:lumMod val="75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199" y="901288"/>
            <a:ext cx="4843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1C1D2"/>
                </a:solidFill>
              </a:rPr>
              <a:t>What is the quark direction and the LHC?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 descr="Screen Shot 2019-05-09 at 18.3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3" y="1818947"/>
            <a:ext cx="4039657" cy="3050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57199" y="1338807"/>
            <a:ext cx="4285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</a:t>
            </a:r>
            <a:r>
              <a:rPr lang="en-US" sz="1600" dirty="0" smtClean="0"/>
              <a:t>uark -&gt;  valence quark, anti-quark -&gt; sea 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266" y="3349599"/>
            <a:ext cx="2510401" cy="2074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31919" y="4962974"/>
            <a:ext cx="89442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Sea quarks usually carry a lower fraction of the </a:t>
            </a:r>
          </a:p>
          <a:p>
            <a:r>
              <a:rPr lang="en-US" sz="1600" dirty="0" smtClean="0"/>
              <a:t>Quark momentum </a:t>
            </a:r>
            <a:r>
              <a:rPr lang="en-US" sz="1600" dirty="0" smtClean="0">
                <a:sym typeface="Wingdings"/>
              </a:rPr>
              <a:t> define the hemisphere</a:t>
            </a:r>
          </a:p>
          <a:p>
            <a:r>
              <a:rPr lang="en-US" sz="1600" dirty="0">
                <a:sym typeface="Wingdings"/>
              </a:rPr>
              <a:t>w</a:t>
            </a:r>
            <a:r>
              <a:rPr lang="en-US" sz="1600" dirty="0" smtClean="0">
                <a:sym typeface="Wingdings"/>
              </a:rPr>
              <a:t>hich contains the Z boson as “Forward”</a:t>
            </a:r>
          </a:p>
          <a:p>
            <a:endParaRPr lang="en-US" sz="800" dirty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Not always correct 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Dilution effect  dependence on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modeling of the proton structure</a:t>
            </a:r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29118" y="2759558"/>
            <a:ext cx="9302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Valence</a:t>
            </a:r>
          </a:p>
          <a:p>
            <a:r>
              <a:rPr lang="en-US" sz="1600" dirty="0" smtClean="0"/>
              <a:t>quarks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620448" y="3102579"/>
            <a:ext cx="8474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Sea </a:t>
            </a:r>
          </a:p>
          <a:p>
            <a:r>
              <a:rPr lang="en-US" sz="1600" dirty="0" smtClean="0"/>
              <a:t>quarks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30399" y="2980267"/>
            <a:ext cx="247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 quarks in proton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373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5FCE7-6FDC-B349-9F40-9E8535B3A415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45</a:t>
            </a:fld>
            <a:endParaRPr lang="en-US" dirty="0"/>
          </a:p>
        </p:txBody>
      </p:sp>
      <p:pic>
        <p:nvPicPr>
          <p:cNvPr id="6" name="Picture 5" descr="Screen Shot 2018-06-28 at 08.38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6" y="1947329"/>
            <a:ext cx="8753623" cy="398689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Dilution in pp colliders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9275" y="1388533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Quark direction from generator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77933" y="1203867"/>
            <a:ext cx="2582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Guess quark direction  </a:t>
            </a:r>
            <a:endParaRPr lang="en-US" dirty="0"/>
          </a:p>
          <a:p>
            <a:r>
              <a:rPr lang="en-US" dirty="0" smtClean="0"/>
              <a:t>from Z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246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57B7E-C35F-0846-A6E8-AE76268AB15A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46</a:t>
            </a:fld>
            <a:endParaRPr lang="en-US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Dilution in pp colliders</a:t>
            </a:r>
            <a:endParaRPr lang="en-US" dirty="0"/>
          </a:p>
        </p:txBody>
      </p:sp>
      <p:pic>
        <p:nvPicPr>
          <p:cNvPr id="8" name="Picture 7" descr="Screen Shot 2018-06-28 at 08.42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67" y="1814391"/>
            <a:ext cx="4132695" cy="38026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421467" y="997634"/>
            <a:ext cx="4823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 guess of quark direction in events</a:t>
            </a:r>
          </a:p>
          <a:p>
            <a:r>
              <a:rPr lang="en-US" dirty="0" smtClean="0"/>
              <a:t>with a Z at large |</a:t>
            </a:r>
            <a:r>
              <a:rPr lang="en-US" dirty="0" err="1" smtClean="0"/>
              <a:t>η</a:t>
            </a:r>
            <a:r>
              <a:rPr lang="en-US" dirty="0" smtClean="0"/>
              <a:t>| (close to beam pipe)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7733" y="5792801"/>
            <a:ext cx="558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Most sensitive: events with leptons at large |</a:t>
            </a:r>
            <a:r>
              <a:rPr lang="en-US" b="1" dirty="0" err="1" smtClean="0">
                <a:solidFill>
                  <a:schemeClr val="accent2"/>
                </a:solidFill>
              </a:rPr>
              <a:t>η</a:t>
            </a:r>
            <a:r>
              <a:rPr lang="en-US" b="1" dirty="0" smtClean="0">
                <a:solidFill>
                  <a:schemeClr val="accent2"/>
                </a:solidFill>
              </a:rPr>
              <a:t>| 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868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2896-699A-3349-9CBD-E050F73EDD3F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47</a:t>
            </a:fld>
            <a:endParaRPr lang="en-US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Dilution in pp colliders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800" y="1697798"/>
            <a:ext cx="2812274" cy="2709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1658839"/>
            <a:ext cx="2692400" cy="2594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5629835" y="6152557"/>
            <a:ext cx="1445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JHEP 12 (2017) 059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549275" y="1051467"/>
            <a:ext cx="838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Larger FB asymmetry for events with one electron close to beam pipe </a:t>
            </a:r>
            <a:endParaRPr lang="en-US" dirty="0"/>
          </a:p>
        </p:txBody>
      </p:sp>
      <p:pic>
        <p:nvPicPr>
          <p:cNvPr id="13" name="Picture 12" descr="Screen Shot 2019-05-10 at 05.21.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4780340"/>
            <a:ext cx="2241551" cy="1120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Screen Shot 2019-05-10 at 05.23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733" y="4685512"/>
            <a:ext cx="2144672" cy="1215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66438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Weinberg angle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3B31-008A-8648-9161-E001E2D517F6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48</a:t>
            </a:fld>
            <a:endParaRPr lang="en-US" dirty="0"/>
          </a:p>
        </p:txBody>
      </p:sp>
      <p:pic>
        <p:nvPicPr>
          <p:cNvPr id="6" name="Picture 5" descr="Screen Shot 2018-03-25 at 18.26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89" y="1062565"/>
            <a:ext cx="7039972" cy="51259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7465237" y="2060844"/>
            <a:ext cx="16787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 smtClean="0">
                <a:solidFill>
                  <a:srgbClr val="F6AB0D"/>
                </a:solidFill>
              </a:rPr>
              <a:t>PDFs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ensitivity</a:t>
            </a:r>
          </a:p>
          <a:p>
            <a:r>
              <a:rPr lang="en-US" dirty="0"/>
              <a:t>o</a:t>
            </a:r>
            <a:r>
              <a:rPr lang="en-US" dirty="0" smtClean="0"/>
              <a:t>ff-peak</a:t>
            </a:r>
          </a:p>
          <a:p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sin</a:t>
            </a:r>
            <a:r>
              <a:rPr lang="en-US" b="1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θ</a:t>
            </a:r>
            <a:r>
              <a:rPr lang="en-US" b="1" baseline="-25000" dirty="0" smtClean="0">
                <a:solidFill>
                  <a:schemeClr val="bg2">
                    <a:lumMod val="50000"/>
                  </a:schemeClr>
                </a:solidFill>
              </a:rPr>
              <a:t>W </a:t>
            </a:r>
          </a:p>
          <a:p>
            <a:r>
              <a:rPr lang="en-US" dirty="0" smtClean="0"/>
              <a:t>Sensitivity at the peak and at large </a:t>
            </a:r>
            <a:r>
              <a:rPr lang="en-US" dirty="0" err="1" smtClean="0"/>
              <a:t>η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7586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CMS: Template fit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B89B-1F6B-7248-8BCF-C95BF05600C2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49</a:t>
            </a:fld>
            <a:endParaRPr lang="en-US" dirty="0"/>
          </a:p>
        </p:txBody>
      </p:sp>
      <p:pic>
        <p:nvPicPr>
          <p:cNvPr id="8" name="Picture 7" descr="Screen Shot 2018-06-28 at 08.46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490626"/>
            <a:ext cx="4782910" cy="44715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7518945" y="5685128"/>
            <a:ext cx="1369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200" dirty="0"/>
              <a:t>arXiv:1806.00863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337726" y="933340"/>
            <a:ext cx="680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F97B5"/>
                </a:solidFill>
              </a:rPr>
              <a:t>Template-fit (Powheg+Pythia8 templates) -&gt; PDF &amp; </a:t>
            </a:r>
            <a:r>
              <a:rPr lang="en-US" b="1" dirty="0" smtClean="0">
                <a:solidFill>
                  <a:srgbClr val="2F97B5"/>
                </a:solidFill>
              </a:rPr>
              <a:t>sin</a:t>
            </a:r>
            <a:r>
              <a:rPr lang="en-US" b="1" baseline="30000" dirty="0" smtClean="0">
                <a:solidFill>
                  <a:srgbClr val="2F97B5"/>
                </a:solidFill>
              </a:rPr>
              <a:t>2</a:t>
            </a:r>
            <a:r>
              <a:rPr lang="en-US" b="1" dirty="0" smtClean="0">
                <a:solidFill>
                  <a:srgbClr val="2F97B5"/>
                </a:solidFill>
              </a:rPr>
              <a:t>θ</a:t>
            </a:r>
            <a:r>
              <a:rPr lang="en-US" b="1" baseline="-25000" dirty="0" smtClean="0">
                <a:solidFill>
                  <a:srgbClr val="2F97B5"/>
                </a:solidFill>
              </a:rPr>
              <a:t>W</a:t>
            </a:r>
            <a:endParaRPr lang="en-US" b="1" baseline="-25000" dirty="0">
              <a:solidFill>
                <a:srgbClr val="2F97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64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862" y="1001889"/>
            <a:ext cx="8649498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Applying </a:t>
            </a:r>
            <a:r>
              <a:rPr lang="en-US" dirty="0" smtClean="0"/>
              <a:t>quantum </a:t>
            </a:r>
            <a:r>
              <a:rPr lang="en-US" dirty="0" smtClean="0"/>
              <a:t>substitution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b="1" dirty="0" smtClean="0"/>
              <a:t>classic energy</a:t>
            </a:r>
            <a:r>
              <a:rPr lang="en-US" b="1" dirty="0" smtClean="0"/>
              <a:t>-momentum relation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Schroedinger</a:t>
            </a:r>
            <a:r>
              <a:rPr lang="en-US" dirty="0" smtClean="0">
                <a:sym typeface="Wingdings"/>
              </a:rPr>
              <a:t> equation:</a:t>
            </a:r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r>
              <a:rPr lang="en-US" b="1" dirty="0"/>
              <a:t>K</a:t>
            </a:r>
            <a:r>
              <a:rPr lang="en-US" b="1" dirty="0" smtClean="0"/>
              <a:t>inematics </a:t>
            </a:r>
            <a:r>
              <a:rPr lang="en-US" b="1" dirty="0" smtClean="0"/>
              <a:t>of relativistic </a:t>
            </a:r>
            <a:r>
              <a:rPr lang="en-US" b="1" dirty="0" smtClean="0"/>
              <a:t>particles:  </a:t>
            </a:r>
          </a:p>
          <a:p>
            <a:endParaRPr lang="en-US" b="1" dirty="0"/>
          </a:p>
          <a:p>
            <a:r>
              <a:rPr lang="en-US" dirty="0" smtClean="0"/>
              <a:t>Relativistic </a:t>
            </a:r>
            <a:r>
              <a:rPr lang="en-US" dirty="0" smtClean="0"/>
              <a:t>energy-momentum relation:</a:t>
            </a:r>
          </a:p>
          <a:p>
            <a:endParaRPr lang="en-US" dirty="0"/>
          </a:p>
          <a:p>
            <a:r>
              <a:rPr lang="en-US" dirty="0" smtClean="0"/>
              <a:t>Applying </a:t>
            </a:r>
            <a:r>
              <a:rPr lang="en-US" dirty="0"/>
              <a:t> </a:t>
            </a:r>
            <a:r>
              <a:rPr lang="en-US" dirty="0" smtClean="0"/>
              <a:t>quantum prescription: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Klein-Gordon equation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orks for scalar particles but not for fermions: </a:t>
            </a:r>
            <a:r>
              <a:rPr lang="en-US" dirty="0"/>
              <a:t>Need equation  first order in t </a:t>
            </a:r>
            <a:endParaRPr lang="en-US" dirty="0" smtClean="0"/>
          </a:p>
        </p:txBody>
      </p:sp>
      <p:pic>
        <p:nvPicPr>
          <p:cNvPr id="28" name="Picture 27" descr="Screen Shot 2019-07-21 at 10.08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72" y="5061436"/>
            <a:ext cx="3292728" cy="735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Screen Shot 2019-07-21 at 07.50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915" y="2294467"/>
            <a:ext cx="4737652" cy="825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QM description of Fermions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47E8-C116-0F42-B043-A956C16B09EF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629835" y="4703773"/>
            <a:ext cx="411741" cy="543959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creen Shot 2019-07-21 at 07.52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777" y="964400"/>
            <a:ext cx="1080622" cy="516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7-21 at 07.51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637" y="932839"/>
            <a:ext cx="950726" cy="548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6716802" y="1564149"/>
            <a:ext cx="1765109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E = p</a:t>
            </a:r>
            <a:r>
              <a:rPr lang="en-US" i="1" baseline="30000" dirty="0" smtClean="0"/>
              <a:t>2</a:t>
            </a:r>
            <a:r>
              <a:rPr lang="en-US" i="1" dirty="0" smtClean="0"/>
              <a:t>/2m +V </a:t>
            </a:r>
            <a:endParaRPr lang="en-US" i="1" dirty="0"/>
          </a:p>
        </p:txBody>
      </p:sp>
      <p:pic>
        <p:nvPicPr>
          <p:cNvPr id="13" name="Picture 12" descr="Screen Shot 2019-07-21 at 07.59.4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64" y="3378200"/>
            <a:ext cx="1436077" cy="57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5" name="Straight Arrow Connector 24"/>
          <p:cNvCxnSpPr/>
          <p:nvPr/>
        </p:nvCxnSpPr>
        <p:spPr>
          <a:xfrm flipH="1">
            <a:off x="5629836" y="1933481"/>
            <a:ext cx="1177364" cy="487986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29835" y="4248174"/>
            <a:ext cx="2019734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E</a:t>
            </a:r>
            <a:r>
              <a:rPr lang="en-US" i="1" baseline="30000" dirty="0" smtClean="0"/>
              <a:t>2</a:t>
            </a:r>
            <a:r>
              <a:rPr lang="en-US" i="1" dirty="0" smtClean="0"/>
              <a:t> = p</a:t>
            </a:r>
            <a:r>
              <a:rPr lang="en-US" i="1" baseline="30000" dirty="0" smtClean="0"/>
              <a:t>2</a:t>
            </a:r>
            <a:r>
              <a:rPr lang="en-US" i="1" dirty="0" smtClean="0"/>
              <a:t>c</a:t>
            </a:r>
            <a:r>
              <a:rPr lang="en-US" i="1" baseline="30000" dirty="0" smtClean="0"/>
              <a:t>2</a:t>
            </a:r>
            <a:r>
              <a:rPr lang="en-US" i="1" dirty="0" smtClean="0"/>
              <a:t> + m</a:t>
            </a:r>
            <a:r>
              <a:rPr lang="en-US" i="1" baseline="30000" dirty="0" smtClean="0"/>
              <a:t>2</a:t>
            </a:r>
            <a:r>
              <a:rPr lang="en-US" i="1" dirty="0" smtClean="0"/>
              <a:t>c</a:t>
            </a:r>
            <a:r>
              <a:rPr lang="en-US" i="1" baseline="30000" dirty="0" smtClean="0"/>
              <a:t>4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07200" y="5234519"/>
            <a:ext cx="226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400" i="1" dirty="0" smtClean="0">
                <a:sym typeface="Wingdings"/>
              </a:rPr>
              <a:t>In the following slides:</a:t>
            </a:r>
          </a:p>
          <a:p>
            <a:r>
              <a:rPr lang="en-US" sz="1400" i="1" dirty="0">
                <a:sym typeface="Wingdings"/>
              </a:rPr>
              <a:t>n</a:t>
            </a:r>
            <a:r>
              <a:rPr lang="en-US" sz="1400" i="1" dirty="0" smtClean="0">
                <a:sym typeface="Wingdings"/>
              </a:rPr>
              <a:t>atural units: h = c = 1 </a:t>
            </a:r>
            <a:endParaRPr lang="en-US" sz="1400" i="1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7951710" y="5537201"/>
            <a:ext cx="115338" cy="5079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2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CMS results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F624-B063-5C4E-9CE5-A7DBD60DE9BB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50</a:t>
            </a:fld>
            <a:endParaRPr lang="en-US" dirty="0"/>
          </a:p>
        </p:txBody>
      </p:sp>
      <p:pic>
        <p:nvPicPr>
          <p:cNvPr id="10" name="Picture 9" descr="Screen Shot 2018-06-28 at 08.55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340" y="915791"/>
            <a:ext cx="6401565" cy="41134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Screen Shot 2018-06-28 at 09.10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66" y="5761384"/>
            <a:ext cx="7647659" cy="40341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738084" y="5030800"/>
            <a:ext cx="6159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F97B5"/>
                </a:solidFill>
              </a:rPr>
              <a:t>Uncertainties comparable with </a:t>
            </a:r>
            <a:r>
              <a:rPr lang="en-US" b="1" dirty="0" err="1" smtClean="0">
                <a:solidFill>
                  <a:srgbClr val="2F97B5"/>
                </a:solidFill>
              </a:rPr>
              <a:t>Tevatron</a:t>
            </a:r>
            <a:r>
              <a:rPr lang="en-US" b="1" dirty="0" smtClean="0">
                <a:solidFill>
                  <a:srgbClr val="2F97B5"/>
                </a:solidFill>
              </a:rPr>
              <a:t> experiments. </a:t>
            </a:r>
          </a:p>
          <a:p>
            <a:r>
              <a:rPr lang="en-US" b="1" dirty="0" smtClean="0">
                <a:solidFill>
                  <a:srgbClr val="2F97B5"/>
                </a:solidFill>
              </a:rPr>
              <a:t>Statistical uncertainties dominating</a:t>
            </a:r>
            <a:endParaRPr lang="en-US" b="1" dirty="0">
              <a:solidFill>
                <a:srgbClr val="2F97B5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289800" y="5629337"/>
            <a:ext cx="1420425" cy="646331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909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ATLAS measurement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558A0-F8C9-6C4B-85CF-8847A36525AB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3" y="942601"/>
            <a:ext cx="67000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ATLAS advantage: can identify electrons close to beam pipe</a:t>
            </a:r>
          </a:p>
          <a:p>
            <a:r>
              <a:rPr lang="en-US" sz="1600" dirty="0" smtClean="0">
                <a:sym typeface="Wingdings"/>
              </a:rPr>
              <a:t> tap into region with large effective forward-backward asymmetry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6819569" y="5998669"/>
            <a:ext cx="1887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ATLAS-CONF-2018-037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1677832"/>
            <a:ext cx="4842434" cy="3484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1" name="Straight Arrow Connector 10"/>
          <p:cNvCxnSpPr/>
          <p:nvPr/>
        </p:nvCxnSpPr>
        <p:spPr>
          <a:xfrm flipH="1">
            <a:off x="8367806" y="4212170"/>
            <a:ext cx="53489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49831" y="4212170"/>
            <a:ext cx="4699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Shot 2019-05-10 at 05.37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31" y="5478223"/>
            <a:ext cx="4727574" cy="380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170785" y="1930679"/>
            <a:ext cx="28264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LHC has precision</a:t>
            </a:r>
          </a:p>
          <a:p>
            <a:r>
              <a:rPr lang="en-US" sz="1600" dirty="0" smtClean="0"/>
              <a:t>comparable </a:t>
            </a:r>
            <a:r>
              <a:rPr lang="en-US" sz="1600" dirty="0" smtClean="0"/>
              <a:t>to </a:t>
            </a:r>
          </a:p>
          <a:p>
            <a:r>
              <a:rPr lang="en-US" sz="1600" dirty="0" err="1" smtClean="0"/>
              <a:t>Tevatron</a:t>
            </a:r>
            <a:r>
              <a:rPr lang="en-US" sz="1600" dirty="0" smtClean="0"/>
              <a:t> </a:t>
            </a:r>
            <a:r>
              <a:rPr lang="en-US" sz="1600" dirty="0" smtClean="0"/>
              <a:t>in spite</a:t>
            </a:r>
          </a:p>
          <a:p>
            <a:r>
              <a:rPr lang="en-US" sz="1600" dirty="0"/>
              <a:t>o</a:t>
            </a:r>
            <a:r>
              <a:rPr lang="en-US" sz="1600" dirty="0" smtClean="0"/>
              <a:t>f dilution</a:t>
            </a:r>
          </a:p>
          <a:p>
            <a:endParaRPr lang="en-US" sz="1600" dirty="0" smtClean="0"/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Towards </a:t>
            </a:r>
            <a:r>
              <a:rPr lang="en-US" sz="1600" dirty="0" err="1" smtClean="0">
                <a:sym typeface="Wingdings"/>
              </a:rPr>
              <a:t>e+e</a:t>
            </a:r>
            <a:r>
              <a:rPr lang="en-US" sz="1600" dirty="0" smtClean="0">
                <a:sym typeface="Wingdings"/>
              </a:rPr>
              <a:t>- precision: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/>
              </a:rPr>
              <a:t>Reduce PDF uncertainty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/>
              </a:rPr>
              <a:t>Include more data 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15" name="Oval 14"/>
          <p:cNvSpPr/>
          <p:nvPr/>
        </p:nvSpPr>
        <p:spPr>
          <a:xfrm>
            <a:off x="4787900" y="5352338"/>
            <a:ext cx="1306125" cy="646331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941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390276"/>
            <a:ext cx="8042276" cy="767313"/>
          </a:xfrm>
        </p:spPr>
        <p:txBody>
          <a:bodyPr/>
          <a:lstStyle/>
          <a:p>
            <a:r>
              <a:rPr lang="en-US" dirty="0" smtClean="0"/>
              <a:t>Multi-Boson measurements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34F3-AC05-AE4F-B65A-802751DF97D8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967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9-05-16 at 06.15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331" y="3235862"/>
            <a:ext cx="1344996" cy="1067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Multi-Boson production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C88D-17FB-F046-9A70-FB682F7A3C33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53</a:t>
            </a:fld>
            <a:endParaRPr lang="en-US" dirty="0"/>
          </a:p>
        </p:txBody>
      </p:sp>
      <p:pic>
        <p:nvPicPr>
          <p:cNvPr id="10" name="Picture 9" descr="Screen Shot 2019-05-06 at 18.05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88" y="1471425"/>
            <a:ext cx="6872111" cy="622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770652" y="3000315"/>
            <a:ext cx="29796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Higgs kinematics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nd gauge boson coupling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332592" y="2022611"/>
            <a:ext cx="941208" cy="911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305143" y="1946408"/>
            <a:ext cx="180779" cy="611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Screen Shot 2019-05-06 at 21.49.2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27" y="3128296"/>
            <a:ext cx="1344636" cy="1227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 descr="Screen Shot 2019-05-06 at 22.06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3703391"/>
            <a:ext cx="1346200" cy="1200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 descr="Screen Shot 2019-05-07 at 00.37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170" y="4881944"/>
            <a:ext cx="3993485" cy="426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8" name="Straight Arrow Connector 27"/>
          <p:cNvCxnSpPr/>
          <p:nvPr/>
        </p:nvCxnSpPr>
        <p:spPr>
          <a:xfrm flipH="1" flipV="1">
            <a:off x="4724400" y="4303394"/>
            <a:ext cx="254000" cy="515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361735" y="4465208"/>
            <a:ext cx="1476965" cy="3532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1937" y="3226770"/>
            <a:ext cx="202962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New </a:t>
            </a:r>
          </a:p>
          <a:p>
            <a:r>
              <a:rPr lang="en-US" sz="1600" dirty="0" smtClean="0">
                <a:solidFill>
                  <a:srgbClr val="800000"/>
                </a:solidFill>
              </a:rPr>
              <a:t>Physics:</a:t>
            </a:r>
          </a:p>
          <a:p>
            <a:endParaRPr lang="en-US" sz="800" dirty="0">
              <a:solidFill>
                <a:srgbClr val="800000"/>
              </a:solidFill>
            </a:endParaRPr>
          </a:p>
          <a:p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sz="1600" dirty="0">
                <a:solidFill>
                  <a:srgbClr val="800000"/>
                </a:solidFill>
                <a:sym typeface="Wingdings"/>
              </a:rPr>
              <a:t>a</a:t>
            </a:r>
            <a:r>
              <a:rPr lang="en-US" sz="1600" dirty="0" smtClean="0">
                <a:solidFill>
                  <a:srgbClr val="800000"/>
                </a:solidFill>
              </a:rPr>
              <a:t>nomalous TGC</a:t>
            </a:r>
          </a:p>
          <a:p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sz="1600" dirty="0">
                <a:solidFill>
                  <a:srgbClr val="800000"/>
                </a:solidFill>
                <a:sym typeface="Wingdings"/>
              </a:rPr>
              <a:t>a</a:t>
            </a:r>
            <a:r>
              <a:rPr lang="en-US" sz="1600" dirty="0" smtClean="0">
                <a:solidFill>
                  <a:srgbClr val="800000"/>
                </a:solidFill>
              </a:rPr>
              <a:t>nomalous QGC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134533" y="3585091"/>
            <a:ext cx="1463137" cy="146672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53482" y="3661060"/>
            <a:ext cx="169116" cy="165874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672292" y="3661060"/>
            <a:ext cx="169116" cy="165874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119423" y="3334059"/>
            <a:ext cx="702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800000"/>
                </a:solidFill>
              </a:rPr>
              <a:t>aTGC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9102" y="3603390"/>
            <a:ext cx="736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800000"/>
                </a:solidFill>
              </a:rPr>
              <a:t>aQGC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26005" y="2407674"/>
            <a:ext cx="41603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Gauge boson kinematics and interaction:</a:t>
            </a:r>
          </a:p>
          <a:p>
            <a:r>
              <a:rPr lang="en-US" sz="1600" b="1" dirty="0" smtClean="0">
                <a:solidFill>
                  <a:srgbClr val="2C7C9F"/>
                </a:solidFill>
              </a:rPr>
              <a:t>Triple and Quartic Gauge Coupling</a:t>
            </a:r>
            <a:endParaRPr lang="en-US" sz="1600" b="1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482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Multi-Boson production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35EE-3002-F54A-A72B-444AC3C80EC2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0663" y="1320800"/>
            <a:ext cx="5268390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Standard (“QCD”) production of Boson pairs: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Test of </a:t>
            </a:r>
            <a:r>
              <a:rPr lang="en-US" dirty="0" err="1" smtClean="0">
                <a:sym typeface="Wingdings"/>
              </a:rPr>
              <a:t>pQCD</a:t>
            </a: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Triple Gauge Coupling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Important background for H-&gt;VV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r>
              <a:rPr lang="en-US" b="1" dirty="0" smtClean="0">
                <a:solidFill>
                  <a:srgbClr val="2C7C9F"/>
                </a:solidFill>
                <a:sym typeface="Wingdings"/>
              </a:rPr>
              <a:t>Electroweak production of single bosons </a:t>
            </a:r>
          </a:p>
          <a:p>
            <a:r>
              <a:rPr lang="en-US" dirty="0" smtClean="0">
                <a:sym typeface="Wingdings"/>
              </a:rPr>
              <a:t>Contains Vector Boson Fusion (VBF)</a:t>
            </a:r>
          </a:p>
          <a:p>
            <a:r>
              <a:rPr lang="en-US" dirty="0" smtClean="0">
                <a:sym typeface="Wingdings"/>
              </a:rPr>
              <a:t> Triple Gauge  </a:t>
            </a:r>
            <a:r>
              <a:rPr lang="en-US" dirty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oupling</a:t>
            </a:r>
            <a:endParaRPr lang="en-US" dirty="0">
              <a:sym typeface="Wingdings"/>
            </a:endParaRPr>
          </a:p>
          <a:p>
            <a:endParaRPr lang="en-US" dirty="0" smtClean="0"/>
          </a:p>
          <a:p>
            <a:r>
              <a:rPr lang="en-US" b="1" dirty="0" smtClean="0">
                <a:solidFill>
                  <a:srgbClr val="2C7C9F"/>
                </a:solidFill>
              </a:rPr>
              <a:t>Electroweak production of 2 bosons</a:t>
            </a:r>
          </a:p>
          <a:p>
            <a:r>
              <a:rPr lang="en-US" dirty="0" smtClean="0"/>
              <a:t>Contains  Vector Boson </a:t>
            </a:r>
            <a:r>
              <a:rPr lang="en-US" dirty="0"/>
              <a:t>S</a:t>
            </a:r>
            <a:r>
              <a:rPr lang="en-US" dirty="0" smtClean="0"/>
              <a:t>cattering (VBS)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Triple/Quartic Gauge Couplings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Higgs contribution stabilizes cross section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r>
              <a:rPr lang="en-US" b="1" dirty="0" err="1" smtClean="0">
                <a:solidFill>
                  <a:srgbClr val="2C7C9F"/>
                </a:solidFill>
              </a:rPr>
              <a:t>Triboson</a:t>
            </a:r>
            <a:r>
              <a:rPr lang="en-US" b="1" dirty="0" smtClean="0">
                <a:solidFill>
                  <a:srgbClr val="2C7C9F"/>
                </a:solidFill>
              </a:rPr>
              <a:t> production</a:t>
            </a:r>
          </a:p>
          <a:p>
            <a:r>
              <a:rPr lang="en-US" dirty="0" smtClean="0">
                <a:sym typeface="Wingdings"/>
              </a:rPr>
              <a:t> Triple/Quartic Gauge Couplings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72281" y="1128889"/>
            <a:ext cx="1122085" cy="4924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  <a:p>
            <a:r>
              <a:rPr lang="en-US" dirty="0" smtClean="0"/>
              <a:t>WW</a:t>
            </a:r>
          </a:p>
          <a:p>
            <a:r>
              <a:rPr lang="en-US" dirty="0" smtClean="0"/>
              <a:t>ZZ</a:t>
            </a:r>
          </a:p>
          <a:p>
            <a:r>
              <a:rPr lang="en-US" dirty="0" smtClean="0"/>
              <a:t>WZ</a:t>
            </a:r>
          </a:p>
          <a:p>
            <a:r>
              <a:rPr lang="en-US" dirty="0" err="1" smtClean="0"/>
              <a:t>Wγ</a:t>
            </a:r>
            <a:endParaRPr lang="en-US" dirty="0" smtClean="0"/>
          </a:p>
          <a:p>
            <a:r>
              <a:rPr lang="en-US" dirty="0" err="1" smtClean="0"/>
              <a:t>Zγ</a:t>
            </a:r>
            <a:endParaRPr lang="en-US" dirty="0" smtClean="0"/>
          </a:p>
          <a:p>
            <a:r>
              <a:rPr lang="en-US" dirty="0" err="1" smtClean="0"/>
              <a:t>γγ</a:t>
            </a:r>
            <a:endParaRPr lang="en-US" dirty="0" smtClean="0"/>
          </a:p>
          <a:p>
            <a:r>
              <a:rPr lang="en-US" dirty="0" err="1" smtClean="0"/>
              <a:t>γγγ</a:t>
            </a:r>
            <a:endParaRPr lang="en-US" dirty="0" smtClean="0"/>
          </a:p>
          <a:p>
            <a:r>
              <a:rPr lang="en-US" dirty="0" err="1" smtClean="0"/>
              <a:t>Wγγ</a:t>
            </a:r>
            <a:endParaRPr lang="en-US" dirty="0" smtClean="0"/>
          </a:p>
          <a:p>
            <a:r>
              <a:rPr lang="en-US" dirty="0" err="1" smtClean="0"/>
              <a:t>WWγ</a:t>
            </a:r>
            <a:endParaRPr lang="en-US" dirty="0" smtClean="0"/>
          </a:p>
          <a:p>
            <a:r>
              <a:rPr lang="en-US" dirty="0" smtClean="0"/>
              <a:t>WWW</a:t>
            </a:r>
          </a:p>
          <a:p>
            <a:r>
              <a:rPr lang="en-US" dirty="0" smtClean="0"/>
              <a:t>WWZ</a:t>
            </a:r>
          </a:p>
          <a:p>
            <a:r>
              <a:rPr lang="en-US" dirty="0" smtClean="0"/>
              <a:t>WZZ</a:t>
            </a:r>
          </a:p>
          <a:p>
            <a:r>
              <a:rPr lang="en-US" dirty="0" smtClean="0"/>
              <a:t>VBF Z</a:t>
            </a:r>
          </a:p>
          <a:p>
            <a:r>
              <a:rPr lang="en-US" dirty="0" smtClean="0"/>
              <a:t>VBF W</a:t>
            </a:r>
          </a:p>
          <a:p>
            <a:r>
              <a:rPr lang="en-US" dirty="0" smtClean="0"/>
              <a:t>VBS WW</a:t>
            </a:r>
          </a:p>
          <a:p>
            <a:r>
              <a:rPr lang="en-US" dirty="0" smtClean="0"/>
              <a:t>VBS WZ</a:t>
            </a:r>
          </a:p>
          <a:p>
            <a:r>
              <a:rPr lang="en-US" dirty="0" smtClean="0"/>
              <a:t>VBS ZZ</a:t>
            </a:r>
          </a:p>
        </p:txBody>
      </p:sp>
    </p:spTree>
    <p:extLst>
      <p:ext uri="{BB962C8B-B14F-4D97-AF65-F5344CB8AC3E}">
        <p14:creationId xmlns:p14="http://schemas.microsoft.com/office/powerpoint/2010/main" val="2221908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WW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629835" y="6275668"/>
            <a:ext cx="2133600" cy="365125"/>
          </a:xfrm>
        </p:spPr>
        <p:txBody>
          <a:bodyPr/>
          <a:lstStyle/>
          <a:p>
            <a:fld id="{F0DC80F3-FE7F-0345-8701-B8768740ADCA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97906" y="6262968"/>
            <a:ext cx="990600" cy="365125"/>
          </a:xfrm>
        </p:spPr>
        <p:txBody>
          <a:bodyPr/>
          <a:lstStyle/>
          <a:p>
            <a:fld id="{7F5CE407-6216-4202-80E4-A30DC2F709B2}" type="slidenum">
              <a:rPr lang="en-US" smtClean="0"/>
              <a:t>55</a:t>
            </a:fld>
            <a:endParaRPr lang="en-US" dirty="0"/>
          </a:p>
        </p:txBody>
      </p:sp>
      <p:pic>
        <p:nvPicPr>
          <p:cNvPr id="6" name="Picture 5" descr="Screen Shot 2019-05-15 at 20.29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951090"/>
            <a:ext cx="8269942" cy="2050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49275" y="3572688"/>
            <a:ext cx="44327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C7C9F"/>
                </a:solidFill>
              </a:rPr>
              <a:t>Selection:  </a:t>
            </a:r>
            <a:r>
              <a:rPr lang="en-US" dirty="0" smtClean="0"/>
              <a:t>final states with e+µ, </a:t>
            </a:r>
          </a:p>
          <a:p>
            <a:r>
              <a:rPr lang="en-US" dirty="0" smtClean="0"/>
              <a:t>Jets and b-jets veto to suppress top</a:t>
            </a:r>
          </a:p>
          <a:p>
            <a:r>
              <a:rPr lang="en-US" dirty="0"/>
              <a:t>m</a:t>
            </a:r>
            <a:r>
              <a:rPr lang="en-US" dirty="0" smtClean="0"/>
              <a:t>(eµ)&gt; 55 to reduce Higgs component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2C7C9F"/>
                </a:solidFill>
              </a:rPr>
              <a:t>Backgrounds:</a:t>
            </a:r>
            <a:r>
              <a:rPr lang="en-US" dirty="0" smtClean="0"/>
              <a:t> top, </a:t>
            </a:r>
            <a:r>
              <a:rPr lang="en-US" dirty="0" err="1" smtClean="0"/>
              <a:t>W+jets</a:t>
            </a:r>
            <a:r>
              <a:rPr lang="en-US" dirty="0" smtClean="0"/>
              <a:t>, </a:t>
            </a:r>
            <a:r>
              <a:rPr lang="en-US" dirty="0" err="1" smtClean="0"/>
              <a:t>Drell</a:t>
            </a:r>
            <a:r>
              <a:rPr lang="en-US" dirty="0" smtClean="0"/>
              <a:t>-Yan</a:t>
            </a:r>
          </a:p>
          <a:p>
            <a:endParaRPr lang="en-US" dirty="0"/>
          </a:p>
          <a:p>
            <a:r>
              <a:rPr lang="en-US" dirty="0" smtClean="0"/>
              <a:t>Main </a:t>
            </a:r>
            <a:r>
              <a:rPr lang="en-US" b="1" dirty="0" smtClean="0">
                <a:solidFill>
                  <a:srgbClr val="2C7C9F"/>
                </a:solidFill>
              </a:rPr>
              <a:t>systematic uncertainty </a:t>
            </a:r>
          </a:p>
          <a:p>
            <a:r>
              <a:rPr lang="en-US" dirty="0" smtClean="0"/>
              <a:t>from jets and b-jets veto,</a:t>
            </a:r>
          </a:p>
          <a:p>
            <a:r>
              <a:rPr lang="en-US" dirty="0"/>
              <a:t>a</a:t>
            </a:r>
            <a:r>
              <a:rPr lang="en-US" dirty="0" smtClean="0"/>
              <a:t>nd backgrounds</a:t>
            </a:r>
            <a:endParaRPr lang="en-US" dirty="0"/>
          </a:p>
        </p:txBody>
      </p:sp>
      <p:pic>
        <p:nvPicPr>
          <p:cNvPr id="11" name="Picture 10" descr="Screen Shot 2019-05-15 at 22.51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399" y="3162300"/>
            <a:ext cx="3499867" cy="294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11"/>
          <p:cNvSpPr/>
          <p:nvPr/>
        </p:nvSpPr>
        <p:spPr>
          <a:xfrm>
            <a:off x="5359400" y="5881012"/>
            <a:ext cx="128810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arXiv:1905.04242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169150" y="3951873"/>
            <a:ext cx="733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pT</a:t>
            </a:r>
            <a:r>
              <a:rPr lang="en-US" sz="1400" dirty="0" smtClean="0"/>
              <a:t>(eµ)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318250" y="4838700"/>
            <a:ext cx="423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top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10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WW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91D7-48A4-9B4B-B30E-EDF4D8F8C7A9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56</a:t>
            </a:fld>
            <a:endParaRPr lang="en-US" dirty="0"/>
          </a:p>
        </p:txBody>
      </p:sp>
      <p:pic>
        <p:nvPicPr>
          <p:cNvPr id="6" name="Picture 5" descr="Screen Shot 2019-05-15 at 22.38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12" y="1219205"/>
            <a:ext cx="4048888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Screen Shot 2019-05-15 at 22.45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36" y="5514666"/>
            <a:ext cx="6769100" cy="557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Screen Shot 2019-05-16 at 05.16.2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0" y="1159577"/>
            <a:ext cx="3784599" cy="3913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7196116" y="2389200"/>
            <a:ext cx="12362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n</a:t>
            </a:r>
            <a:r>
              <a:rPr lang="en-US" sz="14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ew physics</a:t>
            </a:r>
          </a:p>
          <a:p>
            <a:r>
              <a:rPr lang="en-US" sz="1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</a:t>
            </a:r>
            <a:r>
              <a:rPr lang="en-US" sz="14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ould  show</a:t>
            </a:r>
          </a:p>
          <a:p>
            <a:r>
              <a:rPr lang="en-US" sz="14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here</a:t>
            </a:r>
            <a:endParaRPr lang="en-US" sz="1400" i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0712" y="3768584"/>
            <a:ext cx="128810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arXiv:1905.04242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370712" y="4206387"/>
            <a:ext cx="389291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WW cross section measured with </a:t>
            </a:r>
          </a:p>
          <a:p>
            <a:r>
              <a:rPr lang="en-US" sz="1600" b="1" dirty="0">
                <a:solidFill>
                  <a:schemeClr val="accent1"/>
                </a:solidFill>
              </a:rPr>
              <a:t>a</a:t>
            </a:r>
            <a:r>
              <a:rPr lang="en-US" sz="1600" b="1" dirty="0" smtClean="0">
                <a:solidFill>
                  <a:schemeClr val="accent1"/>
                </a:solidFill>
              </a:rPr>
              <a:t> precision of 7%, syst. dominated.</a:t>
            </a:r>
          </a:p>
          <a:p>
            <a:endParaRPr lang="en-US" sz="800" b="1" dirty="0">
              <a:solidFill>
                <a:schemeClr val="accent1"/>
              </a:solidFill>
            </a:endParaRPr>
          </a:p>
          <a:p>
            <a:r>
              <a:rPr lang="en-US" sz="1600" b="1" dirty="0" smtClean="0">
                <a:solidFill>
                  <a:schemeClr val="accent1"/>
                </a:solidFill>
              </a:rPr>
              <a:t>In agreement with NNLO calculations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 and NLO MC generators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7869" y="2794000"/>
            <a:ext cx="1253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pT</a:t>
            </a:r>
            <a:r>
              <a:rPr lang="en-US" sz="1400" dirty="0" smtClean="0"/>
              <a:t>(lead </a:t>
            </a:r>
            <a:r>
              <a:rPr lang="en-US" sz="1400" dirty="0" err="1" smtClean="0"/>
              <a:t>lep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81719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ZZ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50AB6-5506-7047-9488-E6100A8B4FFB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3808" y="3064935"/>
            <a:ext cx="351891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Advantage:</a:t>
            </a:r>
          </a:p>
          <a:p>
            <a:endParaRPr lang="en-US" sz="800" dirty="0"/>
          </a:p>
          <a:p>
            <a:pPr marL="285750" indent="-285750">
              <a:buFontTx/>
              <a:buChar char="-"/>
            </a:pPr>
            <a:r>
              <a:rPr lang="en-US" dirty="0" smtClean="0"/>
              <a:t>Clean selection of 4 leptons</a:t>
            </a:r>
          </a:p>
          <a:p>
            <a:r>
              <a:rPr lang="en-US" dirty="0" smtClean="0">
                <a:sym typeface="Wingdings"/>
              </a:rPr>
              <a:t>     no jet vetoes needed</a:t>
            </a:r>
          </a:p>
          <a:p>
            <a:r>
              <a:rPr lang="en-US" dirty="0" smtClean="0">
                <a:sym typeface="Wingdings"/>
              </a:rPr>
              <a:t>    Can even measure </a:t>
            </a:r>
            <a:r>
              <a:rPr lang="en-US" dirty="0" err="1" smtClean="0">
                <a:sym typeface="Wingdings"/>
              </a:rPr>
              <a:t>ZZ+jets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dirty="0" smtClean="0"/>
              <a:t>Disadvantage:</a:t>
            </a:r>
          </a:p>
          <a:p>
            <a:endParaRPr lang="en-US" sz="800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Smaller cross section</a:t>
            </a:r>
          </a:p>
          <a:p>
            <a:r>
              <a:rPr lang="en-US" dirty="0" smtClean="0">
                <a:sym typeface="Wingdings"/>
              </a:rPr>
              <a:t>     need more data </a:t>
            </a:r>
          </a:p>
          <a:p>
            <a:endParaRPr lang="en-US" sz="800" dirty="0" smtClean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/>
              </a:rPr>
              <a:t>Triple gauge boson vertex </a:t>
            </a:r>
          </a:p>
          <a:p>
            <a:r>
              <a:rPr lang="en-US" dirty="0" smtClean="0">
                <a:sym typeface="Wingdings"/>
              </a:rPr>
              <a:t>    forbidden in SM</a:t>
            </a:r>
            <a:endParaRPr lang="en-US" dirty="0"/>
          </a:p>
        </p:txBody>
      </p:sp>
      <p:pic>
        <p:nvPicPr>
          <p:cNvPr id="11" name="Picture 10" descr="Screen Shot 2019-05-16 at 05.39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2" y="1188873"/>
            <a:ext cx="2397125" cy="1443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Screen Shot 2019-05-16 at 05.39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68" y="1228315"/>
            <a:ext cx="2251707" cy="1403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5-16 at 05.39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073" y="1245249"/>
            <a:ext cx="2257277" cy="1403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8" name="Straight Connector 17"/>
          <p:cNvCxnSpPr/>
          <p:nvPr/>
        </p:nvCxnSpPr>
        <p:spPr>
          <a:xfrm flipV="1">
            <a:off x="6502400" y="999067"/>
            <a:ext cx="1540933" cy="18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502400" y="999067"/>
            <a:ext cx="1540933" cy="18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758267" y="5892141"/>
            <a:ext cx="1445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JHEP 04 (2019) 048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7095067" y="3996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47771" y="3234267"/>
            <a:ext cx="27854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Not allowed in SM</a:t>
            </a:r>
          </a:p>
          <a:p>
            <a:endParaRPr lang="en-US" sz="800" b="1" dirty="0" smtClean="0">
              <a:solidFill>
                <a:schemeClr val="accent1"/>
              </a:solidFill>
            </a:endParaRPr>
          </a:p>
          <a:p>
            <a:r>
              <a:rPr lang="en-US" sz="1600" b="1" dirty="0" smtClean="0">
                <a:solidFill>
                  <a:srgbClr val="800000"/>
                </a:solidFill>
              </a:rPr>
              <a:t>Possible with new physics</a:t>
            </a:r>
            <a:endParaRPr lang="en-US" sz="1600" b="1" dirty="0">
              <a:solidFill>
                <a:srgbClr val="8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858000" y="2827867"/>
            <a:ext cx="118533" cy="40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3924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ZZ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BF24-CDBB-8D4A-ACC4-85F218B613D7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3808" y="3064935"/>
            <a:ext cx="351891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Advantage:</a:t>
            </a:r>
          </a:p>
          <a:p>
            <a:endParaRPr lang="en-US" sz="800" dirty="0"/>
          </a:p>
          <a:p>
            <a:pPr marL="285750" indent="-285750">
              <a:buFontTx/>
              <a:buChar char="-"/>
            </a:pPr>
            <a:r>
              <a:rPr lang="en-US" dirty="0" smtClean="0"/>
              <a:t>Clean selection of 4 leptons</a:t>
            </a:r>
          </a:p>
          <a:p>
            <a:r>
              <a:rPr lang="en-US" dirty="0" smtClean="0">
                <a:sym typeface="Wingdings"/>
              </a:rPr>
              <a:t>     no jet vetoes needed</a:t>
            </a:r>
          </a:p>
          <a:p>
            <a:r>
              <a:rPr lang="en-US" dirty="0" smtClean="0">
                <a:sym typeface="Wingdings"/>
              </a:rPr>
              <a:t>    Can even measure </a:t>
            </a:r>
            <a:r>
              <a:rPr lang="en-US" dirty="0" err="1" smtClean="0">
                <a:sym typeface="Wingdings"/>
              </a:rPr>
              <a:t>ZZ+jets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dirty="0" smtClean="0"/>
              <a:t>Disadvantage:</a:t>
            </a:r>
          </a:p>
          <a:p>
            <a:endParaRPr lang="en-US" sz="800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Smaller cross section</a:t>
            </a:r>
          </a:p>
          <a:p>
            <a:r>
              <a:rPr lang="en-US" dirty="0" smtClean="0">
                <a:sym typeface="Wingdings"/>
              </a:rPr>
              <a:t>     need more data </a:t>
            </a:r>
          </a:p>
          <a:p>
            <a:endParaRPr lang="en-US" sz="800" dirty="0" smtClean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/>
              </a:rPr>
              <a:t>Triple gauge boson vertex </a:t>
            </a:r>
          </a:p>
          <a:p>
            <a:r>
              <a:rPr lang="en-US" dirty="0" smtClean="0">
                <a:sym typeface="Wingdings"/>
              </a:rPr>
              <a:t>    forbidden in SM</a:t>
            </a:r>
            <a:endParaRPr lang="en-US" dirty="0"/>
          </a:p>
        </p:txBody>
      </p:sp>
      <p:pic>
        <p:nvPicPr>
          <p:cNvPr id="9" name="Picture 8" descr="Screen Shot 2019-05-16 at 05.30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7" y="3019610"/>
            <a:ext cx="4130239" cy="3082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Screen Shot 2019-05-16 at 05.39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2" y="1188873"/>
            <a:ext cx="2397125" cy="1443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Screen Shot 2019-05-16 at 05.39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68" y="1228315"/>
            <a:ext cx="2251707" cy="1403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5-16 at 05.39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073" y="1228316"/>
            <a:ext cx="2257277" cy="1403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8" name="Straight Connector 17"/>
          <p:cNvCxnSpPr/>
          <p:nvPr/>
        </p:nvCxnSpPr>
        <p:spPr>
          <a:xfrm flipV="1">
            <a:off x="6502400" y="999067"/>
            <a:ext cx="1540933" cy="18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502400" y="999067"/>
            <a:ext cx="1540933" cy="18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758267" y="5892141"/>
            <a:ext cx="1445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JHEP 04 (2019) 048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993467" y="4572000"/>
            <a:ext cx="1289936" cy="338554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On-shell ZZ</a:t>
            </a:r>
            <a:endParaRPr lang="en-US" sz="16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6502400" y="3674533"/>
            <a:ext cx="0" cy="2217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9218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ZZ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6A1E-7122-8143-A1CB-C66414DCF3D0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59</a:t>
            </a:fld>
            <a:endParaRPr lang="en-US" dirty="0"/>
          </a:p>
        </p:txBody>
      </p:sp>
      <p:pic>
        <p:nvPicPr>
          <p:cNvPr id="7" name="Picture 6" descr="Screen Shot 2019-05-16 at 05.45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565" y="1003300"/>
            <a:ext cx="4035917" cy="401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5-16 at 05.48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1" y="1003300"/>
            <a:ext cx="4164793" cy="401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49275" y="5288746"/>
            <a:ext cx="4139675" cy="584776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Good agreement with NNLO predictions</a:t>
            </a:r>
          </a:p>
          <a:p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(if applicable) and MC generators </a:t>
            </a:r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325" y="5288746"/>
            <a:ext cx="3482945" cy="584776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Good modeling of jet multiplicity</a:t>
            </a:r>
          </a:p>
          <a:p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</a:t>
            </a: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ith multi-leg ME+PS generator</a:t>
            </a:r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4325" y="4790760"/>
            <a:ext cx="21026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Phys. Rev. D 97 (2018) 032005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430081" y="4809582"/>
            <a:ext cx="1445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000" dirty="0"/>
              <a:t>JHEP 04 (2019) 048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166533" y="1608667"/>
            <a:ext cx="77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(4l)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62133" y="1793333"/>
            <a:ext cx="91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N(jets)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6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Dirac equation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3B3F-5FDC-2D45-8CDA-A56CF30927C4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6118" y="946268"/>
            <a:ext cx="5449855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                 </a:t>
            </a:r>
            <a:r>
              <a:rPr lang="en-US" dirty="0">
                <a:sym typeface="Wingdings"/>
              </a:rPr>
              <a:t>4D matrices: </a:t>
            </a:r>
            <a:r>
              <a:rPr lang="en-US" dirty="0" err="1">
                <a:sym typeface="Wingdings"/>
              </a:rPr>
              <a:t>γmatrices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         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              </a:t>
            </a:r>
            <a:r>
              <a:rPr lang="en-US" dirty="0" smtClean="0">
                <a:sym typeface="Wingdings"/>
              </a:rPr>
              <a:t>Fermion </a:t>
            </a:r>
            <a:r>
              <a:rPr lang="en-US" dirty="0">
                <a:sym typeface="Wingdings"/>
              </a:rPr>
              <a:t>becomes a  Dirac </a:t>
            </a:r>
            <a:r>
              <a:rPr lang="en-US" dirty="0" err="1">
                <a:sym typeface="Wingdings"/>
              </a:rPr>
              <a:t>spinor</a:t>
            </a:r>
            <a:endParaRPr lang="en-US" dirty="0"/>
          </a:p>
          <a:p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Dirac </a:t>
            </a:r>
            <a:r>
              <a:rPr lang="en-US" dirty="0" smtClean="0">
                <a:sym typeface="Wingdings"/>
              </a:rPr>
              <a:t>equation:</a:t>
            </a: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r>
              <a:rPr lang="en-US" dirty="0" smtClean="0"/>
              <a:t>Solutions of the Dirac equation, fermion at rest: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Electrons: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6"/>
                </a:solidFill>
              </a:rPr>
              <a:t>Positrons</a:t>
            </a:r>
          </a:p>
        </p:txBody>
      </p:sp>
      <p:sp>
        <p:nvSpPr>
          <p:cNvPr id="8" name="Oval 7"/>
          <p:cNvSpPr/>
          <p:nvPr/>
        </p:nvSpPr>
        <p:spPr>
          <a:xfrm>
            <a:off x="2514600" y="4591050"/>
            <a:ext cx="330200" cy="3175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501900" y="5654058"/>
            <a:ext cx="330200" cy="3175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795185" y="5450858"/>
            <a:ext cx="330200" cy="3175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788835" y="4457700"/>
            <a:ext cx="330200" cy="3175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654300" y="4368800"/>
            <a:ext cx="25400" cy="78740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53935" y="4229100"/>
            <a:ext cx="0" cy="85090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667000" y="5372100"/>
            <a:ext cx="25400" cy="787400"/>
          </a:xfrm>
          <a:prstGeom prst="straightConnector1">
            <a:avLst/>
          </a:prstGeom>
          <a:ln w="28575" cmpd="sng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953935" y="5219700"/>
            <a:ext cx="0" cy="850900"/>
          </a:xfrm>
          <a:prstGeom prst="straightConnector1">
            <a:avLst/>
          </a:prstGeom>
          <a:ln w="28575" cmpd="sng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Screen Shot 2019-07-21 at 08.04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1432095"/>
            <a:ext cx="1714452" cy="705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Screen Shot 2019-07-21 at 08.05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82" y="1432095"/>
            <a:ext cx="2294816" cy="705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 descr="Screen Shot 2019-07-21 at 08.06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89" y="2473235"/>
            <a:ext cx="2564562" cy="496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Screen Shot 2019-07-21 at 08.31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073" y="3099101"/>
            <a:ext cx="2607733" cy="58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ectangle 17"/>
          <p:cNvSpPr/>
          <p:nvPr/>
        </p:nvSpPr>
        <p:spPr>
          <a:xfrm>
            <a:off x="3386666" y="4406900"/>
            <a:ext cx="3552131" cy="18264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Screen Shot 2019-07-21 at 08.45.2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154" y="5372100"/>
            <a:ext cx="246431" cy="799235"/>
          </a:xfrm>
          <a:prstGeom prst="rect">
            <a:avLst/>
          </a:prstGeom>
        </p:spPr>
      </p:pic>
      <p:pic>
        <p:nvPicPr>
          <p:cNvPr id="23" name="Picture 22" descr="Screen Shot 2019-07-21 at 08.45.1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11" y="5369758"/>
            <a:ext cx="278606" cy="825500"/>
          </a:xfrm>
          <a:prstGeom prst="rect">
            <a:avLst/>
          </a:prstGeom>
        </p:spPr>
      </p:pic>
      <p:pic>
        <p:nvPicPr>
          <p:cNvPr id="25" name="Picture 24" descr="Screen Shot 2019-07-21 at 08.45.1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728" y="4450802"/>
            <a:ext cx="280324" cy="803367"/>
          </a:xfrm>
          <a:prstGeom prst="rect">
            <a:avLst/>
          </a:prstGeom>
        </p:spPr>
      </p:pic>
      <p:pic>
        <p:nvPicPr>
          <p:cNvPr id="32" name="Picture 31" descr="Screen Shot 2019-07-21 at 08.45.0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076" y="4448630"/>
            <a:ext cx="309300" cy="805539"/>
          </a:xfrm>
          <a:prstGeom prst="rect">
            <a:avLst/>
          </a:prstGeom>
        </p:spPr>
      </p:pic>
      <p:pic>
        <p:nvPicPr>
          <p:cNvPr id="33" name="Picture 32" descr="Screen Shot 2019-07-21 at 08.44.4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156" y="5598214"/>
            <a:ext cx="1023078" cy="297144"/>
          </a:xfrm>
          <a:prstGeom prst="rect">
            <a:avLst/>
          </a:prstGeom>
        </p:spPr>
      </p:pic>
      <p:pic>
        <p:nvPicPr>
          <p:cNvPr id="34" name="Picture 33" descr="Screen Shot 2019-07-21 at 08.44.34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409" y="5607492"/>
            <a:ext cx="986865" cy="325300"/>
          </a:xfrm>
          <a:prstGeom prst="rect">
            <a:avLst/>
          </a:prstGeom>
        </p:spPr>
      </p:pic>
      <p:pic>
        <p:nvPicPr>
          <p:cNvPr id="35" name="Picture 34" descr="Screen Shot 2019-07-21 at 08.44.2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051" y="4728312"/>
            <a:ext cx="929786" cy="283325"/>
          </a:xfrm>
          <a:prstGeom prst="rect">
            <a:avLst/>
          </a:prstGeom>
        </p:spPr>
      </p:pic>
      <p:pic>
        <p:nvPicPr>
          <p:cNvPr id="36" name="Picture 35" descr="Screen Shot 2019-07-21 at 08.44.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745" y="4710564"/>
            <a:ext cx="961464" cy="30702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5733" y="927542"/>
            <a:ext cx="1201721" cy="177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8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ZZ cross section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AF98C-40EE-BA4C-A6B8-5187A5E09C71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60</a:t>
            </a:fld>
            <a:endParaRPr lang="en-US" dirty="0"/>
          </a:p>
        </p:txBody>
      </p:sp>
      <p:pic>
        <p:nvPicPr>
          <p:cNvPr id="6" name="Picture 5" descr="Screen Shot 2019-05-16 at 05.22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8" y="1456425"/>
            <a:ext cx="4183284" cy="3949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62794" y="5159740"/>
            <a:ext cx="1271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CMS SMP-19-001</a:t>
            </a:r>
            <a:endParaRPr lang="en-US" sz="1000" dirty="0"/>
          </a:p>
        </p:txBody>
      </p:sp>
      <p:pic>
        <p:nvPicPr>
          <p:cNvPr id="8" name="Picture 7" descr="Screen Shot 2019-05-16 at 05.23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33" y="1456425"/>
            <a:ext cx="4374871" cy="3949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868803" y="4532036"/>
            <a:ext cx="2971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NNLO is preferred over NLO</a:t>
            </a:r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54446" y="2363796"/>
            <a:ext cx="7493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NNLO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7897906" y="3112064"/>
            <a:ext cx="5934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</a:rPr>
              <a:t>NLO</a:t>
            </a:r>
          </a:p>
        </p:txBody>
      </p:sp>
      <p:pic>
        <p:nvPicPr>
          <p:cNvPr id="12" name="Picture 11" descr="Screen Shot 2019-05-16 at 08.32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38" y="5574836"/>
            <a:ext cx="3281005" cy="32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Screen Shot 2019-05-16 at 08.31.4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167" y="5938904"/>
            <a:ext cx="5135033" cy="28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Oval 13"/>
          <p:cNvSpPr/>
          <p:nvPr/>
        </p:nvSpPr>
        <p:spPr>
          <a:xfrm>
            <a:off x="8103770" y="1642529"/>
            <a:ext cx="784736" cy="105982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65870" y="985324"/>
            <a:ext cx="5491896" cy="369332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ZZ cross section measured with 3.5% precision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35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Boson scattering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F031-CBA9-A34D-A4BB-DA079E61824E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61</a:t>
            </a:fld>
            <a:endParaRPr lang="en-US" dirty="0"/>
          </a:p>
        </p:txBody>
      </p:sp>
      <p:pic>
        <p:nvPicPr>
          <p:cNvPr id="6" name="Picture 5" descr="Screen Shot 2019-05-16 at 07.00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1014589"/>
            <a:ext cx="8590055" cy="2183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Screen Shot 2019-05-16 at 07.00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3353823"/>
            <a:ext cx="2825749" cy="685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5-16 at 07.01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35" y="3356783"/>
            <a:ext cx="3009900" cy="670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51410" y="5016252"/>
            <a:ext cx="4968093" cy="830997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Higgs contribution  cancels divergence</a:t>
            </a:r>
          </a:p>
          <a:p>
            <a:r>
              <a:rPr lang="en-US" sz="1600" b="1" dirty="0">
                <a:solidFill>
                  <a:srgbClr val="5BA2BC"/>
                </a:solidFill>
                <a:sym typeface="Wingdings"/>
              </a:rPr>
              <a:t> </a:t>
            </a:r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   if Higgs couples proportional to W mass:</a:t>
            </a:r>
          </a:p>
          <a:p>
            <a:r>
              <a:rPr lang="en-US" sz="1600" b="1" dirty="0">
                <a:solidFill>
                  <a:srgbClr val="5BA2BC"/>
                </a:solidFill>
                <a:sym typeface="Wingdings"/>
              </a:rPr>
              <a:t> </a:t>
            </a:r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   </a:t>
            </a:r>
            <a:r>
              <a:rPr lang="en-US" sz="1600" b="1" dirty="0" err="1" smtClean="0">
                <a:solidFill>
                  <a:srgbClr val="5BA2BC"/>
                </a:solidFill>
                <a:sym typeface="Wingdings"/>
              </a:rPr>
              <a:t>g</a:t>
            </a:r>
            <a:r>
              <a:rPr lang="en-US" sz="2400" b="1" baseline="-25000" dirty="0" err="1" smtClean="0">
                <a:solidFill>
                  <a:srgbClr val="5BA2BC"/>
                </a:solidFill>
                <a:sym typeface="Wingdings"/>
              </a:rPr>
              <a:t>HWW</a:t>
            </a:r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 = </a:t>
            </a:r>
            <a:r>
              <a:rPr lang="en-US" sz="1600" b="1" dirty="0" err="1" smtClean="0">
                <a:solidFill>
                  <a:srgbClr val="5BA2BC"/>
                </a:solidFill>
                <a:sym typeface="Wingdings"/>
              </a:rPr>
              <a:t>gM</a:t>
            </a:r>
            <a:r>
              <a:rPr lang="en-US" sz="2400" b="1" baseline="-25000" dirty="0" err="1" smtClean="0">
                <a:solidFill>
                  <a:srgbClr val="5BA2BC"/>
                </a:solidFill>
                <a:sym typeface="Wingdings"/>
              </a:rPr>
              <a:t>W</a:t>
            </a:r>
            <a:r>
              <a:rPr lang="en-US" sz="1600" b="1" baseline="-25000" dirty="0">
                <a:solidFill>
                  <a:srgbClr val="5BA2BC"/>
                </a:solidFill>
                <a:sym typeface="Wingdings"/>
              </a:rPr>
              <a:t> </a:t>
            </a:r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  </a:t>
            </a:r>
            <a:r>
              <a:rPr lang="is-IS" sz="1600" b="1" dirty="0" smtClean="0">
                <a:solidFill>
                  <a:srgbClr val="5BA2BC"/>
                </a:solidFill>
                <a:sym typeface="Wingdings"/>
              </a:rPr>
              <a:t>… as expected from SM Higgs</a:t>
            </a:r>
            <a:endParaRPr lang="en-US" sz="1600" b="1" baseline="-25000" dirty="0" smtClean="0">
              <a:solidFill>
                <a:srgbClr val="5BA2BC"/>
              </a:solidFill>
              <a:sym typeface="Wingdings"/>
            </a:endParaRPr>
          </a:p>
        </p:txBody>
      </p:sp>
      <p:pic>
        <p:nvPicPr>
          <p:cNvPr id="10" name="Picture 9" descr="Screen Shot 2019-05-16 at 07.03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406" y="5272403"/>
            <a:ext cx="2705100" cy="791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49275" y="4400034"/>
            <a:ext cx="4980350" cy="584776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BA2BC"/>
                </a:solidFill>
              </a:rPr>
              <a:t>Without the Higgs contribution the cross section</a:t>
            </a:r>
          </a:p>
          <a:p>
            <a:r>
              <a:rPr lang="en-US" sz="1600" b="1" dirty="0">
                <a:solidFill>
                  <a:srgbClr val="5BA2BC"/>
                </a:solidFill>
              </a:rPr>
              <a:t>d</a:t>
            </a:r>
            <a:r>
              <a:rPr lang="en-US" sz="1600" b="1" dirty="0" smtClean="0">
                <a:solidFill>
                  <a:srgbClr val="5BA2BC"/>
                </a:solidFill>
              </a:rPr>
              <a:t>iverges for high energies </a:t>
            </a:r>
            <a:endParaRPr lang="en-US" sz="1600" b="1" dirty="0">
              <a:solidFill>
                <a:srgbClr val="5BA2B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54377" y="4107646"/>
            <a:ext cx="2834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 = squared center-of-mass</a:t>
            </a:r>
          </a:p>
          <a:p>
            <a:r>
              <a:rPr lang="en-US" sz="1600" dirty="0" smtClean="0"/>
              <a:t> energy of the interacting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bosons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247900" y="3898900"/>
            <a:ext cx="414316" cy="501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448300" y="5727700"/>
            <a:ext cx="606077" cy="12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91670" y="5951303"/>
            <a:ext cx="4750018" cy="338554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Similar for W+W- scattering, WZ scattering, </a:t>
            </a:r>
            <a:r>
              <a:rPr lang="en-US" sz="1600" dirty="0" err="1" smtClean="0"/>
              <a:t>etc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84659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sz="4000" dirty="0" smtClean="0"/>
              <a:t>Electroweak </a:t>
            </a:r>
            <a:r>
              <a:rPr lang="en-US" sz="4000" dirty="0" err="1" smtClean="0"/>
              <a:t>ss</a:t>
            </a:r>
            <a:r>
              <a:rPr lang="en-US" sz="4000" dirty="0" smtClean="0"/>
              <a:t> WW production</a:t>
            </a:r>
            <a:endParaRPr lang="en-US" sz="4000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F8EB4-8486-8046-83C5-0FF9D0D2B4BD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62</a:t>
            </a:fld>
            <a:endParaRPr lang="en-US" dirty="0"/>
          </a:p>
        </p:txBody>
      </p:sp>
      <p:pic>
        <p:nvPicPr>
          <p:cNvPr id="6" name="Picture 5" descr="Screen Shot 2019-05-16 at 07.18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" y="874889"/>
            <a:ext cx="3054322" cy="2820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013200" y="1397000"/>
            <a:ext cx="485311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Characteristic for EWK VV production:</a:t>
            </a:r>
          </a:p>
          <a:p>
            <a:r>
              <a:rPr lang="en-US" sz="1600" dirty="0"/>
              <a:t>p</a:t>
            </a:r>
            <a:r>
              <a:rPr lang="en-US" sz="1600" dirty="0" smtClean="0"/>
              <a:t>resence of two forward jets</a:t>
            </a:r>
          </a:p>
          <a:p>
            <a:endParaRPr lang="en-US" sz="800" dirty="0" smtClean="0"/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EWK VV events accumulate at large m(</a:t>
            </a:r>
            <a:r>
              <a:rPr lang="en-US" sz="1600" dirty="0" err="1" smtClean="0">
                <a:sym typeface="Wingdings"/>
              </a:rPr>
              <a:t>jj</a:t>
            </a:r>
            <a:r>
              <a:rPr lang="en-US" sz="1600" dirty="0" smtClean="0">
                <a:sym typeface="Wingdings"/>
              </a:rPr>
              <a:t>)</a:t>
            </a:r>
          </a:p>
          <a:p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  and large rapidity gaps between jets |</a:t>
            </a:r>
            <a:r>
              <a:rPr lang="en-US" sz="1600" dirty="0" err="1" smtClean="0">
                <a:sym typeface="Wingdings"/>
              </a:rPr>
              <a:t>Δη</a:t>
            </a:r>
            <a:r>
              <a:rPr lang="en-US" sz="1600" dirty="0" smtClean="0">
                <a:sym typeface="Wingdings"/>
              </a:rPr>
              <a:t>(</a:t>
            </a:r>
            <a:r>
              <a:rPr lang="en-US" sz="1600" dirty="0" err="1" smtClean="0">
                <a:sym typeface="Wingdings"/>
              </a:rPr>
              <a:t>jj</a:t>
            </a:r>
            <a:r>
              <a:rPr lang="en-US" sz="1600" dirty="0" smtClean="0">
                <a:sym typeface="Wingdings"/>
              </a:rPr>
              <a:t>)|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073400" y="1282700"/>
            <a:ext cx="7747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984500" y="2043331"/>
            <a:ext cx="1028700" cy="14618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Screen Shot 2019-05-16 at 07.21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90" y="2833968"/>
            <a:ext cx="3418609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 Shot 2019-05-16 at 07.27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58" y="4801134"/>
            <a:ext cx="4083050" cy="399972"/>
          </a:xfrm>
          <a:prstGeom prst="rect">
            <a:avLst/>
          </a:prstGeom>
        </p:spPr>
      </p:pic>
      <p:pic>
        <p:nvPicPr>
          <p:cNvPr id="15" name="Picture 14" descr="Screen Shot 2019-05-16 at 07.26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42" y="4394734"/>
            <a:ext cx="2271058" cy="40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60899" y="5422898"/>
            <a:ext cx="2659702" cy="646331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5BA2BC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5BA2BC"/>
                </a:solidFill>
              </a:rPr>
              <a:t>First observation of </a:t>
            </a:r>
          </a:p>
          <a:p>
            <a:r>
              <a:rPr lang="en-US" b="1" dirty="0" smtClean="0">
                <a:solidFill>
                  <a:srgbClr val="5BA2BC"/>
                </a:solidFill>
              </a:rPr>
              <a:t>EWK WW production</a:t>
            </a:r>
            <a:endParaRPr lang="en-US" b="1" dirty="0">
              <a:solidFill>
                <a:srgbClr val="5BA2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848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21C1-05DD-8044-9B57-CDC82DC323FF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63</a:t>
            </a:fld>
            <a:endParaRPr lang="en-US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Electroweak WZ production</a:t>
            </a:r>
            <a:endParaRPr lang="en-US" sz="4000" baseline="-25000" dirty="0"/>
          </a:p>
        </p:txBody>
      </p:sp>
      <p:pic>
        <p:nvPicPr>
          <p:cNvPr id="8" name="Picture 7" descr="Screen Shot 2019-05-16 at 07.32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67" y="1054101"/>
            <a:ext cx="3632200" cy="3953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Screen Shot 2019-05-16 at 07.37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534" y="3576978"/>
            <a:ext cx="2407714" cy="102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617628" y="3170692"/>
            <a:ext cx="3996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BDT, using 15 discriminating variables:</a:t>
            </a:r>
            <a:endParaRPr lang="en-US" sz="1600" dirty="0"/>
          </a:p>
        </p:txBody>
      </p:sp>
      <p:pic>
        <p:nvPicPr>
          <p:cNvPr id="12" name="Picture 11" descr="Screen Shot 2019-05-16 at 07.42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33" y="5256563"/>
            <a:ext cx="7743819" cy="934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4562630" y="2832138"/>
            <a:ext cx="4500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Main  Background:  Standard WZ with 2jets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255447" y="4823069"/>
            <a:ext cx="4425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BA2BC"/>
                </a:solidFill>
                <a:sym typeface="Wingdings"/>
              </a:rPr>
              <a:t> </a:t>
            </a:r>
            <a:r>
              <a:rPr lang="en-US" sz="1600" b="1" dirty="0" smtClean="0">
                <a:solidFill>
                  <a:srgbClr val="5BA2BC"/>
                </a:solidFill>
              </a:rPr>
              <a:t>First observation of EWK WZ production</a:t>
            </a:r>
            <a:endParaRPr lang="en-US" sz="1600" b="1" dirty="0">
              <a:solidFill>
                <a:srgbClr val="5BA2B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2260" y="1054101"/>
            <a:ext cx="1789291" cy="1660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5416" y="1054101"/>
            <a:ext cx="1668837" cy="1548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42950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6ACB8-B14A-9F40-A7D0-4F615D9E7ADC}" type="datetime1">
              <a:rPr lang="en-GB" smtClean="0"/>
              <a:t>22/07/19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64</a:t>
            </a:fld>
            <a:endParaRPr lang="en-US" dirty="0"/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549275" y="107576"/>
            <a:ext cx="8042276" cy="7673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Summary</a:t>
            </a:r>
            <a:endParaRPr lang="en-US" sz="40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787400" y="1282700"/>
            <a:ext cx="803634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Standard-Model has been probed at high precision at </a:t>
            </a:r>
            <a:r>
              <a:rPr lang="en-US" dirty="0" err="1" smtClean="0"/>
              <a:t>e+e</a:t>
            </a:r>
            <a:r>
              <a:rPr lang="en-US" dirty="0" smtClean="0"/>
              <a:t>- colliders.</a:t>
            </a:r>
          </a:p>
          <a:p>
            <a:endParaRPr lang="en-US" dirty="0"/>
          </a:p>
          <a:p>
            <a:r>
              <a:rPr lang="en-US" dirty="0" smtClean="0"/>
              <a:t>LHC has reached a high precision in EWK physics measurements and </a:t>
            </a:r>
          </a:p>
          <a:p>
            <a:r>
              <a:rPr lang="en-US" dirty="0" smtClean="0"/>
              <a:t>Is probing important SM parameters at a competitive precision.</a:t>
            </a:r>
          </a:p>
          <a:p>
            <a:endParaRPr lang="en-US" dirty="0"/>
          </a:p>
          <a:p>
            <a:r>
              <a:rPr lang="en-US" dirty="0" smtClean="0"/>
              <a:t>So far no hint for physics beyond the Standard Model.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725" y="3557433"/>
            <a:ext cx="2698426" cy="1941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5-16 at 07.21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99" y="3860276"/>
            <a:ext cx="2238935" cy="2096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75" y="3557433"/>
            <a:ext cx="2418933" cy="1735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150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871951" y="3976603"/>
            <a:ext cx="5056578" cy="16434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Dirac equation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F98B-7CA8-2346-B64D-F0B2341EB44C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dirty="0" smtClean="0"/>
              <a:t>Ulla Blumenschein, The Standard Model, </a:t>
            </a:r>
            <a:r>
              <a:rPr lang="en-US" dirty="0" err="1" smtClean="0"/>
              <a:t>Hasco</a:t>
            </a:r>
            <a:r>
              <a:rPr lang="en-US" dirty="0" smtClean="0"/>
              <a:t>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6118" y="946268"/>
            <a:ext cx="73910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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Solutions of the Dirac equation, fermion at in constant motion: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Electrons: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6"/>
                </a:solidFill>
              </a:rPr>
              <a:t>Positrons:</a:t>
            </a:r>
          </a:p>
        </p:txBody>
      </p:sp>
      <p:sp>
        <p:nvSpPr>
          <p:cNvPr id="8" name="Oval 7"/>
          <p:cNvSpPr/>
          <p:nvPr/>
        </p:nvSpPr>
        <p:spPr>
          <a:xfrm>
            <a:off x="2311400" y="2432050"/>
            <a:ext cx="330200" cy="3175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36800" y="4480837"/>
            <a:ext cx="330200" cy="3175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256202" y="4489745"/>
            <a:ext cx="330200" cy="3175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194264" y="2432050"/>
            <a:ext cx="330200" cy="3175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476500" y="2184400"/>
            <a:ext cx="25400" cy="78740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351394" y="2184400"/>
            <a:ext cx="0" cy="85090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501900" y="4245887"/>
            <a:ext cx="25400" cy="787400"/>
          </a:xfrm>
          <a:prstGeom prst="straightConnector1">
            <a:avLst/>
          </a:prstGeom>
          <a:ln w="28575" cmpd="sng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417485" y="4233187"/>
            <a:ext cx="0" cy="850900"/>
          </a:xfrm>
          <a:prstGeom prst="straightConnector1">
            <a:avLst/>
          </a:prstGeom>
          <a:ln w="28575" cmpd="sng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117" y="5720834"/>
            <a:ext cx="4278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( Here: spin component in direction of motion )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2907524" y="1954866"/>
            <a:ext cx="5056578" cy="16434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reen Shot 2019-07-21 at 08.52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073" y="4273474"/>
            <a:ext cx="2385040" cy="1085926"/>
          </a:xfrm>
          <a:prstGeom prst="rect">
            <a:avLst/>
          </a:prstGeom>
        </p:spPr>
      </p:pic>
      <p:pic>
        <p:nvPicPr>
          <p:cNvPr id="12" name="Picture 11" descr="Screen Shot 2019-07-21 at 08.5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734" y="4339461"/>
            <a:ext cx="2022219" cy="935567"/>
          </a:xfrm>
          <a:prstGeom prst="rect">
            <a:avLst/>
          </a:prstGeom>
        </p:spPr>
      </p:pic>
      <p:pic>
        <p:nvPicPr>
          <p:cNvPr id="15" name="Picture 14" descr="Screen Shot 2019-07-21 at 08.52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73" y="2229013"/>
            <a:ext cx="2353733" cy="1041074"/>
          </a:xfrm>
          <a:prstGeom prst="rect">
            <a:avLst/>
          </a:prstGeom>
        </p:spPr>
      </p:pic>
      <p:pic>
        <p:nvPicPr>
          <p:cNvPr id="16" name="Picture 15" descr="Screen Shot 2019-07-21 at 08.52.2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06" y="2181602"/>
            <a:ext cx="2297034" cy="11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1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EM force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8EC1-0CEC-9940-8285-5C5EA9C219C4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400" y="900289"/>
            <a:ext cx="6942926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Classic Maxwell equations: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Homogenuous</a:t>
            </a:r>
            <a:r>
              <a:rPr lang="en-US" dirty="0" smtClean="0">
                <a:sym typeface="Wingdings"/>
              </a:rPr>
              <a:t> MWE: </a:t>
            </a:r>
            <a:r>
              <a:rPr lang="en-US" dirty="0" smtClean="0">
                <a:sym typeface="Wingdings"/>
              </a:rPr>
              <a:t> B and E as </a:t>
            </a:r>
            <a:r>
              <a:rPr lang="en-US" dirty="0" smtClean="0">
                <a:sym typeface="Wingdings"/>
              </a:rPr>
              <a:t>as derivative </a:t>
            </a:r>
            <a:r>
              <a:rPr lang="en-US" dirty="0">
                <a:sym typeface="Wingdings"/>
              </a:rPr>
              <a:t>o</a:t>
            </a:r>
            <a:r>
              <a:rPr lang="en-US" dirty="0" smtClean="0">
                <a:sym typeface="Wingdings"/>
              </a:rPr>
              <a:t>f potentials  </a:t>
            </a: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relativistic description: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4-potential</a:t>
            </a:r>
          </a:p>
          <a:p>
            <a:r>
              <a:rPr lang="en-US" dirty="0" smtClean="0">
                <a:sym typeface="Wingdings"/>
              </a:rPr>
              <a:t>        </a:t>
            </a:r>
          </a:p>
          <a:p>
            <a:r>
              <a:rPr lang="en-US" dirty="0" smtClean="0">
                <a:sym typeface="Wingdings"/>
              </a:rPr>
              <a:t>     Field strength tensor:</a:t>
            </a: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71700" y="1405467"/>
            <a:ext cx="5854700" cy="110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creen Shot 2019-07-21 at 12.59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177" y="1973640"/>
            <a:ext cx="2798421" cy="532493"/>
          </a:xfrm>
          <a:prstGeom prst="rect">
            <a:avLst/>
          </a:prstGeom>
        </p:spPr>
      </p:pic>
      <p:pic>
        <p:nvPicPr>
          <p:cNvPr id="15" name="Picture 14" descr="Screen Shot 2019-07-21 at 12.59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443" y="1405467"/>
            <a:ext cx="1460500" cy="534015"/>
          </a:xfrm>
          <a:prstGeom prst="rect">
            <a:avLst/>
          </a:prstGeom>
        </p:spPr>
      </p:pic>
      <p:pic>
        <p:nvPicPr>
          <p:cNvPr id="16" name="Picture 15" descr="Screen Shot 2019-07-21 at 12.59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1939482"/>
            <a:ext cx="1781234" cy="507313"/>
          </a:xfrm>
          <a:prstGeom prst="rect">
            <a:avLst/>
          </a:prstGeom>
        </p:spPr>
      </p:pic>
      <p:pic>
        <p:nvPicPr>
          <p:cNvPr id="20" name="Picture 19" descr="Screen Shot 2019-07-21 at 12.59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88" y="1415305"/>
            <a:ext cx="1339900" cy="584059"/>
          </a:xfrm>
          <a:prstGeom prst="rect">
            <a:avLst/>
          </a:prstGeom>
        </p:spPr>
      </p:pic>
      <p:pic>
        <p:nvPicPr>
          <p:cNvPr id="21" name="Picture 20" descr="Screen Shot 2019-07-21 at 13.05.4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2946400"/>
            <a:ext cx="3013635" cy="551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Screen Shot 2019-07-21 at 13.05.5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99" y="2949051"/>
            <a:ext cx="2311401" cy="523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 descr="Screen Shot 2019-07-21 at 15.21.1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713815"/>
            <a:ext cx="1409220" cy="444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 descr="Screen Shot 2019-07-21 at 15.21.1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3707131"/>
            <a:ext cx="1193800" cy="439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Picture 27" descr="Screen Shot 2019-07-21 at 15.25.4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420" y="4622801"/>
            <a:ext cx="4861017" cy="1295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5591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30894" y="1871790"/>
            <a:ext cx="3435741" cy="542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7313"/>
          </a:xfrm>
        </p:spPr>
        <p:txBody>
          <a:bodyPr/>
          <a:lstStyle/>
          <a:p>
            <a:r>
              <a:rPr lang="en-US" dirty="0" smtClean="0"/>
              <a:t>The EM force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598D-186C-4B4B-8CF2-C00177C43A74}" type="datetime1">
              <a:rPr lang="en-GB" smtClean="0"/>
              <a:t>22/07/19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348663"/>
            <a:ext cx="4840941" cy="365125"/>
          </a:xfrm>
        </p:spPr>
        <p:txBody>
          <a:bodyPr/>
          <a:lstStyle/>
          <a:p>
            <a:r>
              <a:rPr lang="en-US" smtClean="0"/>
              <a:t>Ulla Blumenschein, The Standard Model, Hasco summer school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400" y="900289"/>
            <a:ext cx="6713684" cy="7140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Inhomogenuous</a:t>
            </a:r>
            <a:r>
              <a:rPr lang="en-US" dirty="0" smtClean="0">
                <a:sym typeface="Wingdings"/>
              </a:rPr>
              <a:t> Maxwell equations:</a:t>
            </a: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Conservation of EM current: </a:t>
            </a: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endParaRPr lang="en-US" sz="800" dirty="0" smtClean="0">
              <a:sym typeface="Wingdings"/>
            </a:endParaRPr>
          </a:p>
          <a:p>
            <a:r>
              <a:rPr lang="en-US" dirty="0" smtClean="0"/>
              <a:t>The MWE of the potential: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Solved by many potentials related by gauge transformation: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Lorentz gauge:                       </a:t>
            </a:r>
            <a:r>
              <a:rPr lang="en-US" dirty="0" smtClean="0">
                <a:sym typeface="Wingdings"/>
              </a:rPr>
              <a:t> </a:t>
            </a:r>
            <a:endParaRPr lang="en-US" dirty="0" smtClean="0"/>
          </a:p>
          <a:p>
            <a:r>
              <a:rPr lang="en-US" dirty="0" smtClean="0"/>
              <a:t>         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  <p:pic>
        <p:nvPicPr>
          <p:cNvPr id="7" name="Picture 6" descr="Screen Shot 2019-07-21 at 15.51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135" y="1108432"/>
            <a:ext cx="1954186" cy="482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9-07-21 at 15.57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194" y="1943100"/>
            <a:ext cx="1752600" cy="483927"/>
          </a:xfrm>
          <a:prstGeom prst="rect">
            <a:avLst/>
          </a:prstGeom>
        </p:spPr>
      </p:pic>
      <p:pic>
        <p:nvPicPr>
          <p:cNvPr id="9" name="Picture 8" descr="Screen Shot 2019-07-21 at 15.57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835" y="1871790"/>
            <a:ext cx="1701800" cy="532281"/>
          </a:xfrm>
          <a:prstGeom prst="rect">
            <a:avLst/>
          </a:prstGeom>
        </p:spPr>
      </p:pic>
      <p:pic>
        <p:nvPicPr>
          <p:cNvPr id="12" name="Picture 11" descr="Screen Shot 2019-07-21 at 16.01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1" y="2819400"/>
            <a:ext cx="3746500" cy="587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4383953" y="4216400"/>
            <a:ext cx="1958364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30000" dirty="0" smtClean="0"/>
              <a:t>µ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A</a:t>
            </a:r>
            <a:r>
              <a:rPr lang="en-US" baseline="30000" dirty="0" smtClean="0">
                <a:sym typeface="Wingdings"/>
              </a:rPr>
              <a:t>µ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Λ</a:t>
            </a:r>
            <a:r>
              <a:rPr lang="en-US" dirty="0" smtClean="0">
                <a:sym typeface="Wingdings"/>
              </a:rPr>
              <a:t>(x</a:t>
            </a:r>
            <a:r>
              <a:rPr lang="en-US" baseline="30000" dirty="0" smtClean="0">
                <a:sym typeface="Wingdings"/>
              </a:rPr>
              <a:t>µ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pic>
        <p:nvPicPr>
          <p:cNvPr id="23" name="Picture 22" descr="Screen Shot 2019-07-21 at 16.13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4851400"/>
            <a:ext cx="1295399" cy="412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3" descr="Screen Shot 2019-07-21 at 16.14.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594" y="4851400"/>
            <a:ext cx="2149306" cy="664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4724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17034</TotalTime>
  <Words>3873</Words>
  <Application>Microsoft Macintosh PowerPoint</Application>
  <PresentationFormat>On-screen Show (4:3)</PresentationFormat>
  <Paragraphs>1039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Breeze</vt:lpstr>
      <vt:lpstr>The Standard-Model</vt:lpstr>
      <vt:lpstr>The Standard Model</vt:lpstr>
      <vt:lpstr>Relativistic kinematics</vt:lpstr>
      <vt:lpstr>Towards QED</vt:lpstr>
      <vt:lpstr>QM description of Fermions</vt:lpstr>
      <vt:lpstr>The Dirac equation</vt:lpstr>
      <vt:lpstr>The Dirac equation</vt:lpstr>
      <vt:lpstr>The EM force</vt:lpstr>
      <vt:lpstr>The EM force</vt:lpstr>
      <vt:lpstr>The Lagrangian density</vt:lpstr>
      <vt:lpstr>Gauge symmetries</vt:lpstr>
      <vt:lpstr>Gauge invariance</vt:lpstr>
      <vt:lpstr>Gauge invariance</vt:lpstr>
      <vt:lpstr>Perturbation theory</vt:lpstr>
      <vt:lpstr>Feynman diagrams</vt:lpstr>
      <vt:lpstr>From amplitudes to cross sections</vt:lpstr>
      <vt:lpstr>Weak interactions</vt:lpstr>
      <vt:lpstr>Fermi Theory</vt:lpstr>
      <vt:lpstr>Contemporary theory</vt:lpstr>
      <vt:lpstr>Electroweak unification</vt:lpstr>
      <vt:lpstr>PowerPoint Presentation</vt:lpstr>
      <vt:lpstr>Electroweak unification</vt:lpstr>
      <vt:lpstr>Experimental milestones</vt:lpstr>
      <vt:lpstr>Experimental milestones</vt:lpstr>
      <vt:lpstr>Electroweak gauge fields</vt:lpstr>
      <vt:lpstr>Higgs mechanism</vt:lpstr>
      <vt:lpstr>Summary Standard Model</vt:lpstr>
      <vt:lpstr>SM: an international development </vt:lpstr>
      <vt:lpstr>Parameters of the Model</vt:lpstr>
      <vt:lpstr>SM precision at LEP  &amp; SLC</vt:lpstr>
      <vt:lpstr>SM precision at LEP  &amp; SLC</vt:lpstr>
      <vt:lpstr>SM precision at LEPII</vt:lpstr>
      <vt:lpstr>LHC: the Higgs boson</vt:lpstr>
      <vt:lpstr>The electro-weak fit</vt:lpstr>
      <vt:lpstr>The electro-weak fit</vt:lpstr>
      <vt:lpstr>PowerPoint Presentation</vt:lpstr>
      <vt:lpstr>PowerPoint Presentation</vt:lpstr>
      <vt:lpstr>PowerPoint Presentation</vt:lpstr>
      <vt:lpstr>PowerPoint Presentation</vt:lpstr>
      <vt:lpstr> Weinberg angle at the LHC</vt:lpstr>
      <vt:lpstr>FB asymmetry</vt:lpstr>
      <vt:lpstr>FB asymmetry</vt:lpstr>
      <vt:lpstr>FB asymmetry</vt:lpstr>
      <vt:lpstr>FB asymmetry</vt:lpstr>
      <vt:lpstr>PowerPoint Presentation</vt:lpstr>
      <vt:lpstr>PowerPoint Presentation</vt:lpstr>
      <vt:lpstr>PowerPoint Presentation</vt:lpstr>
      <vt:lpstr>The Weinberg angle</vt:lpstr>
      <vt:lpstr>CMS: Template fit</vt:lpstr>
      <vt:lpstr>CMS results</vt:lpstr>
      <vt:lpstr>ATLAS measurement</vt:lpstr>
      <vt:lpstr>Multi-Boson measurements</vt:lpstr>
      <vt:lpstr>Multi-Boson production</vt:lpstr>
      <vt:lpstr>Multi-Boson production</vt:lpstr>
      <vt:lpstr>WW cross section</vt:lpstr>
      <vt:lpstr>WW cross section</vt:lpstr>
      <vt:lpstr>ZZ cross section</vt:lpstr>
      <vt:lpstr>ZZ cross section</vt:lpstr>
      <vt:lpstr>ZZ cross section</vt:lpstr>
      <vt:lpstr>ZZ cross section</vt:lpstr>
      <vt:lpstr>Boson scattering</vt:lpstr>
      <vt:lpstr>Electroweak ss WW production</vt:lpstr>
      <vt:lpstr>PowerPoint Presentation</vt:lpstr>
      <vt:lpstr>PowerPoint Presentation</vt:lpstr>
    </vt:vector>
  </TitlesOfParts>
  <Company>QMUL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particle physics</dc:title>
  <dc:creator>Ulla  Blumenschein</dc:creator>
  <cp:lastModifiedBy>Ulla  Blumenschein</cp:lastModifiedBy>
  <cp:revision>381</cp:revision>
  <cp:lastPrinted>2019-07-22T10:52:45Z</cp:lastPrinted>
  <dcterms:created xsi:type="dcterms:W3CDTF">2018-11-04T14:09:51Z</dcterms:created>
  <dcterms:modified xsi:type="dcterms:W3CDTF">2019-07-22T15:07:42Z</dcterms:modified>
</cp:coreProperties>
</file>