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8" r:id="rId2"/>
    <p:sldId id="264" r:id="rId3"/>
    <p:sldId id="262" r:id="rId4"/>
    <p:sldId id="267" r:id="rId5"/>
    <p:sldId id="279" r:id="rId6"/>
    <p:sldId id="268" r:id="rId7"/>
    <p:sldId id="259" r:id="rId8"/>
    <p:sldId id="274" r:id="rId9"/>
    <p:sldId id="277" r:id="rId10"/>
    <p:sldId id="276" r:id="rId11"/>
    <p:sldId id="278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0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912" y="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 smtClean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Ideasquare</a:t>
            </a:r>
            <a:endParaRPr lang="en-US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1796527" y="4408486"/>
            <a:ext cx="6089937" cy="658365"/>
          </a:xfrm>
        </p:spPr>
        <p:txBody>
          <a:bodyPr lIns="45720" tIns="0" rIns="45720" bIns="0" anchor="t">
            <a:normAutofit fontScale="70000" lnSpcReduction="20000"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z="2500" b="1" dirty="0" smtClean="0"/>
              <a:t>INTRODUCTION</a:t>
            </a:r>
          </a:p>
          <a:p>
            <a:pPr lvl="0" eaLnBrk="1" latinLnBrk="0" hangingPunct="1"/>
            <a:endParaRPr kumimoji="0" lang="fr-CH" dirty="0" smtClean="0"/>
          </a:p>
          <a:p>
            <a:pPr lvl="0"/>
            <a:r>
              <a:rPr lang="en-GB" dirty="0" smtClean="0"/>
              <a:t>EPS TIG Workshop, CERN October 4-6, 2019 Markus Nordberg (CERN)</a:t>
            </a:r>
            <a:endParaRPr kumimoji="0" lang="fr-CH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762" y="3903753"/>
            <a:ext cx="1766968" cy="72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449953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 smtClean="0"/>
              <a:t>WHAT IS THE MOST INTERESTING LINK FOR NEW INNOVATION?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Detector R&amp;D</a:t>
            </a:r>
            <a:br>
              <a:rPr lang="en-US" dirty="0"/>
            </a:br>
            <a:r>
              <a:rPr lang="en-US" dirty="0"/>
              <a:t>Projects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 smtClean="0"/>
              <a:t>MSc-Level Student Programs (e.g. CBI)</a:t>
            </a:r>
            <a:endParaRPr lang="en-US" sz="1600" dirty="0"/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942249" y="4783732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Focus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2666275" y="4449515"/>
            <a:ext cx="114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191919"/>
                </a:solidFill>
              </a:rPr>
              <a:t>Product</a:t>
            </a:r>
            <a:endParaRPr lang="en-GB" sz="1400">
              <a:solidFill>
                <a:srgbClr val="19191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070308" y="4449515"/>
            <a:ext cx="167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Process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 rot="16200000">
            <a:off x="342901" y="2490253"/>
            <a:ext cx="1489207" cy="33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Technology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 rot="16200000">
            <a:off x="162654" y="3091564"/>
            <a:ext cx="2725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Initially undefined/open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 rot="16200000">
            <a:off x="668639" y="1575586"/>
            <a:ext cx="1752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Defined/closed</a:t>
            </a:r>
            <a:endParaRPr lang="en-GB" sz="1400" dirty="0">
              <a:solidFill>
                <a:srgbClr val="191919"/>
              </a:solidFill>
            </a:endParaRPr>
          </a:p>
        </p:txBody>
      </p:sp>
      <p:pic>
        <p:nvPicPr>
          <p:cNvPr id="30" name="Picture 2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91" y="1973934"/>
            <a:ext cx="1150477" cy="7670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68" y="1974691"/>
            <a:ext cx="1160342" cy="766309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>
            <a:off x="3511175" y="1822824"/>
            <a:ext cx="1613647" cy="15215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Electronics-prototype-solderin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47" y="3660588"/>
            <a:ext cx="1048920" cy="699280"/>
          </a:xfrm>
          <a:prstGeom prst="rect">
            <a:avLst/>
          </a:prstGeom>
        </p:spPr>
      </p:pic>
      <p:pic>
        <p:nvPicPr>
          <p:cNvPr id="33" name="Picture 32" descr="Screen Shot 2015-06-27 at 18.27.4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929" y="3651589"/>
            <a:ext cx="1240859" cy="6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49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4958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Email</a:t>
            </a:r>
          </a:p>
          <a:p>
            <a:pPr marL="36576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Skype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 smtClean="0">
                <a:solidFill>
                  <a:srgbClr val="FFFFFF"/>
                </a:solidFill>
              </a:rPr>
              <a:t>Let’s have a cup of coffee and make it happen!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 rot="20392105">
            <a:off x="164353" y="2181412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012838">
            <a:off x="156274" y="2208030"/>
            <a:ext cx="1120588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625333" y="1803391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en-US" dirty="0" smtClean="0"/>
              <a:t>IDEASQUARE IN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543051"/>
            <a:ext cx="7567086" cy="3453493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“</a:t>
            </a:r>
            <a:r>
              <a:rPr lang="en-US" dirty="0" smtClean="0"/>
              <a:t>Ideasquare </a:t>
            </a:r>
            <a:r>
              <a:rPr lang="en-US" dirty="0"/>
              <a:t>is </a:t>
            </a:r>
            <a:r>
              <a:rPr lang="en-US" dirty="0" smtClean="0"/>
              <a:t>an experiment to bring </a:t>
            </a:r>
            <a:r>
              <a:rPr lang="en-US" dirty="0"/>
              <a:t>together physicists, engineers, industrial partners, early-stage researchers and cross-disciplinary teams of students to work together on detector upgrade R&amp;D </a:t>
            </a:r>
            <a:r>
              <a:rPr lang="en-US" dirty="0" smtClean="0"/>
              <a:t>and related technologies</a:t>
            </a:r>
            <a:r>
              <a:rPr lang="en-US" dirty="0"/>
              <a:t>. The purpose is to co-develop new technologies for research purposes, and at the same time, create a fruitful environment for socially and globally relevant new product ideas and innovation.”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5122696159_a23d2f4bb1_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9149" y="-662985"/>
            <a:ext cx="9363284" cy="62429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IDEASQUARE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64791"/>
            <a:ext cx="5662836" cy="3825562"/>
          </a:xfrm>
        </p:spPr>
        <p:txBody>
          <a:bodyPr>
            <a:normAutofit/>
          </a:bodyPr>
          <a:lstStyle/>
          <a:p>
            <a:r>
              <a:rPr lang="en-US" dirty="0" smtClean="0"/>
              <a:t>Project with a dedicated building, hosting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EU-funded detector upgrade R&amp;D projects</a:t>
            </a:r>
          </a:p>
          <a:p>
            <a:pPr lvl="1"/>
            <a:r>
              <a:rPr lang="en-US" dirty="0" smtClean="0"/>
              <a:t>Innovation events</a:t>
            </a:r>
            <a:r>
              <a:rPr lang="en-US" dirty="0"/>
              <a:t>, </a:t>
            </a:r>
            <a:r>
              <a:rPr lang="en-US" dirty="0" smtClean="0"/>
              <a:t>workshops, </a:t>
            </a:r>
            <a:r>
              <a:rPr lang="en-US" dirty="0" err="1"/>
              <a:t>hackathons</a:t>
            </a:r>
            <a:endParaRPr lang="en-US" dirty="0"/>
          </a:p>
          <a:p>
            <a:pPr lvl="1"/>
            <a:r>
              <a:rPr lang="en-US" dirty="0" smtClean="0"/>
              <a:t>Multidisciplinary master level student programs</a:t>
            </a:r>
            <a:endParaRPr lang="en-US" dirty="0"/>
          </a:p>
          <a:p>
            <a:r>
              <a:rPr lang="en-US" dirty="0"/>
              <a:t>...to prototype, test and iterate new forms of collaboration and co-creation in the areas or </a:t>
            </a:r>
            <a:r>
              <a:rPr lang="en-US" dirty="0" smtClean="0"/>
              <a:t>Research</a:t>
            </a:r>
            <a:r>
              <a:rPr lang="en-US" dirty="0"/>
              <a:t>, </a:t>
            </a:r>
            <a:r>
              <a:rPr lang="en-US" dirty="0" smtClean="0"/>
              <a:t>Education </a:t>
            </a:r>
            <a:r>
              <a:rPr lang="en-US" dirty="0"/>
              <a:t>and </a:t>
            </a:r>
            <a:r>
              <a:rPr lang="en-US" dirty="0" smtClean="0"/>
              <a:t>Technology – </a:t>
            </a:r>
            <a:r>
              <a:rPr lang="en-US" dirty="0" smtClean="0">
                <a:solidFill>
                  <a:srgbClr val="FF0000"/>
                </a:solidFill>
              </a:rPr>
              <a:t>RET</a:t>
            </a:r>
          </a:p>
          <a:p>
            <a:r>
              <a:rPr lang="fr-CH" dirty="0" err="1" smtClean="0">
                <a:solidFill>
                  <a:schemeClr val="accent6"/>
                </a:solidFill>
              </a:rPr>
              <a:t>Monitored</a:t>
            </a:r>
            <a:r>
              <a:rPr lang="fr-CH" dirty="0" smtClean="0">
                <a:solidFill>
                  <a:schemeClr val="accent6"/>
                </a:solidFill>
              </a:rPr>
              <a:t> by IS Advisory </a:t>
            </a:r>
            <a:r>
              <a:rPr lang="fr-CH" dirty="0" err="1" smtClean="0">
                <a:solidFill>
                  <a:schemeClr val="accent6"/>
                </a:solidFill>
              </a:rPr>
              <a:t>Board</a:t>
            </a:r>
            <a:endParaRPr lang="fr-CH" dirty="0" smtClean="0">
              <a:solidFill>
                <a:schemeClr val="accent6"/>
              </a:solidFill>
            </a:endParaRPr>
          </a:p>
        </p:txBody>
      </p:sp>
      <p:pic>
        <p:nvPicPr>
          <p:cNvPr id="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12682" y="1155285"/>
            <a:ext cx="2774118" cy="28333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6842583" y="2119773"/>
            <a:ext cx="8776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esearch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55896" y="3184876"/>
            <a:ext cx="92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Education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12818" y="3184876"/>
            <a:ext cx="103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</a:rPr>
              <a:t>Technology</a:t>
            </a: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53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30F39DE-D4F4-3443-AFB2-BF71DD0960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40" y="0"/>
            <a:ext cx="9123360" cy="5143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065" y="443629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EXAMPLE: </a:t>
            </a:r>
            <a:r>
              <a:rPr lang="en-US" dirty="0" smtClean="0"/>
              <a:t>NEUTRINO PLATFORM</a:t>
            </a:r>
            <a:r>
              <a:rPr lang="en-US" sz="2800" dirty="0" smtClean="0"/>
              <a:t> PROJECTS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790" y="1494117"/>
            <a:ext cx="8087430" cy="3137647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Neutrino Platform (CENF) </a:t>
            </a:r>
            <a:r>
              <a:rPr lang="en-US" dirty="0" smtClean="0"/>
              <a:t>fosters </a:t>
            </a:r>
            <a:r>
              <a:rPr lang="en-US" dirty="0"/>
              <a:t>fundamental research in the field of Neutrino Accelerator </a:t>
            </a:r>
            <a:r>
              <a:rPr lang="en-US" dirty="0" smtClean="0"/>
              <a:t>Physics</a:t>
            </a:r>
          </a:p>
          <a:p>
            <a:r>
              <a:rPr lang="en-US" dirty="0" smtClean="0"/>
              <a:t>CENF </a:t>
            </a:r>
            <a:r>
              <a:rPr lang="en-US" dirty="0"/>
              <a:t>supports generic detector, neutrino beams R&amp;D and large detector prototypes or demonstrators. It gives  technical, financial and logistics support to approved </a:t>
            </a:r>
            <a:r>
              <a:rPr lang="en-US" dirty="0" smtClean="0"/>
              <a:t>projects</a:t>
            </a:r>
          </a:p>
          <a:p>
            <a:r>
              <a:rPr lang="fr-CH" dirty="0" err="1" smtClean="0"/>
              <a:t>Currently</a:t>
            </a:r>
            <a:r>
              <a:rPr lang="fr-CH" dirty="0" smtClean="0"/>
              <a:t> </a:t>
            </a:r>
            <a:r>
              <a:rPr lang="fr-CH" dirty="0" err="1" smtClean="0"/>
              <a:t>includes</a:t>
            </a:r>
            <a:r>
              <a:rPr lang="fr-CH" dirty="0" smtClean="0"/>
              <a:t> </a:t>
            </a:r>
            <a:r>
              <a:rPr lang="fr-CH" dirty="0" err="1" smtClean="0"/>
              <a:t>seven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r>
              <a:rPr lang="fr-CH" dirty="0" smtClean="0"/>
              <a:t>, </a:t>
            </a:r>
            <a:r>
              <a:rPr lang="fr-CH" dirty="0" err="1" smtClean="0"/>
              <a:t>including</a:t>
            </a:r>
            <a:r>
              <a:rPr lang="fr-CH" dirty="0" smtClean="0"/>
              <a:t> </a:t>
            </a:r>
            <a:r>
              <a:rPr lang="fr-CH" dirty="0" err="1" smtClean="0"/>
              <a:t>significant</a:t>
            </a:r>
            <a:r>
              <a:rPr lang="fr-CH" dirty="0"/>
              <a:t> </a:t>
            </a:r>
            <a:r>
              <a:rPr lang="fr-CH" dirty="0" err="1" smtClean="0"/>
              <a:t>involvement</a:t>
            </a:r>
            <a:r>
              <a:rPr lang="fr-CH" dirty="0" smtClean="0"/>
              <a:t> in (Proto)Dyne</a:t>
            </a:r>
          </a:p>
          <a:p>
            <a:r>
              <a:rPr lang="en-US" dirty="0" smtClean="0"/>
              <a:t>CERN &amp; </a:t>
            </a:r>
            <a:r>
              <a:rPr lang="en-US" dirty="0" err="1" smtClean="0"/>
              <a:t>IdeaSquare</a:t>
            </a:r>
            <a:r>
              <a:rPr lang="en-US" dirty="0" smtClean="0"/>
              <a:t> provides </a:t>
            </a:r>
            <a:r>
              <a:rPr lang="en-US" dirty="0"/>
              <a:t>a facility for R&amp;D on future technologies (HW and SW) and partner in several neutrino research programs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67155" y="4956464"/>
            <a:ext cx="1693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www.attract-eu.com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cenf.web.cern.ch/sites/cenf.web.cern.ch/files/images/neutrino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50" y="497622"/>
            <a:ext cx="142875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1696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las-IBL-installatio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76237" cy="6118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10065" y="301024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EXAMPLE: EU-FUNDED ATTRACT PROJECT(S)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/>
          </a:bodyPr>
          <a:lstStyle/>
          <a:p>
            <a:r>
              <a:rPr lang="en-US" dirty="0" smtClean="0"/>
              <a:t>ATTRACT funds 170 breakthrough projects in Detection &amp; Imaging</a:t>
            </a:r>
          </a:p>
          <a:p>
            <a:pPr lvl="1"/>
            <a:r>
              <a:rPr lang="fr-CH" dirty="0" smtClean="0"/>
              <a:t>15 of </a:t>
            </a:r>
            <a:r>
              <a:rPr lang="fr-CH" dirty="0" err="1" smtClean="0"/>
              <a:t>them</a:t>
            </a:r>
            <a:r>
              <a:rPr lang="fr-CH" dirty="0" smtClean="0"/>
              <a:t> </a:t>
            </a:r>
            <a:r>
              <a:rPr lang="fr-CH" dirty="0" err="1" smtClean="0"/>
              <a:t>involving</a:t>
            </a:r>
            <a:r>
              <a:rPr lang="fr-CH" dirty="0" smtClean="0"/>
              <a:t> the NL </a:t>
            </a:r>
            <a:r>
              <a:rPr lang="fr-CH" dirty="0" err="1" smtClean="0"/>
              <a:t>universities</a:t>
            </a:r>
            <a:r>
              <a:rPr lang="fr-CH" dirty="0" smtClean="0"/>
              <a:t>, </a:t>
            </a:r>
            <a:r>
              <a:rPr lang="fr-CH" dirty="0" err="1" smtClean="0"/>
              <a:t>research</a:t>
            </a:r>
            <a:r>
              <a:rPr lang="fr-CH" dirty="0" smtClean="0"/>
              <a:t> </a:t>
            </a:r>
            <a:r>
              <a:rPr lang="fr-CH" dirty="0" err="1" smtClean="0"/>
              <a:t>labs</a:t>
            </a:r>
            <a:r>
              <a:rPr lang="fr-CH" dirty="0" smtClean="0"/>
              <a:t>, </a:t>
            </a:r>
            <a:r>
              <a:rPr lang="fr-CH" dirty="0" err="1" smtClean="0"/>
              <a:t>industry</a:t>
            </a:r>
            <a:endParaRPr lang="en-US" dirty="0"/>
          </a:p>
          <a:p>
            <a:r>
              <a:rPr lang="en-US" dirty="0" smtClean="0"/>
              <a:t>Provides funding for developing early-stage ideas and prototypes</a:t>
            </a:r>
          </a:p>
          <a:p>
            <a:r>
              <a:rPr lang="en-US" dirty="0" smtClean="0"/>
              <a:t>Focuses on high </a:t>
            </a:r>
            <a:r>
              <a:rPr lang="en-US" dirty="0"/>
              <a:t>innovation </a:t>
            </a:r>
            <a:r>
              <a:rPr lang="en-US" dirty="0" smtClean="0"/>
              <a:t>with potential </a:t>
            </a:r>
            <a:r>
              <a:rPr lang="en-US" dirty="0"/>
              <a:t>outside research</a:t>
            </a:r>
          </a:p>
          <a:p>
            <a:r>
              <a:rPr lang="en-US" dirty="0" smtClean="0"/>
              <a:t>Engages with CBI-like student activities, seeking for unforeseen entrepreneurial opportunities for the young</a:t>
            </a:r>
          </a:p>
          <a:p>
            <a:r>
              <a:rPr lang="en-US" dirty="0" smtClean="0"/>
              <a:t>Purpose is to create a new innovation ecosystem in Europe</a:t>
            </a:r>
          </a:p>
          <a:p>
            <a:r>
              <a:rPr lang="fr-CH" dirty="0" smtClean="0"/>
              <a:t>ATTRACT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coordinated</a:t>
            </a:r>
            <a:r>
              <a:rPr lang="fr-CH" dirty="0" smtClean="0"/>
              <a:t> by CERN (</a:t>
            </a:r>
            <a:r>
              <a:rPr lang="fr-CH" dirty="0" err="1" smtClean="0"/>
              <a:t>IdeaSquare</a:t>
            </a:r>
            <a:r>
              <a:rPr lang="fr-CH" dirty="0" smtClean="0"/>
              <a:t>)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05" y="491702"/>
            <a:ext cx="1466850" cy="7334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67155" y="4956464"/>
            <a:ext cx="16937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>
                <a:solidFill>
                  <a:schemeClr val="bg1"/>
                </a:solidFill>
              </a:rPr>
              <a:t>www.attract-eu.com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413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deasquare-students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21764"/>
            <a:ext cx="9178247" cy="609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EXAMPLE: MASTER-LEVEL STUDENT COURSE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51085"/>
            <a:ext cx="8087430" cy="31376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Challenge </a:t>
            </a:r>
            <a:r>
              <a:rPr lang="en-US" dirty="0"/>
              <a:t>Based Innovation (CBI) </a:t>
            </a:r>
            <a:r>
              <a:rPr lang="en-US" dirty="0" smtClean="0"/>
              <a:t>is 5-6 </a:t>
            </a:r>
            <a:r>
              <a:rPr lang="en-US" dirty="0"/>
              <a:t>month </a:t>
            </a:r>
            <a:r>
              <a:rPr lang="en-US" dirty="0" smtClean="0"/>
              <a:t>MSc-level </a:t>
            </a:r>
            <a:r>
              <a:rPr lang="en-US" dirty="0"/>
              <a:t>specialization </a:t>
            </a:r>
            <a:r>
              <a:rPr lang="en-US" dirty="0" smtClean="0"/>
              <a:t>course for product and service development, run by participating universities from 8 countries around the world</a:t>
            </a:r>
            <a:endParaRPr lang="en-US" dirty="0"/>
          </a:p>
          <a:p>
            <a:r>
              <a:rPr lang="en-US" dirty="0" smtClean="0"/>
              <a:t>Over 600 students have participated with more than100 conceptual prototypes produced, contributing to UN Sustainable Development Goals</a:t>
            </a:r>
            <a:endParaRPr lang="en-US" dirty="0"/>
          </a:p>
          <a:p>
            <a:r>
              <a:rPr lang="en-US" dirty="0" smtClean="0"/>
              <a:t>In the course, multidisciplinary student teams learn how to apply Design </a:t>
            </a:r>
            <a:r>
              <a:rPr lang="en-US" dirty="0"/>
              <a:t>Thinking </a:t>
            </a:r>
            <a:r>
              <a:rPr lang="en-US" dirty="0" smtClean="0"/>
              <a:t>– process for new product/service development; engaging with CERN researchers who act as technological coaches in the process</a:t>
            </a:r>
            <a:endParaRPr lang="en-US" dirty="0"/>
          </a:p>
          <a:p>
            <a:r>
              <a:rPr lang="en-US" dirty="0"/>
              <a:t>“Work extremely hard, learn and have fun!”</a:t>
            </a:r>
          </a:p>
          <a:p>
            <a:r>
              <a:rPr lang="en-US" dirty="0"/>
              <a:t>“Fail fast and often to succeed sooner</a:t>
            </a:r>
            <a:r>
              <a:rPr lang="en-US" dirty="0" smtClean="0"/>
              <a:t>”</a:t>
            </a:r>
          </a:p>
        </p:txBody>
      </p:sp>
      <p:pic>
        <p:nvPicPr>
          <p:cNvPr id="8" name="Picture 7" descr="Untitled-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0" y="582141"/>
            <a:ext cx="1970512" cy="75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542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58" y="-617193"/>
            <a:ext cx="8640227" cy="576069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47059" y="229475"/>
            <a:ext cx="7903882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EXAMPLE: STUDENT PROJECT PROTOTYPE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9370" y="1494117"/>
            <a:ext cx="8087430" cy="313764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2905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4-20 at 09.34.4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3953" y="0"/>
            <a:ext cx="10848754" cy="5308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47059" y="229475"/>
            <a:ext cx="7903882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EXAMPLE: STUDENT PROJECT PROTOTYPE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9370" y="1494117"/>
            <a:ext cx="8087430" cy="313764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1406" y="4176628"/>
            <a:ext cx="2059641" cy="69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09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IDEASQUARE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 smtClean="0"/>
              <a:t>Creating next-generation of young scientists and innovators</a:t>
            </a:r>
          </a:p>
          <a:p>
            <a:r>
              <a:rPr lang="fr-CH" dirty="0" err="1" smtClean="0"/>
              <a:t>Accelerating</a:t>
            </a:r>
            <a:r>
              <a:rPr lang="fr-CH" dirty="0" smtClean="0"/>
              <a:t> flow of </a:t>
            </a:r>
            <a:r>
              <a:rPr lang="fr-CH" dirty="0" err="1" smtClean="0"/>
              <a:t>ideas</a:t>
            </a:r>
            <a:r>
              <a:rPr lang="fr-CH" dirty="0" smtClean="0"/>
              <a:t> and time </a:t>
            </a:r>
            <a:r>
              <a:rPr lang="en-US" dirty="0"/>
              <a:t>from discovery to </a:t>
            </a:r>
            <a:r>
              <a:rPr lang="en-US" dirty="0" smtClean="0"/>
              <a:t>application</a:t>
            </a:r>
          </a:p>
          <a:p>
            <a:r>
              <a:rPr lang="en-US" dirty="0" smtClean="0"/>
              <a:t>More effective sharing of ideas</a:t>
            </a:r>
            <a:r>
              <a:rPr lang="en-US" dirty="0"/>
              <a:t>, spaces and resources </a:t>
            </a:r>
            <a:r>
              <a:rPr lang="en-US" dirty="0" smtClean="0"/>
              <a:t>across projects at CERN and outside</a:t>
            </a:r>
            <a:endParaRPr lang="en-US" dirty="0"/>
          </a:p>
          <a:p>
            <a:r>
              <a:rPr lang="en-US" dirty="0" smtClean="0"/>
              <a:t>New results in socio-economic research about experimental innovation processes (</a:t>
            </a:r>
            <a:r>
              <a:rPr lang="en-US" dirty="0" err="1" smtClean="0"/>
              <a:t>IdeaSquare</a:t>
            </a:r>
            <a:r>
              <a:rPr lang="en-US" dirty="0" smtClean="0"/>
              <a:t> Journal of Experimental </a:t>
            </a:r>
            <a:r>
              <a:rPr lang="en-US" dirty="0"/>
              <a:t>Innovation, http://cij-ei.web.cern.ch/cij-ei/)</a:t>
            </a:r>
          </a:p>
          <a:p>
            <a:r>
              <a:rPr lang="en-US" dirty="0" smtClean="0"/>
              <a:t>Making societal </a:t>
            </a:r>
            <a:r>
              <a:rPr lang="en-US" dirty="0"/>
              <a:t>value of basic research more visible and tangible</a:t>
            </a:r>
          </a:p>
          <a:p>
            <a:r>
              <a:rPr lang="en-US" dirty="0" smtClean="0"/>
              <a:t>New insights for ATTRACT (www.attract-eu.com)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4106</TotalTime>
  <Words>530</Words>
  <Application>Microsoft Office PowerPoint</Application>
  <PresentationFormat>On-screen Show (16:9)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ＭＳ Ｐゴシック</vt:lpstr>
      <vt:lpstr>Arial</vt:lpstr>
      <vt:lpstr>Calibri</vt:lpstr>
      <vt:lpstr>CERNCorporate16-9</vt:lpstr>
      <vt:lpstr>CERN Ideasquare</vt:lpstr>
      <vt:lpstr>IDEASQUARE IN BRIEF</vt:lpstr>
      <vt:lpstr>IDEASQUARE IS</vt:lpstr>
      <vt:lpstr>EXAMPLE: NEUTRINO PLATFORM PROJECTS</vt:lpstr>
      <vt:lpstr>EXAMPLE: EU-FUNDED ATTRACT PROJECT(S)</vt:lpstr>
      <vt:lpstr>EXAMPLE: MASTER-LEVEL STUDENT COURSE</vt:lpstr>
      <vt:lpstr>PowerPoint Presentation</vt:lpstr>
      <vt:lpstr>PowerPoint Presentation</vt:lpstr>
      <vt:lpstr>IDEASQUARE OUTPUT</vt:lpstr>
      <vt:lpstr>WHAT IS THE MOST INTERESTING LINK FOR NEW INNOVATION?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87</cp:revision>
  <dcterms:created xsi:type="dcterms:W3CDTF">2012-11-30T11:04:26Z</dcterms:created>
  <dcterms:modified xsi:type="dcterms:W3CDTF">2019-10-04T16:14:31Z</dcterms:modified>
</cp:coreProperties>
</file>