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4" r:id="rId2"/>
  </p:sldMasterIdLst>
  <p:notesMasterIdLst>
    <p:notesMasterId r:id="rId36"/>
  </p:notesMasterIdLst>
  <p:sldIdLst>
    <p:sldId id="326" r:id="rId3"/>
    <p:sldId id="294" r:id="rId4"/>
    <p:sldId id="296" r:id="rId5"/>
    <p:sldId id="297" r:id="rId6"/>
    <p:sldId id="298" r:id="rId7"/>
    <p:sldId id="299" r:id="rId8"/>
    <p:sldId id="300" r:id="rId9"/>
    <p:sldId id="285" r:id="rId10"/>
    <p:sldId id="302" r:id="rId11"/>
    <p:sldId id="286" r:id="rId12"/>
    <p:sldId id="319" r:id="rId13"/>
    <p:sldId id="317" r:id="rId14"/>
    <p:sldId id="318" r:id="rId15"/>
    <p:sldId id="277" r:id="rId16"/>
    <p:sldId id="325" r:id="rId17"/>
    <p:sldId id="268" r:id="rId18"/>
    <p:sldId id="269" r:id="rId19"/>
    <p:sldId id="306" r:id="rId20"/>
    <p:sldId id="307" r:id="rId21"/>
    <p:sldId id="308" r:id="rId22"/>
    <p:sldId id="313" r:id="rId23"/>
    <p:sldId id="316" r:id="rId24"/>
    <p:sldId id="312" r:id="rId25"/>
    <p:sldId id="323" r:id="rId26"/>
    <p:sldId id="304" r:id="rId27"/>
    <p:sldId id="324" r:id="rId28"/>
    <p:sldId id="273" r:id="rId29"/>
    <p:sldId id="276" r:id="rId30"/>
    <p:sldId id="309" r:id="rId31"/>
    <p:sldId id="311" r:id="rId32"/>
    <p:sldId id="271" r:id="rId33"/>
    <p:sldId id="305" r:id="rId34"/>
    <p:sldId id="30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2426"/>
    <a:srgbClr val="DCDEE0"/>
    <a:srgbClr val="727272"/>
    <a:srgbClr val="F4F6F6"/>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6"/>
    <p:restoredTop sz="80467"/>
  </p:normalViewPr>
  <p:slideViewPr>
    <p:cSldViewPr snapToGrid="0" snapToObjects="1">
      <p:cViewPr varScale="1">
        <p:scale>
          <a:sx n="102" d="100"/>
          <a:sy n="102" d="100"/>
        </p:scale>
        <p:origin x="8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52547-E567-5E47-87FB-80CEE0CF95C8}" type="datetimeFigureOut">
              <a:rPr lang="en-US" smtClean="0"/>
              <a:t>10/3/2019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542140-4772-5741-BF95-E5288E8C69C7}" type="slidenum">
              <a:rPr lang="en-US" smtClean="0"/>
              <a:t>‹#›</a:t>
            </a:fld>
            <a:endParaRPr lang="en-US"/>
          </a:p>
        </p:txBody>
      </p:sp>
    </p:spTree>
    <p:extLst>
      <p:ext uri="{BB962C8B-B14F-4D97-AF65-F5344CB8AC3E}">
        <p14:creationId xmlns:p14="http://schemas.microsoft.com/office/powerpoint/2010/main" val="877031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cdsweb.cern.ch/record/1248908"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64751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Touchscreen’s and Track balls. </a:t>
            </a:r>
          </a:p>
          <a:p>
            <a:endParaRPr lang="en-US" dirty="0" smtClean="0"/>
          </a:p>
          <a:p>
            <a:r>
              <a:rPr lang="en-US" dirty="0" err="1" smtClean="0"/>
              <a:t>Soundbite</a:t>
            </a:r>
            <a:r>
              <a:rPr lang="en-US" dirty="0" smtClean="0"/>
              <a:t>:</a:t>
            </a:r>
            <a:r>
              <a:rPr lang="en-US" baseline="0" dirty="0" smtClean="0"/>
              <a:t> “The first touchscreen to exist was at CERN”</a:t>
            </a:r>
          </a:p>
          <a:p>
            <a:endParaRPr lang="en-US" baseline="0" dirty="0" smtClean="0"/>
          </a:p>
          <a:p>
            <a:r>
              <a:rPr lang="en-US" baseline="0" dirty="0" smtClean="0"/>
              <a:t>Try and keep a positive spin, e.g. Just so many exciting things happening at CERN with potential for incredible impact on society. </a:t>
            </a:r>
          </a:p>
          <a:p>
            <a:r>
              <a:rPr lang="en-US" baseline="0" dirty="0" smtClean="0"/>
              <a:t>Goal of KT "recognize potential in technology &amp; people"</a:t>
            </a:r>
            <a:endParaRPr lang="en-US" dirty="0" smtClean="0"/>
          </a:p>
          <a:p>
            <a:endParaRPr lang="en-US" dirty="0" smtClean="0"/>
          </a:p>
          <a:p>
            <a:r>
              <a:rPr lang="en-US" dirty="0" smtClean="0"/>
              <a:t>Fragments of the Bulletin’s article on touchscreens </a:t>
            </a:r>
          </a:p>
          <a:p>
            <a:r>
              <a:rPr lang="en-US" dirty="0" smtClean="0"/>
              <a:t>(full text at: </a:t>
            </a:r>
            <a:r>
              <a:rPr lang="en-US" dirty="0" smtClean="0">
                <a:hlinkClick r:id="rId3"/>
              </a:rPr>
              <a:t>http://cdsweb.cern.ch/record/1248908</a:t>
            </a:r>
            <a:r>
              <a:rPr lang="en-US" dirty="0" smtClean="0"/>
              <a:t>)</a:t>
            </a:r>
          </a:p>
          <a:p>
            <a:r>
              <a:rPr lang="en-US" dirty="0" smtClean="0"/>
              <a:t>CERN has often been the incubator for the development of innovative technologies but very few people know about the capacitive touch screens invented for the consoles of the SPS Control Room in 1973. The Bulletin interviewed their inventor, Bent </a:t>
            </a:r>
            <a:r>
              <a:rPr lang="en-US" dirty="0" err="1" smtClean="0"/>
              <a:t>Stumpe</a:t>
            </a:r>
            <a:r>
              <a:rPr lang="en-US" dirty="0" smtClean="0"/>
              <a:t>, who also developed the CERN tracker ball and the computer-programmable knob.</a:t>
            </a:r>
            <a:br>
              <a:rPr lang="en-US" dirty="0" smtClean="0"/>
            </a:br>
            <a:r>
              <a:rPr lang="en-US" dirty="0" smtClean="0"/>
              <a:t>Back in the 1970s, the SPS was being built and its control room required the installation of thousands of buttons, knobs, switches and oscilloscopes to operate the machine. Frank Beck, newly recruited from the DD Division to be in charge of the central control hub in the SPS control room, asked Bent </a:t>
            </a:r>
            <a:r>
              <a:rPr lang="en-US" dirty="0" err="1" smtClean="0"/>
              <a:t>Stumpe</a:t>
            </a:r>
            <a:r>
              <a:rPr lang="en-US" dirty="0" smtClean="0"/>
              <a:t> for solutions to the following problem: how to build the hardware for an ‘intelligent’ system which, in just three console units, would replace all those conventional buttons, switches, etc.</a:t>
            </a:r>
            <a:br>
              <a:rPr lang="en-US" dirty="0" smtClean="0"/>
            </a:br>
            <a:r>
              <a:rPr lang="en-US" dirty="0" smtClean="0"/>
              <a:t>In just a few days, the Danish engineer, also from the DD Division, came up with a (hand-written) proposal to build a touch screen with a fixed number of programmable buttons, a tracker ball to be used as computer-controlled pointing device and a programmable knob. Following this proposal, Bent </a:t>
            </a:r>
            <a:r>
              <a:rPr lang="en-US" dirty="0" err="1" smtClean="0"/>
              <a:t>Stumpe</a:t>
            </a:r>
            <a:r>
              <a:rPr lang="en-US" dirty="0" smtClean="0"/>
              <a:t> was recruited by the SPS Controls Group to develop the hardware.</a:t>
            </a:r>
            <a:br>
              <a:rPr lang="en-US" dirty="0" smtClean="0"/>
            </a:br>
            <a:r>
              <a:rPr lang="en-US" dirty="0" smtClean="0"/>
              <a:t>(…)</a:t>
            </a:r>
            <a:br>
              <a:rPr lang="en-US" dirty="0" smtClean="0"/>
            </a:br>
            <a:r>
              <a:rPr lang="en-US" dirty="0" smtClean="0"/>
              <a:t>The SPS control consoles also included a tracker ball, (…) “The tracker ball we developed in 1973 worked on the same principle as the mice that industry developed later in the 1980s”. </a:t>
            </a:r>
            <a:br>
              <a:rPr lang="en-US" dirty="0" smtClean="0"/>
            </a:br>
            <a:r>
              <a:rPr lang="en-US" dirty="0" smtClean="0"/>
              <a:t> </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F55D3DF-548E-4E08-B11E-39CEDA97FF32}" type="slidenum">
              <a:rPr lang="en-US" smtClean="0"/>
              <a:pPr/>
              <a:t>10</a:t>
            </a:fld>
            <a:endParaRPr lang="en-US"/>
          </a:p>
        </p:txBody>
      </p:sp>
    </p:spTree>
    <p:extLst>
      <p:ext uri="{BB962C8B-B14F-4D97-AF65-F5344CB8AC3E}">
        <p14:creationId xmlns:p14="http://schemas.microsoft.com/office/powerpoint/2010/main" val="152897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…it looks something like this. Our expertise ranges from cryogenics to ultra-high vacuums, from super conductivity to particle tracking, radiation protection, testing facilities. The list goes on and on. These are things that are obvious necessities in a research facility like CERN. But how do they affect society and everyday life?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11</a:t>
            </a:fld>
            <a:endParaRPr lang="en-GB"/>
          </a:p>
        </p:txBody>
      </p:sp>
    </p:spTree>
    <p:extLst>
      <p:ext uri="{BB962C8B-B14F-4D97-AF65-F5344CB8AC3E}">
        <p14:creationId xmlns:p14="http://schemas.microsoft.com/office/powerpoint/2010/main" val="3139276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There’s always been a tight link between high-energy physics and the medical and biomedical field. That’s because they’re both dependent on accelerators, detectors and computing. For instance, accelerators provide particle beams for cancer treatment. Particle detectors monitors the radiation dose and the quality of the therapeutic beam. And analysing medical images requires sophisticated computing tools.</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12</a:t>
            </a:fld>
            <a:endParaRPr lang="en-GB"/>
          </a:p>
        </p:txBody>
      </p:sp>
    </p:spTree>
    <p:extLst>
      <p:ext uri="{BB962C8B-B14F-4D97-AF65-F5344CB8AC3E}">
        <p14:creationId xmlns:p14="http://schemas.microsoft.com/office/powerpoint/2010/main" val="3457854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CERN technologies are not bound to planet Earth. For example, CERN technology is used for astronaut dosimetry on the International Space Station and for magnetic shield studies in space. We also host and provide computing support to UNOSAT, the United Nations Operational Satellite Applications Programme. </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13</a:t>
            </a:fld>
            <a:endParaRPr lang="en-GB"/>
          </a:p>
        </p:txBody>
      </p:sp>
    </p:spTree>
    <p:extLst>
      <p:ext uri="{BB962C8B-B14F-4D97-AF65-F5344CB8AC3E}">
        <p14:creationId xmlns:p14="http://schemas.microsoft.com/office/powerpoint/2010/main" val="1903449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113039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15</a:t>
            </a:fld>
            <a:endParaRPr lang="en-US"/>
          </a:p>
        </p:txBody>
      </p:sp>
    </p:spTree>
    <p:extLst>
      <p:ext uri="{BB962C8B-B14F-4D97-AF65-F5344CB8AC3E}">
        <p14:creationId xmlns:p14="http://schemas.microsoft.com/office/powerpoint/2010/main" val="3905283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16</a:t>
            </a:fld>
            <a:endParaRPr lang="en-US"/>
          </a:p>
        </p:txBody>
      </p:sp>
    </p:spTree>
    <p:extLst>
      <p:ext uri="{BB962C8B-B14F-4D97-AF65-F5344CB8AC3E}">
        <p14:creationId xmlns:p14="http://schemas.microsoft.com/office/powerpoint/2010/main" val="1656570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rPr dirty="0"/>
              <a:t>Example 1 - </a:t>
            </a:r>
            <a:r>
              <a:rPr dirty="0" err="1"/>
              <a:t>Medtech</a:t>
            </a:r>
            <a:endParaRPr dirty="0"/>
          </a:p>
          <a:p>
            <a:r>
              <a:rPr dirty="0"/>
              <a:t>CERN experts train Sanofi in machine learning - potential application in their vaccine production </a:t>
            </a:r>
          </a:p>
          <a:p>
            <a:r>
              <a:rPr dirty="0"/>
              <a:t>Training was in 2017</a:t>
            </a:r>
          </a:p>
        </p:txBody>
      </p:sp>
    </p:spTree>
    <p:extLst>
      <p:ext uri="{BB962C8B-B14F-4D97-AF65-F5344CB8AC3E}">
        <p14:creationId xmlns:p14="http://schemas.microsoft.com/office/powerpoint/2010/main" val="362472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18</a:t>
            </a:fld>
            <a:endParaRPr lang="en-US"/>
          </a:p>
        </p:txBody>
      </p:sp>
    </p:spTree>
    <p:extLst>
      <p:ext uri="{BB962C8B-B14F-4D97-AF65-F5344CB8AC3E}">
        <p14:creationId xmlns:p14="http://schemas.microsoft.com/office/powerpoint/2010/main" val="3126791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19</a:t>
            </a:fld>
            <a:endParaRPr lang="en-US"/>
          </a:p>
        </p:txBody>
      </p:sp>
    </p:spTree>
    <p:extLst>
      <p:ext uri="{BB962C8B-B14F-4D97-AF65-F5344CB8AC3E}">
        <p14:creationId xmlns:p14="http://schemas.microsoft.com/office/powerpoint/2010/main" val="2011928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Ask the audience</a:t>
            </a:r>
            <a:r>
              <a:rPr lang="en-GB" baseline="0" noProof="0" dirty="0" smtClean="0"/>
              <a:t> what they think «CERN» acronym stands for before showing the answer.</a:t>
            </a:r>
          </a:p>
          <a:p>
            <a:endParaRPr lang="en-GB" baseline="0" noProof="0" dirty="0" smtClean="0"/>
          </a:p>
          <a:p>
            <a:r>
              <a:rPr lang="en-GB" baseline="0" noProof="0" dirty="0" smtClean="0"/>
              <a:t>After WW II, fundamental research in Europe was not leading anymore.</a:t>
            </a:r>
          </a:p>
          <a:p>
            <a:r>
              <a:rPr lang="en-GB" baseline="0" noProof="0" dirty="0" smtClean="0"/>
              <a:t>Many scientists were flying away to the United States.</a:t>
            </a:r>
          </a:p>
          <a:p>
            <a:r>
              <a:rPr lang="en-GB" baseline="0" noProof="0" dirty="0" smtClean="0"/>
              <a:t>In order to stop this movement, eminent scientists gathered in meetings to setup a structure to continue fundamental research in physics in Europe.</a:t>
            </a:r>
          </a:p>
          <a:p>
            <a:r>
              <a:rPr lang="en-GB" baseline="0" noProof="0" dirty="0" smtClean="0"/>
              <a:t>They were gathered as a «Council» which means there were just holding meetings and they did not (yet) had a lab or led experiments.</a:t>
            </a:r>
          </a:p>
          <a:p>
            <a:endParaRPr lang="en-GB" baseline="0" noProof="0" dirty="0" smtClean="0"/>
          </a:p>
          <a:p>
            <a:r>
              <a:rPr lang="en-GB" baseline="0" noProof="0" dirty="0" smtClean="0"/>
              <a:t>The images are from Amsterdam meeting in 1953 when the CERN convention was signed.</a:t>
            </a:r>
            <a:endParaRPr lang="en-GB" noProof="0"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a:t>
            </a:fld>
            <a:endParaRPr lang="fr-CH"/>
          </a:p>
        </p:txBody>
      </p:sp>
    </p:spTree>
    <p:extLst>
      <p:ext uri="{BB962C8B-B14F-4D97-AF65-F5344CB8AC3E}">
        <p14:creationId xmlns:p14="http://schemas.microsoft.com/office/powerpoint/2010/main" val="35023024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20</a:t>
            </a:fld>
            <a:endParaRPr lang="en-US"/>
          </a:p>
        </p:txBody>
      </p:sp>
    </p:spTree>
    <p:extLst>
      <p:ext uri="{BB962C8B-B14F-4D97-AF65-F5344CB8AC3E}">
        <p14:creationId xmlns:p14="http://schemas.microsoft.com/office/powerpoint/2010/main" val="2918084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23</a:t>
            </a:fld>
            <a:endParaRPr lang="en-US"/>
          </a:p>
        </p:txBody>
      </p:sp>
    </p:spTree>
    <p:extLst>
      <p:ext uri="{BB962C8B-B14F-4D97-AF65-F5344CB8AC3E}">
        <p14:creationId xmlns:p14="http://schemas.microsoft.com/office/powerpoint/2010/main" val="3039382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p>
            <a:r>
              <a:rPr dirty="0"/>
              <a:t>CERN is a knowledge hub, and many young researchers are trained at CERN and will not stay. We support those who have an entrepreneurial spirit with a number of initiatives</a:t>
            </a:r>
          </a:p>
          <a:p>
            <a:r>
              <a:rPr dirty="0"/>
              <a:t>Material and documents made available to CERN people:</a:t>
            </a:r>
          </a:p>
          <a:p>
            <a:r>
              <a:rPr dirty="0"/>
              <a:t>Business plan package tailored for CERN scientists and engineers</a:t>
            </a:r>
          </a:p>
          <a:p>
            <a:r>
              <a:rPr dirty="0"/>
              <a:t>Financial spreadsheets for start-ups with explanations </a:t>
            </a:r>
          </a:p>
          <a:p>
            <a:endParaRPr dirty="0"/>
          </a:p>
          <a:p>
            <a:r>
              <a:rPr dirty="0"/>
              <a:t>Take-home message: many different activities to support a culture of entrepreneurship at CERN. </a:t>
            </a:r>
          </a:p>
        </p:txBody>
      </p:sp>
    </p:spTree>
    <p:extLst>
      <p:ext uri="{BB962C8B-B14F-4D97-AF65-F5344CB8AC3E}">
        <p14:creationId xmlns:p14="http://schemas.microsoft.com/office/powerpoint/2010/main" val="3451075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25</a:t>
            </a:fld>
            <a:endParaRPr lang="en-US"/>
          </a:p>
        </p:txBody>
      </p:sp>
    </p:spTree>
    <p:extLst>
      <p:ext uri="{BB962C8B-B14F-4D97-AF65-F5344CB8AC3E}">
        <p14:creationId xmlns:p14="http://schemas.microsoft.com/office/powerpoint/2010/main" val="3296955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rPr dirty="0"/>
              <a:t>#EuropeForCulture = because 2018 is the European Year for Cultural Heritage. </a:t>
            </a:r>
          </a:p>
          <a:p>
            <a:endParaRPr dirty="0"/>
          </a:p>
          <a:p>
            <a:r>
              <a:rPr lang="en-US" sz="1200" b="0" i="0" kern="1200" dirty="0" smtClean="0">
                <a:solidFill>
                  <a:schemeClr val="tx1"/>
                </a:solidFill>
                <a:effectLst/>
                <a:latin typeface="+mn-lt"/>
                <a:ea typeface="+mn-ea"/>
                <a:cs typeface="+mn-cs"/>
              </a:rPr>
              <a:t>At CERN, the Medipix collaborations have been developing pixel detector readout chips since the 1990s, enabling high-resolution, high-contrast, noise-free images – making them unique for imaging applications. Medipix2, Medipix3, </a:t>
            </a:r>
            <a:r>
              <a:rPr lang="en-US" sz="1200" b="0" i="0" kern="1200" dirty="0" err="1" smtClean="0">
                <a:solidFill>
                  <a:schemeClr val="tx1"/>
                </a:solidFill>
                <a:effectLst/>
                <a:latin typeface="+mn-lt"/>
                <a:ea typeface="+mn-ea"/>
                <a:cs typeface="+mn-cs"/>
              </a:rPr>
              <a:t>Timepix</a:t>
            </a:r>
            <a:r>
              <a:rPr lang="en-US" sz="1200" b="0" i="0" kern="1200" dirty="0" smtClean="0">
                <a:solidFill>
                  <a:schemeClr val="tx1"/>
                </a:solidFill>
                <a:effectLst/>
                <a:latin typeface="+mn-lt"/>
                <a:ea typeface="+mn-ea"/>
                <a:cs typeface="+mn-cs"/>
              </a:rPr>
              <a:t> and Timepix3 are state-of-the-art particle imaging and detection readout chips. Now they are being used to bring about a revolutionary improvement in the field of art authentication and restoration. A new start-up company based in Prague, </a:t>
            </a:r>
            <a:r>
              <a:rPr lang="en-US" sz="1200" b="0" i="0" kern="1200" dirty="0" err="1" smtClean="0">
                <a:solidFill>
                  <a:schemeClr val="tx1"/>
                </a:solidFill>
                <a:effectLst/>
                <a:latin typeface="+mn-lt"/>
                <a:ea typeface="+mn-ea"/>
                <a:cs typeface="+mn-cs"/>
              </a:rPr>
              <a:t>InsightArt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s.r.o</a:t>
            </a:r>
            <a:r>
              <a:rPr lang="en-US" sz="1200" b="0" i="0" kern="1200" dirty="0" smtClean="0">
                <a:solidFill>
                  <a:schemeClr val="tx1"/>
                </a:solidFill>
                <a:effectLst/>
                <a:latin typeface="+mn-lt"/>
                <a:ea typeface="+mn-ea"/>
                <a:cs typeface="+mn-cs"/>
              </a:rPr>
              <a:t>., has adopted the technology to perform spectral X-ray scans of paintings.</a:t>
            </a:r>
            <a:endParaRPr lang="en-US" dirty="0" smtClean="0"/>
          </a:p>
          <a:p>
            <a:endParaRPr lang="en-US" dirty="0" smtClean="0"/>
          </a:p>
          <a:p>
            <a:endParaRPr lang="en-US" dirty="0" smtClean="0"/>
          </a:p>
          <a:p>
            <a:r>
              <a:rPr dirty="0" smtClean="0"/>
              <a:t>Note</a:t>
            </a:r>
            <a:r>
              <a:rPr dirty="0"/>
              <a:t>: Cultural Heritage is defined as: “Cultural heritage takes many forms: from the tangible legacy of monuments, artwork and books, to digital resources, either newly created or used to ensure cultural preservation. The concept also includes intangible (such as language and oral traditions) and natural elements (such as flora and fauna). This heritage may seem remotely connected to CERN's technological advances, yet the opposite is true: in 2018, several projects related to art restoration and digital preservation are using CERN technology.”</a:t>
            </a:r>
          </a:p>
        </p:txBody>
      </p:sp>
    </p:spTree>
    <p:extLst>
      <p:ext uri="{BB962C8B-B14F-4D97-AF65-F5344CB8AC3E}">
        <p14:creationId xmlns:p14="http://schemas.microsoft.com/office/powerpoint/2010/main" val="884423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Financing</a:t>
            </a:r>
            <a:r>
              <a:rPr lang="en-US" baseline="0" dirty="0" smtClean="0"/>
              <a:t> from AIDA-2020 Proof-Of-Concept + CERN Medical Applications funds</a:t>
            </a:r>
            <a:r>
              <a:rPr lang="mr-IN" baseline="0" dirty="0" smtClean="0"/>
              <a:t>…</a:t>
            </a:r>
            <a:r>
              <a:rPr lang="en-US" baseline="0" dirty="0" smtClean="0"/>
              <a:t/>
            </a:r>
            <a:br>
              <a:rPr lang="en-US" baseline="0" dirty="0" smtClean="0"/>
            </a:br>
            <a:endParaRPr lang="en-US" baseline="0" dirty="0" smtClean="0"/>
          </a:p>
          <a:p>
            <a:r>
              <a:rPr lang="en-US" baseline="0" dirty="0" smtClean="0"/>
              <a:t>Develop a network of smart sensors, based on CERN tech, to monitor radon and better tackle the risks of high radon levels.</a:t>
            </a:r>
          </a:p>
          <a:p>
            <a:endParaRPr lang="en-US" baseline="0" dirty="0" smtClean="0"/>
          </a:p>
          <a:p>
            <a:r>
              <a:rPr lang="en-US" baseline="0" dirty="0" smtClean="0"/>
              <a:t>In 2017, the </a:t>
            </a:r>
            <a:r>
              <a:rPr lang="en-US" baseline="0" dirty="0" err="1" smtClean="0"/>
              <a:t>RaDoM</a:t>
            </a:r>
            <a:r>
              <a:rPr lang="en-US" baseline="0" dirty="0" smtClean="0"/>
              <a:t> project was in the final round of the </a:t>
            </a:r>
            <a:r>
              <a:rPr lang="en-US" baseline="0" dirty="0" err="1" smtClean="0"/>
              <a:t>MassChallenge</a:t>
            </a:r>
            <a:r>
              <a:rPr lang="en-US" baseline="0" dirty="0" smtClean="0"/>
              <a:t> 2017 Start-Up Accelerator </a:t>
            </a:r>
            <a:r>
              <a:rPr lang="en-US" baseline="0" dirty="0" err="1" smtClean="0"/>
              <a:t>Programme</a:t>
            </a:r>
            <a:r>
              <a:rPr lang="en-US" baseline="0" dirty="0" smtClean="0"/>
              <a:t> in Switzerland, with the goal of setting up a CERN spin-off company called </a:t>
            </a:r>
            <a:r>
              <a:rPr lang="en-US" baseline="0" dirty="0" err="1" smtClean="0"/>
              <a:t>Neasens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28</a:t>
            </a:fld>
            <a:endParaRPr lang="en-US"/>
          </a:p>
        </p:txBody>
      </p:sp>
    </p:spTree>
    <p:extLst>
      <p:ext uri="{BB962C8B-B14F-4D97-AF65-F5344CB8AC3E}">
        <p14:creationId xmlns:p14="http://schemas.microsoft.com/office/powerpoint/2010/main" val="15915331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29</a:t>
            </a:fld>
            <a:endParaRPr lang="en-US"/>
          </a:p>
        </p:txBody>
      </p:sp>
    </p:spTree>
    <p:extLst>
      <p:ext uri="{BB962C8B-B14F-4D97-AF65-F5344CB8AC3E}">
        <p14:creationId xmlns:p14="http://schemas.microsoft.com/office/powerpoint/2010/main" val="1256638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30</a:t>
            </a:fld>
            <a:endParaRPr lang="en-US"/>
          </a:p>
        </p:txBody>
      </p:sp>
    </p:spTree>
    <p:extLst>
      <p:ext uri="{BB962C8B-B14F-4D97-AF65-F5344CB8AC3E}">
        <p14:creationId xmlns:p14="http://schemas.microsoft.com/office/powerpoint/2010/main" val="1902270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31</a:t>
            </a:fld>
            <a:endParaRPr lang="en-US"/>
          </a:p>
        </p:txBody>
      </p:sp>
    </p:spTree>
    <p:extLst>
      <p:ext uri="{BB962C8B-B14F-4D97-AF65-F5344CB8AC3E}">
        <p14:creationId xmlns:p14="http://schemas.microsoft.com/office/powerpoint/2010/main" val="7352605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noRot="1" noChangeAspect="1"/>
          </p:cNvSpPr>
          <p:nvPr>
            <p:ph type="sldImg"/>
          </p:nvPr>
        </p:nvSpPr>
        <p:spPr>
          <a:prstGeom prst="rect">
            <a:avLst/>
          </a:prstGeom>
        </p:spPr>
        <p:txBody>
          <a:bodyPr/>
          <a:lstStyle/>
          <a:p>
            <a:endParaRPr/>
          </a:p>
        </p:txBody>
      </p:sp>
      <p:sp>
        <p:nvSpPr>
          <p:cNvPr id="256" name="Shape 256"/>
          <p:cNvSpPr>
            <a:spLocks noGrp="1"/>
          </p:cNvSpPr>
          <p:nvPr>
            <p:ph type="body" sz="quarter" idx="1"/>
          </p:nvPr>
        </p:nvSpPr>
        <p:spPr>
          <a:prstGeom prst="rect">
            <a:avLst/>
          </a:prstGeom>
        </p:spPr>
        <p:txBody>
          <a:bodyPr/>
          <a:lstStyle/>
          <a:p>
            <a:r>
              <a:t>Stats = currently 28 start-ups using CERN technology. </a:t>
            </a:r>
          </a:p>
          <a:p>
            <a:r>
              <a:t>Fields from medtech to aersopace, and from industry 4.0 to cultural heritage. </a:t>
            </a:r>
          </a:p>
        </p:txBody>
      </p:sp>
    </p:spTree>
    <p:extLst>
      <p:ext uri="{BB962C8B-B14F-4D97-AF65-F5344CB8AC3E}">
        <p14:creationId xmlns:p14="http://schemas.microsoft.com/office/powerpoint/2010/main" val="3191429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So we’ve been in business for 63 years. During that time we’ve grown to include 22 Member States. We have about 2300 members of staff and 1600 other personnel. Within these numbers you find a wide range of different job titles and backgrounds. We have lawyers, accountants, engineers…we have our own Fire brigade! And of course, in addition we have 12700 scientific users who work on the different experiments that are being conducted at CERN. This is where you find the positions that most people associate with CERN; the physicists and scientists. These people are typically paid by a university or a research institution.</a:t>
            </a:r>
          </a:p>
        </p:txBody>
      </p:sp>
      <p:sp>
        <p:nvSpPr>
          <p:cNvPr id="4" name="Slide Number Placeholder 3"/>
          <p:cNvSpPr>
            <a:spLocks noGrp="1"/>
          </p:cNvSpPr>
          <p:nvPr>
            <p:ph type="sldNum" sz="quarter" idx="10"/>
          </p:nvPr>
        </p:nvSpPr>
        <p:spPr/>
        <p:txBody>
          <a:bodyPr/>
          <a:lstStyle/>
          <a:p>
            <a:fld id="{9114114A-E136-4FF4-9E10-BAB904DF55EA}" type="slidenum">
              <a:rPr lang="en-GB" smtClean="0"/>
              <a:t>3</a:t>
            </a:fld>
            <a:endParaRPr lang="en-GB"/>
          </a:p>
        </p:txBody>
      </p:sp>
    </p:spTree>
    <p:extLst>
      <p:ext uri="{BB962C8B-B14F-4D97-AF65-F5344CB8AC3E}">
        <p14:creationId xmlns:p14="http://schemas.microsoft.com/office/powerpoint/2010/main" val="27723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 a nutshell, we do that by colliding particles in accelerators. Here you see our accelerator complex. The oldest accelerator that’s still operating is the Proton Synchrotron that dates back to 1959.</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4</a:t>
            </a:fld>
            <a:endParaRPr lang="en-GB"/>
          </a:p>
        </p:txBody>
      </p:sp>
    </p:spTree>
    <p:extLst>
      <p:ext uri="{BB962C8B-B14F-4D97-AF65-F5344CB8AC3E}">
        <p14:creationId xmlns:p14="http://schemas.microsoft.com/office/powerpoint/2010/main" val="441892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You have probably heard of the crown jewel of the accelerator complex, the large hadron collider. With its 27 kilometres in circumference it is the largest machine in the world, and inside it, particles travel almost at the speed of light, in temperatures lower than in the outer space.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5</a:t>
            </a:fld>
            <a:endParaRPr lang="en-GB"/>
          </a:p>
        </p:txBody>
      </p:sp>
    </p:spTree>
    <p:extLst>
      <p:ext uri="{BB962C8B-B14F-4D97-AF65-F5344CB8AC3E}">
        <p14:creationId xmlns:p14="http://schemas.microsoft.com/office/powerpoint/2010/main" val="3359153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Here’s a map to give you an idea of just how big it actually is. As you see, it crosses the border between France and Switzerland four times.</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6</a:t>
            </a:fld>
            <a:endParaRPr lang="en-GB"/>
          </a:p>
        </p:txBody>
      </p:sp>
    </p:spTree>
    <p:extLst>
      <p:ext uri="{BB962C8B-B14F-4D97-AF65-F5344CB8AC3E}">
        <p14:creationId xmlns:p14="http://schemas.microsoft.com/office/powerpoint/2010/main" val="3582612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1A91C-D04B-406B-BD76-DEC664C16085}" type="slidenum">
              <a:rPr lang="en-GB" smtClean="0"/>
              <a:t>7</a:t>
            </a:fld>
            <a:endParaRPr lang="en-GB"/>
          </a:p>
        </p:txBody>
      </p:sp>
    </p:spTree>
    <p:extLst>
      <p:ext uri="{BB962C8B-B14F-4D97-AF65-F5344CB8AC3E}">
        <p14:creationId xmlns:p14="http://schemas.microsoft.com/office/powerpoint/2010/main" val="1658040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sz="1200" kern="1200" dirty="0" smtClean="0">
                <a:solidFill>
                  <a:schemeClr val="tx1"/>
                </a:solidFill>
                <a:effectLst/>
                <a:latin typeface="+mn-lt"/>
                <a:ea typeface="+mn-ea"/>
                <a:cs typeface="+mn-cs"/>
              </a:rPr>
              <a:t>The most known example of technological impact on society is the WWW. How many here knew that the WWW was invented at CERN?</a:t>
            </a:r>
          </a:p>
          <a:p>
            <a:pPr lvl="2"/>
            <a:r>
              <a:rPr lang="en-GB" sz="1200" kern="1200" dirty="0" smtClean="0">
                <a:solidFill>
                  <a:schemeClr val="tx1"/>
                </a:solidFill>
                <a:effectLst/>
                <a:latin typeface="+mn-lt"/>
                <a:ea typeface="+mn-ea"/>
                <a:cs typeface="+mn-cs"/>
              </a:rPr>
              <a:t>Open source culture…</a:t>
            </a:r>
          </a:p>
          <a:p>
            <a:r>
              <a:rPr lang="en-US" sz="800" i="1" dirty="0" smtClean="0">
                <a:solidFill>
                  <a:schemeClr val="tx2">
                    <a:lumMod val="75000"/>
                  </a:schemeClr>
                </a:solidFill>
              </a:rPr>
              <a:t/>
            </a:r>
            <a:br>
              <a:rPr lang="en-US" sz="800" i="1" dirty="0" smtClean="0">
                <a:solidFill>
                  <a:schemeClr val="tx2">
                    <a:lumMod val="75000"/>
                  </a:schemeClr>
                </a:solidFill>
              </a:rPr>
            </a:br>
            <a:endParaRPr lang="en-US" sz="800" i="1" dirty="0" smtClean="0">
              <a:solidFill>
                <a:schemeClr val="tx2">
                  <a:lumMod val="75000"/>
                </a:schemeClr>
              </a:solidFill>
            </a:endParaRPr>
          </a:p>
          <a:p>
            <a:endParaRPr lang="en-US" sz="800" i="1" dirty="0" smtClean="0">
              <a:solidFill>
                <a:schemeClr val="tx2">
                  <a:lumMod val="75000"/>
                </a:schemeClr>
              </a:solidFill>
            </a:endParaRPr>
          </a:p>
          <a:p>
            <a:r>
              <a:rPr lang="en-US" sz="800" i="1" dirty="0" smtClean="0">
                <a:solidFill>
                  <a:schemeClr val="tx2">
                    <a:lumMod val="75000"/>
                  </a:schemeClr>
                </a:solidFill>
              </a:rPr>
              <a:t>Stories of Innovation: </a:t>
            </a:r>
          </a:p>
          <a:p>
            <a:r>
              <a:rPr lang="en-US" sz="1200" i="1" dirty="0" smtClean="0">
                <a:solidFill>
                  <a:schemeClr val="tx2">
                    <a:lumMod val="75000"/>
                  </a:schemeClr>
                </a:solidFill>
              </a:rPr>
              <a:t>Where the World Wide Web was born</a:t>
            </a:r>
          </a:p>
          <a:p>
            <a:endParaRPr lang="en-US" sz="1200" i="1" dirty="0" smtClean="0">
              <a:solidFill>
                <a:schemeClr val="tx2">
                  <a:lumMod val="75000"/>
                </a:schemeClr>
              </a:solidFill>
            </a:endParaRPr>
          </a:p>
          <a:p>
            <a:r>
              <a:rPr lang="en-US" sz="1200" i="1" dirty="0" smtClean="0">
                <a:solidFill>
                  <a:schemeClr val="tx2">
                    <a:lumMod val="75000"/>
                  </a:schemeClr>
                </a:solidFill>
              </a:rPr>
              <a:t>Probably</a:t>
            </a:r>
            <a:r>
              <a:rPr lang="en-US" sz="1200" i="1" baseline="0" dirty="0" smtClean="0">
                <a:solidFill>
                  <a:schemeClr val="tx2">
                    <a:lumMod val="75000"/>
                  </a:schemeClr>
                </a:solidFill>
              </a:rPr>
              <a:t> the technology that has most changed society in the last 100 years. </a:t>
            </a:r>
          </a:p>
          <a:p>
            <a:endParaRPr lang="en-US" sz="1200" i="1" baseline="0" dirty="0" smtClean="0">
              <a:solidFill>
                <a:schemeClr val="tx2">
                  <a:lumMod val="75000"/>
                </a:schemeClr>
              </a:solidFill>
            </a:endParaRPr>
          </a:p>
          <a:p>
            <a:r>
              <a:rPr lang="en-US" sz="1200" i="1" baseline="0" dirty="0" smtClean="0">
                <a:solidFill>
                  <a:schemeClr val="tx2">
                    <a:lumMod val="75000"/>
                  </a:schemeClr>
                </a:solidFill>
              </a:rPr>
              <a:t>Tim Berners Lee. </a:t>
            </a:r>
          </a:p>
          <a:p>
            <a:r>
              <a:rPr lang="en-US" sz="1200" i="1" baseline="0" dirty="0" smtClean="0">
                <a:solidFill>
                  <a:schemeClr val="tx2">
                    <a:lumMod val="75000"/>
                  </a:schemeClr>
                </a:solidFill>
              </a:rPr>
              <a:t>Proposal "Vague but interesting"</a:t>
            </a:r>
          </a:p>
          <a:p>
            <a:r>
              <a:rPr lang="en-US" sz="1200" i="1" baseline="0" dirty="0" smtClean="0">
                <a:solidFill>
                  <a:schemeClr val="tx2">
                    <a:lumMod val="75000"/>
                  </a:schemeClr>
                </a:solidFill>
              </a:rPr>
              <a:t>Difficult to predict what impact things will have. </a:t>
            </a:r>
          </a:p>
          <a:p>
            <a:r>
              <a:rPr lang="en-US" sz="1200" i="1" baseline="0" dirty="0" smtClean="0">
                <a:solidFill>
                  <a:schemeClr val="tx2">
                    <a:lumMod val="75000"/>
                  </a:schemeClr>
                </a:solidFill>
              </a:rPr>
              <a:t>KT strength: Vision to </a:t>
            </a:r>
            <a:r>
              <a:rPr lang="en-US" sz="1200" i="1" baseline="0" dirty="0" err="1" smtClean="0">
                <a:solidFill>
                  <a:schemeClr val="tx2">
                    <a:lumMod val="75000"/>
                  </a:schemeClr>
                </a:solidFill>
              </a:rPr>
              <a:t>recognise</a:t>
            </a:r>
            <a:r>
              <a:rPr lang="en-US" sz="1200" i="1" baseline="0" dirty="0" smtClean="0">
                <a:solidFill>
                  <a:schemeClr val="tx2">
                    <a:lumMod val="75000"/>
                  </a:schemeClr>
                </a:solidFill>
              </a:rPr>
              <a:t>, liberty to just try. Advantage of a research institute over industry. </a:t>
            </a:r>
          </a:p>
          <a:p>
            <a:endParaRPr lang="en-US" sz="1200" i="1" baseline="0" dirty="0" smtClean="0">
              <a:solidFill>
                <a:schemeClr val="tx2">
                  <a:lumMod val="75000"/>
                </a:schemeClr>
              </a:solidFill>
            </a:endParaRPr>
          </a:p>
          <a:p>
            <a:r>
              <a:rPr lang="en-US" sz="1200" i="1" baseline="0" dirty="0" smtClean="0">
                <a:solidFill>
                  <a:schemeClr val="tx2">
                    <a:lumMod val="75000"/>
                  </a:schemeClr>
                </a:solidFill>
              </a:rPr>
              <a:t>Keywords: </a:t>
            </a:r>
          </a:p>
          <a:p>
            <a:r>
              <a:rPr lang="en-US" sz="1200" i="1" baseline="0" dirty="0" smtClean="0">
                <a:solidFill>
                  <a:schemeClr val="tx2">
                    <a:lumMod val="75000"/>
                  </a:schemeClr>
                </a:solidFill>
              </a:rPr>
              <a:t>www = at the heart of the Third Industrial Revolution ( = digital revolution) [The industrial revolutions are: 1) Steam, 2) Electricity/Mass production 3) Digital 4) Internet of Things]</a:t>
            </a:r>
          </a:p>
          <a:p>
            <a:r>
              <a:rPr lang="en-US" sz="1200" i="1" baseline="0" dirty="0" smtClean="0">
                <a:solidFill>
                  <a:schemeClr val="tx2">
                    <a:lumMod val="75000"/>
                  </a:schemeClr>
                </a:solidFill>
              </a:rPr>
              <a:t>www at the heart of the Information Age. </a:t>
            </a:r>
          </a:p>
          <a:p>
            <a:r>
              <a:rPr lang="en-US" sz="1200" i="1" baseline="0" dirty="0" smtClean="0">
                <a:solidFill>
                  <a:schemeClr val="tx2">
                    <a:lumMod val="75000"/>
                  </a:schemeClr>
                </a:solidFill>
              </a:rPr>
              <a:t>Open. </a:t>
            </a:r>
          </a:p>
          <a:p>
            <a:r>
              <a:rPr lang="en-US" sz="1200" i="1" baseline="0" dirty="0" smtClean="0">
                <a:solidFill>
                  <a:schemeClr val="tx2">
                    <a:lumMod val="75000"/>
                  </a:schemeClr>
                </a:solidFill>
              </a:rPr>
              <a:t>Revolution. </a:t>
            </a:r>
          </a:p>
          <a:p>
            <a:r>
              <a:rPr lang="en-US" sz="1200" i="1" baseline="0" dirty="0" smtClean="0">
                <a:solidFill>
                  <a:schemeClr val="tx2">
                    <a:lumMod val="75000"/>
                  </a:schemeClr>
                </a:solidFill>
              </a:rPr>
              <a:t>Disruption of entire sectors of economy, media, society &amp; even how science is done. </a:t>
            </a:r>
          </a:p>
          <a:p>
            <a:r>
              <a:rPr lang="en-US" sz="1200" i="1" dirty="0" smtClean="0">
                <a:solidFill>
                  <a:schemeClr val="tx2">
                    <a:lumMod val="75000"/>
                  </a:schemeClr>
                </a:solidFill>
              </a:rPr>
              <a:t>Exponential</a:t>
            </a:r>
            <a:r>
              <a:rPr lang="en-US" sz="1200" i="1" baseline="0" dirty="0" smtClean="0">
                <a:solidFill>
                  <a:schemeClr val="tx2">
                    <a:lumMod val="75000"/>
                  </a:schemeClr>
                </a:solidFill>
              </a:rPr>
              <a:t> change. </a:t>
            </a:r>
            <a:r>
              <a:rPr lang="en-US" sz="1200" i="1" dirty="0" smtClean="0">
                <a:solidFill>
                  <a:schemeClr val="tx2">
                    <a:lumMod val="75000"/>
                  </a:schemeClr>
                </a:solidFill>
              </a:rPr>
              <a:t/>
            </a:r>
            <a:br>
              <a:rPr lang="en-US" sz="1200" i="1" dirty="0" smtClean="0">
                <a:solidFill>
                  <a:schemeClr val="tx2">
                    <a:lumMod val="75000"/>
                  </a:schemeClr>
                </a:solidFill>
              </a:rPr>
            </a:br>
            <a:endParaRPr lang="en-US" sz="1200" i="1" dirty="0">
              <a:solidFill>
                <a:schemeClr val="tx2">
                  <a:lumMod val="75000"/>
                </a:schemeClr>
              </a:solidFill>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F55D3DF-548E-4E08-B11E-39CEDA97FF32}" type="slidenum">
              <a:rPr lang="en-US" smtClean="0"/>
              <a:pPr/>
              <a:t>8</a:t>
            </a:fld>
            <a:endParaRPr lang="en-US"/>
          </a:p>
        </p:txBody>
      </p:sp>
    </p:spTree>
    <p:extLst>
      <p:ext uri="{BB962C8B-B14F-4D97-AF65-F5344CB8AC3E}">
        <p14:creationId xmlns:p14="http://schemas.microsoft.com/office/powerpoint/2010/main" val="1817933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9</a:t>
            </a:fld>
            <a:endParaRPr lang="en-US"/>
          </a:p>
        </p:txBody>
      </p:sp>
    </p:spTree>
    <p:extLst>
      <p:ext uri="{BB962C8B-B14F-4D97-AF65-F5344CB8AC3E}">
        <p14:creationId xmlns:p14="http://schemas.microsoft.com/office/powerpoint/2010/main" val="2301549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82428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08364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762892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00003608"/>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smtClean="0"/>
              <a:t>LOGO</a:t>
            </a:r>
            <a:endParaRPr lang="fr-FR"/>
          </a:p>
        </p:txBody>
      </p:sp>
    </p:spTree>
    <p:extLst>
      <p:ext uri="{BB962C8B-B14F-4D97-AF65-F5344CB8AC3E}">
        <p14:creationId xmlns:p14="http://schemas.microsoft.com/office/powerpoint/2010/main" val="11718398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764485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743766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7775240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283639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408742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64385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337996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660894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724849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729924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906849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013090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33B707-FBE1-0741-9749-D0F1DB33A781}" type="datetimeFigureOut">
              <a:rPr lang="en-US" smtClean="0"/>
              <a:t>10/3/2019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613887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33B707-FBE1-0741-9749-D0F1DB33A781}" type="datetimeFigureOut">
              <a:rPr lang="en-US" smtClean="0"/>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090461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33B707-FBE1-0741-9749-D0F1DB33A781}" type="datetimeFigureOut">
              <a:rPr lang="en-US" smtClean="0"/>
              <a:t>10/3/2019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75762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33B707-FBE1-0741-9749-D0F1DB33A781}" type="datetimeFigureOut">
              <a:rPr lang="en-US" smtClean="0"/>
              <a:t>10/3/2019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982949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B707-FBE1-0741-9749-D0F1DB33A781}" type="datetimeFigureOut">
              <a:rPr lang="en-US" smtClean="0"/>
              <a:t>10/3/2019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992252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3B707-FBE1-0741-9749-D0F1DB33A781}" type="datetimeFigureOut">
              <a:rPr lang="en-US" smtClean="0"/>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19936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3B707-FBE1-0741-9749-D0F1DB33A781}" type="datetimeFigureOut">
              <a:rPr lang="en-US" smtClean="0"/>
              <a:t>10/3/2019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656878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3B707-FBE1-0741-9749-D0F1DB33A781}" type="datetimeFigureOut">
              <a:rPr lang="en-US" smtClean="0"/>
              <a:t>10/3/2019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FF7AA-8DD0-9446-A4A9-BCB6D9CE9EAD}" type="slidenum">
              <a:rPr lang="en-US" smtClean="0"/>
              <a:t>‹#›</a:t>
            </a:fld>
            <a:endParaRPr lang="en-US"/>
          </a:p>
        </p:txBody>
      </p:sp>
    </p:spTree>
    <p:extLst>
      <p:ext uri="{BB962C8B-B14F-4D97-AF65-F5344CB8AC3E}">
        <p14:creationId xmlns:p14="http://schemas.microsoft.com/office/powerpoint/2010/main" val="1779418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505954604"/>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7.jpg"/></Relationships>
</file>

<file path=ppt/slides/_rels/slide3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8151" y="203200"/>
            <a:ext cx="11635684" cy="3787533"/>
          </a:xfrm>
          <a:prstGeom prst="rect">
            <a:avLst/>
          </a:prstGeom>
          <a:noFill/>
          <a:ln>
            <a:noFill/>
          </a:ln>
        </p:spPr>
      </p:pic>
      <p:sp>
        <p:nvSpPr>
          <p:cNvPr id="55" name="Google Shape;55;p13"/>
          <p:cNvSpPr txBox="1"/>
          <p:nvPr/>
        </p:nvSpPr>
        <p:spPr>
          <a:xfrm>
            <a:off x="203200" y="4193934"/>
            <a:ext cx="11635600" cy="2222733"/>
          </a:xfrm>
          <a:prstGeom prst="rect">
            <a:avLst/>
          </a:prstGeom>
          <a:noFill/>
          <a:ln>
            <a:noFill/>
          </a:ln>
        </p:spPr>
        <p:txBody>
          <a:bodyPr spcFirstLastPara="1" wrap="square" lIns="121900" tIns="121900" rIns="121900" bIns="121900" anchor="t" anchorCtr="0">
            <a:noAutofit/>
          </a:bodyPr>
          <a:lstStyle/>
          <a:p>
            <a:pPr algn="r" defTabSz="1219170">
              <a:buClr>
                <a:srgbClr val="000000"/>
              </a:buClr>
              <a:defRPr/>
            </a:pPr>
            <a:r>
              <a:rPr lang="en-US" sz="4800" b="1" kern="0" dirty="0" smtClean="0">
                <a:solidFill>
                  <a:srgbClr val="000000"/>
                </a:solidFill>
                <a:latin typeface="Poppins"/>
                <a:ea typeface="Poppins"/>
                <a:cs typeface="Poppins"/>
                <a:sym typeface="Poppins"/>
              </a:rPr>
              <a:t>Knowledge Transfer @ CERN</a:t>
            </a:r>
            <a:endParaRPr sz="4800" b="1" kern="0" dirty="0">
              <a:solidFill>
                <a:srgbClr val="000000"/>
              </a:solidFill>
              <a:latin typeface="Poppins"/>
              <a:ea typeface="Poppins"/>
              <a:cs typeface="Poppins"/>
              <a:sym typeface="Poppins"/>
            </a:endParaRPr>
          </a:p>
          <a:p>
            <a:pPr defTabSz="1219170">
              <a:buClr>
                <a:srgbClr val="000000"/>
              </a:buClr>
              <a:defRPr/>
            </a:pPr>
            <a:endParaRPr sz="800" b="1" kern="0" dirty="0">
              <a:solidFill>
                <a:srgbClr val="000000"/>
              </a:solidFill>
              <a:latin typeface="Poppins"/>
              <a:ea typeface="Poppins"/>
              <a:cs typeface="Poppins"/>
              <a:sym typeface="Poppins"/>
            </a:endParaRPr>
          </a:p>
          <a:p>
            <a:pPr marL="3657509" algn="r" defTabSz="1219170">
              <a:buClr>
                <a:srgbClr val="000000"/>
              </a:buClr>
              <a:defRPr/>
            </a:pPr>
            <a:endParaRPr sz="1867" kern="0" dirty="0">
              <a:solidFill>
                <a:srgbClr val="000000"/>
              </a:solidFill>
              <a:latin typeface="Poppins"/>
              <a:ea typeface="Poppins"/>
              <a:cs typeface="Poppins"/>
              <a:sym typeface="Poppins"/>
            </a:endParaRPr>
          </a:p>
          <a:p>
            <a:pPr marL="3657509" algn="r" defTabSz="1219170">
              <a:buClr>
                <a:srgbClr val="000000"/>
              </a:buClr>
              <a:defRPr/>
            </a:pPr>
            <a:endParaRPr sz="1867" kern="0" dirty="0">
              <a:solidFill>
                <a:srgbClr val="000000"/>
              </a:solidFill>
              <a:latin typeface="Poppins"/>
              <a:ea typeface="Poppins"/>
              <a:cs typeface="Poppins"/>
              <a:sym typeface="Poppins"/>
            </a:endParaRPr>
          </a:p>
          <a:p>
            <a:pPr marL="3657509" algn="r" defTabSz="1219170">
              <a:buClr>
                <a:srgbClr val="000000"/>
              </a:buClr>
              <a:defRPr/>
            </a:pPr>
            <a:r>
              <a:rPr lang="en-GB" sz="1867" kern="0" dirty="0">
                <a:solidFill>
                  <a:srgbClr val="000000"/>
                </a:solidFill>
                <a:latin typeface="Poppins"/>
                <a:ea typeface="Poppins"/>
                <a:cs typeface="Poppins"/>
                <a:sym typeface="Poppins"/>
              </a:rPr>
              <a:t>Ash Ravikumar</a:t>
            </a:r>
            <a:endParaRPr sz="1867" kern="0" dirty="0">
              <a:solidFill>
                <a:srgbClr val="000000"/>
              </a:solidFill>
              <a:latin typeface="Poppins"/>
              <a:ea typeface="Poppins"/>
              <a:cs typeface="Poppins"/>
              <a:sym typeface="Poppins"/>
            </a:endParaRPr>
          </a:p>
          <a:p>
            <a:pPr marL="3657509" algn="r" defTabSz="1219170">
              <a:buClr>
                <a:srgbClr val="000000"/>
              </a:buClr>
              <a:defRPr/>
            </a:pPr>
            <a:r>
              <a:rPr lang="en-GB" sz="1867" kern="0" dirty="0">
                <a:solidFill>
                  <a:srgbClr val="000000"/>
                </a:solidFill>
                <a:latin typeface="Poppins"/>
                <a:ea typeface="Poppins"/>
                <a:cs typeface="Poppins"/>
                <a:sym typeface="Poppins"/>
              </a:rPr>
              <a:t>Entrepreneurship Development Officer</a:t>
            </a:r>
            <a:endParaRPr sz="1867" kern="0" dirty="0">
              <a:solidFill>
                <a:srgbClr val="000000"/>
              </a:solidFill>
              <a:latin typeface="Poppins"/>
              <a:ea typeface="Poppins"/>
              <a:cs typeface="Poppins"/>
              <a:sym typeface="Poppins"/>
            </a:endParaRPr>
          </a:p>
        </p:txBody>
      </p:sp>
      <p:pic>
        <p:nvPicPr>
          <p:cNvPr id="56" name="Google Shape;56;p13"/>
          <p:cNvPicPr preferRelativeResize="0">
            <a:picLocks noChangeAspect="1"/>
          </p:cNvPicPr>
          <p:nvPr/>
        </p:nvPicPr>
        <p:blipFill>
          <a:blip r:embed="rId4">
            <a:alphaModFix/>
          </a:blip>
          <a:stretch>
            <a:fillRect/>
          </a:stretch>
        </p:blipFill>
        <p:spPr>
          <a:xfrm>
            <a:off x="554239" y="4597908"/>
            <a:ext cx="1678444" cy="1639859"/>
          </a:xfrm>
          <a:prstGeom prst="rect">
            <a:avLst/>
          </a:prstGeom>
          <a:noFill/>
          <a:ln>
            <a:noFill/>
          </a:ln>
        </p:spPr>
      </p:pic>
    </p:spTree>
    <p:extLst>
      <p:ext uri="{BB962C8B-B14F-4D97-AF65-F5344CB8AC3E}">
        <p14:creationId xmlns:p14="http://schemas.microsoft.com/office/powerpoint/2010/main" val="3695961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ds.cern.ch/record/917909/files/7704500X.jpg?subformat=icon-14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26" y="-288425"/>
            <a:ext cx="12296826" cy="8189345"/>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70"/>
          <p:cNvSpPr txBox="1">
            <a:spLocks/>
          </p:cNvSpPr>
          <p:nvPr/>
        </p:nvSpPr>
        <p:spPr>
          <a:xfrm>
            <a:off x="7378059" y="538246"/>
            <a:ext cx="4813941" cy="1422529"/>
          </a:xfrm>
          <a:prstGeom prst="rect">
            <a:avLst/>
          </a:prstGeom>
          <a:solidFill>
            <a:srgbClr val="DCDEE0"/>
          </a:solidFill>
        </p:spPr>
        <p:txBody>
          <a:bodyPr vert="horz" lIns="91440" tIns="45720" rIns="91440" bIns="45720" rtlCol="0" anchor="t">
            <a:noAutofit/>
          </a:bodyPr>
          <a:lstStyle>
            <a:lvl1pPr algn="l" defTabSz="350520" rtl="0" eaLnBrk="1" latinLnBrk="0" hangingPunct="1">
              <a:lnSpc>
                <a:spcPct val="90000"/>
              </a:lnSpc>
              <a:spcBef>
                <a:spcPct val="0"/>
              </a:spcBef>
              <a:buNone/>
              <a:defRPr sz="4800" kern="1200">
                <a:solidFill>
                  <a:schemeClr val="tx1"/>
                </a:solidFill>
                <a:latin typeface="+mj-lt"/>
                <a:ea typeface="+mj-ea"/>
                <a:cs typeface="+mj-cs"/>
              </a:defRPr>
            </a:lvl1pPr>
          </a:lstStyle>
          <a:p>
            <a:r>
              <a:rPr lang="en-US" sz="3200" dirty="0" smtClean="0">
                <a:latin typeface="Raleway" charset="0"/>
                <a:ea typeface="Raleway" charset="0"/>
                <a:cs typeface="Raleway" charset="0"/>
              </a:rPr>
              <a:t>The first touchscreen to exist was at CERN, later used everywhere…</a:t>
            </a:r>
            <a:endParaRPr lang="en-US" sz="3200" dirty="0">
              <a:latin typeface="Raleway" charset="0"/>
              <a:ea typeface="Raleway" charset="0"/>
              <a:cs typeface="Raleway" charset="0"/>
            </a:endParaRPr>
          </a:p>
        </p:txBody>
      </p:sp>
    </p:spTree>
    <p:extLst>
      <p:ext uri="{BB962C8B-B14F-4D97-AF65-F5344CB8AC3E}">
        <p14:creationId xmlns:p14="http://schemas.microsoft.com/office/powerpoint/2010/main" val="176263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54800" y="-121920"/>
            <a:ext cx="3535680" cy="7485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3"/>
          <a:stretch>
            <a:fillRect/>
          </a:stretch>
        </p:blipFill>
        <p:spPr>
          <a:xfrm>
            <a:off x="2161873" y="493057"/>
            <a:ext cx="2700049" cy="5850104"/>
          </a:xfrm>
          <a:prstGeom prst="rect">
            <a:avLst/>
          </a:prstGeom>
        </p:spPr>
      </p:pic>
      <p:pic>
        <p:nvPicPr>
          <p:cNvPr id="6" name="Picture 5"/>
          <p:cNvPicPr>
            <a:picLocks noChangeAspect="1"/>
          </p:cNvPicPr>
          <p:nvPr/>
        </p:nvPicPr>
        <p:blipFill>
          <a:blip r:embed="rId4"/>
          <a:stretch>
            <a:fillRect/>
          </a:stretch>
        </p:blipFill>
        <p:spPr>
          <a:xfrm>
            <a:off x="4785084" y="2230550"/>
            <a:ext cx="2189826" cy="2375119"/>
          </a:xfrm>
          <a:prstGeom prst="rect">
            <a:avLst/>
          </a:prstGeom>
        </p:spPr>
      </p:pic>
      <p:pic>
        <p:nvPicPr>
          <p:cNvPr id="7" name="Picture 6"/>
          <p:cNvPicPr>
            <a:picLocks noChangeAspect="1"/>
          </p:cNvPicPr>
          <p:nvPr/>
        </p:nvPicPr>
        <p:blipFill>
          <a:blip r:embed="rId5"/>
          <a:stretch>
            <a:fillRect/>
          </a:stretch>
        </p:blipFill>
        <p:spPr>
          <a:xfrm>
            <a:off x="6910533" y="895242"/>
            <a:ext cx="3427920" cy="4590212"/>
          </a:xfrm>
          <a:prstGeom prst="rect">
            <a:avLst/>
          </a:prstGeom>
        </p:spPr>
      </p:pic>
    </p:spTree>
    <p:extLst>
      <p:ext uri="{BB962C8B-B14F-4D97-AF65-F5344CB8AC3E}">
        <p14:creationId xmlns:p14="http://schemas.microsoft.com/office/powerpoint/2010/main" val="165185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2.png"/>
          <p:cNvPicPr>
            <a:picLocks noChangeAspect="1"/>
          </p:cNvPicPr>
          <p:nvPr/>
        </p:nvPicPr>
        <p:blipFill rotWithShape="1">
          <a:blip r:embed="rId3">
            <a:extLst/>
          </a:blip>
          <a:srcRect t="38420"/>
          <a:stretch/>
        </p:blipFill>
        <p:spPr>
          <a:xfrm flipH="1">
            <a:off x="0" y="0"/>
            <a:ext cx="12192000" cy="5501641"/>
          </a:xfrm>
          <a:prstGeom prst="rect">
            <a:avLst/>
          </a:prstGeom>
          <a:ln w="12700">
            <a:miter lim="400000"/>
          </a:ln>
        </p:spPr>
      </p:pic>
      <p:pic>
        <p:nvPicPr>
          <p:cNvPr id="3" name="Picture 2"/>
          <p:cNvPicPr>
            <a:picLocks noChangeAspect="1"/>
          </p:cNvPicPr>
          <p:nvPr/>
        </p:nvPicPr>
        <p:blipFill>
          <a:blip r:embed="rId4"/>
          <a:stretch>
            <a:fillRect/>
          </a:stretch>
        </p:blipFill>
        <p:spPr>
          <a:xfrm>
            <a:off x="4632305" y="0"/>
            <a:ext cx="7559695" cy="6927180"/>
          </a:xfrm>
          <a:prstGeom prst="rect">
            <a:avLst/>
          </a:prstGeom>
        </p:spPr>
      </p:pic>
      <p:sp>
        <p:nvSpPr>
          <p:cNvPr id="4" name="Title 1"/>
          <p:cNvSpPr txBox="1">
            <a:spLocks/>
          </p:cNvSpPr>
          <p:nvPr/>
        </p:nvSpPr>
        <p:spPr>
          <a:xfrm>
            <a:off x="838200" y="2412683"/>
            <a:ext cx="3540760" cy="203263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a:lstStyle>
          <a:p>
            <a:r>
              <a:rPr lang="en-GB" b="1" dirty="0" smtClean="0">
                <a:solidFill>
                  <a:srgbClr val="835684"/>
                </a:solidFill>
              </a:rPr>
              <a:t>Medical &amp; Biomedical Technologies</a:t>
            </a:r>
            <a:endParaRPr lang="en-GB" b="1" dirty="0">
              <a:solidFill>
                <a:srgbClr val="835684"/>
              </a:solidFill>
            </a:endParaRPr>
          </a:p>
        </p:txBody>
      </p:sp>
    </p:spTree>
    <p:extLst>
      <p:ext uri="{BB962C8B-B14F-4D97-AF65-F5344CB8AC3E}">
        <p14:creationId xmlns:p14="http://schemas.microsoft.com/office/powerpoint/2010/main" val="3142867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2.png"/>
          <p:cNvPicPr>
            <a:picLocks noChangeAspect="1"/>
          </p:cNvPicPr>
          <p:nvPr/>
        </p:nvPicPr>
        <p:blipFill rotWithShape="1">
          <a:blip r:embed="rId3">
            <a:extLst/>
          </a:blip>
          <a:srcRect t="38420"/>
          <a:stretch/>
        </p:blipFill>
        <p:spPr>
          <a:xfrm flipH="1">
            <a:off x="0" y="0"/>
            <a:ext cx="12192000" cy="5501641"/>
          </a:xfrm>
          <a:prstGeom prst="rect">
            <a:avLst/>
          </a:prstGeom>
          <a:ln w="12700">
            <a:miter lim="400000"/>
          </a:ln>
        </p:spPr>
      </p:pic>
      <p:sp>
        <p:nvSpPr>
          <p:cNvPr id="3" name="Title 4"/>
          <p:cNvSpPr>
            <a:spLocks noGrp="1"/>
          </p:cNvSpPr>
          <p:nvPr>
            <p:ph type="title"/>
          </p:nvPr>
        </p:nvSpPr>
        <p:spPr>
          <a:xfrm>
            <a:off x="767080" y="2770346"/>
            <a:ext cx="3662680" cy="1325563"/>
          </a:xfrm>
        </p:spPr>
        <p:txBody>
          <a:bodyPr/>
          <a:lstStyle/>
          <a:p>
            <a:r>
              <a:rPr lang="en-GB" b="1" dirty="0" smtClean="0">
                <a:solidFill>
                  <a:srgbClr val="227FA1"/>
                </a:solidFill>
              </a:rPr>
              <a:t>Aerospace Applications</a:t>
            </a:r>
            <a:endParaRPr lang="en-GB" b="1" dirty="0">
              <a:solidFill>
                <a:srgbClr val="227FA1"/>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524" y="0"/>
            <a:ext cx="7010476" cy="6862128"/>
          </a:xfrm>
          <a:prstGeom prst="rect">
            <a:avLst/>
          </a:prstGeom>
        </p:spPr>
      </p:pic>
    </p:spTree>
    <p:extLst>
      <p:ext uri="{BB962C8B-B14F-4D97-AF65-F5344CB8AC3E}">
        <p14:creationId xmlns:p14="http://schemas.microsoft.com/office/powerpoint/2010/main" val="4479712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8505" b="14110"/>
          <a:stretch/>
        </p:blipFill>
        <p:spPr>
          <a:xfrm>
            <a:off x="422248" y="-426722"/>
            <a:ext cx="11261065" cy="7487921"/>
          </a:xfrm>
          <a:prstGeom prst="rect">
            <a:avLst/>
          </a:prstGeom>
        </p:spPr>
      </p:pic>
    </p:spTree>
    <p:extLst>
      <p:ext uri="{BB962C8B-B14F-4D97-AF65-F5344CB8AC3E}">
        <p14:creationId xmlns:p14="http://schemas.microsoft.com/office/powerpoint/2010/main" val="1988727823"/>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0</a:t>
            </a:r>
            <a:endParaRPr lang="en-GB" dirty="0"/>
          </a:p>
        </p:txBody>
      </p:sp>
      <p:sp>
        <p:nvSpPr>
          <p:cNvPr id="3" name="Text Placeholder 2"/>
          <p:cNvSpPr>
            <a:spLocks noGrp="1"/>
          </p:cNvSpPr>
          <p:nvPr>
            <p:ph type="body" idx="1"/>
          </p:nvPr>
        </p:nvSpPr>
        <p:spPr/>
        <p:txBody>
          <a:bodyPr/>
          <a:lstStyle/>
          <a:p>
            <a:endParaRPr lang="en-GB"/>
          </a:p>
        </p:txBody>
      </p:sp>
      <p:pic>
        <p:nvPicPr>
          <p:cNvPr id="5" name="Content Placeholder 4"/>
          <p:cNvPicPr>
            <a:picLocks noChangeAspect="1"/>
          </p:cNvPicPr>
          <p:nvPr/>
        </p:nvPicPr>
        <p:blipFill>
          <a:blip r:embed="rId3"/>
          <a:srcRect l="2904" r="2904"/>
          <a:stretch>
            <a:fillRect/>
          </a:stretch>
        </p:blipFill>
        <p:spPr>
          <a:xfrm>
            <a:off x="-1" y="-1"/>
            <a:ext cx="12260391" cy="6858001"/>
          </a:xfrm>
          <a:prstGeom prst="rect">
            <a:avLst/>
          </a:prstGeom>
        </p:spPr>
      </p:pic>
      <p:sp>
        <p:nvSpPr>
          <p:cNvPr id="6" name="Shape 170"/>
          <p:cNvSpPr txBox="1">
            <a:spLocks/>
          </p:cNvSpPr>
          <p:nvPr/>
        </p:nvSpPr>
        <p:spPr>
          <a:xfrm>
            <a:off x="7484882" y="4320454"/>
            <a:ext cx="4788817" cy="1856509"/>
          </a:xfrm>
          <a:prstGeom prst="rect">
            <a:avLst/>
          </a:prstGeom>
          <a:solidFill>
            <a:srgbClr val="DCDEE0"/>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213590"/>
            <a:r>
              <a:rPr lang="en-GB" sz="3200" dirty="0" smtClean="0">
                <a:latin typeface="Raleway" charset="0"/>
                <a:ea typeface="Raleway" charset="0"/>
                <a:cs typeface="Raleway" charset="0"/>
              </a:rPr>
              <a:t>CERN tech used for monitoring radiation levels in space </a:t>
            </a:r>
            <a:r>
              <a:rPr lang="en-GB" sz="3200" dirty="0">
                <a:latin typeface="Raleway" charset="0"/>
                <a:ea typeface="Raleway" charset="0"/>
                <a:cs typeface="Raleway" charset="0"/>
              </a:rPr>
              <a:t>missions (courtesy of NASA </a:t>
            </a:r>
            <a:r>
              <a:rPr lang="en-GB" sz="3200" dirty="0" smtClean="0">
                <a:latin typeface="Raleway" charset="0"/>
                <a:ea typeface="Raleway" charset="0"/>
                <a:cs typeface="Raleway" charset="0"/>
              </a:rPr>
              <a:t>ISS)</a:t>
            </a: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25092158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85" y="0"/>
            <a:ext cx="12422284" cy="8285566"/>
          </a:xfrm>
          <a:prstGeom prst="rect">
            <a:avLst/>
          </a:prstGeom>
        </p:spPr>
      </p:pic>
      <p:sp>
        <p:nvSpPr>
          <p:cNvPr id="170" name="Shape 170"/>
          <p:cNvSpPr>
            <a:spLocks noGrp="1"/>
          </p:cNvSpPr>
          <p:nvPr>
            <p:ph type="title" idx="4294967295"/>
          </p:nvPr>
        </p:nvSpPr>
        <p:spPr>
          <a:xfrm>
            <a:off x="7726310" y="442345"/>
            <a:ext cx="4547389" cy="1856509"/>
          </a:xfrm>
          <a:prstGeom prst="rect">
            <a:avLst/>
          </a:prstGeom>
          <a:solidFill>
            <a:srgbClr val="DCDEE0"/>
          </a:solidFill>
        </p:spPr>
        <p:txBody>
          <a:bodyPr vert="horz" lIns="91440" tIns="45720" rIns="91440" bIns="45720" rtlCol="0" anchor="b">
            <a:noAutofit/>
          </a:bodyPr>
          <a:lstStyle/>
          <a:p>
            <a:pPr defTabSz="213590"/>
            <a:r>
              <a:rPr sz="3200" dirty="0">
                <a:latin typeface="Raleway" charset="0"/>
                <a:ea typeface="Raleway" charset="0"/>
                <a:cs typeface="Raleway" charset="0"/>
              </a:rPr>
              <a:t>CERN’s </a:t>
            </a:r>
            <a:r>
              <a:rPr lang="en-US" sz="3200" dirty="0">
                <a:latin typeface="Raleway" charset="0"/>
                <a:ea typeface="Raleway" charset="0"/>
                <a:cs typeface="Raleway" charset="0"/>
              </a:rPr>
              <a:t>C</a:t>
            </a:r>
            <a:r>
              <a:rPr sz="3200" dirty="0">
                <a:latin typeface="Raleway" charset="0"/>
                <a:ea typeface="Raleway" charset="0"/>
                <a:cs typeface="Raleway" charset="0"/>
              </a:rPr>
              <a:t>ontrols middleware software </a:t>
            </a:r>
            <a:r>
              <a:rPr sz="3200" dirty="0" smtClean="0">
                <a:latin typeface="Raleway" charset="0"/>
                <a:ea typeface="Raleway" charset="0"/>
                <a:cs typeface="Raleway" charset="0"/>
              </a:rPr>
              <a:t>for </a:t>
            </a:r>
            <a:r>
              <a:rPr sz="3200" dirty="0">
                <a:latin typeface="Raleway" charset="0"/>
                <a:ea typeface="Raleway" charset="0"/>
                <a:cs typeface="Raleway" charset="0"/>
              </a:rPr>
              <a:t>worldwide factory automation</a:t>
            </a:r>
            <a:r>
              <a:rPr lang="en-US" sz="3200" dirty="0">
                <a:latin typeface="Raleway" charset="0"/>
                <a:ea typeface="Raleway" charset="0"/>
                <a:cs typeface="Raleway" charset="0"/>
              </a:rPr>
              <a:t> at LG.</a:t>
            </a:r>
            <a:endParaRPr sz="3200" dirty="0">
              <a:latin typeface="Raleway" charset="0"/>
              <a:ea typeface="Raleway" charset="0"/>
              <a:cs typeface="Raleway" charset="0"/>
            </a:endParaRPr>
          </a:p>
        </p:txBody>
      </p:sp>
    </p:spTree>
    <p:extLst>
      <p:ext uri="{BB962C8B-B14F-4D97-AF65-F5344CB8AC3E}">
        <p14:creationId xmlns:p14="http://schemas.microsoft.com/office/powerpoint/2010/main" val="6904569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10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584" y="-65989"/>
            <a:ext cx="12323583" cy="8216749"/>
          </a:xfrm>
          <a:prstGeom prst="rect">
            <a:avLst/>
          </a:prstGeom>
        </p:spPr>
      </p:pic>
      <p:sp>
        <p:nvSpPr>
          <p:cNvPr id="153" name="Shape 153"/>
          <p:cNvSpPr>
            <a:spLocks noGrp="1"/>
          </p:cNvSpPr>
          <p:nvPr>
            <p:ph type="title" idx="4294967295"/>
          </p:nvPr>
        </p:nvSpPr>
        <p:spPr>
          <a:xfrm>
            <a:off x="6185698" y="5638356"/>
            <a:ext cx="6006302" cy="1054674"/>
          </a:xfrm>
          <a:prstGeom prst="rect">
            <a:avLst/>
          </a:prstGeom>
          <a:solidFill>
            <a:srgbClr val="DCDEE0"/>
          </a:solidFill>
        </p:spPr>
        <p:txBody>
          <a:bodyPr anchor="t">
            <a:noAutofit/>
          </a:bodyPr>
          <a:lstStyle/>
          <a:p>
            <a:pPr defTabSz="213590">
              <a:defRPr sz="4160"/>
            </a:pPr>
            <a:r>
              <a:rPr lang="en-US" sz="3200" dirty="0" smtClean="0">
                <a:latin typeface="Raleway" charset="0"/>
                <a:ea typeface="Raleway" charset="0"/>
                <a:cs typeface="Raleway" charset="0"/>
              </a:rPr>
              <a:t>Machine </a:t>
            </a:r>
            <a:r>
              <a:rPr sz="3200" dirty="0" smtClean="0">
                <a:latin typeface="Raleway" charset="0"/>
                <a:ea typeface="Raleway" charset="0"/>
                <a:cs typeface="Raleway" charset="0"/>
              </a:rPr>
              <a:t>learning </a:t>
            </a:r>
            <a:r>
              <a:rPr lang="en-US" sz="3200" dirty="0" smtClean="0">
                <a:latin typeface="Raleway" charset="0"/>
                <a:ea typeface="Raleway" charset="0"/>
                <a:cs typeface="Raleway" charset="0"/>
              </a:rPr>
              <a:t>to </a:t>
            </a:r>
            <a:r>
              <a:rPr sz="3200" dirty="0" smtClean="0">
                <a:latin typeface="Raleway" charset="0"/>
                <a:ea typeface="Raleway" charset="0"/>
                <a:cs typeface="Raleway" charset="0"/>
              </a:rPr>
              <a:t>improve </a:t>
            </a:r>
            <a:r>
              <a:rPr sz="3200" dirty="0">
                <a:latin typeface="Raleway" charset="0"/>
                <a:ea typeface="Raleway" charset="0"/>
                <a:cs typeface="Raleway" charset="0"/>
              </a:rPr>
              <a:t>vaccine </a:t>
            </a:r>
            <a:r>
              <a:rPr sz="3200" dirty="0" smtClean="0">
                <a:latin typeface="Raleway" charset="0"/>
                <a:ea typeface="Raleway" charset="0"/>
                <a:cs typeface="Raleway" charset="0"/>
              </a:rPr>
              <a:t>production</a:t>
            </a:r>
            <a:r>
              <a:rPr lang="en-US" sz="3200" dirty="0">
                <a:latin typeface="Raleway" charset="0"/>
                <a:ea typeface="Raleway" charset="0"/>
                <a:cs typeface="Raleway" charset="0"/>
              </a:rPr>
              <a:t> </a:t>
            </a:r>
            <a:r>
              <a:rPr lang="en-US" sz="3200" dirty="0" smtClean="0">
                <a:latin typeface="Raleway" charset="0"/>
                <a:ea typeface="Raleway" charset="0"/>
                <a:cs typeface="Raleway" charset="0"/>
              </a:rPr>
              <a:t>at Sanofi.</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9977550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pasted-image.png"/>
          <p:cNvPicPr>
            <a:picLocks noChangeAspect="1"/>
          </p:cNvPicPr>
          <p:nvPr/>
        </p:nvPicPr>
        <p:blipFill>
          <a:blip r:embed="rId3">
            <a:extLst/>
          </a:blip>
          <a:stretch>
            <a:fillRect/>
          </a:stretch>
        </p:blipFill>
        <p:spPr>
          <a:xfrm>
            <a:off x="0" y="12626"/>
            <a:ext cx="12192000" cy="6858001"/>
          </a:xfrm>
          <a:prstGeom prst="rect">
            <a:avLst/>
          </a:prstGeom>
          <a:ln w="12700">
            <a:miter lim="400000"/>
          </a:ln>
        </p:spPr>
      </p:pic>
      <p:pic>
        <p:nvPicPr>
          <p:cNvPr id="158" name="Screen Shot 2018-03-06 at 20.10.58.png"/>
          <p:cNvPicPr>
            <a:picLocks noChangeAspect="1"/>
          </p:cNvPicPr>
          <p:nvPr/>
        </p:nvPicPr>
        <p:blipFill>
          <a:blip r:embed="rId4">
            <a:extLst/>
          </a:blip>
          <a:stretch>
            <a:fillRect/>
          </a:stretch>
        </p:blipFill>
        <p:spPr>
          <a:xfrm>
            <a:off x="6274303" y="604969"/>
            <a:ext cx="4061663" cy="2401185"/>
          </a:xfrm>
          <a:prstGeom prst="rect">
            <a:avLst/>
          </a:prstGeom>
          <a:ln w="12700">
            <a:miter lim="400000"/>
          </a:ln>
        </p:spPr>
      </p:pic>
      <p:sp>
        <p:nvSpPr>
          <p:cNvPr id="159" name="Shape 159"/>
          <p:cNvSpPr>
            <a:spLocks noGrp="1"/>
          </p:cNvSpPr>
          <p:nvPr>
            <p:ph type="title" idx="4294967295"/>
          </p:nvPr>
        </p:nvSpPr>
        <p:spPr>
          <a:xfrm>
            <a:off x="0" y="4929972"/>
            <a:ext cx="5030074" cy="1406955"/>
          </a:xfrm>
          <a:prstGeom prst="rect">
            <a:avLst/>
          </a:prstGeom>
          <a:solidFill>
            <a:srgbClr val="DCDEE0"/>
          </a:solidFill>
        </p:spPr>
        <p:txBody>
          <a:bodyPr vert="horz" lIns="91440" tIns="45720" rIns="91440" bIns="45720" rtlCol="0" anchor="t">
            <a:noAutofit/>
          </a:bodyPr>
          <a:lstStyle/>
          <a:p>
            <a:pPr defTabSz="213590"/>
            <a:r>
              <a:rPr lang="en-GB" sz="3200" dirty="0" smtClean="0">
                <a:latin typeface="Raleway" charset="0"/>
                <a:ea typeface="Raleway" charset="0"/>
                <a:cs typeface="Raleway" charset="0"/>
              </a:rPr>
              <a:t>  CERN-MEDICIS </a:t>
            </a:r>
            <a:br>
              <a:rPr lang="en-GB" sz="3200" dirty="0" smtClean="0">
                <a:latin typeface="Raleway" charset="0"/>
                <a:ea typeface="Raleway" charset="0"/>
                <a:cs typeface="Raleway" charset="0"/>
              </a:rPr>
            </a:br>
            <a:r>
              <a:rPr lang="en-GB" sz="3200" dirty="0">
                <a:latin typeface="Raleway" charset="0"/>
                <a:ea typeface="Raleway" charset="0"/>
                <a:cs typeface="Raleway" charset="0"/>
              </a:rPr>
              <a:t> </a:t>
            </a:r>
            <a:r>
              <a:rPr lang="en-GB" sz="3200" dirty="0" smtClean="0">
                <a:latin typeface="Raleway" charset="0"/>
                <a:ea typeface="Raleway" charset="0"/>
                <a:cs typeface="Raleway" charset="0"/>
              </a:rPr>
              <a:t> produces </a:t>
            </a:r>
            <a:r>
              <a:rPr lang="en-GB" sz="3200" dirty="0">
                <a:latin typeface="Raleway" charset="0"/>
                <a:ea typeface="Raleway" charset="0"/>
                <a:cs typeface="Raleway" charset="0"/>
              </a:rPr>
              <a:t>radioisotopes </a:t>
            </a:r>
            <a:r>
              <a:rPr lang="en-GB" sz="3200" dirty="0" smtClean="0">
                <a:latin typeface="Raleway" charset="0"/>
                <a:ea typeface="Raleway" charset="0"/>
                <a:cs typeface="Raleway" charset="0"/>
              </a:rPr>
              <a:t/>
            </a:r>
            <a:br>
              <a:rPr lang="en-GB" sz="3200" dirty="0" smtClean="0">
                <a:latin typeface="Raleway" charset="0"/>
                <a:ea typeface="Raleway" charset="0"/>
                <a:cs typeface="Raleway" charset="0"/>
              </a:rPr>
            </a:br>
            <a:r>
              <a:rPr lang="en-GB" sz="3200" dirty="0">
                <a:latin typeface="Raleway" charset="0"/>
                <a:ea typeface="Raleway" charset="0"/>
                <a:cs typeface="Raleway" charset="0"/>
              </a:rPr>
              <a:t> </a:t>
            </a:r>
            <a:r>
              <a:rPr lang="en-GB" sz="3200" dirty="0" smtClean="0">
                <a:latin typeface="Raleway" charset="0"/>
                <a:ea typeface="Raleway" charset="0"/>
                <a:cs typeface="Raleway" charset="0"/>
              </a:rPr>
              <a:t> for </a:t>
            </a:r>
            <a:r>
              <a:rPr lang="en-GB" sz="3200" dirty="0">
                <a:latin typeface="Raleway" charset="0"/>
                <a:ea typeface="Raleway" charset="0"/>
                <a:cs typeface="Raleway" charset="0"/>
              </a:rPr>
              <a:t>medical research </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5687916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523884-1AC8-5B45-85C9-C0EBBE039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257988" cy="7123870"/>
          </a:xfrm>
          <a:prstGeom prst="rect">
            <a:avLst/>
          </a:prstGeom>
        </p:spPr>
      </p:pic>
      <p:sp>
        <p:nvSpPr>
          <p:cNvPr id="6" name="Shape 159"/>
          <p:cNvSpPr>
            <a:spLocks noGrp="1"/>
          </p:cNvSpPr>
          <p:nvPr>
            <p:ph type="title" idx="4294967295"/>
          </p:nvPr>
        </p:nvSpPr>
        <p:spPr>
          <a:xfrm>
            <a:off x="8171988" y="5261481"/>
            <a:ext cx="4086000" cy="1406955"/>
          </a:xfrm>
          <a:prstGeom prst="rect">
            <a:avLst/>
          </a:prstGeom>
          <a:solidFill>
            <a:srgbClr val="DCDEE0"/>
          </a:solidFill>
        </p:spPr>
        <p:txBody>
          <a:bodyPr anchor="b">
            <a:noAutofit/>
          </a:bodyPr>
          <a:lstStyle/>
          <a:p>
            <a:pPr defTabSz="213590">
              <a:defRPr sz="4160"/>
            </a:pPr>
            <a:r>
              <a:rPr lang="en-GB" sz="3200" dirty="0" err="1" smtClean="0">
                <a:latin typeface="Raleway" charset="0"/>
                <a:ea typeface="Raleway" charset="0"/>
                <a:cs typeface="Raleway" charset="0"/>
              </a:rPr>
              <a:t>MedAustron</a:t>
            </a:r>
            <a:r>
              <a:rPr lang="en-GB" sz="3200" dirty="0" smtClean="0">
                <a:latin typeface="Raleway" charset="0"/>
                <a:ea typeface="Raleway" charset="0"/>
                <a:cs typeface="Raleway" charset="0"/>
              </a:rPr>
              <a:t> started </a:t>
            </a:r>
            <a:r>
              <a:rPr lang="en-GB" sz="3200" dirty="0">
                <a:latin typeface="Raleway" charset="0"/>
                <a:ea typeface="Raleway" charset="0"/>
                <a:cs typeface="Raleway" charset="0"/>
              </a:rPr>
              <a:t>patient treatments in December </a:t>
            </a:r>
            <a:r>
              <a:rPr lang="en-GB" sz="3200" dirty="0" smtClean="0">
                <a:latin typeface="Raleway" charset="0"/>
                <a:ea typeface="Raleway" charset="0"/>
                <a:cs typeface="Raleway" charset="0"/>
              </a:rPr>
              <a:t>2016...</a:t>
            </a:r>
            <a:endParaRPr sz="3200" dirty="0">
              <a:latin typeface="Raleway" charset="0"/>
              <a:ea typeface="Raleway" charset="0"/>
              <a:cs typeface="Raleway" charset="0"/>
            </a:endParaRPr>
          </a:p>
        </p:txBody>
      </p:sp>
    </p:spTree>
    <p:extLst>
      <p:ext uri="{BB962C8B-B14F-4D97-AF65-F5344CB8AC3E}">
        <p14:creationId xmlns:p14="http://schemas.microsoft.com/office/powerpoint/2010/main" val="344540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46438" y="890943"/>
            <a:ext cx="5769012" cy="5357733"/>
          </a:xfrm>
          <a:prstGeom prst="rect">
            <a:avLst/>
          </a:prstGeom>
        </p:spPr>
      </p:pic>
      <p:pic>
        <p:nvPicPr>
          <p:cNvPr id="11" name="CERN1_T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04965" y="1477677"/>
            <a:ext cx="5051957" cy="3788968"/>
          </a:xfrm>
          <a:prstGeom prst="rect">
            <a:avLst/>
          </a:prstGeom>
        </p:spPr>
      </p:pic>
      <p:sp>
        <p:nvSpPr>
          <p:cNvPr id="2" name="TextBox 1"/>
          <p:cNvSpPr txBox="1"/>
          <p:nvPr/>
        </p:nvSpPr>
        <p:spPr>
          <a:xfrm>
            <a:off x="878542" y="3569809"/>
            <a:ext cx="4796118" cy="1938992"/>
          </a:xfrm>
          <a:prstGeom prst="rect">
            <a:avLst/>
          </a:prstGeom>
          <a:noFill/>
        </p:spPr>
        <p:txBody>
          <a:bodyPr wrap="square" rtlCol="0">
            <a:spAutoFit/>
          </a:bodyPr>
          <a:lstStyle/>
          <a:p>
            <a:r>
              <a:rPr lang="en-GB" sz="3000" dirty="0" smtClean="0">
                <a:solidFill>
                  <a:schemeClr val="tx1">
                    <a:lumMod val="85000"/>
                    <a:lumOff val="15000"/>
                  </a:schemeClr>
                </a:solidFill>
                <a:latin typeface="Arial" panose="020B0604020202020204" pitchFamily="34" charset="0"/>
                <a:cs typeface="Arial" panose="020B0604020202020204" pitchFamily="34" charset="0"/>
              </a:rPr>
              <a:t>Council meeting in Amsterdam when </a:t>
            </a:r>
            <a:r>
              <a:rPr lang="en-GB" sz="3000" dirty="0">
                <a:solidFill>
                  <a:schemeClr val="tx1">
                    <a:lumMod val="85000"/>
                    <a:lumOff val="15000"/>
                  </a:schemeClr>
                </a:solidFill>
                <a:latin typeface="Arial" panose="020B0604020202020204" pitchFamily="34" charset="0"/>
                <a:cs typeface="Arial" panose="020B0604020202020204" pitchFamily="34" charset="0"/>
              </a:rPr>
              <a:t>the CERN convention was </a:t>
            </a:r>
            <a:r>
              <a:rPr lang="en-GB" sz="3000" dirty="0" smtClean="0">
                <a:solidFill>
                  <a:schemeClr val="tx1">
                    <a:lumMod val="85000"/>
                    <a:lumOff val="15000"/>
                  </a:schemeClr>
                </a:solidFill>
                <a:latin typeface="Arial" panose="020B0604020202020204" pitchFamily="34" charset="0"/>
                <a:cs typeface="Arial" panose="020B0604020202020204" pitchFamily="34" charset="0"/>
              </a:rPr>
              <a:t>signed (1953).</a:t>
            </a:r>
            <a:endParaRPr lang="en-GB" sz="3000"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5965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3476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11" fill="hold" display="0">
                  <p:stCondLst>
                    <p:cond delay="indefinite"/>
                  </p:stCondLst>
                </p:cTn>
                <p:tgtEl>
                  <p:spTgt spid="11"/>
                </p:tgtEl>
              </p:cMediaNode>
            </p:video>
            <p:seq concurrent="1" nextAc="seek">
              <p:cTn id="12" restart="whenNotActive" fill="hold" evtFilter="cancelBubble" nodeType="interactiveSeq">
                <p:stCondLst>
                  <p:cond evt="onClick" delay="0">
                    <p:tgtEl>
                      <p:spTgt spid="11"/>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221B91-575F-3A4C-9AE4-0C26631641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8" y="-1192491"/>
            <a:ext cx="12257988" cy="8050491"/>
          </a:xfrm>
          <a:prstGeom prst="rect">
            <a:avLst/>
          </a:prstGeom>
        </p:spPr>
      </p:pic>
      <p:sp>
        <p:nvSpPr>
          <p:cNvPr id="6" name="Shape 159"/>
          <p:cNvSpPr>
            <a:spLocks noGrp="1"/>
          </p:cNvSpPr>
          <p:nvPr>
            <p:ph type="title" idx="4294967295"/>
          </p:nvPr>
        </p:nvSpPr>
        <p:spPr>
          <a:xfrm>
            <a:off x="-65988" y="5072945"/>
            <a:ext cx="4713402" cy="1406955"/>
          </a:xfrm>
          <a:prstGeom prst="rect">
            <a:avLst/>
          </a:prstGeom>
          <a:solidFill>
            <a:srgbClr val="DCDEE0"/>
          </a:solidFill>
        </p:spPr>
        <p:txBody>
          <a:bodyPr vert="horz" lIns="91440" tIns="45720" rIns="91440" bIns="45720" rtlCol="0" anchor="b">
            <a:noAutofit/>
          </a:bodyPr>
          <a:lstStyle/>
          <a:p>
            <a:pPr algn="r" defTabSz="213590"/>
            <a:r>
              <a:rPr lang="en-GB" sz="3200" dirty="0">
                <a:latin typeface="Raleway" charset="0"/>
                <a:ea typeface="Raleway" charset="0"/>
                <a:cs typeface="Raleway" charset="0"/>
              </a:rPr>
              <a:t>   </a:t>
            </a:r>
            <a:r>
              <a:rPr lang="en-GB" sz="3200" dirty="0" smtClean="0">
                <a:latin typeface="Raleway" charset="0"/>
                <a:ea typeface="Raleway" charset="0"/>
                <a:cs typeface="Raleway" charset="0"/>
              </a:rPr>
              <a:t>...and is using a lot of CERN technology for its proton acceleration</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48594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69106"/>
          </a:xfrm>
          <a:prstGeom prst="rect">
            <a:avLst/>
          </a:prstGeom>
        </p:spPr>
      </p:pic>
      <p:sp>
        <p:nvSpPr>
          <p:cNvPr id="7" name="Shape 159"/>
          <p:cNvSpPr>
            <a:spLocks noGrp="1"/>
          </p:cNvSpPr>
          <p:nvPr>
            <p:ph type="title" idx="4294967295"/>
          </p:nvPr>
        </p:nvSpPr>
        <p:spPr>
          <a:xfrm>
            <a:off x="5844618" y="4248686"/>
            <a:ext cx="6347381" cy="1926754"/>
          </a:xfrm>
          <a:prstGeom prst="rect">
            <a:avLst/>
          </a:prstGeom>
          <a:solidFill>
            <a:srgbClr val="DCDEE0"/>
          </a:solidFill>
        </p:spPr>
        <p:txBody>
          <a:bodyPr vert="horz" lIns="91440" tIns="45720" rIns="91440" bIns="45720" rtlCol="0" anchor="b">
            <a:noAutofit/>
          </a:bodyPr>
          <a:lstStyle/>
          <a:p>
            <a:pPr defTabSz="213590"/>
            <a:r>
              <a:rPr lang="en-US" sz="3200" dirty="0" err="1">
                <a:latin typeface="Raleway" charset="0"/>
                <a:ea typeface="Raleway" charset="0"/>
                <a:cs typeface="Raleway" charset="0"/>
              </a:rPr>
              <a:t>Bundesdruckerei</a:t>
            </a:r>
            <a:r>
              <a:rPr lang="en-US" sz="3200" dirty="0">
                <a:latin typeface="Raleway" charset="0"/>
                <a:ea typeface="Raleway" charset="0"/>
                <a:cs typeface="Raleway" charset="0"/>
              </a:rPr>
              <a:t> (Berlin) works </a:t>
            </a:r>
            <a:br>
              <a:rPr lang="en-US" sz="3200" dirty="0">
                <a:latin typeface="Raleway" charset="0"/>
                <a:ea typeface="Raleway" charset="0"/>
                <a:cs typeface="Raleway" charset="0"/>
              </a:rPr>
            </a:br>
            <a:r>
              <a:rPr lang="en-US" sz="3200" dirty="0">
                <a:latin typeface="Raleway" charset="0"/>
                <a:ea typeface="Raleway" charset="0"/>
                <a:cs typeface="Raleway" charset="0"/>
              </a:rPr>
              <a:t>with CERN on next generation </a:t>
            </a:r>
            <a:br>
              <a:rPr lang="en-US" sz="3200" dirty="0">
                <a:latin typeface="Raleway" charset="0"/>
                <a:ea typeface="Raleway" charset="0"/>
                <a:cs typeface="Raleway" charset="0"/>
              </a:rPr>
            </a:br>
            <a:r>
              <a:rPr lang="en-US" sz="3200" dirty="0">
                <a:latin typeface="Raleway" charset="0"/>
                <a:ea typeface="Raleway" charset="0"/>
                <a:cs typeface="Raleway" charset="0"/>
              </a:rPr>
              <a:t>ideas for identity management </a:t>
            </a:r>
            <a:br>
              <a:rPr lang="en-US" sz="3200" dirty="0">
                <a:latin typeface="Raleway" charset="0"/>
                <a:ea typeface="Raleway" charset="0"/>
                <a:cs typeface="Raleway" charset="0"/>
              </a:rPr>
            </a:br>
            <a:r>
              <a:rPr lang="en-US" sz="3200" dirty="0">
                <a:latin typeface="Raleway" charset="0"/>
                <a:ea typeface="Raleway" charset="0"/>
                <a:cs typeface="Raleway" charset="0"/>
              </a:rPr>
              <a:t>and cryptography</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50069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3131538" cy="7396185"/>
          </a:xfrm>
        </p:spPr>
      </p:pic>
      <p:sp>
        <p:nvSpPr>
          <p:cNvPr id="8" name="Shape 159"/>
          <p:cNvSpPr>
            <a:spLocks noGrp="1"/>
          </p:cNvSpPr>
          <p:nvPr>
            <p:ph type="title" idx="4294967295"/>
          </p:nvPr>
        </p:nvSpPr>
        <p:spPr>
          <a:xfrm>
            <a:off x="0" y="857839"/>
            <a:ext cx="5071621" cy="2347273"/>
          </a:xfrm>
          <a:prstGeom prst="rect">
            <a:avLst/>
          </a:prstGeom>
          <a:solidFill>
            <a:srgbClr val="DCDEE0"/>
          </a:solidFill>
        </p:spPr>
        <p:txBody>
          <a:bodyPr vert="horz" lIns="91440" tIns="45720" rIns="91440" bIns="45720" rtlCol="0" anchor="b">
            <a:noAutofit/>
          </a:bodyPr>
          <a:lstStyle/>
          <a:p>
            <a:pPr defTabSz="213590"/>
            <a:r>
              <a:rPr lang="en-US" sz="3200" dirty="0">
                <a:latin typeface="Raleway" charset="0"/>
                <a:ea typeface="Raleway" charset="0"/>
                <a:cs typeface="Raleway" charset="0"/>
              </a:rPr>
              <a:t>Tokamak Energy (fusion power) taps into expertise of CERN on simulation of currents and magnetic fields.</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522550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hape 159"/>
          <p:cNvSpPr>
            <a:spLocks noGrp="1"/>
          </p:cNvSpPr>
          <p:nvPr>
            <p:ph type="title" idx="4294967295"/>
          </p:nvPr>
        </p:nvSpPr>
        <p:spPr>
          <a:xfrm>
            <a:off x="0" y="496819"/>
            <a:ext cx="4798243" cy="1926754"/>
          </a:xfrm>
          <a:prstGeom prst="rect">
            <a:avLst/>
          </a:prstGeom>
          <a:solidFill>
            <a:srgbClr val="DCDEE0"/>
          </a:solidFill>
        </p:spPr>
        <p:txBody>
          <a:bodyPr vert="horz" lIns="91440" tIns="45720" rIns="91440" bIns="45720" rtlCol="0" anchor="b">
            <a:noAutofit/>
          </a:bodyPr>
          <a:lstStyle/>
          <a:p>
            <a:pPr defTabSz="213590"/>
            <a:r>
              <a:rPr lang="en-GB" sz="3200" dirty="0" err="1">
                <a:latin typeface="Raleway" charset="0"/>
                <a:ea typeface="Raleway" charset="0"/>
                <a:cs typeface="Raleway" charset="0"/>
              </a:rPr>
              <a:t>Zenuity</a:t>
            </a:r>
            <a:r>
              <a:rPr lang="en-GB" sz="3200" dirty="0">
                <a:latin typeface="Raleway" charset="0"/>
                <a:ea typeface="Raleway" charset="0"/>
                <a:cs typeface="Raleway" charset="0"/>
              </a:rPr>
              <a:t> (Volvo Cars / </a:t>
            </a:r>
            <a:r>
              <a:rPr lang="en-GB" sz="3200" dirty="0" err="1">
                <a:latin typeface="Raleway" charset="0"/>
                <a:ea typeface="Raleway" charset="0"/>
                <a:cs typeface="Raleway" charset="0"/>
              </a:rPr>
              <a:t>Veoneer</a:t>
            </a:r>
            <a:r>
              <a:rPr lang="en-GB" sz="3200" dirty="0">
                <a:latin typeface="Raleway" charset="0"/>
                <a:ea typeface="Raleway" charset="0"/>
                <a:cs typeface="Raleway" charset="0"/>
              </a:rPr>
              <a:t>) teams up with CERN on fast machine learning using FPGAs .</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1538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hape 278"/>
          <p:cNvSpPr/>
          <p:nvPr/>
        </p:nvSpPr>
        <p:spPr>
          <a:xfrm>
            <a:off x="332508" y="1491258"/>
            <a:ext cx="2798619" cy="981231"/>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r">
              <a:defRPr sz="2800"/>
            </a:pPr>
            <a:r>
              <a:rPr sz="1969" b="1" dirty="0" smtClean="0">
                <a:solidFill>
                  <a:srgbClr val="64958D"/>
                </a:solidFill>
                <a:latin typeface="Arial" panose="020B0604020202020204" pitchFamily="34" charset="0"/>
                <a:cs typeface="Arial" panose="020B0604020202020204" pitchFamily="34" charset="0"/>
              </a:rPr>
              <a:t>Social</a:t>
            </a:r>
            <a:r>
              <a:rPr lang="en-US" sz="1969" b="1" dirty="0">
                <a:solidFill>
                  <a:srgbClr val="64958D"/>
                </a:solidFill>
                <a:latin typeface="Arial" panose="020B0604020202020204" pitchFamily="34" charset="0"/>
                <a:cs typeface="Arial" panose="020B0604020202020204" pitchFamily="34" charset="0"/>
              </a:rPr>
              <a:t> </a:t>
            </a:r>
            <a:r>
              <a:rPr sz="1969" b="1" dirty="0" smtClean="0">
                <a:solidFill>
                  <a:srgbClr val="64958D"/>
                </a:solidFill>
                <a:latin typeface="Arial" panose="020B0604020202020204" pitchFamily="34" charset="0"/>
                <a:cs typeface="Arial" panose="020B0604020202020204" pitchFamily="34" charset="0"/>
              </a:rPr>
              <a:t>Entrepreneurship</a:t>
            </a:r>
            <a:r>
              <a:rPr lang="en-US" sz="1969" b="1" dirty="0">
                <a:solidFill>
                  <a:srgbClr val="64958D"/>
                </a:solidFill>
                <a:latin typeface="Arial" panose="020B0604020202020204" pitchFamily="34" charset="0"/>
                <a:cs typeface="Arial" panose="020B0604020202020204" pitchFamily="34" charset="0"/>
              </a:rPr>
              <a:t> </a:t>
            </a:r>
            <a:r>
              <a:rPr sz="1969" b="1" dirty="0" smtClean="0">
                <a:solidFill>
                  <a:srgbClr val="64958D"/>
                </a:solidFill>
                <a:latin typeface="Arial" panose="020B0604020202020204" pitchFamily="34" charset="0"/>
                <a:cs typeface="Arial" panose="020B0604020202020204" pitchFamily="34" charset="0"/>
              </a:rPr>
              <a:t>THE </a:t>
            </a:r>
            <a:r>
              <a:rPr sz="1969" b="1" dirty="0">
                <a:solidFill>
                  <a:srgbClr val="64958D"/>
                </a:solidFill>
                <a:latin typeface="Arial" panose="020B0604020202020204" pitchFamily="34" charset="0"/>
                <a:cs typeface="Arial" panose="020B0604020202020204" pitchFamily="34" charset="0"/>
              </a:rPr>
              <a:t>PORT</a:t>
            </a:r>
          </a:p>
        </p:txBody>
      </p:sp>
      <p:sp>
        <p:nvSpPr>
          <p:cNvPr id="279" name="Shape 279"/>
          <p:cNvSpPr/>
          <p:nvPr/>
        </p:nvSpPr>
        <p:spPr>
          <a:xfrm>
            <a:off x="704437" y="2537392"/>
            <a:ext cx="2426690" cy="1587294"/>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Entrepreneur </a:t>
            </a:r>
            <a:r>
              <a:rPr sz="1969" b="1" dirty="0" smtClean="0">
                <a:solidFill>
                  <a:srgbClr val="64958D"/>
                </a:solidFill>
                <a:latin typeface="Arial" panose="020B0604020202020204" pitchFamily="34" charset="0"/>
                <a:cs typeface="Arial" panose="020B0604020202020204" pitchFamily="34" charset="0"/>
              </a:rPr>
              <a:t>Mixer</a:t>
            </a:r>
            <a:endParaRPr lang="en-US" sz="1969" b="1" dirty="0" smtClean="0">
              <a:solidFill>
                <a:srgbClr val="64958D"/>
              </a:solidFill>
              <a:latin typeface="Arial" panose="020B0604020202020204" pitchFamily="34" charset="0"/>
              <a:cs typeface="Arial" panose="020B0604020202020204" pitchFamily="34" charset="0"/>
            </a:endParaRPr>
          </a:p>
          <a:p>
            <a:pPr algn="r">
              <a:defRPr sz="2800"/>
            </a:pPr>
            <a:endParaRPr sz="1969" b="1" dirty="0">
              <a:solidFill>
                <a:srgbClr val="64958D"/>
              </a:solidFill>
              <a:latin typeface="Arial" panose="020B0604020202020204" pitchFamily="34" charset="0"/>
              <a:cs typeface="Arial" panose="020B0604020202020204" pitchFamily="34" charset="0"/>
            </a:endParaRPr>
          </a:p>
          <a:p>
            <a:pPr algn="r">
              <a:defRPr sz="2800"/>
            </a:pPr>
            <a:r>
              <a:rPr sz="1969" b="1" dirty="0">
                <a:solidFill>
                  <a:srgbClr val="64958D"/>
                </a:solidFill>
                <a:latin typeface="Arial" panose="020B0604020202020204" pitchFamily="34" charset="0"/>
                <a:cs typeface="Arial" panose="020B0604020202020204" pitchFamily="34" charset="0"/>
              </a:rPr>
              <a:t>Global </a:t>
            </a:r>
            <a:r>
              <a:rPr sz="1969" b="1" dirty="0" smtClean="0">
                <a:solidFill>
                  <a:srgbClr val="64958D"/>
                </a:solidFill>
                <a:latin typeface="Arial" panose="020B0604020202020204" pitchFamily="34" charset="0"/>
                <a:cs typeface="Arial" panose="020B0604020202020204" pitchFamily="34" charset="0"/>
              </a:rPr>
              <a:t>Entrepreneurship</a:t>
            </a:r>
            <a:r>
              <a:rPr lang="en-US" sz="1969" b="1" dirty="0">
                <a:solidFill>
                  <a:srgbClr val="64958D"/>
                </a:solidFill>
                <a:latin typeface="Arial" panose="020B0604020202020204" pitchFamily="34" charset="0"/>
                <a:cs typeface="Arial" panose="020B0604020202020204" pitchFamily="34" charset="0"/>
              </a:rPr>
              <a:t> </a:t>
            </a:r>
            <a:r>
              <a:rPr sz="1969" b="1" dirty="0" smtClean="0">
                <a:solidFill>
                  <a:srgbClr val="64958D"/>
                </a:solidFill>
                <a:latin typeface="Arial" panose="020B0604020202020204" pitchFamily="34" charset="0"/>
                <a:cs typeface="Arial" panose="020B0604020202020204" pitchFamily="34" charset="0"/>
              </a:rPr>
              <a:t>Week</a:t>
            </a:r>
            <a:endParaRPr sz="1969" b="1" dirty="0">
              <a:solidFill>
                <a:srgbClr val="64958D"/>
              </a:solidFill>
              <a:latin typeface="Arial" panose="020B0604020202020204" pitchFamily="34" charset="0"/>
              <a:cs typeface="Arial" panose="020B0604020202020204" pitchFamily="34" charset="0"/>
            </a:endParaRPr>
          </a:p>
        </p:txBody>
      </p:sp>
      <p:sp>
        <p:nvSpPr>
          <p:cNvPr id="280" name="Shape 280"/>
          <p:cNvSpPr/>
          <p:nvPr/>
        </p:nvSpPr>
        <p:spPr>
          <a:xfrm>
            <a:off x="563265" y="4256985"/>
            <a:ext cx="2627898" cy="67819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r">
              <a:defRPr sz="2800"/>
            </a:pPr>
            <a:r>
              <a:rPr sz="1969" b="1" dirty="0" smtClean="0">
                <a:solidFill>
                  <a:srgbClr val="64958D"/>
                </a:solidFill>
                <a:latin typeface="Arial" panose="020B0604020202020204" pitchFamily="34" charset="0"/>
                <a:cs typeface="Arial" panose="020B0604020202020204" pitchFamily="34" charset="0"/>
              </a:rPr>
              <a:t>Entrepreneurship</a:t>
            </a:r>
            <a:r>
              <a:rPr lang="en-US" sz="1969" b="1" dirty="0">
                <a:solidFill>
                  <a:srgbClr val="64958D"/>
                </a:solidFill>
                <a:latin typeface="Arial" panose="020B0604020202020204" pitchFamily="34" charset="0"/>
                <a:cs typeface="Arial" panose="020B0604020202020204" pitchFamily="34" charset="0"/>
              </a:rPr>
              <a:t> </a:t>
            </a:r>
            <a:r>
              <a:rPr sz="1969" b="1" dirty="0" smtClean="0">
                <a:solidFill>
                  <a:srgbClr val="64958D"/>
                </a:solidFill>
                <a:latin typeface="Arial" panose="020B0604020202020204" pitchFamily="34" charset="0"/>
                <a:cs typeface="Arial" panose="020B0604020202020204" pitchFamily="34" charset="0"/>
              </a:rPr>
              <a:t>Meet-Ups</a:t>
            </a:r>
            <a:endParaRPr sz="1969" b="1" dirty="0">
              <a:solidFill>
                <a:srgbClr val="64958D"/>
              </a:solidFill>
              <a:latin typeface="Arial" panose="020B0604020202020204" pitchFamily="34" charset="0"/>
              <a:cs typeface="Arial" panose="020B0604020202020204" pitchFamily="34" charset="0"/>
            </a:endParaRPr>
          </a:p>
        </p:txBody>
      </p:sp>
      <p:sp>
        <p:nvSpPr>
          <p:cNvPr id="281" name="Shape 281"/>
          <p:cNvSpPr/>
          <p:nvPr/>
        </p:nvSpPr>
        <p:spPr>
          <a:xfrm>
            <a:off x="868126" y="5144608"/>
            <a:ext cx="2329134" cy="67819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r">
              <a:defRPr sz="2800"/>
            </a:pPr>
            <a:r>
              <a:rPr sz="1969" b="1" dirty="0" smtClean="0">
                <a:solidFill>
                  <a:srgbClr val="64958D"/>
                </a:solidFill>
                <a:latin typeface="Arial" panose="020B0604020202020204" pitchFamily="34" charset="0"/>
                <a:cs typeface="Arial" panose="020B0604020202020204" pitchFamily="34" charset="0"/>
              </a:rPr>
              <a:t>CERN-NTNU</a:t>
            </a:r>
            <a:r>
              <a:rPr lang="en-US" sz="1969" b="1" dirty="0" smtClean="0">
                <a:solidFill>
                  <a:srgbClr val="64958D"/>
                </a:solidFill>
                <a:latin typeface="Arial" panose="020B0604020202020204" pitchFamily="34" charset="0"/>
                <a:cs typeface="Arial" panose="020B0604020202020204" pitchFamily="34" charset="0"/>
              </a:rPr>
              <a:t> </a:t>
            </a:r>
            <a:r>
              <a:rPr sz="1969" b="1" dirty="0" smtClean="0">
                <a:solidFill>
                  <a:srgbClr val="64958D"/>
                </a:solidFill>
                <a:latin typeface="Arial" panose="020B0604020202020204" pitchFamily="34" charset="0"/>
                <a:cs typeface="Arial" panose="020B0604020202020204" pitchFamily="34" charset="0"/>
              </a:rPr>
              <a:t>Screening</a:t>
            </a:r>
            <a:r>
              <a:rPr lang="en-US" sz="1969" b="1" dirty="0" smtClean="0">
                <a:solidFill>
                  <a:srgbClr val="64958D"/>
                </a:solidFill>
                <a:latin typeface="Arial" panose="020B0604020202020204" pitchFamily="34" charset="0"/>
                <a:cs typeface="Arial" panose="020B0604020202020204" pitchFamily="34" charset="0"/>
              </a:rPr>
              <a:t> </a:t>
            </a:r>
            <a:r>
              <a:rPr sz="1969" b="1" dirty="0" smtClean="0">
                <a:solidFill>
                  <a:srgbClr val="64958D"/>
                </a:solidFill>
                <a:latin typeface="Arial" panose="020B0604020202020204" pitchFamily="34" charset="0"/>
                <a:cs typeface="Arial" panose="020B0604020202020204" pitchFamily="34" charset="0"/>
              </a:rPr>
              <a:t>Week</a:t>
            </a:r>
            <a:endParaRPr sz="1969" b="1" dirty="0">
              <a:solidFill>
                <a:srgbClr val="64958D"/>
              </a:solidFill>
              <a:latin typeface="Arial" panose="020B0604020202020204" pitchFamily="34" charset="0"/>
              <a:cs typeface="Arial" panose="020B0604020202020204" pitchFamily="34" charset="0"/>
            </a:endParaRPr>
          </a:p>
        </p:txBody>
      </p:sp>
      <p:sp>
        <p:nvSpPr>
          <p:cNvPr id="282" name="Shape 282"/>
          <p:cNvSpPr/>
          <p:nvPr/>
        </p:nvSpPr>
        <p:spPr>
          <a:xfrm>
            <a:off x="868126" y="6014260"/>
            <a:ext cx="2323037" cy="678327"/>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Challenge </a:t>
            </a:r>
            <a:r>
              <a:rPr sz="1969" b="1" dirty="0" smtClean="0">
                <a:solidFill>
                  <a:srgbClr val="64958D"/>
                </a:solidFill>
                <a:latin typeface="Arial" panose="020B0604020202020204" pitchFamily="34" charset="0"/>
                <a:cs typeface="Arial" panose="020B0604020202020204" pitchFamily="34" charset="0"/>
              </a:rPr>
              <a:t>Based </a:t>
            </a:r>
            <a:r>
              <a:rPr sz="1970" b="1" dirty="0">
                <a:solidFill>
                  <a:srgbClr val="64958D"/>
                </a:solidFill>
                <a:latin typeface="Arial" panose="020B0604020202020204" pitchFamily="34" charset="0"/>
                <a:ea typeface="+mj-ea"/>
                <a:cs typeface="Arial" panose="020B0604020202020204" pitchFamily="34" charset="0"/>
              </a:rPr>
              <a:t>Innovation</a:t>
            </a:r>
          </a:p>
        </p:txBody>
      </p:sp>
      <p:pic>
        <p:nvPicPr>
          <p:cNvPr id="284" name="image43.png"/>
          <p:cNvPicPr>
            <a:picLocks noChangeAspect="1"/>
          </p:cNvPicPr>
          <p:nvPr/>
        </p:nvPicPr>
        <p:blipFill rotWithShape="1">
          <a:blip r:embed="rId3">
            <a:extLst/>
          </a:blip>
          <a:srcRect r="16758"/>
          <a:stretch/>
        </p:blipFill>
        <p:spPr>
          <a:xfrm>
            <a:off x="3216114" y="0"/>
            <a:ext cx="8963317" cy="6858000"/>
          </a:xfrm>
          <a:prstGeom prst="rect">
            <a:avLst/>
          </a:prstGeom>
          <a:ln w="12700">
            <a:miter lim="400000"/>
          </a:ln>
        </p:spPr>
      </p:pic>
      <p:sp>
        <p:nvSpPr>
          <p:cNvPr id="277" name="Shape 277"/>
          <p:cNvSpPr>
            <a:spLocks noGrp="1"/>
          </p:cNvSpPr>
          <p:nvPr>
            <p:ph type="title"/>
          </p:nvPr>
        </p:nvSpPr>
        <p:spPr>
          <a:xfrm>
            <a:off x="5241304" y="473583"/>
            <a:ext cx="6956982" cy="780181"/>
          </a:xfrm>
          <a:prstGeom prst="rect">
            <a:avLst/>
          </a:prstGeom>
          <a:solidFill>
            <a:srgbClr val="DCDEE0"/>
          </a:solidFill>
        </p:spPr>
        <p:txBody>
          <a:bodyPr vert="horz" lIns="91440" tIns="45720" rIns="91440" bIns="45720" rtlCol="0" anchor="b">
            <a:noAutofit/>
          </a:bodyPr>
          <a:lstStyle/>
          <a:p>
            <a:pPr defTabSz="213590"/>
            <a:r>
              <a:rPr sz="4000" dirty="0">
                <a:latin typeface="Raleway" charset="0"/>
                <a:ea typeface="Raleway" charset="0"/>
                <a:cs typeface="Raleway" charset="0"/>
              </a:rPr>
              <a:t>Entrepreneurship @CERN</a:t>
            </a:r>
          </a:p>
        </p:txBody>
      </p:sp>
    </p:spTree>
    <p:extLst>
      <p:ext uri="{BB962C8B-B14F-4D97-AF65-F5344CB8AC3E}">
        <p14:creationId xmlns:p14="http://schemas.microsoft.com/office/powerpoint/2010/main" val="2508905582"/>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KT-BIC-2018-for-screens_BIC-2018-screen.png" descr="KT-BIC-2018-for-screens_BIC-2018-screen.png"/>
          <p:cNvPicPr>
            <a:picLocks noChangeAspect="1"/>
          </p:cNvPicPr>
          <p:nvPr/>
        </p:nvPicPr>
        <p:blipFill>
          <a:blip r:embed="rId3">
            <a:extLst/>
          </a:blip>
          <a:stretch>
            <a:fillRect/>
          </a:stretch>
        </p:blipFill>
        <p:spPr>
          <a:xfrm>
            <a:off x="0" y="2509"/>
            <a:ext cx="12190585" cy="6855491"/>
          </a:xfrm>
          <a:prstGeom prst="rect">
            <a:avLst/>
          </a:prstGeom>
          <a:ln w="12700">
            <a:miter lim="400000"/>
          </a:ln>
        </p:spPr>
      </p:pic>
      <p:sp>
        <p:nvSpPr>
          <p:cNvPr id="4" name="Shape 167"/>
          <p:cNvSpPr txBox="1">
            <a:spLocks/>
          </p:cNvSpPr>
          <p:nvPr/>
        </p:nvSpPr>
        <p:spPr>
          <a:xfrm>
            <a:off x="0" y="1352243"/>
            <a:ext cx="5536200" cy="2078011"/>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200" dirty="0" smtClean="0">
                <a:latin typeface="Raleway" charset="0"/>
                <a:ea typeface="Raleway" charset="0"/>
                <a:cs typeface="Raleway" charset="0"/>
              </a:rPr>
              <a:t>Our network of Business Incubation Centers (BICs) help accelerate innovation in the CERN Member States.</a:t>
            </a:r>
            <a:endParaRPr lang="en-US" sz="3200" dirty="0">
              <a:latin typeface="Raleway" charset="0"/>
              <a:ea typeface="Raleway" charset="0"/>
              <a:cs typeface="Raleway" charset="0"/>
            </a:endParaRPr>
          </a:p>
        </p:txBody>
      </p:sp>
    </p:spTree>
    <p:extLst>
      <p:ext uri="{BB962C8B-B14F-4D97-AF65-F5344CB8AC3E}">
        <p14:creationId xmlns:p14="http://schemas.microsoft.com/office/powerpoint/2010/main" val="643047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86499"/>
            <a:ext cx="12192001" cy="7758260"/>
          </a:xfrm>
          <a:prstGeom prst="rect">
            <a:avLst/>
          </a:prstGeom>
        </p:spPr>
      </p:pic>
      <p:sp>
        <p:nvSpPr>
          <p:cNvPr id="3" name="Shape 167"/>
          <p:cNvSpPr txBox="1">
            <a:spLocks/>
          </p:cNvSpPr>
          <p:nvPr/>
        </p:nvSpPr>
        <p:spPr>
          <a:xfrm>
            <a:off x="7748832" y="1112363"/>
            <a:ext cx="4443167" cy="1903112"/>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Many local initiatives organized by BICs to help (create) startups with CERN technology</a:t>
            </a:r>
          </a:p>
        </p:txBody>
      </p:sp>
    </p:spTree>
    <p:extLst>
      <p:ext uri="{BB962C8B-B14F-4D97-AF65-F5344CB8AC3E}">
        <p14:creationId xmlns:p14="http://schemas.microsoft.com/office/powerpoint/2010/main" val="101903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651262"/>
            <a:ext cx="12763893" cy="8509262"/>
          </a:xfrm>
          <a:prstGeom prst="rect">
            <a:avLst/>
          </a:prstGeom>
        </p:spPr>
      </p:pic>
      <p:sp>
        <p:nvSpPr>
          <p:cNvPr id="173" name="Shape 173"/>
          <p:cNvSpPr>
            <a:spLocks noGrp="1"/>
          </p:cNvSpPr>
          <p:nvPr>
            <p:ph type="title" idx="4294967295"/>
          </p:nvPr>
        </p:nvSpPr>
        <p:spPr>
          <a:xfrm>
            <a:off x="0" y="4911366"/>
            <a:ext cx="5382704" cy="1508289"/>
          </a:xfrm>
          <a:prstGeom prst="rect">
            <a:avLst/>
          </a:prstGeom>
          <a:solidFill>
            <a:srgbClr val="DCDEE0"/>
          </a:solidFill>
        </p:spPr>
        <p:txBody>
          <a:bodyPr vert="horz" lIns="91440" tIns="45720" rIns="91440" bIns="45720" rtlCol="0" anchor="b">
            <a:noAutofit/>
          </a:bodyPr>
          <a:lstStyle/>
          <a:p>
            <a:pPr defTabSz="213590"/>
            <a:r>
              <a:rPr lang="en-US" sz="3200" dirty="0">
                <a:latin typeface="Raleway" charset="0"/>
                <a:ea typeface="Raleway" charset="0"/>
                <a:cs typeface="Raleway" charset="0"/>
              </a:rPr>
              <a:t>Using CERN </a:t>
            </a:r>
            <a:r>
              <a:rPr lang="en-US" sz="3200" dirty="0" err="1">
                <a:latin typeface="Raleway" charset="0"/>
                <a:ea typeface="Raleway" charset="0"/>
                <a:cs typeface="Raleway" charset="0"/>
              </a:rPr>
              <a:t>Medipix</a:t>
            </a:r>
            <a:r>
              <a:rPr lang="en-US" sz="3200" dirty="0">
                <a:latin typeface="Raleway" charset="0"/>
                <a:ea typeface="Raleway" charset="0"/>
                <a:cs typeface="Raleway" charset="0"/>
              </a:rPr>
              <a:t> detector to </a:t>
            </a:r>
            <a:r>
              <a:rPr lang="en-US" sz="3200" dirty="0" err="1">
                <a:latin typeface="Raleway" charset="0"/>
                <a:ea typeface="Raleway" charset="0"/>
                <a:cs typeface="Raleway" charset="0"/>
              </a:rPr>
              <a:t>analyse</a:t>
            </a:r>
            <a:r>
              <a:rPr lang="en-US" sz="3200" dirty="0">
                <a:latin typeface="Raleway" charset="0"/>
                <a:ea typeface="Raleway" charset="0"/>
                <a:cs typeface="Raleway" charset="0"/>
              </a:rPr>
              <a:t> art (</a:t>
            </a:r>
            <a:r>
              <a:rPr lang="en-US" sz="3200" dirty="0" err="1">
                <a:latin typeface="Raleway" charset="0"/>
                <a:ea typeface="Raleway" charset="0"/>
                <a:cs typeface="Raleway" charset="0"/>
              </a:rPr>
              <a:t>InsightART</a:t>
            </a:r>
            <a:r>
              <a:rPr lang="en-US" sz="3200" dirty="0" smtClean="0">
                <a:latin typeface="Raleway" charset="0"/>
                <a:ea typeface="Raleway" charset="0"/>
                <a:cs typeface="Raleway" charset="0"/>
              </a:rPr>
              <a:t>).</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1472807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10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9189" y="245004"/>
            <a:ext cx="7620000" cy="4438650"/>
          </a:xfrm>
          <a:prstGeom prst="rect">
            <a:avLst/>
          </a:prstGeom>
        </p:spPr>
      </p:pic>
      <p:sp>
        <p:nvSpPr>
          <p:cNvPr id="167" name="Shape 167"/>
          <p:cNvSpPr>
            <a:spLocks noGrp="1"/>
          </p:cNvSpPr>
          <p:nvPr>
            <p:ph type="title" idx="4294967295"/>
          </p:nvPr>
        </p:nvSpPr>
        <p:spPr>
          <a:xfrm>
            <a:off x="7711127" y="5015060"/>
            <a:ext cx="4480874" cy="1126351"/>
          </a:xfrm>
          <a:prstGeom prst="rect">
            <a:avLst/>
          </a:prstGeom>
          <a:solidFill>
            <a:srgbClr val="DCDEE0"/>
          </a:solidFill>
        </p:spPr>
        <p:txBody>
          <a:bodyPr vert="horz" lIns="91440" tIns="45720" rIns="91440" bIns="45720" rtlCol="0" anchor="b">
            <a:noAutofit/>
          </a:bodyPr>
          <a:lstStyle/>
          <a:p>
            <a:pPr defTabSz="213590"/>
            <a:r>
              <a:rPr lang="en-US" sz="3200" dirty="0">
                <a:latin typeface="Raleway" charset="0"/>
                <a:ea typeface="Raleway" charset="0"/>
                <a:cs typeface="Raleway" charset="0"/>
              </a:rPr>
              <a:t>Tackling the risk of</a:t>
            </a:r>
            <a:r>
              <a:rPr sz="3200" dirty="0">
                <a:latin typeface="Raleway" charset="0"/>
                <a:ea typeface="Raleway" charset="0"/>
                <a:cs typeface="Raleway" charset="0"/>
              </a:rPr>
              <a:t> radon gas risk</a:t>
            </a:r>
            <a:r>
              <a:rPr lang="en-US" sz="3200" dirty="0">
                <a:latin typeface="Raleway" charset="0"/>
                <a:ea typeface="Raleway" charset="0"/>
                <a:cs typeface="Raleway" charset="0"/>
              </a:rPr>
              <a:t> (BAQ).</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89113759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fade">
                                      <p:cBhvr>
                                        <p:cTn id="7"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626119"/>
            <a:ext cx="12192000" cy="5470738"/>
          </a:xfrm>
          <a:prstGeom prst="rect">
            <a:avLst/>
          </a:prstGeom>
        </p:spPr>
      </p:pic>
      <p:sp>
        <p:nvSpPr>
          <p:cNvPr id="4" name="Shape 153"/>
          <p:cNvSpPr txBox="1">
            <a:spLocks/>
          </p:cNvSpPr>
          <p:nvPr/>
        </p:nvSpPr>
        <p:spPr>
          <a:xfrm>
            <a:off x="6790441" y="429063"/>
            <a:ext cx="5401559" cy="100381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Library management and preservation (TIND).</a:t>
            </a:r>
          </a:p>
        </p:txBody>
      </p:sp>
    </p:spTree>
    <p:extLst>
      <p:ext uri="{BB962C8B-B14F-4D97-AF65-F5344CB8AC3E}">
        <p14:creationId xmlns:p14="http://schemas.microsoft.com/office/powerpoint/2010/main" val="260506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p:cNvSpPr txBox="1"/>
          <p:nvPr/>
        </p:nvSpPr>
        <p:spPr>
          <a:xfrm>
            <a:off x="14478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a:t>22</a:t>
            </a:r>
          </a:p>
          <a:p>
            <a:r>
              <a:rPr lang="en-GB" sz="3200" dirty="0"/>
              <a:t>Member states</a:t>
            </a:r>
          </a:p>
        </p:txBody>
      </p:sp>
      <p:sp>
        <p:nvSpPr>
          <p:cNvPr id="11" name="TextBox 10"/>
          <p:cNvSpPr txBox="1"/>
          <p:nvPr/>
        </p:nvSpPr>
        <p:spPr>
          <a:xfrm>
            <a:off x="315976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smtClean="0"/>
              <a:t>2300</a:t>
            </a:r>
            <a:endParaRPr lang="en-GB" sz="3200" dirty="0"/>
          </a:p>
          <a:p>
            <a:r>
              <a:rPr lang="en-GB" sz="3200" dirty="0"/>
              <a:t>Staff positions</a:t>
            </a:r>
          </a:p>
        </p:txBody>
      </p:sp>
      <p:sp>
        <p:nvSpPr>
          <p:cNvPr id="12" name="TextBox 11"/>
          <p:cNvSpPr txBox="1"/>
          <p:nvPr/>
        </p:nvSpPr>
        <p:spPr>
          <a:xfrm>
            <a:off x="617474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smtClean="0"/>
              <a:t>1600</a:t>
            </a:r>
            <a:endParaRPr lang="en-GB" sz="3200" dirty="0"/>
          </a:p>
          <a:p>
            <a:r>
              <a:rPr lang="en-GB" sz="3200" dirty="0"/>
              <a:t>Other personnel</a:t>
            </a:r>
          </a:p>
        </p:txBody>
      </p:sp>
      <p:sp>
        <p:nvSpPr>
          <p:cNvPr id="13" name="TextBox 12"/>
          <p:cNvSpPr txBox="1"/>
          <p:nvPr/>
        </p:nvSpPr>
        <p:spPr>
          <a:xfrm>
            <a:off x="918972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smtClean="0"/>
              <a:t>12700</a:t>
            </a:r>
            <a:endParaRPr lang="en-GB" sz="3200" dirty="0"/>
          </a:p>
          <a:p>
            <a:r>
              <a:rPr lang="en-GB" sz="3200" dirty="0"/>
              <a:t>Scientific users</a:t>
            </a:r>
          </a:p>
        </p:txBody>
      </p:sp>
    </p:spTree>
    <p:extLst>
      <p:ext uri="{BB962C8B-B14F-4D97-AF65-F5344CB8AC3E}">
        <p14:creationId xmlns:p14="http://schemas.microsoft.com/office/powerpoint/2010/main" val="1950121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53"/>
          <p:cNvSpPr txBox="1">
            <a:spLocks/>
          </p:cNvSpPr>
          <p:nvPr/>
        </p:nvSpPr>
        <p:spPr>
          <a:xfrm>
            <a:off x="7440892" y="740148"/>
            <a:ext cx="4751108" cy="100381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TPX3Cam fast optical photon camera (ASI)</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53222"/>
          <a:stretch/>
        </p:blipFill>
        <p:spPr>
          <a:xfrm rot="20700000">
            <a:off x="4788815" y="2810444"/>
            <a:ext cx="8790881" cy="4175398"/>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41773" y="134135"/>
            <a:ext cx="5310093" cy="4226547"/>
          </a:xfrm>
          <a:prstGeom prst="rect">
            <a:avLst/>
          </a:prstGeom>
        </p:spPr>
      </p:pic>
    </p:spTree>
    <p:extLst>
      <p:ext uri="{BB962C8B-B14F-4D97-AF65-F5344CB8AC3E}">
        <p14:creationId xmlns:p14="http://schemas.microsoft.com/office/powerpoint/2010/main" val="32603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83126" cy="7676954"/>
          </a:xfrm>
          <a:prstGeom prst="rect">
            <a:avLst/>
          </a:prstGeom>
        </p:spPr>
      </p:pic>
      <p:sp>
        <p:nvSpPr>
          <p:cNvPr id="4" name="Shape 153"/>
          <p:cNvSpPr txBox="1">
            <a:spLocks/>
          </p:cNvSpPr>
          <p:nvPr/>
        </p:nvSpPr>
        <p:spPr>
          <a:xfrm>
            <a:off x="8084445" y="4859662"/>
            <a:ext cx="4198681" cy="144687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Next generation X ray finally in color (MARS Bio Imaging).</a:t>
            </a:r>
          </a:p>
        </p:txBody>
      </p:sp>
    </p:spTree>
    <p:extLst>
      <p:ext uri="{BB962C8B-B14F-4D97-AF65-F5344CB8AC3E}">
        <p14:creationId xmlns:p14="http://schemas.microsoft.com/office/powerpoint/2010/main" val="1760374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 name="KT-startup-2018-for-screens_Startup-2018-screen.png" descr="KT-startup-2018-for-screens_Startup-2018-screen.png"/>
          <p:cNvPicPr>
            <a:picLocks noChangeAspect="1"/>
          </p:cNvPicPr>
          <p:nvPr/>
        </p:nvPicPr>
        <p:blipFill>
          <a:blip r:embed="rId3">
            <a:extLst/>
          </a:blip>
          <a:stretch>
            <a:fillRect/>
          </a:stretch>
        </p:blipFill>
        <p:spPr>
          <a:xfrm>
            <a:off x="170709" y="106696"/>
            <a:ext cx="11661926" cy="6559835"/>
          </a:xfrm>
          <a:prstGeom prst="rect">
            <a:avLst/>
          </a:prstGeom>
          <a:ln w="12700">
            <a:miter lim="400000"/>
          </a:ln>
        </p:spPr>
      </p:pic>
    </p:spTree>
    <p:extLst>
      <p:ext uri="{BB962C8B-B14F-4D97-AF65-F5344CB8AC3E}">
        <p14:creationId xmlns:p14="http://schemas.microsoft.com/office/powerpoint/2010/main" val="3085024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72113" y="2169934"/>
            <a:ext cx="4695334" cy="1328525"/>
          </a:xfrm>
          <a:solidFill>
            <a:srgbClr val="DCDEE0"/>
          </a:solidFill>
        </p:spPr>
        <p:txBody>
          <a:bodyPr vert="horz" lIns="91440" tIns="45720" rIns="91440" bIns="45720" rtlCol="0" anchor="b">
            <a:normAutofit/>
          </a:bodyPr>
          <a:lstStyle/>
          <a:p>
            <a:pPr defTabSz="271096">
              <a:spcBef>
                <a:spcPct val="0"/>
              </a:spcBef>
              <a:buNone/>
            </a:pPr>
            <a:r>
              <a:rPr lang="en-US" dirty="0">
                <a:latin typeface="Raleway" charset="0"/>
                <a:ea typeface="Raleway" charset="0"/>
                <a:cs typeface="Raleway" charset="0"/>
              </a:rPr>
              <a:t>THANK </a:t>
            </a:r>
            <a:r>
              <a:rPr lang="en-US" dirty="0" smtClean="0">
                <a:latin typeface="Raleway" charset="0"/>
                <a:ea typeface="Raleway" charset="0"/>
                <a:cs typeface="Raleway" charset="0"/>
              </a:rPr>
              <a:t>YOU!</a:t>
            </a:r>
            <a:endParaRPr lang="en-US" dirty="0">
              <a:latin typeface="Raleway" charset="0"/>
              <a:ea typeface="Raleway" charset="0"/>
              <a:cs typeface="Raleway" charset="0"/>
            </a:endParaRPr>
          </a:p>
          <a:p>
            <a:pPr defTabSz="271096">
              <a:spcBef>
                <a:spcPct val="0"/>
              </a:spcBef>
              <a:buNone/>
            </a:pPr>
            <a:endParaRPr lang="en-US" dirty="0">
              <a:latin typeface="Raleway" charset="0"/>
              <a:ea typeface="Raleway" charset="0"/>
              <a:cs typeface="Raleway" charset="0"/>
            </a:endParaRPr>
          </a:p>
          <a:p>
            <a:pPr defTabSz="271096">
              <a:spcBef>
                <a:spcPct val="0"/>
              </a:spcBef>
              <a:buNone/>
            </a:pPr>
            <a:r>
              <a:rPr lang="en-US" dirty="0" smtClean="0">
                <a:latin typeface="Raleway" charset="0"/>
                <a:ea typeface="Raleway" charset="0"/>
                <a:cs typeface="Raleway" charset="0"/>
              </a:rPr>
              <a:t>Ashwin.ravikumar@cern.ch</a:t>
            </a:r>
            <a:endParaRPr lang="en-GB" dirty="0">
              <a:latin typeface="Raleway" charset="0"/>
              <a:ea typeface="Raleway" charset="0"/>
              <a:cs typeface="Raleway" charset="0"/>
            </a:endParaRPr>
          </a:p>
        </p:txBody>
      </p:sp>
      <p:pic>
        <p:nvPicPr>
          <p:cNvPr id="7" name="Picture 6"/>
          <p:cNvPicPr>
            <a:picLocks noChangeAspect="1"/>
          </p:cNvPicPr>
          <p:nvPr/>
        </p:nvPicPr>
        <p:blipFill>
          <a:blip r:embed="rId2"/>
          <a:stretch>
            <a:fillRect/>
          </a:stretch>
        </p:blipFill>
        <p:spPr>
          <a:xfrm>
            <a:off x="2271073" y="2154909"/>
            <a:ext cx="2162175" cy="2114550"/>
          </a:xfrm>
          <a:prstGeom prst="rect">
            <a:avLst/>
          </a:prstGeom>
        </p:spPr>
      </p:pic>
    </p:spTree>
    <p:extLst>
      <p:ext uri="{BB962C8B-B14F-4D97-AF65-F5344CB8AC3E}">
        <p14:creationId xmlns:p14="http://schemas.microsoft.com/office/powerpoint/2010/main" val="8402145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1639" y="394948"/>
            <a:ext cx="8668723" cy="6068105"/>
          </a:xfrm>
          <a:prstGeom prst="rect">
            <a:avLst/>
          </a:prstGeom>
        </p:spPr>
      </p:pic>
    </p:spTree>
    <p:extLst>
      <p:ext uri="{BB962C8B-B14F-4D97-AF65-F5344CB8AC3E}">
        <p14:creationId xmlns:p14="http://schemas.microsoft.com/office/powerpoint/2010/main" val="134706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8136466"/>
          </a:xfrm>
          <a:prstGeom prst="rect">
            <a:avLst/>
          </a:prstGeom>
        </p:spPr>
      </p:pic>
      <p:sp>
        <p:nvSpPr>
          <p:cNvPr id="4" name="Title 3"/>
          <p:cNvSpPr>
            <a:spLocks noGrp="1"/>
          </p:cNvSpPr>
          <p:nvPr>
            <p:ph type="title"/>
          </p:nvPr>
        </p:nvSpPr>
        <p:spPr>
          <a:xfrm>
            <a:off x="0" y="5006259"/>
            <a:ext cx="4275994" cy="1437499"/>
          </a:xfrm>
          <a:solidFill>
            <a:srgbClr val="DCDEE0"/>
          </a:solidFill>
        </p:spPr>
        <p:txBody>
          <a:bodyPr vert="horz" lIns="91440" tIns="45720" rIns="91440" bIns="45720" rtlCol="0" anchor="t">
            <a:noAutofit/>
          </a:bodyPr>
          <a:lstStyle/>
          <a:p>
            <a:pPr defTabSz="350520"/>
            <a:r>
              <a:rPr lang="en-GB" sz="3200" dirty="0">
                <a:latin typeface="Raleway" charset="0"/>
                <a:ea typeface="Raleway" charset="0"/>
                <a:cs typeface="Raleway" charset="0"/>
              </a:rPr>
              <a:t>The Large Hadron Collider (LHC</a:t>
            </a:r>
            <a:r>
              <a:rPr lang="en-GB" sz="3200" dirty="0" smtClean="0">
                <a:latin typeface="Raleway" charset="0"/>
                <a:ea typeface="Raleway" charset="0"/>
                <a:cs typeface="Raleway" charset="0"/>
              </a:rPr>
              <a:t>), 27km long, 100m deep.</a:t>
            </a: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365901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0807031_01-A4-at-144-dpi.jpg"/>
          <p:cNvPicPr>
            <a:picLocks noChangeAspect="1"/>
          </p:cNvPicPr>
          <p:nvPr/>
        </p:nvPicPr>
        <p:blipFill>
          <a:blip r:embed="rId3">
            <a:lum bright="-2000" contrast="2000"/>
          </a:blip>
          <a:stretch>
            <a:fillRect/>
          </a:stretch>
        </p:blipFill>
        <p:spPr>
          <a:xfrm>
            <a:off x="0" y="-1183493"/>
            <a:ext cx="12192000" cy="9144000"/>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3150587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fbeeldingsresultaat voor cern partic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809"/>
            <a:ext cx="12192000" cy="7619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711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mediastream.cern.ch/MediaArchive/Photo/Public/1994/9407011/9407011_31/9407011_3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794" y="-1"/>
            <a:ext cx="12370794" cy="7935691"/>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70"/>
          <p:cNvSpPr txBox="1">
            <a:spLocks/>
          </p:cNvSpPr>
          <p:nvPr/>
        </p:nvSpPr>
        <p:spPr>
          <a:xfrm>
            <a:off x="7546572" y="5123320"/>
            <a:ext cx="4645428" cy="1437736"/>
          </a:xfrm>
          <a:prstGeom prst="rect">
            <a:avLst/>
          </a:prstGeom>
          <a:solidFill>
            <a:srgbClr val="DCDEE0"/>
          </a:solidFill>
        </p:spPr>
        <p:txBody>
          <a:bodyPr vert="horz" lIns="91440" tIns="45720" rIns="91440" bIns="45720" rtlCol="0" anchor="t">
            <a:noAutofit/>
          </a:bodyPr>
          <a:lstStyle>
            <a:defPPr>
              <a:defRPr lang="en-US"/>
            </a:defPPr>
            <a:lvl1pPr defTabSz="350520">
              <a:lnSpc>
                <a:spcPct val="90000"/>
              </a:lnSpc>
              <a:spcBef>
                <a:spcPct val="0"/>
              </a:spcBef>
              <a:buNone/>
              <a:defRPr sz="3200">
                <a:latin typeface="Raleway" charset="0"/>
                <a:ea typeface="Raleway" charset="0"/>
                <a:cs typeface="Raleway" charset="0"/>
              </a:defRPr>
            </a:lvl1pPr>
          </a:lstStyle>
          <a:p>
            <a:r>
              <a:rPr lang="en-US" dirty="0"/>
              <a:t>The World Wide Web </a:t>
            </a:r>
            <a:r>
              <a:rPr lang="en-US" dirty="0" smtClean="0"/>
              <a:t>born </a:t>
            </a:r>
            <a:r>
              <a:rPr lang="en-US" dirty="0"/>
              <a:t>at </a:t>
            </a:r>
            <a:r>
              <a:rPr lang="en-US" dirty="0" smtClean="0"/>
              <a:t>CERN, later used by everyone…</a:t>
            </a:r>
            <a:endParaRPr lang="en-US" dirty="0"/>
          </a:p>
        </p:txBody>
      </p:sp>
    </p:spTree>
    <p:extLst>
      <p:ext uri="{BB962C8B-B14F-4D97-AF65-F5344CB8AC3E}">
        <p14:creationId xmlns:p14="http://schemas.microsoft.com/office/powerpoint/2010/main" val="127114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2417_650_550_0_0_0_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783" y="-1432917"/>
            <a:ext cx="12204783" cy="9181750"/>
          </a:xfrm>
          <a:prstGeom prst="rect">
            <a:avLst/>
          </a:prstGeom>
        </p:spPr>
      </p:pic>
      <p:sp>
        <p:nvSpPr>
          <p:cNvPr id="5" name="Shape 170"/>
          <p:cNvSpPr txBox="1">
            <a:spLocks/>
          </p:cNvSpPr>
          <p:nvPr/>
        </p:nvSpPr>
        <p:spPr>
          <a:xfrm>
            <a:off x="7686881" y="4874575"/>
            <a:ext cx="4505119" cy="1413102"/>
          </a:xfrm>
          <a:prstGeom prst="rect">
            <a:avLst/>
          </a:prstGeom>
          <a:solidFill>
            <a:srgbClr val="DCDEE0"/>
          </a:solidFill>
        </p:spPr>
        <p:txBody>
          <a:bodyPr vert="horz" lIns="91440" tIns="45720" rIns="91440" bIns="45720" rtlCol="0" anchor="t">
            <a:noAutofit/>
          </a:bodyPr>
          <a:lstStyle>
            <a:lvl1pPr defTabSz="350520">
              <a:lnSpc>
                <a:spcPct val="90000"/>
              </a:lnSpc>
              <a:spcBef>
                <a:spcPct val="0"/>
              </a:spcBef>
              <a:buNone/>
              <a:defRPr sz="3200">
                <a:latin typeface="Raleway" charset="0"/>
                <a:ea typeface="Raleway" charset="0"/>
                <a:cs typeface="Raleway" charset="0"/>
              </a:defRPr>
            </a:lvl1pPr>
          </a:lstStyle>
          <a:p>
            <a:r>
              <a:rPr lang="en-US" dirty="0"/>
              <a:t>Trackball with optical encoders, used later in the mouse of a PC…</a:t>
            </a:r>
          </a:p>
        </p:txBody>
      </p:sp>
    </p:spTree>
    <p:extLst>
      <p:ext uri="{BB962C8B-B14F-4D97-AF65-F5344CB8AC3E}">
        <p14:creationId xmlns:p14="http://schemas.microsoft.com/office/powerpoint/2010/main" val="359265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11827</TotalTime>
  <Words>1324</Words>
  <Application>Microsoft Office PowerPoint</Application>
  <PresentationFormat>Widescreen</PresentationFormat>
  <Paragraphs>139</Paragraphs>
  <Slides>33</Slides>
  <Notes>29</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Calibri</vt:lpstr>
      <vt:lpstr>Calibri Light</vt:lpstr>
      <vt:lpstr>Mangal</vt:lpstr>
      <vt:lpstr>Poppins</vt:lpstr>
      <vt:lpstr>Raleway</vt:lpstr>
      <vt:lpstr>Office Theme</vt:lpstr>
      <vt:lpstr>Simple Light</vt:lpstr>
      <vt:lpstr>PowerPoint Presentation</vt:lpstr>
      <vt:lpstr>PowerPoint Presentation</vt:lpstr>
      <vt:lpstr>PowerPoint Presentation</vt:lpstr>
      <vt:lpstr>PowerPoint Presentation</vt:lpstr>
      <vt:lpstr>The Large Hadron Collider (LHC), 27km long, 100m deep.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Aerospace Applications</vt:lpstr>
      <vt:lpstr>PowerPoint Presentation</vt:lpstr>
      <vt:lpstr>0</vt:lpstr>
      <vt:lpstr>CERN’s Controls middleware software for worldwide factory automation at LG.</vt:lpstr>
      <vt:lpstr>Machine learning to improve vaccine production at Sanofi.</vt:lpstr>
      <vt:lpstr>  CERN-MEDICIS    produces radioisotopes    for medical research </vt:lpstr>
      <vt:lpstr>MedAustron started patient treatments in December 2016...</vt:lpstr>
      <vt:lpstr>   ...and is using a lot of CERN technology for its proton acceleration</vt:lpstr>
      <vt:lpstr>Bundesdruckerei (Berlin) works  with CERN on next generation  ideas for identity management  and cryptography</vt:lpstr>
      <vt:lpstr>Tokamak Energy (fusion power) taps into expertise of CERN on simulation of currents and magnetic fields.</vt:lpstr>
      <vt:lpstr>Zenuity (Volvo Cars / Veoneer) teams up with CERN on fast machine learning using FPGAs .</vt:lpstr>
      <vt:lpstr>Entrepreneurship @CERN</vt:lpstr>
      <vt:lpstr>PowerPoint Presentation</vt:lpstr>
      <vt:lpstr>PowerPoint Presentation</vt:lpstr>
      <vt:lpstr>Using CERN Medipix detector to analyse art (InsightART).</vt:lpstr>
      <vt:lpstr>Tackling the risk of radon gas risk (BAQ).</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I</dc:title>
  <dc:creator>Ranveig Strom</dc:creator>
  <cp:lastModifiedBy>Ash Ravikumar</cp:lastModifiedBy>
  <cp:revision>76</cp:revision>
  <cp:lastPrinted>2018-04-26T19:44:40Z</cp:lastPrinted>
  <dcterms:created xsi:type="dcterms:W3CDTF">2018-04-23T13:44:05Z</dcterms:created>
  <dcterms:modified xsi:type="dcterms:W3CDTF">2019-10-03T08:17:28Z</dcterms:modified>
</cp:coreProperties>
</file>