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00" r:id="rId1"/>
    <p:sldMasterId id="2147483906" r:id="rId2"/>
    <p:sldMasterId id="2147483922" r:id="rId3"/>
  </p:sldMasterIdLst>
  <p:notesMasterIdLst>
    <p:notesMasterId r:id="rId26"/>
  </p:notesMasterIdLst>
  <p:handoutMasterIdLst>
    <p:handoutMasterId r:id="rId27"/>
  </p:handoutMasterIdLst>
  <p:sldIdLst>
    <p:sldId id="1311" r:id="rId4"/>
    <p:sldId id="1312" r:id="rId5"/>
    <p:sldId id="1305" r:id="rId6"/>
    <p:sldId id="1317" r:id="rId7"/>
    <p:sldId id="1313" r:id="rId8"/>
    <p:sldId id="1314" r:id="rId9"/>
    <p:sldId id="1320" r:id="rId10"/>
    <p:sldId id="1300" r:id="rId11"/>
    <p:sldId id="1318" r:id="rId12"/>
    <p:sldId id="1310" r:id="rId13"/>
    <p:sldId id="1309" r:id="rId14"/>
    <p:sldId id="1301" r:id="rId15"/>
    <p:sldId id="1316" r:id="rId16"/>
    <p:sldId id="1319" r:id="rId17"/>
    <p:sldId id="1302" r:id="rId18"/>
    <p:sldId id="1308" r:id="rId19"/>
    <p:sldId id="1321" r:id="rId20"/>
    <p:sldId id="1307" r:id="rId21"/>
    <p:sldId id="1303" r:id="rId22"/>
    <p:sldId id="1298" r:id="rId23"/>
    <p:sldId id="1304" r:id="rId24"/>
    <p:sldId id="1322" r:id="rId25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6" orient="horz" pos="3936" userDrawn="1">
          <p15:clr>
            <a:srgbClr val="A4A3A4"/>
          </p15:clr>
        </p15:guide>
        <p15:guide id="7" orient="horz" pos="336" userDrawn="1">
          <p15:clr>
            <a:srgbClr val="A4A3A4"/>
          </p15:clr>
        </p15:guide>
        <p15:guide id="10" pos="336" userDrawn="1">
          <p15:clr>
            <a:srgbClr val="A4A3A4"/>
          </p15:clr>
        </p15:guide>
        <p15:guide id="12" pos="5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1F497D"/>
    <a:srgbClr val="0000FF"/>
    <a:srgbClr val="D2DEEF"/>
    <a:srgbClr val="00F0F0"/>
    <a:srgbClr val="F000F0"/>
    <a:srgbClr val="2020F0"/>
    <a:srgbClr val="0055A0"/>
    <a:srgbClr val="D0D8E8"/>
    <a:srgbClr val="EAE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94" autoAdjust="0"/>
    <p:restoredTop sz="95948" autoAdjust="0"/>
  </p:normalViewPr>
  <p:slideViewPr>
    <p:cSldViewPr>
      <p:cViewPr varScale="1">
        <p:scale>
          <a:sx n="107" d="100"/>
          <a:sy n="107" d="100"/>
        </p:scale>
        <p:origin x="594" y="114"/>
      </p:cViewPr>
      <p:guideLst>
        <p:guide orient="horz"/>
        <p:guide orient="horz" pos="3936"/>
        <p:guide orient="horz" pos="336"/>
        <p:guide pos="336"/>
        <p:guide pos="5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38E55B4-A633-4C51-AE8F-B8C1C12B8FA9}" type="slidenum">
              <a:rPr kumimoji="0" lang="en-GB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8651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03151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AE11AB-0296-3E4F-BC81-E4B843AB54FF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8651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1808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38E55B4-A633-4C51-AE8F-B8C1C12B8FA9}" type="slidenum">
              <a:rPr kumimoji="0" lang="en-GB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8651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8578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9463" y="766763"/>
            <a:ext cx="5543550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239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9463" y="766763"/>
            <a:ext cx="5543550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446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10D66A-AD58-44BF-A60D-6AB68902E32D}" type="slidenum">
              <a:rPr kumimoji="0" lang="en-GB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8651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1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70463" cy="3727450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199773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9463" y="766763"/>
            <a:ext cx="5543550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4165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9463" y="766763"/>
            <a:ext cx="5543550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9297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9463" y="766763"/>
            <a:ext cx="5543550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4972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9463" y="766763"/>
            <a:ext cx="5543550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032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jpeg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0894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723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2" name="Picture 11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237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029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" name="Picture 6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183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507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1" name="Picture 10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868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389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507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0327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964" y="2029633"/>
            <a:ext cx="944372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556" y="2398059"/>
            <a:ext cx="9426594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56" y="4474882"/>
            <a:ext cx="9426594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20134" y="6373168"/>
            <a:ext cx="4772516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857" y="326212"/>
            <a:ext cx="2480903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341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964" y="2029633"/>
            <a:ext cx="944372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556" y="2563159"/>
            <a:ext cx="9426594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56" y="4474882"/>
            <a:ext cx="9426594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20134" y="6373168"/>
            <a:ext cx="4772516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0857" y="326212"/>
            <a:ext cx="2480903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0370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916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860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199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540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36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340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2" name="Picture 11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219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609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" name="Picture 6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402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798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84480" y="376238"/>
            <a:ext cx="8628940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143001"/>
            <a:ext cx="9493287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56" y="274638"/>
            <a:ext cx="670690" cy="747654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z="1292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92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593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1" name="Picture 10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700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182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338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964" y="2029633"/>
            <a:ext cx="944372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556" y="2398059"/>
            <a:ext cx="9426594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56" y="4474882"/>
            <a:ext cx="9426594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20134" y="6373168"/>
            <a:ext cx="4772516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857" y="326212"/>
            <a:ext cx="2480903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363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8454" y="6505600"/>
            <a:ext cx="8191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prstClr val="black"/>
                </a:solidFill>
                <a:latin typeface="Constantia" pitchFamily="18" charset="0"/>
              </a:rPr>
              <a:t>H. Damerau, S. Hancock, CERN/GSI Meeting on RF Manipulations and LLRF in Hadron Synchrotrons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755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635311" y="4811058"/>
            <a:ext cx="8635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560006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1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z="1292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92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777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131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3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329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861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17" Type="http://schemas.openxmlformats.org/officeDocument/2006/relationships/image" Target="../media/image8.jpeg"/><Relationship Id="rId2" Type="http://schemas.openxmlformats.org/officeDocument/2006/relationships/slideLayout" Target="../slideLayouts/slideLayout8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image" Target="../media/image8.jpeg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76199"/>
            <a:ext cx="89154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75114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36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Hier klicken, um Master-Titelformat zu bearbeiten.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, um Master-</a:t>
            </a:r>
            <a:r>
              <a:rPr lang="en-US" dirty="0" err="1" smtClean="0"/>
              <a:t>Textformat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352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  <p:sldLayoutId id="2147483918" r:id="rId12"/>
    <p:sldLayoutId id="2147483919" r:id="rId13"/>
    <p:sldLayoutId id="2147483920" r:id="rId14"/>
    <p:sldLayoutId id="2147483921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Hier klicken, um Master-Titelformat zu bearbeiten.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, um Master-</a:t>
            </a:r>
            <a:r>
              <a:rPr lang="en-US" dirty="0" err="1" smtClean="0"/>
              <a:t>Textformat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6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  <p:sldLayoutId id="2147483934" r:id="rId12"/>
    <p:sldLayoutId id="2147483935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"/><Relationship Id="rId2" Type="http://schemas.openxmlformats.org/officeDocument/2006/relationships/image" Target="../media/image27.TI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906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9067800" y="0"/>
            <a:ext cx="838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3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620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 range of 40 MHz cavities</a:t>
            </a:r>
            <a:endParaRPr lang="en-GB" sz="32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849974" y="8382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Existing 40 MHz cavities </a:t>
            </a:r>
            <a:r>
              <a:rPr lang="en-GB" sz="21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optimized for large RF voltage </a:t>
            </a:r>
            <a:r>
              <a:rPr lang="en-GB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(~300 kV) </a:t>
            </a:r>
            <a:r>
              <a:rPr lang="en-GB" sz="21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at fixed frequency </a:t>
            </a:r>
            <a:r>
              <a:rPr lang="en-GB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(84</a:t>
            </a:r>
            <a:r>
              <a:rPr lang="en-GB" sz="2100" b="1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</a:t>
            </a:r>
            <a:r>
              <a:rPr lang="en-GB" sz="2100" b="1" baseline="-25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rev</a:t>
            </a:r>
            <a:r>
              <a:rPr lang="en-GB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at 26 GeV)</a:t>
            </a: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</a:t>
            </a:r>
            <a:r>
              <a:rPr lang="en-GB" sz="21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xplore frequency range </a:t>
            </a:r>
            <a:r>
              <a:rPr lang="en-GB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at low RF voltage</a:t>
            </a: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6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Measured in 2017 with previous anode converters</a:t>
            </a:r>
          </a:p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Important difference between both 40 MHz cavities</a:t>
            </a:r>
          </a:p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01" y="2447706"/>
            <a:ext cx="5071598" cy="3258502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 bwMode="auto">
          <a:xfrm flipH="1" flipV="1">
            <a:off x="1844988" y="3862882"/>
            <a:ext cx="457200" cy="42814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225988" y="4200306"/>
            <a:ext cx="265081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0" lvl="1" algn="l">
              <a:spcBef>
                <a:spcPct val="20000"/>
              </a:spcBef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  <a:r>
              <a:rPr lang="en-GB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18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rev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(protons) from transition to flat-top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987988" y="3076633"/>
            <a:ext cx="284161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0" lvl="1" algn="l">
              <a:spcBef>
                <a:spcPct val="20000"/>
              </a:spcBef>
            </a:pPr>
            <a:r>
              <a:rPr lang="en-GB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Measured frequency range of C40-78 at 20 kV</a:t>
            </a:r>
            <a:endParaRPr lang="en-GB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79390"/>
              </p:ext>
            </p:extLst>
          </p:nvPr>
        </p:nvGraphicFramePr>
        <p:xfrm>
          <a:off x="5943600" y="2495841"/>
          <a:ext cx="3429000" cy="1097280"/>
        </p:xfrm>
        <a:graphic>
          <a:graphicData uri="http://schemas.openxmlformats.org/drawingml/2006/table">
            <a:tbl>
              <a:tblPr firstRow="1" bandRow="1"/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61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GB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</a:t>
                      </a:r>
                      <a:endParaRPr lang="en-GB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C40-77</a:t>
                      </a:r>
                      <a:endParaRPr lang="en-GB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C40-78</a:t>
                      </a:r>
                      <a:endParaRPr lang="en-GB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6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kV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 kHz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170 kHz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1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kV</a:t>
                      </a:r>
                      <a:endParaRPr lang="en-GB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lvl="1" indent="0" algn="ctr">
                        <a:buFont typeface="Symbol" panose="05050102010706020507" pitchFamily="18" charset="2"/>
                        <a:buNone/>
                      </a:pPr>
                      <a:r>
                        <a:rPr lang="en-GB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 kHz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ctr">
                        <a:buFont typeface="Arial" panose="020B0604020202020204" pitchFamily="34" charset="0"/>
                        <a:buNone/>
                      </a:pPr>
                      <a:r>
                        <a:rPr lang="en-GB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 kHz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295401" y="2115530"/>
            <a:ext cx="4516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 MHz frequency during cycle</a:t>
            </a:r>
            <a:endParaRPr lang="en-GB" sz="16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56644" y="2142906"/>
            <a:ext cx="344221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Usable frequency range:</a:t>
            </a:r>
            <a:endParaRPr lang="en-GB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1254" y="5429280"/>
            <a:ext cx="126028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Cycle time [s]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278428" y="3708993"/>
            <a:ext cx="111761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rev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[MHz]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27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00" y="2192400"/>
            <a:ext cx="5434931" cy="34308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83708" y="990600"/>
            <a:ext cx="8682672" cy="57150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Drive cavities off resonance during acceleration</a:t>
            </a:r>
          </a:p>
          <a:p>
            <a:pPr marL="542925" lvl="1" indent="-355600">
              <a:buFont typeface="Symbol" panose="05050102010706020507" pitchFamily="18" charset="2"/>
              <a:buChar char="®"/>
            </a:pP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Beam tests with new anode power converter</a:t>
            </a:r>
          </a:p>
          <a:p>
            <a:pPr marL="542925" lvl="1" indent="-355600">
              <a:buFont typeface="Symbol" panose="05050102010706020507" pitchFamily="18" charset="2"/>
              <a:buChar char="®"/>
            </a:pP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2925" lvl="1" indent="-355600">
              <a:buFont typeface="Symbol" panose="05050102010706020507" pitchFamily="18" charset="2"/>
              <a:buChar char="®"/>
            </a:pPr>
            <a:endParaRPr lang="en-US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2925" lvl="1" indent="-355600">
              <a:buFont typeface="Symbol" panose="05050102010706020507" pitchFamily="18" charset="2"/>
              <a:buChar char="®"/>
            </a:pP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2925" lvl="1" indent="-355600">
              <a:buFont typeface="Symbol" panose="05050102010706020507" pitchFamily="18" charset="2"/>
              <a:buChar char="®"/>
            </a:pPr>
            <a:endParaRPr lang="en-US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2925" lvl="1" indent="-355600">
              <a:buFont typeface="Symbol" panose="05050102010706020507" pitchFamily="18" charset="2"/>
              <a:buChar char="®"/>
            </a:pP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2925" lvl="1" indent="-355600">
              <a:buFont typeface="Symbol" panose="05050102010706020507" pitchFamily="18" charset="2"/>
              <a:buChar char="®"/>
            </a:pPr>
            <a:endParaRPr lang="en-US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2925" lvl="1" indent="-355600">
              <a:buFont typeface="Symbol" panose="05050102010706020507" pitchFamily="18" charset="2"/>
              <a:buChar char="®"/>
            </a:pP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2925" lvl="1" indent="-355600">
              <a:buFont typeface="Symbol" panose="05050102010706020507" pitchFamily="18" charset="2"/>
              <a:buChar char="®"/>
            </a:pPr>
            <a:endParaRPr lang="en-US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2925" lvl="1" indent="-355600">
              <a:buFont typeface="Symbol" panose="05050102010706020507" pitchFamily="18" charset="2"/>
              <a:buChar char="®"/>
            </a:pP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2925" lvl="1" indent="-355600">
              <a:buFont typeface="Symbol" panose="05050102010706020507" pitchFamily="18" charset="2"/>
              <a:buChar char="®"/>
            </a:pPr>
            <a:endParaRPr lang="en-US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2925" lvl="1" indent="-355600">
              <a:buFont typeface="Symbol" panose="05050102010706020507" pitchFamily="18" charset="2"/>
              <a:buChar char="®"/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2925" lvl="1" indent="-355600">
              <a:buFont typeface="Symbol" panose="05050102010706020507" pitchFamily="18" charset="2"/>
              <a:buChar char="®"/>
            </a:pP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Gap of ~150 </a:t>
            </a:r>
            <a:r>
              <a:rPr lang="en-US" sz="2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between transition and start of 40 MHz voltage</a:t>
            </a:r>
          </a:p>
          <a:p>
            <a:pPr marL="542925" lvl="1" indent="-355600">
              <a:buFont typeface="Symbol" panose="05050102010706020507" pitchFamily="18" charset="2"/>
              <a:buChar char="®"/>
            </a:pPr>
            <a:r>
              <a:rPr lang="en-US" sz="21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Evidence of stabilizing effect during acceleration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GB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GB" sz="2100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GB" sz="2100" dirty="0" smtClean="0"/>
          </a:p>
          <a:p>
            <a:pPr marL="187200" lvl="1" indent="0">
              <a:buNone/>
            </a:pPr>
            <a:endParaRPr lang="en-GB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57725" lvl="2" indent="-457200">
              <a:buFont typeface="+mj-lt"/>
              <a:buAutoNum type="arabicPeriod"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57725" lvl="2" indent="-457200">
              <a:buFont typeface="+mj-lt"/>
              <a:buAutoNum type="arabicPeriod"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56113" lvl="2" indent="-255588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Operating 40 MHz cavities during acceleration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2" t="17580" r="30306" b="6298"/>
          <a:stretch/>
        </p:blipFill>
        <p:spPr>
          <a:xfrm>
            <a:off x="6136617" y="2239290"/>
            <a:ext cx="3159783" cy="28384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05841" y="5300246"/>
            <a:ext cx="151195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Cycle time [</a:t>
            </a:r>
            <a:r>
              <a:rPr lang="en-US" sz="1600" dirty="0" err="1" smtClean="0"/>
              <a:t>ms</a:t>
            </a:r>
            <a:r>
              <a:rPr lang="en-US" sz="1600" dirty="0" smtClean="0"/>
              <a:t>]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7410588" y="5053511"/>
            <a:ext cx="6118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</a:t>
            </a:r>
            <a:r>
              <a:rPr lang="en-US" sz="1600" dirty="0" smtClean="0"/>
              <a:t>ime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4767083" y="3489238"/>
            <a:ext cx="22605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RF voltage 40 MHz [kV]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6140889" y="2267865"/>
            <a:ext cx="1104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100 </a:t>
            </a:r>
            <a:r>
              <a:rPr lang="en-US" sz="1600" dirty="0" err="1" smtClean="0">
                <a:solidFill>
                  <a:schemeClr val="bg1"/>
                </a:solidFill>
              </a:rPr>
              <a:t>ms</a:t>
            </a:r>
            <a:r>
              <a:rPr lang="en-US" sz="1600" dirty="0" smtClean="0">
                <a:solidFill>
                  <a:schemeClr val="bg1"/>
                </a:solidFill>
              </a:rPr>
              <a:t>/div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90600" y="1853111"/>
            <a:ext cx="457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 MHz and 40 MHz voltage programs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36616" y="1850134"/>
            <a:ext cx="31597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Detected voltage C40-78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6486861" y="3855109"/>
            <a:ext cx="1" cy="54892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2" name="TextBox 21"/>
          <p:cNvSpPr txBox="1"/>
          <p:nvPr/>
        </p:nvSpPr>
        <p:spPr>
          <a:xfrm rot="16200000">
            <a:off x="5946175" y="3242957"/>
            <a:ext cx="1023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Transition</a:t>
            </a:r>
            <a:endParaRPr lang="en-US" sz="1600" dirty="0">
              <a:solidFill>
                <a:srgbClr val="FFFF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flipH="1">
            <a:off x="2953017" y="2643390"/>
            <a:ext cx="478005" cy="335939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3356514" y="2445760"/>
            <a:ext cx="1730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Voltage ratio 1/10</a:t>
            </a:r>
            <a:endParaRPr lang="en-US" sz="1600" b="1" dirty="0"/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4953000" y="3924137"/>
            <a:ext cx="0" cy="56795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4460881" y="3396512"/>
            <a:ext cx="98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Voltage ratio 1/5</a:t>
            </a:r>
            <a:endParaRPr lang="en-US" sz="1600" b="1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7823200" y="4927600"/>
            <a:ext cx="1371600" cy="0"/>
          </a:xfrm>
          <a:prstGeom prst="straightConnector1">
            <a:avLst/>
          </a:prstGeom>
          <a:ln>
            <a:solidFill>
              <a:schemeClr val="bg1"/>
            </a:solidFill>
            <a:headEnd w="med" len="med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467622" y="4714928"/>
            <a:ext cx="418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1 s</a:t>
            </a:r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6165850" y="4927600"/>
            <a:ext cx="1371600" cy="0"/>
          </a:xfrm>
          <a:prstGeom prst="straightConnector1">
            <a:avLst/>
          </a:prstGeom>
          <a:ln>
            <a:solidFill>
              <a:schemeClr val="bg1"/>
            </a:solidFill>
            <a:headEnd w="med" len="med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43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Existing 40 MHz cavities as Landau RF system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892" y="1760894"/>
            <a:ext cx="4116223" cy="20066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74" y="1760894"/>
            <a:ext cx="4116223" cy="2006658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802199" y="3157954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2020F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en-GB" sz="14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2020F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DC,final</a:t>
            </a:r>
            <a:endParaRPr kumimoji="0" lang="en-GB" sz="1400" b="1" i="0" u="none" strike="noStrike" kern="1200" cap="none" spc="0" normalizeH="0" baseline="-25000" noProof="0" dirty="0">
              <a:ln>
                <a:noFill/>
              </a:ln>
              <a:solidFill>
                <a:srgbClr val="2020F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71103" y="2578368"/>
            <a:ext cx="1191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RF at</a:t>
            </a:r>
            <a:r>
              <a:rPr kumimoji="0" lang="en-GB" sz="1400" b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gap</a:t>
            </a:r>
            <a:endParaRPr kumimoji="0" lang="en-GB" sz="1400" b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16829" y="1895724"/>
            <a:ext cx="8729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000F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  <a:r>
              <a:rPr kumimoji="0" lang="en-GB" sz="1400" b="1" u="none" strike="noStrike" kern="1200" cap="none" spc="0" normalizeH="0" baseline="-25000" noProof="0" dirty="0" err="1" smtClean="0">
                <a:ln>
                  <a:noFill/>
                </a:ln>
                <a:solidFill>
                  <a:srgbClr val="F000F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DC,final</a:t>
            </a:r>
            <a:endParaRPr kumimoji="0" lang="en-GB" sz="1400" b="1" u="none" strike="noStrike" kern="1200" cap="none" spc="0" normalizeH="0" baseline="-25000" noProof="0" dirty="0">
              <a:ln>
                <a:noFill/>
              </a:ln>
              <a:solidFill>
                <a:srgbClr val="F000F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021399" y="212117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</a:t>
            </a:r>
            <a:r>
              <a:rPr kumimoji="0" lang="en-GB" sz="1400" b="1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prog</a:t>
            </a:r>
            <a:endParaRPr kumimoji="0" lang="en-GB" sz="1400" b="1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72481" y="3119995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2020F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en-GB" sz="14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2020F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DC,final</a:t>
            </a:r>
            <a:endParaRPr kumimoji="0" lang="en-GB" sz="1400" b="1" i="0" u="none" strike="noStrike" kern="1200" cap="none" spc="0" normalizeH="0" baseline="-25000" noProof="0" dirty="0">
              <a:ln>
                <a:noFill/>
              </a:ln>
              <a:solidFill>
                <a:srgbClr val="2020F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541385" y="2584859"/>
            <a:ext cx="1191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RF at</a:t>
            </a:r>
            <a:r>
              <a:rPr kumimoji="0" lang="en-GB" sz="1400" b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gap</a:t>
            </a:r>
            <a:endParaRPr kumimoji="0" lang="en-GB" sz="1400" b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587111" y="1857765"/>
            <a:ext cx="8729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000F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  <a:r>
              <a:rPr kumimoji="0" lang="en-GB" sz="1400" b="1" u="none" strike="noStrike" kern="1200" cap="none" spc="0" normalizeH="0" baseline="-25000" noProof="0" dirty="0" err="1" smtClean="0">
                <a:ln>
                  <a:noFill/>
                </a:ln>
                <a:solidFill>
                  <a:srgbClr val="F000F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DC,final</a:t>
            </a:r>
            <a:endParaRPr kumimoji="0" lang="en-GB" sz="1400" b="1" u="none" strike="noStrike" kern="1200" cap="none" spc="0" normalizeH="0" baseline="-25000" noProof="0" dirty="0">
              <a:ln>
                <a:noFill/>
              </a:ln>
              <a:solidFill>
                <a:srgbClr val="F000F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491681" y="2083211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</a:t>
            </a:r>
            <a:r>
              <a:rPr kumimoji="0" lang="en-GB" sz="1400" b="1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prog</a:t>
            </a:r>
            <a:endParaRPr kumimoji="0" lang="en-GB" sz="1400" b="1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6332299" y="2388466"/>
            <a:ext cx="0" cy="698050"/>
          </a:xfrm>
          <a:prstGeom prst="straightConnector1">
            <a:avLst/>
          </a:prstGeom>
          <a:ln w="31750">
            <a:solidFill>
              <a:schemeClr val="tx1"/>
            </a:solidFill>
            <a:headEnd type="triangle" w="med" len="lg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356910" y="2577847"/>
            <a:ext cx="1191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~16 </a:t>
            </a:r>
            <a:r>
              <a:rPr kumimoji="0" lang="en-GB" sz="1400" b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kV</a:t>
            </a:r>
            <a:r>
              <a:rPr kumimoji="0" lang="en-GB" sz="1400" b="1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</a:t>
            </a:r>
            <a:endParaRPr kumimoji="0" lang="en-GB" sz="1400" b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5631" y="2583497"/>
            <a:ext cx="1191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~12 </a:t>
            </a:r>
            <a:r>
              <a:rPr kumimoji="0" lang="en-GB" sz="1400" b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kV</a:t>
            </a:r>
            <a:r>
              <a:rPr kumimoji="0" lang="en-GB" sz="1400" b="1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</a:t>
            </a:r>
            <a:endParaRPr kumimoji="0" lang="en-GB" sz="1400" b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 flipV="1">
            <a:off x="1802581" y="2478447"/>
            <a:ext cx="0" cy="526600"/>
          </a:xfrm>
          <a:prstGeom prst="straightConnector1">
            <a:avLst/>
          </a:prstGeom>
          <a:ln w="31750">
            <a:solidFill>
              <a:schemeClr val="tx1"/>
            </a:solidFill>
            <a:headEnd type="triangle" w="med" len="lg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5228892" y="1447800"/>
            <a:ext cx="41162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22041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Signals from C40-78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99174" y="1453636"/>
            <a:ext cx="41162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22041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Signals from C40-77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132367" y="3765129"/>
            <a:ext cx="0" cy="45720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4298950" y="3765129"/>
            <a:ext cx="0" cy="45720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080885" y="3984592"/>
            <a:ext cx="1191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Transition</a:t>
            </a:r>
            <a:endParaRPr kumimoji="0" lang="en-GB" sz="1400" b="1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162300" y="3984592"/>
            <a:ext cx="1191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Extraction</a:t>
            </a:r>
            <a:endParaRPr kumimoji="0" lang="en-GB" sz="1400" b="1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5627196" y="3764894"/>
            <a:ext cx="0" cy="45720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8793779" y="3764894"/>
            <a:ext cx="0" cy="45720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5575714" y="3984494"/>
            <a:ext cx="1191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Transition</a:t>
            </a:r>
            <a:endParaRPr kumimoji="0" lang="en-GB" sz="1400" b="1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657129" y="3984494"/>
            <a:ext cx="1191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Extraction</a:t>
            </a:r>
            <a:endParaRPr kumimoji="0" lang="en-GB" sz="1400" b="1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094120" y="3984592"/>
            <a:ext cx="1191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100</a:t>
            </a:r>
            <a:r>
              <a:rPr kumimoji="0" lang="en-GB" sz="1400" b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400" b="1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ms</a:t>
            </a:r>
            <a:r>
              <a:rPr kumimoji="0" lang="en-GB" sz="1400" b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/div</a:t>
            </a:r>
            <a:endParaRPr kumimoji="0" lang="en-GB" sz="1400" b="1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599854" y="3984494"/>
            <a:ext cx="1191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100</a:t>
            </a:r>
            <a:r>
              <a:rPr kumimoji="0" lang="en-GB" sz="1400" b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400" b="1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ms</a:t>
            </a:r>
            <a:r>
              <a:rPr kumimoji="0" lang="en-GB" sz="1400" b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/div</a:t>
            </a:r>
            <a:endParaRPr kumimoji="0" lang="en-GB" sz="1400" b="1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72" name="Straight Arrow Connector 71"/>
          <p:cNvCxnSpPr/>
          <p:nvPr/>
        </p:nvCxnSpPr>
        <p:spPr>
          <a:xfrm flipV="1">
            <a:off x="1132367" y="1876672"/>
            <a:ext cx="0" cy="1640808"/>
          </a:xfrm>
          <a:prstGeom prst="straightConnector1">
            <a:avLst/>
          </a:prstGeom>
          <a:ln w="31750">
            <a:solidFill>
              <a:schemeClr val="tx1"/>
            </a:solidFill>
            <a:prstDash val="sysDash"/>
            <a:tailEnd type="non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V="1">
            <a:off x="5626800" y="1876672"/>
            <a:ext cx="0" cy="1640808"/>
          </a:xfrm>
          <a:prstGeom prst="straightConnector1">
            <a:avLst/>
          </a:prstGeom>
          <a:ln w="31750">
            <a:solidFill>
              <a:schemeClr val="tx1"/>
            </a:solidFill>
            <a:prstDash val="sysDash"/>
            <a:tailEnd type="non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>
            <a:spLocks noChangeArrowheads="1"/>
          </p:cNvSpPr>
          <p:nvPr/>
        </p:nvSpPr>
        <p:spPr bwMode="auto">
          <a:xfrm>
            <a:off x="533400" y="914400"/>
            <a:ext cx="883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+mn-lt"/>
              </a:rPr>
              <a:t>Final tests to operate existing 40 MHz cavities as Landau RF systems</a:t>
            </a:r>
            <a:endParaRPr lang="en-GB" sz="2100" b="1" dirty="0" smtClean="0">
              <a:latin typeface="+mn-lt"/>
            </a:endParaRPr>
          </a:p>
        </p:txBody>
      </p:sp>
      <p:sp>
        <p:nvSpPr>
          <p:cNvPr id="75" name="Rectangle 74"/>
          <p:cNvSpPr>
            <a:spLocks noChangeArrowheads="1"/>
          </p:cNvSpPr>
          <p:nvPr/>
        </p:nvSpPr>
        <p:spPr bwMode="auto">
          <a:xfrm>
            <a:off x="533400" y="4618538"/>
            <a:ext cx="469549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US" sz="2100" b="1" dirty="0" smtClean="0">
                <a:latin typeface="+mn-lt"/>
              </a:rPr>
              <a:t>C40-77 much weaker off-frequency than C40-78</a:t>
            </a:r>
          </a:p>
          <a:p>
            <a:pPr marL="457200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US" sz="2100" b="1" dirty="0" smtClean="0">
                <a:latin typeface="+mn-lt"/>
              </a:rPr>
              <a:t>Confirms earlier bandwidth measurements</a:t>
            </a:r>
            <a:endParaRPr lang="en-GB" sz="2100" b="1" dirty="0" smtClean="0">
              <a:latin typeface="+mn-lt"/>
            </a:endParaRPr>
          </a:p>
        </p:txBody>
      </p:sp>
      <p:graphicFrame>
        <p:nvGraphicFramePr>
          <p:cNvPr id="76" name="Table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290112"/>
              </p:ext>
            </p:extLst>
          </p:nvPr>
        </p:nvGraphicFramePr>
        <p:xfrm>
          <a:off x="5334000" y="4808629"/>
          <a:ext cx="3429000" cy="1097280"/>
        </p:xfrm>
        <a:graphic>
          <a:graphicData uri="http://schemas.openxmlformats.org/drawingml/2006/table">
            <a:tbl>
              <a:tblPr firstRow="1" bandRow="1"/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61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i="1" dirty="0" smtClean="0">
                          <a:latin typeface="+mn-lt"/>
                        </a:rPr>
                        <a:t>V</a:t>
                      </a:r>
                      <a:r>
                        <a:rPr lang="en-GB" baseline="-25000" dirty="0" smtClean="0">
                          <a:latin typeface="+mn-lt"/>
                        </a:rPr>
                        <a:t>RF</a:t>
                      </a:r>
                      <a:endParaRPr lang="en-GB" baseline="-250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C40-77</a:t>
                      </a:r>
                      <a:endParaRPr lang="en-GB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C40-78</a:t>
                      </a:r>
                      <a:endParaRPr lang="en-GB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6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b="0" baseline="0" dirty="0" smtClean="0">
                          <a:latin typeface="+mn-lt"/>
                        </a:rPr>
                        <a:t>10 kV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110 kHz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170 kHz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1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b="0" dirty="0" smtClean="0">
                          <a:latin typeface="+mn-lt"/>
                        </a:rPr>
                        <a:t>20 kV</a:t>
                      </a:r>
                      <a:endParaRPr lang="en-GB" b="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lvl="1" indent="0" algn="ctr">
                        <a:buFont typeface="Symbol" panose="05050102010706020507" pitchFamily="18" charset="2"/>
                        <a:buNone/>
                      </a:pPr>
                      <a:r>
                        <a:rPr lang="en-GB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50 kHz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ctr">
                        <a:buFont typeface="Arial" panose="020B0604020202020204" pitchFamily="34" charset="0"/>
                        <a:buNone/>
                      </a:pPr>
                      <a:r>
                        <a:rPr lang="en-GB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90 kHz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7" name="TextBox 76"/>
          <p:cNvSpPr txBox="1"/>
          <p:nvPr/>
        </p:nvSpPr>
        <p:spPr>
          <a:xfrm rot="16200000">
            <a:off x="8392857" y="5034103"/>
            <a:ext cx="13250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22041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2017</a:t>
            </a:r>
            <a:r>
              <a:rPr kumimoji="0" lang="en-GB" sz="18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data (no beam)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9" name="Rectangle 78"/>
          <p:cNvSpPr>
            <a:spLocks noChangeArrowheads="1"/>
          </p:cNvSpPr>
          <p:nvPr/>
        </p:nvSpPr>
        <p:spPr bwMode="auto">
          <a:xfrm>
            <a:off x="533400" y="6078618"/>
            <a:ext cx="8534400" cy="49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US" sz="2400" b="1" dirty="0" smtClean="0">
                <a:solidFill>
                  <a:srgbClr val="1F497D"/>
                </a:solidFill>
                <a:latin typeface="+mn-lt"/>
              </a:rPr>
              <a:t>Beneficial effect on longitudinal beam stability proven </a:t>
            </a:r>
          </a:p>
        </p:txBody>
      </p:sp>
    </p:spTree>
    <p:extLst>
      <p:ext uri="{BB962C8B-B14F-4D97-AF65-F5344CB8AC3E}">
        <p14:creationId xmlns:p14="http://schemas.microsoft.com/office/powerpoint/2010/main" val="223223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2115" y="1178170"/>
            <a:ext cx="8014774" cy="5275385"/>
          </a:xfrm>
        </p:spPr>
        <p:txBody>
          <a:bodyPr>
            <a:norm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193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 benefit of on longitudinal stability during acceleration</a:t>
            </a:r>
          </a:p>
          <a:p>
            <a:pPr marL="501174" lvl="1" indent="-328254">
              <a:buFont typeface="Symbol" panose="05050102010706020507" pitchFamily="18" charset="2"/>
              <a:buChar char="®"/>
            </a:pPr>
            <a:r>
              <a:rPr lang="en-US" sz="1662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Disable coupled-bunch feedback ~225 </a:t>
            </a:r>
            <a:r>
              <a:rPr lang="en-US" sz="1662" b="1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sz="1662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after transition</a:t>
            </a:r>
          </a:p>
          <a:p>
            <a:pPr marL="501174" lvl="1" indent="-328254">
              <a:buFont typeface="Symbol" panose="05050102010706020507" pitchFamily="18" charset="2"/>
              <a:buChar char="®"/>
            </a:pPr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1174" lvl="1" indent="-328254">
              <a:buFont typeface="Symbol" panose="05050102010706020507" pitchFamily="18" charset="2"/>
              <a:buChar char="®"/>
            </a:pPr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1174" lvl="1" indent="-328254">
              <a:buFont typeface="Symbol" panose="05050102010706020507" pitchFamily="18" charset="2"/>
              <a:buChar char="®"/>
            </a:pPr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1174" lvl="1" indent="-328254">
              <a:buFont typeface="Symbol" panose="05050102010706020507" pitchFamily="18" charset="2"/>
              <a:buChar char="®"/>
            </a:pPr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1174" lvl="1" indent="-328254">
              <a:buFont typeface="Symbol" panose="05050102010706020507" pitchFamily="18" charset="2"/>
              <a:buChar char="®"/>
            </a:pPr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1174" lvl="1" indent="-328254">
              <a:buFont typeface="Symbol" panose="05050102010706020507" pitchFamily="18" charset="2"/>
              <a:buChar char="®"/>
            </a:pPr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1174" lvl="1" indent="-328254">
              <a:buFont typeface="Symbol" panose="05050102010706020507" pitchFamily="18" charset="2"/>
              <a:buChar char="®"/>
            </a:pPr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1174" lvl="1" indent="-328254">
              <a:buFont typeface="Symbol" panose="05050102010706020507" pitchFamily="18" charset="2"/>
              <a:buChar char="®"/>
            </a:pPr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1174" lvl="1" indent="-328254">
              <a:buFont typeface="Symbol" panose="05050102010706020507" pitchFamily="18" charset="2"/>
              <a:buChar char="®"/>
            </a:pPr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1174" lvl="1" indent="-328254">
              <a:buFont typeface="Symbol" panose="05050102010706020507" pitchFamily="18" charset="2"/>
              <a:buChar char="®"/>
            </a:pPr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1174" lvl="1" indent="-328254">
              <a:buFont typeface="Symbol" panose="05050102010706020507" pitchFamily="18" charset="2"/>
              <a:buChar char="®"/>
            </a:pPr>
            <a:r>
              <a:rPr lang="en-US" sz="1939" b="1" dirty="0">
                <a:latin typeface="Arial" panose="020B0604020202020204" pitchFamily="34" charset="0"/>
                <a:cs typeface="Arial" panose="020B0604020202020204" pitchFamily="34" charset="0"/>
              </a:rPr>
              <a:t>Significant stabilization due to higher-harmonic RF</a:t>
            </a:r>
          </a:p>
          <a:p>
            <a:pPr marL="501174" lvl="1" indent="-328254">
              <a:buFont typeface="Symbol" panose="05050102010706020507" pitchFamily="18" charset="2"/>
              <a:buChar char="®"/>
            </a:pPr>
            <a:r>
              <a:rPr lang="en-US" sz="1939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Stability margin beyond LIU baseline</a:t>
            </a:r>
          </a:p>
          <a:p>
            <a:pPr marL="501174" lvl="1" indent="-328254">
              <a:buFont typeface="Symbol" panose="05050102010706020507" pitchFamily="18" charset="2"/>
              <a:buChar char="®"/>
            </a:pPr>
            <a:r>
              <a:rPr lang="en-US" sz="1939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optimization: relative phase and voltage ratio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12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GB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GB" sz="1939" dirty="0"/>
          </a:p>
          <a:p>
            <a:pPr lvl="1">
              <a:buFont typeface="Arial" panose="020B0604020202020204" pitchFamily="34" charset="0"/>
              <a:buChar char="•"/>
            </a:pPr>
            <a:endParaRPr lang="en-GB" sz="1939" dirty="0"/>
          </a:p>
          <a:p>
            <a:pPr marL="172804" lvl="1" indent="0">
              <a:buNone/>
            </a:pPr>
            <a:endParaRPr lang="en-GB" sz="203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4076" lvl="2" indent="-422041">
              <a:buFont typeface="+mj-lt"/>
              <a:buAutoNum type="arabicPeriod"/>
            </a:pPr>
            <a:endParaRPr lang="en-GB" sz="221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4076" lvl="2" indent="-422041">
              <a:buFont typeface="+mj-lt"/>
              <a:buAutoNum type="arabicPeriod"/>
            </a:pPr>
            <a:endParaRPr lang="en-GB" sz="221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97968" lvl="2" indent="-235933">
              <a:buFont typeface="Arial" panose="020B0604020202020204" pitchFamily="34" charset="0"/>
              <a:buChar char="•"/>
            </a:pPr>
            <a:endParaRPr lang="en-GB" sz="221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51328" y="1974335"/>
            <a:ext cx="2559803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7" b="1" dirty="0">
                <a:latin typeface="Arial" panose="020B0604020202020204" pitchFamily="34" charset="0"/>
                <a:cs typeface="Arial" panose="020B0604020202020204" pitchFamily="34" charset="0"/>
              </a:rPr>
              <a:t>10 MHz only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055" y="2092569"/>
            <a:ext cx="2918514" cy="30984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091463"/>
            <a:ext cx="2915730" cy="309553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550877" y="1974335"/>
            <a:ext cx="2743200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7" b="1" dirty="0">
                <a:latin typeface="Arial" panose="020B0604020202020204" pitchFamily="34" charset="0"/>
                <a:cs typeface="Arial" panose="020B0604020202020204" pitchFamily="34" charset="0"/>
              </a:rPr>
              <a:t>10 and 40 MHz (in phase)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1644294" y="4237892"/>
            <a:ext cx="2559803" cy="0"/>
          </a:xfrm>
          <a:prstGeom prst="line">
            <a:avLst/>
          </a:prstGeom>
          <a:ln w="317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614183" y="4237892"/>
            <a:ext cx="2559803" cy="0"/>
          </a:xfrm>
          <a:prstGeom prst="line">
            <a:avLst/>
          </a:prstGeom>
          <a:ln w="317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own Arrow 4"/>
          <p:cNvSpPr/>
          <p:nvPr/>
        </p:nvSpPr>
        <p:spPr>
          <a:xfrm rot="16200000">
            <a:off x="4558086" y="2720175"/>
            <a:ext cx="492369" cy="1065959"/>
          </a:xfrm>
          <a:prstGeom prst="downArrow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12" name="TextBox 11"/>
          <p:cNvSpPr txBox="1"/>
          <p:nvPr/>
        </p:nvSpPr>
        <p:spPr>
          <a:xfrm>
            <a:off x="1610708" y="3988939"/>
            <a:ext cx="1452747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92" b="1" dirty="0">
                <a:latin typeface="Arial" panose="020B0604020202020204" pitchFamily="34" charset="0"/>
                <a:cs typeface="Arial" panose="020B0604020202020204" pitchFamily="34" charset="0"/>
              </a:rPr>
              <a:t>Feedback off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75924" y="3987586"/>
            <a:ext cx="1452747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92" b="1" dirty="0">
                <a:latin typeface="Arial" panose="020B0604020202020204" pitchFamily="34" charset="0"/>
                <a:cs typeface="Arial" panose="020B0604020202020204" pitchFamily="34" charset="0"/>
              </a:rPr>
              <a:t>Feedback off</a:t>
            </a:r>
          </a:p>
        </p:txBody>
      </p:sp>
      <p:sp>
        <p:nvSpPr>
          <p:cNvPr id="15" name="Down Arrow 14"/>
          <p:cNvSpPr/>
          <p:nvPr/>
        </p:nvSpPr>
        <p:spPr>
          <a:xfrm rot="10800000">
            <a:off x="3276579" y="3951098"/>
            <a:ext cx="238131" cy="286794"/>
          </a:xfrm>
          <a:prstGeom prst="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16" name="Down Arrow 15"/>
          <p:cNvSpPr/>
          <p:nvPr/>
        </p:nvSpPr>
        <p:spPr>
          <a:xfrm rot="10800000">
            <a:off x="7247055" y="3951098"/>
            <a:ext cx="238131" cy="286794"/>
          </a:xfrm>
          <a:prstGeom prst="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290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40 MHz cavity as Landau RF system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7041384" y="3451335"/>
            <a:ext cx="2634363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7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477" b="1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h84</a:t>
            </a:r>
            <a:r>
              <a:rPr lang="en-US" sz="1477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477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477" b="1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h21</a:t>
            </a:r>
            <a:r>
              <a:rPr lang="en-US" sz="1477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~</a:t>
            </a:r>
            <a:r>
              <a:rPr lang="en-US" sz="1477" b="1" dirty="0">
                <a:latin typeface="Arial" panose="020B0604020202020204" pitchFamily="34" charset="0"/>
                <a:cs typeface="Arial" panose="020B0604020202020204" pitchFamily="34" charset="0"/>
              </a:rPr>
              <a:t>0.1, 0.2 at flat-top</a:t>
            </a:r>
          </a:p>
        </p:txBody>
      </p:sp>
    </p:spTree>
    <p:extLst>
      <p:ext uri="{BB962C8B-B14F-4D97-AF65-F5344CB8AC3E}">
        <p14:creationId xmlns:p14="http://schemas.microsoft.com/office/powerpoint/2010/main" val="428698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2819400"/>
            <a:ext cx="9906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6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Margins?</a:t>
            </a:r>
            <a:endParaRPr lang="en-GB" sz="6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60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112802" y="4975095"/>
            <a:ext cx="4383123" cy="242316"/>
            <a:chOff x="944879" y="4229100"/>
            <a:chExt cx="4404361" cy="242316"/>
          </a:xfrm>
        </p:grpSpPr>
        <p:sp>
          <p:nvSpPr>
            <p:cNvPr id="16" name="Rectangle 15"/>
            <p:cNvSpPr/>
            <p:nvPr/>
          </p:nvSpPr>
          <p:spPr>
            <a:xfrm>
              <a:off x="944879" y="4229100"/>
              <a:ext cx="4404361" cy="121158"/>
            </a:xfrm>
            <a:prstGeom prst="rect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 rot="10800000">
              <a:off x="944879" y="4350258"/>
              <a:ext cx="4404361" cy="121158"/>
            </a:xfrm>
            <a:prstGeom prst="rect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42" y="3442464"/>
            <a:ext cx="5049396" cy="32379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618" y="217488"/>
            <a:ext cx="8075762" cy="7476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Longitudinal stability margin (25 ns, 72 bunches)</a:t>
            </a:r>
            <a:endParaRPr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33400" y="990600"/>
            <a:ext cx="883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+mn-lt"/>
              </a:rPr>
              <a:t>Explored minimum longitudinal emittance, </a:t>
            </a:r>
            <a:r>
              <a:rPr lang="en-US" sz="2100" b="1" dirty="0" smtClean="0">
                <a:latin typeface="Symbol" panose="05050102010706020507" pitchFamily="18" charset="2"/>
              </a:rPr>
              <a:t>e</a:t>
            </a:r>
            <a:r>
              <a:rPr lang="en-US" sz="2100" b="1" baseline="-25000" dirty="0" smtClean="0">
                <a:latin typeface="+mn-lt"/>
              </a:rPr>
              <a:t>l</a:t>
            </a:r>
            <a:r>
              <a:rPr lang="en-US" sz="2100" b="1" dirty="0" smtClean="0">
                <a:latin typeface="+mn-lt"/>
              </a:rPr>
              <a:t> with all upgrades together</a:t>
            </a:r>
          </a:p>
          <a:p>
            <a:pPr marL="800100" lvl="1" indent="-342900" algn="l" defTabSz="844550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  <a:tabLst>
                <a:tab pos="3771900" algn="l"/>
              </a:tabLst>
            </a:pPr>
            <a:r>
              <a:rPr lang="en-US" sz="1800" b="1" dirty="0" smtClean="0">
                <a:latin typeface="+mn-lt"/>
              </a:rPr>
              <a:t>1-turn delay feedbacks	 	(all 10 MHz cavities)</a:t>
            </a:r>
          </a:p>
          <a:p>
            <a:pPr marL="800100" lvl="1" indent="-342900" algn="l" defTabSz="844550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  <a:tabLst>
                <a:tab pos="3771900" algn="l"/>
              </a:tabLst>
            </a:pPr>
            <a:r>
              <a:rPr lang="en-US" sz="1800" b="1" dirty="0" smtClean="0">
                <a:latin typeface="+mn-lt"/>
              </a:rPr>
              <a:t>Multi-harmonic feedbacks		(1 </a:t>
            </a:r>
            <a:r>
              <a:rPr lang="en-US" sz="1800" b="1" dirty="0" smtClean="0">
                <a:latin typeface="+mn-lt"/>
                <a:sym typeface="Symbol" panose="05050102010706020507" pitchFamily="18" charset="2"/>
              </a:rPr>
              <a:t> 40 MHz and both 80 MHz cavities)</a:t>
            </a:r>
            <a:endParaRPr lang="en-US" sz="1800" b="1" dirty="0" smtClean="0">
              <a:latin typeface="+mn-lt"/>
            </a:endParaRPr>
          </a:p>
          <a:p>
            <a:pPr marL="800100" lvl="1" indent="-342900" algn="l" defTabSz="844550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  <a:tabLst>
                <a:tab pos="3771900" algn="l"/>
              </a:tabLst>
            </a:pPr>
            <a:r>
              <a:rPr lang="en-GB" sz="1800" b="1" dirty="0">
                <a:latin typeface="+mn-lt"/>
              </a:rPr>
              <a:t>Coupled-bunch feedbacks	</a:t>
            </a:r>
            <a:r>
              <a:rPr lang="en-GB" sz="1800" b="1" dirty="0" smtClean="0">
                <a:latin typeface="+mn-lt"/>
              </a:rPr>
              <a:t>	(</a:t>
            </a:r>
            <a:r>
              <a:rPr lang="en-GB" sz="1800" b="1" dirty="0" err="1">
                <a:latin typeface="+mn-lt"/>
              </a:rPr>
              <a:t>Finemet</a:t>
            </a:r>
            <a:r>
              <a:rPr lang="en-GB" sz="1800" b="1" dirty="0">
                <a:latin typeface="+mn-lt"/>
              </a:rPr>
              <a:t> damper and C10-86/C10-96</a:t>
            </a:r>
            <a:r>
              <a:rPr lang="en-GB" sz="1800" b="1" dirty="0" smtClean="0">
                <a:latin typeface="+mn-lt"/>
              </a:rPr>
              <a:t>)</a:t>
            </a:r>
          </a:p>
          <a:p>
            <a:pPr marL="800100" lvl="1" indent="-342900" algn="l" defTabSz="844550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  <a:tabLst>
                <a:tab pos="3771900" algn="l"/>
              </a:tabLst>
            </a:pPr>
            <a:r>
              <a:rPr lang="en-GB" sz="1800" b="1" dirty="0" smtClean="0">
                <a:solidFill>
                  <a:srgbClr val="C0504D"/>
                </a:solidFill>
                <a:latin typeface="+mn-lt"/>
              </a:rPr>
              <a:t>40 MHz Landau RF system		(C40-78 only, acceleration and flat-top)</a:t>
            </a:r>
            <a:endParaRPr lang="en-GB" sz="1800" b="1" dirty="0">
              <a:solidFill>
                <a:srgbClr val="C0504D"/>
              </a:solidFill>
              <a:latin typeface="+mn-lt"/>
            </a:endParaRPr>
          </a:p>
          <a:p>
            <a:pPr marL="800100" lvl="1" indent="-342900" algn="l" defTabSz="844550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3771900" algn="l"/>
              </a:tabLst>
            </a:pPr>
            <a:endParaRPr lang="en-US" sz="2100" b="1" dirty="0">
              <a:latin typeface="+mn-lt"/>
            </a:endParaRPr>
          </a:p>
          <a:p>
            <a:pPr marL="800100" lvl="1" indent="-342900" algn="l" defTabSz="844550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3771900" algn="l"/>
              </a:tabLst>
            </a:pPr>
            <a:endParaRPr lang="en-US" sz="2100" b="1" dirty="0" smtClean="0">
              <a:latin typeface="+mn-lt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491958" y="4529138"/>
            <a:ext cx="546892" cy="557720"/>
          </a:xfrm>
          <a:prstGeom prst="straightConnector1">
            <a:avLst/>
          </a:prstGeom>
          <a:ln w="31750">
            <a:solidFill>
              <a:srgbClr val="1F497D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328499" y="4171834"/>
            <a:ext cx="16902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22041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100" b="1" noProof="0" dirty="0" smtClean="0">
                <a:solidFill>
                  <a:srgbClr val="1F497D"/>
                </a:solidFill>
                <a:latin typeface="+mn-lt"/>
              </a:rPr>
              <a:t>N</a:t>
            </a:r>
            <a:r>
              <a:rPr kumimoji="0" lang="en-GB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n-lt"/>
              </a:rPr>
              <a:t>ominal </a:t>
            </a:r>
            <a:r>
              <a:rPr kumimoji="0" lang="en-GB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Symbol" panose="05050102010706020507" pitchFamily="18" charset="2"/>
              </a:rPr>
              <a:t>e</a:t>
            </a:r>
            <a:r>
              <a:rPr kumimoji="0" lang="en-GB" sz="21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n-lt"/>
              </a:rPr>
              <a:t>l </a:t>
            </a:r>
            <a:endParaRPr kumimoji="0" lang="en-US" sz="2100" b="1" i="0" u="none" strike="noStrike" kern="1200" cap="none" spc="0" normalizeH="0" baseline="-2500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1001" y="2888895"/>
            <a:ext cx="586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22041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Symbol" panose="05050102010706020507" pitchFamily="18" charset="2"/>
              </a:rPr>
              <a:t>e</a:t>
            </a:r>
            <a:r>
              <a:rPr kumimoji="0" lang="en-GB" sz="16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</a:t>
            </a:r>
            <a:r>
              <a:rPr kumimoji="0" lang="en-GB" sz="1600" b="1" i="0" u="none" strike="noStrike" kern="1200" cap="none" spc="0" normalizeH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(90%) </a:t>
            </a: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 start of flat-top,</a:t>
            </a:r>
            <a:r>
              <a:rPr kumimoji="0" lang="en-GB" sz="1600" b="1" i="0" u="none" strike="noStrike" kern="1200" cap="none" spc="0" normalizeH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per bunch at ejection</a:t>
            </a:r>
            <a:r>
              <a:rPr kumimoji="0" lang="en-GB" sz="16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GB" sz="16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6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versus controller blow-up after transition, 2.6 ∙10</a:t>
            </a:r>
            <a:r>
              <a:rPr kumimoji="0" lang="en-GB" sz="1600" b="1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11</a:t>
            </a:r>
            <a:r>
              <a:rPr kumimoji="0" lang="en-GB" sz="16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p/b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5498817" y="4967514"/>
            <a:ext cx="3721383" cy="10614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9888" marR="0" lvl="0" indent="-376238" algn="l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Symbol" panose="05050102010706020507" pitchFamily="18" charset="2"/>
              <a:buChar char="®"/>
              <a:tabLst/>
              <a:defRPr/>
            </a:pPr>
            <a:r>
              <a:rPr lang="en-GB" sz="2100" dirty="0" smtClean="0">
                <a:solidFill>
                  <a:srgbClr val="1F497D"/>
                </a:solidFill>
                <a:latin typeface="+mn-lt"/>
              </a:rPr>
              <a:t>Margin to deliver 10…15% smaller emittance</a:t>
            </a:r>
          </a:p>
          <a:p>
            <a:pPr marL="369888" marR="0" lvl="0" indent="-376238" algn="l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Symbol" panose="05050102010706020507" pitchFamily="18" charset="2"/>
              <a:buChar char="®"/>
              <a:tabLst/>
              <a:defRPr/>
            </a:pPr>
            <a:r>
              <a:rPr lang="en-GB" sz="2100" dirty="0" smtClean="0">
                <a:solidFill>
                  <a:srgbClr val="C0504D"/>
                </a:solidFill>
                <a:latin typeface="+mn-lt"/>
              </a:rPr>
              <a:t>Limitations due to beam-loading (RF current) beyond</a:t>
            </a:r>
            <a:endParaRPr lang="en-GB" sz="2100" dirty="0">
              <a:solidFill>
                <a:srgbClr val="C0504D"/>
              </a:solidFill>
            </a:endParaRPr>
          </a:p>
          <a:p>
            <a:pPr marL="369888" marR="0" lvl="0" indent="-376238" algn="l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1" y="3411205"/>
            <a:ext cx="2438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>
                <a:solidFill>
                  <a:srgbClr val="0000FF"/>
                </a:solidFill>
                <a:latin typeface="+mn-lt"/>
              </a:rPr>
              <a:t>Blow-up 4 with 4</a:t>
            </a:r>
            <a:r>
              <a:rPr lang="en-GB" sz="1600" dirty="0" smtClean="0">
                <a:solidFill>
                  <a:srgbClr val="0000FF"/>
                </a:solidFill>
                <a:latin typeface="+mn-lt"/>
                <a:sym typeface="Symbol" panose="05050102010706020507" pitchFamily="18" charset="2"/>
              </a:rPr>
              <a:t>4.5kV</a:t>
            </a:r>
            <a:endParaRPr lang="en-GB" sz="1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19201" y="4039718"/>
            <a:ext cx="1066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3</a:t>
            </a:r>
            <a:r>
              <a:rPr lang="en-GB" sz="1600" dirty="0" smtClean="0">
                <a:latin typeface="+mn-lt"/>
                <a:sym typeface="Symbol" panose="05050102010706020507" pitchFamily="18" charset="2"/>
              </a:rPr>
              <a:t>4.5kV</a:t>
            </a:r>
            <a:endParaRPr lang="en-GB" sz="1600" dirty="0"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19201" y="4617828"/>
            <a:ext cx="1066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>
                <a:solidFill>
                  <a:srgbClr val="FF0000"/>
                </a:solidFill>
                <a:latin typeface="+mn-lt"/>
                <a:sym typeface="Symbol" panose="05050102010706020507" pitchFamily="18" charset="2"/>
              </a:rPr>
              <a:t>2</a:t>
            </a:r>
            <a:r>
              <a:rPr lang="en-GB" sz="1600" dirty="0" smtClean="0">
                <a:solidFill>
                  <a:srgbClr val="FF0000"/>
                </a:solidFill>
                <a:latin typeface="+mn-lt"/>
                <a:sym typeface="Symbol" panose="05050102010706020507" pitchFamily="18" charset="2"/>
              </a:rPr>
              <a:t>4.5kV</a:t>
            </a:r>
            <a:endParaRPr lang="en-GB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45229" y="4987555"/>
            <a:ext cx="1066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>
                <a:solidFill>
                  <a:srgbClr val="0000FF"/>
                </a:solidFill>
                <a:latin typeface="+mn-lt"/>
                <a:sym typeface="Symbol" panose="05050102010706020507" pitchFamily="18" charset="2"/>
              </a:rPr>
              <a:t>14.5kV</a:t>
            </a:r>
            <a:endParaRPr lang="en-GB" sz="1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19400" y="5719043"/>
            <a:ext cx="2438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>
                <a:latin typeface="+mn-lt"/>
                <a:sym typeface="Symbol" panose="05050102010706020507" pitchFamily="18" charset="2"/>
              </a:rPr>
              <a:t>No blow-up after transition</a:t>
            </a:r>
            <a:endParaRPr lang="en-GB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2079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Minimum </a:t>
            </a:r>
            <a:r>
              <a:rPr lang="en-US" dirty="0"/>
              <a:t>l</a:t>
            </a:r>
            <a:r>
              <a:rPr lang="en-US" dirty="0" smtClean="0"/>
              <a:t>ongitudinal emittance from PS?</a:t>
            </a:r>
            <a:endParaRPr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33400" y="990600"/>
            <a:ext cx="883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+mn-lt"/>
              </a:rPr>
              <a:t>LIU baseline at PS injection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>
              <a:latin typeface="+mn-lt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 smtClean="0">
              <a:latin typeface="+mn-lt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>
              <a:latin typeface="+mn-lt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 smtClean="0">
              <a:latin typeface="+mn-lt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>
              <a:latin typeface="+mn-lt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3200" b="1" dirty="0" smtClean="0">
              <a:latin typeface="+mn-lt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+mn-lt"/>
              </a:rPr>
              <a:t>Bunches </a:t>
            </a:r>
            <a:r>
              <a:rPr lang="en-GB" sz="2100" b="1" dirty="0">
                <a:latin typeface="+mn-lt"/>
              </a:rPr>
              <a:t>split in PS by 12 (standard triple splitting) or 6 (BCMS)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US" sz="2100" b="1" dirty="0" smtClean="0">
                <a:solidFill>
                  <a:srgbClr val="C0504D"/>
                </a:solidFill>
                <a:latin typeface="+mn-lt"/>
              </a:rPr>
              <a:t>~0.25 eVs/bunch at extraction already at injection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+mn-lt"/>
              </a:rPr>
              <a:t>Assume ~20% (un-)controlled blow-up (RF manipulations, transition, synchronization)</a:t>
            </a:r>
            <a:endParaRPr lang="en-GB" sz="2100" b="1" dirty="0">
              <a:latin typeface="+mn-lt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+mn-lt"/>
              </a:rPr>
              <a:t>Longitudinal</a:t>
            </a:r>
            <a:r>
              <a:rPr lang="en-GB" sz="2100" b="1" dirty="0" smtClean="0">
                <a:solidFill>
                  <a:srgbClr val="C0504D"/>
                </a:solidFill>
                <a:latin typeface="+mn-lt"/>
              </a:rPr>
              <a:t> emittance below 0.3 </a:t>
            </a:r>
            <a:r>
              <a:rPr lang="en-GB" sz="2100" b="1" dirty="0" err="1" smtClean="0">
                <a:solidFill>
                  <a:srgbClr val="C0504D"/>
                </a:solidFill>
                <a:latin typeface="+mn-lt"/>
              </a:rPr>
              <a:t>eVs</a:t>
            </a:r>
            <a:r>
              <a:rPr lang="en-GB" sz="2100" b="1" baseline="-25000" dirty="0" err="1" smtClean="0">
                <a:solidFill>
                  <a:srgbClr val="C0504D"/>
                </a:solidFill>
                <a:latin typeface="+mn-lt"/>
              </a:rPr>
              <a:t>FT</a:t>
            </a:r>
            <a:r>
              <a:rPr lang="en-GB" sz="2100" b="1" dirty="0" smtClean="0">
                <a:solidFill>
                  <a:srgbClr val="C0504D"/>
                </a:solidFill>
                <a:latin typeface="+mn-lt"/>
              </a:rPr>
              <a:t>/bunch corresponding to ~0.21 eVs</a:t>
            </a:r>
            <a:r>
              <a:rPr lang="en-GB" sz="2100" b="1" baseline="-25000" dirty="0" smtClean="0">
                <a:solidFill>
                  <a:srgbClr val="C0504D"/>
                </a:solidFill>
                <a:latin typeface="+mn-lt"/>
              </a:rPr>
              <a:t>90%</a:t>
            </a:r>
            <a:r>
              <a:rPr lang="en-GB" sz="2100" b="1" dirty="0" smtClean="0">
                <a:solidFill>
                  <a:srgbClr val="C0504D"/>
                </a:solidFill>
                <a:latin typeface="+mn-lt"/>
              </a:rPr>
              <a:t>/bunch difficult to achieve with present LIU baseline</a:t>
            </a:r>
            <a:endParaRPr lang="en-GB" sz="2100" b="1" dirty="0">
              <a:solidFill>
                <a:srgbClr val="C0504D"/>
              </a:solidFill>
              <a:latin typeface="+mn-lt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endParaRPr lang="en-US" sz="2100" b="1" dirty="0" smtClean="0">
              <a:latin typeface="+mn-lt"/>
            </a:endParaRPr>
          </a:p>
          <a:p>
            <a:pPr marL="800100" lvl="1" indent="-342900" algn="l" defTabSz="844550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3771900" algn="l"/>
              </a:tabLst>
            </a:pPr>
            <a:endParaRPr lang="en-US" sz="2100" b="1" dirty="0" smtClean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670" y="1371600"/>
            <a:ext cx="7924800" cy="189823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203281" y="2614612"/>
            <a:ext cx="511970" cy="531019"/>
          </a:xfrm>
          <a:prstGeom prst="rect">
            <a:avLst/>
          </a:prstGeom>
          <a:noFill/>
          <a:ln w="44450">
            <a:solidFill>
              <a:srgbClr val="C0504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867400" y="3145631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Symbol" panose="05050102010706020507" pitchFamily="18" charset="2"/>
              </a:rPr>
              <a:t>e</a:t>
            </a:r>
            <a:r>
              <a:rPr lang="en-GB" sz="1800" baseline="-25000" dirty="0" smtClean="0">
                <a:latin typeface="+mn-lt"/>
              </a:rPr>
              <a:t>l</a:t>
            </a:r>
            <a:r>
              <a:rPr lang="en-GB" sz="1800" dirty="0" smtClean="0">
                <a:latin typeface="+mn-lt"/>
              </a:rPr>
              <a:t> in foot-tangent (FT) definition</a:t>
            </a:r>
            <a:endParaRPr lang="en-GB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65440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2819400"/>
            <a:ext cx="9906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6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covered by existing syste</a:t>
            </a:r>
            <a:r>
              <a:rPr lang="en-GB" sz="60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GB" sz="6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024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618" y="217488"/>
            <a:ext cx="8075762" cy="7476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Additional benefits of dedicated Landau system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83708" y="1081146"/>
            <a:ext cx="8682672" cy="4648200"/>
          </a:xfrm>
        </p:spPr>
        <p:txBody>
          <a:bodyPr>
            <a:norm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Dedicated versus existing RF system</a:t>
            </a:r>
            <a:endParaRPr 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672822" y="5051250"/>
            <a:ext cx="8682672" cy="8923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indent="-279400" fontAlgn="auto">
              <a:buClrTx/>
              <a:buFont typeface="Symbol" panose="05050102010706020507" pitchFamily="18" charset="2"/>
              <a:buChar char="®"/>
            </a:pPr>
            <a:r>
              <a:rPr lang="en-US" sz="2300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Voltage limitations with existing 40 MHz system during acceleration</a:t>
            </a:r>
          </a:p>
          <a:p>
            <a:pPr marL="273050" indent="-279400" fontAlgn="auto">
              <a:buClrTx/>
              <a:buFont typeface="Symbol" panose="05050102010706020507" pitchFamily="18" charset="2"/>
              <a:buChar char="®"/>
            </a:pPr>
            <a:r>
              <a:rPr lang="en-US" sz="2300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Higher-harmonic below 13.5 GeV excluded without dedicated RF system </a:t>
            </a:r>
            <a:endParaRPr lang="en-GB" sz="2400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06876"/>
              </p:ext>
            </p:extLst>
          </p:nvPr>
        </p:nvGraphicFramePr>
        <p:xfrm>
          <a:off x="683707" y="1573516"/>
          <a:ext cx="8671786" cy="3104270"/>
        </p:xfrm>
        <a:graphic>
          <a:graphicData uri="http://schemas.openxmlformats.org/drawingml/2006/table">
            <a:tbl>
              <a:tblPr firstRow="1" bandRow="1"/>
              <a:tblGrid>
                <a:gridCol w="22118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594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27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600" b="1" i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Dedicated system</a:t>
                      </a:r>
                      <a:r>
                        <a:rPr lang="en-US" sz="16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at 40 MHz</a:t>
                      </a:r>
                      <a:endParaRPr lang="en-US" sz="1600" b="1" i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Existing</a:t>
                      </a:r>
                    </a:p>
                    <a:p>
                      <a:pPr algn="ctr"/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r>
                        <a:rPr lang="en-US" sz="16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MHz cavities</a:t>
                      </a:r>
                      <a:endParaRPr lang="en-US" sz="1600" b="1" i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Comment</a:t>
                      </a: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27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Voltage ratio,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with respect to 200 kV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rgbClr val="1F497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20%</a:t>
                      </a:r>
                      <a:endParaRPr lang="en-US" sz="1600" b="1" dirty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C0504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~14</a:t>
                      </a:r>
                      <a:r>
                        <a:rPr lang="en-US" sz="1600" b="1" baseline="0" dirty="0" smtClean="0">
                          <a:solidFill>
                            <a:srgbClr val="C0504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% max.</a:t>
                      </a:r>
                      <a:endParaRPr lang="en-US" sz="1600" b="1" dirty="0">
                        <a:solidFill>
                          <a:srgbClr val="C0504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 RF voltage decreases</a:t>
                      </a:r>
                      <a:r>
                        <a:rPr lang="en-US" sz="16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after transition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27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Operation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below transition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rgbClr val="1F497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1600" b="1" dirty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C0504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Excluded</a:t>
                      </a:r>
                      <a:endParaRPr lang="en-US" sz="1600" b="1" dirty="0">
                        <a:solidFill>
                          <a:srgbClr val="C0504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2708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for damping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 smtClean="0">
                          <a:solidFill>
                            <a:srgbClr val="1F497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Flat-bottom</a:t>
                      </a:r>
                      <a:br>
                        <a:rPr lang="en-US" sz="1600" b="1" baseline="0" dirty="0" smtClean="0">
                          <a:solidFill>
                            <a:srgbClr val="1F497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600" b="1" baseline="0" dirty="0" smtClean="0">
                          <a:solidFill>
                            <a:srgbClr val="1F497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flat-top</a:t>
                      </a:r>
                      <a:endParaRPr lang="en-US" sz="1600" b="1" dirty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C0504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~13.5</a:t>
                      </a:r>
                      <a:r>
                        <a:rPr lang="en-US" sz="1600" b="1" baseline="0" dirty="0" smtClean="0">
                          <a:solidFill>
                            <a:srgbClr val="C0504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GeV</a:t>
                      </a:r>
                      <a:br>
                        <a:rPr lang="en-US" sz="1600" b="1" baseline="0" dirty="0" smtClean="0">
                          <a:solidFill>
                            <a:srgbClr val="C0504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600" b="1" baseline="0" dirty="0" smtClean="0">
                          <a:solidFill>
                            <a:srgbClr val="C0504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flat-top</a:t>
                      </a:r>
                      <a:endParaRPr lang="en-US" sz="1600" b="1" dirty="0">
                        <a:solidFill>
                          <a:srgbClr val="C0504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27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Usage for other than LHC-type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beams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rgbClr val="C0504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Excluded</a:t>
                      </a:r>
                      <a:endParaRPr lang="en-US" sz="1600" b="1" dirty="0">
                        <a:solidFill>
                          <a:srgbClr val="C0504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C0504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Excluded</a:t>
                      </a:r>
                      <a:endParaRPr lang="en-US" sz="1600" b="1" dirty="0">
                        <a:solidFill>
                          <a:srgbClr val="C0504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MHz option</a:t>
                      </a:r>
                      <a:r>
                        <a:rPr lang="en-US" sz="16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only or</a:t>
                      </a:r>
                      <a:endParaRPr lang="en-US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Fixed target beam</a:t>
                      </a:r>
                      <a:r>
                        <a:rPr lang="en-US" sz="16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at </a:t>
                      </a:r>
                      <a:r>
                        <a:rPr lang="en-US" sz="1600" b="1" i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 </a:t>
                      </a:r>
                      <a:r>
                        <a:rPr lang="en-US" sz="16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 21?</a:t>
                      </a:r>
                      <a:endParaRPr lang="en-US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618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Existing 40 MHz cavities as Landau RF system</a:t>
            </a:r>
            <a:endParaRPr lang="en-US" dirty="0"/>
          </a:p>
        </p:txBody>
      </p:sp>
      <p:sp>
        <p:nvSpPr>
          <p:cNvPr id="74" name="Rectangle 73"/>
          <p:cNvSpPr>
            <a:spLocks noChangeArrowheads="1"/>
          </p:cNvSpPr>
          <p:nvPr/>
        </p:nvSpPr>
        <p:spPr bwMode="auto">
          <a:xfrm>
            <a:off x="533400" y="1066800"/>
            <a:ext cx="883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+mn-lt"/>
              </a:rPr>
              <a:t>Total voltage of both cavities together up to 28 </a:t>
            </a:r>
            <a:r>
              <a:rPr lang="en-US" sz="2100" b="1" dirty="0" err="1" smtClean="0">
                <a:latin typeface="+mn-lt"/>
              </a:rPr>
              <a:t>kV</a:t>
            </a:r>
            <a:r>
              <a:rPr lang="en-US" sz="2100" b="1" baseline="-25000" dirty="0" err="1" smtClean="0">
                <a:latin typeface="+mn-lt"/>
              </a:rPr>
              <a:t>p</a:t>
            </a:r>
            <a:r>
              <a:rPr lang="en-US" sz="2100" b="1" dirty="0" smtClean="0">
                <a:latin typeface="+mn-lt"/>
              </a:rPr>
              <a:t> at ~175 </a:t>
            </a:r>
            <a:r>
              <a:rPr lang="en-US" sz="2100" b="1" dirty="0" err="1" smtClean="0">
                <a:latin typeface="+mn-lt"/>
              </a:rPr>
              <a:t>ms</a:t>
            </a:r>
            <a:r>
              <a:rPr lang="en-US" sz="2100" b="1" dirty="0" smtClean="0">
                <a:latin typeface="+mn-lt"/>
              </a:rPr>
              <a:t> after transition crossing, </a:t>
            </a:r>
            <a:r>
              <a:rPr lang="en-US" sz="2100" b="1" i="1" u="sng" dirty="0" err="1" smtClean="0">
                <a:latin typeface="+mn-lt"/>
              </a:rPr>
              <a:t>f</a:t>
            </a:r>
            <a:r>
              <a:rPr lang="en-US" sz="2100" b="1" baseline="-25000" dirty="0" err="1" smtClean="0">
                <a:latin typeface="+mn-lt"/>
              </a:rPr>
              <a:t>RF</a:t>
            </a:r>
            <a:r>
              <a:rPr lang="en-US" sz="2100" b="1" dirty="0" smtClean="0">
                <a:latin typeface="+mn-lt"/>
              </a:rPr>
              <a:t> ≈ 39.98 MHz</a:t>
            </a:r>
          </a:p>
          <a:p>
            <a:pPr marL="914400" lvl="1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+mn-lt"/>
              </a:rPr>
              <a:t>~17 % of main RF voltage</a:t>
            </a:r>
          </a:p>
          <a:p>
            <a:pPr marL="914400" lvl="1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+mn-lt"/>
              </a:rPr>
              <a:t>More voltage </a:t>
            </a:r>
            <a:r>
              <a:rPr lang="en-GB" sz="2100" b="1" dirty="0" smtClean="0">
                <a:solidFill>
                  <a:srgbClr val="1F497D"/>
                </a:solidFill>
                <a:latin typeface="+mn-lt"/>
              </a:rPr>
              <a:t>could </a:t>
            </a:r>
            <a:r>
              <a:rPr lang="en-GB" sz="2100" b="1" dirty="0">
                <a:solidFill>
                  <a:srgbClr val="1F497D"/>
                </a:solidFill>
                <a:latin typeface="+mn-lt"/>
              </a:rPr>
              <a:t>be attained closer to the </a:t>
            </a:r>
            <a:r>
              <a:rPr lang="en-GB" sz="2100" b="1" dirty="0" smtClean="0">
                <a:solidFill>
                  <a:srgbClr val="1F497D"/>
                </a:solidFill>
                <a:latin typeface="+mn-lt"/>
              </a:rPr>
              <a:t>flat-top</a:t>
            </a:r>
          </a:p>
          <a:p>
            <a:pPr marL="914400" lvl="1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endParaRPr lang="en-GB" sz="2100" b="1" dirty="0" smtClean="0">
              <a:latin typeface="+mn-lt"/>
            </a:endParaRPr>
          </a:p>
          <a:p>
            <a:pPr marL="342900" lvl="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+mn-lt"/>
              </a:rPr>
              <a:t>Limitations due to bandwidth excludes advancing voltage program earlier</a:t>
            </a:r>
            <a:endParaRPr lang="en-GB" sz="2100" b="1" dirty="0">
              <a:solidFill>
                <a:prstClr val="black"/>
              </a:solidFill>
              <a:latin typeface="Calibri"/>
            </a:endParaRPr>
          </a:p>
          <a:p>
            <a:pPr marL="914400" lvl="1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alibri"/>
              </a:rPr>
              <a:t>Impossible to operate existing cavities closer to transition energy or even below</a:t>
            </a:r>
          </a:p>
          <a:p>
            <a:pPr marL="914400" lvl="1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alibri"/>
              </a:rPr>
              <a:t>Landau RF system effective for beam energies above </a:t>
            </a:r>
            <a:r>
              <a:rPr lang="en-GB" sz="2100" b="1" i="1" dirty="0" err="1" smtClean="0">
                <a:solidFill>
                  <a:srgbClr val="1F497D"/>
                </a:solidFill>
                <a:latin typeface="Calibri"/>
              </a:rPr>
              <a:t>E</a:t>
            </a:r>
            <a:r>
              <a:rPr lang="en-GB" sz="2100" b="1" baseline="-25000" dirty="0" err="1" smtClean="0">
                <a:solidFill>
                  <a:srgbClr val="1F497D"/>
                </a:solidFill>
                <a:latin typeface="Calibri"/>
              </a:rPr>
              <a:t>tot</a:t>
            </a:r>
            <a:r>
              <a:rPr lang="en-GB" sz="2100" b="1" dirty="0" smtClean="0">
                <a:solidFill>
                  <a:srgbClr val="1F497D"/>
                </a:solidFill>
                <a:latin typeface="Calibri"/>
              </a:rPr>
              <a:t> ≈ 13.5 GeV</a:t>
            </a:r>
          </a:p>
          <a:p>
            <a:pPr marL="914400" lvl="1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endParaRPr lang="en-GB" sz="2100" b="1" dirty="0">
              <a:solidFill>
                <a:prstClr val="black"/>
              </a:solidFill>
              <a:latin typeface="Calibri"/>
            </a:endParaRPr>
          </a:p>
          <a:p>
            <a:pPr marL="457200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endParaRPr lang="en-GB" sz="2100" b="1" dirty="0" smtClean="0">
              <a:latin typeface="+mn-lt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100" b="1" dirty="0" smtClean="0">
              <a:latin typeface="+mn-lt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100" b="1" dirty="0" smtClean="0">
              <a:latin typeface="+mn-lt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372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56" y="2541494"/>
            <a:ext cx="9426594" cy="1344706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Beam studies in 2018</a:t>
            </a:r>
            <a:b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556" y="4340411"/>
            <a:ext cx="9426594" cy="1374589"/>
          </a:xfrm>
        </p:spPr>
        <p:txBody>
          <a:bodyPr>
            <a:normAutofit/>
          </a:bodyPr>
          <a:lstStyle/>
          <a:p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H.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Damerau for the Landau RF System Study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</a:p>
          <a:p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PS 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Landau RF system C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heckpoint Meeting</a:t>
            </a:r>
            <a:endParaRPr lang="en-US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24/01/2019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0" y="0"/>
            <a:ext cx="9906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9067800" y="0"/>
            <a:ext cx="838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3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5598493"/>
            <a:ext cx="937260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en-US" sz="800" b="1" dirty="0" smtClean="0">
              <a:latin typeface="Constantia" pitchFamily="18" charset="0"/>
            </a:endParaRPr>
          </a:p>
          <a:p>
            <a:pPr lvl="0"/>
            <a:r>
              <a:rPr lang="en-US" sz="1800" b="1" dirty="0" smtClean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thanks to </a:t>
            </a:r>
            <a:r>
              <a:rPr lang="en-US" sz="1800" b="1" dirty="0" smtClean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 Bertin, R. Calaga, L. De Mallac, N. </a:t>
            </a:r>
            <a:r>
              <a:rPr lang="en-US" sz="1800" b="1" dirty="0" err="1" smtClean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Esfahani</a:t>
            </a:r>
            <a:r>
              <a:rPr lang="en-US" sz="1800" b="1" dirty="0" smtClean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G. Favia,</a:t>
            </a:r>
            <a:br>
              <a:rPr lang="en-US" sz="1800" b="1" dirty="0" smtClean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 smtClean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 Lasheen, M. Morvillo, </a:t>
            </a:r>
            <a:r>
              <a:rPr lang="en-US" sz="1800" b="1" dirty="0" smtClean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800" b="1" dirty="0" smtClean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Paoluzzi, </a:t>
            </a:r>
            <a:r>
              <a:rPr lang="en-US" sz="1800" b="1" dirty="0" smtClean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 Rossi, E</a:t>
            </a:r>
            <a:r>
              <a:rPr lang="en-US" sz="1800" b="1" dirty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800" b="1" dirty="0" err="1" smtClean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Shaposhnikova</a:t>
            </a:r>
            <a:endParaRPr lang="en-US" sz="1800" b="1" dirty="0" smtClean="0">
              <a:solidFill>
                <a:srgbClr val="385D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37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Voltage requirement for Landau RF system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83708" y="889200"/>
            <a:ext cx="8682672" cy="4648200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pdated RF system parameters: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Reduced voltage requirement confirmed by parameter scans</a:t>
            </a:r>
            <a:endParaRPr lang="en-US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2925" lvl="1" indent="-355600">
              <a:buFont typeface="Symbol" panose="05050102010706020507" pitchFamily="18" charset="2"/>
              <a:buChar char="®"/>
            </a:pP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Optimum ratios: </a:t>
            </a:r>
            <a:r>
              <a:rPr lang="en-GB" sz="21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0.15 (30 kV) for </a:t>
            </a:r>
            <a:r>
              <a:rPr lang="en-GB" sz="2100" b="1" i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2100" b="1" baseline="-25000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1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2100" b="1" i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2100" b="1" baseline="-25000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21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4 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21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0.2 (40 kV) for </a:t>
            </a:r>
            <a:r>
              <a:rPr lang="en-GB" sz="2100" b="1" i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2100" b="1" baseline="-25000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1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2100" b="1" i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2100" b="1" baseline="-25000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21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3</a:t>
            </a:r>
          </a:p>
          <a:p>
            <a:pPr marL="542925" lvl="1" indent="-355600">
              <a:buFont typeface="Symbol" panose="05050102010706020507" pitchFamily="18" charset="2"/>
              <a:buChar char="®"/>
            </a:pPr>
            <a:endParaRPr lang="en-GB" sz="2100" b="1" dirty="0" smtClean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2100" b="1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GB" sz="2100" dirty="0" smtClean="0"/>
          </a:p>
          <a:p>
            <a:pPr marL="187200" lvl="1" indent="0">
              <a:buNone/>
            </a:pPr>
            <a:endParaRPr lang="en-GB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57725" lvl="2" indent="-457200">
              <a:buFont typeface="+mj-lt"/>
              <a:buAutoNum type="arabicPeriod"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57725" lvl="2" indent="-457200">
              <a:buFont typeface="+mj-lt"/>
              <a:buAutoNum type="arabicPeriod"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56113" lvl="2" indent="-255588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397864"/>
              </p:ext>
            </p:extLst>
          </p:nvPr>
        </p:nvGraphicFramePr>
        <p:xfrm>
          <a:off x="952499" y="1482970"/>
          <a:ext cx="7734301" cy="2860430"/>
        </p:xfrm>
        <a:graphic>
          <a:graphicData uri="http://schemas.openxmlformats.org/drawingml/2006/table">
            <a:tbl>
              <a:tblPr firstRow="1" bandRow="1"/>
              <a:tblGrid>
                <a:gridCol w="1334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8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185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18586">
                  <a:extLst>
                    <a:ext uri="{9D8B030D-6E8A-4147-A177-3AD203B41FA5}">
                      <a16:colId xmlns:a16="http://schemas.microsoft.com/office/drawing/2014/main" val="2919617078"/>
                    </a:ext>
                  </a:extLst>
                </a:gridCol>
              </a:tblGrid>
              <a:tr h="5627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600" b="1" i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600" b="1" i="0" dirty="0" err="1" smtClean="0">
                          <a:solidFill>
                            <a:schemeClr val="bg1"/>
                          </a:solidFill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D</a:t>
                      </a:r>
                      <a:r>
                        <a:rPr lang="en-US" sz="1600" b="1" i="1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[%]</a:t>
                      </a:r>
                      <a:endParaRPr lang="en-US" sz="1600" b="1" i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-25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-25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3, </a:t>
                      </a: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63</a:t>
                      </a:r>
                      <a:endParaRPr lang="en-US" sz="1600" b="1" i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-25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-25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4, </a:t>
                      </a: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84</a:t>
                      </a:r>
                      <a:endParaRPr lang="en-US" sz="1600" b="1" i="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i="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27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GeV to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26 GeV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rgbClr val="C0504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</a:t>
                      </a:r>
                      <a:endParaRPr lang="en-US" sz="1600" b="1" dirty="0">
                        <a:solidFill>
                          <a:srgbClr val="C0504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28.49…30.04 MHz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37.98…40.05 MHz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US" sz="16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27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Transition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26 GeV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rgbClr val="C0504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</a:t>
                      </a:r>
                      <a:endParaRPr lang="en-US" sz="1600" b="1" dirty="0">
                        <a:solidFill>
                          <a:srgbClr val="C0504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29.65…30.04 MHz</a:t>
                      </a:r>
                    </a:p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39.53…40.05 MHz</a:t>
                      </a:r>
                    </a:p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2708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Fixed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target option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C0504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6.8</a:t>
                      </a:r>
                      <a:endParaRPr lang="en-US" sz="1600" b="1" dirty="0">
                        <a:solidFill>
                          <a:srgbClr val="C0504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28.49…30.51 MHz</a:t>
                      </a:r>
                    </a:p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1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63</a:t>
                      </a:r>
                      <a:r>
                        <a:rPr lang="en-US" sz="16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64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27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 voltage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kV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</a:t>
                      </a: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US" sz="16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600" i="1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US" sz="16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≈ 0.3)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 kV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</a:t>
                      </a: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US" sz="16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600" i="1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US" sz="16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≈ 0.2)</a:t>
                      </a:r>
                      <a:endParaRPr lang="en-US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 bwMode="auto">
          <a:xfrm>
            <a:off x="2923542" y="1482971"/>
            <a:ext cx="3827145" cy="112541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defTabSz="844083"/>
            <a:endParaRPr lang="en-US" sz="2123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923542" y="3774832"/>
            <a:ext cx="3827145" cy="56270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defTabSz="844083"/>
            <a:endParaRPr lang="en-US" sz="2123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320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Reach of existing 40 MHz system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83708" y="853200"/>
            <a:ext cx="8682672" cy="55878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Updated RF system parameters:</a:t>
            </a:r>
            <a:endParaRPr lang="en-US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Existing 40 MHz system short in voltage</a:t>
            </a:r>
          </a:p>
          <a:p>
            <a:pPr lvl="1"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Just enough for Landau damping during acceleration?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Damping operation only above 13.5 GeV</a:t>
            </a: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Symbol" panose="05050102010706020507" pitchFamily="18" charset="2"/>
              <a:buChar char="®"/>
            </a:pP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impact on performance?</a:t>
            </a:r>
            <a:endParaRPr lang="en-GB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Symbol" panose="05050102010706020507" pitchFamily="18" charset="2"/>
              <a:buChar char="®"/>
            </a:pPr>
            <a:endParaRPr lang="en-GB" sz="1800" b="1" dirty="0" smtClean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2925" lvl="1" indent="-355600">
              <a:buFont typeface="Symbol" panose="05050102010706020507" pitchFamily="18" charset="2"/>
              <a:buChar char="®"/>
            </a:pPr>
            <a:endParaRPr lang="en-GB" sz="2100" b="1" dirty="0" smtClean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2100" b="1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GB" sz="2100" dirty="0" smtClean="0"/>
          </a:p>
          <a:p>
            <a:pPr marL="187200" lvl="1" indent="0">
              <a:buNone/>
            </a:pPr>
            <a:endParaRPr lang="en-GB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57725" lvl="2" indent="-457200">
              <a:buFont typeface="+mj-lt"/>
              <a:buAutoNum type="arabicPeriod"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57725" lvl="2" indent="-457200">
              <a:buFont typeface="+mj-lt"/>
              <a:buAutoNum type="arabicPeriod"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56113" lvl="2" indent="-255588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41020"/>
              </p:ext>
            </p:extLst>
          </p:nvPr>
        </p:nvGraphicFramePr>
        <p:xfrm>
          <a:off x="952499" y="1482970"/>
          <a:ext cx="7734301" cy="2860430"/>
        </p:xfrm>
        <a:graphic>
          <a:graphicData uri="http://schemas.openxmlformats.org/drawingml/2006/table">
            <a:tbl>
              <a:tblPr firstRow="1" bandRow="1"/>
              <a:tblGrid>
                <a:gridCol w="1334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8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185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18586">
                  <a:extLst>
                    <a:ext uri="{9D8B030D-6E8A-4147-A177-3AD203B41FA5}">
                      <a16:colId xmlns:a16="http://schemas.microsoft.com/office/drawing/2014/main" val="2919617078"/>
                    </a:ext>
                  </a:extLst>
                </a:gridCol>
              </a:tblGrid>
              <a:tr h="5627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600" b="1" i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600" b="1" i="0" dirty="0" err="1" smtClean="0">
                          <a:solidFill>
                            <a:schemeClr val="bg1"/>
                          </a:solidFill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D</a:t>
                      </a:r>
                      <a:r>
                        <a:rPr lang="en-US" sz="1600" b="1" i="1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[%]</a:t>
                      </a:r>
                      <a:endParaRPr lang="en-US" sz="1600" b="1" i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-25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-25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3, </a:t>
                      </a: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63</a:t>
                      </a:r>
                      <a:endParaRPr lang="en-US" sz="1600" b="1" i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-25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-25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4, </a:t>
                      </a: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84</a:t>
                      </a:r>
                      <a:endParaRPr lang="en-US" sz="1600" b="1" i="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-25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-25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4, </a:t>
                      </a: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84</a:t>
                      </a:r>
                      <a:endParaRPr lang="en-US" sz="1600" b="1" i="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existing</a:t>
                      </a:r>
                      <a:r>
                        <a:rPr lang="en-US" sz="1600" b="1" i="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cavities</a:t>
                      </a:r>
                      <a:endParaRPr lang="en-US" sz="1600" b="1" i="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27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GeV to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26 GeV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rgbClr val="C0504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</a:t>
                      </a:r>
                      <a:endParaRPr lang="en-US" sz="1600" b="1" dirty="0">
                        <a:solidFill>
                          <a:srgbClr val="C0504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28.49…30.04 MHz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37.98…40.05 MHz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39.98…40.05 MHz</a:t>
                      </a:r>
                    </a:p>
                    <a:p>
                      <a:pPr algn="ctr"/>
                      <a:r>
                        <a:rPr lang="en-US" sz="16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b="1" i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13.5</a:t>
                      </a:r>
                      <a:r>
                        <a:rPr lang="en-US" sz="16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…26 GeV)</a:t>
                      </a:r>
                      <a:endParaRPr lang="en-US" sz="16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27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Transition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26 GeV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rgbClr val="C0504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</a:t>
                      </a:r>
                      <a:endParaRPr lang="en-US" sz="1600" b="1" dirty="0">
                        <a:solidFill>
                          <a:srgbClr val="C0504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29.65…30.04 MHz</a:t>
                      </a:r>
                    </a:p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39.53…40.05 MHz</a:t>
                      </a:r>
                    </a:p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2708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Fixed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target option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C0504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6.8</a:t>
                      </a:r>
                      <a:endParaRPr lang="en-US" sz="1600" b="1" dirty="0">
                        <a:solidFill>
                          <a:srgbClr val="C0504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28.49…30.51 MHz</a:t>
                      </a:r>
                    </a:p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1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63</a:t>
                      </a:r>
                      <a:r>
                        <a:rPr lang="en-US" sz="16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64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excluded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27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 voltage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kV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</a:t>
                      </a: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US" sz="16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600" i="1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US" sz="16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≈ 0.3)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 kV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</a:t>
                      </a: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US" sz="16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600" i="1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US" sz="16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≈ 0.2)</a:t>
                      </a:r>
                      <a:endParaRPr lang="en-US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28 kV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US" sz="16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600" i="1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US" sz="16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0.17)</a:t>
                      </a:r>
                      <a:endParaRPr lang="en-US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" name="Rectangle 15"/>
          <p:cNvSpPr/>
          <p:nvPr/>
        </p:nvSpPr>
        <p:spPr bwMode="auto">
          <a:xfrm>
            <a:off x="2923542" y="1482971"/>
            <a:ext cx="3827145" cy="112541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defTabSz="844083"/>
            <a:endParaRPr lang="en-US" sz="2123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2923542" y="3774832"/>
            <a:ext cx="3827145" cy="56270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defTabSz="844083"/>
            <a:endParaRPr lang="en-US" sz="2123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021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55769" y="1143000"/>
            <a:ext cx="871683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Longitudinal LIU baseline parameters reached at PS extraction</a:t>
            </a: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Existing 40 MHz cavities with new anode power converters usable above ~13.5 GeV</a:t>
            </a: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Beneficial effect on beam stability observed</a:t>
            </a: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Limitations with existing cavities</a:t>
            </a: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Maximum RF voltage limited to ~28 kV (sum of both cavities)</a:t>
            </a: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Higher-harmonic operation at lower energies excluded</a:t>
            </a:r>
          </a:p>
        </p:txBody>
      </p:sp>
    </p:spTree>
    <p:extLst>
      <p:ext uri="{BB962C8B-B14F-4D97-AF65-F5344CB8AC3E}">
        <p14:creationId xmlns:p14="http://schemas.microsoft.com/office/powerpoint/2010/main" val="2224719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endParaRPr lang="en-GB" sz="3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28229" y="990600"/>
            <a:ext cx="9049544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 achieved in 2018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Upgrades during YETS2017/2018</a:t>
            </a:r>
          </a:p>
          <a:p>
            <a:pPr lvl="1"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 40 MHz cavities for Landau </a:t>
            </a:r>
            <a:r>
              <a:rPr lang="en-US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damping</a:t>
            </a:r>
          </a:p>
          <a:p>
            <a:pPr lvl="1"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US" sz="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Margin to reduce longitudinal emittance</a:t>
            </a:r>
            <a:endParaRPr lang="en-US" sz="28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US" sz="6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cannot be covered with existing cavities?</a:t>
            </a:r>
            <a:endParaRPr lang="en-US" sz="2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defTabSz="812800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2800" lvl="1" indent="-355600" algn="l" defTabSz="812800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 defTabSz="812800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1200" lvl="1" indent="-254000" algn="l" defTabSz="812800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US" sz="20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US" sz="20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833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2819400"/>
            <a:ext cx="9906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6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Intensity reach</a:t>
            </a:r>
            <a:endParaRPr lang="en-GB" sz="6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37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Heiko\Presentations\2014-11_RFUpgradesHB2014\2012-01_LHCBeamSlides\LHC25\foursplitb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550" y="4011163"/>
            <a:ext cx="2455502" cy="241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Heiko\Presentations\2014-11_RFUpgradesHB2014\2012-01_LHCBeamSlides\LHC25cycle_smal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724" y="1509857"/>
            <a:ext cx="7809231" cy="2156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2899144" y="2348440"/>
            <a:ext cx="1326049" cy="37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defTabSz="844083"/>
            <a:r>
              <a:rPr lang="en-US" sz="1846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846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7 or 9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7344508" y="1543498"/>
            <a:ext cx="1547446" cy="603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44083"/>
            <a:r>
              <a:rPr lang="en-US" sz="1662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Eject 72 bunches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1347177" y="1638302"/>
            <a:ext cx="2868591" cy="348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44083"/>
            <a:r>
              <a:rPr lang="en-US" sz="1662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 4+2 or 4+4 bunches</a:t>
            </a:r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 rot="10800000" flipV="1">
            <a:off x="5445368" y="2482804"/>
            <a:ext cx="0" cy="357554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pPr defTabSz="844083"/>
            <a:endParaRPr lang="en-US" sz="2123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5234355" y="2131112"/>
            <a:ext cx="492369" cy="390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44083"/>
            <a:r>
              <a:rPr lang="en-US" sz="1939" b="1" dirty="0" err="1">
                <a:solidFill>
                  <a:prstClr val="black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r>
              <a:rPr lang="en-US" sz="1939" b="1" baseline="-25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</a:t>
            </a:r>
            <a:endParaRPr lang="en-US" sz="1939" b="1" baseline="-25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60" name="Text Box 21"/>
          <p:cNvSpPr txBox="1">
            <a:spLocks noChangeArrowheads="1"/>
          </p:cNvSpPr>
          <p:nvPr/>
        </p:nvSpPr>
        <p:spPr bwMode="auto">
          <a:xfrm>
            <a:off x="1305975" y="2069508"/>
            <a:ext cx="2180492" cy="31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44083"/>
            <a:r>
              <a:rPr lang="en-US" sz="1477" b="1" dirty="0">
                <a:solidFill>
                  <a:srgbClr val="EEECE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Controlled blow-ups</a:t>
            </a:r>
          </a:p>
        </p:txBody>
      </p:sp>
      <p:sp>
        <p:nvSpPr>
          <p:cNvPr id="10261" name="Line 22"/>
          <p:cNvSpPr>
            <a:spLocks noChangeShapeType="1"/>
          </p:cNvSpPr>
          <p:nvPr/>
        </p:nvSpPr>
        <p:spPr bwMode="auto">
          <a:xfrm flipV="1">
            <a:off x="3344008" y="2022677"/>
            <a:ext cx="808892" cy="167054"/>
          </a:xfrm>
          <a:prstGeom prst="line">
            <a:avLst/>
          </a:prstGeom>
          <a:noFill/>
          <a:ln w="31750">
            <a:solidFill>
              <a:schemeClr val="bg2"/>
            </a:solidFill>
            <a:round/>
            <a:headEnd/>
            <a:tailEnd type="triangle" w="med" len="lg"/>
          </a:ln>
        </p:spPr>
        <p:txBody>
          <a:bodyPr/>
          <a:lstStyle/>
          <a:p>
            <a:pPr defTabSz="844083"/>
            <a:endParaRPr lang="en-US" sz="2123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62" name="Text Box 23"/>
          <p:cNvSpPr txBox="1">
            <a:spLocks noChangeArrowheads="1"/>
          </p:cNvSpPr>
          <p:nvPr/>
        </p:nvSpPr>
        <p:spPr bwMode="auto">
          <a:xfrm rot="-5400000">
            <a:off x="6667473" y="2410382"/>
            <a:ext cx="984738" cy="37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44083"/>
            <a:r>
              <a:rPr lang="en-US" sz="1846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846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84</a:t>
            </a:r>
          </a:p>
        </p:txBody>
      </p:sp>
      <p:sp>
        <p:nvSpPr>
          <p:cNvPr id="10263" name="Line 24"/>
          <p:cNvSpPr>
            <a:spLocks noChangeShapeType="1"/>
          </p:cNvSpPr>
          <p:nvPr/>
        </p:nvSpPr>
        <p:spPr bwMode="auto">
          <a:xfrm flipH="1">
            <a:off x="7047769" y="1841804"/>
            <a:ext cx="367079" cy="167686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pPr defTabSz="844083"/>
            <a:endParaRPr lang="en-US" sz="2123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64" name="Text Box 28"/>
          <p:cNvSpPr txBox="1">
            <a:spLocks noChangeArrowheads="1"/>
          </p:cNvSpPr>
          <p:nvPr/>
        </p:nvSpPr>
        <p:spPr bwMode="auto">
          <a:xfrm>
            <a:off x="4381051" y="1977761"/>
            <a:ext cx="984738" cy="37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44083"/>
            <a:r>
              <a:rPr lang="en-US" sz="1846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846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21</a:t>
            </a:r>
          </a:p>
        </p:txBody>
      </p:sp>
      <p:sp>
        <p:nvSpPr>
          <p:cNvPr id="10267" name="AutoShape 31"/>
          <p:cNvSpPr>
            <a:spLocks noChangeArrowheads="1"/>
          </p:cNvSpPr>
          <p:nvPr/>
        </p:nvSpPr>
        <p:spPr bwMode="auto">
          <a:xfrm rot="2160000">
            <a:off x="4497450" y="2978600"/>
            <a:ext cx="281354" cy="967462"/>
          </a:xfrm>
          <a:prstGeom prst="up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844083"/>
            <a:endParaRPr lang="en-US" sz="2123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itle 1"/>
          <p:cNvSpPr txBox="1">
            <a:spLocks/>
          </p:cNvSpPr>
          <p:nvPr/>
        </p:nvSpPr>
        <p:spPr>
          <a:xfrm>
            <a:off x="1290618" y="217488"/>
            <a:ext cx="8075762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pPr lvl="0"/>
            <a:r>
              <a:rPr lang="en-GB" dirty="0"/>
              <a:t>LHC-type beams with 25 ns spacing in the PS</a:t>
            </a:r>
          </a:p>
        </p:txBody>
      </p:sp>
      <p:pic>
        <p:nvPicPr>
          <p:cNvPr id="40" name="Picture 2" descr="C:\Heiko\Presentations\2013-10_InjectorChainExoticOptionsRLIUP\TomoscopeImages\PS\inj2allb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678" y="4015628"/>
            <a:ext cx="2509714" cy="241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Heiko\Presentations\2014-11_RFUpgradesHB2014\2012-01_LHCBeamSlides\LHC25\inj2allb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650" y="4010165"/>
            <a:ext cx="2510752" cy="2416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9" name="Text Box 9"/>
          <p:cNvSpPr txBox="1">
            <a:spLocks noChangeArrowheads="1"/>
          </p:cNvSpPr>
          <p:nvPr/>
        </p:nvSpPr>
        <p:spPr bwMode="auto">
          <a:xfrm rot="-5400000">
            <a:off x="2313179" y="4936340"/>
            <a:ext cx="21492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44083"/>
            <a:r>
              <a:rPr lang="en-US" sz="1400" b="1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400" b="1" baseline="-25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</a:t>
            </a: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2.5 </a:t>
            </a:r>
            <a:r>
              <a:rPr lang="en-US" sz="14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GeV</a:t>
            </a:r>
            <a:endParaRPr 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 Box 9"/>
          <p:cNvSpPr txBox="1">
            <a:spLocks noChangeArrowheads="1"/>
          </p:cNvSpPr>
          <p:nvPr/>
        </p:nvSpPr>
        <p:spPr bwMode="auto">
          <a:xfrm rot="-5400000">
            <a:off x="4707103" y="4937982"/>
            <a:ext cx="21492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44083"/>
            <a:r>
              <a:rPr lang="en-US" sz="1400" b="1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400" b="1" baseline="-25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</a:t>
            </a: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2.5 </a:t>
            </a:r>
            <a:r>
              <a:rPr lang="en-US" sz="14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GeV</a:t>
            </a:r>
            <a:endParaRPr 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 Box 9"/>
          <p:cNvSpPr txBox="1">
            <a:spLocks noChangeArrowheads="1"/>
          </p:cNvSpPr>
          <p:nvPr/>
        </p:nvSpPr>
        <p:spPr bwMode="auto">
          <a:xfrm rot="-5400000">
            <a:off x="7323037" y="4937982"/>
            <a:ext cx="21492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44083"/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 GeV/c</a:t>
            </a:r>
          </a:p>
        </p:txBody>
      </p:sp>
      <p:sp>
        <p:nvSpPr>
          <p:cNvPr id="44" name="AutoShape 31"/>
          <p:cNvSpPr>
            <a:spLocks noChangeArrowheads="1"/>
          </p:cNvSpPr>
          <p:nvPr/>
        </p:nvSpPr>
        <p:spPr bwMode="auto">
          <a:xfrm>
            <a:off x="6678228" y="2131113"/>
            <a:ext cx="281354" cy="1810096"/>
          </a:xfrm>
          <a:prstGeom prst="up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844083"/>
            <a:endParaRPr lang="en-US" sz="2123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060536" y="932909"/>
            <a:ext cx="4719743" cy="2410035"/>
            <a:chOff x="3679535" y="1140302"/>
            <a:chExt cx="4719743" cy="2410035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3860351" y="1769941"/>
              <a:ext cx="0" cy="1780396"/>
            </a:xfrm>
            <a:prstGeom prst="line">
              <a:avLst/>
            </a:prstGeom>
            <a:ln w="317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4908589" y="1768475"/>
              <a:ext cx="0" cy="1780396"/>
            </a:xfrm>
            <a:prstGeom prst="line">
              <a:avLst/>
            </a:prstGeom>
            <a:ln w="317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133023" y="1768475"/>
              <a:ext cx="0" cy="1780396"/>
            </a:xfrm>
            <a:prstGeom prst="line">
              <a:avLst/>
            </a:prstGeom>
            <a:ln w="317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860351" y="1438275"/>
              <a:ext cx="0" cy="278975"/>
            </a:xfrm>
            <a:prstGeom prst="line">
              <a:avLst/>
            </a:prstGeom>
            <a:ln w="31750">
              <a:solidFill>
                <a:srgbClr val="0000FF"/>
              </a:solidFill>
              <a:headEnd type="non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4910400" y="1438275"/>
              <a:ext cx="0" cy="278975"/>
            </a:xfrm>
            <a:prstGeom prst="line">
              <a:avLst/>
            </a:prstGeom>
            <a:ln w="31750">
              <a:solidFill>
                <a:srgbClr val="0000FF"/>
              </a:solidFill>
              <a:headEnd type="non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6134400" y="1438275"/>
              <a:ext cx="0" cy="278975"/>
            </a:xfrm>
            <a:prstGeom prst="line">
              <a:avLst/>
            </a:prstGeom>
            <a:ln w="31750">
              <a:solidFill>
                <a:srgbClr val="0000FF"/>
              </a:solidFill>
              <a:headEnd type="non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 Box 17"/>
            <p:cNvSpPr txBox="1">
              <a:spLocks noChangeArrowheads="1"/>
            </p:cNvSpPr>
            <p:nvPr/>
          </p:nvSpPr>
          <p:spPr bwMode="auto">
            <a:xfrm>
              <a:off x="3679535" y="1140302"/>
              <a:ext cx="4719743" cy="348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844083"/>
              <a:r>
                <a:rPr lang="en-US" sz="1662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Longitudinal emittance</a:t>
              </a:r>
              <a:r>
                <a:rPr lang="en-US" sz="1662" b="1" dirty="0">
                  <a:latin typeface="Arial" panose="020B0604020202020204" pitchFamily="34" charset="0"/>
                  <a:cs typeface="Arial" panose="020B0604020202020204" pitchFamily="34" charset="0"/>
                </a:rPr>
                <a:t>,</a:t>
              </a:r>
              <a:r>
                <a:rPr lang="en-US" sz="1662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62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bunch length meas. </a:t>
              </a:r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6634220" y="1767600"/>
              <a:ext cx="0" cy="1780396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6634800" y="1440000"/>
              <a:ext cx="0" cy="278975"/>
            </a:xfrm>
            <a:prstGeom prst="line">
              <a:avLst/>
            </a:prstGeom>
            <a:ln w="31750">
              <a:solidFill>
                <a:srgbClr val="FF0000"/>
              </a:solidFill>
              <a:headEnd type="non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 Box 17"/>
          <p:cNvSpPr txBox="1">
            <a:spLocks noChangeArrowheads="1"/>
          </p:cNvSpPr>
          <p:nvPr/>
        </p:nvSpPr>
        <p:spPr bwMode="auto">
          <a:xfrm>
            <a:off x="1417948" y="3704307"/>
            <a:ext cx="2123722" cy="348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44083"/>
            <a:r>
              <a:rPr lang="en-US" sz="1662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Standard, </a:t>
            </a:r>
            <a:r>
              <a:rPr lang="en-US" sz="1662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3-split</a:t>
            </a:r>
          </a:p>
        </p:txBody>
      </p:sp>
      <p:sp>
        <p:nvSpPr>
          <p:cNvPr id="56" name="Text Box 17"/>
          <p:cNvSpPr txBox="1">
            <a:spLocks noChangeArrowheads="1"/>
          </p:cNvSpPr>
          <p:nvPr/>
        </p:nvSpPr>
        <p:spPr bwMode="auto">
          <a:xfrm>
            <a:off x="3755634" y="3705590"/>
            <a:ext cx="2182103" cy="348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44083"/>
            <a:r>
              <a:rPr lang="en-US" sz="1662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BCMS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171342" y="1625948"/>
            <a:ext cx="2180492" cy="1506171"/>
            <a:chOff x="5189534" y="775121"/>
            <a:chExt cx="2362200" cy="1631685"/>
          </a:xfrm>
        </p:grpSpPr>
        <p:sp>
          <p:nvSpPr>
            <p:cNvPr id="29" name="Rectangle 28"/>
            <p:cNvSpPr/>
            <p:nvPr/>
          </p:nvSpPr>
          <p:spPr bwMode="auto">
            <a:xfrm rot="18828842">
              <a:off x="5349555" y="1362399"/>
              <a:ext cx="1403155" cy="228600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083"/>
              <a:endParaRPr lang="en-US" sz="2123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6629401" y="820094"/>
              <a:ext cx="609600" cy="228600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083"/>
              <a:endParaRPr lang="en-US" sz="2123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Line 18"/>
            <p:cNvSpPr>
              <a:spLocks noChangeShapeType="1"/>
            </p:cNvSpPr>
            <p:nvPr/>
          </p:nvSpPr>
          <p:spPr bwMode="auto">
            <a:xfrm rot="10800000">
              <a:off x="6019798" y="1524000"/>
              <a:ext cx="457201" cy="30480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pPr defTabSz="844083"/>
              <a:endParaRPr lang="en-US" sz="2123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Line 18"/>
            <p:cNvSpPr>
              <a:spLocks noChangeShapeType="1"/>
            </p:cNvSpPr>
            <p:nvPr/>
          </p:nvSpPr>
          <p:spPr bwMode="auto">
            <a:xfrm rot="10800000" flipH="1">
              <a:off x="6629402" y="941562"/>
              <a:ext cx="304799" cy="887241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pPr defTabSz="844083"/>
              <a:endParaRPr lang="en-US" sz="2123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 Box 18"/>
            <p:cNvSpPr txBox="1">
              <a:spLocks noChangeArrowheads="1"/>
            </p:cNvSpPr>
            <p:nvPr/>
          </p:nvSpPr>
          <p:spPr bwMode="auto">
            <a:xfrm>
              <a:off x="5189534" y="1752600"/>
              <a:ext cx="2362200" cy="654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44083"/>
              <a:r>
                <a:rPr lang="en-US" sz="16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Instability,</a:t>
              </a:r>
              <a:br>
                <a:rPr lang="en-US" sz="16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blow-up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6826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Multi-bunch tomography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84239" y="1143001"/>
            <a:ext cx="8137525" cy="5572125"/>
          </a:xfrm>
        </p:spPr>
        <p:txBody>
          <a:bodyPr>
            <a:noAutofit/>
          </a:bodyPr>
          <a:lstStyle/>
          <a:p>
            <a:pPr marL="368300" indent="-374650">
              <a:spcBef>
                <a:spcPts val="0"/>
              </a:spcBef>
              <a:buClrTx/>
            </a:pPr>
            <a:r>
              <a:rPr lang="en-GB" sz="1800" dirty="0">
                <a:solidFill>
                  <a:schemeClr val="tx1"/>
                </a:solidFill>
              </a:rPr>
              <a:t>Record almost full turns with 4 GS/s</a:t>
            </a:r>
          </a:p>
          <a:p>
            <a:pPr marL="368300" indent="-374650">
              <a:spcBef>
                <a:spcPts val="0"/>
              </a:spcBef>
              <a:buClrTx/>
            </a:pPr>
            <a:r>
              <a:rPr lang="en-GB" sz="1800" dirty="0">
                <a:solidFill>
                  <a:schemeClr val="tx1"/>
                </a:solidFill>
              </a:rPr>
              <a:t>Reconstruct longitudinal distribution of each bunch individually</a:t>
            </a:r>
          </a:p>
          <a:p>
            <a:pPr marL="368300" indent="-374650">
              <a:spcBef>
                <a:spcPts val="0"/>
              </a:spcBef>
            </a:pPr>
            <a:endParaRPr lang="en-GB" sz="1800" dirty="0"/>
          </a:p>
          <a:p>
            <a:pPr marL="368300" indent="-374650">
              <a:spcBef>
                <a:spcPts val="0"/>
              </a:spcBef>
            </a:pPr>
            <a:endParaRPr lang="en-GB" sz="1800" dirty="0"/>
          </a:p>
          <a:p>
            <a:pPr marL="368300" indent="-374650">
              <a:spcBef>
                <a:spcPts val="0"/>
              </a:spcBef>
            </a:pPr>
            <a:endParaRPr lang="en-GB" sz="1800" dirty="0"/>
          </a:p>
          <a:p>
            <a:pPr marL="368300" indent="-374650">
              <a:spcBef>
                <a:spcPts val="0"/>
              </a:spcBef>
            </a:pPr>
            <a:endParaRPr lang="en-GB" sz="1800" dirty="0"/>
          </a:p>
          <a:p>
            <a:pPr marL="368300" indent="-374650">
              <a:spcBef>
                <a:spcPts val="0"/>
              </a:spcBef>
            </a:pPr>
            <a:endParaRPr lang="en-GB" sz="1800" dirty="0"/>
          </a:p>
          <a:p>
            <a:pPr marL="368300" indent="-374650">
              <a:spcBef>
                <a:spcPts val="0"/>
              </a:spcBef>
            </a:pPr>
            <a:endParaRPr lang="en-GB" sz="1800" dirty="0"/>
          </a:p>
          <a:p>
            <a:pPr marL="368300" indent="-374650">
              <a:spcBef>
                <a:spcPts val="0"/>
              </a:spcBef>
            </a:pPr>
            <a:endParaRPr lang="en-GB" sz="1800" dirty="0"/>
          </a:p>
          <a:p>
            <a:pPr marL="368300" indent="-374650">
              <a:spcBef>
                <a:spcPts val="0"/>
              </a:spcBef>
            </a:pPr>
            <a:endParaRPr lang="en-GB" sz="1800" dirty="0"/>
          </a:p>
          <a:p>
            <a:pPr marL="368300" indent="-374650">
              <a:spcBef>
                <a:spcPts val="0"/>
              </a:spcBef>
            </a:pPr>
            <a:endParaRPr lang="en-GB" sz="1800" dirty="0"/>
          </a:p>
          <a:p>
            <a:pPr marL="368300" indent="-374650">
              <a:spcBef>
                <a:spcPts val="0"/>
              </a:spcBef>
            </a:pPr>
            <a:endParaRPr lang="en-GB" sz="1800" dirty="0"/>
          </a:p>
          <a:p>
            <a:pPr marL="368300" indent="-374650">
              <a:spcBef>
                <a:spcPts val="0"/>
              </a:spcBef>
            </a:pPr>
            <a:endParaRPr lang="en-GB" sz="1800" dirty="0"/>
          </a:p>
          <a:p>
            <a:pPr marL="368300" indent="-374650">
              <a:spcBef>
                <a:spcPts val="0"/>
              </a:spcBef>
              <a:buClrTx/>
              <a:buFont typeface="Symbol" panose="05050102010706020507" pitchFamily="18" charset="2"/>
              <a:buChar char="®"/>
            </a:pPr>
            <a:r>
              <a:rPr lang="en-GB" dirty="0" smtClean="0">
                <a:solidFill>
                  <a:srgbClr val="000000"/>
                </a:solidFill>
              </a:rPr>
              <a:t>Common </a:t>
            </a:r>
            <a:r>
              <a:rPr lang="en-GB" dirty="0">
                <a:solidFill>
                  <a:srgbClr val="000000"/>
                </a:solidFill>
              </a:rPr>
              <a:t>foot-tangent fit definition </a:t>
            </a:r>
            <a:r>
              <a:rPr lang="en-GB" dirty="0" smtClean="0">
                <a:solidFill>
                  <a:srgbClr val="000000"/>
                </a:solidFill>
              </a:rPr>
              <a:t>(0.35 eVs/b) varies </a:t>
            </a:r>
            <a:r>
              <a:rPr lang="en-GB" dirty="0">
                <a:solidFill>
                  <a:srgbClr val="000000"/>
                </a:solidFill>
              </a:rPr>
              <a:t>with bunch shape</a:t>
            </a:r>
          </a:p>
          <a:p>
            <a:pPr marL="368300" indent="-374650">
              <a:spcBef>
                <a:spcPts val="0"/>
              </a:spcBef>
              <a:buFont typeface="Symbol" panose="05050102010706020507" pitchFamily="18" charset="2"/>
              <a:buChar char="®"/>
            </a:pPr>
            <a:r>
              <a:rPr lang="en-GB" dirty="0" smtClean="0"/>
              <a:t>Choice of analysing statistical emittances (90%), </a:t>
            </a:r>
            <a:r>
              <a:rPr lang="en-GB" dirty="0" err="1" smtClean="0">
                <a:solidFill>
                  <a:srgbClr val="C0504D"/>
                </a:solidFill>
                <a:latin typeface="Symbol" panose="05050102010706020507" pitchFamily="18" charset="2"/>
              </a:rPr>
              <a:t>e</a:t>
            </a:r>
            <a:r>
              <a:rPr lang="en-GB" baseline="-25000" dirty="0" err="1" smtClean="0">
                <a:solidFill>
                  <a:srgbClr val="C0504D"/>
                </a:solidFill>
              </a:rPr>
              <a:t>l,foot</a:t>
            </a:r>
            <a:r>
              <a:rPr lang="en-GB" baseline="-25000" dirty="0" smtClean="0">
                <a:solidFill>
                  <a:srgbClr val="C0504D"/>
                </a:solidFill>
              </a:rPr>
              <a:t>-tangent</a:t>
            </a:r>
            <a:r>
              <a:rPr lang="en-GB" dirty="0" smtClean="0">
                <a:solidFill>
                  <a:srgbClr val="C0504D"/>
                </a:solidFill>
              </a:rPr>
              <a:t> ≈ 1.4 </a:t>
            </a:r>
            <a:r>
              <a:rPr lang="en-GB" dirty="0" smtClean="0">
                <a:solidFill>
                  <a:srgbClr val="C0504D"/>
                </a:solidFill>
                <a:latin typeface="Symbol" panose="05050102010706020507" pitchFamily="18" charset="2"/>
              </a:rPr>
              <a:t>e</a:t>
            </a:r>
            <a:r>
              <a:rPr lang="en-GB" baseline="-25000" dirty="0" smtClean="0">
                <a:solidFill>
                  <a:srgbClr val="C0504D"/>
                </a:solidFill>
              </a:rPr>
              <a:t>l,90%</a:t>
            </a:r>
          </a:p>
          <a:p>
            <a:pPr marL="368300" indent="-374650">
              <a:spcBef>
                <a:spcPts val="0"/>
              </a:spcBef>
              <a:buFont typeface="Symbol" panose="05050102010706020507" pitchFamily="18" charset="2"/>
              <a:buChar char="®"/>
            </a:pPr>
            <a:r>
              <a:rPr lang="en-GB" dirty="0" smtClean="0"/>
              <a:t>10 cycle average to reduce and evaluate cycle-to-cycle fluctuations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271" y="2092497"/>
            <a:ext cx="1517121" cy="130146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678269" y="2073318"/>
            <a:ext cx="837105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7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GS/s</a:t>
            </a:r>
            <a:endParaRPr lang="en-GB" sz="1477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536" y="2496664"/>
            <a:ext cx="1464178" cy="15012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673" y="2004651"/>
            <a:ext cx="5924329" cy="30510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2464953" y="4197855"/>
            <a:ext cx="1182650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7" b="1" dirty="0">
                <a:solidFill>
                  <a:srgbClr val="00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1477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[MeV]</a:t>
            </a:r>
            <a:endParaRPr lang="en-GB" sz="1477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063898" y="3532462"/>
            <a:ext cx="0" cy="467773"/>
          </a:xfrm>
          <a:prstGeom prst="straightConnector1">
            <a:avLst/>
          </a:prstGeom>
          <a:ln>
            <a:solidFill>
              <a:schemeClr val="tx1"/>
            </a:solidFill>
            <a:headEnd w="med" len="lg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248923" y="4913954"/>
            <a:ext cx="1182650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7" b="1" dirty="0">
                <a:solidFill>
                  <a:srgbClr val="00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1477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477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[ns]</a:t>
            </a:r>
            <a:endParaRPr lang="en-GB" sz="1477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962400" y="5080427"/>
            <a:ext cx="712584" cy="0"/>
          </a:xfrm>
          <a:prstGeom prst="straightConnector1">
            <a:avLst/>
          </a:prstGeom>
          <a:ln>
            <a:solidFill>
              <a:schemeClr val="tx1"/>
            </a:solidFill>
            <a:headEnd w="med" len="lg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Bent-Up Arrow 15"/>
          <p:cNvSpPr/>
          <p:nvPr/>
        </p:nvSpPr>
        <p:spPr>
          <a:xfrm rot="5400000">
            <a:off x="1842493" y="3747126"/>
            <a:ext cx="631873" cy="1192658"/>
          </a:xfrm>
          <a:prstGeom prst="bentUpArrow">
            <a:avLst/>
          </a:prstGeom>
          <a:solidFill>
            <a:srgbClr val="4F81BD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62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001" y="2620800"/>
            <a:ext cx="4441945" cy="3081600"/>
          </a:xfrm>
          <a:prstGeom prst="rect">
            <a:avLst/>
          </a:prstGeom>
        </p:spPr>
      </p:pic>
      <p:sp>
        <p:nvSpPr>
          <p:cNvPr id="9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84200" y="934450"/>
            <a:ext cx="8763034" cy="5752884"/>
          </a:xfrm>
        </p:spPr>
        <p:txBody>
          <a:bodyPr>
            <a:noAutofit/>
          </a:bodyPr>
          <a:lstStyle/>
          <a:p>
            <a:pPr marL="369888" indent="-376238">
              <a:spcBef>
                <a:spcPts val="400"/>
              </a:spcBef>
              <a:buClrTx/>
            </a:pPr>
            <a:r>
              <a:rPr lang="en-GB" sz="2100" dirty="0">
                <a:solidFill>
                  <a:srgbClr val="C0504D"/>
                </a:solidFill>
              </a:rPr>
              <a:t>All presently available upgrades active:</a:t>
            </a:r>
          </a:p>
          <a:p>
            <a:pPr marL="571488" lvl="1" indent="-376238">
              <a:spcBef>
                <a:spcPts val="400"/>
              </a:spcBef>
              <a:buFont typeface="Symbol" panose="05050102010706020507" pitchFamily="18" charset="2"/>
              <a:buChar char="®"/>
            </a:pPr>
            <a:r>
              <a:rPr lang="en-GB" sz="1600" b="1" dirty="0" err="1"/>
              <a:t>Finemet</a:t>
            </a:r>
            <a:r>
              <a:rPr lang="en-GB" sz="1600" b="1" dirty="0"/>
              <a:t> coupled-bunch feedback</a:t>
            </a:r>
          </a:p>
          <a:p>
            <a:pPr marL="571488" lvl="1" indent="-376238">
              <a:spcBef>
                <a:spcPts val="400"/>
              </a:spcBef>
              <a:buFont typeface="Symbol" panose="05050102010706020507" pitchFamily="18" charset="2"/>
              <a:buChar char="®"/>
            </a:pPr>
            <a:r>
              <a:rPr lang="en-GB" sz="1600" b="1" dirty="0"/>
              <a:t>1</a:t>
            </a:r>
            <a:r>
              <a:rPr lang="en-GB" sz="1600" b="1" dirty="0">
                <a:sym typeface="Symbol" panose="05050102010706020507" pitchFamily="18" charset="2"/>
              </a:rPr>
              <a:t>40 MHz, 280 MHz with multi-harmonic feedback (MHFB)</a:t>
            </a:r>
          </a:p>
          <a:p>
            <a:pPr marL="571488" lvl="1" indent="-376238">
              <a:spcBef>
                <a:spcPts val="400"/>
              </a:spcBef>
              <a:buFont typeface="Symbol" panose="05050102010706020507" pitchFamily="18" charset="2"/>
              <a:buChar char="®"/>
            </a:pPr>
            <a:r>
              <a:rPr lang="en-GB" sz="1600" b="1" dirty="0">
                <a:sym typeface="Symbol" panose="05050102010706020507" pitchFamily="18" charset="2"/>
              </a:rPr>
              <a:t>140 MHz as Landau RF system starting ~170 </a:t>
            </a:r>
            <a:r>
              <a:rPr lang="en-GB" sz="1600" b="1" dirty="0" err="1">
                <a:sym typeface="Symbol" panose="05050102010706020507" pitchFamily="18" charset="2"/>
              </a:rPr>
              <a:t>ms</a:t>
            </a:r>
            <a:r>
              <a:rPr lang="en-GB" sz="1600" b="1" dirty="0">
                <a:sym typeface="Symbol" panose="05050102010706020507" pitchFamily="18" charset="2"/>
              </a:rPr>
              <a:t> after transition </a:t>
            </a:r>
            <a:endParaRPr lang="en-GB" sz="1600" b="1" dirty="0"/>
          </a:p>
          <a:p>
            <a:pPr marL="369888" indent="-376238">
              <a:spcBef>
                <a:spcPts val="400"/>
              </a:spcBef>
              <a:buClrTx/>
            </a:pPr>
            <a:endParaRPr lang="en-GB" sz="2100" dirty="0">
              <a:solidFill>
                <a:schemeClr val="tx1"/>
              </a:solidFill>
            </a:endParaRPr>
          </a:p>
          <a:p>
            <a:pPr marL="369888" indent="-376238">
              <a:spcBef>
                <a:spcPts val="400"/>
              </a:spcBef>
              <a:buClrTx/>
            </a:pPr>
            <a:endParaRPr lang="en-GB" sz="2100" dirty="0">
              <a:solidFill>
                <a:schemeClr val="tx1"/>
              </a:solidFill>
            </a:endParaRPr>
          </a:p>
          <a:p>
            <a:pPr marL="369888" indent="-376238">
              <a:spcBef>
                <a:spcPts val="400"/>
              </a:spcBef>
              <a:buClrTx/>
            </a:pPr>
            <a:endParaRPr lang="en-GB" sz="2100" dirty="0">
              <a:solidFill>
                <a:schemeClr val="tx1"/>
              </a:solidFill>
            </a:endParaRPr>
          </a:p>
          <a:p>
            <a:pPr marL="369888" indent="-376238">
              <a:spcBef>
                <a:spcPts val="400"/>
              </a:spcBef>
              <a:buClrTx/>
            </a:pPr>
            <a:endParaRPr lang="en-GB" sz="2100" dirty="0">
              <a:solidFill>
                <a:schemeClr val="tx1"/>
              </a:solidFill>
            </a:endParaRPr>
          </a:p>
          <a:p>
            <a:pPr marL="369888" indent="-376238">
              <a:spcBef>
                <a:spcPts val="400"/>
              </a:spcBef>
              <a:buClrTx/>
            </a:pPr>
            <a:endParaRPr lang="en-GB" sz="2100" dirty="0">
              <a:solidFill>
                <a:schemeClr val="tx1"/>
              </a:solidFill>
            </a:endParaRPr>
          </a:p>
          <a:p>
            <a:pPr marL="369888" indent="-376238">
              <a:spcBef>
                <a:spcPts val="400"/>
              </a:spcBef>
              <a:buClrTx/>
            </a:pPr>
            <a:endParaRPr lang="en-GB" sz="2100" dirty="0">
              <a:solidFill>
                <a:schemeClr val="tx1"/>
              </a:solidFill>
            </a:endParaRPr>
          </a:p>
          <a:p>
            <a:pPr marL="369888" indent="-376238">
              <a:spcBef>
                <a:spcPts val="400"/>
              </a:spcBef>
              <a:buClrTx/>
            </a:pPr>
            <a:endParaRPr lang="en-GB" sz="2100" dirty="0">
              <a:solidFill>
                <a:schemeClr val="tx1"/>
              </a:solidFill>
            </a:endParaRPr>
          </a:p>
          <a:p>
            <a:pPr marL="369888" indent="-376238">
              <a:spcBef>
                <a:spcPts val="400"/>
              </a:spcBef>
              <a:buClrTx/>
            </a:pPr>
            <a:endParaRPr lang="en-GB" sz="21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400"/>
              </a:spcBef>
              <a:buClrTx/>
              <a:buFont typeface="Symbol" panose="05050102010706020507" pitchFamily="18" charset="2"/>
              <a:buChar char="®"/>
            </a:pPr>
            <a:r>
              <a:rPr lang="en-GB" sz="2100" dirty="0">
                <a:solidFill>
                  <a:schemeClr val="tx1"/>
                </a:solidFill>
              </a:rPr>
              <a:t>Transmission at ~2.6 ∙ 10</a:t>
            </a:r>
            <a:r>
              <a:rPr lang="en-GB" sz="2100" baseline="30000" dirty="0">
                <a:solidFill>
                  <a:schemeClr val="tx1"/>
                </a:solidFill>
              </a:rPr>
              <a:t>11</a:t>
            </a:r>
            <a:r>
              <a:rPr lang="en-GB" sz="2100" dirty="0">
                <a:solidFill>
                  <a:schemeClr val="tx1"/>
                </a:solidFill>
              </a:rPr>
              <a:t> ppb well within 5% budget</a:t>
            </a:r>
          </a:p>
          <a:p>
            <a:pPr marL="342900" indent="-342900">
              <a:spcBef>
                <a:spcPts val="400"/>
              </a:spcBef>
              <a:buClrTx/>
              <a:buFont typeface="Symbol" panose="05050102010706020507" pitchFamily="18" charset="2"/>
              <a:buChar char="®"/>
            </a:pPr>
            <a:r>
              <a:rPr lang="en-GB" sz="2100" dirty="0">
                <a:solidFill>
                  <a:schemeClr val="tx1"/>
                </a:solidFill>
              </a:rPr>
              <a:t>MHFB removes emittance growth towards end of batch</a:t>
            </a:r>
            <a:endParaRPr lang="en-GB" sz="2100" dirty="0"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  <a:buClrTx/>
            </a:pPr>
            <a:endParaRPr lang="en-GB" sz="2100" dirty="0">
              <a:sym typeface="Symbol" panose="05050102010706020507" pitchFamily="18" charset="2"/>
            </a:endParaRPr>
          </a:p>
          <a:p>
            <a:pPr marL="0" indent="0">
              <a:spcBef>
                <a:spcPts val="400"/>
              </a:spcBef>
              <a:buClrTx/>
              <a:buNone/>
            </a:pPr>
            <a:endParaRPr lang="en-GB" sz="2100" dirty="0">
              <a:sym typeface="Symbol" panose="05050102010706020507" pitchFamily="18" charset="2"/>
            </a:endParaRPr>
          </a:p>
          <a:p>
            <a:pPr marL="0" indent="0">
              <a:spcBef>
                <a:spcPts val="400"/>
              </a:spcBef>
              <a:buClrTx/>
              <a:buNone/>
            </a:pPr>
            <a:endParaRPr lang="en-GB" sz="2100" dirty="0">
              <a:sym typeface="Symbol" panose="05050102010706020507" pitchFamily="18" charset="2"/>
            </a:endParaRPr>
          </a:p>
          <a:p>
            <a:pPr marL="369888" indent="-376238"/>
            <a:endParaRPr lang="en-GB" sz="2100" dirty="0">
              <a:sym typeface="Symbol" panose="05050102010706020507" pitchFamily="18" charset="2"/>
            </a:endParaRPr>
          </a:p>
          <a:p>
            <a:pPr marL="369888" indent="-376238"/>
            <a:endParaRPr lang="en-GB" sz="2100" dirty="0">
              <a:sym typeface="Symbol" panose="05050102010706020507" pitchFamily="18" charset="2"/>
            </a:endParaRPr>
          </a:p>
          <a:p>
            <a:pPr marL="179387" lvl="1" indent="0">
              <a:buNone/>
            </a:pPr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en-GB" sz="1800" dirty="0">
              <a:solidFill>
                <a:srgbClr val="C0504D"/>
              </a:solidFill>
              <a:sym typeface="Symbol" panose="05050102010706020507" pitchFamily="18" charset="2"/>
            </a:endParaRPr>
          </a:p>
          <a:p>
            <a:pPr marL="361950" indent="-368300"/>
            <a:endParaRPr lang="en-GB" sz="21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LHC25ns (72 bunches</a:t>
            </a:r>
            <a:r>
              <a:rPr lang="en-US" dirty="0" smtClean="0"/>
              <a:t>), maximum intensity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54572" y="2435992"/>
            <a:ext cx="303633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55A0"/>
                </a:solidFill>
              </a:rPr>
              <a:t>Intensity and transmission</a:t>
            </a:r>
            <a:endParaRPr lang="en-GB" b="1" dirty="0">
              <a:solidFill>
                <a:srgbClr val="C0504D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18582" y="2309572"/>
            <a:ext cx="39617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1600" b="1" baseline="-25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16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arrival at flat-top, 2.6 ∙ 10</a:t>
            </a:r>
            <a:r>
              <a:rPr lang="en-GB" sz="1600" b="1" baseline="30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GB" sz="16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ppb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00" y="2358000"/>
            <a:ext cx="3517200" cy="35172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00" y="2358000"/>
            <a:ext cx="3517200" cy="3517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79119" y="4467225"/>
            <a:ext cx="1630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~2.6</a:t>
            </a:r>
            <a:r>
              <a:rPr lang="en-GB" sz="1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10</a:t>
            </a:r>
            <a:r>
              <a:rPr lang="en-GB" sz="1800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11</a:t>
            </a:r>
            <a:r>
              <a:rPr lang="en-GB" sz="1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ppb</a:t>
            </a:r>
            <a:endParaRPr lang="en-GB" sz="18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13435" y="2494238"/>
            <a:ext cx="28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Intensity and transmission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271589" y="4464845"/>
            <a:ext cx="2466975" cy="2381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110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Intensity evolution (25 ns, 72 bunches)</a:t>
            </a:r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626" y="1057372"/>
            <a:ext cx="3375342" cy="3168000"/>
          </a:xfrm>
          <a:prstGeom prst="rect">
            <a:avLst/>
          </a:prstGeom>
        </p:spPr>
      </p:pic>
      <p:cxnSp>
        <p:nvCxnSpPr>
          <p:cNvPr id="32" name="Straight Connector 31"/>
          <p:cNvCxnSpPr/>
          <p:nvPr/>
        </p:nvCxnSpPr>
        <p:spPr>
          <a:xfrm>
            <a:off x="1635126" y="1680572"/>
            <a:ext cx="272542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4"/>
          <p:cNvSpPr txBox="1">
            <a:spLocks/>
          </p:cNvSpPr>
          <p:nvPr/>
        </p:nvSpPr>
        <p:spPr>
          <a:xfrm>
            <a:off x="4774876" y="5001418"/>
            <a:ext cx="4188149" cy="1128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9888" marR="0" lvl="0" indent="-376238" algn="l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Symbol" panose="05050102010706020507" pitchFamily="18" charset="2"/>
              <a:buChar char="®"/>
              <a:tabLst/>
              <a:defRPr/>
            </a:pPr>
            <a:r>
              <a:rPr kumimoji="0" lang="en-GB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Wealth of beam measurements at 2.6 ∙ 10</a:t>
            </a:r>
            <a:r>
              <a:rPr kumimoji="0" lang="en-GB" sz="21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11</a:t>
            </a:r>
            <a:r>
              <a:rPr kumimoji="0" lang="en-GB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 p/b</a:t>
            </a:r>
            <a:r>
              <a:rPr kumimoji="0" lang="en-GB" sz="2100" b="1" i="0" u="none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 (LIU intensity)</a:t>
            </a:r>
          </a:p>
          <a:p>
            <a:pPr marL="369888" indent="-376238" fontAlgn="auto">
              <a:spcBef>
                <a:spcPts val="400"/>
              </a:spcBef>
              <a:buClrTx/>
              <a:buFont typeface="Symbol" panose="05050102010706020507" pitchFamily="18" charset="2"/>
              <a:buChar char="®"/>
            </a:pPr>
            <a:r>
              <a:rPr lang="en-GB" sz="2100" dirty="0">
                <a:solidFill>
                  <a:srgbClr val="C0504D"/>
                </a:solidFill>
              </a:rPr>
              <a:t>No more protons until end of 2020</a:t>
            </a:r>
          </a:p>
          <a:p>
            <a:pPr marL="369888" marR="0" lvl="0" indent="-376238" algn="l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774877" y="2640992"/>
            <a:ext cx="39595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Finemet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 dipole-mode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coupled-bunch feedback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791296" y="2286899"/>
            <a:ext cx="2040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Optimization 2017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766477" y="1949974"/>
            <a:ext cx="36631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Suspected feedback saturation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68426" y="1249423"/>
            <a:ext cx="3176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Multi-harmonic feedbacks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C40-78 as Landau RF system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4086227" y="1929390"/>
            <a:ext cx="4343399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790951" y="2302770"/>
            <a:ext cx="4638675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200402" y="2424690"/>
            <a:ext cx="1160145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609851" y="3291325"/>
            <a:ext cx="5819775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357264" y="2424691"/>
            <a:ext cx="338563" cy="200763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4695827" y="2625453"/>
            <a:ext cx="3733799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4181476" y="1553898"/>
            <a:ext cx="163650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4358026" y="1159295"/>
            <a:ext cx="337800" cy="388627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4695827" y="1159294"/>
            <a:ext cx="3733799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774877" y="3336051"/>
            <a:ext cx="31254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Reach with C10-86/96 coupled-bunch feedback (2005)*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597478" y="1400010"/>
            <a:ext cx="20406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LIU baseline</a:t>
            </a: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768427" y="4126922"/>
            <a:ext cx="3965999" cy="3984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*Intensities &gt;1.3 ∙ 10</a:t>
            </a:r>
            <a:r>
              <a:rPr kumimoji="0" lang="en-GB" sz="1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11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 ppb were delivered &lt;2016, but not with sufficient quality for LHC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+mn-lt"/>
              <a:ea typeface="+mn-ea"/>
              <a:cs typeface="Arial"/>
              <a:sym typeface="Symbol" panose="05050102010706020507" pitchFamily="18" charset="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422636" y="762000"/>
            <a:ext cx="3131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22041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Intensity per bunch at extraction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" y="3876783"/>
            <a:ext cx="4015108" cy="2981217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1635126" y="4238303"/>
            <a:ext cx="27221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22041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Bunch profile/length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 flipH="1" flipV="1">
            <a:off x="3756368" y="2319981"/>
            <a:ext cx="0" cy="410182"/>
          </a:xfrm>
          <a:prstGeom prst="straightConnector1">
            <a:avLst/>
          </a:prstGeom>
          <a:ln w="31750">
            <a:solidFill>
              <a:srgbClr val="C0504D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055768" y="2663448"/>
            <a:ext cx="1401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22041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500" b="1" noProof="0" dirty="0" smtClean="0">
                <a:solidFill>
                  <a:srgbClr val="C0504D"/>
                </a:solidFill>
                <a:latin typeface="+mn-lt"/>
              </a:rPr>
              <a:t>Study WG started</a:t>
            </a:r>
            <a:endParaRPr kumimoji="0" lang="en-US" sz="1500" b="1" i="0" u="none" strike="noStrike" kern="1200" cap="none" spc="0" normalizeH="0" baseline="-2500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778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2819400"/>
            <a:ext cx="9906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6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 40 MHz system</a:t>
            </a:r>
            <a:endParaRPr lang="en-GB" sz="6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50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Leere Präsentation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0000FF"/>
      </a:folHlink>
    </a:clrScheme>
    <a:fontScheme name="Leere Prä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eere Präsentation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0000FF"/>
      </a:folHlink>
    </a:clrScheme>
    <a:fontScheme name="Leere Prä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76982</TotalTime>
  <Words>1251</Words>
  <Application>Microsoft Office PowerPoint</Application>
  <PresentationFormat>A4 Paper (210x297 mm)</PresentationFormat>
  <Paragraphs>382</Paragraphs>
  <Slides>22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Arial</vt:lpstr>
      <vt:lpstr>Calibri</vt:lpstr>
      <vt:lpstr>Constantia</vt:lpstr>
      <vt:lpstr>Lucida Grande</vt:lpstr>
      <vt:lpstr>Symbol</vt:lpstr>
      <vt:lpstr>Times New Roman</vt:lpstr>
      <vt:lpstr>Wingdings</vt:lpstr>
      <vt:lpstr>LIU_PowerPoint_Template</vt:lpstr>
      <vt:lpstr>2_Leere Präsentation</vt:lpstr>
      <vt:lpstr>Leere Präsentation</vt:lpstr>
      <vt:lpstr>PowerPoint Presentation</vt:lpstr>
      <vt:lpstr>Beam studies in 2018 </vt:lpstr>
      <vt:lpstr>PowerPoint Presentation</vt:lpstr>
      <vt:lpstr>PowerPoint Presentation</vt:lpstr>
      <vt:lpstr>PowerPoint Presentation</vt:lpstr>
      <vt:lpstr>Multi-bunch tomography</vt:lpstr>
      <vt:lpstr>LHC25ns (72 bunches), maximum intensity</vt:lpstr>
      <vt:lpstr>Intensity evolution (25 ns, 72 bunches)</vt:lpstr>
      <vt:lpstr>PowerPoint Presentation</vt:lpstr>
      <vt:lpstr>PowerPoint Presentation</vt:lpstr>
      <vt:lpstr>Operating 40 MHz cavities during acceleration</vt:lpstr>
      <vt:lpstr>Existing 40 MHz cavities as Landau RF system</vt:lpstr>
      <vt:lpstr>40 MHz cavity as Landau RF system</vt:lpstr>
      <vt:lpstr>PowerPoint Presentation</vt:lpstr>
      <vt:lpstr>Longitudinal stability margin (25 ns, 72 bunches)</vt:lpstr>
      <vt:lpstr>Minimum longitudinal emittance from PS?</vt:lpstr>
      <vt:lpstr>PowerPoint Presentation</vt:lpstr>
      <vt:lpstr>Additional benefits of dedicated Landau system</vt:lpstr>
      <vt:lpstr>Existing 40 MHz cavities as Landau RF system</vt:lpstr>
      <vt:lpstr>Voltage requirement for Landau RF system</vt:lpstr>
      <vt:lpstr>Reach of existing 40 MHz system</vt:lpstr>
      <vt:lpstr>PowerPoint Presentation</vt:lpstr>
    </vt:vector>
  </TitlesOfParts>
  <Company>XXXXX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2425</cp:revision>
  <cp:lastPrinted>2018-03-01T08:29:03Z</cp:lastPrinted>
  <dcterms:created xsi:type="dcterms:W3CDTF">2004-02-08T17:46:25Z</dcterms:created>
  <dcterms:modified xsi:type="dcterms:W3CDTF">2019-01-21T09:25:18Z</dcterms:modified>
</cp:coreProperties>
</file>