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624" r:id="rId2"/>
    <p:sldId id="883" r:id="rId3"/>
    <p:sldId id="880" r:id="rId4"/>
    <p:sldId id="881" r:id="rId5"/>
    <p:sldId id="885" r:id="rId6"/>
    <p:sldId id="891" r:id="rId7"/>
    <p:sldId id="892" r:id="rId8"/>
    <p:sldId id="871" r:id="rId9"/>
    <p:sldId id="886" r:id="rId10"/>
    <p:sldId id="887" r:id="rId11"/>
    <p:sldId id="893" r:id="rId12"/>
    <p:sldId id="872" r:id="rId13"/>
    <p:sldId id="894" r:id="rId14"/>
    <p:sldId id="873" r:id="rId15"/>
    <p:sldId id="895" r:id="rId16"/>
    <p:sldId id="874" r:id="rId17"/>
    <p:sldId id="867" r:id="rId18"/>
    <p:sldId id="888" r:id="rId19"/>
    <p:sldId id="889" r:id="rId20"/>
    <p:sldId id="890" r:id="rId21"/>
    <p:sldId id="875" r:id="rId22"/>
    <p:sldId id="877" r:id="rId23"/>
    <p:sldId id="879" r:id="rId24"/>
    <p:sldId id="876" r:id="rId25"/>
    <p:sldId id="878" r:id="rId26"/>
    <p:sldId id="896" r:id="rId27"/>
    <p:sldId id="897" r:id="rId28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chemeClr val="tx2"/>
      </a:buClr>
      <a:buSzPct val="75000"/>
      <a:buFont typeface="Monotype Sorts" pitchFamily="-106" charset="2"/>
      <a:defRPr sz="2400" b="1" kern="1200">
        <a:solidFill>
          <a:schemeClr val="accent1"/>
        </a:solidFill>
        <a:latin typeface="Arial" pitchFamily="-106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tx2"/>
      </a:buClr>
      <a:buSzPct val="75000"/>
      <a:buFont typeface="Monotype Sorts" pitchFamily="-106" charset="2"/>
      <a:defRPr sz="2400" b="1" kern="1200">
        <a:solidFill>
          <a:schemeClr val="accent1"/>
        </a:solidFill>
        <a:latin typeface="Arial" pitchFamily="-106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tx2"/>
      </a:buClr>
      <a:buSzPct val="75000"/>
      <a:buFont typeface="Monotype Sorts" pitchFamily="-106" charset="2"/>
      <a:defRPr sz="2400" b="1" kern="1200">
        <a:solidFill>
          <a:schemeClr val="accent1"/>
        </a:solidFill>
        <a:latin typeface="Arial" pitchFamily="-106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tx2"/>
      </a:buClr>
      <a:buSzPct val="75000"/>
      <a:buFont typeface="Monotype Sorts" pitchFamily="-106" charset="2"/>
      <a:defRPr sz="2400" b="1" kern="1200">
        <a:solidFill>
          <a:schemeClr val="accent1"/>
        </a:solidFill>
        <a:latin typeface="Arial" pitchFamily="-106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tx2"/>
      </a:buClr>
      <a:buSzPct val="75000"/>
      <a:buFont typeface="Monotype Sorts" pitchFamily="-106" charset="2"/>
      <a:defRPr sz="2400" b="1" kern="1200">
        <a:solidFill>
          <a:schemeClr val="accent1"/>
        </a:solidFill>
        <a:latin typeface="Arial" pitchFamily="-106" charset="0"/>
        <a:ea typeface="+mn-ea"/>
        <a:cs typeface="+mn-cs"/>
      </a:defRPr>
    </a:lvl5pPr>
    <a:lvl6pPr marL="2286000" algn="l" defTabSz="457200" rtl="0" eaLnBrk="1" latinLnBrk="0" hangingPunct="1">
      <a:defRPr sz="2400" b="1" kern="1200">
        <a:solidFill>
          <a:schemeClr val="accent1"/>
        </a:solidFill>
        <a:latin typeface="Arial" pitchFamily="-106" charset="0"/>
        <a:ea typeface="+mn-ea"/>
        <a:cs typeface="+mn-cs"/>
      </a:defRPr>
    </a:lvl6pPr>
    <a:lvl7pPr marL="2743200" algn="l" defTabSz="457200" rtl="0" eaLnBrk="1" latinLnBrk="0" hangingPunct="1">
      <a:defRPr sz="2400" b="1" kern="1200">
        <a:solidFill>
          <a:schemeClr val="accent1"/>
        </a:solidFill>
        <a:latin typeface="Arial" pitchFamily="-106" charset="0"/>
        <a:ea typeface="+mn-ea"/>
        <a:cs typeface="+mn-cs"/>
      </a:defRPr>
    </a:lvl7pPr>
    <a:lvl8pPr marL="3200400" algn="l" defTabSz="457200" rtl="0" eaLnBrk="1" latinLnBrk="0" hangingPunct="1">
      <a:defRPr sz="2400" b="1" kern="1200">
        <a:solidFill>
          <a:schemeClr val="accent1"/>
        </a:solidFill>
        <a:latin typeface="Arial" pitchFamily="-106" charset="0"/>
        <a:ea typeface="+mn-ea"/>
        <a:cs typeface="+mn-cs"/>
      </a:defRPr>
    </a:lvl8pPr>
    <a:lvl9pPr marL="3657600" algn="l" defTabSz="457200" rtl="0" eaLnBrk="1" latinLnBrk="0" hangingPunct="1">
      <a:defRPr sz="2400" b="1" kern="1200">
        <a:solidFill>
          <a:schemeClr val="accent1"/>
        </a:solidFill>
        <a:latin typeface="Arial" pitchFamily="-10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D38A"/>
    <a:srgbClr val="2EB51D"/>
    <a:srgbClr val="41FF27"/>
    <a:srgbClr val="FF0000"/>
    <a:srgbClr val="00FFFF"/>
    <a:srgbClr val="33CCFF"/>
    <a:srgbClr val="0099FF"/>
    <a:srgbClr val="FFCCFF"/>
    <a:srgbClr val="CCFFFF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 vertBarState="minimized">
    <p:restoredLeft sz="15620"/>
    <p:restoredTop sz="94666"/>
  </p:normalViewPr>
  <p:slideViewPr>
    <p:cSldViewPr>
      <p:cViewPr varScale="1">
        <p:scale>
          <a:sx n="98" d="100"/>
          <a:sy n="98" d="100"/>
        </p:scale>
        <p:origin x="2200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  <p:sld r:id="rId20" collapse="1"/>
      <p:sld r:id="rId21" collapse="1"/>
      <p:sld r:id="rId22" collapse="1"/>
      <p:sld r:id="rId23" collapse="1"/>
      <p:sld r:id="rId24" collapse="1"/>
      <p:sld r:id="rId25" collapse="1"/>
      <p:sld r:id="rId26" collapse="1"/>
      <p:sld r:id="rId27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4"/>
    </p:cViewPr>
  </p:sorterViewPr>
  <p:notesViewPr>
    <p:cSldViewPr>
      <p:cViewPr varScale="1">
        <p:scale>
          <a:sx n="80" d="100"/>
          <a:sy n="80" d="100"/>
        </p:scale>
        <p:origin x="-2856" y="-12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_rels/viewProps.xml.rels><?xml version="1.0" encoding="UTF-8" standalone="yes"?>
<Relationships xmlns="http://schemas.openxmlformats.org/package/2006/relationships"><Relationship Id="rId9" Type="http://schemas.openxmlformats.org/officeDocument/2006/relationships/slide" Target="slides/slide9.xml"/><Relationship Id="rId20" Type="http://schemas.openxmlformats.org/officeDocument/2006/relationships/slide" Target="slides/slide20.xml"/><Relationship Id="rId21" Type="http://schemas.openxmlformats.org/officeDocument/2006/relationships/slide" Target="slides/slide21.xml"/><Relationship Id="rId22" Type="http://schemas.openxmlformats.org/officeDocument/2006/relationships/slide" Target="slides/slide22.xml"/><Relationship Id="rId23" Type="http://schemas.openxmlformats.org/officeDocument/2006/relationships/slide" Target="slides/slide23.xml"/><Relationship Id="rId24" Type="http://schemas.openxmlformats.org/officeDocument/2006/relationships/slide" Target="slides/slide24.xml"/><Relationship Id="rId25" Type="http://schemas.openxmlformats.org/officeDocument/2006/relationships/slide" Target="slides/slide25.xml"/><Relationship Id="rId26" Type="http://schemas.openxmlformats.org/officeDocument/2006/relationships/slide" Target="slides/slide26.xml"/><Relationship Id="rId27" Type="http://schemas.openxmlformats.org/officeDocument/2006/relationships/slide" Target="slides/slide27.xml"/><Relationship Id="rId10" Type="http://schemas.openxmlformats.org/officeDocument/2006/relationships/slide" Target="slides/slide10.xml"/><Relationship Id="rId11" Type="http://schemas.openxmlformats.org/officeDocument/2006/relationships/slide" Target="slides/slide11.xml"/><Relationship Id="rId12" Type="http://schemas.openxmlformats.org/officeDocument/2006/relationships/slide" Target="slides/slide12.xml"/><Relationship Id="rId13" Type="http://schemas.openxmlformats.org/officeDocument/2006/relationships/slide" Target="slides/slide13.xml"/><Relationship Id="rId14" Type="http://schemas.openxmlformats.org/officeDocument/2006/relationships/slide" Target="slides/slide14.xml"/><Relationship Id="rId15" Type="http://schemas.openxmlformats.org/officeDocument/2006/relationships/slide" Target="slides/slide15.xml"/><Relationship Id="rId16" Type="http://schemas.openxmlformats.org/officeDocument/2006/relationships/slide" Target="slides/slide16.xml"/><Relationship Id="rId17" Type="http://schemas.openxmlformats.org/officeDocument/2006/relationships/slide" Target="slides/slide17.xml"/><Relationship Id="rId18" Type="http://schemas.openxmlformats.org/officeDocument/2006/relationships/slide" Target="slides/slide18.xml"/><Relationship Id="rId19" Type="http://schemas.openxmlformats.org/officeDocument/2006/relationships/slide" Target="slides/slide19.xml"/><Relationship Id="rId1" Type="http://schemas.openxmlformats.org/officeDocument/2006/relationships/slide" Target="slides/slide1.xml"/><Relationship Id="rId2" Type="http://schemas.openxmlformats.org/officeDocument/2006/relationships/slide" Target="slides/slide2.xml"/><Relationship Id="rId3" Type="http://schemas.openxmlformats.org/officeDocument/2006/relationships/slide" Target="slides/slide3.xml"/><Relationship Id="rId4" Type="http://schemas.openxmlformats.org/officeDocument/2006/relationships/slide" Target="slides/slide4.xml"/><Relationship Id="rId5" Type="http://schemas.openxmlformats.org/officeDocument/2006/relationships/slide" Target="slides/slide5.xml"/><Relationship Id="rId6" Type="http://schemas.openxmlformats.org/officeDocument/2006/relationships/slide" Target="slides/slide6.xml"/><Relationship Id="rId7" Type="http://schemas.openxmlformats.org/officeDocument/2006/relationships/slide" Target="slides/slide7.xml"/><Relationship Id="rId8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41663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Book Antiqua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32263" y="0"/>
            <a:ext cx="3141662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Book Antiqua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07488"/>
            <a:ext cx="31416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Book Antiqua" pitchFamily="-106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77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249738" y="9159875"/>
            <a:ext cx="3141662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Book Antiqua" pitchFamily="-106" charset="0"/>
              </a:defRPr>
            </a:lvl1pPr>
          </a:lstStyle>
          <a:p>
            <a:pPr>
              <a:defRPr/>
            </a:pPr>
            <a:fld id="{B7B4379A-8951-CC4A-BB25-A85D7C1AC5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768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157491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ＭＳ Ｐゴシック" pitchFamily="-106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0763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90565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805659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1035472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3101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30317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674595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687829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094454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2336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361103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632358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40527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56198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73462125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8882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41626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421881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20770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27422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62726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0800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903524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776967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3349819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03952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Elias Métral, HiLumi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C3506-B310-1643-A589-9ACE1E159FB2}" type="slidenum">
              <a:rPr lang="en-US"/>
              <a:pPr>
                <a:defRPr/>
              </a:pPr>
              <a:t>‹#›</a:t>
            </a:fld>
            <a:r>
              <a:rPr lang="en-US"/>
              <a:t>/67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Elias Métral, HiLumi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85E9B-D646-924E-8095-5FFF41FB1237}" type="slidenum">
              <a:rPr lang="en-US"/>
              <a:pPr>
                <a:defRPr/>
              </a:pPr>
              <a:t>‹#›</a:t>
            </a:fld>
            <a:r>
              <a:rPr lang="en-US"/>
              <a:t>/67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28800" y="466725"/>
            <a:ext cx="66294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77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000" b="0" smtClean="0">
                <a:solidFill>
                  <a:schemeClr val="tx1"/>
                </a:solidFill>
                <a:latin typeface="Times New Roman" pitchFamily="-106" charset="0"/>
              </a:defRPr>
            </a:lvl1pPr>
          </a:lstStyle>
          <a:p>
            <a:pPr>
              <a:defRPr/>
            </a:pPr>
            <a:r>
              <a:rPr lang="en-US" smtClean="0"/>
              <a:t>Elias Métral, HiLumi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05800" y="64770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b="0">
                <a:solidFill>
                  <a:schemeClr val="tx1"/>
                </a:solidFill>
                <a:latin typeface="Times New Roman" pitchFamily="-106" charset="0"/>
              </a:defRPr>
            </a:lvl1pPr>
          </a:lstStyle>
          <a:p>
            <a:pPr>
              <a:defRPr/>
            </a:pPr>
            <a:fld id="{E82C27FD-4276-6147-A1A0-4923665E7708}" type="slidenum">
              <a:rPr lang="en-US"/>
              <a:pPr>
                <a:defRPr/>
              </a:pPr>
              <a:t>‹#›</a:t>
            </a:fld>
            <a:r>
              <a:rPr lang="en-US" dirty="0"/>
              <a:t>    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-106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-106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-106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-106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-106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-106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hlink"/>
          </a:solidFill>
          <a:effectLst>
            <a:outerShdw blurRad="38100" dist="38100" dir="2700000" algn="tl">
              <a:srgbClr val="000000"/>
            </a:outerShdw>
          </a:effectLst>
          <a:latin typeface="Arial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-106" charset="2"/>
        <a:buChar char="u"/>
        <a:defRPr sz="2800" b="1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-106" charset="2"/>
        <a:buChar char="u"/>
        <a:defRPr sz="2000" b="1">
          <a:solidFill>
            <a:schemeClr val="hlink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-106" charset="2"/>
        <a:buChar char="u"/>
        <a:defRPr sz="2000">
          <a:solidFill>
            <a:schemeClr val="hlink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Monotype Sorts" pitchFamily="-106" charset="2"/>
        <a:buChar char="u"/>
        <a:defRPr sz="2000">
          <a:solidFill>
            <a:schemeClr val="tx1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-106" charset="2"/>
        <a:buChar char="u"/>
        <a:defRPr sz="2000">
          <a:solidFill>
            <a:schemeClr val="tx1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-106" charset="2"/>
        <a:buChar char="u"/>
        <a:defRPr sz="2000">
          <a:solidFill>
            <a:schemeClr val="tx1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-106" charset="2"/>
        <a:buChar char="u"/>
        <a:defRPr sz="2000">
          <a:solidFill>
            <a:schemeClr val="tx1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-106" charset="2"/>
        <a:buChar char="u"/>
        <a:defRPr sz="2000">
          <a:solidFill>
            <a:schemeClr val="tx1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Monotype Sorts" pitchFamily="-106" charset="2"/>
        <a:buChar char="u"/>
        <a:defRPr sz="2000">
          <a:solidFill>
            <a:schemeClr val="tx1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vent/789529/contributions/3279474/attachments/1786859/2909635/2019-01-29_modelStatus-expanded.pdf)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301292/files/CERN-ACC-NOTE-2018-0002.pdf)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301292/files/CERN-ACC-NOTE-2018-0002.pdf)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301292/files/CERN-ACC-NOTE-2018-0002.pdf)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ndico.cern.ch/event/789529/contributions/3279474/attachments/1786859/2909635/2019-01-29_modelStatus-expanded.pdf)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301292/files/CERN-ACC-NOTE-2018-0002.pdf)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4" Type="http://schemas.openxmlformats.org/officeDocument/2006/relationships/image" Target="../media/image7.emf"/><Relationship Id="rId5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4" Type="http://schemas.openxmlformats.org/officeDocument/2006/relationships/hyperlink" Target="https://indico.cern.ch/event/567839/contributions/2295334/attachments/1350209/2037939/elensreview_2016_06102016.pdf" TargetMode="External"/><Relationship Id="rId5" Type="http://schemas.openxmlformats.org/officeDocument/2006/relationships/hyperlink" Target="https://indico.cern.ch/event/751331/contributions/3113704/attachments/1705707/2748308/Why_coat_the_collimators.pdf" TargetMode="External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indico.cern.ch/event/789529/contributions/3279474/attachments/1786859/2909635/2019-01-29_modelStatus-expanded.pdf)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indico.cern.ch/event/789529/contributions/3279474/attachments/1786859/2909635/2019-01-29_modelStatus-expanded.pdf)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indico.cern.ch/event/794757/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Elias Métral, HiLumi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D0275A0-8384-5A41-BEFD-EBDF0727E5D1}" type="slidenum">
              <a:rPr lang="en-US" sz="1000" smtClean="0"/>
              <a:pPr/>
              <a:t>1</a:t>
            </a:fld>
            <a:endParaRPr lang="en-US" sz="1000" dirty="0" smtClean="0"/>
          </a:p>
        </p:txBody>
      </p:sp>
      <p:sp>
        <p:nvSpPr>
          <p:cNvPr id="6149" name="Rectangle 42"/>
          <p:cNvSpPr>
            <a:spLocks noChangeAspect="1" noChangeArrowheads="1"/>
          </p:cNvSpPr>
          <p:nvPr/>
        </p:nvSpPr>
        <p:spPr bwMode="auto">
          <a:xfrm>
            <a:off x="685800" y="543580"/>
            <a:ext cx="7772400" cy="95410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square">
            <a:prstTxWarp prst="textNoShape">
              <a:avLst/>
            </a:prstTxWarp>
            <a:spAutoFit/>
            <a:flatTx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0" smtClean="0">
                <a:solidFill>
                  <a:schemeClr val="tx1"/>
                </a:solidFill>
              </a:rPr>
              <a:t>HL-LHC BEAM STABILITY WITH </a:t>
            </a:r>
            <a:br>
              <a:rPr lang="en-US" sz="2800" b="0" smtClean="0">
                <a:solidFill>
                  <a:schemeClr val="tx1"/>
                </a:solidFill>
              </a:rPr>
            </a:br>
            <a:r>
              <a:rPr lang="en-US" sz="2800" b="0" smtClean="0">
                <a:solidFill>
                  <a:schemeClr val="tx1"/>
                </a:solidFill>
              </a:rPr>
              <a:t>POSITIVE LANDAU OCTUPOLE POLARITY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124200"/>
            <a:ext cx="8686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algn="just"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Recent analysis by </a:t>
            </a:r>
            <a:r>
              <a:rPr lang="en-US" sz="2000" dirty="0" err="1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XavierB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presented at HSC meeting on 21/01/2019 </a:t>
            </a:r>
            <a:r>
              <a:rPr lang="en-US" sz="8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</a:t>
            </a:r>
            <a:r>
              <a:rPr lang="en-US" sz="8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https://</a:t>
            </a:r>
            <a:r>
              <a:rPr lang="en-US" sz="8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indico.cern.ch/event/783125/contributions/3279356/attachments/1781821/2899102/2019-01-14_HLLHCWithPositivePolarity-expanded.pdf)</a:t>
            </a: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9" name="Rectangle 72"/>
          <p:cNvSpPr>
            <a:spLocks noChangeArrowheads="1"/>
          </p:cNvSpPr>
          <p:nvPr/>
        </p:nvSpPr>
        <p:spPr bwMode="auto">
          <a:xfrm>
            <a:off x="2438400" y="1828800"/>
            <a:ext cx="419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E.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Métral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 for HSC team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sym typeface="Math1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3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Reminder on strategy for HL-LHC =&gt; Keep factor 2!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New 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finding: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interaction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at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IP </a:t>
            </a:r>
            <a:r>
              <a:rPr lang="en-US" sz="2000" dirty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</a:t>
            </a:r>
            <a:r>
              <a:rPr lang="en-US" sz="2000" dirty="0" smtClean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(large) </a:t>
            </a:r>
            <a:r>
              <a:rPr lang="en-US" sz="2000" dirty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crossing angle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compensates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detuning with LOF &gt; 0 for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particles at large amplitude (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as opposed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to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BBLR) </a:t>
            </a:r>
            <a:r>
              <a:rPr lang="en-US" sz="2000" dirty="0" smtClean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In this case, LOF &gt; 0 is more critical than LOF &lt; 0!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Ultimate BCMS &amp; full collimation upgrade: synchronous collapse</a:t>
            </a:r>
            <a:endParaRPr lang="en-US" sz="2000" dirty="0">
              <a:solidFill>
                <a:srgbClr val="FFD38A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MAIN OUTCOMES OF RECENT ANALYSIS BY XAVIERB (1/4)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320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3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Reminder on strategy for HL-LHC =&gt; Keep factor 2!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New 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finding: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interaction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at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IP </a:t>
            </a:r>
            <a:r>
              <a:rPr lang="en-US" sz="2000" dirty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</a:t>
            </a:r>
            <a:r>
              <a:rPr lang="en-US" sz="2000" dirty="0" smtClean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(large) </a:t>
            </a:r>
            <a:r>
              <a:rPr lang="en-US" sz="2000" dirty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crossing angle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compensates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detuning with LOF &gt; 0 for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particles at large amplitude (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as opposed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to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BBLR) </a:t>
            </a:r>
            <a:r>
              <a:rPr lang="en-US" sz="2000" dirty="0" smtClean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In this case, LOF &gt; 0 is more critical than LOF &lt; 0!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Ultimate BCMS &amp; full collimation upgrade: synchronous collapse</a:t>
            </a:r>
            <a:endParaRPr lang="en-US" sz="2000" dirty="0">
              <a:solidFill>
                <a:srgbClr val="FFD38A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MAIN OUTCOMES OF RECENT ANALYSIS BY XAVIERB (1/4)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971800"/>
            <a:ext cx="9144000" cy="3626070"/>
          </a:xfrm>
          <a:prstGeom prst="rect">
            <a:avLst/>
          </a:prstGeom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2743200" y="3414356"/>
            <a:ext cx="1066800" cy="471844"/>
          </a:xfrm>
          <a:prstGeom prst="wedgeEllipseCallout">
            <a:avLst>
              <a:gd name="adj1" fmla="val -44959"/>
              <a:gd name="adj2" fmla="val -74081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743200" y="3486090"/>
            <a:ext cx="10668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CC OFF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7315200" y="3414356"/>
            <a:ext cx="1066800" cy="471844"/>
          </a:xfrm>
          <a:prstGeom prst="wedgeEllipseCallout">
            <a:avLst>
              <a:gd name="adj1" fmla="val -61684"/>
              <a:gd name="adj2" fmla="val -74081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7315200" y="3486090"/>
            <a:ext cx="10668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CC ON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7315200" y="4982291"/>
            <a:ext cx="1066800" cy="656509"/>
          </a:xfrm>
          <a:prstGeom prst="wedgeEllipseCallout">
            <a:avLst>
              <a:gd name="adj1" fmla="val 54344"/>
              <a:gd name="adj2" fmla="val -100151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7315200" y="4977825"/>
            <a:ext cx="1066800" cy="5847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smtClean="0">
                <a:latin typeface="Arial"/>
                <a:cs typeface="Arial"/>
              </a:rPr>
              <a:t>For factor </a:t>
            </a:r>
            <a:r>
              <a:rPr lang="en-US" sz="1600" dirty="0" smtClean="0">
                <a:latin typeface="Arial"/>
                <a:cs typeface="Arial"/>
              </a:rPr>
              <a:t>2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038600" y="6248400"/>
            <a:ext cx="10668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X. </a:t>
            </a:r>
            <a:r>
              <a:rPr lang="en-US" sz="1600" dirty="0" err="1" smtClean="0">
                <a:latin typeface="Arial"/>
                <a:cs typeface="Arial"/>
              </a:rPr>
              <a:t>Buffat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228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4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Ultimate BCMS &amp; full collimation upgrade: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synchronous collapse</a:t>
            </a:r>
            <a:endParaRPr lang="en-US" sz="2000" dirty="0">
              <a:solidFill>
                <a:srgbClr val="FFD38A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MAIN OUTCOMES OF RECENT ANALYSIS BY XAVIERB (2/4)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65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4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Ultimate BCMS &amp; full collimation upgrade: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synchronous collapse</a:t>
            </a:r>
            <a:endParaRPr lang="en-US" sz="2000" dirty="0">
              <a:solidFill>
                <a:srgbClr val="FFD38A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MAIN OUTCOMES OF RECENT ANALYSIS BY XAVIERB (2/4)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1854"/>
            <a:ext cx="9144000" cy="3638746"/>
          </a:xfrm>
          <a:prstGeom prst="rect">
            <a:avLst/>
          </a:prstGeom>
        </p:spPr>
      </p:pic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3581400" y="5058491"/>
            <a:ext cx="1905000" cy="961309"/>
          </a:xfrm>
          <a:prstGeom prst="wedgeEllipseCallout">
            <a:avLst>
              <a:gd name="adj1" fmla="val 88086"/>
              <a:gd name="adj2" fmla="val -241008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3657600" y="5105400"/>
            <a:ext cx="17526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Improves a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bit the situation for LOF &lt; 0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886200" y="4462046"/>
            <a:ext cx="10668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X. </a:t>
            </a:r>
            <a:r>
              <a:rPr lang="en-US" sz="1600" dirty="0" err="1" smtClean="0">
                <a:latin typeface="Arial"/>
                <a:cs typeface="Arial"/>
              </a:rPr>
              <a:t>Buffat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38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5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Ultimate BCMS &amp; CC ON: synchronous collapse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MAIN OUTCOMES OF RECENT ANALYSIS BY XAVIERB (3/4)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936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5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Ultimate BCMS &amp; CC ON: synchronous collapse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lvl="1" algn="just">
              <a:tabLst>
                <a:tab pos="1146175" algn="l"/>
              </a:tabLst>
            </a:pP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With LOF &gt; 0 and CC ON during collapse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,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minimum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of stability (over the cycle) is at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end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of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ramp</a:t>
            </a:r>
            <a:endParaRPr lang="en-US" sz="20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MAIN OUTCOMES OF RECENT ANALYSIS BY XAVIERB (3/4)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5257"/>
            <a:ext cx="9144000" cy="3635343"/>
          </a:xfrm>
          <a:prstGeom prst="rect">
            <a:avLst/>
          </a:prstGeom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4038600" y="4462046"/>
            <a:ext cx="10668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X. </a:t>
            </a:r>
            <a:r>
              <a:rPr lang="en-US" sz="1600" dirty="0" err="1" smtClean="0">
                <a:latin typeface="Arial"/>
                <a:cs typeface="Arial"/>
              </a:rPr>
              <a:t>Buffat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061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6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Summary</a:t>
            </a:r>
            <a:endParaRPr lang="en-US" sz="20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MAIN OUTCOMES OF RECENT ANALYSIS BY XAVIERB (4/4)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39230"/>
            <a:ext cx="9144000" cy="1603970"/>
          </a:xfrm>
          <a:prstGeom prst="rect">
            <a:avLst/>
          </a:prstGeom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3581400" y="4343400"/>
            <a:ext cx="3352800" cy="1524000"/>
          </a:xfrm>
          <a:prstGeom prst="wedgeEllipseCallout">
            <a:avLst>
              <a:gd name="adj1" fmla="val -104779"/>
              <a:gd name="adj2" fmla="val -164465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3886200" y="4467761"/>
            <a:ext cx="2743200" cy="132343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Tele-index required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using the formula from </a:t>
            </a:r>
            <a:r>
              <a:rPr lang="en-US" sz="1600" dirty="0" err="1" smtClean="0">
                <a:latin typeface="Arial"/>
                <a:cs typeface="Arial"/>
              </a:rPr>
              <a:t>StephaneF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=&gt; To be confirmed once the optics are available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-76200" y="1109246"/>
            <a:ext cx="10668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X. </a:t>
            </a:r>
            <a:r>
              <a:rPr lang="en-US" sz="1600" dirty="0" err="1" smtClean="0">
                <a:latin typeface="Arial"/>
                <a:cs typeface="Arial"/>
              </a:rPr>
              <a:t>Buffat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1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7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LOF &gt; 0 and CC OFF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F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ast collapse of separation bump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is required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(see </a:t>
            </a:r>
            <a:r>
              <a:rPr lang="en-US" sz="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https://</a:t>
            </a:r>
            <a:r>
              <a:rPr lang="en-US" sz="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cds.cern.ch/record/2301292/files/CERN-ACC-NOTE-2018-0002.pdf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)</a:t>
            </a:r>
            <a:endParaRPr lang="en-US" sz="1800" dirty="0" smtClean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CONCLUSION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9144000" cy="532660"/>
          </a:xfrm>
          <a:prstGeom prst="rect">
            <a:avLst/>
          </a:prstGeom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791200" y="0"/>
            <a:ext cx="3352800" cy="990600"/>
          </a:xfrm>
          <a:prstGeom prst="wedgeEllipseCallout">
            <a:avLst>
              <a:gd name="adj1" fmla="val -51564"/>
              <a:gd name="adj2" fmla="val -28255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867400" y="48161"/>
            <a:ext cx="32766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With reminder of the assumption of the same factor ~ 2 as for current LHC!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48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7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LOF &gt; 0 and CC OFF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F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ast collapse of separation bump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is required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(see </a:t>
            </a:r>
            <a:r>
              <a:rPr lang="en-US" sz="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https://</a:t>
            </a:r>
            <a:r>
              <a:rPr lang="en-US" sz="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cds.cern.ch/record/2301292/files/CERN-ACC-NOTE-2018-0002.pdf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)</a:t>
            </a:r>
            <a:endParaRPr lang="en-US" sz="1800" dirty="0" smtClean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lvl="1" algn="just">
              <a:tabLst>
                <a:tab pos="1146175" algn="l"/>
              </a:tabLst>
            </a:pPr>
            <a:r>
              <a:rPr lang="en-US" sz="1800" dirty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</a:t>
            </a:r>
            <a:r>
              <a:rPr lang="en-US" sz="1800" dirty="0" smtClean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It will be fine to cross rapidly this region (as confirmed during ATS MD in 2018) but cannot be used in static (e.g. for levelling). Proposed future MD: determine the minimum speed to cross the region without triggering instabilities</a:t>
            </a:r>
            <a:endParaRPr lang="en-US" sz="1800" dirty="0">
              <a:solidFill>
                <a:srgbClr val="FFD38A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1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CONCLUSION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9144000" cy="532660"/>
          </a:xfrm>
          <a:prstGeom prst="rect">
            <a:avLst/>
          </a:prstGeom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791200" y="0"/>
            <a:ext cx="3352800" cy="990600"/>
          </a:xfrm>
          <a:prstGeom prst="wedgeEllipseCallout">
            <a:avLst>
              <a:gd name="adj1" fmla="val -51564"/>
              <a:gd name="adj2" fmla="val -28255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867400" y="48161"/>
            <a:ext cx="32766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With reminder of the assumption of </a:t>
            </a:r>
            <a:r>
              <a:rPr lang="en-US" sz="1600" smtClean="0">
                <a:latin typeface="Arial"/>
                <a:cs typeface="Arial"/>
              </a:rPr>
              <a:t>the same factor ~ 2 as for current LHC!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52162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7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LOF &gt; 0 and CC OFF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F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ast collapse of separation bump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is required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(see </a:t>
            </a:r>
            <a:r>
              <a:rPr lang="en-US" sz="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https://</a:t>
            </a:r>
            <a:r>
              <a:rPr lang="en-US" sz="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cds.cern.ch/record/2301292/files/CERN-ACC-NOTE-2018-0002.pdf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)</a:t>
            </a:r>
            <a:endParaRPr lang="en-US" sz="1800" dirty="0" smtClean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lvl="1" algn="just">
              <a:tabLst>
                <a:tab pos="1146175" algn="l"/>
              </a:tabLst>
            </a:pPr>
            <a:r>
              <a:rPr lang="en-US" sz="1800" dirty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</a:t>
            </a:r>
            <a:r>
              <a:rPr lang="en-US" sz="1800" dirty="0" smtClean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It will be fine to cross rapidly this region (as confirmed during ATS MD in 2018) but cannot be used in static (e.g. for levelling). Proposed future MD: determine the minimum speed to cross the region without triggering instabilities</a:t>
            </a:r>
            <a:endParaRPr lang="en-US" sz="1800" dirty="0">
              <a:solidFill>
                <a:srgbClr val="FFD38A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1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</a:t>
            </a:r>
            <a:r>
              <a:rPr lang="en-US" sz="20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LOF &gt; 0 and CC 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ON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M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inimum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of stability is at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end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of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ramp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No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tele-squeeze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required (but at limit for LS2 upgrade only)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1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CONCLUSION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9144000" cy="532660"/>
          </a:xfrm>
          <a:prstGeom prst="rect">
            <a:avLst/>
          </a:prstGeom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791200" y="0"/>
            <a:ext cx="3352800" cy="990600"/>
          </a:xfrm>
          <a:prstGeom prst="wedgeEllipseCallout">
            <a:avLst>
              <a:gd name="adj1" fmla="val -51564"/>
              <a:gd name="adj2" fmla="val -28255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867400" y="48161"/>
            <a:ext cx="32766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With reminder of the assumption of </a:t>
            </a:r>
            <a:r>
              <a:rPr lang="en-US" sz="1600" smtClean="0">
                <a:latin typeface="Arial"/>
                <a:cs typeface="Arial"/>
              </a:rPr>
              <a:t>the same factor ~ 2 as for current LHC!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30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Elias Métral, HiLumi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1</a:t>
            </a:r>
          </a:p>
        </p:txBody>
      </p:sp>
      <p:sp>
        <p:nvSpPr>
          <p:cNvPr id="6149" name="Rectangle 42"/>
          <p:cNvSpPr>
            <a:spLocks noChangeAspect="1" noChangeArrowheads="1"/>
          </p:cNvSpPr>
          <p:nvPr/>
        </p:nvSpPr>
        <p:spPr bwMode="auto">
          <a:xfrm>
            <a:off x="685800" y="543580"/>
            <a:ext cx="7772400" cy="95410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square">
            <a:prstTxWarp prst="textNoShape">
              <a:avLst/>
            </a:prstTxWarp>
            <a:spAutoFit/>
            <a:flatTx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0" smtClean="0">
                <a:solidFill>
                  <a:schemeClr val="tx1"/>
                </a:solidFill>
              </a:rPr>
              <a:t>HL-LHC BEAM STABILITY WITH </a:t>
            </a:r>
            <a:br>
              <a:rPr lang="en-US" sz="2800" b="0" smtClean="0">
                <a:solidFill>
                  <a:schemeClr val="tx1"/>
                </a:solidFill>
              </a:rPr>
            </a:br>
            <a:r>
              <a:rPr lang="en-US" sz="2800" b="0" smtClean="0">
                <a:solidFill>
                  <a:schemeClr val="tx1"/>
                </a:solidFill>
              </a:rPr>
              <a:t>POSITIVE LANDAU OCTUPOLE POLARITY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124200"/>
            <a:ext cx="8686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algn="just"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Recent analysis by </a:t>
            </a:r>
            <a:r>
              <a:rPr lang="en-US" sz="2000" dirty="0" err="1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XavierB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presented at HSC meeting on 21/01/2019 </a:t>
            </a:r>
            <a:r>
              <a:rPr lang="en-US" sz="8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</a:t>
            </a:r>
            <a:r>
              <a:rPr lang="en-US" sz="8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https://</a:t>
            </a:r>
            <a:r>
              <a:rPr lang="en-US" sz="8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indico.cern.ch/event/783125/contributions/3279356/attachments/1781821/2899102/2019-01-14_HLLHCWithPositivePolarity-expanded.pdf)</a:t>
            </a: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Reminder on current LHC understanding</a:t>
            </a:r>
          </a:p>
        </p:txBody>
      </p:sp>
      <p:sp>
        <p:nvSpPr>
          <p:cNvPr id="9" name="Rectangle 72"/>
          <p:cNvSpPr>
            <a:spLocks noChangeArrowheads="1"/>
          </p:cNvSpPr>
          <p:nvPr/>
        </p:nvSpPr>
        <p:spPr bwMode="auto">
          <a:xfrm>
            <a:off x="2438400" y="1828800"/>
            <a:ext cx="419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E.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Métral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 for HSC team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sym typeface="Math1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9314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7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LOF &gt; 0 and CC OFF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F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ast collapse of separation bump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is required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(see </a:t>
            </a:r>
            <a:r>
              <a:rPr lang="en-US" sz="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https://</a:t>
            </a:r>
            <a:r>
              <a:rPr lang="en-US" sz="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cds.cern.ch/record/2301292/files/CERN-ACC-NOTE-2018-0002.pdf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)</a:t>
            </a:r>
            <a:endParaRPr lang="en-US" sz="1800" dirty="0" smtClean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8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lvl="1" algn="just">
              <a:tabLst>
                <a:tab pos="1146175" algn="l"/>
              </a:tabLst>
            </a:pPr>
            <a:r>
              <a:rPr lang="en-US" sz="1800" dirty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</a:t>
            </a:r>
            <a:r>
              <a:rPr lang="en-US" sz="1800" dirty="0" smtClean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It will be fine to cross rapidly this region (as confirmed during ATS MD in 2018) but cannot be used in static (e.g. for levelling). Proposed future MD: determine the minimum speed to cross the region without triggering instabilities</a:t>
            </a:r>
            <a:endParaRPr lang="en-US" sz="1800" dirty="0">
              <a:solidFill>
                <a:srgbClr val="FFD38A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1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</a:t>
            </a:r>
            <a:r>
              <a:rPr lang="en-US" sz="20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LOF &gt; 0 and CC 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ON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M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inimum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of stability is at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end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of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ramp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No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tele-squeeze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required (but at limit for LS2 upgrade only)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1000" dirty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LOF &lt; 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0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B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est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scenario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is: Asynchronous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collapse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+ CC ON only in collision 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T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ele-squeeze required during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the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ramp</a:t>
            </a:r>
            <a:endParaRPr lang="en-US" sz="18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CONCLUSION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52600"/>
            <a:ext cx="9144000" cy="532660"/>
          </a:xfrm>
          <a:prstGeom prst="rect">
            <a:avLst/>
          </a:prstGeom>
        </p:spPr>
      </p:pic>
      <p:sp>
        <p:nvSpPr>
          <p:cNvPr id="7" name="AutoShape 4"/>
          <p:cNvSpPr>
            <a:spLocks noChangeArrowheads="1"/>
          </p:cNvSpPr>
          <p:nvPr/>
        </p:nvSpPr>
        <p:spPr bwMode="auto">
          <a:xfrm>
            <a:off x="5791200" y="0"/>
            <a:ext cx="3352800" cy="990600"/>
          </a:xfrm>
          <a:prstGeom prst="wedgeEllipseCallout">
            <a:avLst>
              <a:gd name="adj1" fmla="val -51564"/>
              <a:gd name="adj2" fmla="val -28255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867400" y="48161"/>
            <a:ext cx="3276600" cy="83099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With reminder of the assumption of </a:t>
            </a:r>
            <a:r>
              <a:rPr lang="en-US" sz="1600" smtClean="0">
                <a:latin typeface="Arial"/>
                <a:cs typeface="Arial"/>
              </a:rPr>
              <a:t>the same factor ~ 2 as for current LHC!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5634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8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0" y="2514600"/>
            <a:ext cx="7543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10000" kern="0" dirty="0" smtClean="0">
                <a:solidFill>
                  <a:schemeClr val="tx1"/>
                </a:solidFill>
              </a:rPr>
              <a:t>APPENDIX</a:t>
            </a:r>
            <a:endParaRPr lang="en-US" sz="10000" kern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37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9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MISSING IMPEDANCE AND NOISE EFFECT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1713582"/>
            <a:ext cx="4792244" cy="331561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3481" y="1713582"/>
            <a:ext cx="4210518" cy="3380110"/>
          </a:xfrm>
          <a:prstGeom prst="rect">
            <a:avLst/>
          </a:prstGeom>
        </p:spPr>
      </p:pic>
      <p:sp>
        <p:nvSpPr>
          <p:cNvPr id="18" name="AutoShape 4"/>
          <p:cNvSpPr>
            <a:spLocks noChangeArrowheads="1"/>
          </p:cNvSpPr>
          <p:nvPr/>
        </p:nvSpPr>
        <p:spPr bwMode="auto">
          <a:xfrm>
            <a:off x="2971800" y="5105400"/>
            <a:ext cx="3505200" cy="1676400"/>
          </a:xfrm>
          <a:prstGeom prst="wedgeEllipseCallout">
            <a:avLst>
              <a:gd name="adj1" fmla="val -35170"/>
              <a:gd name="adj2" fmla="val -115337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p:sp>
        <p:nvSpPr>
          <p:cNvPr id="19" name="Text Box 5"/>
          <p:cNvSpPr txBox="1">
            <a:spLocks noChangeArrowheads="1"/>
          </p:cNvSpPr>
          <p:nvPr/>
        </p:nvSpPr>
        <p:spPr bwMode="auto">
          <a:xfrm>
            <a:off x="2895600" y="5257800"/>
            <a:ext cx="3657600" cy="1323439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Becomes unstable if </a:t>
            </a:r>
            <a:br>
              <a:rPr lang="en-US" sz="1600" dirty="0" smtClean="0">
                <a:latin typeface="Arial"/>
                <a:cs typeface="Arial"/>
              </a:rPr>
            </a:br>
            <a:r>
              <a:rPr lang="en-US" sz="1600" dirty="0" smtClean="0">
                <a:latin typeface="Arial"/>
                <a:cs typeface="Arial"/>
              </a:rPr>
              <a:t>we wait for a longer time (confirmed in 2018) =&gt; Factor ~ 2 compared to prediction (MDs in agreement with physics)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8800" y="2133600"/>
            <a:ext cx="482600" cy="138430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3400" y="3111500"/>
            <a:ext cx="482600" cy="1384300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800" y="3873500"/>
            <a:ext cx="323209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601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10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TMCI STUDIES (D. </a:t>
            </a:r>
            <a:r>
              <a:rPr lang="en-US" sz="2400" kern="0" dirty="0" err="1" smtClean="0">
                <a:solidFill>
                  <a:schemeClr val="tx1"/>
                </a:solidFill>
              </a:rPr>
              <a:t>Amorim</a:t>
            </a:r>
            <a:r>
              <a:rPr lang="en-US" sz="2400" kern="0" dirty="0" smtClean="0">
                <a:solidFill>
                  <a:schemeClr val="tx1"/>
                </a:solidFill>
              </a:rPr>
              <a:t>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12" name="Content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2712" y="497879"/>
            <a:ext cx="3324974" cy="295553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3" name="Content Placeholder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073" y="3597667"/>
            <a:ext cx="3324974" cy="295553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4" name="Content Placeholder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666" y="497879"/>
            <a:ext cx="3324974" cy="2955533"/>
          </a:xfrm>
          <a:prstGeom prst="rect">
            <a:avLst/>
          </a:prstGeom>
          <a:solidFill>
            <a:schemeClr val="tx1"/>
          </a:solidFill>
        </p:spPr>
      </p:pic>
      <p:pic>
        <p:nvPicPr>
          <p:cNvPr id="15" name="Content Placeholder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6026" y="3597667"/>
            <a:ext cx="3324974" cy="2955533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36412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11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“FAST” CROSSING OF THE UNSTABLE REGION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5900"/>
            <a:ext cx="9144000" cy="3883614"/>
          </a:xfrm>
          <a:prstGeom prst="rect">
            <a:avLst/>
          </a:prstGeom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419600" y="5030960"/>
            <a:ext cx="47244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X. </a:t>
            </a:r>
            <a:r>
              <a:rPr lang="en-US" sz="1600" dirty="0" err="1" smtClean="0">
                <a:latin typeface="Arial"/>
                <a:cs typeface="Arial"/>
              </a:rPr>
              <a:t>Buffat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and </a:t>
            </a:r>
            <a:r>
              <a:rPr lang="en-US" sz="1600" dirty="0" smtClean="0">
                <a:latin typeface="Arial"/>
                <a:cs typeface="Arial"/>
              </a:rPr>
              <a:t>S. </a:t>
            </a:r>
            <a:r>
              <a:rPr lang="en-US" sz="1600" dirty="0" err="1" smtClean="0">
                <a:latin typeface="Arial"/>
                <a:cs typeface="Arial"/>
              </a:rPr>
              <a:t>Fartoukh</a:t>
            </a:r>
            <a:r>
              <a:rPr lang="en-US" sz="1600" dirty="0" smtClean="0">
                <a:latin typeface="Arial"/>
                <a:cs typeface="Arial"/>
              </a:rPr>
              <a:t> et al. (ATS </a:t>
            </a:r>
            <a:r>
              <a:rPr lang="en-US" sz="1600" dirty="0" smtClean="0">
                <a:latin typeface="Arial"/>
                <a:cs typeface="Arial"/>
              </a:rPr>
              <a:t>MD, 2018)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26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12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52400"/>
            <a:ext cx="8533166" cy="6386945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7848600" y="6214646"/>
            <a:ext cx="10668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>
                <a:latin typeface="Arial"/>
                <a:cs typeface="Arial"/>
              </a:rPr>
              <a:t>X. </a:t>
            </a:r>
            <a:r>
              <a:rPr lang="en-US" sz="1600" dirty="0" err="1" smtClean="0">
                <a:latin typeface="Arial"/>
                <a:cs typeface="Arial"/>
              </a:rPr>
              <a:t>Buffat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3534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13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15240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REQUIRED LO CURRENT TO REACH 1-BEAM STABILITY</a:t>
            </a:r>
            <a:br>
              <a:rPr lang="en-US" sz="2400" kern="0" dirty="0" smtClean="0">
                <a:solidFill>
                  <a:schemeClr val="tx1"/>
                </a:solidFill>
              </a:rPr>
            </a:br>
            <a:r>
              <a:rPr lang="en-US" sz="2400" kern="0" dirty="0" smtClean="0">
                <a:solidFill>
                  <a:schemeClr val="tx1"/>
                </a:solidFill>
              </a:rPr>
              <a:t>(Ultimate BCMS)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  <p:pic>
        <p:nvPicPr>
          <p:cNvPr id="7" name="Content Placeholder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661" y="1143000"/>
            <a:ext cx="4527339" cy="4527339"/>
          </a:xfrm>
          <a:prstGeom prst="rect">
            <a:avLst/>
          </a:prstGeom>
          <a:solidFill>
            <a:schemeClr val="tx1"/>
          </a:solidFill>
          <a:ln w="15875">
            <a:solidFill>
              <a:schemeClr val="accent1">
                <a:shade val="50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773" y="2880100"/>
            <a:ext cx="4644434" cy="2790239"/>
          </a:xfrm>
          <a:prstGeom prst="rect">
            <a:avLst/>
          </a:prstGeom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7924800" y="5376446"/>
            <a:ext cx="12954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Arial"/>
                <a:cs typeface="Arial"/>
              </a:rPr>
              <a:t>S</a:t>
            </a:r>
            <a:r>
              <a:rPr lang="en-US" sz="1600" dirty="0" smtClean="0">
                <a:latin typeface="Arial"/>
                <a:cs typeface="Arial"/>
              </a:rPr>
              <a:t>. </a:t>
            </a:r>
            <a:r>
              <a:rPr lang="en-US" sz="1600" dirty="0" err="1" smtClean="0">
                <a:latin typeface="Arial"/>
                <a:cs typeface="Arial"/>
              </a:rPr>
              <a:t>Antipov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-76200" y="5365539"/>
            <a:ext cx="12954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Arial"/>
                <a:cs typeface="Arial"/>
              </a:rPr>
              <a:t>S</a:t>
            </a:r>
            <a:r>
              <a:rPr lang="en-US" sz="1600" dirty="0" smtClean="0">
                <a:latin typeface="Arial"/>
                <a:cs typeface="Arial"/>
              </a:rPr>
              <a:t>. </a:t>
            </a:r>
            <a:r>
              <a:rPr lang="en-US" sz="1600" dirty="0" err="1" smtClean="0">
                <a:latin typeface="Arial"/>
                <a:cs typeface="Arial"/>
              </a:rPr>
              <a:t>Antipov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0" y="1143000"/>
            <a:ext cx="4540461" cy="158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2 new options (1 and 2) where only 5 out of 7 collimators are upgraded during Phase 2 =&gt; 2 collimators identified to remain in the machine (CFC)</a:t>
            </a:r>
            <a:endParaRPr lang="en-US" sz="18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4" name="AutoShape 4"/>
          <p:cNvSpPr>
            <a:spLocks noChangeArrowheads="1"/>
          </p:cNvSpPr>
          <p:nvPr/>
        </p:nvSpPr>
        <p:spPr bwMode="auto">
          <a:xfrm>
            <a:off x="3352800" y="5791200"/>
            <a:ext cx="2743200" cy="914400"/>
          </a:xfrm>
          <a:prstGeom prst="wedgeEllipseCallout">
            <a:avLst>
              <a:gd name="adj1" fmla="val 585"/>
              <a:gd name="adj2" fmla="val -280525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 Box 5"/>
              <p:cNvSpPr txBox="1">
                <a:spLocks noChangeArrowheads="1"/>
              </p:cNvSpPr>
              <p:nvPr/>
            </p:nvSpPr>
            <p:spPr bwMode="auto">
              <a:xfrm>
                <a:off x="3352800" y="5956520"/>
                <a:ext cx="2743200" cy="58477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600" dirty="0" smtClean="0">
                    <a:latin typeface="Arial"/>
                    <a:cs typeface="Arial"/>
                  </a:rPr>
                  <a:t>Similar for LOF &gt; 0 as </a:t>
                </a:r>
                <a:br>
                  <a:rPr lang="en-US" sz="1600" dirty="0" smtClean="0">
                    <a:latin typeface="Arial"/>
                    <a:cs typeface="Arial"/>
                  </a:rPr>
                </a:br>
                <a:r>
                  <a:rPr lang="en-US" sz="1600" dirty="0" smtClean="0">
                    <a:latin typeface="Arial"/>
                    <a:cs typeface="Arial"/>
                  </a:rPr>
                  <a:t>the tails are cut at ~ 3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𝝈</m:t>
                    </m:r>
                  </m:oMath>
                </a14:m>
                <a:endParaRPr lang="en-US" sz="1600" dirty="0"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15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52800" y="5956520"/>
                <a:ext cx="2743200" cy="584775"/>
              </a:xfrm>
              <a:prstGeom prst="rect">
                <a:avLst/>
              </a:prstGeom>
              <a:blipFill rotWithShape="0">
                <a:blip r:embed="rId5"/>
                <a:stretch>
                  <a:fillRect t="-3125" b="-12500"/>
                </a:stretch>
              </a:blipFill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24052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14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76200" y="15240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REQUIRED LO CURRENT TO REACH 1-BEAM STABILITY</a:t>
            </a:r>
            <a:br>
              <a:rPr lang="en-US" sz="2400" kern="0" dirty="0" smtClean="0">
                <a:solidFill>
                  <a:schemeClr val="tx1"/>
                </a:solidFill>
              </a:rPr>
            </a:br>
            <a:r>
              <a:rPr lang="en-US" sz="2400" kern="0" dirty="0" smtClean="0">
                <a:solidFill>
                  <a:schemeClr val="tx1"/>
                </a:solidFill>
              </a:rPr>
              <a:t>(Ultimate BCMS) </a:t>
            </a:r>
            <a:r>
              <a:rPr lang="en-US" sz="2400" kern="0" dirty="0" smtClean="0">
                <a:solidFill>
                  <a:srgbClr val="FFD38A"/>
                </a:solidFill>
              </a:rPr>
              <a:t>+ Tighter collimator settings than baseline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1905000"/>
            <a:ext cx="4572000" cy="4572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0" y="1066800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marR="0" lvl="0" indent="-3429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46175" algn="l"/>
              </a:tabLst>
              <a:defRPr/>
            </a:pP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See tighter settings discussed in:</a:t>
            </a:r>
          </a:p>
          <a:p>
            <a:pPr marL="228600" marR="0" lvl="0" indent="-2286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arenR"/>
              <a:tabLst>
                <a:tab pos="1146175" algn="l"/>
              </a:tabLst>
              <a:defRPr/>
            </a:pPr>
            <a:r>
              <a:rPr lang="en-US" sz="11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4"/>
              </a:rPr>
              <a:t>https://indico.cern.ch/event/567839/contributions/2295334/attachments/1350209/2037939/elensreview_2016_06102016.pdf</a:t>
            </a:r>
            <a:r>
              <a:rPr lang="en-US" sz="11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</a:t>
            </a:r>
          </a:p>
          <a:p>
            <a:pPr marL="228600" marR="0" lvl="0" indent="-22860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AutoNum type="arabicParenR"/>
              <a:tabLst>
                <a:tab pos="1146175" algn="l"/>
              </a:tabLst>
              <a:defRPr/>
            </a:pPr>
            <a:r>
              <a:rPr lang="en-US" sz="11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5"/>
              </a:rPr>
              <a:t>https</a:t>
            </a:r>
            <a:r>
              <a:rPr lang="en-US" sz="11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5"/>
              </a:rPr>
              <a:t>://</a:t>
            </a:r>
            <a:r>
              <a:rPr lang="en-US" sz="11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5"/>
              </a:rPr>
              <a:t>indico.cern.ch/event/751331/contributions/3113704/attachments/1705707/2748308/Why_coat_the_collimators.pdf</a:t>
            </a:r>
            <a:r>
              <a:rPr lang="en-US" sz="11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</a:t>
            </a:r>
            <a:endParaRPr lang="en-US" sz="1100" dirty="0">
              <a:solidFill>
                <a:schemeClr val="tx1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6" name="AutoShape 4"/>
          <p:cNvSpPr>
            <a:spLocks noChangeArrowheads="1"/>
          </p:cNvSpPr>
          <p:nvPr/>
        </p:nvSpPr>
        <p:spPr bwMode="auto">
          <a:xfrm>
            <a:off x="76200" y="5486400"/>
            <a:ext cx="2743200" cy="914400"/>
          </a:xfrm>
          <a:prstGeom prst="wedgeEllipseCallout">
            <a:avLst>
              <a:gd name="adj1" fmla="val 33512"/>
              <a:gd name="adj2" fmla="val -158574"/>
            </a:avLst>
          </a:prstGeom>
          <a:solidFill>
            <a:schemeClr val="hlink"/>
          </a:solidFill>
          <a:ln w="28575">
            <a:solidFill>
              <a:srgbClr val="D60093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endParaRPr lang="en-US" sz="2000" b="1">
              <a:solidFill>
                <a:schemeClr val="bg2"/>
              </a:solidFill>
              <a:latin typeface="Arial" pitchFamily="-105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 Box 5"/>
              <p:cNvSpPr txBox="1">
                <a:spLocks noChangeArrowheads="1"/>
              </p:cNvSpPr>
              <p:nvPr/>
            </p:nvSpPr>
            <p:spPr bwMode="auto">
              <a:xfrm>
                <a:off x="76200" y="5651720"/>
                <a:ext cx="2743200" cy="58477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tx2"/>
                  </a:buClr>
                  <a:buSzPct val="75000"/>
                  <a:buFont typeface="Monotype Sorts" pitchFamily="-106" charset="2"/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2400" b="1" kern="1200">
                    <a:solidFill>
                      <a:schemeClr val="accent1"/>
                    </a:solidFill>
                    <a:latin typeface="Arial" pitchFamily="-106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600" dirty="0" smtClean="0">
                    <a:latin typeface="Arial"/>
                    <a:cs typeface="Arial"/>
                  </a:rPr>
                  <a:t>Similar for LOF &gt; 0 as </a:t>
                </a:r>
                <a:br>
                  <a:rPr lang="en-US" sz="1600" dirty="0" smtClean="0">
                    <a:latin typeface="Arial"/>
                    <a:cs typeface="Arial"/>
                  </a:rPr>
                </a:br>
                <a:r>
                  <a:rPr lang="en-US" sz="1600" dirty="0" smtClean="0">
                    <a:latin typeface="Arial"/>
                    <a:cs typeface="Arial"/>
                  </a:rPr>
                  <a:t>the tails are cut at ~ 3 </a:t>
                </a:r>
                <a14:m>
                  <m:oMath xmlns:m="http://schemas.openxmlformats.org/officeDocument/2006/math">
                    <m:r>
                      <a:rPr lang="en-US" sz="16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𝝈</m:t>
                    </m:r>
                  </m:oMath>
                </a14:m>
                <a:endParaRPr lang="en-US" sz="1600" dirty="0"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17" name="Text 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6200" y="5651720"/>
                <a:ext cx="2743200" cy="584775"/>
              </a:xfrm>
              <a:prstGeom prst="rect">
                <a:avLst/>
              </a:prstGeom>
              <a:blipFill rotWithShape="0">
                <a:blip r:embed="rId6"/>
                <a:stretch>
                  <a:fillRect t="-3125" b="-12500"/>
                </a:stretch>
              </a:blipFill>
              <a:ln w="12700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 Box 5"/>
          <p:cNvSpPr txBox="1">
            <a:spLocks noChangeArrowheads="1"/>
          </p:cNvSpPr>
          <p:nvPr/>
        </p:nvSpPr>
        <p:spPr bwMode="auto">
          <a:xfrm rot="16200000">
            <a:off x="6074777" y="5736224"/>
            <a:ext cx="1295400" cy="33855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75000"/>
              <a:buFont typeface="Monotype Sorts" pitchFamily="-106" charset="2"/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b="1" kern="1200">
                <a:solidFill>
                  <a:schemeClr val="accent1"/>
                </a:solidFill>
                <a:latin typeface="Arial" pitchFamily="-106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latin typeface="Arial"/>
                <a:cs typeface="Arial"/>
              </a:rPr>
              <a:t>S</a:t>
            </a:r>
            <a:r>
              <a:rPr lang="en-US" sz="1600" dirty="0" smtClean="0">
                <a:latin typeface="Arial"/>
                <a:cs typeface="Arial"/>
              </a:rPr>
              <a:t>. </a:t>
            </a:r>
            <a:r>
              <a:rPr lang="en-US" sz="1600" dirty="0" err="1" smtClean="0">
                <a:latin typeface="Arial"/>
                <a:cs typeface="Arial"/>
              </a:rPr>
              <a:t>Antipov</a:t>
            </a:r>
            <a:endParaRPr lang="en-US" sz="1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714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1</a:t>
            </a:r>
          </a:p>
        </p:txBody>
      </p:sp>
      <p:sp>
        <p:nvSpPr>
          <p:cNvPr id="6149" name="Rectangle 42"/>
          <p:cNvSpPr>
            <a:spLocks noChangeAspect="1" noChangeArrowheads="1"/>
          </p:cNvSpPr>
          <p:nvPr/>
        </p:nvSpPr>
        <p:spPr bwMode="auto">
          <a:xfrm>
            <a:off x="685800" y="543580"/>
            <a:ext cx="7772400" cy="95410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square">
            <a:prstTxWarp prst="textNoShape">
              <a:avLst/>
            </a:prstTxWarp>
            <a:spAutoFit/>
            <a:flatTx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0" smtClean="0">
                <a:solidFill>
                  <a:schemeClr val="tx1"/>
                </a:solidFill>
              </a:rPr>
              <a:t>HL-LHC BEAM STABILITY WITH </a:t>
            </a:r>
            <a:br>
              <a:rPr lang="en-US" sz="2800" b="0" smtClean="0">
                <a:solidFill>
                  <a:schemeClr val="tx1"/>
                </a:solidFill>
              </a:rPr>
            </a:br>
            <a:r>
              <a:rPr lang="en-US" sz="2800" b="0" smtClean="0">
                <a:solidFill>
                  <a:schemeClr val="tx1"/>
                </a:solidFill>
              </a:rPr>
              <a:t>POSITIVE LANDAU OCTUPOLE POLARITY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124200"/>
            <a:ext cx="8686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algn="just"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Recent analysis by </a:t>
            </a:r>
            <a:r>
              <a:rPr lang="en-US" sz="2000" dirty="0" err="1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XavierB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presented at HSC meeting on 21/01/2019 </a:t>
            </a:r>
            <a:r>
              <a:rPr lang="en-US" sz="8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</a:t>
            </a:r>
            <a:r>
              <a:rPr lang="en-US" sz="8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https://</a:t>
            </a:r>
            <a:r>
              <a:rPr lang="en-US" sz="8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indico.cern.ch/event/783125/contributions/3279356/attachments/1781821/2899102/2019-01-14_HLLHCWithPositivePolarity-expanded.pdf)</a:t>
            </a: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Reminder on current LHC understanding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Main outcomes of recent analysis by </a:t>
            </a:r>
            <a:r>
              <a:rPr lang="en-US" sz="2000" dirty="0" err="1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XavierB</a:t>
            </a: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9" name="Rectangle 72"/>
          <p:cNvSpPr>
            <a:spLocks noChangeArrowheads="1"/>
          </p:cNvSpPr>
          <p:nvPr/>
        </p:nvSpPr>
        <p:spPr bwMode="auto">
          <a:xfrm>
            <a:off x="2438400" y="1828800"/>
            <a:ext cx="419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E.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Métral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 for HSC team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sym typeface="Math1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88118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1</a:t>
            </a:r>
          </a:p>
        </p:txBody>
      </p:sp>
      <p:sp>
        <p:nvSpPr>
          <p:cNvPr id="6149" name="Rectangle 42"/>
          <p:cNvSpPr>
            <a:spLocks noChangeAspect="1" noChangeArrowheads="1"/>
          </p:cNvSpPr>
          <p:nvPr/>
        </p:nvSpPr>
        <p:spPr bwMode="auto">
          <a:xfrm>
            <a:off x="685800" y="543580"/>
            <a:ext cx="7772400" cy="954107"/>
          </a:xfrm>
          <a:prstGeom prst="rect">
            <a:avLst/>
          </a:prstGeom>
          <a:solidFill>
            <a:schemeClr val="accent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square">
            <a:prstTxWarp prst="textNoShape">
              <a:avLst/>
            </a:prstTxWarp>
            <a:spAutoFit/>
            <a:flatTx/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</a:pPr>
            <a:r>
              <a:rPr lang="en-US" sz="2800" b="0" smtClean="0">
                <a:solidFill>
                  <a:schemeClr val="tx1"/>
                </a:solidFill>
              </a:rPr>
              <a:t>HL-LHC BEAM STABILITY WITH </a:t>
            </a:r>
            <a:br>
              <a:rPr lang="en-US" sz="2800" b="0" smtClean="0">
                <a:solidFill>
                  <a:schemeClr val="tx1"/>
                </a:solidFill>
              </a:rPr>
            </a:br>
            <a:r>
              <a:rPr lang="en-US" sz="2800" b="0" smtClean="0">
                <a:solidFill>
                  <a:schemeClr val="tx1"/>
                </a:solidFill>
              </a:rPr>
              <a:t>POSITIVE LANDAU OCTUPOLE POLARITY</a:t>
            </a:r>
            <a:endParaRPr lang="en-US" sz="1400" b="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228600" y="3124200"/>
            <a:ext cx="86868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algn="just"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Recent analysis by </a:t>
            </a:r>
            <a:r>
              <a:rPr lang="en-US" sz="2000" dirty="0" err="1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XavierB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presented at HSC meeting on 21/01/2019 </a:t>
            </a:r>
            <a:r>
              <a:rPr lang="en-US" sz="8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</a:t>
            </a:r>
            <a:r>
              <a:rPr lang="en-US" sz="8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https://</a:t>
            </a:r>
            <a:r>
              <a:rPr lang="en-US" sz="8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indico.cern.ch/event/783125/contributions/3279356/attachments/1781821/2899102/2019-01-14_HLLHCWithPositivePolarity-expanded.pdf)</a:t>
            </a:r>
            <a:endParaRPr lang="en-US" sz="8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Reminder on current LHC understanding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Main outcomes of recent analysis by </a:t>
            </a:r>
            <a:r>
              <a:rPr lang="en-US" sz="2000" dirty="0" err="1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XavierB</a:t>
            </a:r>
            <a:endParaRPr lang="en-US" sz="20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Conclusion</a:t>
            </a:r>
          </a:p>
        </p:txBody>
      </p:sp>
      <p:sp>
        <p:nvSpPr>
          <p:cNvPr id="9" name="Rectangle 72"/>
          <p:cNvSpPr>
            <a:spLocks noChangeArrowheads="1"/>
          </p:cNvSpPr>
          <p:nvPr/>
        </p:nvSpPr>
        <p:spPr bwMode="auto">
          <a:xfrm>
            <a:off x="2438400" y="1828800"/>
            <a:ext cx="41910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E. </a:t>
            </a:r>
            <a:r>
              <a:rPr lang="en-US" sz="20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Métral</a:t>
            </a:r>
            <a:r>
              <a:rPr lang="en-US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sym typeface="Math1" charset="2"/>
              </a:rPr>
              <a:t> for HSC team</a:t>
            </a:r>
            <a:endParaRPr lang="en-US" sz="20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sym typeface="Math1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795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2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858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Beam stability issues linked to impedance and beam-beam take place between end of ramp and collision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REMINDER ON CURRENT LHC UNDERSTANDING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763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2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858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Beam stability issues linked to impedance and beam-beam take place between end of ramp and collision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When machine is </a:t>
            </a:r>
            <a:r>
              <a:rPr lang="en-US" sz="2000" dirty="0" err="1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optimised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, a factor ~ 2 more LO is still needed in operation (Q’ ~ 15 and ADT) compared to prediction with impedance model (as of 2018) =&gt; Possible contributors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 err="1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Destabilising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effect of noise =&gt; Demonstrated in MD in 2018. Next: detailed analysis; quantification; </a:t>
            </a:r>
            <a:r>
              <a:rPr lang="en-US" sz="1800" dirty="0" err="1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scalings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(e.g. BTF MD revealed highly nonlinear effect of impedance)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Impedance larger than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expected (would also explain past measurements with Q’ &lt; 0) =&gt; Best estimate under investigation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Etc.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REMINDER ON CURRENT LHC UNDERSTANDING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593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2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858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Beam stability issues linked to impedance and beam-beam take place between end of ramp and collision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When machine is </a:t>
            </a:r>
            <a:r>
              <a:rPr lang="en-US" sz="2000" dirty="0" err="1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optimised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, a factor ~ 2 more LO is still needed in operation (Q’ ~ 15 and ADT) compared to prediction with impedance model (as of 2018) =&gt; Possible contributors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 err="1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Destabilising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effect of noise =&gt; Demonstrated in MD in 2018. Next: detailed analysis; quantification; </a:t>
            </a:r>
            <a:r>
              <a:rPr lang="en-US" sz="1800" dirty="0" err="1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scalings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(e.g. BTF MD revealed highly nonlinear effect of impedance)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Impedance larger than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expected (would also explain past measurements with Q’ &lt; 0) =&gt; Best estimate under investigation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Etc.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At low Q’, situation seems much more critical than predicted =&gt; Current investigations (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https</a:t>
            </a:r>
            <a:r>
              <a:rPr lang="en-US" sz="20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://indico.cern.ch/event/794757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  <a:hlinkClick r:id="rId3"/>
              </a:rPr>
              <a:t>/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)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 err="1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Destabilising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effect of ADT with impedance larger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than expected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/>
            </a:r>
            <a:b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</a:b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Required tune spread nonlinear </a:t>
            </a:r>
            <a:r>
              <a:rPr lang="en-US" sz="1800" dirty="0" err="1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wrt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to impedance / intensity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 err="1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Destabilising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effect of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Landau damping in absence </a:t>
            </a:r>
            <a:r>
              <a:rPr lang="en-US" sz="18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of </a:t>
            </a: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ADT</a:t>
            </a:r>
          </a:p>
          <a:p>
            <a:pPr marL="800100" lvl="1" indent="-342900" algn="just">
              <a:buSzPct val="120000"/>
              <a:buFont typeface="Wingdings" charset="2"/>
              <a:buChar char="§"/>
              <a:tabLst>
                <a:tab pos="1146175" algn="l"/>
              </a:tabLst>
            </a:pPr>
            <a:r>
              <a:rPr lang="en-US" sz="18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Effect of noise, etc.</a:t>
            </a: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REMINDER ON CURRENT LHC UNDERSTANDING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62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3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Reminder on strategy for HL-LHC =&gt; Keep factor 2!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MAIN OUTCOMES OF RECENT ANALYSIS BY XAVIERB (1/4)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2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Date Placeholder 2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dirty="0" smtClean="0"/>
              <a:t>Elias </a:t>
            </a:r>
            <a:r>
              <a:rPr lang="en-US" dirty="0" err="1" smtClean="0"/>
              <a:t>Métral</a:t>
            </a:r>
            <a:r>
              <a:rPr lang="en-US" dirty="0" smtClean="0"/>
              <a:t>, </a:t>
            </a:r>
            <a:r>
              <a:rPr lang="en-US" dirty="0" err="1" smtClean="0"/>
              <a:t>HiLumi</a:t>
            </a:r>
            <a:r>
              <a:rPr lang="en-US" dirty="0" smtClean="0"/>
              <a:t> WP2 meeting, 05/02/2019                                                                                                                                                                                                      / 7</a:t>
            </a:r>
            <a:endParaRPr lang="en-US" dirty="0"/>
          </a:p>
        </p:txBody>
      </p:sp>
      <p:sp>
        <p:nvSpPr>
          <p:cNvPr id="6148" name="Slide Number Placeholder 9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r>
              <a:rPr lang="en-US" sz="1000" dirty="0" smtClean="0"/>
              <a:t>3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28600" y="609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>
            <a:prstTxWarp prst="textNoShape">
              <a:avLst/>
            </a:prstTxWarp>
          </a:bodyPr>
          <a:lstStyle/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Reminder on strategy for HL-LHC =&gt; Keep factor 2!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r>
              <a:rPr lang="en-US" sz="2000" dirty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New </a:t>
            </a:r>
            <a:r>
              <a:rPr lang="en-US" sz="2000" dirty="0" smtClean="0">
                <a:solidFill>
                  <a:srgbClr val="FFFF00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finding: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interaction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at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IP </a:t>
            </a:r>
            <a:r>
              <a:rPr lang="en-US" sz="2000" dirty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with </a:t>
            </a:r>
            <a:r>
              <a:rPr lang="en-US" sz="2000" dirty="0" smtClean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(large) </a:t>
            </a:r>
            <a:r>
              <a:rPr lang="en-US" sz="2000" dirty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crossing angle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compensates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detuning with LOF &gt; 0 for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particles at large amplitude (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as opposed </a:t>
            </a:r>
            <a:r>
              <a:rPr lang="en-US" sz="2000" dirty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to </a:t>
            </a:r>
            <a:r>
              <a:rPr lang="en-US" sz="2000" dirty="0" smtClean="0">
                <a:solidFill>
                  <a:schemeClr val="tx1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BBLR) </a:t>
            </a:r>
            <a:r>
              <a:rPr lang="en-US" sz="2000" dirty="0" smtClean="0">
                <a:solidFill>
                  <a:srgbClr val="FFD38A"/>
                </a:solidFill>
                <a:ea typeface="ＭＳ Ｐゴシック" pitchFamily="-106" charset="-128"/>
                <a:cs typeface="ＭＳ Ｐゴシック" pitchFamily="-106" charset="-128"/>
                <a:sym typeface="Mathematica1" pitchFamily="2" charset="2"/>
              </a:rPr>
              <a:t>=&gt; In this case, LOF &gt; 0 is more critical than LOF &lt; 0!</a:t>
            </a:r>
          </a:p>
          <a:p>
            <a:pPr marL="342900" indent="-342900" algn="just">
              <a:buFont typeface="Monotype Sorts" pitchFamily="-106" charset="2"/>
              <a:buChar char="u"/>
              <a:tabLst>
                <a:tab pos="1146175" algn="l"/>
              </a:tabLst>
            </a:pPr>
            <a:endParaRPr lang="en-US" sz="500" dirty="0" smtClean="0">
              <a:solidFill>
                <a:srgbClr val="FFFF00"/>
              </a:solidFill>
              <a:ea typeface="ＭＳ Ｐゴシック" pitchFamily="-106" charset="-128"/>
              <a:cs typeface="ＭＳ Ｐゴシック" pitchFamily="-106" charset="-128"/>
              <a:sym typeface="Mathematica1" pitchFamily="2" charset="2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76200" y="0"/>
            <a:ext cx="9067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ＭＳ Ｐゴシック" pitchFamily="-106" charset="-128"/>
                <a:cs typeface="ＭＳ Ｐゴシック" pitchFamily="-106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  <a:ea typeface="ＭＳ Ｐゴシック" pitchFamily="-106" charset="-128"/>
                <a:cs typeface="ＭＳ Ｐゴシック" pitchFamily="-106" charset="-128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06" charset="0"/>
              </a:defRPr>
            </a:lvl9pPr>
          </a:lstStyle>
          <a:p>
            <a:pPr algn="ctr">
              <a:buClrTx/>
              <a:buSzTx/>
              <a:buFontTx/>
            </a:pPr>
            <a:r>
              <a:rPr lang="en-US" sz="2400" kern="0" dirty="0" smtClean="0">
                <a:solidFill>
                  <a:schemeClr val="tx1"/>
                </a:solidFill>
              </a:rPr>
              <a:t>MAIN OUTCOMES OF RECENT ANALYSIS BY XAVIERB (1/4)</a:t>
            </a:r>
            <a:endParaRPr lang="en-US" sz="2400" kern="0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146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n-Screen Presentation 1">
  <a:themeElements>
    <a:clrScheme name="On-Screen Presentation 1 1">
      <a:dk1>
        <a:srgbClr val="2A004E"/>
      </a:dk1>
      <a:lt1>
        <a:srgbClr val="FFFFFF"/>
      </a:lt1>
      <a:dk2>
        <a:srgbClr val="500093"/>
      </a:dk2>
      <a:lt2>
        <a:srgbClr val="00CCCC"/>
      </a:lt2>
      <a:accent1>
        <a:srgbClr val="D60093"/>
      </a:accent1>
      <a:accent2>
        <a:srgbClr val="0000FF"/>
      </a:accent2>
      <a:accent3>
        <a:srgbClr val="B3AAC8"/>
      </a:accent3>
      <a:accent4>
        <a:srgbClr val="DADADA"/>
      </a:accent4>
      <a:accent5>
        <a:srgbClr val="E8AAC8"/>
      </a:accent5>
      <a:accent6>
        <a:srgbClr val="0000E7"/>
      </a:accent6>
      <a:hlink>
        <a:srgbClr val="FFFF00"/>
      </a:hlink>
      <a:folHlink>
        <a:srgbClr val="7500D7"/>
      </a:folHlink>
    </a:clrScheme>
    <a:fontScheme name="On-Screen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 typeface="Monotype Sorts" pitchFamily="-106" charset="2"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accent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hlink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tx2"/>
          </a:buClr>
          <a:buSzPct val="75000"/>
          <a:buFont typeface="Monotype Sorts" pitchFamily="-106" charset="2"/>
          <a:buNone/>
          <a:tabLst/>
          <a:defRPr kumimoji="0" lang="en-US" sz="2400" b="1" i="0" u="none" strike="noStrike" cap="none" normalizeH="0" baseline="0">
            <a:ln>
              <a:noFill/>
            </a:ln>
            <a:solidFill>
              <a:schemeClr val="accent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On-Screen Presentation 1 1">
        <a:dk1>
          <a:srgbClr val="2A004E"/>
        </a:dk1>
        <a:lt1>
          <a:srgbClr val="FFFFFF"/>
        </a:lt1>
        <a:dk2>
          <a:srgbClr val="500093"/>
        </a:dk2>
        <a:lt2>
          <a:srgbClr val="00CCCC"/>
        </a:lt2>
        <a:accent1>
          <a:srgbClr val="D60093"/>
        </a:accent1>
        <a:accent2>
          <a:srgbClr val="0000FF"/>
        </a:accent2>
        <a:accent3>
          <a:srgbClr val="B3AAC8"/>
        </a:accent3>
        <a:accent4>
          <a:srgbClr val="DADADA"/>
        </a:accent4>
        <a:accent5>
          <a:srgbClr val="E8AAC8"/>
        </a:accent5>
        <a:accent6>
          <a:srgbClr val="0000E7"/>
        </a:accent6>
        <a:hlink>
          <a:srgbClr val="FFFF00"/>
        </a:hlink>
        <a:folHlink>
          <a:srgbClr val="7500D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2">
        <a:dk1>
          <a:srgbClr val="000000"/>
        </a:dk1>
        <a:lt1>
          <a:srgbClr val="FFFFFF"/>
        </a:lt1>
        <a:dk2>
          <a:srgbClr val="000000"/>
        </a:dk2>
        <a:lt2>
          <a:srgbClr val="CCECFF"/>
        </a:lt2>
        <a:accent1>
          <a:srgbClr val="CC99FF"/>
        </a:accent1>
        <a:accent2>
          <a:srgbClr val="3366FF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777777"/>
        </a:accent1>
        <a:accent2>
          <a:srgbClr val="CBCBCB"/>
        </a:accent2>
        <a:accent3>
          <a:srgbClr val="FFFFFF"/>
        </a:accent3>
        <a:accent4>
          <a:srgbClr val="000000"/>
        </a:accent4>
        <a:accent5>
          <a:srgbClr val="BDBDBD"/>
        </a:accent5>
        <a:accent6>
          <a:srgbClr val="B8B8B8"/>
        </a:accent6>
        <a:hlink>
          <a:srgbClr val="4D4D4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4">
        <a:dk1>
          <a:srgbClr val="000000"/>
        </a:dk1>
        <a:lt1>
          <a:srgbClr val="00CCCC"/>
        </a:lt1>
        <a:dk2>
          <a:srgbClr val="FFFFCC"/>
        </a:dk2>
        <a:lt2>
          <a:srgbClr val="009999"/>
        </a:lt2>
        <a:accent1>
          <a:srgbClr val="CC99FF"/>
        </a:accent1>
        <a:accent2>
          <a:srgbClr val="3366FF"/>
        </a:accent2>
        <a:accent3>
          <a:srgbClr val="AAE2E2"/>
        </a:accent3>
        <a:accent4>
          <a:srgbClr val="000000"/>
        </a:accent4>
        <a:accent5>
          <a:srgbClr val="E2CAFF"/>
        </a:accent5>
        <a:accent6>
          <a:srgbClr val="2D5CE7"/>
        </a:accent6>
        <a:hlink>
          <a:srgbClr val="00CCFF"/>
        </a:hlink>
        <a:folHlink>
          <a:srgbClr val="00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n-Screen Presentation 1 5">
        <a:dk1>
          <a:srgbClr val="003300"/>
        </a:dk1>
        <a:lt1>
          <a:srgbClr val="FFFFFF"/>
        </a:lt1>
        <a:dk2>
          <a:srgbClr val="669900"/>
        </a:dk2>
        <a:lt2>
          <a:srgbClr val="FFCC66"/>
        </a:lt2>
        <a:accent1>
          <a:srgbClr val="990033"/>
        </a:accent1>
        <a:accent2>
          <a:srgbClr val="FF9933"/>
        </a:accent2>
        <a:accent3>
          <a:srgbClr val="B8CAAA"/>
        </a:accent3>
        <a:accent4>
          <a:srgbClr val="DADADA"/>
        </a:accent4>
        <a:accent5>
          <a:srgbClr val="CAAAAD"/>
        </a:accent5>
        <a:accent6>
          <a:srgbClr val="E78A2D"/>
        </a:accent6>
        <a:hlink>
          <a:srgbClr val="CCCC00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6">
        <a:dk1>
          <a:srgbClr val="663300"/>
        </a:dk1>
        <a:lt1>
          <a:srgbClr val="FFFFFF"/>
        </a:lt1>
        <a:dk2>
          <a:srgbClr val="CC6600"/>
        </a:dk2>
        <a:lt2>
          <a:srgbClr val="FFCC00"/>
        </a:lt2>
        <a:accent1>
          <a:srgbClr val="990033"/>
        </a:accent1>
        <a:accent2>
          <a:srgbClr val="FF0033"/>
        </a:accent2>
        <a:accent3>
          <a:srgbClr val="E2B8AA"/>
        </a:accent3>
        <a:accent4>
          <a:srgbClr val="DADADA"/>
        </a:accent4>
        <a:accent5>
          <a:srgbClr val="CAAAAD"/>
        </a:accent5>
        <a:accent6>
          <a:srgbClr val="E7002D"/>
        </a:accent6>
        <a:hlink>
          <a:srgbClr val="CCCC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n-Screen Presentation 1 7">
        <a:dk1>
          <a:srgbClr val="660033"/>
        </a:dk1>
        <a:lt1>
          <a:srgbClr val="FFFFFF"/>
        </a:lt1>
        <a:dk2>
          <a:srgbClr val="990066"/>
        </a:dk2>
        <a:lt2>
          <a:srgbClr val="FFFF66"/>
        </a:lt2>
        <a:accent1>
          <a:srgbClr val="9933FF"/>
        </a:accent1>
        <a:accent2>
          <a:srgbClr val="00CCCC"/>
        </a:accent2>
        <a:accent3>
          <a:srgbClr val="CAAAB8"/>
        </a:accent3>
        <a:accent4>
          <a:srgbClr val="DADADA"/>
        </a:accent4>
        <a:accent5>
          <a:srgbClr val="CAADFF"/>
        </a:accent5>
        <a:accent6>
          <a:srgbClr val="00B9B9"/>
        </a:accent6>
        <a:hlink>
          <a:srgbClr val="CC66FF"/>
        </a:hlink>
        <a:folHlink>
          <a:srgbClr val="D6009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Z:\P32\MSO97PRO\Template\CERN\On-Screen Presentation 1.pot</Template>
  <TotalTime>35021</TotalTime>
  <Words>1555</Words>
  <Application>Microsoft Macintosh PowerPoint</Application>
  <PresentationFormat>On-screen Show (4:3)</PresentationFormat>
  <Paragraphs>224</Paragraphs>
  <Slides>27</Slides>
  <Notes>27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7" baseType="lpstr">
      <vt:lpstr>Arial</vt:lpstr>
      <vt:lpstr>Book Antiqua</vt:lpstr>
      <vt:lpstr>Cambria Math</vt:lpstr>
      <vt:lpstr>Math1</vt:lpstr>
      <vt:lpstr>Mathematica1</vt:lpstr>
      <vt:lpstr>Monotype Sorts</vt:lpstr>
      <vt:lpstr>ＭＳ Ｐゴシック</vt:lpstr>
      <vt:lpstr>Times New Roman</vt:lpstr>
      <vt:lpstr>Wingdings</vt:lpstr>
      <vt:lpstr>On-Screen Presentation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emetral</dc:creator>
  <cp:lastModifiedBy>Elias Metral</cp:lastModifiedBy>
  <cp:revision>4988</cp:revision>
  <cp:lastPrinted>2015-04-15T08:33:07Z</cp:lastPrinted>
  <dcterms:created xsi:type="dcterms:W3CDTF">2012-08-16T09:50:52Z</dcterms:created>
  <dcterms:modified xsi:type="dcterms:W3CDTF">2019-02-08T07:55:44Z</dcterms:modified>
</cp:coreProperties>
</file>