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63" r:id="rId5"/>
    <p:sldId id="267" r:id="rId6"/>
    <p:sldId id="325" r:id="rId7"/>
    <p:sldId id="326" r:id="rId8"/>
    <p:sldId id="334" r:id="rId9"/>
    <p:sldId id="327" r:id="rId10"/>
    <p:sldId id="328" r:id="rId11"/>
    <p:sldId id="329" r:id="rId12"/>
    <p:sldId id="335" r:id="rId13"/>
    <p:sldId id="330" r:id="rId14"/>
    <p:sldId id="331" r:id="rId15"/>
    <p:sldId id="332" r:id="rId16"/>
    <p:sldId id="333" r:id="rId17"/>
    <p:sldId id="337" r:id="rId18"/>
    <p:sldId id="336" r:id="rId19"/>
    <p:sldId id="338" r:id="rId20"/>
    <p:sldId id="408" r:id="rId21"/>
    <p:sldId id="411" r:id="rId22"/>
    <p:sldId id="412" r:id="rId23"/>
    <p:sldId id="413" r:id="rId24"/>
    <p:sldId id="414" r:id="rId25"/>
    <p:sldId id="409" r:id="rId26"/>
    <p:sldId id="415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DF32"/>
    <a:srgbClr val="81FF3B"/>
    <a:srgbClr val="FF5063"/>
    <a:srgbClr val="A87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14"/>
    <p:restoredTop sz="93763"/>
  </p:normalViewPr>
  <p:slideViewPr>
    <p:cSldViewPr snapToObjects="1" showGuides="1">
      <p:cViewPr varScale="1">
        <p:scale>
          <a:sx n="176" d="100"/>
          <a:sy n="176" d="100"/>
        </p:scale>
        <p:origin x="376" y="19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72481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608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990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893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409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693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613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513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381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759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190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tiff"/><Relationship Id="rId5" Type="http://schemas.openxmlformats.org/officeDocument/2006/relationships/image" Target="../media/image21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6283" y="2712393"/>
            <a:ext cx="7200000" cy="1041648"/>
          </a:xfrm>
        </p:spPr>
        <p:txBody>
          <a:bodyPr/>
          <a:lstStyle/>
          <a:p>
            <a:pPr algn="ctr"/>
            <a:r>
              <a:rPr lang="en-US" dirty="0"/>
              <a:t>DA with positive octupole polarity:</a:t>
            </a:r>
            <a:br>
              <a:rPr lang="en-US" dirty="0"/>
            </a:br>
            <a:r>
              <a:rPr lang="en-US" sz="1800" dirty="0"/>
              <a:t>Continuation of the discussion on the 8</a:t>
            </a:r>
            <a:r>
              <a:rPr lang="en-US" sz="1800" baseline="30000" dirty="0"/>
              <a:t>th</a:t>
            </a:r>
            <a:r>
              <a:rPr lang="en-US" sz="1800" dirty="0"/>
              <a:t> HL-LHC </a:t>
            </a:r>
            <a:r>
              <a:rPr lang="en-US" sz="1800" dirty="0" err="1"/>
              <a:t>collab</a:t>
            </a:r>
            <a:r>
              <a:rPr lang="en-US" sz="1800" dirty="0"/>
              <a:t>. meeting</a:t>
            </a:r>
            <a:endParaRPr lang="en-GB" sz="1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56704" y="3573016"/>
            <a:ext cx="7479158" cy="99060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G. </a:t>
            </a:r>
            <a:r>
              <a:rPr lang="en-GB" dirty="0" err="1"/>
              <a:t>Arduini</a:t>
            </a:r>
            <a:r>
              <a:rPr lang="en-GB" dirty="0"/>
              <a:t>, X. </a:t>
            </a:r>
            <a:r>
              <a:rPr lang="en-GB" dirty="0" err="1"/>
              <a:t>Buffat</a:t>
            </a:r>
            <a:r>
              <a:rPr lang="en-GB" dirty="0"/>
              <a:t>, </a:t>
            </a:r>
            <a:r>
              <a:rPr lang="en-GB" u="sng" dirty="0"/>
              <a:t>N. Karastathis</a:t>
            </a:r>
            <a:r>
              <a:rPr lang="en-GB" dirty="0"/>
              <a:t>, </a:t>
            </a:r>
            <a:r>
              <a:rPr lang="en-GB" dirty="0" err="1"/>
              <a:t>R.de</a:t>
            </a:r>
            <a:r>
              <a:rPr lang="en-GB" dirty="0"/>
              <a:t> Maria, Y. </a:t>
            </a:r>
            <a:r>
              <a:rPr lang="en-GB" dirty="0" err="1"/>
              <a:t>Papaphilippou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004048" y="6073775"/>
            <a:ext cx="2919560" cy="349250"/>
          </a:xfrm>
        </p:spPr>
        <p:txBody>
          <a:bodyPr>
            <a:normAutofit/>
          </a:bodyPr>
          <a:lstStyle/>
          <a:p>
            <a:r>
              <a:rPr lang="en-GB" dirty="0"/>
              <a:t>141</a:t>
            </a:r>
            <a:r>
              <a:rPr lang="en-GB" baseline="30000" dirty="0"/>
              <a:t>st</a:t>
            </a:r>
            <a:r>
              <a:rPr lang="en-GB" dirty="0"/>
              <a:t> WP2 Meeting - 05.02.2019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Sous-titre 2">
            <a:extLst>
              <a:ext uri="{FF2B5EF4-FFF2-40B4-BE49-F238E27FC236}">
                <a16:creationId xmlns:a16="http://schemas.microsoft.com/office/drawing/2014/main" id="{74370F5B-864E-5B45-B39E-BDCFDE1A06E7}"/>
              </a:ext>
            </a:extLst>
          </p:cNvPr>
          <p:cNvSpPr txBox="1">
            <a:spLocks/>
          </p:cNvSpPr>
          <p:nvPr/>
        </p:nvSpPr>
        <p:spPr>
          <a:xfrm>
            <a:off x="2123728" y="4509120"/>
            <a:ext cx="5741412" cy="1304013"/>
          </a:xfrm>
          <a:prstGeom prst="rect">
            <a:avLst/>
          </a:prstGeom>
          <a:ln w="38100">
            <a:noFill/>
          </a:ln>
        </p:spPr>
        <p:txBody>
          <a:bodyPr vert="horz" lIns="0" tIns="0" rIns="0" bIns="0" rtlCol="0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u="sng" dirty="0"/>
              <a:t>Outline: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Quick Recap from HL-LHC Meeting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High telescopic index with positive octupole polarity in: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dirty="0"/>
              <a:t>Squeeze &amp; Collisions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dirty="0"/>
              <a:t>Nominal &amp; Ultimate Scenarios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4C7A78-5955-0A4A-9C4F-0F3CCC93BF12}"/>
              </a:ext>
            </a:extLst>
          </p:cNvPr>
          <p:cNvSpPr/>
          <p:nvPr/>
        </p:nvSpPr>
        <p:spPr>
          <a:xfrm>
            <a:off x="1763688" y="4437112"/>
            <a:ext cx="6159920" cy="1509663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23ADECB-5150-514B-A68F-D4E4D3DB3B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05" y="3737925"/>
            <a:ext cx="3600000" cy="27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3E528E-9A11-7F42-AE91-1DA37F9D7D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547" y="878012"/>
            <a:ext cx="3600000" cy="27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8C42E47-8FC1-8546-B659-8F1750B6E1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209" y="3789040"/>
            <a:ext cx="3600000" cy="27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66E2435-4999-B949-A726-E73DD264AF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05" y="947329"/>
            <a:ext cx="3600000" cy="27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sz="1000" dirty="0"/>
              <a:t>MO</a:t>
            </a:r>
            <a:r>
              <a:rPr lang="en-US" dirty="0"/>
              <a:t>&gt;0: Pre-Squeeze &amp; </a:t>
            </a:r>
            <a:r>
              <a:rPr lang="el-GR" dirty="0"/>
              <a:t>β*=</a:t>
            </a:r>
            <a:r>
              <a:rPr lang="en-US" dirty="0"/>
              <a:t>42cm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104FB4-61FE-EC44-BE3B-606C91DF5F3B}"/>
              </a:ext>
            </a:extLst>
          </p:cNvPr>
          <p:cNvSpPr txBox="1"/>
          <p:nvPr/>
        </p:nvSpPr>
        <p:spPr>
          <a:xfrm>
            <a:off x="3057496" y="1441457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218EA24-05ED-9C4D-97CB-3D3D206D43E4}"/>
              </a:ext>
            </a:extLst>
          </p:cNvPr>
          <p:cNvSpPr txBox="1"/>
          <p:nvPr/>
        </p:nvSpPr>
        <p:spPr>
          <a:xfrm>
            <a:off x="6876256" y="4299344"/>
            <a:ext cx="81496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3.0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18D158-2229-104C-A73B-3D3713EE6842}"/>
              </a:ext>
            </a:extLst>
          </p:cNvPr>
          <p:cNvSpPr txBox="1"/>
          <p:nvPr/>
        </p:nvSpPr>
        <p:spPr>
          <a:xfrm>
            <a:off x="7001977" y="1373569"/>
            <a:ext cx="814960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1.7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1A864-525D-4A44-8853-81A92B139996}"/>
              </a:ext>
            </a:extLst>
          </p:cNvPr>
          <p:cNvSpPr txBox="1"/>
          <p:nvPr/>
        </p:nvSpPr>
        <p:spPr>
          <a:xfrm>
            <a:off x="3057496" y="4251275"/>
            <a:ext cx="814960" cy="27699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2.2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AFF606-2D73-824E-88A2-15FA0F4188DE}"/>
              </a:ext>
            </a:extLst>
          </p:cNvPr>
          <p:cNvSpPr/>
          <p:nvPr/>
        </p:nvSpPr>
        <p:spPr>
          <a:xfrm>
            <a:off x="827584" y="900000"/>
            <a:ext cx="3763515" cy="27375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B75E4A-4925-1E4C-9CD2-B3514EAAD886}"/>
              </a:ext>
            </a:extLst>
          </p:cNvPr>
          <p:cNvSpPr txBox="1"/>
          <p:nvPr/>
        </p:nvSpPr>
        <p:spPr>
          <a:xfrm>
            <a:off x="460924" y="220460"/>
            <a:ext cx="1426994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~ -2</a:t>
            </a:r>
            <a:r>
              <a:rPr lang="el-GR" b="1" dirty="0">
                <a:solidFill>
                  <a:srgbClr val="FF0000"/>
                </a:solidFill>
              </a:rPr>
              <a:t>σ</a:t>
            </a:r>
            <a:r>
              <a:rPr lang="en-US" b="1" dirty="0">
                <a:solidFill>
                  <a:srgbClr val="FF0000"/>
                </a:solidFill>
              </a:rPr>
              <a:t> of DA</a:t>
            </a:r>
          </a:p>
          <a:p>
            <a:pPr algn="ctr"/>
            <a:r>
              <a:rPr lang="en-US" b="1" dirty="0" err="1">
                <a:solidFill>
                  <a:srgbClr val="FF0000"/>
                </a:solidFill>
              </a:rPr>
              <a:t>wrt</a:t>
            </a:r>
            <a:r>
              <a:rPr lang="en-US" b="1" dirty="0">
                <a:solidFill>
                  <a:srgbClr val="FF0000"/>
                </a:solidFill>
              </a:rPr>
              <a:t> 60cm</a:t>
            </a:r>
          </a:p>
        </p:txBody>
      </p:sp>
    </p:spTree>
    <p:extLst>
      <p:ext uri="{BB962C8B-B14F-4D97-AF65-F5344CB8AC3E}">
        <p14:creationId xmlns:p14="http://schemas.microsoft.com/office/powerpoint/2010/main" val="1833119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1D79E4C-8730-0147-9507-D9CD142B99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878" y="936205"/>
            <a:ext cx="3600000" cy="27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7D62FE-26FF-134B-A674-2B60352C20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572" y="900000"/>
            <a:ext cx="3600000" cy="270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3398810-BE91-8E4E-B62F-CC39F37573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10" y="3710145"/>
            <a:ext cx="3600000" cy="270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16ABDD1-B6E0-C041-9041-44466648A0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3972" y="3800145"/>
            <a:ext cx="3360000" cy="25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sz="1000" dirty="0"/>
              <a:t>MO</a:t>
            </a:r>
            <a:r>
              <a:rPr lang="en-US" dirty="0"/>
              <a:t>&gt;0: Collisions &amp; </a:t>
            </a:r>
            <a:r>
              <a:rPr lang="el-GR" dirty="0"/>
              <a:t>β*=</a:t>
            </a:r>
            <a:r>
              <a:rPr lang="en-US" dirty="0"/>
              <a:t>42cm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104FB4-61FE-EC44-BE3B-606C91DF5F3B}"/>
              </a:ext>
            </a:extLst>
          </p:cNvPr>
          <p:cNvSpPr txBox="1"/>
          <p:nvPr/>
        </p:nvSpPr>
        <p:spPr>
          <a:xfrm>
            <a:off x="3057496" y="1441457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218EA24-05ED-9C4D-97CB-3D3D206D43E4}"/>
              </a:ext>
            </a:extLst>
          </p:cNvPr>
          <p:cNvSpPr txBox="1"/>
          <p:nvPr/>
        </p:nvSpPr>
        <p:spPr>
          <a:xfrm>
            <a:off x="7236296" y="4239367"/>
            <a:ext cx="81496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3.0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18D158-2229-104C-A73B-3D3713EE6842}"/>
              </a:ext>
            </a:extLst>
          </p:cNvPr>
          <p:cNvSpPr txBox="1"/>
          <p:nvPr/>
        </p:nvSpPr>
        <p:spPr>
          <a:xfrm>
            <a:off x="7236296" y="1412776"/>
            <a:ext cx="814960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1.7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1A864-525D-4A44-8853-81A92B139996}"/>
              </a:ext>
            </a:extLst>
          </p:cNvPr>
          <p:cNvSpPr txBox="1"/>
          <p:nvPr/>
        </p:nvSpPr>
        <p:spPr>
          <a:xfrm>
            <a:off x="2915816" y="4251275"/>
            <a:ext cx="814960" cy="27699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2.2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AFF606-2D73-824E-88A2-15FA0F4188DE}"/>
              </a:ext>
            </a:extLst>
          </p:cNvPr>
          <p:cNvSpPr/>
          <p:nvPr/>
        </p:nvSpPr>
        <p:spPr>
          <a:xfrm>
            <a:off x="827584" y="900000"/>
            <a:ext cx="3763515" cy="27375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1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β*=</a:t>
            </a:r>
            <a:r>
              <a:rPr lang="en-US" dirty="0"/>
              <a:t>42cm: I</a:t>
            </a:r>
            <a:r>
              <a:rPr lang="en-US" sz="1000" dirty="0"/>
              <a:t>MO</a:t>
            </a:r>
            <a:r>
              <a:rPr lang="en-US" dirty="0"/>
              <a:t>&lt;0 vs I</a:t>
            </a:r>
            <a:r>
              <a:rPr lang="en-US" sz="1000" dirty="0"/>
              <a:t>MO</a:t>
            </a:r>
            <a:r>
              <a:rPr lang="en-US" dirty="0"/>
              <a:t>&gt;0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9E1ADE-03C7-AE48-94B0-195AD0E89977}"/>
              </a:ext>
            </a:extLst>
          </p:cNvPr>
          <p:cNvSpPr txBox="1"/>
          <p:nvPr/>
        </p:nvSpPr>
        <p:spPr>
          <a:xfrm>
            <a:off x="2358976" y="814380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I</a:t>
            </a:r>
            <a:r>
              <a:rPr lang="en-US" sz="1000" b="1" u="sng" dirty="0"/>
              <a:t>MO</a:t>
            </a:r>
            <a:r>
              <a:rPr lang="en-US" b="1" u="sng" dirty="0"/>
              <a:t> &lt; 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1C553B-86BC-0F4E-850B-47B2CFF42A6D}"/>
              </a:ext>
            </a:extLst>
          </p:cNvPr>
          <p:cNvSpPr txBox="1"/>
          <p:nvPr/>
        </p:nvSpPr>
        <p:spPr>
          <a:xfrm>
            <a:off x="6351978" y="791712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I</a:t>
            </a:r>
            <a:r>
              <a:rPr lang="en-US" sz="1000" b="1" u="sng" dirty="0"/>
              <a:t>MO</a:t>
            </a:r>
            <a:r>
              <a:rPr lang="en-US" b="1" u="sng" dirty="0"/>
              <a:t> &gt; 0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5390413-5AFC-9545-996D-0911E743555C}"/>
              </a:ext>
            </a:extLst>
          </p:cNvPr>
          <p:cNvGrpSpPr/>
          <p:nvPr/>
        </p:nvGrpSpPr>
        <p:grpSpPr>
          <a:xfrm>
            <a:off x="1115616" y="3940062"/>
            <a:ext cx="3600000" cy="2700000"/>
            <a:chOff x="-8199" y="1026663"/>
            <a:chExt cx="3600000" cy="270000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32824B5-F552-7C43-816B-F0F73D3FE0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8199" y="1026663"/>
              <a:ext cx="3600000" cy="2700000"/>
            </a:xfrm>
            <a:prstGeom prst="rect">
              <a:avLst/>
            </a:prstGeom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F4B9309-8706-7F44-B672-6F30003E02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8393" y="1536082"/>
              <a:ext cx="2444773" cy="198816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951DDF2-2225-2F48-BF0D-3578F3030B15}"/>
                </a:ext>
              </a:extLst>
            </p:cNvPr>
            <p:cNvSpPr txBox="1"/>
            <p:nvPr/>
          </p:nvSpPr>
          <p:spPr>
            <a:xfrm>
              <a:off x="479674" y="3179750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0CC03E-9DD6-B54F-9587-9197AEA9992D}"/>
              </a:ext>
            </a:extLst>
          </p:cNvPr>
          <p:cNvGrpSpPr/>
          <p:nvPr/>
        </p:nvGrpSpPr>
        <p:grpSpPr>
          <a:xfrm>
            <a:off x="1115616" y="1180022"/>
            <a:ext cx="3600000" cy="2700000"/>
            <a:chOff x="-674" y="1159155"/>
            <a:chExt cx="3600000" cy="270000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A43252B-1EE5-0B4C-97B8-502A7F919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674" y="1159155"/>
              <a:ext cx="3600000" cy="27000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5372CF0-0124-9148-B15F-1EED73A395C9}"/>
                </a:ext>
              </a:extLst>
            </p:cNvPr>
            <p:cNvSpPr txBox="1"/>
            <p:nvPr/>
          </p:nvSpPr>
          <p:spPr>
            <a:xfrm>
              <a:off x="2087110" y="1642138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31D4913F-D377-554C-852F-B28B81C41A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808" y="1240062"/>
            <a:ext cx="3600000" cy="27000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559B2297-8F38-0046-AE88-D82F360924AC}"/>
              </a:ext>
            </a:extLst>
          </p:cNvPr>
          <p:cNvSpPr txBox="1"/>
          <p:nvPr/>
        </p:nvSpPr>
        <p:spPr>
          <a:xfrm>
            <a:off x="6911299" y="1734190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9473987-4843-2A4C-BC1E-1CC40C5F87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365" y="3940062"/>
            <a:ext cx="3600000" cy="2700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139FFF5-EDD4-3245-9A18-764F770B54F9}"/>
              </a:ext>
            </a:extLst>
          </p:cNvPr>
          <p:cNvSpPr txBox="1"/>
          <p:nvPr/>
        </p:nvSpPr>
        <p:spPr>
          <a:xfrm>
            <a:off x="6693983" y="4445314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E93CF8-75CA-754A-A529-98AF3336E539}"/>
              </a:ext>
            </a:extLst>
          </p:cNvPr>
          <p:cNvSpPr txBox="1"/>
          <p:nvPr/>
        </p:nvSpPr>
        <p:spPr>
          <a:xfrm>
            <a:off x="7439806" y="198966"/>
            <a:ext cx="1426994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~ -2</a:t>
            </a:r>
            <a:r>
              <a:rPr lang="el-GR" b="1" dirty="0">
                <a:solidFill>
                  <a:srgbClr val="FF0000"/>
                </a:solidFill>
              </a:rPr>
              <a:t>σ</a:t>
            </a:r>
            <a:r>
              <a:rPr lang="en-US" b="1" dirty="0">
                <a:solidFill>
                  <a:srgbClr val="FF0000"/>
                </a:solidFill>
              </a:rPr>
              <a:t> of DA</a:t>
            </a:r>
          </a:p>
        </p:txBody>
      </p:sp>
    </p:spTree>
    <p:extLst>
      <p:ext uri="{BB962C8B-B14F-4D97-AF65-F5344CB8AC3E}">
        <p14:creationId xmlns:p14="http://schemas.microsoft.com/office/powerpoint/2010/main" val="1001368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Concerning Stability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E281AD-AC2D-0C4D-84C8-0CDC91473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900000"/>
            <a:ext cx="7920000" cy="697632"/>
          </a:xfrm>
        </p:spPr>
        <p:txBody>
          <a:bodyPr>
            <a:normAutofit/>
          </a:bodyPr>
          <a:lstStyle/>
          <a:p>
            <a:r>
              <a:rPr lang="en-US" sz="1600" dirty="0"/>
              <a:t>In terms of stability, for the ultimate scenario we would need ~ 500 A for the “LS2 upgrade” case </a:t>
            </a:r>
            <a:r>
              <a:rPr lang="en-US" sz="1600" dirty="0">
                <a:sym typeface="Wingdings" pitchFamily="2" charset="2"/>
              </a:rPr>
              <a:t> </a:t>
            </a:r>
            <a:r>
              <a:rPr lang="en-US" sz="1600" b="1" dirty="0" err="1">
                <a:solidFill>
                  <a:srgbClr val="FF0000"/>
                </a:solidFill>
                <a:sym typeface="Wingdings" pitchFamily="2" charset="2"/>
              </a:rPr>
              <a:t>r</a:t>
            </a:r>
            <a:r>
              <a:rPr lang="en-US" sz="1000" b="1" dirty="0" err="1">
                <a:solidFill>
                  <a:srgbClr val="FF0000"/>
                </a:solidFill>
                <a:sym typeface="Wingdings" pitchFamily="2" charset="2"/>
              </a:rPr>
              <a:t>ATS</a:t>
            </a:r>
            <a:r>
              <a:rPr lang="en-US" sz="1600" b="1" dirty="0">
                <a:solidFill>
                  <a:srgbClr val="FF0000"/>
                </a:solidFill>
                <a:sym typeface="Wingdings" pitchFamily="2" charset="2"/>
              </a:rPr>
              <a:t> = 1 </a:t>
            </a:r>
            <a:r>
              <a:rPr lang="en-US" sz="1600" dirty="0">
                <a:sym typeface="Wingdings" pitchFamily="2" charset="2"/>
              </a:rPr>
              <a:t>is enough (vs </a:t>
            </a:r>
            <a:r>
              <a:rPr lang="en-US" sz="1600" b="1" dirty="0">
                <a:solidFill>
                  <a:srgbClr val="FF0000"/>
                </a:solidFill>
                <a:sym typeface="Wingdings" pitchFamily="2" charset="2"/>
              </a:rPr>
              <a:t>2.2</a:t>
            </a:r>
            <a:r>
              <a:rPr lang="en-US" sz="1600" dirty="0">
                <a:sym typeface="Wingdings" pitchFamily="2" charset="2"/>
              </a:rPr>
              <a:t> for the negative)</a:t>
            </a:r>
            <a:endParaRPr lang="en-US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40D8F2-3827-174E-8661-8FD229E2A4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019" y="1759248"/>
            <a:ext cx="4094400" cy="3070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97CCF7-1DA4-3243-A04D-F6EB9A018B3A}"/>
              </a:ext>
            </a:extLst>
          </p:cNvPr>
          <p:cNvSpPr txBox="1"/>
          <p:nvPr/>
        </p:nvSpPr>
        <p:spPr>
          <a:xfrm>
            <a:off x="7204291" y="2335281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72F2708-7E2D-F342-99DA-9E48EEA4136F}"/>
              </a:ext>
            </a:extLst>
          </p:cNvPr>
          <p:cNvGrpSpPr/>
          <p:nvPr/>
        </p:nvGrpSpPr>
        <p:grpSpPr>
          <a:xfrm>
            <a:off x="507547" y="1759217"/>
            <a:ext cx="3997114" cy="3070831"/>
            <a:chOff x="7124865" y="1822513"/>
            <a:chExt cx="3600000" cy="27000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77325D8-3D73-D44D-ACCB-4864CF130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24865" y="1822513"/>
              <a:ext cx="3600000" cy="2700000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DBAA8AC-CED4-F44D-9FB7-10A9F6AE66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63144" y="2380525"/>
              <a:ext cx="2385722" cy="1875447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DE87CD9-9160-ED46-BB1A-2C4AAA0C2A94}"/>
                </a:ext>
              </a:extLst>
            </p:cNvPr>
            <p:cNvSpPr txBox="1"/>
            <p:nvPr/>
          </p:nvSpPr>
          <p:spPr>
            <a:xfrm>
              <a:off x="7588488" y="3964891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9CBF5D15-B072-0F4C-92DA-ECF9EA570769}"/>
              </a:ext>
            </a:extLst>
          </p:cNvPr>
          <p:cNvSpPr txBox="1">
            <a:spLocks/>
          </p:cNvSpPr>
          <p:nvPr/>
        </p:nvSpPr>
        <p:spPr>
          <a:xfrm>
            <a:off x="683568" y="5006302"/>
            <a:ext cx="7920000" cy="9429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While a configuration of </a:t>
            </a:r>
            <a:r>
              <a:rPr lang="en-US" sz="1600" b="1" dirty="0">
                <a:solidFill>
                  <a:srgbClr val="FF0000"/>
                </a:solidFill>
              </a:rPr>
              <a:t>6-6.5</a:t>
            </a:r>
            <a:r>
              <a:rPr lang="el-GR" sz="1600" b="1" dirty="0">
                <a:solidFill>
                  <a:srgbClr val="FF0000"/>
                </a:solidFill>
              </a:rPr>
              <a:t>σ</a:t>
            </a:r>
            <a:r>
              <a:rPr lang="el-GR" sz="1600" dirty="0"/>
              <a:t> </a:t>
            </a:r>
            <a:r>
              <a:rPr lang="en-US" sz="1600" dirty="0"/>
              <a:t>can be found with the </a:t>
            </a:r>
            <a:r>
              <a:rPr lang="en-US" sz="1600" b="1" dirty="0">
                <a:solidFill>
                  <a:srgbClr val="FF0000"/>
                </a:solidFill>
              </a:rPr>
              <a:t>positive polarity </a:t>
            </a:r>
            <a:r>
              <a:rPr lang="en-US" sz="1600" dirty="0"/>
              <a:t>at the start of collisions, the shrinkage of the available tune space is </a:t>
            </a:r>
            <a:r>
              <a:rPr lang="en-US" sz="1600" b="1" dirty="0">
                <a:solidFill>
                  <a:srgbClr val="FF0000"/>
                </a:solidFill>
              </a:rPr>
              <a:t>not negligible</a:t>
            </a:r>
            <a:r>
              <a:rPr lang="en-US" sz="1600" dirty="0"/>
              <a:t>.</a:t>
            </a:r>
          </a:p>
          <a:p>
            <a:r>
              <a:rPr lang="en-US" sz="1600" dirty="0"/>
              <a:t>A </a:t>
            </a:r>
            <a:r>
              <a:rPr lang="en-US" sz="1600" b="1" dirty="0">
                <a:solidFill>
                  <a:srgbClr val="FF0000"/>
                </a:solidFill>
              </a:rPr>
              <a:t>function for reducing the octupole </a:t>
            </a:r>
            <a:r>
              <a:rPr lang="en-US" sz="1600" dirty="0"/>
              <a:t>current could be beneficial, however…</a:t>
            </a:r>
          </a:p>
        </p:txBody>
      </p:sp>
    </p:spTree>
    <p:extLst>
      <p:ext uri="{BB962C8B-B14F-4D97-AF65-F5344CB8AC3E}">
        <p14:creationId xmlns:p14="http://schemas.microsoft.com/office/powerpoint/2010/main" val="3418487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Concerning Stability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E281AD-AC2D-0C4D-84C8-0CDC91473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900000"/>
            <a:ext cx="7920000" cy="697632"/>
          </a:xfrm>
        </p:spPr>
        <p:txBody>
          <a:bodyPr>
            <a:normAutofit/>
          </a:bodyPr>
          <a:lstStyle/>
          <a:p>
            <a:r>
              <a:rPr lang="en-US" sz="1600" dirty="0"/>
              <a:t>… with the positive polarity is significantly more difficult in achieving </a:t>
            </a:r>
            <a:r>
              <a:rPr lang="el-GR" sz="1600" dirty="0"/>
              <a:t>6σ </a:t>
            </a:r>
            <a:r>
              <a:rPr lang="en-US" sz="1600" dirty="0"/>
              <a:t>DA in the 15cm point.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BE548997-FF5A-0840-AB00-2B46716C8FCA}"/>
              </a:ext>
            </a:extLst>
          </p:cNvPr>
          <p:cNvSpPr txBox="1">
            <a:spLocks/>
          </p:cNvSpPr>
          <p:nvPr/>
        </p:nvSpPr>
        <p:spPr>
          <a:xfrm>
            <a:off x="683568" y="5380272"/>
            <a:ext cx="7920000" cy="8134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At some point the function should </a:t>
            </a:r>
            <a:r>
              <a:rPr lang="en-US" sz="1600" b="1" dirty="0">
                <a:solidFill>
                  <a:srgbClr val="FF0000"/>
                </a:solidFill>
              </a:rPr>
              <a:t>cross the I</a:t>
            </a:r>
            <a:r>
              <a:rPr lang="en-US" sz="1000" b="1" dirty="0">
                <a:solidFill>
                  <a:srgbClr val="FF0000"/>
                </a:solidFill>
              </a:rPr>
              <a:t>MO</a:t>
            </a:r>
            <a:r>
              <a:rPr lang="en-US" sz="1600" b="1" dirty="0">
                <a:solidFill>
                  <a:srgbClr val="FF0000"/>
                </a:solidFill>
              </a:rPr>
              <a:t>=0 A </a:t>
            </a:r>
            <a:r>
              <a:rPr lang="en-US" sz="1600" dirty="0">
                <a:sym typeface="Wingdings" pitchFamily="2" charset="2"/>
              </a:rPr>
              <a:t> could be challenging!</a:t>
            </a:r>
          </a:p>
          <a:p>
            <a:r>
              <a:rPr lang="en-US" sz="1600" dirty="0">
                <a:sym typeface="Wingdings" pitchFamily="2" charset="2"/>
              </a:rPr>
              <a:t>What about a </a:t>
            </a:r>
            <a:r>
              <a:rPr lang="en-US" sz="1600" b="1" dirty="0">
                <a:solidFill>
                  <a:srgbClr val="FF0000"/>
                </a:solidFill>
                <a:sym typeface="Wingdings" pitchFamily="2" charset="2"/>
              </a:rPr>
              <a:t>wire</a:t>
            </a:r>
            <a:r>
              <a:rPr lang="en-US" sz="1600" dirty="0">
                <a:sym typeface="Wingdings" pitchFamily="2" charset="2"/>
              </a:rPr>
              <a:t> (or e-lens) configuration?</a:t>
            </a: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43F32D-6530-0949-AFEF-006C0D722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4973" y="1255753"/>
            <a:ext cx="4697190" cy="412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424D1-745F-F644-B8D7-A543F6888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3A84B-C3B4-2B4D-992C-DE662417F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/>
              <a:t>Operating with the positive octupole polarity reduces (under the same optics conditions) the DA by </a:t>
            </a:r>
            <a:r>
              <a:rPr lang="en-US" sz="1800" b="1" dirty="0">
                <a:solidFill>
                  <a:srgbClr val="FF0000"/>
                </a:solidFill>
              </a:rPr>
              <a:t>~ 2.0</a:t>
            </a:r>
            <a:r>
              <a:rPr lang="el-GR" sz="1800" b="1" dirty="0">
                <a:solidFill>
                  <a:srgbClr val="FF0000"/>
                </a:solidFill>
              </a:rPr>
              <a:t>σ</a:t>
            </a:r>
            <a:r>
              <a:rPr lang="el-GR" sz="1800" dirty="0"/>
              <a:t>, </a:t>
            </a:r>
            <a:r>
              <a:rPr lang="en-US" sz="1800" dirty="0"/>
              <a:t>due to the lack of BBLR compensation.</a:t>
            </a:r>
          </a:p>
          <a:p>
            <a:endParaRPr lang="en-US" sz="1800" dirty="0"/>
          </a:p>
          <a:p>
            <a:r>
              <a:rPr lang="en-US" sz="1800" dirty="0"/>
              <a:t>Concerning the collimation upgrade, the </a:t>
            </a:r>
            <a:r>
              <a:rPr lang="en-US" sz="1800" b="1" dirty="0">
                <a:solidFill>
                  <a:srgbClr val="FF0000"/>
                </a:solidFill>
              </a:rPr>
              <a:t>post-LS2</a:t>
            </a:r>
            <a:r>
              <a:rPr lang="en-US" sz="1800" dirty="0"/>
              <a:t> configuration is still within </a:t>
            </a:r>
            <a:r>
              <a:rPr lang="en-US" sz="1800" b="1" dirty="0">
                <a:solidFill>
                  <a:srgbClr val="FF0000"/>
                </a:solidFill>
              </a:rPr>
              <a:t>reach in terms of DA </a:t>
            </a:r>
            <a:r>
              <a:rPr lang="en-US" sz="1800" dirty="0"/>
              <a:t>at the start of collisions, although the leveling process requires some interventions. The </a:t>
            </a:r>
            <a:r>
              <a:rPr lang="en-US" sz="1800" b="1" dirty="0">
                <a:solidFill>
                  <a:srgbClr val="FF0000"/>
                </a:solidFill>
              </a:rPr>
              <a:t>negative polarity </a:t>
            </a:r>
            <a:r>
              <a:rPr lang="en-US" sz="1800" dirty="0"/>
              <a:t>with </a:t>
            </a:r>
            <a:r>
              <a:rPr lang="en-US" sz="1800" b="1" dirty="0">
                <a:solidFill>
                  <a:srgbClr val="FF0000"/>
                </a:solidFill>
              </a:rPr>
              <a:t>high tele-index </a:t>
            </a:r>
            <a:r>
              <a:rPr lang="en-US" sz="1800" dirty="0"/>
              <a:t>seems more favorable.</a:t>
            </a:r>
            <a:br>
              <a:rPr lang="en-US" sz="1800" dirty="0"/>
            </a:br>
            <a:endParaRPr lang="en-US" sz="1800" dirty="0"/>
          </a:p>
          <a:p>
            <a:r>
              <a:rPr lang="en-US" sz="1800" b="1" u="sng" dirty="0"/>
              <a:t>For an </a:t>
            </a:r>
            <a:r>
              <a:rPr lang="en-US" sz="1800" b="1" u="sng" dirty="0" err="1">
                <a:solidFill>
                  <a:srgbClr val="FF0000"/>
                </a:solidFill>
              </a:rPr>
              <a:t>r</a:t>
            </a:r>
            <a:r>
              <a:rPr lang="en-US" sz="1000" b="1" u="sng" dirty="0" err="1">
                <a:solidFill>
                  <a:srgbClr val="FF0000"/>
                </a:solidFill>
              </a:rPr>
              <a:t>ATS</a:t>
            </a:r>
            <a:r>
              <a:rPr lang="en-US" sz="1800" b="1" u="sng" dirty="0">
                <a:solidFill>
                  <a:srgbClr val="FF0000"/>
                </a:solidFill>
              </a:rPr>
              <a:t>=1.0</a:t>
            </a:r>
            <a:r>
              <a:rPr lang="en-US" sz="1800" b="1" u="sng" dirty="0"/>
              <a:t> &amp; </a:t>
            </a:r>
            <a:r>
              <a:rPr lang="en-US" sz="1800" b="1" u="sng" dirty="0">
                <a:solidFill>
                  <a:srgbClr val="FF0000"/>
                </a:solidFill>
              </a:rPr>
              <a:t>I</a:t>
            </a:r>
            <a:r>
              <a:rPr lang="en-US" sz="1000" b="1" u="sng" dirty="0">
                <a:solidFill>
                  <a:srgbClr val="FF0000"/>
                </a:solidFill>
              </a:rPr>
              <a:t>MO</a:t>
            </a:r>
            <a:r>
              <a:rPr lang="en-US" sz="1800" b="1" u="sng" dirty="0">
                <a:solidFill>
                  <a:srgbClr val="FF0000"/>
                </a:solidFill>
              </a:rPr>
              <a:t>&gt;0</a:t>
            </a:r>
            <a:r>
              <a:rPr lang="en-US" sz="1800" b="1" u="sng" dirty="0"/>
              <a:t> and the </a:t>
            </a:r>
            <a:r>
              <a:rPr lang="en-US" sz="1800" b="1" u="sng" dirty="0">
                <a:solidFill>
                  <a:srgbClr val="FF0000"/>
                </a:solidFill>
              </a:rPr>
              <a:t>ultimate</a:t>
            </a:r>
            <a:r>
              <a:rPr lang="en-US" sz="1800" b="1" u="sng" dirty="0"/>
              <a:t> scenario</a:t>
            </a:r>
            <a:r>
              <a:rPr lang="en-US" sz="1800" dirty="0"/>
              <a:t>:</a:t>
            </a:r>
          </a:p>
          <a:p>
            <a:pPr lvl="1"/>
            <a:r>
              <a:rPr lang="en-US" sz="1800" dirty="0"/>
              <a:t>Optimal tune at pre-squeeze ≄ optimal tune collisions</a:t>
            </a:r>
          </a:p>
          <a:p>
            <a:pPr lvl="1"/>
            <a:r>
              <a:rPr lang="en-US" sz="1800" dirty="0"/>
              <a:t>With full octupoles the DA region at the start of collisions shrinks significantly.</a:t>
            </a:r>
          </a:p>
          <a:p>
            <a:pPr lvl="1"/>
            <a:r>
              <a:rPr lang="en-US" sz="1800" dirty="0"/>
              <a:t>Reduction of the octupole at collision can be a solution, but an inversion of the polarity should be implemented when the BBLR intensifies (i.e. 15cm).</a:t>
            </a:r>
            <a:br>
              <a:rPr lang="en-US" sz="1800" dirty="0"/>
            </a:br>
            <a:br>
              <a:rPr lang="en-US" sz="1800" dirty="0"/>
            </a:br>
            <a:endParaRPr lang="en-US" sz="1800" dirty="0"/>
          </a:p>
          <a:p>
            <a:r>
              <a:rPr lang="en-US" sz="1800" dirty="0"/>
              <a:t>Other (non-baseline) BBLR compensator solutions could be thought as implementations of mitigating </a:t>
            </a:r>
            <a:r>
              <a:rPr lang="en-US" sz="1800"/>
              <a:t>the side-effects </a:t>
            </a:r>
            <a:r>
              <a:rPr lang="en-US" sz="1800" dirty="0"/>
              <a:t>of the positive </a:t>
            </a:r>
            <a:r>
              <a:rPr lang="en-US" sz="1800"/>
              <a:t>octupole polarity on DA.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7E0154-6B1C-1E49-A600-83DD5F550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N. Karastathis </a:t>
            </a:r>
            <a:r>
              <a:rPr lang="el-GR" dirty="0"/>
              <a:t>141</a:t>
            </a:r>
            <a:r>
              <a:rPr lang="en-US" baseline="30000" dirty="0" err="1"/>
              <a:t>st</a:t>
            </a:r>
            <a:r>
              <a:rPr lang="en-US" dirty="0"/>
              <a:t> WP2 Meeting </a:t>
            </a:r>
            <a:r>
              <a:rPr lang="en-GB" dirty="0"/>
              <a:t>| 05.02.2019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B8096F-1BEC-414E-81B8-8894321C7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281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1DEA61-2F7D-A644-9728-C2A2E3C37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N. Karastathis </a:t>
            </a:r>
            <a:r>
              <a:rPr lang="el-GR" dirty="0"/>
              <a:t>141</a:t>
            </a:r>
            <a:r>
              <a:rPr lang="en-US" baseline="30000" dirty="0" err="1"/>
              <a:t>st</a:t>
            </a:r>
            <a:r>
              <a:rPr lang="en-US" dirty="0"/>
              <a:t> WP2 Meeting </a:t>
            </a:r>
            <a:r>
              <a:rPr lang="en-GB" dirty="0"/>
              <a:t>| 05.02.2019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B23ED7-5B59-E746-AE4D-F611681FE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35A28E-A595-764E-9618-D7400A4068C9}"/>
              </a:ext>
            </a:extLst>
          </p:cNvPr>
          <p:cNvSpPr txBox="1"/>
          <p:nvPr/>
        </p:nvSpPr>
        <p:spPr>
          <a:xfrm>
            <a:off x="3563888" y="3068960"/>
            <a:ext cx="2065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614446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Nominal </a:t>
            </a:r>
            <a:r>
              <a:rPr lang="en-US" sz="2000" b="1" dirty="0" err="1">
                <a:latin typeface="Bookman Old Style" panose="02050604050505020204" pitchFamily="18" charset="0"/>
              </a:rPr>
              <a:t>Presqueeze</a:t>
            </a:r>
            <a:r>
              <a:rPr lang="en-US" sz="2000" b="1" dirty="0">
                <a:latin typeface="Bookman Old Style" panose="02050604050505020204" pitchFamily="18" charset="0"/>
              </a:rPr>
              <a:t> – </a:t>
            </a:r>
            <a:r>
              <a:rPr lang="el-GR" sz="2000" b="1" dirty="0">
                <a:latin typeface="Bookman Old Style" panose="02050604050505020204" pitchFamily="18" charset="0"/>
              </a:rPr>
              <a:t>β*=60</a:t>
            </a:r>
            <a:r>
              <a:rPr lang="en-US" sz="2000" b="1" dirty="0">
                <a:latin typeface="Bookman Old Style" panose="02050604050505020204" pitchFamily="18" charset="0"/>
              </a:rPr>
              <a:t>cm - IMO=-570 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17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0FFC6D-A20C-6546-B28A-C166784E8A0D}"/>
              </a:ext>
            </a:extLst>
          </p:cNvPr>
          <p:cNvGrpSpPr/>
          <p:nvPr/>
        </p:nvGrpSpPr>
        <p:grpSpPr>
          <a:xfrm>
            <a:off x="0" y="897575"/>
            <a:ext cx="3600000" cy="2700000"/>
            <a:chOff x="0" y="897575"/>
            <a:chExt cx="3600000" cy="2700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38BC748-383A-8342-9A55-8F4145C36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897575"/>
              <a:ext cx="3600000" cy="2700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37FB70B-BBED-284D-951A-A3F35D185C67}"/>
                </a:ext>
              </a:extLst>
            </p:cNvPr>
            <p:cNvSpPr txBox="1"/>
            <p:nvPr/>
          </p:nvSpPr>
          <p:spPr>
            <a:xfrm>
              <a:off x="2077397" y="1412775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969707-6112-C547-8635-72B6E181CD85}"/>
              </a:ext>
            </a:extLst>
          </p:cNvPr>
          <p:cNvGrpSpPr/>
          <p:nvPr/>
        </p:nvGrpSpPr>
        <p:grpSpPr>
          <a:xfrm>
            <a:off x="29150" y="3592425"/>
            <a:ext cx="3600000" cy="2700000"/>
            <a:chOff x="954287" y="3765727"/>
            <a:chExt cx="3600000" cy="27000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82005D3-C828-9846-B1A3-60CA0CFFD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4287" y="3765727"/>
              <a:ext cx="3600000" cy="27000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1D566AA-4889-7649-B44A-36E1E528CA78}"/>
                </a:ext>
              </a:extLst>
            </p:cNvPr>
            <p:cNvSpPr txBox="1"/>
            <p:nvPr/>
          </p:nvSpPr>
          <p:spPr>
            <a:xfrm>
              <a:off x="2987824" y="4293096"/>
              <a:ext cx="814960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3.0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9DDE65F-274D-8548-8F6E-491FECE1245F}"/>
              </a:ext>
            </a:extLst>
          </p:cNvPr>
          <p:cNvGrpSpPr/>
          <p:nvPr/>
        </p:nvGrpSpPr>
        <p:grpSpPr>
          <a:xfrm>
            <a:off x="2987824" y="898409"/>
            <a:ext cx="3600000" cy="2700000"/>
            <a:chOff x="2938147" y="892247"/>
            <a:chExt cx="3600000" cy="27000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EB07B3D-335A-DC45-A3F5-BF24BD779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38147" y="892247"/>
              <a:ext cx="3600000" cy="27000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647E6C3-73B3-0D42-8407-747C2E5961BE}"/>
                </a:ext>
              </a:extLst>
            </p:cNvPr>
            <p:cNvSpPr txBox="1"/>
            <p:nvPr/>
          </p:nvSpPr>
          <p:spPr>
            <a:xfrm>
              <a:off x="5018164" y="1427943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1F8DE34-FE7B-8741-80A7-388FE596E24E}"/>
              </a:ext>
            </a:extLst>
          </p:cNvPr>
          <p:cNvGrpSpPr/>
          <p:nvPr/>
        </p:nvGrpSpPr>
        <p:grpSpPr>
          <a:xfrm>
            <a:off x="5938267" y="899243"/>
            <a:ext cx="3600000" cy="2700000"/>
            <a:chOff x="5878914" y="899332"/>
            <a:chExt cx="3600000" cy="270000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206CFF4-D5A5-B647-8E92-DF9980351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78914" y="899332"/>
              <a:ext cx="3600000" cy="2700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CD4E64C-9BE1-704E-9428-298AA1ECCDE8}"/>
                </a:ext>
              </a:extLst>
            </p:cNvPr>
            <p:cNvSpPr txBox="1"/>
            <p:nvPr/>
          </p:nvSpPr>
          <p:spPr>
            <a:xfrm>
              <a:off x="7956311" y="1412775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B2E27D-D9B5-A746-92D4-DC347F0D2409}"/>
              </a:ext>
            </a:extLst>
          </p:cNvPr>
          <p:cNvGrpSpPr/>
          <p:nvPr/>
        </p:nvGrpSpPr>
        <p:grpSpPr>
          <a:xfrm>
            <a:off x="2987824" y="3604660"/>
            <a:ext cx="3600000" cy="2700000"/>
            <a:chOff x="4592641" y="3765549"/>
            <a:chExt cx="3600000" cy="2700000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9762967-F652-304C-A63B-1788F0EFE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92641" y="3765549"/>
              <a:ext cx="3600000" cy="27000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4C6B410-67B0-CB4B-88E9-23051A1E8591}"/>
                </a:ext>
              </a:extLst>
            </p:cNvPr>
            <p:cNvSpPr txBox="1"/>
            <p:nvPr/>
          </p:nvSpPr>
          <p:spPr>
            <a:xfrm>
              <a:off x="6602549" y="4293095"/>
              <a:ext cx="814960" cy="2769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508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Nominal Collisions – </a:t>
            </a:r>
            <a:r>
              <a:rPr lang="el-GR" sz="2000" b="1" dirty="0">
                <a:latin typeface="Bookman Old Style" panose="02050604050505020204" pitchFamily="18" charset="0"/>
              </a:rPr>
              <a:t>β*=60</a:t>
            </a:r>
            <a:r>
              <a:rPr lang="en-US" sz="2000" b="1" dirty="0">
                <a:latin typeface="Bookman Old Style" panose="02050604050505020204" pitchFamily="18" charset="0"/>
              </a:rPr>
              <a:t>cm - IMO=-300 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18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6C5587-8811-0449-896D-8629B3625B69}"/>
              </a:ext>
            </a:extLst>
          </p:cNvPr>
          <p:cNvGrpSpPr/>
          <p:nvPr/>
        </p:nvGrpSpPr>
        <p:grpSpPr>
          <a:xfrm>
            <a:off x="-17170" y="982715"/>
            <a:ext cx="3600000" cy="2700000"/>
            <a:chOff x="0" y="974985"/>
            <a:chExt cx="3600000" cy="270000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9136FAE-3BA5-1649-A15E-941988910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974985"/>
              <a:ext cx="3600000" cy="2700000"/>
            </a:xfrm>
            <a:prstGeom prst="rect">
              <a:avLst/>
            </a:prstGeom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AC71F08-B2E2-C44B-AD88-D8C72C2E99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8705" y="1484784"/>
              <a:ext cx="2477111" cy="194995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0B60AEC-A604-0D44-9651-72A0ED95B831}"/>
                </a:ext>
              </a:extLst>
            </p:cNvPr>
            <p:cNvSpPr txBox="1"/>
            <p:nvPr/>
          </p:nvSpPr>
          <p:spPr>
            <a:xfrm>
              <a:off x="473633" y="3104502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26B53BD-5B1D-DE4A-A6EB-E6C10ED76656}"/>
              </a:ext>
            </a:extLst>
          </p:cNvPr>
          <p:cNvGrpSpPr/>
          <p:nvPr/>
        </p:nvGrpSpPr>
        <p:grpSpPr>
          <a:xfrm>
            <a:off x="-13671" y="3681450"/>
            <a:ext cx="3600000" cy="2700000"/>
            <a:chOff x="0" y="3677051"/>
            <a:chExt cx="3600000" cy="270000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CC861A8A-99EB-C64B-B02A-783B38654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677051"/>
              <a:ext cx="3600000" cy="2700000"/>
            </a:xfrm>
            <a:prstGeom prst="rect">
              <a:avLst/>
            </a:prstGeom>
          </p:spPr>
        </p:pic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BB07288-0DBA-E143-AA61-61265E8711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317" y="4221088"/>
              <a:ext cx="2375360" cy="1860413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7B42AF2-DBDD-F349-BAA4-6E06B3007A68}"/>
                </a:ext>
              </a:extLst>
            </p:cNvPr>
            <p:cNvSpPr txBox="1"/>
            <p:nvPr/>
          </p:nvSpPr>
          <p:spPr>
            <a:xfrm>
              <a:off x="488147" y="5793780"/>
              <a:ext cx="814960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3.0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1A0BC62-1D00-3544-8CC2-03614A61A7A0}"/>
              </a:ext>
            </a:extLst>
          </p:cNvPr>
          <p:cNvGrpSpPr/>
          <p:nvPr/>
        </p:nvGrpSpPr>
        <p:grpSpPr>
          <a:xfrm>
            <a:off x="2971955" y="981450"/>
            <a:ext cx="3600000" cy="2700000"/>
            <a:chOff x="2694874" y="886002"/>
            <a:chExt cx="3600000" cy="270000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F62C056-BD96-8748-AD46-0A1D838C1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94874" y="886002"/>
              <a:ext cx="3600000" cy="2700000"/>
            </a:xfrm>
            <a:prstGeom prst="rect">
              <a:avLst/>
            </a:prstGeom>
          </p:spPr>
        </p:pic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D4AF503-1915-0347-9EB4-11A74F4DD7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51851" y="1362591"/>
              <a:ext cx="2458989" cy="193741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66F1B30-8F16-234C-9AE7-E1DA7A39AD3E}"/>
                </a:ext>
              </a:extLst>
            </p:cNvPr>
            <p:cNvSpPr txBox="1"/>
            <p:nvPr/>
          </p:nvSpPr>
          <p:spPr>
            <a:xfrm>
              <a:off x="3226512" y="3023010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48A63EB-0DA2-274C-B8CC-E5A03984BEE0}"/>
              </a:ext>
            </a:extLst>
          </p:cNvPr>
          <p:cNvGrpSpPr/>
          <p:nvPr/>
        </p:nvGrpSpPr>
        <p:grpSpPr>
          <a:xfrm>
            <a:off x="5915280" y="987810"/>
            <a:ext cx="3600000" cy="2700000"/>
            <a:chOff x="5666770" y="889703"/>
            <a:chExt cx="3600000" cy="2700000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35C44BB0-A8F7-A94C-B51C-C7DE4A3ED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66770" y="889703"/>
              <a:ext cx="3600000" cy="2700000"/>
            </a:xfrm>
            <a:prstGeom prst="rect">
              <a:avLst/>
            </a:prstGeom>
          </p:spPr>
        </p:pic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20D82B5-80F4-D34D-9420-307E6B66D9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4875" y="1362591"/>
              <a:ext cx="2647861" cy="2110361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4C6FEC4-60C3-3D42-9245-E6F35280510D}"/>
                </a:ext>
              </a:extLst>
            </p:cNvPr>
            <p:cNvSpPr txBox="1"/>
            <p:nvPr/>
          </p:nvSpPr>
          <p:spPr>
            <a:xfrm>
              <a:off x="6291068" y="3023009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3AB7A74-0C34-0546-9B3E-32FE3DD759C5}"/>
              </a:ext>
            </a:extLst>
          </p:cNvPr>
          <p:cNvGrpSpPr/>
          <p:nvPr/>
        </p:nvGrpSpPr>
        <p:grpSpPr>
          <a:xfrm>
            <a:off x="2922430" y="3668281"/>
            <a:ext cx="3471992" cy="2700000"/>
            <a:chOff x="2987824" y="3689900"/>
            <a:chExt cx="3471992" cy="2700000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39A19369-28E1-D849-B5B8-94B9EB4F5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7824" y="3689900"/>
              <a:ext cx="3471992" cy="2700000"/>
            </a:xfrm>
            <a:prstGeom prst="rect">
              <a:avLst/>
            </a:prstGeom>
          </p:spPr>
        </p:pic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17B30F2-0F63-7D47-B2A8-049905B9E1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0714" y="4221088"/>
              <a:ext cx="2565422" cy="2074286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6AF2986-DCA9-C443-A4B5-D092CF93E9CB}"/>
                </a:ext>
              </a:extLst>
            </p:cNvPr>
            <p:cNvSpPr txBox="1"/>
            <p:nvPr/>
          </p:nvSpPr>
          <p:spPr>
            <a:xfrm>
              <a:off x="3475971" y="5821460"/>
              <a:ext cx="814960" cy="2769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952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Nominal Collisions – </a:t>
            </a:r>
            <a:r>
              <a:rPr lang="el-GR" sz="2000" b="1" dirty="0">
                <a:latin typeface="Bookman Old Style" panose="02050604050505020204" pitchFamily="18" charset="0"/>
              </a:rPr>
              <a:t>β*=60</a:t>
            </a:r>
            <a:r>
              <a:rPr lang="en-US" sz="2000" b="1" dirty="0">
                <a:latin typeface="Bookman Old Style" panose="02050604050505020204" pitchFamily="18" charset="0"/>
              </a:rPr>
              <a:t>cm – Varying I</a:t>
            </a:r>
            <a:r>
              <a:rPr lang="en-US" sz="1000" b="1" dirty="0">
                <a:latin typeface="Bookman Old Style" panose="02050604050505020204" pitchFamily="18" charset="0"/>
              </a:rPr>
              <a:t>MO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19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DE173D8-725D-584E-8734-FC198AAE5332}"/>
              </a:ext>
            </a:extLst>
          </p:cNvPr>
          <p:cNvGrpSpPr/>
          <p:nvPr/>
        </p:nvGrpSpPr>
        <p:grpSpPr>
          <a:xfrm>
            <a:off x="-13143" y="3626441"/>
            <a:ext cx="3600000" cy="2700000"/>
            <a:chOff x="-32297" y="3600571"/>
            <a:chExt cx="3600000" cy="2700000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179D8FD9-F718-5F40-BE2B-EC8B2A8CC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2297" y="3600571"/>
              <a:ext cx="3600000" cy="2700000"/>
            </a:xfrm>
            <a:prstGeom prst="rect">
              <a:avLst/>
            </a:prstGeom>
          </p:spPr>
        </p:pic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5E2A926-9952-FF4E-8FFC-3B7340600E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472" y="4117584"/>
              <a:ext cx="2396235" cy="1893525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4FAC0F6-7E7C-844F-A139-4F841AE7F1B3}"/>
                </a:ext>
              </a:extLst>
            </p:cNvPr>
            <p:cNvSpPr txBox="1"/>
            <p:nvPr/>
          </p:nvSpPr>
          <p:spPr>
            <a:xfrm>
              <a:off x="455960" y="5700836"/>
              <a:ext cx="814960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3.0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ED3495D-0125-904A-9A83-8663E85FD870}"/>
              </a:ext>
            </a:extLst>
          </p:cNvPr>
          <p:cNvGrpSpPr/>
          <p:nvPr/>
        </p:nvGrpSpPr>
        <p:grpSpPr>
          <a:xfrm>
            <a:off x="2876859" y="3622344"/>
            <a:ext cx="3600000" cy="2700000"/>
            <a:chOff x="2982656" y="3556917"/>
            <a:chExt cx="3600000" cy="2700000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389B3F9C-68C8-AA44-BAD3-6379AC7A0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82656" y="3556917"/>
              <a:ext cx="3600000" cy="2700000"/>
            </a:xfrm>
            <a:prstGeom prst="rect">
              <a:avLst/>
            </a:prstGeom>
          </p:spPr>
        </p:pic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EB3B462-AB26-884A-98C2-C0D34C40CA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56424" y="4077072"/>
              <a:ext cx="2411720" cy="1893525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CCF8E9F-FC58-FB4F-B0C6-58A265D0138B}"/>
                </a:ext>
              </a:extLst>
            </p:cNvPr>
            <p:cNvSpPr txBox="1"/>
            <p:nvPr/>
          </p:nvSpPr>
          <p:spPr>
            <a:xfrm>
              <a:off x="3489537" y="5697695"/>
              <a:ext cx="814960" cy="2769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3.3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ACAB062-58EF-C84A-A7AF-D5B37CD1894B}"/>
              </a:ext>
            </a:extLst>
          </p:cNvPr>
          <p:cNvGrpSpPr/>
          <p:nvPr/>
        </p:nvGrpSpPr>
        <p:grpSpPr>
          <a:xfrm>
            <a:off x="-17170" y="982715"/>
            <a:ext cx="3600000" cy="2700000"/>
            <a:chOff x="0" y="974985"/>
            <a:chExt cx="3600000" cy="2700000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D94E7FD9-F907-8D4F-B1A9-4A64E7E81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974985"/>
              <a:ext cx="3600000" cy="2700000"/>
            </a:xfrm>
            <a:prstGeom prst="rect">
              <a:avLst/>
            </a:prstGeom>
          </p:spPr>
        </p:pic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F2151A9-846B-3446-844F-37E100D429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8705" y="1484784"/>
              <a:ext cx="2477111" cy="194995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FE83995-EEC6-5643-8F5A-50BCF04D0A61}"/>
                </a:ext>
              </a:extLst>
            </p:cNvPr>
            <p:cNvSpPr txBox="1"/>
            <p:nvPr/>
          </p:nvSpPr>
          <p:spPr>
            <a:xfrm>
              <a:off x="473633" y="3104502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CA10EDD-6879-E14C-9C3A-224EF5843EF4}"/>
              </a:ext>
            </a:extLst>
          </p:cNvPr>
          <p:cNvGrpSpPr/>
          <p:nvPr/>
        </p:nvGrpSpPr>
        <p:grpSpPr>
          <a:xfrm>
            <a:off x="2880886" y="986211"/>
            <a:ext cx="3600000" cy="2700000"/>
            <a:chOff x="2698398" y="829698"/>
            <a:chExt cx="3600000" cy="2700000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308A7EF9-5BDB-F24B-9D10-7E44F2E12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98398" y="829698"/>
              <a:ext cx="3600000" cy="2700000"/>
            </a:xfrm>
            <a:prstGeom prst="rect">
              <a:avLst/>
            </a:prstGeom>
          </p:spPr>
        </p:pic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1E4ACE2-E3EB-704B-9FEE-DB1A6A66C9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2470" y="1340768"/>
              <a:ext cx="2382195" cy="1917649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ED6E0AC-67ED-304F-99B5-F08793E3EC18}"/>
                </a:ext>
              </a:extLst>
            </p:cNvPr>
            <p:cNvSpPr txBox="1"/>
            <p:nvPr/>
          </p:nvSpPr>
          <p:spPr>
            <a:xfrm>
              <a:off x="3188400" y="2902279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132CC86-5924-7A40-8B7A-E09FA2BA9B0B}"/>
              </a:ext>
            </a:extLst>
          </p:cNvPr>
          <p:cNvGrpSpPr/>
          <p:nvPr/>
        </p:nvGrpSpPr>
        <p:grpSpPr>
          <a:xfrm>
            <a:off x="5822958" y="982114"/>
            <a:ext cx="3600000" cy="2700000"/>
            <a:chOff x="5724128" y="860059"/>
            <a:chExt cx="3600000" cy="2700000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0C811CC5-6555-B041-A8BE-9F52AEF09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24128" y="860059"/>
              <a:ext cx="3600000" cy="2700000"/>
            </a:xfrm>
            <a:prstGeom prst="rect">
              <a:avLst/>
            </a:prstGeom>
          </p:spPr>
        </p:pic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69C2806-15C0-1348-A778-D729AC0B3A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97329" y="1363955"/>
              <a:ext cx="2383066" cy="1929721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74AA4DF-FF07-3B48-BCF7-2D684A4DEFC7}"/>
                </a:ext>
              </a:extLst>
            </p:cNvPr>
            <p:cNvSpPr txBox="1"/>
            <p:nvPr/>
          </p:nvSpPr>
          <p:spPr>
            <a:xfrm>
              <a:off x="6192759" y="2993577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1434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0773DF-574D-2249-9834-919947E8E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21"/>
            <a:ext cx="3836617" cy="14781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7D8E0B-299F-194F-B989-84AD9BD4D4F4}"/>
              </a:ext>
            </a:extLst>
          </p:cNvPr>
          <p:cNvSpPr txBox="1"/>
          <p:nvPr/>
        </p:nvSpPr>
        <p:spPr>
          <a:xfrm>
            <a:off x="-36512" y="1345600"/>
            <a:ext cx="1663070" cy="27699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Courtesy of X. </a:t>
            </a:r>
            <a:r>
              <a:rPr lang="en-US" sz="1200" dirty="0" err="1">
                <a:solidFill>
                  <a:schemeClr val="bg1"/>
                </a:solidFill>
              </a:rPr>
              <a:t>Buffat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348DE9-48F2-B64D-ADCF-5D8DF857FB5F}"/>
              </a:ext>
            </a:extLst>
          </p:cNvPr>
          <p:cNvSpPr txBox="1"/>
          <p:nvPr/>
        </p:nvSpPr>
        <p:spPr>
          <a:xfrm>
            <a:off x="840909" y="1607169"/>
            <a:ext cx="934871" cy="27699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-1750 (3.0)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A78D30-28A9-3046-A3B3-40AE6D72ED91}"/>
              </a:ext>
            </a:extLst>
          </p:cNvPr>
          <p:cNvSpPr txBox="1"/>
          <p:nvPr/>
        </p:nvSpPr>
        <p:spPr>
          <a:xfrm>
            <a:off x="1793685" y="1585058"/>
            <a:ext cx="934871" cy="27699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-1000 (2.2)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ADF3F8-1D3B-544B-A3FD-F4596EDA32F6}"/>
              </a:ext>
            </a:extLst>
          </p:cNvPr>
          <p:cNvSpPr txBox="1"/>
          <p:nvPr/>
        </p:nvSpPr>
        <p:spPr>
          <a:xfrm>
            <a:off x="2743868" y="1613271"/>
            <a:ext cx="849913" cy="27699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-750 (1.7)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74DE839-2480-CA49-B650-57465A01D2A7}"/>
              </a:ext>
            </a:extLst>
          </p:cNvPr>
          <p:cNvSpPr/>
          <p:nvPr/>
        </p:nvSpPr>
        <p:spPr>
          <a:xfrm>
            <a:off x="2175964" y="1200429"/>
            <a:ext cx="544752" cy="134561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ED77014-1301-674D-B5BD-A44905C27BCE}"/>
              </a:ext>
            </a:extLst>
          </p:cNvPr>
          <p:cNvSpPr/>
          <p:nvPr/>
        </p:nvSpPr>
        <p:spPr>
          <a:xfrm>
            <a:off x="2728556" y="1215782"/>
            <a:ext cx="555469" cy="12915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6181DC6-848B-4E43-B66A-1858DE8DF65F}"/>
              </a:ext>
            </a:extLst>
          </p:cNvPr>
          <p:cNvSpPr/>
          <p:nvPr/>
        </p:nvSpPr>
        <p:spPr>
          <a:xfrm>
            <a:off x="3289998" y="1200429"/>
            <a:ext cx="546619" cy="147031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3A4EBD-EC54-4641-82EB-8A007DE68F01}"/>
              </a:ext>
            </a:extLst>
          </p:cNvPr>
          <p:cNvCxnSpPr>
            <a:cxnSpLocks/>
          </p:cNvCxnSpPr>
          <p:nvPr/>
        </p:nvCxnSpPr>
        <p:spPr>
          <a:xfrm flipH="1">
            <a:off x="1663070" y="1379143"/>
            <a:ext cx="610214" cy="22456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6C929E-3AAC-B541-AEEF-BA649070B2F3}"/>
              </a:ext>
            </a:extLst>
          </p:cNvPr>
          <p:cNvCxnSpPr>
            <a:cxnSpLocks/>
          </p:cNvCxnSpPr>
          <p:nvPr/>
        </p:nvCxnSpPr>
        <p:spPr>
          <a:xfrm flipH="1">
            <a:off x="2394901" y="1367700"/>
            <a:ext cx="455132" cy="20391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C92D81B-483D-9446-A89D-14012555A160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3168825" y="1377646"/>
            <a:ext cx="380468" cy="23562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5D1ED63-88BA-B943-A37B-A324C226B581}"/>
              </a:ext>
            </a:extLst>
          </p:cNvPr>
          <p:cNvGrpSpPr/>
          <p:nvPr/>
        </p:nvGrpSpPr>
        <p:grpSpPr>
          <a:xfrm>
            <a:off x="5544000" y="85172"/>
            <a:ext cx="3600000" cy="2700000"/>
            <a:chOff x="-674" y="1159155"/>
            <a:chExt cx="3600000" cy="270000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6086B58-4641-974E-A6B4-49F35EFFC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674" y="1159155"/>
              <a:ext cx="3600000" cy="2700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2A67AC8-0BA9-894C-8A28-3A912DDF3093}"/>
                </a:ext>
              </a:extLst>
            </p:cNvPr>
            <p:cNvSpPr txBox="1"/>
            <p:nvPr/>
          </p:nvSpPr>
          <p:spPr>
            <a:xfrm>
              <a:off x="2087110" y="1642138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5D00B0-7F7E-F449-BA75-A7CEC2810F39}"/>
              </a:ext>
            </a:extLst>
          </p:cNvPr>
          <p:cNvGrpSpPr/>
          <p:nvPr/>
        </p:nvGrpSpPr>
        <p:grpSpPr>
          <a:xfrm>
            <a:off x="17905" y="2922207"/>
            <a:ext cx="3600000" cy="2700000"/>
            <a:chOff x="2915816" y="1139147"/>
            <a:chExt cx="3600000" cy="2700000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263619A-F135-F746-8894-3D33AA183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15816" y="1139147"/>
              <a:ext cx="3600000" cy="27000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1B900EB-5B06-B348-A1F4-A7739DB5E6D6}"/>
                </a:ext>
              </a:extLst>
            </p:cNvPr>
            <p:cNvSpPr txBox="1"/>
            <p:nvPr/>
          </p:nvSpPr>
          <p:spPr>
            <a:xfrm>
              <a:off x="5005571" y="1628800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4053BAC-41FB-2A4B-B0F4-3ACB29ECB030}"/>
              </a:ext>
            </a:extLst>
          </p:cNvPr>
          <p:cNvGrpSpPr/>
          <p:nvPr/>
        </p:nvGrpSpPr>
        <p:grpSpPr>
          <a:xfrm>
            <a:off x="2997296" y="2950420"/>
            <a:ext cx="3600000" cy="2700000"/>
            <a:chOff x="5876715" y="1179163"/>
            <a:chExt cx="3600000" cy="270000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0257980-E8E1-1145-8476-9131F837C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76715" y="1179163"/>
              <a:ext cx="3600000" cy="27000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FF12487-1338-D14A-94E2-CDCB44D509F4}"/>
                </a:ext>
              </a:extLst>
            </p:cNvPr>
            <p:cNvSpPr txBox="1"/>
            <p:nvPr/>
          </p:nvSpPr>
          <p:spPr>
            <a:xfrm>
              <a:off x="7966470" y="1628800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C5A697A-8E8D-BA47-809D-38729F9C97AC}"/>
              </a:ext>
            </a:extLst>
          </p:cNvPr>
          <p:cNvGrpSpPr/>
          <p:nvPr/>
        </p:nvGrpSpPr>
        <p:grpSpPr>
          <a:xfrm>
            <a:off x="5916819" y="2989963"/>
            <a:ext cx="3600000" cy="2700000"/>
            <a:chOff x="1209767" y="3919179"/>
            <a:chExt cx="3600000" cy="27000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0DD12C5-C8EF-0B4B-83B4-8B65A697B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09767" y="3919179"/>
              <a:ext cx="3600000" cy="27000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CC5910C-6151-DE47-96A0-72E557787FFD}"/>
                </a:ext>
              </a:extLst>
            </p:cNvPr>
            <p:cNvSpPr txBox="1"/>
            <p:nvPr/>
          </p:nvSpPr>
          <p:spPr>
            <a:xfrm>
              <a:off x="3249781" y="4440620"/>
              <a:ext cx="814960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3.0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091A1AD1-EDC8-D14F-8A27-54E70F8047E4}"/>
              </a:ext>
            </a:extLst>
          </p:cNvPr>
          <p:cNvSpPr txBox="1"/>
          <p:nvPr/>
        </p:nvSpPr>
        <p:spPr>
          <a:xfrm>
            <a:off x="3144613" y="2477525"/>
            <a:ext cx="2589170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Pre-Squeeze </a:t>
            </a:r>
            <a:r>
              <a:rPr lang="el-GR" b="1" dirty="0">
                <a:solidFill>
                  <a:srgbClr val="FF0000"/>
                </a:solidFill>
              </a:rPr>
              <a:t>β*=</a:t>
            </a:r>
            <a:r>
              <a:rPr lang="en-US" b="1" dirty="0">
                <a:solidFill>
                  <a:srgbClr val="FF0000"/>
                </a:solidFill>
              </a:rPr>
              <a:t>42cm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CA4F3A-D79F-E041-A948-E2729BF78494}"/>
              </a:ext>
            </a:extLst>
          </p:cNvPr>
          <p:cNvSpPr txBox="1"/>
          <p:nvPr/>
        </p:nvSpPr>
        <p:spPr>
          <a:xfrm>
            <a:off x="1635336" y="5855211"/>
            <a:ext cx="734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Enough DA in the pre-squeeze at full octupole polarity.(↑ </a:t>
            </a:r>
            <a:r>
              <a:rPr lang="en-US" i="1" dirty="0" err="1"/>
              <a:t>r</a:t>
            </a:r>
            <a:r>
              <a:rPr lang="en-US" sz="1000" i="1" dirty="0" err="1"/>
              <a:t>ATS</a:t>
            </a:r>
            <a:r>
              <a:rPr lang="en-US" i="1" dirty="0"/>
              <a:t> ⇒ ↓ DA)</a:t>
            </a:r>
          </a:p>
        </p:txBody>
      </p:sp>
    </p:spTree>
    <p:extLst>
      <p:ext uri="{BB962C8B-B14F-4D97-AF65-F5344CB8AC3E}">
        <p14:creationId xmlns:p14="http://schemas.microsoft.com/office/powerpoint/2010/main" val="131444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Ultimate </a:t>
            </a:r>
            <a:r>
              <a:rPr lang="en-US" sz="2000" b="1" dirty="0" err="1">
                <a:latin typeface="Bookman Old Style" panose="02050604050505020204" pitchFamily="18" charset="0"/>
              </a:rPr>
              <a:t>Presqueeze</a:t>
            </a:r>
            <a:r>
              <a:rPr lang="en-US" sz="2000" b="1" dirty="0">
                <a:latin typeface="Bookman Old Style" panose="02050604050505020204" pitchFamily="18" charset="0"/>
              </a:rPr>
              <a:t> – </a:t>
            </a:r>
            <a:r>
              <a:rPr lang="el-GR" sz="2000" b="1" dirty="0">
                <a:latin typeface="Bookman Old Style" panose="02050604050505020204" pitchFamily="18" charset="0"/>
              </a:rPr>
              <a:t>β*=</a:t>
            </a:r>
            <a:r>
              <a:rPr lang="en-US" sz="2000" b="1" dirty="0">
                <a:latin typeface="Bookman Old Style" panose="02050604050505020204" pitchFamily="18" charset="0"/>
              </a:rPr>
              <a:t>42cm - IMO=-570 A</a:t>
            </a:r>
            <a:endParaRPr lang="en-US" sz="1000" b="1" dirty="0">
              <a:latin typeface="Bookman Old Style" panose="020506040505050202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08405-92FD-3343-B00A-FA51D3B80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6356348"/>
            <a:ext cx="2895600" cy="365125"/>
          </a:xfrm>
        </p:spPr>
        <p:txBody>
          <a:bodyPr/>
          <a:lstStyle/>
          <a:p>
            <a:r>
              <a:rPr lang="en-US" b="1" dirty="0">
                <a:latin typeface="Bookman Old Style" panose="02050604050505020204" pitchFamily="18" charset="0"/>
              </a:rPr>
              <a:t>N. Karastathis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20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BDF10E5-B9B8-F149-819D-CBF687368742}"/>
              </a:ext>
            </a:extLst>
          </p:cNvPr>
          <p:cNvGrpSpPr/>
          <p:nvPr/>
        </p:nvGrpSpPr>
        <p:grpSpPr>
          <a:xfrm>
            <a:off x="0" y="4016350"/>
            <a:ext cx="3600000" cy="2700000"/>
            <a:chOff x="1209767" y="3919179"/>
            <a:chExt cx="3600000" cy="270000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B59386C-263D-984D-B37E-A83B2F655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9767" y="3919179"/>
              <a:ext cx="3600000" cy="27000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21EDADF-6DFD-2741-AC62-640B933A7045}"/>
                </a:ext>
              </a:extLst>
            </p:cNvPr>
            <p:cNvSpPr txBox="1"/>
            <p:nvPr/>
          </p:nvSpPr>
          <p:spPr>
            <a:xfrm>
              <a:off x="3249781" y="4440620"/>
              <a:ext cx="814960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3.0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4EAAD9E-2BC8-8146-8B2D-D7C694E65926}"/>
              </a:ext>
            </a:extLst>
          </p:cNvPr>
          <p:cNvGrpSpPr/>
          <p:nvPr/>
        </p:nvGrpSpPr>
        <p:grpSpPr>
          <a:xfrm>
            <a:off x="0" y="1200429"/>
            <a:ext cx="3600000" cy="2700000"/>
            <a:chOff x="-674" y="1159155"/>
            <a:chExt cx="3600000" cy="270000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20D6F26C-A03F-614A-B456-D753F0B2D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674" y="1159155"/>
              <a:ext cx="3600000" cy="27000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D396F70-6CFB-2542-BF5F-F07D839D932C}"/>
                </a:ext>
              </a:extLst>
            </p:cNvPr>
            <p:cNvSpPr txBox="1"/>
            <p:nvPr/>
          </p:nvSpPr>
          <p:spPr>
            <a:xfrm>
              <a:off x="2087110" y="1642138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5366380-691E-1A4F-9ED1-DC8C7D6F04C2}"/>
              </a:ext>
            </a:extLst>
          </p:cNvPr>
          <p:cNvGrpSpPr/>
          <p:nvPr/>
        </p:nvGrpSpPr>
        <p:grpSpPr>
          <a:xfrm>
            <a:off x="2902744" y="4015025"/>
            <a:ext cx="3600000" cy="2700000"/>
            <a:chOff x="4809767" y="3919179"/>
            <a:chExt cx="3600000" cy="2700000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5287313-2CE2-6C41-AFC2-A63D73462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09767" y="3919179"/>
              <a:ext cx="3600000" cy="270000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89222E-D599-BE43-B74E-21B69C594336}"/>
                </a:ext>
              </a:extLst>
            </p:cNvPr>
            <p:cNvSpPr txBox="1"/>
            <p:nvPr/>
          </p:nvSpPr>
          <p:spPr>
            <a:xfrm>
              <a:off x="6881222" y="4440619"/>
              <a:ext cx="814960" cy="2769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3.3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B5217EA-1488-F442-9C5D-280AF195DFBC}"/>
              </a:ext>
            </a:extLst>
          </p:cNvPr>
          <p:cNvGrpSpPr/>
          <p:nvPr/>
        </p:nvGrpSpPr>
        <p:grpSpPr>
          <a:xfrm>
            <a:off x="2902744" y="1200429"/>
            <a:ext cx="3600000" cy="2700000"/>
            <a:chOff x="2915816" y="1139147"/>
            <a:chExt cx="3600000" cy="270000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3B68C77-723F-0042-951B-9CC79884C1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15816" y="1139147"/>
              <a:ext cx="3600000" cy="2700000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B1169BB-10FA-6C4E-AFD8-58ED85C72563}"/>
                </a:ext>
              </a:extLst>
            </p:cNvPr>
            <p:cNvSpPr txBox="1"/>
            <p:nvPr/>
          </p:nvSpPr>
          <p:spPr>
            <a:xfrm>
              <a:off x="5005571" y="1628800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A77AC09-20A6-C248-968E-29FC79FFE219}"/>
              </a:ext>
            </a:extLst>
          </p:cNvPr>
          <p:cNvGrpSpPr/>
          <p:nvPr/>
        </p:nvGrpSpPr>
        <p:grpSpPr>
          <a:xfrm>
            <a:off x="5868144" y="1199104"/>
            <a:ext cx="3600000" cy="2700000"/>
            <a:chOff x="5876715" y="1179163"/>
            <a:chExt cx="3600000" cy="2700000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B7816138-6C10-9F44-BFD3-CE23D6BAE0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76715" y="1179163"/>
              <a:ext cx="3600000" cy="2700000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DF9803C-08BB-FF4F-8895-BAF48939EEC4}"/>
                </a:ext>
              </a:extLst>
            </p:cNvPr>
            <p:cNvSpPr txBox="1"/>
            <p:nvPr/>
          </p:nvSpPr>
          <p:spPr>
            <a:xfrm>
              <a:off x="7966470" y="1628800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5166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Ultimate Collisions – </a:t>
            </a:r>
            <a:r>
              <a:rPr lang="el-GR" sz="2000" b="1" dirty="0">
                <a:latin typeface="Bookman Old Style" panose="02050604050505020204" pitchFamily="18" charset="0"/>
              </a:rPr>
              <a:t>β*=</a:t>
            </a:r>
            <a:r>
              <a:rPr lang="en-US" sz="2000" b="1" dirty="0">
                <a:latin typeface="Bookman Old Style" panose="02050604050505020204" pitchFamily="18" charset="0"/>
              </a:rPr>
              <a:t>42cm - IMO=-570 A</a:t>
            </a:r>
            <a:endParaRPr lang="en-US" sz="1000" b="1" dirty="0">
              <a:latin typeface="Bookman Old Style" panose="020506040505050202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21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D83A66C-18A7-0F4A-987E-B7EAB9D9C57B}"/>
              </a:ext>
            </a:extLst>
          </p:cNvPr>
          <p:cNvGrpSpPr/>
          <p:nvPr/>
        </p:nvGrpSpPr>
        <p:grpSpPr>
          <a:xfrm>
            <a:off x="-8016" y="3774337"/>
            <a:ext cx="3600000" cy="2700000"/>
            <a:chOff x="27600" y="3760347"/>
            <a:chExt cx="3600000" cy="270000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A2851EC-0EBB-5344-A998-449391571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600" y="3760347"/>
              <a:ext cx="3600000" cy="2700000"/>
            </a:xfrm>
            <a:prstGeom prst="rect">
              <a:avLst/>
            </a:prstGeom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710939E-FDC7-3D45-A083-3D4E9D1921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7877" y="4256792"/>
              <a:ext cx="2418247" cy="1878471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6FF2124-756D-5C4B-8518-994F422E2398}"/>
                </a:ext>
              </a:extLst>
            </p:cNvPr>
            <p:cNvSpPr txBox="1"/>
            <p:nvPr/>
          </p:nvSpPr>
          <p:spPr>
            <a:xfrm>
              <a:off x="507876" y="5886958"/>
              <a:ext cx="814960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3.0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4092B35-D2CC-D74C-829A-6A9DDA9EDEF4}"/>
              </a:ext>
            </a:extLst>
          </p:cNvPr>
          <p:cNvGrpSpPr/>
          <p:nvPr/>
        </p:nvGrpSpPr>
        <p:grpSpPr>
          <a:xfrm>
            <a:off x="-8199" y="1026663"/>
            <a:ext cx="3600000" cy="2700000"/>
            <a:chOff x="-8199" y="1026663"/>
            <a:chExt cx="3600000" cy="2700000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ADD27595-B847-5F45-8E7F-91FEBE4D4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8199" y="1026663"/>
              <a:ext cx="3600000" cy="2700000"/>
            </a:xfrm>
            <a:prstGeom prst="rect">
              <a:avLst/>
            </a:prstGeom>
          </p:spPr>
        </p:pic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BFEAC02-ADD9-C34A-B806-E8D4BB19B0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8393" y="1536082"/>
              <a:ext cx="2444773" cy="198816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F34B586-9E38-B14D-98AA-B13DBE64604B}"/>
                </a:ext>
              </a:extLst>
            </p:cNvPr>
            <p:cNvSpPr txBox="1"/>
            <p:nvPr/>
          </p:nvSpPr>
          <p:spPr>
            <a:xfrm>
              <a:off x="479674" y="3179750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AC48E95-DDE4-7E4C-9004-B67FBF01B154}"/>
              </a:ext>
            </a:extLst>
          </p:cNvPr>
          <p:cNvGrpSpPr/>
          <p:nvPr/>
        </p:nvGrpSpPr>
        <p:grpSpPr>
          <a:xfrm>
            <a:off x="2926124" y="1043505"/>
            <a:ext cx="3600000" cy="2700000"/>
            <a:chOff x="2926124" y="1043505"/>
            <a:chExt cx="3600000" cy="2700000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3825BFD4-043F-BF47-BCAC-2D8310C639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26124" y="1043505"/>
              <a:ext cx="3600000" cy="2700000"/>
            </a:xfrm>
            <a:prstGeom prst="rect">
              <a:avLst/>
            </a:prstGeom>
          </p:spPr>
        </p:pic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1427505-B6AD-884D-8388-040B199351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29790" y="1556792"/>
              <a:ext cx="2444773" cy="198816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0F9BA34-865B-2048-85D1-3E30D73CE6E7}"/>
                </a:ext>
              </a:extLst>
            </p:cNvPr>
            <p:cNvSpPr txBox="1"/>
            <p:nvPr/>
          </p:nvSpPr>
          <p:spPr>
            <a:xfrm>
              <a:off x="3413997" y="3172514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6AFE4E9-2738-2442-B2DA-D1ECCA888042}"/>
              </a:ext>
            </a:extLst>
          </p:cNvPr>
          <p:cNvGrpSpPr/>
          <p:nvPr/>
        </p:nvGrpSpPr>
        <p:grpSpPr>
          <a:xfrm>
            <a:off x="5860447" y="1034931"/>
            <a:ext cx="3600000" cy="2700000"/>
            <a:chOff x="7124865" y="1822513"/>
            <a:chExt cx="3600000" cy="2700000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73632886-3889-9845-8B1A-36FBCE988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24865" y="1822513"/>
              <a:ext cx="3600000" cy="2700000"/>
            </a:xfrm>
            <a:prstGeom prst="rect">
              <a:avLst/>
            </a:prstGeom>
          </p:spPr>
        </p:pic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067281E-5667-5540-993B-A829CF6D64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63144" y="2380525"/>
              <a:ext cx="2385722" cy="1875447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321B301-910C-8C4D-BD82-2032D0F0B4A7}"/>
                </a:ext>
              </a:extLst>
            </p:cNvPr>
            <p:cNvSpPr txBox="1"/>
            <p:nvPr/>
          </p:nvSpPr>
          <p:spPr>
            <a:xfrm>
              <a:off x="7588488" y="3964891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E81FBD6-5855-A94B-B414-156B760DE5DB}"/>
              </a:ext>
            </a:extLst>
          </p:cNvPr>
          <p:cNvGrpSpPr/>
          <p:nvPr/>
        </p:nvGrpSpPr>
        <p:grpSpPr>
          <a:xfrm>
            <a:off x="2926124" y="3801277"/>
            <a:ext cx="3600000" cy="2700000"/>
            <a:chOff x="2979982" y="3791179"/>
            <a:chExt cx="3600000" cy="2700000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90250142-77BF-924A-9778-4BC9993839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79982" y="3791179"/>
              <a:ext cx="3600000" cy="2700000"/>
            </a:xfrm>
            <a:prstGeom prst="rect">
              <a:avLst/>
            </a:prstGeom>
          </p:spPr>
        </p:pic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EA9F135-27A2-7141-A065-B28DC8BB39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73607" y="4256792"/>
              <a:ext cx="2401101" cy="1933319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18EA036-13B8-8443-8117-D3EC9FB7E98D}"/>
                </a:ext>
              </a:extLst>
            </p:cNvPr>
            <p:cNvSpPr txBox="1"/>
            <p:nvPr/>
          </p:nvSpPr>
          <p:spPr>
            <a:xfrm>
              <a:off x="3464723" y="5917015"/>
              <a:ext cx="814960" cy="2769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33830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Ultimate Collisions – </a:t>
            </a:r>
            <a:r>
              <a:rPr lang="el-GR" sz="2000" b="1" dirty="0">
                <a:latin typeface="Bookman Old Style" panose="02050604050505020204" pitchFamily="18" charset="0"/>
              </a:rPr>
              <a:t>β*=</a:t>
            </a:r>
            <a:r>
              <a:rPr lang="en-US" sz="2000" b="1" dirty="0">
                <a:latin typeface="Bookman Old Style" panose="02050604050505020204" pitchFamily="18" charset="0"/>
              </a:rPr>
              <a:t>42cm - IMO=-300 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22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286C99F-0C82-B745-AFA4-B77FB1BDC79D}"/>
              </a:ext>
            </a:extLst>
          </p:cNvPr>
          <p:cNvGrpSpPr/>
          <p:nvPr/>
        </p:nvGrpSpPr>
        <p:grpSpPr>
          <a:xfrm>
            <a:off x="-29903" y="993586"/>
            <a:ext cx="3600000" cy="2700000"/>
            <a:chOff x="-8472" y="900000"/>
            <a:chExt cx="3600000" cy="2700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6932B4B-E75A-9243-83C9-8F053E0A5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72" y="900000"/>
              <a:ext cx="3600000" cy="2700000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0BFE423-9160-814A-A7B2-FF56C05A1D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5234" y="1484321"/>
              <a:ext cx="2401101" cy="1933319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A633E3F-ED0A-6A4F-B3C1-821AC5064826}"/>
                </a:ext>
              </a:extLst>
            </p:cNvPr>
            <p:cNvSpPr txBox="1"/>
            <p:nvPr/>
          </p:nvSpPr>
          <p:spPr>
            <a:xfrm>
              <a:off x="447415" y="3048458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1DE77A8-265B-2B48-94B0-60C3B39ED9FD}"/>
              </a:ext>
            </a:extLst>
          </p:cNvPr>
          <p:cNvGrpSpPr/>
          <p:nvPr/>
        </p:nvGrpSpPr>
        <p:grpSpPr>
          <a:xfrm>
            <a:off x="-10640" y="3686442"/>
            <a:ext cx="3600000" cy="2700000"/>
            <a:chOff x="-8472" y="3613129"/>
            <a:chExt cx="3600000" cy="27000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B41510B-1900-764F-A266-62B3C930A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8472" y="3613129"/>
              <a:ext cx="3600000" cy="2700000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C63C9B7-9761-D044-9DDD-41B620B60D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1670" y="4087098"/>
              <a:ext cx="2527099" cy="2030542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EB094C9-361E-5947-82C9-28AC96E72DC7}"/>
                </a:ext>
              </a:extLst>
            </p:cNvPr>
            <p:cNvSpPr txBox="1"/>
            <p:nvPr/>
          </p:nvSpPr>
          <p:spPr>
            <a:xfrm>
              <a:off x="474750" y="5748458"/>
              <a:ext cx="814960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3.0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B09E1E0-FBA4-844E-85C8-989BF7F8B993}"/>
              </a:ext>
            </a:extLst>
          </p:cNvPr>
          <p:cNvGrpSpPr/>
          <p:nvPr/>
        </p:nvGrpSpPr>
        <p:grpSpPr>
          <a:xfrm>
            <a:off x="2921006" y="984200"/>
            <a:ext cx="3600000" cy="2700000"/>
            <a:chOff x="2937473" y="913129"/>
            <a:chExt cx="3600000" cy="270000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202263F-F966-4749-9F0A-4A448DA29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37473" y="913129"/>
              <a:ext cx="3600000" cy="2700000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BDFDC4A-E462-3648-983F-59BC0082BC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15957" y="1429797"/>
              <a:ext cx="2596898" cy="206679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99C65A6-D2ED-944B-ACB2-A376DB856FCC}"/>
                </a:ext>
              </a:extLst>
            </p:cNvPr>
            <p:cNvSpPr txBox="1"/>
            <p:nvPr/>
          </p:nvSpPr>
          <p:spPr>
            <a:xfrm>
              <a:off x="3429790" y="3024351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DE1468C-C3D3-E74C-BA4E-122A9F69FA42}"/>
              </a:ext>
            </a:extLst>
          </p:cNvPr>
          <p:cNvGrpSpPr/>
          <p:nvPr/>
        </p:nvGrpSpPr>
        <p:grpSpPr>
          <a:xfrm>
            <a:off x="5836640" y="993586"/>
            <a:ext cx="3600000" cy="2700000"/>
            <a:chOff x="5883418" y="870706"/>
            <a:chExt cx="3600000" cy="2700000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54D2A7D-E52B-E94A-B597-A21E414BA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83418" y="870706"/>
              <a:ext cx="3600000" cy="2700000"/>
            </a:xfrm>
            <a:prstGeom prst="rect">
              <a:avLst/>
            </a:prstGeom>
          </p:spPr>
        </p:pic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6902A1C-3555-5741-9FAD-67EFD5336F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73040" y="1441100"/>
              <a:ext cx="2401101" cy="1933319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01B36E8-E55E-6F4F-BA51-848F122AA7E6}"/>
                </a:ext>
              </a:extLst>
            </p:cNvPr>
            <p:cNvSpPr txBox="1"/>
            <p:nvPr/>
          </p:nvSpPr>
          <p:spPr>
            <a:xfrm>
              <a:off x="6338878" y="3032792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7D811DA-882E-DE46-89D5-B921622C3C21}"/>
              </a:ext>
            </a:extLst>
          </p:cNvPr>
          <p:cNvGrpSpPr/>
          <p:nvPr/>
        </p:nvGrpSpPr>
        <p:grpSpPr>
          <a:xfrm>
            <a:off x="2901201" y="3688417"/>
            <a:ext cx="3600000" cy="2700000"/>
            <a:chOff x="2942437" y="3569908"/>
            <a:chExt cx="3600000" cy="270000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9CA478A-4FC5-B34E-B4C0-2B0FDF8CB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42437" y="3569908"/>
              <a:ext cx="3600000" cy="2700000"/>
            </a:xfrm>
            <a:prstGeom prst="rect">
              <a:avLst/>
            </a:prstGeom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8678724-73F0-FF41-9263-4975825B9B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11754" y="4087098"/>
              <a:ext cx="2401101" cy="1933319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D374654-5B16-3F4F-ADC1-44CAEB0E4869}"/>
                </a:ext>
              </a:extLst>
            </p:cNvPr>
            <p:cNvSpPr txBox="1"/>
            <p:nvPr/>
          </p:nvSpPr>
          <p:spPr>
            <a:xfrm>
              <a:off x="3432084" y="5694997"/>
              <a:ext cx="814960" cy="27699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7251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0C5B78F-244D-4B42-BBD7-5C01D602FF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404" y="3642539"/>
            <a:ext cx="3600000" cy="27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B32A03-3A8B-AC44-91E2-2D9DCA64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" y="3587807"/>
            <a:ext cx="3600000" cy="27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6C1CF4-837E-844B-B567-99F5279983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404" y="918164"/>
            <a:ext cx="3600000" cy="27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653A4F-3F44-6341-93C8-49A2024FEF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3" y="955763"/>
            <a:ext cx="3600000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77FF41-C836-1440-ABAF-541F7C55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580" y="5021"/>
            <a:ext cx="6776839" cy="522508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ookman Old Style" panose="02050604050505020204" pitchFamily="18" charset="0"/>
              </a:rPr>
              <a:t>Nominal </a:t>
            </a:r>
            <a:r>
              <a:rPr lang="en-US" sz="2000" b="1" dirty="0" err="1">
                <a:latin typeface="Bookman Old Style" panose="02050604050505020204" pitchFamily="18" charset="0"/>
              </a:rPr>
              <a:t>PreSqueeze</a:t>
            </a:r>
            <a:r>
              <a:rPr lang="en-US" sz="2000" b="1" dirty="0">
                <a:latin typeface="Bookman Old Style" panose="02050604050505020204" pitchFamily="18" charset="0"/>
              </a:rPr>
              <a:t> – </a:t>
            </a:r>
            <a:r>
              <a:rPr lang="el-GR" sz="2000" b="1" dirty="0">
                <a:latin typeface="Bookman Old Style" panose="02050604050505020204" pitchFamily="18" charset="0"/>
              </a:rPr>
              <a:t>β*=60</a:t>
            </a:r>
            <a:r>
              <a:rPr lang="en-US" sz="2000" b="1" dirty="0">
                <a:latin typeface="Bookman Old Style" panose="02050604050505020204" pitchFamily="18" charset="0"/>
              </a:rPr>
              <a:t>cm - IMO=+570 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3F9B-627D-A844-86BD-2DB029E5E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2630" y="635634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b="1" smtClean="0">
                <a:latin typeface="Bookman Old Style" panose="02050604050505020204" pitchFamily="18" charset="0"/>
              </a:rPr>
              <a:pPr/>
              <a:t>23</a:t>
            </a:fld>
            <a:endParaRPr lang="en-US" b="1" dirty="0">
              <a:latin typeface="Bookman Old Style" panose="020506040505050202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97D78-A162-8440-9133-D3D244191F76}"/>
              </a:ext>
            </a:extLst>
          </p:cNvPr>
          <p:cNvCxnSpPr>
            <a:cxnSpLocks/>
            <a:stCxn id="14" idx="0"/>
            <a:endCxn id="10" idx="2"/>
          </p:cNvCxnSpPr>
          <p:nvPr/>
        </p:nvCxnSpPr>
        <p:spPr>
          <a:xfrm>
            <a:off x="1020525" y="563325"/>
            <a:ext cx="7100204" cy="0"/>
          </a:xfrm>
          <a:prstGeom prst="line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1B72240F-A888-F84C-9C14-CAB39CEF6D7A}"/>
              </a:ext>
            </a:extLst>
          </p:cNvPr>
          <p:cNvSpPr/>
          <p:nvPr/>
        </p:nvSpPr>
        <p:spPr>
          <a:xfrm rot="5400000">
            <a:off x="7557404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819DF905-E36E-CE40-A5C5-D31A649D6407}"/>
              </a:ext>
            </a:extLst>
          </p:cNvPr>
          <p:cNvSpPr/>
          <p:nvPr/>
        </p:nvSpPr>
        <p:spPr>
          <a:xfrm rot="10800000">
            <a:off x="457200" y="-563325"/>
            <a:ext cx="1126650" cy="1126650"/>
          </a:xfrm>
          <a:prstGeom prst="arc">
            <a:avLst/>
          </a:prstGeom>
          <a:ln w="38100">
            <a:solidFill>
              <a:srgbClr val="0A559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7FB70B-BBED-284D-951A-A3F35D185C67}"/>
              </a:ext>
            </a:extLst>
          </p:cNvPr>
          <p:cNvSpPr txBox="1"/>
          <p:nvPr/>
        </p:nvSpPr>
        <p:spPr>
          <a:xfrm>
            <a:off x="2077397" y="1412775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D566AA-4889-7649-B44A-36E1E528CA78}"/>
              </a:ext>
            </a:extLst>
          </p:cNvPr>
          <p:cNvSpPr txBox="1"/>
          <p:nvPr/>
        </p:nvSpPr>
        <p:spPr>
          <a:xfrm>
            <a:off x="5067841" y="4134690"/>
            <a:ext cx="81496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3.0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47E6C3-73B3-0D42-8407-747C2E5961BE}"/>
              </a:ext>
            </a:extLst>
          </p:cNvPr>
          <p:cNvSpPr txBox="1"/>
          <p:nvPr/>
        </p:nvSpPr>
        <p:spPr>
          <a:xfrm>
            <a:off x="5067841" y="1434105"/>
            <a:ext cx="814960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D4E64C-9BE1-704E-9428-298AA1ECCDE8}"/>
              </a:ext>
            </a:extLst>
          </p:cNvPr>
          <p:cNvSpPr txBox="1"/>
          <p:nvPr/>
        </p:nvSpPr>
        <p:spPr>
          <a:xfrm>
            <a:off x="2128161" y="4134690"/>
            <a:ext cx="814960" cy="27699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2.2</a:t>
            </a:r>
          </a:p>
        </p:txBody>
      </p:sp>
    </p:spTree>
    <p:extLst>
      <p:ext uri="{BB962C8B-B14F-4D97-AF65-F5344CB8AC3E}">
        <p14:creationId xmlns:p14="http://schemas.microsoft.com/office/powerpoint/2010/main" val="987502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Recap (II)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0773DF-574D-2249-9834-919947E8E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21"/>
            <a:ext cx="3836617" cy="14781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7D8E0B-299F-194F-B989-84AD9BD4D4F4}"/>
              </a:ext>
            </a:extLst>
          </p:cNvPr>
          <p:cNvSpPr txBox="1"/>
          <p:nvPr/>
        </p:nvSpPr>
        <p:spPr>
          <a:xfrm>
            <a:off x="-36512" y="1345600"/>
            <a:ext cx="1663070" cy="27699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Courtesy of X. </a:t>
            </a:r>
            <a:r>
              <a:rPr lang="en-US" sz="1200" dirty="0" err="1">
                <a:solidFill>
                  <a:schemeClr val="bg1"/>
                </a:solidFill>
              </a:rPr>
              <a:t>Buffat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348DE9-48F2-B64D-ADCF-5D8DF857FB5F}"/>
              </a:ext>
            </a:extLst>
          </p:cNvPr>
          <p:cNvSpPr txBox="1"/>
          <p:nvPr/>
        </p:nvSpPr>
        <p:spPr>
          <a:xfrm>
            <a:off x="840909" y="1607169"/>
            <a:ext cx="934871" cy="27699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-1750 (3.0)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A78D30-28A9-3046-A3B3-40AE6D72ED91}"/>
              </a:ext>
            </a:extLst>
          </p:cNvPr>
          <p:cNvSpPr txBox="1"/>
          <p:nvPr/>
        </p:nvSpPr>
        <p:spPr>
          <a:xfrm>
            <a:off x="1793685" y="1585058"/>
            <a:ext cx="934871" cy="27699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-1000 (2.2)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ADF3F8-1D3B-544B-A3FD-F4596EDA32F6}"/>
              </a:ext>
            </a:extLst>
          </p:cNvPr>
          <p:cNvSpPr txBox="1"/>
          <p:nvPr/>
        </p:nvSpPr>
        <p:spPr>
          <a:xfrm>
            <a:off x="2743868" y="1613271"/>
            <a:ext cx="849913" cy="27699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-750 (1.7)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74DE839-2480-CA49-B650-57465A01D2A7}"/>
              </a:ext>
            </a:extLst>
          </p:cNvPr>
          <p:cNvSpPr/>
          <p:nvPr/>
        </p:nvSpPr>
        <p:spPr>
          <a:xfrm>
            <a:off x="2175964" y="1200429"/>
            <a:ext cx="544752" cy="134561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ED77014-1301-674D-B5BD-A44905C27BCE}"/>
              </a:ext>
            </a:extLst>
          </p:cNvPr>
          <p:cNvSpPr/>
          <p:nvPr/>
        </p:nvSpPr>
        <p:spPr>
          <a:xfrm>
            <a:off x="2728556" y="1215782"/>
            <a:ext cx="555469" cy="12915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6181DC6-848B-4E43-B66A-1858DE8DF65F}"/>
              </a:ext>
            </a:extLst>
          </p:cNvPr>
          <p:cNvSpPr/>
          <p:nvPr/>
        </p:nvSpPr>
        <p:spPr>
          <a:xfrm>
            <a:off x="3289998" y="1200429"/>
            <a:ext cx="546619" cy="147031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3A4EBD-EC54-4641-82EB-8A007DE68F01}"/>
              </a:ext>
            </a:extLst>
          </p:cNvPr>
          <p:cNvCxnSpPr>
            <a:cxnSpLocks/>
          </p:cNvCxnSpPr>
          <p:nvPr/>
        </p:nvCxnSpPr>
        <p:spPr>
          <a:xfrm flipH="1">
            <a:off x="1663070" y="1379143"/>
            <a:ext cx="610214" cy="22456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6C929E-3AAC-B541-AEEF-BA649070B2F3}"/>
              </a:ext>
            </a:extLst>
          </p:cNvPr>
          <p:cNvCxnSpPr>
            <a:cxnSpLocks/>
          </p:cNvCxnSpPr>
          <p:nvPr/>
        </p:nvCxnSpPr>
        <p:spPr>
          <a:xfrm flipH="1">
            <a:off x="2394901" y="1367700"/>
            <a:ext cx="455132" cy="20391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C92D81B-483D-9446-A89D-14012555A160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3168825" y="1377646"/>
            <a:ext cx="380468" cy="23562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91A1AD1-EDC8-D14F-8A27-54E70F8047E4}"/>
              </a:ext>
            </a:extLst>
          </p:cNvPr>
          <p:cNvSpPr txBox="1"/>
          <p:nvPr/>
        </p:nvSpPr>
        <p:spPr>
          <a:xfrm>
            <a:off x="3189763" y="2469048"/>
            <a:ext cx="230704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Collisions </a:t>
            </a:r>
            <a:r>
              <a:rPr lang="el-GR" b="1" dirty="0">
                <a:solidFill>
                  <a:srgbClr val="FF0000"/>
                </a:solidFill>
              </a:rPr>
              <a:t>β*=</a:t>
            </a:r>
            <a:r>
              <a:rPr lang="en-US" b="1" dirty="0">
                <a:solidFill>
                  <a:srgbClr val="FF0000"/>
                </a:solidFill>
              </a:rPr>
              <a:t>42cm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25C6870-BDCF-1D4D-9504-07033FBA8897}"/>
              </a:ext>
            </a:extLst>
          </p:cNvPr>
          <p:cNvGrpSpPr/>
          <p:nvPr/>
        </p:nvGrpSpPr>
        <p:grpSpPr>
          <a:xfrm>
            <a:off x="5547393" y="0"/>
            <a:ext cx="3600000" cy="2700000"/>
            <a:chOff x="-8199" y="1026663"/>
            <a:chExt cx="3600000" cy="270000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0EBC7BE-74B2-6944-84C3-F64B5FB437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8199" y="1026663"/>
              <a:ext cx="3600000" cy="2700000"/>
            </a:xfrm>
            <a:prstGeom prst="rect">
              <a:avLst/>
            </a:prstGeom>
          </p:spPr>
        </p:pic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E1CF559-F590-6442-AD72-824C28B53D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8393" y="1536082"/>
              <a:ext cx="2444773" cy="198816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F41575B-FAC5-614A-891D-6739829D9610}"/>
                </a:ext>
              </a:extLst>
            </p:cNvPr>
            <p:cNvSpPr txBox="1"/>
            <p:nvPr/>
          </p:nvSpPr>
          <p:spPr>
            <a:xfrm>
              <a:off x="479674" y="3179750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01A6367-0031-864A-A0CE-D8432CE0BAA1}"/>
              </a:ext>
            </a:extLst>
          </p:cNvPr>
          <p:cNvGrpSpPr/>
          <p:nvPr/>
        </p:nvGrpSpPr>
        <p:grpSpPr>
          <a:xfrm>
            <a:off x="-24220" y="3003112"/>
            <a:ext cx="3600000" cy="2700000"/>
            <a:chOff x="2926124" y="1043505"/>
            <a:chExt cx="3600000" cy="2700000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D25B6DAD-852E-9246-8455-DDF80E1728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26124" y="1043505"/>
              <a:ext cx="3600000" cy="2700000"/>
            </a:xfrm>
            <a:prstGeom prst="rect">
              <a:avLst/>
            </a:prstGeom>
          </p:spPr>
        </p:pic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D6E4679-BF68-8144-BED1-13BEE9D2DF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29790" y="1556792"/>
              <a:ext cx="2444773" cy="198816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62AD0F-DDCC-B348-9DFE-7972E0EC3C59}"/>
                </a:ext>
              </a:extLst>
            </p:cNvPr>
            <p:cNvSpPr txBox="1"/>
            <p:nvPr/>
          </p:nvSpPr>
          <p:spPr>
            <a:xfrm>
              <a:off x="3413997" y="3172514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7A42889-7D5D-E94C-868D-F1F0DBAF3DAD}"/>
              </a:ext>
            </a:extLst>
          </p:cNvPr>
          <p:cNvGrpSpPr/>
          <p:nvPr/>
        </p:nvGrpSpPr>
        <p:grpSpPr>
          <a:xfrm>
            <a:off x="2934677" y="2999470"/>
            <a:ext cx="3600000" cy="2700000"/>
            <a:chOff x="7124865" y="1822513"/>
            <a:chExt cx="3600000" cy="2700000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F7B0A7CA-2B5C-D54D-BAB2-156FED21A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24865" y="1822513"/>
              <a:ext cx="3600000" cy="2700000"/>
            </a:xfrm>
            <a:prstGeom prst="rect">
              <a:avLst/>
            </a:prstGeom>
          </p:spPr>
        </p:pic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628B4CA-F453-9E48-8A1F-2A256016B4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63144" y="2380525"/>
              <a:ext cx="2385722" cy="1875447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2AD88F2-2AF7-054C-A714-1BF9D53CD1D5}"/>
                </a:ext>
              </a:extLst>
            </p:cNvPr>
            <p:cNvSpPr txBox="1"/>
            <p:nvPr/>
          </p:nvSpPr>
          <p:spPr>
            <a:xfrm>
              <a:off x="7588488" y="3964891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31C4591-1510-5C45-9DBA-042369E199A5}"/>
              </a:ext>
            </a:extLst>
          </p:cNvPr>
          <p:cNvGrpSpPr/>
          <p:nvPr/>
        </p:nvGrpSpPr>
        <p:grpSpPr>
          <a:xfrm>
            <a:off x="5909765" y="3003112"/>
            <a:ext cx="3600000" cy="2700000"/>
            <a:chOff x="27600" y="3760347"/>
            <a:chExt cx="3600000" cy="270000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668A11E-E70D-1744-A135-DB4079066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7600" y="3760347"/>
              <a:ext cx="3600000" cy="2700000"/>
            </a:xfrm>
            <a:prstGeom prst="rect">
              <a:avLst/>
            </a:prstGeom>
          </p:spPr>
        </p:pic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5157C62-88CA-A54F-8642-27E2F8DA8E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7877" y="4256792"/>
              <a:ext cx="2418247" cy="1878471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9DAB833-0CA5-DE43-A4FD-AB5137A2A4A7}"/>
                </a:ext>
              </a:extLst>
            </p:cNvPr>
            <p:cNvSpPr txBox="1"/>
            <p:nvPr/>
          </p:nvSpPr>
          <p:spPr>
            <a:xfrm>
              <a:off x="507876" y="5886958"/>
              <a:ext cx="814960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3.0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E8F867E-773B-D64F-8367-F44B93BFD52A}"/>
              </a:ext>
            </a:extLst>
          </p:cNvPr>
          <p:cNvSpPr txBox="1"/>
          <p:nvPr/>
        </p:nvSpPr>
        <p:spPr>
          <a:xfrm>
            <a:off x="1136782" y="5683058"/>
            <a:ext cx="7701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Transition from collapse to collisions with </a:t>
            </a:r>
            <a:r>
              <a:rPr lang="en-US" i="1" dirty="0" err="1"/>
              <a:t>r</a:t>
            </a:r>
            <a:r>
              <a:rPr lang="en-US" sz="1000" i="1" dirty="0" err="1"/>
              <a:t>ATS</a:t>
            </a:r>
            <a:r>
              <a:rPr lang="en-US" i="1" dirty="0"/>
              <a:t> = 2.2 results in DA&gt;6</a:t>
            </a:r>
            <a:r>
              <a:rPr lang="el-GR" i="1" dirty="0"/>
              <a:t>σ</a:t>
            </a:r>
            <a:r>
              <a:rPr lang="en-US" i="1" dirty="0"/>
              <a:t>.</a:t>
            </a:r>
          </a:p>
          <a:p>
            <a:r>
              <a:rPr lang="en-US" i="1" dirty="0"/>
              <a:t>Post-LS2 collimator upgrade + high </a:t>
            </a:r>
            <a:r>
              <a:rPr lang="en-US" i="1" dirty="0" err="1"/>
              <a:t>r</a:t>
            </a:r>
            <a:r>
              <a:rPr lang="en-US" sz="1000" i="1" dirty="0" err="1"/>
              <a:t>ATS</a:t>
            </a:r>
            <a:r>
              <a:rPr lang="en-US" i="1" dirty="0"/>
              <a:t> </a:t>
            </a:r>
            <a:r>
              <a:rPr lang="en-US" i="1" dirty="0">
                <a:sym typeface="Wingdings" pitchFamily="2" charset="2"/>
              </a:rPr>
              <a:t> OK in terms of lifetime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585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Recap (III)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0773DF-574D-2249-9834-919947E8E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21"/>
            <a:ext cx="3836617" cy="14781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7D8E0B-299F-194F-B989-84AD9BD4D4F4}"/>
              </a:ext>
            </a:extLst>
          </p:cNvPr>
          <p:cNvSpPr txBox="1"/>
          <p:nvPr/>
        </p:nvSpPr>
        <p:spPr>
          <a:xfrm>
            <a:off x="-36512" y="1345600"/>
            <a:ext cx="1663070" cy="27699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Courtesy of X. </a:t>
            </a:r>
            <a:r>
              <a:rPr lang="en-US" sz="1200" dirty="0" err="1">
                <a:solidFill>
                  <a:schemeClr val="bg1"/>
                </a:solidFill>
              </a:rPr>
              <a:t>Buffat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348DE9-48F2-B64D-ADCF-5D8DF857FB5F}"/>
              </a:ext>
            </a:extLst>
          </p:cNvPr>
          <p:cNvSpPr txBox="1"/>
          <p:nvPr/>
        </p:nvSpPr>
        <p:spPr>
          <a:xfrm>
            <a:off x="840909" y="1607169"/>
            <a:ext cx="934871" cy="27699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-1750 (3.0)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A78D30-28A9-3046-A3B3-40AE6D72ED91}"/>
              </a:ext>
            </a:extLst>
          </p:cNvPr>
          <p:cNvSpPr txBox="1"/>
          <p:nvPr/>
        </p:nvSpPr>
        <p:spPr>
          <a:xfrm>
            <a:off x="1793685" y="1585058"/>
            <a:ext cx="934871" cy="27699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-1000 (2.2)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ADF3F8-1D3B-544B-A3FD-F4596EDA32F6}"/>
              </a:ext>
            </a:extLst>
          </p:cNvPr>
          <p:cNvSpPr txBox="1"/>
          <p:nvPr/>
        </p:nvSpPr>
        <p:spPr>
          <a:xfrm>
            <a:off x="2743868" y="1613271"/>
            <a:ext cx="849913" cy="27699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-750 (1.7)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74DE839-2480-CA49-B650-57465A01D2A7}"/>
              </a:ext>
            </a:extLst>
          </p:cNvPr>
          <p:cNvSpPr/>
          <p:nvPr/>
        </p:nvSpPr>
        <p:spPr>
          <a:xfrm>
            <a:off x="2175964" y="1200429"/>
            <a:ext cx="544752" cy="134561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ED77014-1301-674D-B5BD-A44905C27BCE}"/>
              </a:ext>
            </a:extLst>
          </p:cNvPr>
          <p:cNvSpPr/>
          <p:nvPr/>
        </p:nvSpPr>
        <p:spPr>
          <a:xfrm>
            <a:off x="2728556" y="1215782"/>
            <a:ext cx="555469" cy="12915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6181DC6-848B-4E43-B66A-1858DE8DF65F}"/>
              </a:ext>
            </a:extLst>
          </p:cNvPr>
          <p:cNvSpPr/>
          <p:nvPr/>
        </p:nvSpPr>
        <p:spPr>
          <a:xfrm>
            <a:off x="3289998" y="1200429"/>
            <a:ext cx="546619" cy="147031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3A4EBD-EC54-4641-82EB-8A007DE68F01}"/>
              </a:ext>
            </a:extLst>
          </p:cNvPr>
          <p:cNvCxnSpPr>
            <a:cxnSpLocks/>
          </p:cNvCxnSpPr>
          <p:nvPr/>
        </p:nvCxnSpPr>
        <p:spPr>
          <a:xfrm flipH="1">
            <a:off x="1663070" y="1379143"/>
            <a:ext cx="610214" cy="22456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6C929E-3AAC-B541-AEEF-BA649070B2F3}"/>
              </a:ext>
            </a:extLst>
          </p:cNvPr>
          <p:cNvCxnSpPr>
            <a:cxnSpLocks/>
          </p:cNvCxnSpPr>
          <p:nvPr/>
        </p:nvCxnSpPr>
        <p:spPr>
          <a:xfrm flipH="1">
            <a:off x="2394901" y="1367700"/>
            <a:ext cx="455132" cy="20391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C92D81B-483D-9446-A89D-14012555A160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3168825" y="1377646"/>
            <a:ext cx="380468" cy="23562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91A1AD1-EDC8-D14F-8A27-54E70F8047E4}"/>
              </a:ext>
            </a:extLst>
          </p:cNvPr>
          <p:cNvSpPr txBox="1"/>
          <p:nvPr/>
        </p:nvSpPr>
        <p:spPr>
          <a:xfrm>
            <a:off x="3284025" y="2167805"/>
            <a:ext cx="230704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Collisions </a:t>
            </a:r>
            <a:r>
              <a:rPr lang="el-GR" b="1" dirty="0">
                <a:solidFill>
                  <a:srgbClr val="FF0000"/>
                </a:solidFill>
              </a:rPr>
              <a:t>β*=</a:t>
            </a:r>
            <a:r>
              <a:rPr lang="en-US" b="1" dirty="0">
                <a:solidFill>
                  <a:srgbClr val="FF0000"/>
                </a:solidFill>
              </a:rPr>
              <a:t>42cm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E8F867E-773B-D64F-8367-F44B93BFD52A}"/>
              </a:ext>
            </a:extLst>
          </p:cNvPr>
          <p:cNvSpPr txBox="1"/>
          <p:nvPr/>
        </p:nvSpPr>
        <p:spPr>
          <a:xfrm>
            <a:off x="1045939" y="5852286"/>
            <a:ext cx="8345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Reducing the octupoles at collisions (with the BB as stability guarantee) buys us back the DA.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9895B23-2BA3-A34A-BF40-81978C0095A5}"/>
              </a:ext>
            </a:extLst>
          </p:cNvPr>
          <p:cNvGrpSpPr/>
          <p:nvPr/>
        </p:nvGrpSpPr>
        <p:grpSpPr>
          <a:xfrm>
            <a:off x="5652362" y="74164"/>
            <a:ext cx="3600000" cy="2700000"/>
            <a:chOff x="-8472" y="900000"/>
            <a:chExt cx="3600000" cy="2700000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4AAD44E4-C5AE-3E4A-95F5-78DAD453E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8472" y="900000"/>
              <a:ext cx="3600000" cy="2700000"/>
            </a:xfrm>
            <a:prstGeom prst="rect">
              <a:avLst/>
            </a:prstGeom>
          </p:spPr>
        </p:pic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73BEDCB-B9A6-2848-929F-941B71AFC9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5234" y="1484321"/>
              <a:ext cx="2401101" cy="1933319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4CA1306-259A-1B4E-AEAF-E4B89208D764}"/>
                </a:ext>
              </a:extLst>
            </p:cNvPr>
            <p:cNvSpPr txBox="1"/>
            <p:nvPr/>
          </p:nvSpPr>
          <p:spPr>
            <a:xfrm>
              <a:off x="447415" y="3048458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0633E5E-AF25-7640-82BD-DDC3007F7436}"/>
              </a:ext>
            </a:extLst>
          </p:cNvPr>
          <p:cNvGrpSpPr/>
          <p:nvPr/>
        </p:nvGrpSpPr>
        <p:grpSpPr>
          <a:xfrm>
            <a:off x="442" y="3051364"/>
            <a:ext cx="3600000" cy="2700000"/>
            <a:chOff x="2937473" y="913129"/>
            <a:chExt cx="3600000" cy="2700000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AA99C7F8-DF84-F242-A893-301249768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37473" y="913129"/>
              <a:ext cx="3600000" cy="2700000"/>
            </a:xfrm>
            <a:prstGeom prst="rect">
              <a:avLst/>
            </a:prstGeom>
          </p:spPr>
        </p:pic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B287689-2803-CD49-A3C2-963C10AC8A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15957" y="1429797"/>
              <a:ext cx="2596898" cy="206679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256D0F1-DDD2-3B4A-A4A0-B6E2E671FBFB}"/>
                </a:ext>
              </a:extLst>
            </p:cNvPr>
            <p:cNvSpPr txBox="1"/>
            <p:nvPr/>
          </p:nvSpPr>
          <p:spPr>
            <a:xfrm>
              <a:off x="3429790" y="3024351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03088A6-BB5D-4C48-B9BA-A8D85EE44688}"/>
              </a:ext>
            </a:extLst>
          </p:cNvPr>
          <p:cNvGrpSpPr/>
          <p:nvPr/>
        </p:nvGrpSpPr>
        <p:grpSpPr>
          <a:xfrm>
            <a:off x="2954542" y="3051364"/>
            <a:ext cx="3600000" cy="2700000"/>
            <a:chOff x="5883418" y="870706"/>
            <a:chExt cx="3600000" cy="2700000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F7018CE3-4331-1442-BC56-C2559F80B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83418" y="870706"/>
              <a:ext cx="3600000" cy="2700000"/>
            </a:xfrm>
            <a:prstGeom prst="rect">
              <a:avLst/>
            </a:prstGeom>
          </p:spPr>
        </p:pic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1957B26-F7C0-0446-9E4E-AA42D1D447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73040" y="1441100"/>
              <a:ext cx="2401101" cy="1933319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CAFB356-115E-A740-85E4-5D407284CFEB}"/>
                </a:ext>
              </a:extLst>
            </p:cNvPr>
            <p:cNvSpPr txBox="1"/>
            <p:nvPr/>
          </p:nvSpPr>
          <p:spPr>
            <a:xfrm>
              <a:off x="6338878" y="3032792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3909640-FD79-E043-AEBE-711889CDB862}"/>
              </a:ext>
            </a:extLst>
          </p:cNvPr>
          <p:cNvGrpSpPr/>
          <p:nvPr/>
        </p:nvGrpSpPr>
        <p:grpSpPr>
          <a:xfrm>
            <a:off x="5868484" y="3051364"/>
            <a:ext cx="3600000" cy="2700000"/>
            <a:chOff x="-8472" y="3613129"/>
            <a:chExt cx="3600000" cy="2700000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938D5402-7DB1-2545-8042-D97B82395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8472" y="3613129"/>
              <a:ext cx="3600000" cy="2700000"/>
            </a:xfrm>
            <a:prstGeom prst="rect">
              <a:avLst/>
            </a:prstGeom>
          </p:spPr>
        </p:pic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DB4CB56C-98D8-0E44-A4A2-BEA0E2B69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1670" y="4087098"/>
              <a:ext cx="2527099" cy="2030542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4A55D4-0014-5443-983B-FC49DE576F8D}"/>
                </a:ext>
              </a:extLst>
            </p:cNvPr>
            <p:cNvSpPr txBox="1"/>
            <p:nvPr/>
          </p:nvSpPr>
          <p:spPr>
            <a:xfrm>
              <a:off x="474750" y="5748458"/>
              <a:ext cx="814960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3.0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099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1A150-04C3-BC44-B518-C3A7A8E93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708920"/>
            <a:ext cx="7920000" cy="720000"/>
          </a:xfrm>
        </p:spPr>
        <p:txBody>
          <a:bodyPr/>
          <a:lstStyle/>
          <a:p>
            <a:r>
              <a:rPr lang="en-US" dirty="0"/>
              <a:t>Nominal Scenario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E719D1-EAD3-BA43-B252-C9EF59BF4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B2C78-85D2-614C-A0CA-167A17F39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50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sz="1000" dirty="0"/>
              <a:t>MO</a:t>
            </a:r>
            <a:r>
              <a:rPr lang="en-US" dirty="0"/>
              <a:t>&gt;0: Pre-Squeeze &amp; </a:t>
            </a:r>
            <a:r>
              <a:rPr lang="el-GR" dirty="0"/>
              <a:t>β*=60</a:t>
            </a:r>
            <a:r>
              <a:rPr lang="en-US" dirty="0"/>
              <a:t>cm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D15ECC0-8F3F-C640-8CA2-8186E49A2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00" y="3624375"/>
            <a:ext cx="3600000" cy="270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CC5A233-ABB8-CB4E-885F-E65C6DFA16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66" y="3569643"/>
            <a:ext cx="3600000" cy="270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0872124-41C7-5A4A-8031-E10D12DD7B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00" y="900000"/>
            <a:ext cx="3600000" cy="270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DB53161-CC8D-9444-9CC8-70D74D8F23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99" y="937599"/>
            <a:ext cx="3600000" cy="270000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11104FB4-61FE-EC44-BE3B-606C91DF5F3B}"/>
              </a:ext>
            </a:extLst>
          </p:cNvPr>
          <p:cNvSpPr txBox="1"/>
          <p:nvPr/>
        </p:nvSpPr>
        <p:spPr>
          <a:xfrm>
            <a:off x="3057496" y="1441457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218EA24-05ED-9C4D-97CB-3D3D206D43E4}"/>
              </a:ext>
            </a:extLst>
          </p:cNvPr>
          <p:cNvSpPr txBox="1"/>
          <p:nvPr/>
        </p:nvSpPr>
        <p:spPr>
          <a:xfrm>
            <a:off x="7020272" y="4112776"/>
            <a:ext cx="81496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3.0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18D158-2229-104C-A73B-3D3713EE6842}"/>
              </a:ext>
            </a:extLst>
          </p:cNvPr>
          <p:cNvSpPr txBox="1"/>
          <p:nvPr/>
        </p:nvSpPr>
        <p:spPr>
          <a:xfrm>
            <a:off x="7020272" y="1412776"/>
            <a:ext cx="814960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1.7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1A864-525D-4A44-8853-81A92B139996}"/>
              </a:ext>
            </a:extLst>
          </p:cNvPr>
          <p:cNvSpPr txBox="1"/>
          <p:nvPr/>
        </p:nvSpPr>
        <p:spPr>
          <a:xfrm>
            <a:off x="3084354" y="4078647"/>
            <a:ext cx="814960" cy="27699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2.2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AFF606-2D73-824E-88A2-15FA0F4188DE}"/>
              </a:ext>
            </a:extLst>
          </p:cNvPr>
          <p:cNvSpPr/>
          <p:nvPr/>
        </p:nvSpPr>
        <p:spPr>
          <a:xfrm>
            <a:off x="827584" y="900000"/>
            <a:ext cx="3763515" cy="27375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0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2368869-A873-3346-8FAC-621D7F4F12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79" y="3729063"/>
            <a:ext cx="3600000" cy="27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0C8CB9D-51FF-8E4E-96E5-65565ED74E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931" y="918751"/>
            <a:ext cx="3600000" cy="27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F1D583C-2490-2B49-8ABF-EF38FAA6B5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375" y="3729063"/>
            <a:ext cx="3600000" cy="27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D33C499-1D9B-8C4A-9263-B09AD8CD26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99" y="918751"/>
            <a:ext cx="3600000" cy="27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sz="1000" dirty="0"/>
              <a:t>MO</a:t>
            </a:r>
            <a:r>
              <a:rPr lang="en-US" dirty="0"/>
              <a:t>&gt;0: Collisions &amp; </a:t>
            </a:r>
            <a:r>
              <a:rPr lang="el-GR" dirty="0"/>
              <a:t>β*=60</a:t>
            </a:r>
            <a:r>
              <a:rPr lang="en-US" dirty="0"/>
              <a:t>cm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104FB4-61FE-EC44-BE3B-606C91DF5F3B}"/>
              </a:ext>
            </a:extLst>
          </p:cNvPr>
          <p:cNvSpPr txBox="1"/>
          <p:nvPr/>
        </p:nvSpPr>
        <p:spPr>
          <a:xfrm>
            <a:off x="3057496" y="1441457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218EA24-05ED-9C4D-97CB-3D3D206D43E4}"/>
              </a:ext>
            </a:extLst>
          </p:cNvPr>
          <p:cNvSpPr txBox="1"/>
          <p:nvPr/>
        </p:nvSpPr>
        <p:spPr>
          <a:xfrm>
            <a:off x="7236296" y="4239367"/>
            <a:ext cx="81496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3.0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18D158-2229-104C-A73B-3D3713EE6842}"/>
              </a:ext>
            </a:extLst>
          </p:cNvPr>
          <p:cNvSpPr txBox="1"/>
          <p:nvPr/>
        </p:nvSpPr>
        <p:spPr>
          <a:xfrm>
            <a:off x="7236296" y="1412776"/>
            <a:ext cx="814960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1.7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81A864-525D-4A44-8853-81A92B139996}"/>
              </a:ext>
            </a:extLst>
          </p:cNvPr>
          <p:cNvSpPr txBox="1"/>
          <p:nvPr/>
        </p:nvSpPr>
        <p:spPr>
          <a:xfrm>
            <a:off x="2915816" y="4251275"/>
            <a:ext cx="814960" cy="27699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2.2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AFF606-2D73-824E-88A2-15FA0F4188DE}"/>
              </a:ext>
            </a:extLst>
          </p:cNvPr>
          <p:cNvSpPr/>
          <p:nvPr/>
        </p:nvSpPr>
        <p:spPr>
          <a:xfrm>
            <a:off x="827584" y="900000"/>
            <a:ext cx="3763515" cy="27375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765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D33C499-1D9B-8C4A-9263-B09AD8CD26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800" y="3836350"/>
            <a:ext cx="3600000" cy="27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β*=60</a:t>
            </a:r>
            <a:r>
              <a:rPr lang="en-US" dirty="0"/>
              <a:t>cm: I</a:t>
            </a:r>
            <a:r>
              <a:rPr lang="en-US" sz="1000" dirty="0"/>
              <a:t>MO</a:t>
            </a:r>
            <a:r>
              <a:rPr lang="en-US" dirty="0"/>
              <a:t>&lt;0 vs I</a:t>
            </a:r>
            <a:r>
              <a:rPr lang="en-US" sz="1000" dirty="0"/>
              <a:t>MO</a:t>
            </a:r>
            <a:r>
              <a:rPr lang="en-US" dirty="0"/>
              <a:t>&gt;0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N. Karastathis </a:t>
            </a:r>
            <a:r>
              <a:rPr lang="el-GR" noProof="0" dirty="0"/>
              <a:t>141</a:t>
            </a:r>
            <a:r>
              <a:rPr lang="en-US" baseline="30000" noProof="0" dirty="0" err="1"/>
              <a:t>st</a:t>
            </a:r>
            <a:r>
              <a:rPr lang="en-US" noProof="0" dirty="0"/>
              <a:t> WP2 Meeting </a:t>
            </a:r>
            <a:r>
              <a:rPr lang="en-GB" noProof="0" dirty="0"/>
              <a:t>| 05.02.2019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104FB4-61FE-EC44-BE3B-606C91DF5F3B}"/>
              </a:ext>
            </a:extLst>
          </p:cNvPr>
          <p:cNvSpPr txBox="1"/>
          <p:nvPr/>
        </p:nvSpPr>
        <p:spPr>
          <a:xfrm>
            <a:off x="7092280" y="4365104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31B99A1-8036-FD49-AB69-C43EF183F4E8}"/>
              </a:ext>
            </a:extLst>
          </p:cNvPr>
          <p:cNvGrpSpPr/>
          <p:nvPr/>
        </p:nvGrpSpPr>
        <p:grpSpPr>
          <a:xfrm>
            <a:off x="1187624" y="1169718"/>
            <a:ext cx="3600000" cy="2700000"/>
            <a:chOff x="323528" y="1018175"/>
            <a:chExt cx="3600000" cy="270000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A268571-77D8-FA48-845B-6D016BF2A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528" y="1018175"/>
              <a:ext cx="3600000" cy="270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322A0FE-50BF-D146-BBD0-5368AFFF0D8F}"/>
                </a:ext>
              </a:extLst>
            </p:cNvPr>
            <p:cNvSpPr txBox="1"/>
            <p:nvPr/>
          </p:nvSpPr>
          <p:spPr>
            <a:xfrm>
              <a:off x="2411760" y="1556792"/>
              <a:ext cx="814960" cy="27699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1.0</a:t>
              </a: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31918E35-6CC0-B94B-8BC8-0761D5FBE0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86" y="1106229"/>
            <a:ext cx="3600000" cy="2700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C0EFCA6-2EA7-4847-951B-EC2A74222110}"/>
              </a:ext>
            </a:extLst>
          </p:cNvPr>
          <p:cNvSpPr txBox="1"/>
          <p:nvPr/>
        </p:nvSpPr>
        <p:spPr>
          <a:xfrm>
            <a:off x="7124283" y="1610087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9E1ADE-03C7-AE48-94B0-195AD0E89977}"/>
              </a:ext>
            </a:extLst>
          </p:cNvPr>
          <p:cNvSpPr txBox="1"/>
          <p:nvPr/>
        </p:nvSpPr>
        <p:spPr>
          <a:xfrm>
            <a:off x="2358976" y="814380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I</a:t>
            </a:r>
            <a:r>
              <a:rPr lang="en-US" sz="1000" b="1" u="sng" dirty="0"/>
              <a:t>MO</a:t>
            </a:r>
            <a:r>
              <a:rPr lang="en-US" b="1" u="sng" dirty="0"/>
              <a:t> &lt; 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1C553B-86BC-0F4E-850B-47B2CFF42A6D}"/>
              </a:ext>
            </a:extLst>
          </p:cNvPr>
          <p:cNvSpPr txBox="1"/>
          <p:nvPr/>
        </p:nvSpPr>
        <p:spPr>
          <a:xfrm>
            <a:off x="6351978" y="791712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I</a:t>
            </a:r>
            <a:r>
              <a:rPr lang="en-US" sz="1000" b="1" u="sng" dirty="0"/>
              <a:t>MO</a:t>
            </a:r>
            <a:r>
              <a:rPr lang="en-US" b="1" u="sng" dirty="0"/>
              <a:t> &gt; 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0B88A4-3821-6A4B-8984-AA07BEB1F251}"/>
              </a:ext>
            </a:extLst>
          </p:cNvPr>
          <p:cNvSpPr txBox="1"/>
          <p:nvPr/>
        </p:nvSpPr>
        <p:spPr>
          <a:xfrm>
            <a:off x="7439806" y="198966"/>
            <a:ext cx="1426994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~ -2</a:t>
            </a:r>
            <a:r>
              <a:rPr lang="el-GR" b="1" dirty="0">
                <a:solidFill>
                  <a:srgbClr val="FF0000"/>
                </a:solidFill>
              </a:rPr>
              <a:t>σ</a:t>
            </a:r>
            <a:r>
              <a:rPr lang="en-US" b="1" dirty="0">
                <a:solidFill>
                  <a:srgbClr val="FF0000"/>
                </a:solidFill>
              </a:rPr>
              <a:t> of DA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960B69-98C1-9E4D-B58D-B13F09735E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806229"/>
            <a:ext cx="3501563" cy="270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F90600D-F16D-C145-967D-02813A5BBC14}"/>
              </a:ext>
            </a:extLst>
          </p:cNvPr>
          <p:cNvSpPr txBox="1"/>
          <p:nvPr/>
        </p:nvSpPr>
        <p:spPr>
          <a:xfrm>
            <a:off x="1619672" y="6007729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</p:spTree>
    <p:extLst>
      <p:ext uri="{BB962C8B-B14F-4D97-AF65-F5344CB8AC3E}">
        <p14:creationId xmlns:p14="http://schemas.microsoft.com/office/powerpoint/2010/main" val="659123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1A150-04C3-BC44-B518-C3A7A8E93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708920"/>
            <a:ext cx="7920000" cy="720000"/>
          </a:xfrm>
        </p:spPr>
        <p:txBody>
          <a:bodyPr/>
          <a:lstStyle/>
          <a:p>
            <a:r>
              <a:rPr lang="en-US" dirty="0"/>
              <a:t>Ultimate Scenario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E719D1-EAD3-BA43-B252-C9EF59BF4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B2C78-85D2-614C-A0CA-167A17F39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8031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karast_hllhcCollab_15112017" id="{FDA88737-8F6A-5F42-8367-A6F9657D50B8}" vid="{991DF488-4B95-BF40-B53B-74BA859FF5C2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8946e33d-fd2f-4ae4-8ee9-d90c129cdf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213</TotalTime>
  <Words>982</Words>
  <Application>Microsoft Macintosh PowerPoint</Application>
  <PresentationFormat>On-screen Show (4:3)</PresentationFormat>
  <Paragraphs>192</Paragraphs>
  <Slides>23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Bookman Old Style</vt:lpstr>
      <vt:lpstr>Calibri</vt:lpstr>
      <vt:lpstr>Wingdings</vt:lpstr>
      <vt:lpstr>Thème Office</vt:lpstr>
      <vt:lpstr>DA with positive octupole polarity: Continuation of the discussion on the 8th HL-LHC collab. meeting</vt:lpstr>
      <vt:lpstr>Recap</vt:lpstr>
      <vt:lpstr>  Recap (II)</vt:lpstr>
      <vt:lpstr>  Recap (III)</vt:lpstr>
      <vt:lpstr>Nominal Scenario</vt:lpstr>
      <vt:lpstr>IMO&gt;0: Pre-Squeeze &amp; β*=60cm</vt:lpstr>
      <vt:lpstr>IMO&gt;0: Collisions &amp; β*=60cm</vt:lpstr>
      <vt:lpstr>β*=60cm: IMO&lt;0 vs IMO&gt;0</vt:lpstr>
      <vt:lpstr>Ultimate Scenario</vt:lpstr>
      <vt:lpstr>IMO&gt;0: Pre-Squeeze &amp; β*=42cm</vt:lpstr>
      <vt:lpstr>IMO&gt;0: Collisions &amp; β*=42cm</vt:lpstr>
      <vt:lpstr>β*=42cm: IMO&lt;0 vs IMO&gt;0</vt:lpstr>
      <vt:lpstr>Concerning Stability</vt:lpstr>
      <vt:lpstr>Concerning Stability</vt:lpstr>
      <vt:lpstr>Summary</vt:lpstr>
      <vt:lpstr>PowerPoint Presentation</vt:lpstr>
      <vt:lpstr>Nominal Presqueeze – β*=60cm - IMO=-570 A</vt:lpstr>
      <vt:lpstr>Nominal Collisions – β*=60cm - IMO=-300 A</vt:lpstr>
      <vt:lpstr>Nominal Collisions – β*=60cm – Varying IMO</vt:lpstr>
      <vt:lpstr>Ultimate Presqueeze – β*=42cm - IMO=-570 A</vt:lpstr>
      <vt:lpstr>Ultimate Collisions – β*=42cm - IMO=-570 A</vt:lpstr>
      <vt:lpstr>Ultimate Collisions – β*=42cm - IMO=-300 A</vt:lpstr>
      <vt:lpstr>Nominal PreSqueeze – β*=60cm - IMO=+570 A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 with positive octupole polarity: Continuation of the discussion on the 8th HL-LHC collab. meeting</dc:title>
  <dc:creator>Nikos Karastathis</dc:creator>
  <cp:lastModifiedBy>Nikos Karastathis</cp:lastModifiedBy>
  <cp:revision>14</cp:revision>
  <cp:lastPrinted>2017-11-15T07:51:35Z</cp:lastPrinted>
  <dcterms:created xsi:type="dcterms:W3CDTF">2019-02-04T09:03:52Z</dcterms:created>
  <dcterms:modified xsi:type="dcterms:W3CDTF">2019-02-05T09:40:00Z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