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3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DF32"/>
    <a:srgbClr val="81FF3B"/>
    <a:srgbClr val="FF5063"/>
    <a:srgbClr val="A8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/>
    <p:restoredTop sz="93763"/>
  </p:normalViewPr>
  <p:slideViewPr>
    <p:cSldViewPr snapToObjects="1" showGuides="1">
      <p:cViewPr varScale="1">
        <p:scale>
          <a:sx n="163" d="100"/>
          <a:sy n="163" d="100"/>
        </p:scale>
        <p:origin x="920" y="1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12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600" y="2636912"/>
            <a:ext cx="7200000" cy="1041648"/>
          </a:xfrm>
        </p:spPr>
        <p:txBody>
          <a:bodyPr/>
          <a:lstStyle/>
          <a:p>
            <a:pPr algn="ctr"/>
            <a:r>
              <a:rPr lang="en-US" dirty="0"/>
              <a:t>Additional Material on DA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6704" y="3861048"/>
            <a:ext cx="7109792" cy="990600"/>
          </a:xfrm>
        </p:spPr>
        <p:txBody>
          <a:bodyPr>
            <a:normAutofit/>
          </a:bodyPr>
          <a:lstStyle/>
          <a:p>
            <a:pPr algn="ctr"/>
            <a:r>
              <a:rPr lang="en-GB" sz="1600" dirty="0"/>
              <a:t>G. </a:t>
            </a:r>
            <a:r>
              <a:rPr lang="en-GB" sz="1600" dirty="0" err="1"/>
              <a:t>Arduini</a:t>
            </a:r>
            <a:r>
              <a:rPr lang="en-GB" sz="1600" dirty="0"/>
              <a:t>, X. </a:t>
            </a:r>
            <a:r>
              <a:rPr lang="en-GB" sz="1600" dirty="0" err="1"/>
              <a:t>Buffat</a:t>
            </a:r>
            <a:r>
              <a:rPr lang="en-GB" sz="1600" dirty="0"/>
              <a:t>, </a:t>
            </a:r>
            <a:r>
              <a:rPr lang="en-GB" sz="1600" u="sng" dirty="0"/>
              <a:t>N. Karastathis</a:t>
            </a:r>
            <a:r>
              <a:rPr lang="en-GB" sz="1600" dirty="0"/>
              <a:t>, </a:t>
            </a:r>
            <a:r>
              <a:rPr lang="en-GB" sz="1600" dirty="0" err="1"/>
              <a:t>R.de</a:t>
            </a:r>
            <a:r>
              <a:rPr lang="en-GB" sz="1600" dirty="0"/>
              <a:t> Maria, E. </a:t>
            </a:r>
            <a:r>
              <a:rPr lang="en-GB" sz="1600" dirty="0" err="1"/>
              <a:t>Metral</a:t>
            </a:r>
            <a:r>
              <a:rPr lang="en-GB" sz="1600" dirty="0"/>
              <a:t>, Y. </a:t>
            </a:r>
            <a:r>
              <a:rPr lang="en-GB" sz="1600" dirty="0" err="1"/>
              <a:t>Papaphilippou</a:t>
            </a:r>
            <a:endParaRPr lang="en-GB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- 05.02.2019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/>
              <a:t>N. Karastathis </a:t>
            </a:r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| 05.02.2019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0D5E4A-5086-F54D-8374-C080AA367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9144000" cy="159380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6993087-A08C-6D49-9371-F061FE5D685D}"/>
              </a:ext>
            </a:extLst>
          </p:cNvPr>
          <p:cNvSpPr/>
          <p:nvPr/>
        </p:nvSpPr>
        <p:spPr>
          <a:xfrm>
            <a:off x="35496" y="2687464"/>
            <a:ext cx="1869504" cy="4416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5D17B6-1095-8843-B75D-0E3726CD00FE}"/>
              </a:ext>
            </a:extLst>
          </p:cNvPr>
          <p:cNvSpPr/>
          <p:nvPr/>
        </p:nvSpPr>
        <p:spPr>
          <a:xfrm>
            <a:off x="8058796" y="2690448"/>
            <a:ext cx="946408" cy="4416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449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71390"/>
            <a:ext cx="7920000" cy="390171"/>
          </a:xfrm>
        </p:spPr>
        <p:txBody>
          <a:bodyPr/>
          <a:lstStyle/>
          <a:p>
            <a:r>
              <a:rPr lang="en-US" dirty="0"/>
              <a:t>Negative Polarity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/>
              <a:t>N. Karastathis </a:t>
            </a:r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| 05.02.2019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9921708-5221-6B4E-9F31-2EA8A10B5468}"/>
              </a:ext>
            </a:extLst>
          </p:cNvPr>
          <p:cNvGrpSpPr/>
          <p:nvPr/>
        </p:nvGrpSpPr>
        <p:grpSpPr>
          <a:xfrm>
            <a:off x="5266800" y="883537"/>
            <a:ext cx="3600000" cy="2700000"/>
            <a:chOff x="2915816" y="1139147"/>
            <a:chExt cx="3600000" cy="2700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EFF1B02-E8A9-584E-8721-FCA320236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5816" y="1139147"/>
              <a:ext cx="3600000" cy="270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1F5F8B-3707-F446-86EE-B3EE1D1B812D}"/>
                </a:ext>
              </a:extLst>
            </p:cNvPr>
            <p:cNvSpPr txBox="1"/>
            <p:nvPr/>
          </p:nvSpPr>
          <p:spPr>
            <a:xfrm>
              <a:off x="5005571" y="1628800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48FC8A-4CED-3440-90A5-1EB2544D5908}"/>
              </a:ext>
            </a:extLst>
          </p:cNvPr>
          <p:cNvGrpSpPr/>
          <p:nvPr/>
        </p:nvGrpSpPr>
        <p:grpSpPr>
          <a:xfrm>
            <a:off x="1699895" y="911314"/>
            <a:ext cx="3600000" cy="2700000"/>
            <a:chOff x="5876715" y="1179163"/>
            <a:chExt cx="3600000" cy="2700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CD0EB1B-ECA1-D649-9EDF-243942FEB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6715" y="1179163"/>
              <a:ext cx="3600000" cy="2700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1D1AD0-C24D-2744-BC0C-EF506F63084A}"/>
                </a:ext>
              </a:extLst>
            </p:cNvPr>
            <p:cNvSpPr txBox="1"/>
            <p:nvPr/>
          </p:nvSpPr>
          <p:spPr>
            <a:xfrm>
              <a:off x="7966470" y="1628800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3ADA46-67A0-7B49-8675-7A18C770BFCF}"/>
              </a:ext>
            </a:extLst>
          </p:cNvPr>
          <p:cNvGrpSpPr/>
          <p:nvPr/>
        </p:nvGrpSpPr>
        <p:grpSpPr>
          <a:xfrm>
            <a:off x="5266800" y="3551049"/>
            <a:ext cx="3600000" cy="2700000"/>
            <a:chOff x="2926124" y="1043505"/>
            <a:chExt cx="3600000" cy="27000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A1DE67B-AD45-8342-816E-95A44BBA6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26124" y="1043505"/>
              <a:ext cx="3600000" cy="270000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3CE6B83-1A6D-6B43-A277-F4D757D9EE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29790" y="1556792"/>
              <a:ext cx="2444773" cy="1988168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717F37D-EE96-1947-804E-1BB4EF68FD8C}"/>
                </a:ext>
              </a:extLst>
            </p:cNvPr>
            <p:cNvSpPr txBox="1"/>
            <p:nvPr/>
          </p:nvSpPr>
          <p:spPr>
            <a:xfrm>
              <a:off x="3413997" y="3172514"/>
              <a:ext cx="814960" cy="27699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1.7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56CB584-48FC-CF4D-BEBC-0FB0AA96A760}"/>
              </a:ext>
            </a:extLst>
          </p:cNvPr>
          <p:cNvGrpSpPr/>
          <p:nvPr/>
        </p:nvGrpSpPr>
        <p:grpSpPr>
          <a:xfrm>
            <a:off x="1700687" y="3551049"/>
            <a:ext cx="3600000" cy="2700000"/>
            <a:chOff x="7124865" y="1822513"/>
            <a:chExt cx="3600000" cy="270000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B158B9B-A221-CD4A-9931-614B9CC60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4865" y="1822513"/>
              <a:ext cx="3600000" cy="2700000"/>
            </a:xfrm>
            <a:prstGeom prst="rect">
              <a:avLst/>
            </a:prstGeom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CCDF26A-A9C8-3B44-8C63-FE6BC99E1F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3144" y="2380525"/>
              <a:ext cx="2385722" cy="1875447"/>
            </a:xfrm>
            <a:prstGeom prst="line">
              <a:avLst/>
            </a:prstGeom>
            <a:ln>
              <a:solidFill>
                <a:schemeClr val="bg1">
                  <a:alpha val="61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BE116D1-8730-0E4A-B4DC-20992B8F557F}"/>
                </a:ext>
              </a:extLst>
            </p:cNvPr>
            <p:cNvSpPr txBox="1"/>
            <p:nvPr/>
          </p:nvSpPr>
          <p:spPr>
            <a:xfrm>
              <a:off x="7588488" y="3964891"/>
              <a:ext cx="814960" cy="276999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solidFill>
                    <a:schemeClr val="bg1"/>
                  </a:solidFill>
                </a:rPr>
                <a:t>r</a:t>
              </a:r>
              <a:r>
                <a:rPr lang="en-US" sz="700" b="1" dirty="0" err="1">
                  <a:solidFill>
                    <a:schemeClr val="bg1"/>
                  </a:solidFill>
                </a:rPr>
                <a:t>ATS</a:t>
              </a:r>
              <a:r>
                <a:rPr lang="en-US" sz="1200" b="1" dirty="0">
                  <a:solidFill>
                    <a:schemeClr val="bg1"/>
                  </a:solidFill>
                </a:rPr>
                <a:t> = 2.2</a:t>
              </a: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E68EFC-E21E-3745-B711-D83CE76CCEF2}"/>
              </a:ext>
            </a:extLst>
          </p:cNvPr>
          <p:cNvCxnSpPr>
            <a:cxnSpLocks/>
          </p:cNvCxnSpPr>
          <p:nvPr/>
        </p:nvCxnSpPr>
        <p:spPr>
          <a:xfrm>
            <a:off x="5218500" y="565961"/>
            <a:ext cx="0" cy="5677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EC370F-E662-E44D-A38E-43C92CF7767E}"/>
              </a:ext>
            </a:extLst>
          </p:cNvPr>
          <p:cNvCxnSpPr>
            <a:cxnSpLocks/>
          </p:cNvCxnSpPr>
          <p:nvPr/>
        </p:nvCxnSpPr>
        <p:spPr>
          <a:xfrm>
            <a:off x="1547664" y="565961"/>
            <a:ext cx="0" cy="5677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8B073D-16FC-F441-BD8D-BE36625FABA7}"/>
              </a:ext>
            </a:extLst>
          </p:cNvPr>
          <p:cNvCxnSpPr>
            <a:cxnSpLocks/>
          </p:cNvCxnSpPr>
          <p:nvPr/>
        </p:nvCxnSpPr>
        <p:spPr>
          <a:xfrm>
            <a:off x="1043608" y="547167"/>
            <a:ext cx="0" cy="56958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7BA760-D654-3A47-A6EA-3EBFC287AFFD}"/>
              </a:ext>
            </a:extLst>
          </p:cNvPr>
          <p:cNvCxnSpPr>
            <a:cxnSpLocks/>
          </p:cNvCxnSpPr>
          <p:nvPr/>
        </p:nvCxnSpPr>
        <p:spPr>
          <a:xfrm flipH="1">
            <a:off x="1043608" y="3583537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13334DE-3623-2740-8063-6816E234AA0C}"/>
              </a:ext>
            </a:extLst>
          </p:cNvPr>
          <p:cNvSpPr txBox="1"/>
          <p:nvPr/>
        </p:nvSpPr>
        <p:spPr>
          <a:xfrm rot="16200000">
            <a:off x="500373" y="203116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Pre-Squeeze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4F33F1-BDC6-ED4F-8E4B-BA0D23FF0606}"/>
              </a:ext>
            </a:extLst>
          </p:cNvPr>
          <p:cNvSpPr txBox="1"/>
          <p:nvPr/>
        </p:nvSpPr>
        <p:spPr>
          <a:xfrm rot="16200000">
            <a:off x="638727" y="482212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Collisions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347FA73-6419-8049-B945-507A7AF3CB1D}"/>
              </a:ext>
            </a:extLst>
          </p:cNvPr>
          <p:cNvCxnSpPr>
            <a:cxnSpLocks/>
          </p:cNvCxnSpPr>
          <p:nvPr/>
        </p:nvCxnSpPr>
        <p:spPr>
          <a:xfrm flipH="1">
            <a:off x="1043608" y="6231869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B31741-E14D-AD41-B45E-B69D91510BBD}"/>
              </a:ext>
            </a:extLst>
          </p:cNvPr>
          <p:cNvCxnSpPr>
            <a:cxnSpLocks/>
          </p:cNvCxnSpPr>
          <p:nvPr/>
        </p:nvCxnSpPr>
        <p:spPr>
          <a:xfrm flipH="1">
            <a:off x="1043609" y="911198"/>
            <a:ext cx="7704855" cy="12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97E0E15-6027-7843-A034-E8BF5D52438C}"/>
              </a:ext>
            </a:extLst>
          </p:cNvPr>
          <p:cNvCxnSpPr>
            <a:cxnSpLocks/>
          </p:cNvCxnSpPr>
          <p:nvPr/>
        </p:nvCxnSpPr>
        <p:spPr>
          <a:xfrm flipH="1">
            <a:off x="1043608" y="548680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616B8A-4D13-1E48-BDA7-9AA17194DC83}"/>
              </a:ext>
            </a:extLst>
          </p:cNvPr>
          <p:cNvCxnSpPr>
            <a:cxnSpLocks/>
          </p:cNvCxnSpPr>
          <p:nvPr/>
        </p:nvCxnSpPr>
        <p:spPr>
          <a:xfrm>
            <a:off x="8748464" y="565961"/>
            <a:ext cx="0" cy="5665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219399A-5FD8-E347-9925-2790B17D63FC}"/>
              </a:ext>
            </a:extLst>
          </p:cNvPr>
          <p:cNvSpPr txBox="1"/>
          <p:nvPr/>
        </p:nvSpPr>
        <p:spPr>
          <a:xfrm>
            <a:off x="2566164" y="565961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Post-LS2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7790F7-1F66-6744-97B7-5CA946AEC291}"/>
              </a:ext>
            </a:extLst>
          </p:cNvPr>
          <p:cNvSpPr txBox="1"/>
          <p:nvPr/>
        </p:nvSpPr>
        <p:spPr>
          <a:xfrm>
            <a:off x="6160180" y="54716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Full Upgrade</a:t>
            </a:r>
          </a:p>
        </p:txBody>
      </p:sp>
    </p:spTree>
    <p:extLst>
      <p:ext uri="{BB962C8B-B14F-4D97-AF65-F5344CB8AC3E}">
        <p14:creationId xmlns:p14="http://schemas.microsoft.com/office/powerpoint/2010/main" val="3268759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EFDF67F-3109-6C46-AA69-D52B93A98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097" y="3560266"/>
            <a:ext cx="3600000" cy="27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79849E-DF07-3042-8594-B00B4E9AA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4528" y="932821"/>
            <a:ext cx="3600000" cy="27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584AF8-5163-0943-AC56-AA2FD0B030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1603" y="929133"/>
            <a:ext cx="3600000" cy="27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586B46-4282-2948-96C1-1D5D51213D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8500" y="3583537"/>
            <a:ext cx="3600000" cy="2700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AA97634-2BA8-BD42-B771-7FDCC489DB69}"/>
              </a:ext>
            </a:extLst>
          </p:cNvPr>
          <p:cNvSpPr txBox="1"/>
          <p:nvPr/>
        </p:nvSpPr>
        <p:spPr>
          <a:xfrm>
            <a:off x="3730001" y="4068244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71390"/>
            <a:ext cx="7920000" cy="390171"/>
          </a:xfrm>
        </p:spPr>
        <p:txBody>
          <a:bodyPr/>
          <a:lstStyle/>
          <a:p>
            <a:r>
              <a:rPr lang="en-US" dirty="0"/>
              <a:t>Positive Polarity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/>
              <a:t>N. Karastathis </a:t>
            </a:r>
            <a:r>
              <a:rPr lang="el-GR" dirty="0"/>
              <a:t>141</a:t>
            </a:r>
            <a:r>
              <a:rPr lang="en-US" baseline="30000" dirty="0" err="1"/>
              <a:t>st</a:t>
            </a:r>
            <a:r>
              <a:rPr lang="en-US" dirty="0"/>
              <a:t> WP2 Meeting </a:t>
            </a:r>
            <a:r>
              <a:rPr lang="en-GB" dirty="0"/>
              <a:t>| 05.02.2019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E68EFC-E21E-3745-B711-D83CE76CCEF2}"/>
              </a:ext>
            </a:extLst>
          </p:cNvPr>
          <p:cNvCxnSpPr>
            <a:cxnSpLocks/>
          </p:cNvCxnSpPr>
          <p:nvPr/>
        </p:nvCxnSpPr>
        <p:spPr>
          <a:xfrm>
            <a:off x="5218500" y="565961"/>
            <a:ext cx="0" cy="5677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2EC370F-E662-E44D-A38E-43C92CF7767E}"/>
              </a:ext>
            </a:extLst>
          </p:cNvPr>
          <p:cNvCxnSpPr>
            <a:cxnSpLocks/>
          </p:cNvCxnSpPr>
          <p:nvPr/>
        </p:nvCxnSpPr>
        <p:spPr>
          <a:xfrm>
            <a:off x="1547664" y="565961"/>
            <a:ext cx="0" cy="5677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8B073D-16FC-F441-BD8D-BE36625FABA7}"/>
              </a:ext>
            </a:extLst>
          </p:cNvPr>
          <p:cNvCxnSpPr>
            <a:cxnSpLocks/>
          </p:cNvCxnSpPr>
          <p:nvPr/>
        </p:nvCxnSpPr>
        <p:spPr>
          <a:xfrm>
            <a:off x="1043608" y="547167"/>
            <a:ext cx="0" cy="56958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7BA760-D654-3A47-A6EA-3EBFC287AFFD}"/>
              </a:ext>
            </a:extLst>
          </p:cNvPr>
          <p:cNvCxnSpPr>
            <a:cxnSpLocks/>
          </p:cNvCxnSpPr>
          <p:nvPr/>
        </p:nvCxnSpPr>
        <p:spPr>
          <a:xfrm flipH="1">
            <a:off x="1043608" y="3583537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13334DE-3623-2740-8063-6816E234AA0C}"/>
              </a:ext>
            </a:extLst>
          </p:cNvPr>
          <p:cNvSpPr txBox="1"/>
          <p:nvPr/>
        </p:nvSpPr>
        <p:spPr>
          <a:xfrm rot="16200000">
            <a:off x="500373" y="203116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Pre-Squeeze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4F33F1-BDC6-ED4F-8E4B-BA0D23FF0606}"/>
              </a:ext>
            </a:extLst>
          </p:cNvPr>
          <p:cNvSpPr txBox="1"/>
          <p:nvPr/>
        </p:nvSpPr>
        <p:spPr>
          <a:xfrm rot="16200000">
            <a:off x="638727" y="4822128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Collisions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347FA73-6419-8049-B945-507A7AF3CB1D}"/>
              </a:ext>
            </a:extLst>
          </p:cNvPr>
          <p:cNvCxnSpPr>
            <a:cxnSpLocks/>
          </p:cNvCxnSpPr>
          <p:nvPr/>
        </p:nvCxnSpPr>
        <p:spPr>
          <a:xfrm flipH="1">
            <a:off x="1043608" y="6231869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B31741-E14D-AD41-B45E-B69D91510BBD}"/>
              </a:ext>
            </a:extLst>
          </p:cNvPr>
          <p:cNvCxnSpPr>
            <a:cxnSpLocks/>
          </p:cNvCxnSpPr>
          <p:nvPr/>
        </p:nvCxnSpPr>
        <p:spPr>
          <a:xfrm flipH="1">
            <a:off x="1043609" y="911198"/>
            <a:ext cx="7704855" cy="12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97E0E15-6027-7843-A034-E8BF5D52438C}"/>
              </a:ext>
            </a:extLst>
          </p:cNvPr>
          <p:cNvCxnSpPr>
            <a:cxnSpLocks/>
          </p:cNvCxnSpPr>
          <p:nvPr/>
        </p:nvCxnSpPr>
        <p:spPr>
          <a:xfrm flipH="1">
            <a:off x="1043608" y="548680"/>
            <a:ext cx="77048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616B8A-4D13-1E48-BDA7-9AA17194DC83}"/>
              </a:ext>
            </a:extLst>
          </p:cNvPr>
          <p:cNvCxnSpPr>
            <a:cxnSpLocks/>
          </p:cNvCxnSpPr>
          <p:nvPr/>
        </p:nvCxnSpPr>
        <p:spPr>
          <a:xfrm>
            <a:off x="8748464" y="565961"/>
            <a:ext cx="0" cy="5665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4219399A-5FD8-E347-9925-2790B17D63FC}"/>
              </a:ext>
            </a:extLst>
          </p:cNvPr>
          <p:cNvSpPr txBox="1"/>
          <p:nvPr/>
        </p:nvSpPr>
        <p:spPr>
          <a:xfrm>
            <a:off x="2566164" y="565961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Post-LS2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7790F7-1F66-6744-97B7-5CA946AEC291}"/>
              </a:ext>
            </a:extLst>
          </p:cNvPr>
          <p:cNvSpPr txBox="1"/>
          <p:nvPr/>
        </p:nvSpPr>
        <p:spPr>
          <a:xfrm>
            <a:off x="6160180" y="547167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Full Upgrade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EA5D56A-D1E9-464D-96B6-E5A025F1CD33}"/>
              </a:ext>
            </a:extLst>
          </p:cNvPr>
          <p:cNvSpPr txBox="1"/>
          <p:nvPr/>
        </p:nvSpPr>
        <p:spPr>
          <a:xfrm>
            <a:off x="3699658" y="1426486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6A6421-CC5A-104B-B8A4-BFB8124B6AA8}"/>
              </a:ext>
            </a:extLst>
          </p:cNvPr>
          <p:cNvSpPr txBox="1"/>
          <p:nvPr/>
        </p:nvSpPr>
        <p:spPr>
          <a:xfrm>
            <a:off x="7308304" y="4087632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B341CC8-7F9A-2A44-86E4-00535045F65F}"/>
              </a:ext>
            </a:extLst>
          </p:cNvPr>
          <p:cNvSpPr txBox="1"/>
          <p:nvPr/>
        </p:nvSpPr>
        <p:spPr>
          <a:xfrm>
            <a:off x="7303989" y="1427840"/>
            <a:ext cx="814960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r</a:t>
            </a:r>
            <a:r>
              <a:rPr lang="en-US" sz="700" b="1" dirty="0" err="1">
                <a:solidFill>
                  <a:schemeClr val="bg1"/>
                </a:solidFill>
              </a:rPr>
              <a:t>ATS</a:t>
            </a:r>
            <a:r>
              <a:rPr lang="en-US" sz="1200" b="1" dirty="0">
                <a:solidFill>
                  <a:schemeClr val="bg1"/>
                </a:solidFill>
              </a:rPr>
              <a:t> = 1.0</a:t>
            </a:r>
          </a:p>
        </p:txBody>
      </p:sp>
    </p:spTree>
    <p:extLst>
      <p:ext uri="{BB962C8B-B14F-4D97-AF65-F5344CB8AC3E}">
        <p14:creationId xmlns:p14="http://schemas.microsoft.com/office/powerpoint/2010/main" val="3736573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karast_hllhcCollab_15112017" id="{FDA88737-8F6A-5F42-8367-A6F9657D50B8}" vid="{991DF488-4B95-BF40-B53B-74BA859FF5C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2857</TotalTime>
  <Words>104</Words>
  <Application>Microsoft Macintosh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Wingdings</vt:lpstr>
      <vt:lpstr>Thème Office</vt:lpstr>
      <vt:lpstr>Additional Material on DA</vt:lpstr>
      <vt:lpstr>Stability</vt:lpstr>
      <vt:lpstr>Negative Polarity</vt:lpstr>
      <vt:lpstr>Positive Polarity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Material on DA</dc:title>
  <dc:creator>Nikos Karastathis</dc:creator>
  <cp:lastModifiedBy>Nikos Karastathis</cp:lastModifiedBy>
  <cp:revision>5</cp:revision>
  <cp:lastPrinted>2017-11-15T07:51:35Z</cp:lastPrinted>
  <dcterms:created xsi:type="dcterms:W3CDTF">2019-02-05T12:26:12Z</dcterms:created>
  <dcterms:modified xsi:type="dcterms:W3CDTF">2019-02-07T12:03:52Z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