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17"/>
  </p:notesMasterIdLst>
  <p:sldIdLst>
    <p:sldId id="387" r:id="rId2"/>
    <p:sldId id="388" r:id="rId3"/>
    <p:sldId id="366" r:id="rId4"/>
    <p:sldId id="369" r:id="rId5"/>
    <p:sldId id="367" r:id="rId6"/>
    <p:sldId id="368" r:id="rId7"/>
    <p:sldId id="371" r:id="rId8"/>
    <p:sldId id="372" r:id="rId9"/>
    <p:sldId id="364" r:id="rId10"/>
    <p:sldId id="374" r:id="rId11"/>
    <p:sldId id="373" r:id="rId12"/>
    <p:sldId id="375" r:id="rId13"/>
    <p:sldId id="389" r:id="rId14"/>
    <p:sldId id="390" r:id="rId15"/>
    <p:sldId id="370" r:id="rId16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0080"/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09" autoAdjust="0"/>
    <p:restoredTop sz="94660" autoAdjust="0"/>
  </p:normalViewPr>
  <p:slideViewPr>
    <p:cSldViewPr>
      <p:cViewPr varScale="1">
        <p:scale>
          <a:sx n="157" d="100"/>
          <a:sy n="157" d="100"/>
        </p:scale>
        <p:origin x="440" y="1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85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52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446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259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54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31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41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58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8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>
                <a:latin typeface="Arial" panose="020B0604020202020204" pitchFamily="34" charset="0"/>
              </a:defRPr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Arial" panose="020B0604020202020204" pitchFamily="34" charset="0"/>
              </a:rPr>
              <a:t>   15</a:t>
            </a:r>
            <a:r>
              <a:rPr lang="en-GB" sz="1400" i="1" baseline="30000" dirty="0">
                <a:latin typeface="Arial" panose="020B0604020202020204" pitchFamily="34" charset="0"/>
              </a:rPr>
              <a:t>th</a:t>
            </a:r>
            <a:r>
              <a:rPr lang="en-GB" sz="1400" i="1" dirty="0">
                <a:latin typeface="Arial" panose="020B0604020202020204" pitchFamily="34" charset="0"/>
              </a:rPr>
              <a:t> </a:t>
            </a:r>
            <a:r>
              <a:rPr lang="en-GB" sz="1400" i="1" dirty="0" err="1">
                <a:latin typeface="Arial" panose="020B0604020202020204" pitchFamily="34" charset="0"/>
              </a:rPr>
              <a:t>Gentner</a:t>
            </a:r>
            <a:r>
              <a:rPr lang="en-GB" sz="1400" i="1" baseline="0" dirty="0">
                <a:latin typeface="Arial" panose="020B0604020202020204" pitchFamily="34" charset="0"/>
              </a:rPr>
              <a:t> Day</a:t>
            </a:r>
            <a:r>
              <a:rPr lang="en-GB" sz="1400" i="1" dirty="0">
                <a:latin typeface="Arial" panose="020B0604020202020204" pitchFamily="34" charset="0"/>
              </a:rPr>
              <a:t> –</a:t>
            </a:r>
            <a:r>
              <a:rPr lang="en-GB" sz="1400" i="1" baseline="0" dirty="0">
                <a:latin typeface="Arial" panose="020B0604020202020204" pitchFamily="34" charset="0"/>
              </a:rPr>
              <a:t> 17 April 2019           </a:t>
            </a:r>
            <a:r>
              <a:rPr lang="en-GB" sz="1400" i="1" dirty="0">
                <a:latin typeface="Arial" panose="020B0604020202020204" pitchFamily="34" charset="0"/>
              </a:rPr>
              <a:t>          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</a:rPr>
              <a:t>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                        </a:t>
            </a:r>
            <a:r>
              <a:rPr lang="en-GB" sz="1400" i="1" dirty="0">
                <a:latin typeface="Arial" panose="020B0604020202020204" pitchFamily="34" charset="0"/>
              </a:rPr>
              <a:t>Michael Hauschild</a:t>
            </a:r>
            <a:r>
              <a:rPr lang="en-GB" sz="1400" i="1" baseline="0" dirty="0">
                <a:latin typeface="Arial" panose="020B0604020202020204" pitchFamily="34" charset="0"/>
              </a:rPr>
              <a:t>  - CERN</a:t>
            </a:r>
            <a:r>
              <a:rPr lang="en-GB" sz="1400" i="1" dirty="0">
                <a:latin typeface="Arial" panose="020B0604020202020204" pitchFamily="34" charset="0"/>
              </a:rPr>
              <a:t>,  page </a:t>
            </a:r>
            <a:fld id="{CD02E499-E086-4D0D-9264-F4BED9070101}" type="slidenum">
              <a:rPr lang="en-GB" sz="1400" i="1">
                <a:latin typeface="Arial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Arial" panose="020B060402020202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Arial" panose="020B0604020202020204" pitchFamily="34" charset="0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/>
              <a:t>				  </a:t>
            </a:r>
            <a:r>
              <a:rPr lang="en-US" sz="4800" dirty="0" err="1"/>
              <a:t>Gentner</a:t>
            </a:r>
            <a:r>
              <a:rPr lang="en-US" sz="4800" dirty="0"/>
              <a:t> Programme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473596"/>
            <a:ext cx="9601200" cy="5278689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>
              <a:latin typeface="" pitchFamily="16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Main Programme points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special German Doctoral Student Programme</a:t>
            </a:r>
          </a:p>
          <a:p>
            <a:pPr lvl="2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addition to the existing CERN Doctoral Student Programme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(subsistence) by BMBF (German Federal Ministry of Education and Research)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funds for Students’ travel to Germany and for Supervisors’ travel to CERN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eligibility</a:t>
            </a:r>
          </a:p>
          <a:p>
            <a:pPr lvl="2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to EU nationals</a:t>
            </a:r>
            <a:endParaRPr lang="en-US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need to be enrolled at a university in Germany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mid- and long term goals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usage of CERN resources by Germany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connection between German Universities and CERN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long-term: more Germans at CERN (Doctoral Students, Fellows, Staff)</a:t>
            </a:r>
          </a:p>
          <a:p>
            <a:pPr lvl="3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presently only  ~6.7% German staff (176/2633), but 20.6% contribution of DE to CERN budget</a:t>
            </a:r>
          </a:p>
          <a:p>
            <a:pPr lvl="3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IT: 12.0% (10.4% contribution), GB: 8.0% (16.1% contribution), ES: 6.1% (7.1% contribution)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745" y="297280"/>
            <a:ext cx="1093714" cy="109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16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Whereabouts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/>
              <a:t> </a:t>
            </a:r>
            <a:r>
              <a:rPr lang="en-US" dirty="0"/>
              <a:t>first employment of 60% of the </a:t>
            </a:r>
            <a:r>
              <a:rPr lang="en-US" dirty="0" err="1"/>
              <a:t>Gentner</a:t>
            </a:r>
            <a:r>
              <a:rPr lang="en-US" dirty="0"/>
              <a:t> Students: </a:t>
            </a:r>
            <a:r>
              <a:rPr lang="en-US" dirty="0">
                <a:solidFill>
                  <a:srgbClr val="000080"/>
                </a:solidFill>
              </a:rPr>
              <a:t>CERN Fellow</a:t>
            </a:r>
            <a:r>
              <a:rPr lang="de-DE" dirty="0"/>
              <a:t>(!)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6" t="11820"/>
          <a:stretch/>
        </p:blipFill>
        <p:spPr>
          <a:xfrm>
            <a:off x="215776" y="1587636"/>
            <a:ext cx="4749168" cy="380542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4" r="2530"/>
          <a:stretch/>
        </p:blipFill>
        <p:spPr>
          <a:xfrm>
            <a:off x="5135291" y="3449189"/>
            <a:ext cx="4797822" cy="350136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36256" y="2195661"/>
            <a:ext cx="2783134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dirty="0">
                <a:solidFill>
                  <a:srgbClr val="002060"/>
                </a:solidFill>
                <a:latin typeface="Arial" panose="020B0604020202020204" pitchFamily="34" charset="0"/>
              </a:rPr>
              <a:t>First </a:t>
            </a:r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Employment</a:t>
            </a:r>
            <a:endParaRPr lang="de-DE" b="1" u="sng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4488" y="2987749"/>
            <a:ext cx="3246402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Present</a:t>
            </a:r>
            <a:r>
              <a:rPr lang="de-DE" b="1" u="sng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Employment</a:t>
            </a:r>
            <a:endParaRPr lang="de-DE" b="1" u="sng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0325" y="6228109"/>
            <a:ext cx="4144083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presently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9 CERN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Staff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Members</a:t>
            </a:r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,</a:t>
            </a:r>
          </a:p>
          <a:p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2 </a:t>
            </a:r>
            <a:r>
              <a:rPr lang="de-DE" sz="1200" b="1" dirty="0" err="1">
                <a:solidFill>
                  <a:srgbClr val="002060"/>
                </a:solidFill>
                <a:latin typeface="Arial" panose="020B0604020202020204" pitchFamily="34" charset="0"/>
              </a:rPr>
              <a:t>with</a:t>
            </a:r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 indefinite </a:t>
            </a:r>
            <a:r>
              <a:rPr lang="de-DE" sz="1200" b="1" dirty="0" err="1">
                <a:solidFill>
                  <a:srgbClr val="002060"/>
                </a:solidFill>
                <a:latin typeface="Arial" panose="020B0604020202020204" pitchFamily="34" charset="0"/>
              </a:rPr>
              <a:t>contract</a:t>
            </a:r>
            <a:endParaRPr lang="de-DE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de-DE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3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Staff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are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supervising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Gentner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students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886956" y="3495352"/>
            <a:ext cx="1152128" cy="35002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096096" y="1619597"/>
            <a:ext cx="1224136" cy="446379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/>
              <a:t>Gentner</a:t>
            </a:r>
            <a:r>
              <a:rPr lang="de-DE"/>
              <a:t> </a:t>
            </a:r>
            <a:r>
              <a:rPr lang="de-DE" err="1"/>
              <a:t>Students</a:t>
            </a:r>
            <a:r>
              <a:rPr lang="de-DE"/>
              <a:t> </a:t>
            </a:r>
            <a:r>
              <a:rPr lang="en-US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significant increase of DE Fellows by former </a:t>
            </a:r>
            <a:r>
              <a:rPr lang="en-US" dirty="0" err="1"/>
              <a:t>Gentner</a:t>
            </a:r>
            <a:r>
              <a:rPr lang="en-US" dirty="0"/>
              <a:t> Students</a:t>
            </a:r>
          </a:p>
          <a:p>
            <a:pPr lvl="2"/>
            <a:r>
              <a:rPr lang="en-US" dirty="0"/>
              <a:t>general trend: </a:t>
            </a:r>
            <a:r>
              <a:rPr lang="en-US" dirty="0">
                <a:solidFill>
                  <a:srgbClr val="FF0000"/>
                </a:solidFill>
              </a:rPr>
              <a:t>fewer former </a:t>
            </a:r>
            <a:r>
              <a:rPr lang="en-US" dirty="0" err="1">
                <a:solidFill>
                  <a:srgbClr val="FF0000"/>
                </a:solidFill>
              </a:rPr>
              <a:t>Gentner</a:t>
            </a:r>
            <a:r>
              <a:rPr lang="en-US" dirty="0">
                <a:solidFill>
                  <a:srgbClr val="FF0000"/>
                </a:solidFill>
              </a:rPr>
              <a:t> students become Applied Fellow</a:t>
            </a:r>
            <a:r>
              <a:rPr lang="en-US" dirty="0"/>
              <a:t>,			     also </a:t>
            </a:r>
            <a:r>
              <a:rPr lang="en-US" dirty="0">
                <a:solidFill>
                  <a:srgbClr val="FF0000"/>
                </a:solidFill>
              </a:rPr>
              <a:t>generally fewer German Applied Fellows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8" b="-1"/>
          <a:stretch/>
        </p:blipFill>
        <p:spPr>
          <a:xfrm>
            <a:off x="1013075" y="2267669"/>
            <a:ext cx="7550417" cy="49420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376016" y="2574000"/>
            <a:ext cx="3024336" cy="215701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8D972F3-E92C-544B-A83A-1BDB03F45D71}"/>
              </a:ext>
            </a:extLst>
          </p:cNvPr>
          <p:cNvCxnSpPr>
            <a:cxnSpLocks/>
          </p:cNvCxnSpPr>
          <p:nvPr/>
        </p:nvCxnSpPr>
        <p:spPr bwMode="auto">
          <a:xfrm>
            <a:off x="7636574" y="2915741"/>
            <a:ext cx="1110052" cy="100811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en-US" dirty="0">
                <a:sym typeface="Wingdings" panose="05000000000000000000" pitchFamily="2" charset="2"/>
              </a:rPr>
              <a:t> Fellows, Staff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288 German Doctoral Students, Fellows and Staff right now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37 active + 20 former (German) </a:t>
            </a:r>
            <a:r>
              <a:rPr lang="en-US" dirty="0" err="1">
                <a:solidFill>
                  <a:schemeClr val="accent6"/>
                </a:solidFill>
              </a:rPr>
              <a:t>Gentner</a:t>
            </a:r>
            <a:r>
              <a:rPr lang="en-US" dirty="0">
                <a:solidFill>
                  <a:schemeClr val="accent6"/>
                </a:solidFill>
              </a:rPr>
              <a:t> Students at CERN (=19.8% of DE personnel)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7" b="1"/>
          <a:stretch/>
        </p:blipFill>
        <p:spPr>
          <a:xfrm>
            <a:off x="1097763" y="2123653"/>
            <a:ext cx="7614957" cy="4997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8853561" y="3718118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8853561" y="4419909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8856736" y="3251781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3" name="Straight Connector 12"/>
          <p:cNvCxnSpPr/>
          <p:nvPr/>
        </p:nvCxnSpPr>
        <p:spPr bwMode="auto">
          <a:xfrm>
            <a:off x="2376016" y="4643933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376016" y="502920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2376016" y="562356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8784728" y="3059757"/>
            <a:ext cx="0" cy="38404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8784728" y="3635821"/>
            <a:ext cx="0" cy="15544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8784728" y="4355901"/>
            <a:ext cx="0" cy="10972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7"/>
          <a:stretch/>
        </p:blipFill>
        <p:spPr>
          <a:xfrm>
            <a:off x="1151880" y="2123653"/>
            <a:ext cx="7241546" cy="49420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>
                <a:sym typeface="Wingdings" panose="05000000000000000000" pitchFamily="2" charset="2"/>
              </a:rPr>
              <a:t>Whereabouts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Fellows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(former </a:t>
            </a:r>
            <a:r>
              <a:rPr lang="en-US" sz="2000" dirty="0" err="1">
                <a:sym typeface="Wingdings" panose="05000000000000000000" pitchFamily="2" charset="2"/>
              </a:rPr>
              <a:t>Gentner</a:t>
            </a:r>
            <a:r>
              <a:rPr lang="en-US" sz="2000" dirty="0">
                <a:sym typeface="Wingdings" panose="05000000000000000000" pitchFamily="2" charset="2"/>
              </a:rPr>
              <a:t> Students)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many Fellows stay in academic research after their fellowship</a:t>
            </a:r>
          </a:p>
          <a:p>
            <a:pPr lvl="2"/>
            <a:r>
              <a:rPr lang="de-DE" dirty="0"/>
              <a:t>21% </a:t>
            </a:r>
            <a:r>
              <a:rPr lang="de-DE" dirty="0" err="1"/>
              <a:t>become</a:t>
            </a:r>
            <a:r>
              <a:rPr lang="de-DE" dirty="0"/>
              <a:t> CERN </a:t>
            </a:r>
            <a:r>
              <a:rPr lang="de-DE" dirty="0" err="1"/>
              <a:t>staff</a:t>
            </a:r>
            <a:r>
              <a:rPr lang="de-DE" dirty="0"/>
              <a:t>, 38% </a:t>
            </a:r>
            <a:r>
              <a:rPr lang="de-DE" dirty="0" err="1"/>
              <a:t>move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University </a:t>
            </a:r>
            <a:r>
              <a:rPr lang="de-DE" dirty="0" err="1"/>
              <a:t>or</a:t>
            </a:r>
            <a:r>
              <a:rPr lang="de-DE" dirty="0"/>
              <a:t> Research </a:t>
            </a:r>
            <a:r>
              <a:rPr lang="de-DE" dirty="0" err="1"/>
              <a:t>Centre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2330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A6A1C-97B1-5141-81B2-042CB0E07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DPG Award to former </a:t>
            </a:r>
            <a:r>
              <a:rPr lang="en-US" dirty="0" err="1"/>
              <a:t>Gentner</a:t>
            </a:r>
            <a:r>
              <a:rPr lang="en-US" dirty="0"/>
              <a:t> Student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CAA61-41CB-574C-8AF0-48E2CB42F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DPG (German Physical Society) Young Investigator Award for accelerator physics 2019 was given to </a:t>
            </a:r>
            <a:r>
              <a:rPr lang="en-US" dirty="0">
                <a:solidFill>
                  <a:srgbClr val="FF0000"/>
                </a:solidFill>
              </a:rPr>
              <a:t>Michaela </a:t>
            </a:r>
            <a:r>
              <a:rPr lang="en-US" dirty="0" err="1">
                <a:solidFill>
                  <a:srgbClr val="FF0000"/>
                </a:solidFill>
              </a:rPr>
              <a:t>Schaumann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(former </a:t>
            </a:r>
            <a:r>
              <a:rPr lang="en-US" dirty="0" err="1"/>
              <a:t>Gentner</a:t>
            </a:r>
            <a:r>
              <a:rPr lang="en-US" dirty="0"/>
              <a:t> student)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“…in recognition of her outstanding scientific achievements as part of her PhD studies and at the first research phase during the LHC heavy ion operation.”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42875" indent="0">
              <a:buNone/>
            </a:pPr>
            <a:endParaRPr lang="en-US" dirty="0"/>
          </a:p>
          <a:p>
            <a:pPr lvl="2"/>
            <a:r>
              <a:rPr lang="en-US" dirty="0"/>
              <a:t>Michaela was </a:t>
            </a:r>
            <a:r>
              <a:rPr lang="en-US" dirty="0" err="1"/>
              <a:t>Gentner</a:t>
            </a:r>
            <a:r>
              <a:rPr lang="en-US" dirty="0"/>
              <a:t> student from January 2012 to December 2014 and received her PhD at the RWTH Aachen</a:t>
            </a:r>
          </a:p>
          <a:p>
            <a:pPr lvl="2"/>
            <a:r>
              <a:rPr lang="en-US" dirty="0"/>
              <a:t>continued at CERN as fellow and became staff in 2018, responsible for the heavy ion operation of the LHC in the position of an “</a:t>
            </a:r>
            <a:r>
              <a:rPr lang="en-US" i="1" dirty="0"/>
              <a:t>Engineer in Charge</a:t>
            </a:r>
            <a:r>
              <a:rPr lang="en-US" dirty="0"/>
              <a:t>”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514181-945D-C14A-8688-97F447846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0" y="2987749"/>
            <a:ext cx="7273447" cy="28803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0647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Gentner Programme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184328" y="1189038"/>
            <a:ext cx="4689922" cy="5942012"/>
          </a:xfrm>
        </p:spPr>
        <p:txBody>
          <a:bodyPr/>
          <a:lstStyle/>
          <a:p>
            <a:pPr lvl="1"/>
            <a:r>
              <a:rPr lang="en-US" dirty="0">
                <a:sym typeface="Wingdings" panose="05000000000000000000" pitchFamily="2" charset="2"/>
              </a:rPr>
              <a:t>number of students increased to 44 over last months (nominal: 39 students)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will continue to stay high in 2019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also increasing number of Germans in regular </a:t>
            </a:r>
            <a:r>
              <a:rPr lang="en-US" dirty="0" err="1">
                <a:sym typeface="Wingdings" panose="05000000000000000000" pitchFamily="2" charset="2"/>
              </a:rPr>
              <a:t>Programme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>
                <a:sym typeface="Wingdings" panose="05000000000000000000" pitchFamily="2" charset="2"/>
              </a:rPr>
              <a:t>still </a:t>
            </a:r>
            <a:r>
              <a:rPr lang="de-DE" dirty="0" err="1">
                <a:sym typeface="Wingdings" panose="05000000000000000000" pitchFamily="2" charset="2"/>
              </a:rPr>
              <a:t>low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female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applications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and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former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Gentner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becoming</a:t>
            </a:r>
            <a:r>
              <a:rPr lang="de-DE" dirty="0">
                <a:sym typeface="Wingdings" panose="05000000000000000000" pitchFamily="2" charset="2"/>
              </a:rPr>
              <a:t> Fellow </a:t>
            </a:r>
            <a:r>
              <a:rPr lang="de-DE" dirty="0" err="1">
                <a:sym typeface="Wingdings" panose="05000000000000000000" pitchFamily="2" charset="2"/>
              </a:rPr>
              <a:t>went</a:t>
            </a:r>
            <a:r>
              <a:rPr lang="de-DE" dirty="0">
                <a:sym typeface="Wingdings" panose="05000000000000000000" pitchFamily="2" charset="2"/>
              </a:rPr>
              <a:t> down </a:t>
            </a:r>
            <a:r>
              <a:rPr lang="de-DE" dirty="0" err="1">
                <a:sym typeface="Wingdings" panose="05000000000000000000" pitchFamily="2" charset="2"/>
              </a:rPr>
              <a:t>w.r.t</a:t>
            </a:r>
            <a:r>
              <a:rPr lang="de-DE" dirty="0">
                <a:sym typeface="Wingdings" panose="05000000000000000000" pitchFamily="2" charset="2"/>
              </a:rPr>
              <a:t>. </a:t>
            </a:r>
            <a:r>
              <a:rPr lang="de-DE" dirty="0" err="1">
                <a:sym typeface="Wingdings" panose="05000000000000000000" pitchFamily="2" charset="2"/>
              </a:rPr>
              <a:t>some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years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ago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endParaRPr lang="de-DE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" t="7800" r="4073"/>
          <a:stretch/>
        </p:blipFill>
        <p:spPr>
          <a:xfrm>
            <a:off x="575816" y="827509"/>
            <a:ext cx="4968552" cy="63022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 rot="-600000">
            <a:off x="5719532" y="5933281"/>
            <a:ext cx="4131508" cy="7201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Next </a:t>
            </a:r>
            <a:r>
              <a:rPr lang="en-US" b="1" dirty="0" err="1">
                <a:solidFill>
                  <a:srgbClr val="FF0000"/>
                </a:solidFill>
              </a:rPr>
              <a:t>Gentner</a:t>
            </a:r>
            <a:r>
              <a:rPr lang="en-US" b="1" dirty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>
                <a:solidFill>
                  <a:srgbClr val="FF0000"/>
                </a:solidFill>
              </a:rPr>
              <a:t>30 October 2019</a:t>
            </a: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/>
              <a:t>Status </a:t>
            </a:r>
            <a:r>
              <a:rPr lang="en-US" err="1"/>
              <a:t>Gentner</a:t>
            </a:r>
            <a:r>
              <a:rPr lang="en-US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Presently</a:t>
            </a:r>
            <a:r>
              <a:rPr lang="de-DE" dirty="0"/>
              <a:t> 44 active Gentner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sz="2000" dirty="0"/>
              <a:t>(</a:t>
            </a:r>
            <a:r>
              <a:rPr lang="de-DE" sz="2000" dirty="0" err="1">
                <a:solidFill>
                  <a:srgbClr val="FF0000"/>
                </a:solidFill>
              </a:rPr>
              <a:t>only</a:t>
            </a:r>
            <a:r>
              <a:rPr lang="de-DE" sz="2000" dirty="0">
                <a:solidFill>
                  <a:srgbClr val="FF0000"/>
                </a:solidFill>
              </a:rPr>
              <a:t> 7 female = 16%!</a:t>
            </a:r>
            <a:r>
              <a:rPr lang="de-DE" sz="2000" dirty="0"/>
              <a:t>)</a:t>
            </a:r>
          </a:p>
          <a:p>
            <a:pPr lvl="1"/>
            <a:r>
              <a:rPr lang="de-DE" dirty="0" err="1"/>
              <a:t>further</a:t>
            </a:r>
            <a:r>
              <a:rPr lang="de-DE" dirty="0"/>
              <a:t> 15 Germans in regular CERN Programme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8"/>
          <a:stretch/>
        </p:blipFill>
        <p:spPr>
          <a:xfrm>
            <a:off x="758454" y="2172665"/>
            <a:ext cx="7450210" cy="49696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4" name="Straight Arrow Connector 13"/>
          <p:cNvCxnSpPr/>
          <p:nvPr/>
        </p:nvCxnSpPr>
        <p:spPr bwMode="auto">
          <a:xfrm flipH="1" flipV="1">
            <a:off x="8556205" y="1641270"/>
            <a:ext cx="557260" cy="531396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8487294" y="2287760"/>
            <a:ext cx="14495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General trend: fewer number of applications by women over past 2-3 years!</a:t>
            </a:r>
          </a:p>
          <a:p>
            <a:pPr>
              <a:lnSpc>
                <a:spcPct val="100000"/>
              </a:lnSpc>
            </a:pPr>
            <a:endParaRPr lang="en-US" sz="1200" b="1" dirty="0">
              <a:solidFill>
                <a:srgbClr val="00008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Had ~30% women over many years</a:t>
            </a:r>
          </a:p>
          <a:p>
            <a:pPr>
              <a:lnSpc>
                <a:spcPct val="100000"/>
              </a:lnSpc>
            </a:pPr>
            <a:endParaRPr lang="en-US" sz="1200" b="1" dirty="0">
              <a:solidFill>
                <a:srgbClr val="00008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No obvious reason known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4E3835B-9B27-D748-BCC1-A2598E4A53CF}"/>
              </a:ext>
            </a:extLst>
          </p:cNvPr>
          <p:cNvCxnSpPr>
            <a:cxnSpLocks/>
          </p:cNvCxnSpPr>
          <p:nvPr/>
        </p:nvCxnSpPr>
        <p:spPr bwMode="auto">
          <a:xfrm flipV="1">
            <a:off x="6912520" y="2287760"/>
            <a:ext cx="914889" cy="125027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3671391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Status </a:t>
            </a:r>
            <a:r>
              <a:rPr lang="en-US" dirty="0" err="1"/>
              <a:t>Gentner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5942012"/>
          </a:xfrm>
        </p:spPr>
        <p:txBody>
          <a:bodyPr/>
          <a:lstStyle/>
          <a:p>
            <a:r>
              <a:rPr lang="de-DE" dirty="0" err="1"/>
              <a:t>Projection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June 2020</a:t>
            </a:r>
          </a:p>
          <a:p>
            <a:pPr lvl="1"/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preferred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selected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93"/>
          <a:stretch/>
        </p:blipFill>
        <p:spPr>
          <a:xfrm>
            <a:off x="819399" y="2245723"/>
            <a:ext cx="7340456" cy="4897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222736" y="2821444"/>
            <a:ext cx="1488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39 students foreseen in </a:t>
            </a:r>
            <a:r>
              <a:rPr lang="en-US" sz="1600" b="1" dirty="0" err="1">
                <a:solidFill>
                  <a:srgbClr val="000080"/>
                </a:solidFill>
              </a:rPr>
              <a:t>Gentner</a:t>
            </a:r>
            <a:r>
              <a:rPr lang="en-US" sz="1600" b="1" dirty="0">
                <a:solidFill>
                  <a:srgbClr val="000080"/>
                </a:solidFill>
              </a:rPr>
              <a:t> agreement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59992" y="2783081"/>
            <a:ext cx="1990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Drop due to unfavorable EUR/CHF exchange rate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51922A-7D3A-6546-BFEE-00499AE09B1F}"/>
              </a:ext>
            </a:extLst>
          </p:cNvPr>
          <p:cNvCxnSpPr>
            <a:cxnSpLocks/>
          </p:cNvCxnSpPr>
          <p:nvPr/>
        </p:nvCxnSpPr>
        <p:spPr bwMode="auto">
          <a:xfrm>
            <a:off x="6660000" y="4341271"/>
            <a:ext cx="1836696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1666912-595B-F941-B995-7DFFA22828D8}"/>
              </a:ext>
            </a:extLst>
          </p:cNvPr>
          <p:cNvSpPr txBox="1"/>
          <p:nvPr/>
        </p:nvSpPr>
        <p:spPr>
          <a:xfrm>
            <a:off x="8525858" y="4211885"/>
            <a:ext cx="119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first students from 2019-1 selection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BCFF99-9DFF-0049-B8F7-2E1127CF9FD1}"/>
              </a:ext>
            </a:extLst>
          </p:cNvPr>
          <p:cNvCxnSpPr>
            <a:cxnSpLocks/>
          </p:cNvCxnSpPr>
          <p:nvPr/>
        </p:nvCxnSpPr>
        <p:spPr bwMode="auto">
          <a:xfrm>
            <a:off x="7488584" y="5262745"/>
            <a:ext cx="1008112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6D8F0A-294F-D845-A5AA-75AD7146F9BE}"/>
              </a:ext>
            </a:extLst>
          </p:cNvPr>
          <p:cNvSpPr txBox="1"/>
          <p:nvPr/>
        </p:nvSpPr>
        <p:spPr>
          <a:xfrm>
            <a:off x="8525858" y="5133359"/>
            <a:ext cx="119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first students from 2019-2 selection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79874D-4816-0047-87AA-0DD00D696C6B}"/>
              </a:ext>
            </a:extLst>
          </p:cNvPr>
          <p:cNvCxnSpPr>
            <a:cxnSpLocks/>
          </p:cNvCxnSpPr>
          <p:nvPr/>
        </p:nvCxnSpPr>
        <p:spPr bwMode="auto">
          <a:xfrm>
            <a:off x="6660000" y="4276578"/>
            <a:ext cx="0" cy="129386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2D7278B-D9DE-CE46-96A3-48BB7D055F9B}"/>
              </a:ext>
            </a:extLst>
          </p:cNvPr>
          <p:cNvCxnSpPr>
            <a:cxnSpLocks/>
          </p:cNvCxnSpPr>
          <p:nvPr/>
        </p:nvCxnSpPr>
        <p:spPr bwMode="auto">
          <a:xfrm>
            <a:off x="7488584" y="5198052"/>
            <a:ext cx="0" cy="129386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738BE5-0013-CD48-AE34-CE0244246A5A}"/>
              </a:ext>
            </a:extLst>
          </p:cNvPr>
          <p:cNvCxnSpPr>
            <a:cxnSpLocks/>
            <a:endCxn id="16" idx="1"/>
          </p:cNvCxnSpPr>
          <p:nvPr/>
        </p:nvCxnSpPr>
        <p:spPr bwMode="auto">
          <a:xfrm flipV="1">
            <a:off x="6379200" y="2190145"/>
            <a:ext cx="2146658" cy="5388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F291AA8-EFAF-3946-B208-A3E02CD6E73C}"/>
              </a:ext>
            </a:extLst>
          </p:cNvPr>
          <p:cNvSpPr txBox="1"/>
          <p:nvPr/>
        </p:nvSpPr>
        <p:spPr>
          <a:xfrm>
            <a:off x="8525858" y="2051645"/>
            <a:ext cx="1194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projection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BD9A27-772C-4346-BBD7-5DBC3C3EF6D3}"/>
              </a:ext>
            </a:extLst>
          </p:cNvPr>
          <p:cNvCxnSpPr>
            <a:cxnSpLocks/>
          </p:cNvCxnSpPr>
          <p:nvPr/>
        </p:nvCxnSpPr>
        <p:spPr bwMode="auto">
          <a:xfrm>
            <a:off x="6379200" y="2095524"/>
            <a:ext cx="0" cy="871411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C288E6-B85C-D341-A0D7-36AE9A5CF28D}"/>
              </a:ext>
            </a:extLst>
          </p:cNvPr>
          <p:cNvSpPr txBox="1"/>
          <p:nvPr/>
        </p:nvSpPr>
        <p:spPr>
          <a:xfrm>
            <a:off x="6336456" y="6988983"/>
            <a:ext cx="705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2019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505FE5-B778-9644-9732-0EB1A32550B0}"/>
              </a:ext>
            </a:extLst>
          </p:cNvPr>
          <p:cNvSpPr txBox="1"/>
          <p:nvPr/>
        </p:nvSpPr>
        <p:spPr>
          <a:xfrm>
            <a:off x="7361975" y="6970031"/>
            <a:ext cx="705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Gentner</a:t>
            </a:r>
            <a:r>
              <a:rPr lang="en-US" dirty="0"/>
              <a:t>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dirty="0"/>
              <a:t>12/16 German States</a:t>
            </a:r>
          </a:p>
          <a:p>
            <a:pPr lvl="2"/>
            <a:r>
              <a:rPr lang="de-DE" dirty="0"/>
              <a:t>NRW and BW are leading</a:t>
            </a:r>
          </a:p>
          <a:p>
            <a:pPr lvl="2"/>
            <a:r>
              <a:rPr lang="de-DE" dirty="0" err="1"/>
              <a:t>only</a:t>
            </a:r>
            <a:r>
              <a:rPr lang="de-DE" dirty="0"/>
              <a:t> a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(er) States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missing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760392" y="1189038"/>
            <a:ext cx="4113858" cy="5942012"/>
          </a:xfrm>
        </p:spPr>
        <p:txBody>
          <a:bodyPr/>
          <a:lstStyle/>
          <a:p>
            <a:pPr lvl="1"/>
            <a:r>
              <a:rPr lang="en-US" dirty="0"/>
              <a:t>coming from 34 different Universities in Germany</a:t>
            </a:r>
          </a:p>
          <a:p>
            <a:pPr lvl="2"/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universities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</a:t>
            </a:r>
            <a:r>
              <a:rPr lang="de-DE" dirty="0" err="1"/>
              <a:t>October</a:t>
            </a:r>
            <a:r>
              <a:rPr lang="de-DE" dirty="0"/>
              <a:t> 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9"/>
          <a:stretch/>
        </p:blipFill>
        <p:spPr>
          <a:xfrm>
            <a:off x="210968" y="1189038"/>
            <a:ext cx="5837456" cy="4178569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6"/>
          <a:stretch/>
        </p:blipFill>
        <p:spPr>
          <a:xfrm>
            <a:off x="5848863" y="4211885"/>
            <a:ext cx="4068281" cy="277226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val 6"/>
          <p:cNvSpPr/>
          <p:nvPr/>
        </p:nvSpPr>
        <p:spPr bwMode="auto">
          <a:xfrm>
            <a:off x="1775091" y="5003973"/>
            <a:ext cx="1248997" cy="390694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3"/>
          <a:stretch/>
        </p:blipFill>
        <p:spPr>
          <a:xfrm>
            <a:off x="791840" y="2123653"/>
            <a:ext cx="7632848" cy="50861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Nationalities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at CERN</a:t>
            </a:r>
          </a:p>
          <a:p>
            <a:pPr lvl="1"/>
            <a:r>
              <a:rPr lang="de-DE" dirty="0"/>
              <a:t>Germans (53 </a:t>
            </a:r>
            <a:r>
              <a:rPr lang="de-DE" dirty="0" err="1"/>
              <a:t>Students</a:t>
            </a:r>
            <a:r>
              <a:rPr lang="de-DE" dirty="0"/>
              <a:t>, 24.0%)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leading</a:t>
            </a:r>
            <a:r>
              <a:rPr lang="de-DE" dirty="0"/>
              <a:t> </a:t>
            </a:r>
            <a:r>
              <a:rPr lang="de-DE" sz="1400" dirty="0"/>
              <a:t>(strong </a:t>
            </a:r>
            <a:r>
              <a:rPr lang="de-DE" sz="1400" dirty="0" err="1"/>
              <a:t>increase</a:t>
            </a:r>
            <a:r>
              <a:rPr lang="de-DE" sz="1400" dirty="0"/>
              <a:t> </a:t>
            </a:r>
            <a:r>
              <a:rPr lang="de-DE" sz="1400" dirty="0" err="1"/>
              <a:t>since</a:t>
            </a:r>
            <a:r>
              <a:rPr lang="de-DE" sz="1400" dirty="0"/>
              <a:t> last </a:t>
            </a:r>
            <a:r>
              <a:rPr lang="de-DE" sz="1400" dirty="0" err="1"/>
              <a:t>Gentner</a:t>
            </a:r>
            <a:r>
              <a:rPr lang="de-DE" sz="1400" dirty="0"/>
              <a:t> Day)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Home University Country </a:t>
            </a:r>
            <a:r>
              <a:rPr lang="de-DE" dirty="0" err="1"/>
              <a:t>of</a:t>
            </a:r>
            <a:r>
              <a:rPr lang="de-DE" dirty="0"/>
              <a:t> all</a:t>
            </a:r>
            <a:r>
              <a:rPr lang="en-US" dirty="0"/>
              <a:t> CERN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pPr lvl="1"/>
            <a:r>
              <a:rPr lang="de-DE" dirty="0"/>
              <a:t>63/221 Students enrolled at German </a:t>
            </a:r>
            <a:r>
              <a:rPr lang="en-US" dirty="0"/>
              <a:t>Universities</a:t>
            </a:r>
            <a:r>
              <a:rPr lang="de-DE" dirty="0"/>
              <a:t> (</a:t>
            </a:r>
            <a:r>
              <a:rPr lang="en-US" dirty="0"/>
              <a:t>28.5%) </a:t>
            </a:r>
            <a:r>
              <a:rPr lang="en-US" sz="1400" dirty="0"/>
              <a:t>(largest number ever)</a:t>
            </a:r>
            <a:endParaRPr lang="de-DE" dirty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/>
          <a:stretch/>
        </p:blipFill>
        <p:spPr>
          <a:xfrm>
            <a:off x="795299" y="2195661"/>
            <a:ext cx="7611397" cy="50403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Thesis Topics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br>
              <a:rPr lang="de-DE" dirty="0"/>
            </a:br>
            <a:r>
              <a:rPr lang="de-DE" sz="2000" dirty="0"/>
              <a:t>(</a:t>
            </a:r>
            <a:r>
              <a:rPr lang="de-DE" sz="2000" dirty="0" err="1"/>
              <a:t>active</a:t>
            </a:r>
            <a:r>
              <a:rPr lang="de-DE" sz="2000" dirty="0"/>
              <a:t> + </a:t>
            </a:r>
            <a:r>
              <a:rPr lang="de-DE" sz="2000" dirty="0" err="1"/>
              <a:t>former</a:t>
            </a:r>
            <a:r>
              <a:rPr lang="de-DE" sz="2000" dirty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Majority of topics in Instrumentation (40%), Accelerator Technology (23%), Computing (15%), all others = 22%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0"/>
          <a:stretch/>
        </p:blipFill>
        <p:spPr>
          <a:xfrm>
            <a:off x="863848" y="2051645"/>
            <a:ext cx="7906082" cy="51102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Doctoral</a:t>
            </a:r>
            <a:r>
              <a:rPr lang="de-DE" dirty="0"/>
              <a:t> Student </a:t>
            </a:r>
            <a:r>
              <a:rPr lang="de-DE" dirty="0" err="1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Typically</a:t>
            </a:r>
            <a:r>
              <a:rPr lang="de-DE" dirty="0"/>
              <a:t> ~24 </a:t>
            </a:r>
            <a:r>
              <a:rPr lang="de-DE" dirty="0" err="1"/>
              <a:t>applicants</a:t>
            </a:r>
            <a:r>
              <a:rPr lang="de-DE" dirty="0"/>
              <a:t>/</a:t>
            </a:r>
            <a:r>
              <a:rPr lang="de-DE" dirty="0" err="1"/>
              <a:t>year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Germany </a:t>
            </a:r>
            <a:r>
              <a:rPr lang="de-DE" sz="2000" dirty="0"/>
              <a:t>(~</a:t>
            </a:r>
            <a:r>
              <a:rPr lang="de-DE" sz="2000" dirty="0" err="1"/>
              <a:t>stable</a:t>
            </a:r>
            <a:r>
              <a:rPr lang="de-DE" sz="2000" dirty="0"/>
              <a:t> </a:t>
            </a:r>
            <a:r>
              <a:rPr lang="de-DE" sz="2000" dirty="0" err="1"/>
              <a:t>since</a:t>
            </a:r>
            <a:r>
              <a:rPr lang="de-DE" sz="2000" dirty="0"/>
              <a:t> 2008) </a:t>
            </a:r>
            <a:endParaRPr lang="de-DE" dirty="0"/>
          </a:p>
          <a:p>
            <a:pPr lvl="2"/>
            <a:r>
              <a:rPr lang="de-DE" dirty="0">
                <a:solidFill>
                  <a:srgbClr val="000080"/>
                </a:solidFill>
              </a:rPr>
              <a:t>27 applications from DE in 2018 (11 </a:t>
            </a:r>
            <a:r>
              <a:rPr lang="de-DE" dirty="0" err="1">
                <a:solidFill>
                  <a:srgbClr val="000080"/>
                </a:solidFill>
              </a:rPr>
              <a:t>selected</a:t>
            </a:r>
            <a:r>
              <a:rPr lang="de-DE" dirty="0">
                <a:solidFill>
                  <a:srgbClr val="000080"/>
                </a:solidFill>
              </a:rPr>
              <a:t> </a:t>
            </a:r>
            <a:r>
              <a:rPr lang="de-DE" dirty="0" err="1">
                <a:solidFill>
                  <a:srgbClr val="000080"/>
                </a:solidFill>
              </a:rPr>
              <a:t>for</a:t>
            </a:r>
            <a:r>
              <a:rPr lang="de-DE" dirty="0">
                <a:solidFill>
                  <a:srgbClr val="000080"/>
                </a:solidFill>
              </a:rPr>
              <a:t> </a:t>
            </a:r>
            <a:r>
              <a:rPr lang="de-DE" dirty="0" err="1">
                <a:solidFill>
                  <a:srgbClr val="000080"/>
                </a:solidFill>
              </a:rPr>
              <a:t>the</a:t>
            </a:r>
            <a:r>
              <a:rPr lang="de-DE" dirty="0">
                <a:solidFill>
                  <a:srgbClr val="000080"/>
                </a:solidFill>
              </a:rPr>
              <a:t> </a:t>
            </a:r>
            <a:r>
              <a:rPr lang="de-DE" dirty="0" err="1">
                <a:solidFill>
                  <a:srgbClr val="000080"/>
                </a:solidFill>
              </a:rPr>
              <a:t>Gentner</a:t>
            </a:r>
            <a:r>
              <a:rPr lang="de-DE" dirty="0">
                <a:solidFill>
                  <a:srgbClr val="000080"/>
                </a:solidFill>
              </a:rPr>
              <a:t> Programme)</a:t>
            </a:r>
            <a:endParaRPr lang="de-DE" dirty="0">
              <a:solidFill>
                <a:srgbClr val="000080"/>
              </a:solidFill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0"/>
          <a:stretch/>
        </p:blipFill>
        <p:spPr>
          <a:xfrm>
            <a:off x="822633" y="2135848"/>
            <a:ext cx="7386031" cy="48843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 3"/>
          <p:cNvGrpSpPr/>
          <p:nvPr/>
        </p:nvGrpSpPr>
        <p:grpSpPr>
          <a:xfrm>
            <a:off x="3168498" y="6200555"/>
            <a:ext cx="6768357" cy="327782"/>
            <a:chOff x="3470740" y="6424258"/>
            <a:chExt cx="6768357" cy="327782"/>
          </a:xfrm>
        </p:grpSpPr>
        <p:sp>
          <p:nvSpPr>
            <p:cNvPr id="8" name="TextBox 7"/>
            <p:cNvSpPr txBox="1"/>
            <p:nvPr/>
          </p:nvSpPr>
          <p:spPr>
            <a:xfrm>
              <a:off x="8751486" y="6424258"/>
              <a:ext cx="1487611" cy="327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rgbClr val="FF0000"/>
                  </a:solidFill>
                </a:rPr>
                <a:t>average: 24</a:t>
              </a:r>
              <a:endParaRPr lang="en-GB" sz="1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>
              <a:cxnSpLocks/>
            </p:cNvCxnSpPr>
            <p:nvPr/>
          </p:nvCxnSpPr>
          <p:spPr bwMode="auto">
            <a:xfrm>
              <a:off x="3470740" y="6588149"/>
              <a:ext cx="5256190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Former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68 PhDs so far (15 female = 22%),</a:t>
            </a:r>
            <a:r>
              <a:rPr lang="de-DE" sz="1800" dirty="0"/>
              <a:t> 8 Students have cancelled their PhD</a:t>
            </a:r>
          </a:p>
          <a:p>
            <a:pPr lvl="2"/>
            <a:r>
              <a:rPr lang="de-DE" dirty="0"/>
              <a:t>average age at PhD (defense): 30.9 years (median)</a:t>
            </a:r>
          </a:p>
          <a:p>
            <a:pPr lvl="2"/>
            <a:r>
              <a:rPr lang="de-DE" dirty="0"/>
              <a:t>average duration of PhD: 43 months (median) </a:t>
            </a:r>
            <a:r>
              <a:rPr lang="de-DE" sz="1200" dirty="0"/>
              <a:t>=  </a:t>
            </a:r>
            <a:r>
              <a:rPr lang="de-DE" sz="1400" dirty="0"/>
              <a:t>7 months after end of CERN 3-years contract</a:t>
            </a:r>
            <a:endParaRPr lang="de-DE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2"/>
          <a:stretch/>
        </p:blipFill>
        <p:spPr>
          <a:xfrm>
            <a:off x="1363924" y="2411684"/>
            <a:ext cx="7056784" cy="4753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29376" y="2553753"/>
            <a:ext cx="3892412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>
                <a:solidFill>
                  <a:srgbClr val="002060"/>
                </a:solidFill>
                <a:latin typeface="Arial" panose="020B0604020202020204" pitchFamily="34" charset="0"/>
              </a:rPr>
              <a:t>Physics PhDs in Germany (2017)</a:t>
            </a:r>
          </a:p>
          <a:p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24% female PhDs students</a:t>
            </a: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30.9 years (median) at PhD</a:t>
            </a: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55.2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months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(median)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duration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of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PhD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312120" y="2339677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0" name="Straight Connector 9"/>
          <p:cNvCxnSpPr>
            <a:cxnSpLocks/>
          </p:cNvCxnSpPr>
          <p:nvPr/>
        </p:nvCxnSpPr>
        <p:spPr bwMode="auto">
          <a:xfrm>
            <a:off x="2880072" y="2411684"/>
            <a:ext cx="0" cy="4320480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9" name="Oval 8"/>
          <p:cNvSpPr/>
          <p:nvPr/>
        </p:nvSpPr>
        <p:spPr bwMode="auto">
          <a:xfrm>
            <a:off x="5829376" y="3347789"/>
            <a:ext cx="540060" cy="344737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672160" y="1979637"/>
            <a:ext cx="540060" cy="28608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 bwMode="auto">
          <a:xfrm>
            <a:off x="1651956" y="5147989"/>
            <a:ext cx="1012092" cy="64807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71760" y="4637080"/>
            <a:ext cx="2101857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</a:rPr>
              <a:t>7/68 students (10%)</a:t>
            </a:r>
          </a:p>
          <a:p>
            <a:r>
              <a:rPr lang="en-US" sz="1600" b="1" dirty="0">
                <a:solidFill>
                  <a:srgbClr val="000080"/>
                </a:solidFill>
              </a:rPr>
              <a:t>needed ≤ 3 years</a:t>
            </a:r>
          </a:p>
        </p:txBody>
      </p: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67469</TotalTime>
  <Words>757</Words>
  <Application>Microsoft Macintosh PowerPoint</Application>
  <PresentationFormat>Custom</PresentationFormat>
  <Paragraphs>99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msmincho</vt:lpstr>
      <vt:lpstr>Times New Roman</vt:lpstr>
      <vt:lpstr>StarSymbol</vt:lpstr>
      <vt:lpstr>HG Mincho Light J</vt:lpstr>
      <vt:lpstr>Arial</vt:lpstr>
      <vt:lpstr>Luxi Sans</vt:lpstr>
      <vt:lpstr>Wingdings</vt:lpstr>
      <vt:lpstr>Office Theme</vt:lpstr>
      <vt:lpstr>      Gentner Programme</vt:lpstr>
      <vt:lpstr>Status Gentner Programme</vt:lpstr>
      <vt:lpstr>Status Gentner Programme</vt:lpstr>
      <vt:lpstr>Gentner Students</vt:lpstr>
      <vt:lpstr>CERN Doctoral Students</vt:lpstr>
      <vt:lpstr>CERN Doctoral Students</vt:lpstr>
      <vt:lpstr>Thesis Topics of Gentner Students (active + former)</vt:lpstr>
      <vt:lpstr>Doctoral Student Applications</vt:lpstr>
      <vt:lpstr>Former Gentner Students</vt:lpstr>
      <vt:lpstr>Whereabouts of Gentner Students</vt:lpstr>
      <vt:lpstr>Gentner Students  Fellows</vt:lpstr>
      <vt:lpstr>Gentner Students  Fellows, Staff</vt:lpstr>
      <vt:lpstr>Whereabouts of Fellows (former Gentner Students)</vt:lpstr>
      <vt:lpstr>DPG Award to former Gentner Student</vt:lpstr>
      <vt:lpstr>Summary Gentner Programme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1331</cp:revision>
  <cp:lastPrinted>2019-04-16T12:36:10Z</cp:lastPrinted>
  <dcterms:created xsi:type="dcterms:W3CDTF">2003-03-07T08:03:06Z</dcterms:created>
  <dcterms:modified xsi:type="dcterms:W3CDTF">2019-04-16T17:32:56Z</dcterms:modified>
</cp:coreProperties>
</file>