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13"/>
  </p:notesMasterIdLst>
  <p:handoutMasterIdLst>
    <p:handoutMasterId r:id="rId14"/>
  </p:handoutMasterIdLst>
  <p:sldIdLst>
    <p:sldId id="1425" r:id="rId2"/>
    <p:sldId id="1666" r:id="rId3"/>
    <p:sldId id="1667" r:id="rId4"/>
    <p:sldId id="1669" r:id="rId5"/>
    <p:sldId id="1668" r:id="rId6"/>
    <p:sldId id="1675" r:id="rId7"/>
    <p:sldId id="1670" r:id="rId8"/>
    <p:sldId id="1671" r:id="rId9"/>
    <p:sldId id="1672" r:id="rId10"/>
    <p:sldId id="1673" r:id="rId11"/>
    <p:sldId id="1674" r:id="rId12"/>
  </p:sldIdLst>
  <p:sldSz cx="9144000" cy="6858000" type="screen4x3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1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2F5596"/>
    <a:srgbClr val="FDE9D9"/>
    <a:srgbClr val="8EB5E4"/>
    <a:srgbClr val="0000FF"/>
    <a:srgbClr val="DBE7FF"/>
    <a:srgbClr val="CC0000"/>
    <a:srgbClr val="ACACFF"/>
    <a:srgbClr val="FFFFFF"/>
    <a:srgbClr val="7171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4" autoAdjust="0"/>
    <p:restoredTop sz="95267" autoAdjust="0"/>
  </p:normalViewPr>
  <p:slideViewPr>
    <p:cSldViewPr snapToObjects="1">
      <p:cViewPr varScale="1">
        <p:scale>
          <a:sx n="79" d="100"/>
          <a:sy n="79" d="100"/>
        </p:scale>
        <p:origin x="152" y="56"/>
      </p:cViewPr>
      <p:guideLst>
        <p:guide orient="horz" pos="2160"/>
        <p:guide pos="5103"/>
      </p:guideLst>
    </p:cSldViewPr>
  </p:slideViewPr>
  <p:outlineViewPr>
    <p:cViewPr>
      <p:scale>
        <a:sx n="33" d="100"/>
        <a:sy n="33" d="100"/>
      </p:scale>
      <p:origin x="0" y="6125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2" d="100"/>
          <a:sy n="92" d="100"/>
        </p:scale>
        <p:origin x="3750" y="90"/>
      </p:cViewPr>
      <p:guideLst/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cern.ch\dfs\Users\u\uythoven\Documents\MyDocs\Availability\Risk%20matrices\Rel%20Matrice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cern.ch\dfs\Users\u\uythoven\Documents\MyDocs\Availability\Risk%20matrices\Rel%20Matrices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\\cern.ch\dfs\Users\u\uythoven\Documents\MyDocs\Availability\Risk%20matrices\Rel%20Matrices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\\cern.ch\dfs\Users\u\uythoven\Documents\MyDocs\Availability\Risk%20matrices\Rel%20Matric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LHC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377-4115-8A0C-F9CEEA42CDB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377-4115-8A0C-F9CEEA42CDB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377-4115-8A0C-F9CEEA42CDB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377-4115-8A0C-F9CEEA42CDB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B377-4115-8A0C-F9CEEA42CDB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B377-4115-8A0C-F9CEEA42CDB3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B377-4115-8A0C-F9CEEA42CDB3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B377-4115-8A0C-F9CEEA42CDB3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B377-4115-8A0C-F9CEEA42CDB3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B377-4115-8A0C-F9CEEA42CDB3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B377-4115-8A0C-F9CEEA42CDB3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B377-4115-8A0C-F9CEEA42CDB3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Sheet1!$E$6:$E$11</c:f>
              <c:strCache>
                <c:ptCount val="6"/>
                <c:pt idx="0">
                  <c:v>minutes</c:v>
                </c:pt>
                <c:pt idx="1">
                  <c:v>hours</c:v>
                </c:pt>
                <c:pt idx="2">
                  <c:v>day</c:v>
                </c:pt>
                <c:pt idx="3">
                  <c:v>week</c:v>
                </c:pt>
                <c:pt idx="4">
                  <c:v>month</c:v>
                </c:pt>
                <c:pt idx="5">
                  <c:v>year</c:v>
                </c:pt>
              </c:strCache>
            </c:strRef>
          </c:cat>
          <c:val>
            <c:numRef>
              <c:f>Sheet1!$H$6:$H$11</c:f>
              <c:numCache>
                <c:formatCode>0</c:formatCode>
                <c:ptCount val="6"/>
                <c:pt idx="0">
                  <c:v>360000</c:v>
                </c:pt>
                <c:pt idx="1">
                  <c:v>1440000</c:v>
                </c:pt>
                <c:pt idx="2">
                  <c:v>566557.37704918033</c:v>
                </c:pt>
                <c:pt idx="3">
                  <c:v>330491.80327868857</c:v>
                </c:pt>
                <c:pt idx="4">
                  <c:v>144000</c:v>
                </c:pt>
                <c:pt idx="5">
                  <c:v>172800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377-4115-8A0C-F9CEEA42CDB3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SPS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04A-4A92-838A-89CE678C7EB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04A-4A92-838A-89CE678C7EB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104A-4A92-838A-89CE678C7EB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104A-4A92-838A-89CE678C7EB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104A-4A92-838A-89CE678C7EB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104A-4A92-838A-89CE678C7EBD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104A-4A92-838A-89CE678C7EBD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104A-4A92-838A-89CE678C7EBD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04A-4A92-838A-89CE678C7EBD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104A-4A92-838A-89CE678C7EBD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104A-4A92-838A-89CE678C7EBD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104A-4A92-838A-89CE678C7EBD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Sheet1!$E$22:$E$27</c:f>
              <c:strCache>
                <c:ptCount val="6"/>
                <c:pt idx="0">
                  <c:v>minutes</c:v>
                </c:pt>
                <c:pt idx="1">
                  <c:v>hours</c:v>
                </c:pt>
                <c:pt idx="2">
                  <c:v>day</c:v>
                </c:pt>
                <c:pt idx="4">
                  <c:v>week</c:v>
                </c:pt>
                <c:pt idx="5">
                  <c:v>month</c:v>
                </c:pt>
              </c:strCache>
            </c:strRef>
          </c:cat>
          <c:val>
            <c:numRef>
              <c:f>Sheet1!$H$22:$H$27</c:f>
              <c:numCache>
                <c:formatCode>0</c:formatCode>
                <c:ptCount val="6"/>
                <c:pt idx="0">
                  <c:v>600000</c:v>
                </c:pt>
                <c:pt idx="1">
                  <c:v>617142.85714285716</c:v>
                </c:pt>
                <c:pt idx="2">
                  <c:v>188852.45901639346</c:v>
                </c:pt>
                <c:pt idx="4">
                  <c:v>33049.180327868853</c:v>
                </c:pt>
                <c:pt idx="5">
                  <c:v>14400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04A-4A92-838A-89CE678C7EBD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PSB/PS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A6E-4D39-B8CB-0196C3D006F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A6E-4D39-B8CB-0196C3D006F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A6E-4D39-B8CB-0196C3D006F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EA6E-4D39-B8CB-0196C3D006F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EA6E-4D39-B8CB-0196C3D006F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EA6E-4D39-B8CB-0196C3D006F0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EA6E-4D39-B8CB-0196C3D006F0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A6E-4D39-B8CB-0196C3D006F0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A6E-4D39-B8CB-0196C3D006F0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EA6E-4D39-B8CB-0196C3D006F0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EA6E-4D39-B8CB-0196C3D006F0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EA6E-4D39-B8CB-0196C3D006F0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Sheet1!$E$38:$E$43</c:f>
              <c:strCache>
                <c:ptCount val="6"/>
                <c:pt idx="0">
                  <c:v>minutes</c:v>
                </c:pt>
                <c:pt idx="1">
                  <c:v>hours</c:v>
                </c:pt>
                <c:pt idx="3">
                  <c:v>day</c:v>
                </c:pt>
                <c:pt idx="4">
                  <c:v>week</c:v>
                </c:pt>
                <c:pt idx="5">
                  <c:v>month</c:v>
                </c:pt>
              </c:strCache>
            </c:strRef>
          </c:cat>
          <c:val>
            <c:numRef>
              <c:f>Sheet1!$H$38:$H$43</c:f>
              <c:numCache>
                <c:formatCode>0</c:formatCode>
                <c:ptCount val="6"/>
                <c:pt idx="0">
                  <c:v>600000</c:v>
                </c:pt>
                <c:pt idx="1">
                  <c:v>205714.28571428574</c:v>
                </c:pt>
                <c:pt idx="3">
                  <c:v>47213.114754098366</c:v>
                </c:pt>
                <c:pt idx="4">
                  <c:v>33049.180327868853</c:v>
                </c:pt>
                <c:pt idx="5">
                  <c:v>14400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EA6E-4D39-B8CB-0196C3D006F0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LINAC4</a:t>
            </a:r>
          </a:p>
          <a:p>
            <a:pPr>
              <a:defRPr/>
            </a:pP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E36-48B2-B163-4A69FDCD080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E36-48B2-B163-4A69FDCD080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5E36-48B2-B163-4A69FDCD080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5E36-48B2-B163-4A69FDCD080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5E36-48B2-B163-4A69FDCD080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5E36-48B2-B163-4A69FDCD0808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5E36-48B2-B163-4A69FDCD0808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5E36-48B2-B163-4A69FDCD0808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5E36-48B2-B163-4A69FDCD0808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5E36-48B2-B163-4A69FDCD0808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5E36-48B2-B163-4A69FDCD0808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5E36-48B2-B163-4A69FDCD0808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Sheet1!$E$60:$E$65</c:f>
              <c:strCache>
                <c:ptCount val="6"/>
                <c:pt idx="0">
                  <c:v>minutes</c:v>
                </c:pt>
                <c:pt idx="2">
                  <c:v>hours</c:v>
                </c:pt>
                <c:pt idx="3">
                  <c:v>day</c:v>
                </c:pt>
                <c:pt idx="4">
                  <c:v>week</c:v>
                </c:pt>
                <c:pt idx="5">
                  <c:v>month</c:v>
                </c:pt>
              </c:strCache>
            </c:strRef>
          </c:cat>
          <c:val>
            <c:numRef>
              <c:f>Sheet1!$H$60:$H$65</c:f>
              <c:numCache>
                <c:formatCode>0</c:formatCode>
                <c:ptCount val="6"/>
                <c:pt idx="0">
                  <c:v>360000</c:v>
                </c:pt>
                <c:pt idx="2">
                  <c:v>47213.114754098358</c:v>
                </c:pt>
                <c:pt idx="3">
                  <c:v>47213.114754098366</c:v>
                </c:pt>
                <c:pt idx="4">
                  <c:v>33049.180327868853</c:v>
                </c:pt>
                <c:pt idx="5">
                  <c:v>14400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E36-48B2-B163-4A69FDCD0808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1544C-6647-7A44-A30B-40518DF4CE46}" type="datetimeFigureOut">
              <a:rPr lang="en-US" smtClean="0"/>
              <a:pPr/>
              <a:t>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DEE20-7222-3F4B-902C-214D1A533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695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1EE94C69-A77A-4829-890D-081FF2A674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731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2560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560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RASWG 12/02/2019</a:t>
            </a:r>
            <a:endParaRPr lang="en-US"/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Risk Matrices, Jan Uythoven</a:t>
            </a:r>
            <a:endParaRPr lang="en-US"/>
          </a:p>
        </p:txBody>
      </p:sp>
      <p:sp>
        <p:nvSpPr>
          <p:cNvPr id="25618" name="Rectangle 1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fld id="{42080964-D815-4D51-9BE1-AC88875DFB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Risk Matrices,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DD70A9-BAE9-49B5-BB4A-4022358022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RASWG 12/02/2019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Risk Matrices,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8FBF62-69F5-429E-9AEA-628EF2B298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RASWG 12/02/2019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Risk Matrices,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C49955D0-AFF1-4FD6-B1E6-F241286C4C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RASWG 12/02/2019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Risk Matrices,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4F3283CE-86ED-4A5A-9952-48D6A180EE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RASWG 12/02/2019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RASWG 12/02/2019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Risk Matrices, Jan Uythoven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3851" y="6553200"/>
            <a:ext cx="495837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570" y="116540"/>
            <a:ext cx="8229600" cy="5238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/>
          <a:p>
            <a:fld id="{57C3E7D3-E8A8-4E1B-881E-DBC7929F15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915770" y="6632575"/>
            <a:ext cx="4032560" cy="252413"/>
          </a:xfrm>
        </p:spPr>
        <p:txBody>
          <a:bodyPr/>
          <a:lstStyle/>
          <a:p>
            <a:r>
              <a:rPr lang="en-US" smtClean="0"/>
              <a:t>Risk Matrices, Jan Uythoven</a:t>
            </a:r>
            <a:endParaRPr lang="en-US" dirty="0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4" y="6616700"/>
            <a:ext cx="3456926" cy="268288"/>
          </a:xfrm>
        </p:spPr>
        <p:txBody>
          <a:bodyPr/>
          <a:lstStyle/>
          <a:p>
            <a:r>
              <a:rPr lang="en-US" smtClean="0"/>
              <a:t>RASWG 12/02/2019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Risk Matrices,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E0ED20-7A76-4972-AE92-35B37E6320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RASWG 12/02/2019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Risk Matrices,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C3C834-58DF-41D7-88B7-80F9B44404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RASWG 12/02/2019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Risk Matrices, Jan Uythoven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1D296-40C6-4194-BE1B-ED8CF69751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RASWG 12/02/2019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Risk Matrices, Jan Uythoven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RASWG 12/02/2019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Risk Matrices, Jan Uythoven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627ED7-E218-4887-B885-6131837B13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RASWG 12/02/2019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Risk Matrices,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5E8A60-F04D-4DB5-AB5E-D47017D00F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RASWG 12/02/2019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Risk Matrices,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6E6735-74B0-4165-999F-8C826942DD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RASWG 12/02/2019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Risk Matrices, Jan Uythoven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fld id="{212BBE4B-11BF-433F-B4D5-C48334632E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403559" y="25400"/>
            <a:ext cx="75102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RASWG 12/02/2019</a:t>
            </a:r>
            <a:endParaRPr lang="en-US" dirty="0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1" y="1"/>
            <a:ext cx="1224169" cy="5902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987780" y="1828800"/>
            <a:ext cx="6156220" cy="2209800"/>
          </a:xfrm>
        </p:spPr>
        <p:txBody>
          <a:bodyPr/>
          <a:lstStyle/>
          <a:p>
            <a:r>
              <a:rPr lang="en-GB" sz="4000" dirty="0" smtClean="0"/>
              <a:t>Risk </a:t>
            </a:r>
            <a:r>
              <a:rPr lang="en-GB" sz="4000" dirty="0"/>
              <a:t>matrices for </a:t>
            </a:r>
            <a:r>
              <a:rPr lang="en-GB" sz="4000" dirty="0" smtClean="0"/>
              <a:t>CERN Accelerator Chain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2000" i="1" dirty="0" smtClean="0"/>
              <a:t>RASWG 12/02/2019</a:t>
            </a:r>
            <a:endParaRPr lang="en-GB" sz="2000" i="1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683460" y="5229250"/>
            <a:ext cx="8137130" cy="1247750"/>
          </a:xfrm>
        </p:spPr>
        <p:txBody>
          <a:bodyPr/>
          <a:lstStyle/>
          <a:p>
            <a:pPr algn="ctr"/>
            <a:r>
              <a:rPr lang="en-US" dirty="0" smtClean="0"/>
              <a:t>Jan Uythoven, Andrea Apollonio, </a:t>
            </a:r>
          </a:p>
          <a:p>
            <a:pPr algn="ctr"/>
            <a:r>
              <a:rPr lang="en-US" dirty="0" smtClean="0"/>
              <a:t>Miriam Blumenschein </a:t>
            </a:r>
          </a:p>
        </p:txBody>
      </p:sp>
    </p:spTree>
    <p:extLst>
      <p:ext uri="{BB962C8B-B14F-4D97-AF65-F5344CB8AC3E}">
        <p14:creationId xmlns:p14="http://schemas.microsoft.com/office/powerpoint/2010/main" val="426189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PSB and 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Risk Matrices,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RASWG 12/02/2019</a:t>
            </a:r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7655754"/>
              </p:ext>
            </p:extLst>
          </p:nvPr>
        </p:nvGraphicFramePr>
        <p:xfrm>
          <a:off x="4540807" y="4267066"/>
          <a:ext cx="4572000" cy="264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111971"/>
              </p:ext>
            </p:extLst>
          </p:nvPr>
        </p:nvGraphicFramePr>
        <p:xfrm>
          <a:off x="426006" y="1163751"/>
          <a:ext cx="8229601" cy="31033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0060">
                  <a:extLst>
                    <a:ext uri="{9D8B030D-6E8A-4147-A177-3AD203B41FA5}">
                      <a16:colId xmlns:a16="http://schemas.microsoft.com/office/drawing/2014/main" val="2098709380"/>
                    </a:ext>
                  </a:extLst>
                </a:gridCol>
                <a:gridCol w="858005">
                  <a:extLst>
                    <a:ext uri="{9D8B030D-6E8A-4147-A177-3AD203B41FA5}">
                      <a16:colId xmlns:a16="http://schemas.microsoft.com/office/drawing/2014/main" val="1693494823"/>
                    </a:ext>
                  </a:extLst>
                </a:gridCol>
                <a:gridCol w="894259">
                  <a:extLst>
                    <a:ext uri="{9D8B030D-6E8A-4147-A177-3AD203B41FA5}">
                      <a16:colId xmlns:a16="http://schemas.microsoft.com/office/drawing/2014/main" val="391159042"/>
                    </a:ext>
                  </a:extLst>
                </a:gridCol>
                <a:gridCol w="894259">
                  <a:extLst>
                    <a:ext uri="{9D8B030D-6E8A-4147-A177-3AD203B41FA5}">
                      <a16:colId xmlns:a16="http://schemas.microsoft.com/office/drawing/2014/main" val="835499062"/>
                    </a:ext>
                  </a:extLst>
                </a:gridCol>
                <a:gridCol w="580060">
                  <a:extLst>
                    <a:ext uri="{9D8B030D-6E8A-4147-A177-3AD203B41FA5}">
                      <a16:colId xmlns:a16="http://schemas.microsoft.com/office/drawing/2014/main" val="1553079281"/>
                    </a:ext>
                  </a:extLst>
                </a:gridCol>
                <a:gridCol w="821752">
                  <a:extLst>
                    <a:ext uri="{9D8B030D-6E8A-4147-A177-3AD203B41FA5}">
                      <a16:colId xmlns:a16="http://schemas.microsoft.com/office/drawing/2014/main" val="2389064776"/>
                    </a:ext>
                  </a:extLst>
                </a:gridCol>
                <a:gridCol w="580060">
                  <a:extLst>
                    <a:ext uri="{9D8B030D-6E8A-4147-A177-3AD203B41FA5}">
                      <a16:colId xmlns:a16="http://schemas.microsoft.com/office/drawing/2014/main" val="3124741314"/>
                    </a:ext>
                  </a:extLst>
                </a:gridCol>
                <a:gridCol w="700906">
                  <a:extLst>
                    <a:ext uri="{9D8B030D-6E8A-4147-A177-3AD203B41FA5}">
                      <a16:colId xmlns:a16="http://schemas.microsoft.com/office/drawing/2014/main" val="1277561153"/>
                    </a:ext>
                  </a:extLst>
                </a:gridCol>
                <a:gridCol w="580060">
                  <a:extLst>
                    <a:ext uri="{9D8B030D-6E8A-4147-A177-3AD203B41FA5}">
                      <a16:colId xmlns:a16="http://schemas.microsoft.com/office/drawing/2014/main" val="220225145"/>
                    </a:ext>
                  </a:extLst>
                </a:gridCol>
                <a:gridCol w="580060">
                  <a:extLst>
                    <a:ext uri="{9D8B030D-6E8A-4147-A177-3AD203B41FA5}">
                      <a16:colId xmlns:a16="http://schemas.microsoft.com/office/drawing/2014/main" val="2195693514"/>
                    </a:ext>
                  </a:extLst>
                </a:gridCol>
                <a:gridCol w="580060">
                  <a:extLst>
                    <a:ext uri="{9D8B030D-6E8A-4147-A177-3AD203B41FA5}">
                      <a16:colId xmlns:a16="http://schemas.microsoft.com/office/drawing/2014/main" val="2658290923"/>
                    </a:ext>
                  </a:extLst>
                </a:gridCol>
                <a:gridCol w="580060">
                  <a:extLst>
                    <a:ext uri="{9D8B030D-6E8A-4147-A177-3AD203B41FA5}">
                      <a16:colId xmlns:a16="http://schemas.microsoft.com/office/drawing/2014/main" val="2264425227"/>
                    </a:ext>
                  </a:extLst>
                </a:gridCol>
              </a:tblGrid>
              <a:tr h="52567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PSB/PS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order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order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number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downtime/year seconds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1717505646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# seconds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# occurrences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Recovery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seconds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3165243985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1/hour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3600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2504856541"/>
                  </a:ext>
                </a:extLst>
              </a:tr>
              <a:tr h="325075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1/day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86400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2000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minutes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600000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5 minutes stop, 10 times per day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9341125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1/week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604800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hours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3600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205714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Main difference with LINAC4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2981457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1/month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2635200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4245067470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1/year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31622400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day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86400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47213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871546730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1/10 years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316224000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0.0546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week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604800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33049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780700968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1/100 years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3162240000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0.0055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month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2635200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14400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257169404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1/1000 years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31622400000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0.0005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3180213457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1831796842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In seconds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17280000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seconds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Total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900377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seconds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3364035419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In seconds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17280000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3637492545"/>
                  </a:ext>
                </a:extLst>
              </a:tr>
              <a:tr h="325075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days in year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Availability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94.79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972216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667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LINAC4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Risk Matrices,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RASWG 12/02/2019</a:t>
            </a:r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6329048"/>
              </p:ext>
            </p:extLst>
          </p:nvPr>
        </p:nvGraphicFramePr>
        <p:xfrm>
          <a:off x="4644010" y="3964378"/>
          <a:ext cx="4732459" cy="3007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431113"/>
              </p:ext>
            </p:extLst>
          </p:nvPr>
        </p:nvGraphicFramePr>
        <p:xfrm>
          <a:off x="107380" y="875296"/>
          <a:ext cx="8229601" cy="30890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0060">
                  <a:extLst>
                    <a:ext uri="{9D8B030D-6E8A-4147-A177-3AD203B41FA5}">
                      <a16:colId xmlns:a16="http://schemas.microsoft.com/office/drawing/2014/main" val="283551129"/>
                    </a:ext>
                  </a:extLst>
                </a:gridCol>
                <a:gridCol w="858005">
                  <a:extLst>
                    <a:ext uri="{9D8B030D-6E8A-4147-A177-3AD203B41FA5}">
                      <a16:colId xmlns:a16="http://schemas.microsoft.com/office/drawing/2014/main" val="845181318"/>
                    </a:ext>
                  </a:extLst>
                </a:gridCol>
                <a:gridCol w="894259">
                  <a:extLst>
                    <a:ext uri="{9D8B030D-6E8A-4147-A177-3AD203B41FA5}">
                      <a16:colId xmlns:a16="http://schemas.microsoft.com/office/drawing/2014/main" val="2617358448"/>
                    </a:ext>
                  </a:extLst>
                </a:gridCol>
                <a:gridCol w="894259">
                  <a:extLst>
                    <a:ext uri="{9D8B030D-6E8A-4147-A177-3AD203B41FA5}">
                      <a16:colId xmlns:a16="http://schemas.microsoft.com/office/drawing/2014/main" val="3990048725"/>
                    </a:ext>
                  </a:extLst>
                </a:gridCol>
                <a:gridCol w="580060">
                  <a:extLst>
                    <a:ext uri="{9D8B030D-6E8A-4147-A177-3AD203B41FA5}">
                      <a16:colId xmlns:a16="http://schemas.microsoft.com/office/drawing/2014/main" val="3109820902"/>
                    </a:ext>
                  </a:extLst>
                </a:gridCol>
                <a:gridCol w="821752">
                  <a:extLst>
                    <a:ext uri="{9D8B030D-6E8A-4147-A177-3AD203B41FA5}">
                      <a16:colId xmlns:a16="http://schemas.microsoft.com/office/drawing/2014/main" val="1145829553"/>
                    </a:ext>
                  </a:extLst>
                </a:gridCol>
                <a:gridCol w="580060">
                  <a:extLst>
                    <a:ext uri="{9D8B030D-6E8A-4147-A177-3AD203B41FA5}">
                      <a16:colId xmlns:a16="http://schemas.microsoft.com/office/drawing/2014/main" val="3904177448"/>
                    </a:ext>
                  </a:extLst>
                </a:gridCol>
                <a:gridCol w="700906">
                  <a:extLst>
                    <a:ext uri="{9D8B030D-6E8A-4147-A177-3AD203B41FA5}">
                      <a16:colId xmlns:a16="http://schemas.microsoft.com/office/drawing/2014/main" val="2106735916"/>
                    </a:ext>
                  </a:extLst>
                </a:gridCol>
                <a:gridCol w="580060">
                  <a:extLst>
                    <a:ext uri="{9D8B030D-6E8A-4147-A177-3AD203B41FA5}">
                      <a16:colId xmlns:a16="http://schemas.microsoft.com/office/drawing/2014/main" val="1002479691"/>
                    </a:ext>
                  </a:extLst>
                </a:gridCol>
                <a:gridCol w="580060">
                  <a:extLst>
                    <a:ext uri="{9D8B030D-6E8A-4147-A177-3AD203B41FA5}">
                      <a16:colId xmlns:a16="http://schemas.microsoft.com/office/drawing/2014/main" val="1633029394"/>
                    </a:ext>
                  </a:extLst>
                </a:gridCol>
                <a:gridCol w="580060">
                  <a:extLst>
                    <a:ext uri="{9D8B030D-6E8A-4147-A177-3AD203B41FA5}">
                      <a16:colId xmlns:a16="http://schemas.microsoft.com/office/drawing/2014/main" val="1450539062"/>
                    </a:ext>
                  </a:extLst>
                </a:gridCol>
                <a:gridCol w="580060">
                  <a:extLst>
                    <a:ext uri="{9D8B030D-6E8A-4147-A177-3AD203B41FA5}">
                      <a16:colId xmlns:a16="http://schemas.microsoft.com/office/drawing/2014/main" val="3877505880"/>
                    </a:ext>
                  </a:extLst>
                </a:gridCol>
              </a:tblGrid>
              <a:tr h="52567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LINAC4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order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order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number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downtime/year seconds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3763728596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# seconds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# occurrences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Recovery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seconds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7142160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1/hour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3600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3378957334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1/day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86400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1200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minutes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360000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5 minutes stop, 6 times per day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713963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1/week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604800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3859676209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1/month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2635200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7</a:t>
                      </a:r>
                      <a:endParaRPr lang="en-GB" sz="10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hours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3600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47213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2507873126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1/year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31622400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day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86400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47213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1819255490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1/10 years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316224000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0.0546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week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604800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33049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4128803928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1/100 years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3162240000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0.0055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month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2635200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14400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2257274704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1/1000 years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31622400000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0.0005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210359030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3189569944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In seconds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17280000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seconds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Total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501875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seconds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3536961987"/>
                  </a:ext>
                </a:extLst>
              </a:tr>
              <a:tr h="175226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In seconds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17280000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3793730077"/>
                  </a:ext>
                </a:extLst>
              </a:tr>
              <a:tr h="325075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days in year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Availability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97.10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%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042" marR="6042" marT="6042" marB="0" anchor="b"/>
                </a:tc>
                <a:extLst>
                  <a:ext uri="{0D108BD9-81ED-4DB2-BD59-A6C34878D82A}">
                    <a16:rowId xmlns:a16="http://schemas.microsoft.com/office/drawing/2014/main" val="2160314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246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 Matrices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9020"/>
            <a:ext cx="8229600" cy="5111750"/>
          </a:xfrm>
        </p:spPr>
        <p:txBody>
          <a:bodyPr/>
          <a:lstStyle/>
          <a:p>
            <a:r>
              <a:rPr lang="en-GB" sz="2000" dirty="0" smtClean="0"/>
              <a:t>Used in RIRE method</a:t>
            </a:r>
          </a:p>
          <a:p>
            <a:pPr lvl="1"/>
            <a:r>
              <a:rPr lang="en-GB" sz="1800" dirty="0"/>
              <a:t>Reliability Requirements and Initial Risk </a:t>
            </a:r>
            <a:r>
              <a:rPr lang="en-GB" sz="1800" dirty="0" smtClean="0"/>
              <a:t>Estimation (RIRE)</a:t>
            </a:r>
          </a:p>
          <a:p>
            <a:pPr lvl="1"/>
            <a:r>
              <a:rPr lang="en-GB" sz="1800" dirty="0" smtClean="0"/>
              <a:t>Developed by Miriam Blumenschein (TE-MPE-MI)</a:t>
            </a:r>
          </a:p>
          <a:p>
            <a:pPr lvl="1"/>
            <a:r>
              <a:rPr lang="en-GB" sz="1800" dirty="0" smtClean="0"/>
              <a:t>See </a:t>
            </a:r>
            <a:r>
              <a:rPr lang="en-GB" sz="1800" dirty="0"/>
              <a:t>RASWG 28/06/2018 </a:t>
            </a:r>
            <a:r>
              <a:rPr lang="en-GB" sz="1800" dirty="0" smtClean="0"/>
              <a:t>(https</a:t>
            </a:r>
            <a:r>
              <a:rPr lang="en-GB" sz="1800" dirty="0"/>
              <a:t>://indico.cern.ch/event/738748</a:t>
            </a:r>
            <a:r>
              <a:rPr lang="en-GB" sz="1800" dirty="0" smtClean="0"/>
              <a:t>/)</a:t>
            </a:r>
          </a:p>
          <a:p>
            <a:r>
              <a:rPr lang="en-GB" sz="2000" dirty="0" smtClean="0"/>
              <a:t>This method includes a ‘Risk Matrix’ for the system one level higher than the system under study. QPS </a:t>
            </a:r>
            <a:r>
              <a:rPr lang="en-GB" sz="2000" dirty="0" smtClean="0">
                <a:sym typeface="Wingdings" panose="05000000000000000000" pitchFamily="2" charset="2"/>
              </a:rPr>
              <a:t> Risk Matrix of the LHC</a:t>
            </a:r>
            <a:endParaRPr lang="en-GB" sz="2000" dirty="0" smtClean="0"/>
          </a:p>
          <a:p>
            <a:pPr lvl="1"/>
            <a:r>
              <a:rPr lang="en-GB" sz="1800" dirty="0" smtClean="0"/>
              <a:t>Green zone for acceptable failure rate of the LHC</a:t>
            </a:r>
          </a:p>
          <a:p>
            <a:pPr lvl="1"/>
            <a:r>
              <a:rPr lang="en-GB" dirty="0" smtClean="0"/>
              <a:t>Failure modes of the QPS; acceptable frequency for design etc.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Risk Matrices,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RASWG 12/02/2019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00" y="3645030"/>
            <a:ext cx="7355798" cy="269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29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 Accelerators: LHC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4725180"/>
            <a:ext cx="8229600" cy="1295505"/>
          </a:xfrm>
        </p:spPr>
        <p:txBody>
          <a:bodyPr/>
          <a:lstStyle/>
          <a:p>
            <a:r>
              <a:rPr lang="en-GB" sz="2000" dirty="0" smtClean="0"/>
              <a:t>60 seconds downtime, </a:t>
            </a:r>
            <a:r>
              <a:rPr lang="en-GB" sz="2000" dirty="0" smtClean="0"/>
              <a:t>twice </a:t>
            </a:r>
            <a:r>
              <a:rPr lang="en-GB" sz="2000" dirty="0" smtClean="0"/>
              <a:t>per day…. 360’000 seconds</a:t>
            </a:r>
          </a:p>
          <a:p>
            <a:r>
              <a:rPr lang="en-GB" sz="2000" dirty="0" smtClean="0"/>
              <a:t>….</a:t>
            </a:r>
          </a:p>
          <a:p>
            <a:r>
              <a:rPr lang="en-GB" sz="2000" dirty="0" smtClean="0"/>
              <a:t>1 week downtime, once per year….330’492 seconds</a:t>
            </a:r>
          </a:p>
          <a:p>
            <a:r>
              <a:rPr lang="en-GB" sz="2000" dirty="0" smtClean="0"/>
              <a:t>Multiplying this out gives, for 200 days of operation, all columns: </a:t>
            </a:r>
            <a:br>
              <a:rPr lang="en-GB" sz="2000" dirty="0" smtClean="0"/>
            </a:br>
            <a:r>
              <a:rPr lang="en-GB" sz="2000" b="1" dirty="0" smtClean="0">
                <a:solidFill>
                  <a:srgbClr val="FF0000"/>
                </a:solidFill>
              </a:rPr>
              <a:t>82.6 </a:t>
            </a:r>
            <a:r>
              <a:rPr lang="fr-CH" sz="2000" b="1" dirty="0" smtClean="0">
                <a:solidFill>
                  <a:srgbClr val="FF0000"/>
                </a:solidFill>
              </a:rPr>
              <a:t>% machine </a:t>
            </a:r>
            <a:r>
              <a:rPr lang="fr-CH" sz="2000" b="1" dirty="0" err="1" smtClean="0">
                <a:solidFill>
                  <a:srgbClr val="FF0000"/>
                </a:solidFill>
              </a:rPr>
              <a:t>availability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Risk Matrices,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RASWG 12/02/2019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202234"/>
              </p:ext>
            </p:extLst>
          </p:nvPr>
        </p:nvGraphicFramePr>
        <p:xfrm>
          <a:off x="827480" y="764630"/>
          <a:ext cx="7667100" cy="3961580"/>
        </p:xfrm>
        <a:graphic>
          <a:graphicData uri="http://schemas.openxmlformats.org/drawingml/2006/table">
            <a:tbl>
              <a:tblPr firstRow="1" bandRow="1"/>
              <a:tblGrid>
                <a:gridCol w="2987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96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5516">
                  <a:extLst>
                    <a:ext uri="{9D8B030D-6E8A-4147-A177-3AD203B41FA5}">
                      <a16:colId xmlns:a16="http://schemas.microsoft.com/office/drawing/2014/main" val="3607367553"/>
                    </a:ext>
                  </a:extLst>
                </a:gridCol>
                <a:gridCol w="825516">
                  <a:extLst>
                    <a:ext uri="{9D8B030D-6E8A-4147-A177-3AD203B41FA5}">
                      <a16:colId xmlns:a16="http://schemas.microsoft.com/office/drawing/2014/main" val="1492322396"/>
                    </a:ext>
                  </a:extLst>
                </a:gridCol>
                <a:gridCol w="8255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38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71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55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255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96158"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 </a:t>
                      </a:r>
                      <a:r>
                        <a:rPr lang="en-GB" sz="1600" b="0" noProof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risk</a:t>
                      </a:r>
                      <a:r>
                        <a:rPr lang="fr-CH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matrix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sz="1600" b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47968" marT="60919" marB="60919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Recovery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158">
                <a:tc gridSpan="2"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∞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month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hours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minutes</a:t>
                      </a:r>
                      <a:endParaRPr lang="en-GB" sz="16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936" marR="0" marT="60919" marB="60919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7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158">
                <a:tc rowSpan="8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Frequency</a:t>
                      </a:r>
                    </a:p>
                  </a:txBody>
                  <a:tcPr marL="121838" marR="121838" marT="60919" marB="60919" vert="vert27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hour</a:t>
                      </a:r>
                      <a:endParaRPr lang="en-GB" sz="16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15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day</a:t>
                      </a:r>
                      <a:endParaRPr lang="en-GB" sz="16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15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week</a:t>
                      </a:r>
                      <a:endParaRPr lang="en-GB" sz="16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algn="l" defTabSz="914400" rtl="0" eaLnBrk="1" latinLnBrk="0" hangingPunct="1"/>
                      <a:endParaRPr lang="en-GB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158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month</a:t>
                      </a:r>
                      <a:endParaRPr lang="en-GB" sz="16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dirty="0"/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158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year</a:t>
                      </a:r>
                      <a:endParaRPr lang="en-GB" sz="16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158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fr-CH" sz="16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10 </a:t>
                      </a:r>
                      <a:r>
                        <a:rPr lang="en-GB" sz="1600" b="0" kern="1200" noProof="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years</a:t>
                      </a:r>
                      <a:endParaRPr lang="en-GB" sz="1600" b="0" kern="1200" noProof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158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6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100 years</a:t>
                      </a:r>
                      <a:endParaRPr lang="en-GB" sz="16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158"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/ 1000 years</a:t>
                      </a:r>
                      <a:endParaRPr lang="en-GB" sz="1600" b="0" kern="120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546A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838" marR="121838" marT="60919" marB="6091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925859"/>
                  </a:ext>
                </a:extLst>
              </a:tr>
            </a:tbl>
          </a:graphicData>
        </a:graphic>
      </p:graphicFrame>
      <p:sp>
        <p:nvSpPr>
          <p:cNvPr id="11" name="5-Point Star 10"/>
          <p:cNvSpPr/>
          <p:nvPr/>
        </p:nvSpPr>
        <p:spPr bwMode="auto">
          <a:xfrm>
            <a:off x="7969250" y="2060810"/>
            <a:ext cx="275260" cy="216030"/>
          </a:xfrm>
          <a:prstGeom prst="star5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2" name="5-Point Star 11"/>
          <p:cNvSpPr/>
          <p:nvPr/>
        </p:nvSpPr>
        <p:spPr bwMode="auto">
          <a:xfrm>
            <a:off x="5452740" y="3212970"/>
            <a:ext cx="275260" cy="216030"/>
          </a:xfrm>
          <a:prstGeom prst="star5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52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570" y="280369"/>
            <a:ext cx="8229600" cy="523875"/>
          </a:xfrm>
        </p:spPr>
        <p:txBody>
          <a:bodyPr/>
          <a:lstStyle/>
          <a:p>
            <a:r>
              <a:rPr lang="en-GB" dirty="0" smtClean="0"/>
              <a:t>Details of LHC Calculations</a:t>
            </a:r>
            <a:br>
              <a:rPr lang="en-GB" dirty="0" smtClean="0"/>
            </a:br>
            <a:r>
              <a:rPr lang="en-GB" dirty="0" smtClean="0">
                <a:sym typeface="Wingdings" panose="05000000000000000000" pitchFamily="2" charset="2"/>
              </a:rPr>
              <a:t> adapted to experience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2490938"/>
              </p:ext>
            </p:extLst>
          </p:nvPr>
        </p:nvGraphicFramePr>
        <p:xfrm>
          <a:off x="611450" y="1196690"/>
          <a:ext cx="7921101" cy="3195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0010">
                  <a:extLst>
                    <a:ext uri="{9D8B030D-6E8A-4147-A177-3AD203B41FA5}">
                      <a16:colId xmlns:a16="http://schemas.microsoft.com/office/drawing/2014/main" val="1682779294"/>
                    </a:ext>
                  </a:extLst>
                </a:gridCol>
                <a:gridCol w="930190">
                  <a:extLst>
                    <a:ext uri="{9D8B030D-6E8A-4147-A177-3AD203B41FA5}">
                      <a16:colId xmlns:a16="http://schemas.microsoft.com/office/drawing/2014/main" val="3679911712"/>
                    </a:ext>
                  </a:extLst>
                </a:gridCol>
                <a:gridCol w="998289">
                  <a:extLst>
                    <a:ext uri="{9D8B030D-6E8A-4147-A177-3AD203B41FA5}">
                      <a16:colId xmlns:a16="http://schemas.microsoft.com/office/drawing/2014/main" val="3225003139"/>
                    </a:ext>
                  </a:extLst>
                </a:gridCol>
                <a:gridCol w="1179400">
                  <a:extLst>
                    <a:ext uri="{9D8B030D-6E8A-4147-A177-3AD203B41FA5}">
                      <a16:colId xmlns:a16="http://schemas.microsoft.com/office/drawing/2014/main" val="1529434784"/>
                    </a:ext>
                  </a:extLst>
                </a:gridCol>
                <a:gridCol w="765015">
                  <a:extLst>
                    <a:ext uri="{9D8B030D-6E8A-4147-A177-3AD203B41FA5}">
                      <a16:colId xmlns:a16="http://schemas.microsoft.com/office/drawing/2014/main" val="818585123"/>
                    </a:ext>
                  </a:extLst>
                </a:gridCol>
                <a:gridCol w="1083773">
                  <a:extLst>
                    <a:ext uri="{9D8B030D-6E8A-4147-A177-3AD203B41FA5}">
                      <a16:colId xmlns:a16="http://schemas.microsoft.com/office/drawing/2014/main" val="3577272800"/>
                    </a:ext>
                  </a:extLst>
                </a:gridCol>
                <a:gridCol w="582163">
                  <a:extLst>
                    <a:ext uri="{9D8B030D-6E8A-4147-A177-3AD203B41FA5}">
                      <a16:colId xmlns:a16="http://schemas.microsoft.com/office/drawing/2014/main" val="1666790278"/>
                    </a:ext>
                  </a:extLst>
                </a:gridCol>
                <a:gridCol w="1186780">
                  <a:extLst>
                    <a:ext uri="{9D8B030D-6E8A-4147-A177-3AD203B41FA5}">
                      <a16:colId xmlns:a16="http://schemas.microsoft.com/office/drawing/2014/main" val="638648426"/>
                    </a:ext>
                  </a:extLst>
                </a:gridCol>
                <a:gridCol w="685481">
                  <a:extLst>
                    <a:ext uri="{9D8B030D-6E8A-4147-A177-3AD203B41FA5}">
                      <a16:colId xmlns:a16="http://schemas.microsoft.com/office/drawing/2014/main" val="3551763036"/>
                    </a:ext>
                  </a:extLst>
                </a:gridCol>
              </a:tblGrid>
              <a:tr h="5524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LHC Matrix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order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order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number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downtime/year seconds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9003206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# seconds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# occurrences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Recovery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seconds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6639866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1/hour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3600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4800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2701182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1/day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86400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400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minutes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60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360000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4895414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1/week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604800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200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hours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3600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1440000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1369616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1/month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2635200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day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86400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566557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8277749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1/year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31622400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week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604800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330492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206712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1/10 years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316224000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0.0546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month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2635200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144000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22616951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1/100 years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3162240000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0.0055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year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31622400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172800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6545215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1/1000 years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31622400000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0.0005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</a:rPr>
                        <a:t>-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</a:rPr>
                        <a:t>-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46796985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5232596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In seconds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17280000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seconds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Total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3013849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seconds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50497639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In seconds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17280000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892116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>
                          <a:effectLst/>
                        </a:rPr>
                        <a:t>200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days in year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>
                          <a:effectLst/>
                        </a:rPr>
                        <a:t>Availability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u="none" strike="noStrike" dirty="0">
                          <a:effectLst/>
                        </a:rPr>
                        <a:t>82.56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u="none" strike="noStrike" dirty="0">
                          <a:effectLst/>
                        </a:rPr>
                        <a:t>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29314417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Risk Matrices,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RASWG 12/02/2019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971500" y="2132820"/>
            <a:ext cx="7056980" cy="216030"/>
          </a:xfrm>
          <a:prstGeom prst="rect">
            <a:avLst/>
          </a:prstGeom>
          <a:noFill/>
          <a:ln w="254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2542" y="4633719"/>
            <a:ext cx="81371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u="sng" dirty="0" smtClean="0"/>
              <a:t>Example: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400 occurrences over 200 days of running = 2 x per day</a:t>
            </a:r>
            <a:br>
              <a:rPr lang="en-GB" dirty="0" smtClean="0"/>
            </a:br>
            <a:r>
              <a:rPr lang="en-GB" dirty="0" smtClean="0"/>
              <a:t>Recovery is of the order of minutes (60 s) and takes 15 minutes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Downtime over a year = 400 x 60 x 15 = 360’000 seconds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467430" y="4621015"/>
            <a:ext cx="7633060" cy="1325165"/>
          </a:xfrm>
          <a:prstGeom prst="rect">
            <a:avLst/>
          </a:prstGeom>
          <a:noFill/>
          <a:ln w="25400" cap="sq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91850" y="6083833"/>
            <a:ext cx="5227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Details for the other machines in the back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66978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Different</a:t>
            </a:r>
            <a:r>
              <a:rPr lang="fr-CH" dirty="0" smtClean="0"/>
              <a:t> machines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Risk Matrices,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RASWG 12/02/2019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713944"/>
            <a:ext cx="3338432" cy="17480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28230" y="1196690"/>
            <a:ext cx="1944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Availability</a:t>
            </a:r>
            <a:r>
              <a:rPr lang="fr-CH" dirty="0" smtClean="0"/>
              <a:t> 82.56 %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185" y="2477839"/>
            <a:ext cx="3371619" cy="203131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5870" y="2523710"/>
            <a:ext cx="2508328" cy="217388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353036" y="2928609"/>
            <a:ext cx="1944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Availability</a:t>
            </a:r>
            <a:r>
              <a:rPr lang="fr-CH" dirty="0" smtClean="0"/>
              <a:t> 91.59 %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220" y="4509150"/>
            <a:ext cx="3351584" cy="196699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47606" y="4569514"/>
            <a:ext cx="867913" cy="276999"/>
          </a:xfrm>
          <a:prstGeom prst="rect">
            <a:avLst/>
          </a:prstGeom>
          <a:solidFill>
            <a:srgbClr val="2F5596"/>
          </a:solidFill>
        </p:spPr>
        <p:txBody>
          <a:bodyPr wrap="squar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LINAC4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l="15802"/>
          <a:stretch/>
        </p:blipFill>
        <p:spPr>
          <a:xfrm>
            <a:off x="3779890" y="4569514"/>
            <a:ext cx="2232310" cy="207209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541449" y="5251620"/>
            <a:ext cx="1944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Availability</a:t>
            </a:r>
            <a:r>
              <a:rPr lang="fr-CH" dirty="0" smtClean="0"/>
              <a:t> 97.1 %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422608" y="4077090"/>
            <a:ext cx="2469992" cy="70788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PSB – </a:t>
            </a:r>
            <a:r>
              <a:rPr lang="fr-CH" dirty="0" smtClean="0"/>
              <a:t>PS</a:t>
            </a:r>
            <a:r>
              <a:rPr lang="fr-CH" dirty="0" smtClean="0"/>
              <a:t>: </a:t>
            </a:r>
            <a:r>
              <a:rPr lang="fr-CH" dirty="0" err="1" smtClean="0"/>
              <a:t>Availability</a:t>
            </a:r>
            <a:r>
              <a:rPr lang="fr-CH" dirty="0" smtClean="0"/>
              <a:t>: 94.79 %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63874" y="685102"/>
            <a:ext cx="2104306" cy="183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71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use the Risk Matrices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Reliability Studies</a:t>
            </a:r>
          </a:p>
          <a:p>
            <a:pPr lvl="1"/>
            <a:r>
              <a:rPr lang="en-GB" dirty="0" smtClean="0"/>
              <a:t>Identify the down time of the different failure modes and place them in the Matrix</a:t>
            </a:r>
          </a:p>
          <a:p>
            <a:pPr lvl="1"/>
            <a:r>
              <a:rPr lang="en-GB" dirty="0" smtClean="0"/>
              <a:t>Gives system requirements</a:t>
            </a:r>
          </a:p>
          <a:p>
            <a:r>
              <a:rPr lang="en-GB" dirty="0" smtClean="0"/>
              <a:t>Engineering Change Request (ECR) implementation</a:t>
            </a:r>
          </a:p>
          <a:p>
            <a:pPr lvl="1"/>
            <a:r>
              <a:rPr lang="en-GB" dirty="0" smtClean="0"/>
              <a:t>5.3 R2E Impact on performance and availability</a:t>
            </a:r>
          </a:p>
          <a:p>
            <a:pPr lvl="1"/>
            <a:r>
              <a:rPr lang="en-GB" dirty="0" smtClean="0"/>
              <a:t>Linked to R2E Radiation Hardness Assurance (RHA) validation doc</a:t>
            </a:r>
          </a:p>
          <a:p>
            <a:pPr lvl="1"/>
            <a:r>
              <a:rPr lang="en-GB" dirty="0" smtClean="0"/>
              <a:t>In RHA Project Validation (RHAPV) document section on </a:t>
            </a:r>
            <a:r>
              <a:rPr lang="en-GB" dirty="0" smtClean="0">
                <a:solidFill>
                  <a:srgbClr val="FF0000"/>
                </a:solidFill>
              </a:rPr>
              <a:t>CRITICALITY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Introduce Risk Matrix</a:t>
            </a:r>
            <a:b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Provide quantitative requirements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/>
              <a:t>In </a:t>
            </a:r>
            <a:r>
              <a:rPr lang="en-GB" dirty="0" smtClean="0"/>
              <a:t>Engineering Specification …</a:t>
            </a:r>
            <a:endParaRPr lang="en-GB" dirty="0"/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Risk Matrices,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RASWG 12/02/2019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04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Slides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Detailed matrices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Risk Matrices,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RASWG 12/02/2019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04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Risk Matrices,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RASWG 12/02/2019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8123685"/>
              </p:ext>
            </p:extLst>
          </p:nvPr>
        </p:nvGraphicFramePr>
        <p:xfrm>
          <a:off x="5004060" y="4237038"/>
          <a:ext cx="4572000" cy="2647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806313"/>
              </p:ext>
            </p:extLst>
          </p:nvPr>
        </p:nvGraphicFramePr>
        <p:xfrm>
          <a:off x="179390" y="771843"/>
          <a:ext cx="6819899" cy="3891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108">
                  <a:extLst>
                    <a:ext uri="{9D8B030D-6E8A-4147-A177-3AD203B41FA5}">
                      <a16:colId xmlns:a16="http://schemas.microsoft.com/office/drawing/2014/main" val="2969640685"/>
                    </a:ext>
                  </a:extLst>
                </a:gridCol>
                <a:gridCol w="644940">
                  <a:extLst>
                    <a:ext uri="{9D8B030D-6E8A-4147-A177-3AD203B41FA5}">
                      <a16:colId xmlns:a16="http://schemas.microsoft.com/office/drawing/2014/main" val="1195017429"/>
                    </a:ext>
                  </a:extLst>
                </a:gridCol>
                <a:gridCol w="1015438">
                  <a:extLst>
                    <a:ext uri="{9D8B030D-6E8A-4147-A177-3AD203B41FA5}">
                      <a16:colId xmlns:a16="http://schemas.microsoft.com/office/drawing/2014/main" val="2928975341"/>
                    </a:ext>
                  </a:extLst>
                </a:gridCol>
                <a:gridCol w="1015438">
                  <a:extLst>
                    <a:ext uri="{9D8B030D-6E8A-4147-A177-3AD203B41FA5}">
                      <a16:colId xmlns:a16="http://schemas.microsoft.com/office/drawing/2014/main" val="2802412388"/>
                    </a:ext>
                  </a:extLst>
                </a:gridCol>
                <a:gridCol w="658662">
                  <a:extLst>
                    <a:ext uri="{9D8B030D-6E8A-4147-A177-3AD203B41FA5}">
                      <a16:colId xmlns:a16="http://schemas.microsoft.com/office/drawing/2014/main" val="2446290242"/>
                    </a:ext>
                  </a:extLst>
                </a:gridCol>
                <a:gridCol w="933105">
                  <a:extLst>
                    <a:ext uri="{9D8B030D-6E8A-4147-A177-3AD203B41FA5}">
                      <a16:colId xmlns:a16="http://schemas.microsoft.com/office/drawing/2014/main" val="1010415454"/>
                    </a:ext>
                  </a:extLst>
                </a:gridCol>
                <a:gridCol w="658662">
                  <a:extLst>
                    <a:ext uri="{9D8B030D-6E8A-4147-A177-3AD203B41FA5}">
                      <a16:colId xmlns:a16="http://schemas.microsoft.com/office/drawing/2014/main" val="1020502699"/>
                    </a:ext>
                  </a:extLst>
                </a:gridCol>
                <a:gridCol w="795884">
                  <a:extLst>
                    <a:ext uri="{9D8B030D-6E8A-4147-A177-3AD203B41FA5}">
                      <a16:colId xmlns:a16="http://schemas.microsoft.com/office/drawing/2014/main" val="899568671"/>
                    </a:ext>
                  </a:extLst>
                </a:gridCol>
                <a:gridCol w="658662">
                  <a:extLst>
                    <a:ext uri="{9D8B030D-6E8A-4147-A177-3AD203B41FA5}">
                      <a16:colId xmlns:a16="http://schemas.microsoft.com/office/drawing/2014/main" val="1955512502"/>
                    </a:ext>
                  </a:extLst>
                </a:gridCol>
              </a:tblGrid>
              <a:tr h="5524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LHC Matrix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order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order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Recovery in seconds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downtime/year seconds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8147404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# seconds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# occurrences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Recovery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seconds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4383759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1/hour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3600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4800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7188476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1/day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86400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minutes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360000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5550227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1/week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604800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200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hours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3600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1440000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4668735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1/month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2635200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day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86400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566557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47703431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1/year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31622400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week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604800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330492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8232808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1/10 years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316224000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0.0546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month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2635200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144000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46310172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1/100 years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3162240000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0.0055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year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31622400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172800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8761909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1/1000 years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31622400000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0.0005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15052421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6825461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 seconds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17280000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seconds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Total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3013849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seconds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9847509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 seconds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17280000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7209552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days in year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Availability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82.56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%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65980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923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Risk Matrices,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RASWG 12/02/2019</a:t>
            </a:r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9418039"/>
              </p:ext>
            </p:extLst>
          </p:nvPr>
        </p:nvGraphicFramePr>
        <p:xfrm>
          <a:off x="5122913" y="4315765"/>
          <a:ext cx="4582257" cy="2647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456521"/>
              </p:ext>
            </p:extLst>
          </p:nvPr>
        </p:nvGraphicFramePr>
        <p:xfrm>
          <a:off x="304593" y="771843"/>
          <a:ext cx="7429498" cy="3891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6228">
                  <a:extLst>
                    <a:ext uri="{9D8B030D-6E8A-4147-A177-3AD203B41FA5}">
                      <a16:colId xmlns:a16="http://schemas.microsoft.com/office/drawing/2014/main" val="2589406986"/>
                    </a:ext>
                  </a:extLst>
                </a:gridCol>
                <a:gridCol w="640709">
                  <a:extLst>
                    <a:ext uri="{9D8B030D-6E8A-4147-A177-3AD203B41FA5}">
                      <a16:colId xmlns:a16="http://schemas.microsoft.com/office/drawing/2014/main" val="959199467"/>
                    </a:ext>
                  </a:extLst>
                </a:gridCol>
                <a:gridCol w="1008776">
                  <a:extLst>
                    <a:ext uri="{9D8B030D-6E8A-4147-A177-3AD203B41FA5}">
                      <a16:colId xmlns:a16="http://schemas.microsoft.com/office/drawing/2014/main" val="543785548"/>
                    </a:ext>
                  </a:extLst>
                </a:gridCol>
                <a:gridCol w="1008776">
                  <a:extLst>
                    <a:ext uri="{9D8B030D-6E8A-4147-A177-3AD203B41FA5}">
                      <a16:colId xmlns:a16="http://schemas.microsoft.com/office/drawing/2014/main" val="2103944583"/>
                    </a:ext>
                  </a:extLst>
                </a:gridCol>
                <a:gridCol w="654341">
                  <a:extLst>
                    <a:ext uri="{9D8B030D-6E8A-4147-A177-3AD203B41FA5}">
                      <a16:colId xmlns:a16="http://schemas.microsoft.com/office/drawing/2014/main" val="1701444750"/>
                    </a:ext>
                  </a:extLst>
                </a:gridCol>
                <a:gridCol w="926983">
                  <a:extLst>
                    <a:ext uri="{9D8B030D-6E8A-4147-A177-3AD203B41FA5}">
                      <a16:colId xmlns:a16="http://schemas.microsoft.com/office/drawing/2014/main" val="291490091"/>
                    </a:ext>
                  </a:extLst>
                </a:gridCol>
                <a:gridCol w="654341">
                  <a:extLst>
                    <a:ext uri="{9D8B030D-6E8A-4147-A177-3AD203B41FA5}">
                      <a16:colId xmlns:a16="http://schemas.microsoft.com/office/drawing/2014/main" val="3694887326"/>
                    </a:ext>
                  </a:extLst>
                </a:gridCol>
                <a:gridCol w="790662">
                  <a:extLst>
                    <a:ext uri="{9D8B030D-6E8A-4147-A177-3AD203B41FA5}">
                      <a16:colId xmlns:a16="http://schemas.microsoft.com/office/drawing/2014/main" val="3609137564"/>
                    </a:ext>
                  </a:extLst>
                </a:gridCol>
                <a:gridCol w="654341">
                  <a:extLst>
                    <a:ext uri="{9D8B030D-6E8A-4147-A177-3AD203B41FA5}">
                      <a16:colId xmlns:a16="http://schemas.microsoft.com/office/drawing/2014/main" val="4164538916"/>
                    </a:ext>
                  </a:extLst>
                </a:gridCol>
                <a:gridCol w="654341">
                  <a:extLst>
                    <a:ext uri="{9D8B030D-6E8A-4147-A177-3AD203B41FA5}">
                      <a16:colId xmlns:a16="http://schemas.microsoft.com/office/drawing/2014/main" val="3176156848"/>
                    </a:ext>
                  </a:extLst>
                </a:gridCol>
              </a:tblGrid>
              <a:tr h="5524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SPS Matrix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order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order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number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downtime/year seconds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871006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# seconds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# occurrences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Recovery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seconds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147460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1/hour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3600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4800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6889921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1/day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86400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minutes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600000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2815661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1/week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604800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86</a:t>
                      </a:r>
                      <a:endParaRPr lang="en-GB" sz="11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hours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3600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617143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0545797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1/month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2635200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day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86400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188852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26534084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1/year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31622400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1529166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1/10 years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316224000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0.0546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week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604800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33049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9484619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1/100 years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3162240000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0.0055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month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2635200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14400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2166315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1/1000 years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31622400000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0.0005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3194343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22386030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 seconds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17280000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seconds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Total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1453444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seconds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012241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 seconds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17280000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6739355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days in year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Availability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91.59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%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715044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088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87266</TotalTime>
  <Words>801</Words>
  <Application>Microsoft Office PowerPoint</Application>
  <PresentationFormat>On-screen Show (4:3)</PresentationFormat>
  <Paragraphs>457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Calibri</vt:lpstr>
      <vt:lpstr>Times New Roman</vt:lpstr>
      <vt:lpstr>Wingdings</vt:lpstr>
      <vt:lpstr>Pixel</vt:lpstr>
      <vt:lpstr>Risk matrices for CERN Accelerator Chain RASWG 12/02/2019</vt:lpstr>
      <vt:lpstr>Risk Matrices</vt:lpstr>
      <vt:lpstr>CERN Accelerators: LHC</vt:lpstr>
      <vt:lpstr>Details of LHC Calculations  adapted to experience</vt:lpstr>
      <vt:lpstr>Different machines</vt:lpstr>
      <vt:lpstr>How to use the Risk Matrices</vt:lpstr>
      <vt:lpstr>Spare Slides</vt:lpstr>
      <vt:lpstr>LHC</vt:lpstr>
      <vt:lpstr>SPS</vt:lpstr>
      <vt:lpstr>PSB and PS</vt:lpstr>
      <vt:lpstr>LINAC4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FGC Software Design Review</dc:title>
  <dc:creator>Quentin King</dc:creator>
  <cp:lastModifiedBy>Jan Uythoven</cp:lastModifiedBy>
  <cp:revision>4423</cp:revision>
  <cp:lastPrinted>2019-02-11T16:02:30Z</cp:lastPrinted>
  <dcterms:created xsi:type="dcterms:W3CDTF">2010-07-26T05:43:59Z</dcterms:created>
  <dcterms:modified xsi:type="dcterms:W3CDTF">2019-02-12T10:32:37Z</dcterms:modified>
</cp:coreProperties>
</file>