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264" r:id="rId4"/>
    <p:sldId id="265" r:id="rId5"/>
    <p:sldId id="270" r:id="rId6"/>
    <p:sldId id="271" r:id="rId7"/>
    <p:sldId id="273" r:id="rId8"/>
    <p:sldId id="294" r:id="rId9"/>
    <p:sldId id="295" r:id="rId10"/>
    <p:sldId id="296" r:id="rId11"/>
    <p:sldId id="297" r:id="rId12"/>
    <p:sldId id="298" r:id="rId13"/>
    <p:sldId id="299" r:id="rId14"/>
    <p:sldId id="275" r:id="rId15"/>
    <p:sldId id="276" r:id="rId16"/>
    <p:sldId id="277" r:id="rId17"/>
    <p:sldId id="278" r:id="rId18"/>
    <p:sldId id="279" r:id="rId19"/>
    <p:sldId id="280" r:id="rId20"/>
    <p:sldId id="281" r:id="rId21"/>
    <p:sldId id="283" r:id="rId22"/>
    <p:sldId id="282" r:id="rId23"/>
    <p:sldId id="285" r:id="rId24"/>
    <p:sldId id="284" r:id="rId25"/>
    <p:sldId id="292" r:id="rId26"/>
    <p:sldId id="268" r:id="rId27"/>
    <p:sldId id="287" r:id="rId28"/>
    <p:sldId id="288" r:id="rId29"/>
    <p:sldId id="289" r:id="rId30"/>
    <p:sldId id="290" r:id="rId31"/>
    <p:sldId id="291" r:id="rId32"/>
    <p:sldId id="300" r:id="rId33"/>
    <p:sldId id="301" r:id="rId34"/>
    <p:sldId id="302" r:id="rId35"/>
    <p:sldId id="303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n Piero Di Giovanni" initials="GPDG" lastIdx="1" clrIdx="0">
    <p:extLst>
      <p:ext uri="{19B8F6BF-5375-455C-9EA6-DF929625EA0E}">
        <p15:presenceInfo xmlns:p15="http://schemas.microsoft.com/office/powerpoint/2012/main" userId="S-1-5-21-1526224874-1540688658-1361462980-5397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A99BF"/>
    <a:srgbClr val="0055A1"/>
    <a:srgbClr val="7FA9D0"/>
    <a:srgbClr val="80A9D0"/>
    <a:srgbClr val="0D428C"/>
    <a:srgbClr val="2A70B0"/>
    <a:srgbClr val="3A557D"/>
    <a:srgbClr val="256198"/>
    <a:srgbClr val="4177AB"/>
    <a:srgbClr val="667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0" autoAdjust="0"/>
    <p:restoredTop sz="85209" autoAdjust="0"/>
  </p:normalViewPr>
  <p:slideViewPr>
    <p:cSldViewPr snapToGrid="0" snapToObjects="1">
      <p:cViewPr varScale="1">
        <p:scale>
          <a:sx n="55" d="100"/>
          <a:sy n="55" d="100"/>
        </p:scale>
        <p:origin x="1068" y="4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2/3/2019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5989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3150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859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8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6666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4539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9542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01165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816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850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11348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47901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28634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1608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05273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5154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48895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D6CC36-56F3-6D4F-901D-D35474FAD23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51050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21478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from</a:t>
            </a:r>
            <a:r>
              <a:rPr lang="en-US" baseline="0" dirty="0" smtClean="0"/>
              <a:t> where the decision RLIUP 2013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2580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309104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631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969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7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667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673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H0/H- should we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725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H0/H- should we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09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1739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087243" y="289208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916131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006" y="5943538"/>
            <a:ext cx="12238370" cy="91446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54999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0055A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2"/>
          </p:nvPr>
        </p:nvSpPr>
        <p:spPr>
          <a:xfrm>
            <a:off x="1162755" y="6184800"/>
            <a:ext cx="5678311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pPr algn="l"/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1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7078133" y="6183112"/>
            <a:ext cx="4104718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rgbClr val="0055A1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91923/1.2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787707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gi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91923/1.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98179/LAST_RELEASE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Turn and Closed Orbit (II)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graphicFrame>
        <p:nvGraphicFramePr>
          <p:cNvPr id="15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4893330"/>
              </p:ext>
            </p:extLst>
          </p:nvPr>
        </p:nvGraphicFramePr>
        <p:xfrm>
          <a:off x="163789" y="2064577"/>
          <a:ext cx="11866163" cy="39255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636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305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34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8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803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67750"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2270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Chicane and painting</a:t>
                      </a:r>
                      <a:r>
                        <a:rPr lang="en-GB" sz="1600" b="1" baseline="0" dirty="0">
                          <a:solidFill>
                            <a:schemeClr val="tx2"/>
                          </a:solidFill>
                        </a:rPr>
                        <a:t> bump closure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 beam has to be able to circulate for at least 5 </a:t>
                      </a:r>
                      <a:r>
                        <a:rPr lang="en-GB" sz="16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ms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(decay time BSW).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Leakage targeted ± 0.5 mm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KSW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functions for painting, 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OASIS for synchronization, </a:t>
                      </a:r>
                    </a:p>
                    <a:p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BI-related apps, BCTs, YASP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First time the new injection schema in the PSB will be tested with all its complexity.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ABP, ABT,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841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Reference Orbit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Defined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at the end of the chicane bump collapse, i.e. needed at least 6-7 </a:t>
                      </a:r>
                      <a:r>
                        <a:rPr lang="en-GB" sz="16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ms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Same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as above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ABP, ABT,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12851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Optional:</a:t>
                      </a:r>
                      <a:r>
                        <a:rPr lang="en-GB" sz="1600" b="1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endParaRPr lang="en-GB" sz="1600" b="1" baseline="0" dirty="0" smtClean="0">
                        <a:solidFill>
                          <a:schemeClr val="tx2"/>
                        </a:solidFill>
                      </a:endParaRPr>
                    </a:p>
                    <a:p>
                      <a:r>
                        <a:rPr lang="en-GB" sz="1600" b="1" baseline="0" dirty="0" smtClean="0">
                          <a:solidFill>
                            <a:schemeClr val="tx2"/>
                          </a:solidFill>
                        </a:rPr>
                        <a:t>BT-BTM 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chemeClr val="tx2"/>
                          </a:solidFill>
                        </a:rPr>
                        <a:t>setting </a:t>
                      </a:r>
                      <a:r>
                        <a:rPr lang="en-GB" sz="1600" b="1" baseline="0" dirty="0">
                          <a:solidFill>
                            <a:schemeClr val="tx2"/>
                          </a:solidFill>
                        </a:rPr>
                        <a:t>up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Advance extraction kicker </a:t>
                      </a:r>
                      <a:r>
                        <a:rPr lang="en-GB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time. Set 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up the recombination/extraction lines to the dump (check BPMs, </a:t>
                      </a:r>
                      <a:r>
                        <a:rPr lang="en-GB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BLMs, BCTs, KR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steering). Rescale by rigidity for 1.4/2.0 </a:t>
                      </a:r>
                      <a:r>
                        <a:rPr lang="en-GB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GeV.</a:t>
                      </a:r>
                      <a:endParaRPr lang="en-GB" sz="16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Kicker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FESA class, YASP, </a:t>
                      </a:r>
                      <a:r>
                        <a:rPr lang="en-US" sz="16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extr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 </a:t>
                      </a:r>
                      <a:r>
                        <a:rPr lang="en-US" sz="16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traj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. apps, equip. apps.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 smtClean="0">
                        <a:solidFill>
                          <a:schemeClr val="accent1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ABT, BI, 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2314932" y="2846416"/>
            <a:ext cx="4012756" cy="3276515"/>
            <a:chOff x="3044142" y="1868662"/>
            <a:chExt cx="4012756" cy="3276515"/>
          </a:xfrm>
        </p:grpSpPr>
        <p:sp>
          <p:nvSpPr>
            <p:cNvPr id="22" name="Rounded Rectangular Callout 21"/>
            <p:cNvSpPr/>
            <p:nvPr/>
          </p:nvSpPr>
          <p:spPr>
            <a:xfrm>
              <a:off x="3044142" y="1868662"/>
              <a:ext cx="4012756" cy="3276515"/>
            </a:xfrm>
            <a:prstGeom prst="wedgeRoundRectCallout">
              <a:avLst>
                <a:gd name="adj1" fmla="val -67541"/>
                <a:gd name="adj2" fmla="val 19766"/>
                <a:gd name="adj3" fmla="val 16667"/>
              </a:avLst>
            </a:prstGeom>
            <a:solidFill>
              <a:schemeClr val="bg1"/>
            </a:solidFill>
            <a:ln w="28575"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/>
            <a:srcRect l="12190" r="47833" b="6099"/>
            <a:stretch/>
          </p:blipFill>
          <p:spPr>
            <a:xfrm>
              <a:off x="4105029" y="1990842"/>
              <a:ext cx="2049819" cy="2335318"/>
            </a:xfrm>
            <a:prstGeom prst="rect">
              <a:avLst/>
            </a:prstGeom>
          </p:spPr>
        </p:pic>
        <p:sp>
          <p:nvSpPr>
            <p:cNvPr id="24" name="Rectangle 23"/>
            <p:cNvSpPr/>
            <p:nvPr/>
          </p:nvSpPr>
          <p:spPr>
            <a:xfrm>
              <a:off x="3294778" y="4313651"/>
              <a:ext cx="376212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b="1" i="1" dirty="0">
                  <a:solidFill>
                    <a:srgbClr val="C00000"/>
                  </a:solidFill>
                </a:rPr>
                <a:t>160 MeV extraction to beam dump–</a:t>
              </a:r>
            </a:p>
            <a:p>
              <a:r>
                <a:rPr lang="en-GB" sz="1600" b="1" i="1" dirty="0">
                  <a:solidFill>
                    <a:srgbClr val="C00000"/>
                  </a:solidFill>
                </a:rPr>
                <a:t>V. Forte, G.P. Di Giovanni, B. Mikulec</a:t>
              </a:r>
            </a:p>
            <a:p>
              <a:r>
                <a:rPr lang="en-GB" sz="1600" b="1" i="1" dirty="0">
                  <a:solidFill>
                    <a:srgbClr val="C00000"/>
                  </a:solidFill>
                </a:rPr>
                <a:t>MSWG 08/07/2016 </a:t>
              </a:r>
            </a:p>
          </p:txBody>
        </p:sp>
      </p:grpSp>
      <p:sp>
        <p:nvSpPr>
          <p:cNvPr id="25" name="Rounded Rectangle 24"/>
          <p:cNvSpPr/>
          <p:nvPr/>
        </p:nvSpPr>
        <p:spPr>
          <a:xfrm>
            <a:off x="602273" y="14186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784435" y="975698"/>
            <a:ext cx="114300" cy="442912"/>
            <a:chOff x="2228850" y="942975"/>
            <a:chExt cx="114300" cy="442912"/>
          </a:xfrm>
        </p:grpSpPr>
        <p:sp>
          <p:nvSpPr>
            <p:cNvPr id="27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9" name="Rounded Rectangle 28"/>
          <p:cNvSpPr/>
          <p:nvPr/>
        </p:nvSpPr>
        <p:spPr>
          <a:xfrm>
            <a:off x="602271" y="1418610"/>
            <a:ext cx="6319390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/>
          </p:nvPr>
        </p:nvGraphicFramePr>
        <p:xfrm>
          <a:off x="613847" y="1457362"/>
          <a:ext cx="109568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4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2968906" y="897891"/>
            <a:ext cx="8790972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Establish first turns and closed orbit, closure injection/painting </a:t>
            </a:r>
            <a:r>
              <a:rPr lang="en-GB" dirty="0" smtClean="0">
                <a:solidFill>
                  <a:schemeClr val="tx2"/>
                </a:solidFill>
              </a:rPr>
              <a:t>bumps, capture beam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0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Turn and Closed Orbit: Optics Measurements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 rot="10800000" flipH="1">
            <a:off x="3039076" y="1890096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3223545" y="2078506"/>
            <a:ext cx="7344137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Verify the beta beating at injection, correct it and optimise the </a:t>
            </a:r>
            <a:r>
              <a:rPr lang="en-GB" dirty="0" smtClean="0">
                <a:solidFill>
                  <a:schemeClr val="tx2"/>
                </a:solidFill>
              </a:rPr>
              <a:t>injection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98297" y="2558159"/>
            <a:ext cx="11022684" cy="3108543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Because of the new PSB injection chicane, the beam will suffer a large </a:t>
            </a:r>
            <a:r>
              <a:rPr lang="en-GB" b="1" dirty="0" smtClean="0">
                <a:solidFill>
                  <a:srgbClr val="0070C0"/>
                </a:solidFill>
                <a:latin typeface="+mj-lt"/>
              </a:rPr>
              <a:t>vertical </a:t>
            </a:r>
            <a:r>
              <a:rPr lang="en-GB" b="1" dirty="0">
                <a:solidFill>
                  <a:srgbClr val="0070C0"/>
                </a:solidFill>
                <a:latin typeface="+mj-lt"/>
              </a:rPr>
              <a:t>beta-beating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of the order </a:t>
            </a:r>
            <a:endParaRPr lang="en-GB" dirty="0" smtClean="0">
              <a:solidFill>
                <a:srgbClr val="000000"/>
              </a:solidFill>
              <a:latin typeface="+mj-lt"/>
            </a:endParaRPr>
          </a:p>
          <a:p>
            <a:r>
              <a:rPr lang="en-GB" dirty="0" smtClean="0">
                <a:solidFill>
                  <a:srgbClr val="000000"/>
                </a:solidFill>
                <a:latin typeface="+mj-lt"/>
              </a:rPr>
              <a:t>   of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20-40%, depending on the vertical tune.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b="1" dirty="0">
                <a:solidFill>
                  <a:srgbClr val="0070C0"/>
                </a:solidFill>
                <a:latin typeface="+mj-lt"/>
              </a:rPr>
              <a:t>Methodology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for optics measurement (phase and/or amplitude methods) and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performance of the new </a:t>
            </a:r>
          </a:p>
          <a:p>
            <a:r>
              <a:rPr lang="en-GB" dirty="0" smtClean="0">
                <a:solidFill>
                  <a:srgbClr val="000000"/>
                </a:solidFill>
                <a:latin typeface="+mj-lt"/>
              </a:rPr>
              <a:t>  Q-STRIP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power converters tested in 2018.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At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this point in time the </a:t>
            </a:r>
            <a:r>
              <a:rPr lang="en-GB" b="1" dirty="0">
                <a:solidFill>
                  <a:srgbClr val="0070C0"/>
                </a:solidFill>
                <a:latin typeface="+mj-lt"/>
              </a:rPr>
              <a:t>tune measurement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will be a crucial tool (tune BPM).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This will be the time to start commissioning the </a:t>
            </a:r>
            <a:r>
              <a:rPr lang="en-GB" b="1" dirty="0">
                <a:solidFill>
                  <a:srgbClr val="0070C0"/>
                </a:solidFill>
                <a:latin typeface="+mj-lt"/>
              </a:rPr>
              <a:t>matching monitor (SEM </a:t>
            </a:r>
            <a:r>
              <a:rPr lang="en-GB" b="1" dirty="0" smtClean="0">
                <a:solidFill>
                  <a:srgbClr val="0070C0"/>
                </a:solidFill>
                <a:latin typeface="+mj-lt"/>
              </a:rPr>
              <a:t>grid) in </a:t>
            </a:r>
            <a:r>
              <a:rPr lang="en-GB" b="1" dirty="0">
                <a:solidFill>
                  <a:srgbClr val="0070C0"/>
                </a:solidFill>
                <a:latin typeface="+mj-lt"/>
              </a:rPr>
              <a:t>ring3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. </a:t>
            </a:r>
            <a:endParaRPr lang="en-GB" dirty="0" smtClean="0">
              <a:solidFill>
                <a:srgbClr val="000000"/>
              </a:solidFill>
              <a:latin typeface="+mj-lt"/>
            </a:endParaRPr>
          </a:p>
          <a:p>
            <a:pPr marL="541338" lvl="1" indent="-84138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rgbClr val="000000"/>
              </a:solidFill>
              <a:latin typeface="+mj-lt"/>
            </a:endParaRPr>
          </a:p>
          <a:p>
            <a:pPr marL="541338" lvl="1" indent="-84138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+mj-lt"/>
              </a:rPr>
              <a:t> New extraction kicker functionality to be able to reliably extract the beam after max 100 turns.</a:t>
            </a:r>
          </a:p>
          <a:p>
            <a:pPr marL="541338" lvl="1" indent="-84138"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rgbClr val="000000"/>
              </a:solidFill>
              <a:latin typeface="+mj-lt"/>
            </a:endParaRPr>
          </a:p>
          <a:p>
            <a:pPr marL="541338" lvl="1" indent="-84138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  <a:latin typeface="+mj-lt"/>
              </a:rPr>
              <a:t> Plan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to follow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as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a guideline the work done in the PS in 2018.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559939" y="5811999"/>
            <a:ext cx="709335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Time: </a:t>
            </a:r>
            <a:r>
              <a:rPr lang="en-GB" dirty="0">
                <a:solidFill>
                  <a:srgbClr val="000000"/>
                </a:solidFill>
              </a:rPr>
              <a:t>1 </a:t>
            </a:r>
            <a:r>
              <a:rPr lang="en-GB" dirty="0" smtClean="0">
                <a:solidFill>
                  <a:srgbClr val="000000"/>
                </a:solidFill>
              </a:rPr>
              <a:t>week (</a:t>
            </a:r>
            <a:r>
              <a:rPr lang="en-GB" b="1" dirty="0" smtClean="0">
                <a:solidFill>
                  <a:srgbClr val="000000"/>
                </a:solidFill>
              </a:rPr>
              <a:t>included in the ‘first turn and closed orbit’ phase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602273" y="14186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38" name="Rounded Rectangle 37"/>
          <p:cNvSpPr/>
          <p:nvPr/>
        </p:nvSpPr>
        <p:spPr>
          <a:xfrm>
            <a:off x="602271" y="1418610"/>
            <a:ext cx="6319390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39" name="Table 38"/>
          <p:cNvGraphicFramePr>
            <a:graphicFrameLocks noGrp="1"/>
          </p:cNvGraphicFramePr>
          <p:nvPr>
            <p:extLst/>
          </p:nvPr>
        </p:nvGraphicFramePr>
        <p:xfrm>
          <a:off x="613847" y="1457362"/>
          <a:ext cx="109568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4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490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Accelerate and Extract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602273" y="14186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02271" y="1418610"/>
            <a:ext cx="9085740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863525" y="909463"/>
            <a:ext cx="7396224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Accelerate </a:t>
            </a:r>
            <a:r>
              <a:rPr lang="en-GB" dirty="0" smtClean="0">
                <a:solidFill>
                  <a:schemeClr val="tx2"/>
                </a:solidFill>
              </a:rPr>
              <a:t>to 2 GeV the captured </a:t>
            </a:r>
            <a:r>
              <a:rPr lang="en-GB" dirty="0">
                <a:solidFill>
                  <a:schemeClr val="tx2"/>
                </a:solidFill>
              </a:rPr>
              <a:t>beam and extract it to the PSB dump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9297644" y="1021998"/>
            <a:ext cx="114300" cy="442912"/>
            <a:chOff x="2114550" y="942975"/>
            <a:chExt cx="114300" cy="442912"/>
          </a:xfrm>
        </p:grpSpPr>
        <p:sp>
          <p:nvSpPr>
            <p:cNvPr id="32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36" name="Table 35"/>
          <p:cNvGraphicFramePr>
            <a:graphicFrameLocks noGrp="1"/>
          </p:cNvGraphicFramePr>
          <p:nvPr>
            <p:extLst/>
          </p:nvPr>
        </p:nvGraphicFramePr>
        <p:xfrm>
          <a:off x="613847" y="1468932"/>
          <a:ext cx="109568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4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1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58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2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7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8939916"/>
              </p:ext>
            </p:extLst>
          </p:nvPr>
        </p:nvGraphicFramePr>
        <p:xfrm>
          <a:off x="223591" y="2062220"/>
          <a:ext cx="11766272" cy="382998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15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8531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830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859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5507"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45901">
                <a:tc>
                  <a:txBody>
                    <a:bodyPr/>
                    <a:lstStyle/>
                    <a:p>
                      <a:r>
                        <a:rPr lang="en-US" sz="1600" b="1" dirty="0"/>
                        <a:t>RF </a:t>
                      </a:r>
                      <a:r>
                        <a:rPr lang="en-US" sz="1600" b="1" dirty="0" smtClean="0"/>
                        <a:t>commissioning</a:t>
                      </a:r>
                    </a:p>
                    <a:p>
                      <a:r>
                        <a:rPr lang="en-US" sz="1600" b="1" dirty="0" smtClean="0"/>
                        <a:t>Step 1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Exploiting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Finemet</a:t>
                      </a: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MPS (POPS-B), B-Train full performance 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 Radial loop needed for small intensity beams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Commissioning of synchronisation loop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Longitudinal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blow-up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Intensity regulation with INDIV-like beam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Cycle optimization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If the machine is properly set, we should be able to accelerate up to flat top a small intensity </a:t>
                      </a:r>
                    </a:p>
                    <a:p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beam (LHCINDIV like) with all loops open.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OP,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RF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35704">
                <a:tc>
                  <a:txBody>
                    <a:bodyPr/>
                    <a:lstStyle/>
                    <a:p>
                      <a:r>
                        <a:rPr lang="en-US" sz="1600" b="1" dirty="0"/>
                        <a:t>Transverse</a:t>
                      </a:r>
                      <a:r>
                        <a:rPr lang="en-US" sz="1600" b="1" baseline="0" dirty="0"/>
                        <a:t> </a:t>
                      </a:r>
                      <a:r>
                        <a:rPr lang="en-US" sz="1600" b="1" baseline="0" dirty="0" err="1"/>
                        <a:t>optimisation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Kick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response, initial orbit correction, alignment checks, loss minimization, TFB basic checks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Check alignment and</a:t>
                      </a:r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 propose correction. Limit dose radiation to survey team w/o blocking PS beam commissioning.</a:t>
                      </a:r>
                      <a:endParaRPr lang="en-GB" sz="1600" b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ABP,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BI, OP, RF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9582">
                <a:tc>
                  <a:txBody>
                    <a:bodyPr/>
                    <a:lstStyle/>
                    <a:p>
                      <a:r>
                        <a:rPr lang="en-US" sz="1600" b="1" baseline="0" dirty="0"/>
                        <a:t>BT-BTM, if not </a:t>
                      </a:r>
                      <a:r>
                        <a:rPr lang="en-US" sz="1600" b="1" baseline="0" dirty="0" smtClean="0"/>
                        <a:t>done before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Kick response, BI checks, </a:t>
                      </a:r>
                      <a:r>
                        <a:rPr lang="en-US" sz="16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etc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16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etc</a:t>
                      </a:r>
                      <a:endParaRPr lang="en-GB" sz="16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ABT, BI, 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3022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Ramp up the Intensity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25" name="Rounded Rectangle 24"/>
          <p:cNvSpPr/>
          <p:nvPr/>
        </p:nvSpPr>
        <p:spPr>
          <a:xfrm>
            <a:off x="602273" y="14186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29" name="Rounded Rectangle 28"/>
          <p:cNvSpPr/>
          <p:nvPr/>
        </p:nvSpPr>
        <p:spPr>
          <a:xfrm>
            <a:off x="602271" y="1418610"/>
            <a:ext cx="1096840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51137" y="909463"/>
            <a:ext cx="7002685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Beam with intermediate intensity and depending on beam priorities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11091720" y="1021998"/>
            <a:ext cx="114300" cy="442912"/>
            <a:chOff x="2114550" y="942975"/>
            <a:chExt cx="114300" cy="442912"/>
          </a:xfrm>
        </p:grpSpPr>
        <p:sp>
          <p:nvSpPr>
            <p:cNvPr id="32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613847" y="1468932"/>
          <a:ext cx="109568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4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316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058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2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639209"/>
              </p:ext>
            </p:extLst>
          </p:nvPr>
        </p:nvGraphicFramePr>
        <p:xfrm>
          <a:off x="154142" y="1973902"/>
          <a:ext cx="11866163" cy="43090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029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6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99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0030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557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9482"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>
                          <a:solidFill>
                            <a:schemeClr val="bg1"/>
                          </a:solidFill>
                        </a:rPr>
                        <a:t>Related tasks</a:t>
                      </a:r>
                      <a:endParaRPr lang="en-GB" sz="16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>
                          <a:solidFill>
                            <a:schemeClr val="bg1"/>
                          </a:solidFill>
                        </a:rPr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>
                          <a:solidFill>
                            <a:schemeClr val="bg1"/>
                          </a:solidFill>
                        </a:rPr>
                        <a:t>Remarks</a:t>
                      </a:r>
                      <a:endParaRPr lang="en-GB" sz="1600" b="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37339">
                <a:tc>
                  <a:txBody>
                    <a:bodyPr/>
                    <a:lstStyle/>
                    <a:p>
                      <a:r>
                        <a:rPr lang="en-US" sz="1600" b="1" dirty="0"/>
                        <a:t>RF </a:t>
                      </a:r>
                      <a:r>
                        <a:rPr lang="en-US" sz="1600" b="1" dirty="0" smtClean="0"/>
                        <a:t>Commissioning</a:t>
                      </a:r>
                    </a:p>
                    <a:p>
                      <a:r>
                        <a:rPr lang="en-US" sz="1600" b="1" dirty="0" smtClean="0"/>
                        <a:t>Step 2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Servo all un-used harmonics.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Radial loop commissioning.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Commissioning of H2. Same steps as for H1 to be repeated for H2.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Check induced voltage in the cavities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Cycle optimization, matching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specs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Tomoscope</a:t>
                      </a:r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LLRF, OASIS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MTE beam produced as of today. </a:t>
                      </a:r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In case of delays in commissioning H2, PS</a:t>
                      </a:r>
                    </a:p>
                    <a:p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could still receive a medium intensity in H1 for PS/SPS initial commissioning. Positive tests carried out in 2018.</a:t>
                      </a:r>
                      <a:endParaRPr lang="en-GB" sz="1600" b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OP, RF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6196">
                <a:tc>
                  <a:txBody>
                    <a:bodyPr/>
                    <a:lstStyle/>
                    <a:p>
                      <a:r>
                        <a:rPr lang="en-US" sz="1600" b="1" dirty="0"/>
                        <a:t>Transverse</a:t>
                      </a:r>
                      <a:r>
                        <a:rPr lang="en-US" sz="1600" b="1" baseline="0" dirty="0"/>
                        <a:t> plane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Resonance compensation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tune optimization, transverse emittance, tune variation, TFB, </a:t>
                      </a:r>
                      <a:r>
                        <a:rPr lang="en-US" sz="16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minimise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losses, </a:t>
                      </a:r>
                      <a:r>
                        <a:rPr lang="en-US" sz="16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etc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</a:t>
                      </a:r>
                      <a:r>
                        <a:rPr lang="en-US" sz="16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etc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WS, Q-Meter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 TFB, </a:t>
                      </a:r>
                      <a:r>
                        <a:rPr lang="en-US" sz="1600" baseline="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TbT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BPMs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This is the time when we start tightening </a:t>
                      </a:r>
                    </a:p>
                    <a:p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up on the beam specifications, working to match the final specifications of the beams.</a:t>
                      </a:r>
                      <a:endParaRPr lang="en-GB" sz="1600" b="0" dirty="0" smtClean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ABP,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0943">
                <a:tc>
                  <a:txBody>
                    <a:bodyPr/>
                    <a:lstStyle/>
                    <a:p>
                      <a:r>
                        <a:rPr lang="en-US" sz="1600" b="1" dirty="0"/>
                        <a:t>Stripping</a:t>
                      </a:r>
                      <a:r>
                        <a:rPr lang="en-US" sz="1600" b="1" baseline="0" dirty="0"/>
                        <a:t> Foil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Monitor </a:t>
                      </a:r>
                      <a:r>
                        <a:rPr lang="en-US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heating, performance as 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the # of turns increases, tighten interlock.</a:t>
                      </a:r>
                      <a:endParaRPr lang="en-GB" sz="16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ABT, 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191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Requests from Downstream Injectors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532436" y="1128175"/>
            <a:ext cx="11157325" cy="4786493"/>
          </a:xfrm>
          <a:ln w="28575"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173038" indent="-173038">
              <a:buClr>
                <a:schemeClr val="bg2">
                  <a:lumMod val="1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1" u="sng" dirty="0">
                <a:solidFill>
                  <a:schemeClr val="tx2"/>
                </a:solidFill>
                <a:latin typeface="+mj-lt"/>
              </a:rPr>
              <a:t>PS Current Requests</a:t>
            </a:r>
            <a:r>
              <a:rPr lang="en-US" sz="1800" b="1" dirty="0">
                <a:solidFill>
                  <a:schemeClr val="tx2"/>
                </a:solidFill>
                <a:latin typeface="+mj-lt"/>
              </a:rPr>
              <a:t>:</a:t>
            </a: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TOF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~5e12, and LHCINDIV for 1st checks, then 14 GeV MTE for alignment (at least 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1E12 </a:t>
            </a:r>
            <a:r>
              <a:rPr lang="en-GB" sz="1800" dirty="0" err="1">
                <a:solidFill>
                  <a:srgbClr val="000000"/>
                </a:solidFill>
                <a:latin typeface="+mj-lt"/>
              </a:rPr>
              <a:t>ppp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).</a:t>
            </a:r>
            <a:endParaRPr lang="en-GB" sz="1800" dirty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600" dirty="0" smtClean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MTE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higher intensity for 200 MHz blow-up (1E13 </a:t>
            </a:r>
            <a:r>
              <a:rPr lang="en-GB" sz="1800" dirty="0" err="1">
                <a:solidFill>
                  <a:srgbClr val="000000"/>
                </a:solidFill>
                <a:latin typeface="+mj-lt"/>
              </a:rPr>
              <a:t>ppp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).</a:t>
            </a:r>
            <a:endParaRPr lang="en-GB" sz="1800" dirty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600" dirty="0" smtClean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Later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EAST, AD, </a:t>
            </a:r>
            <a:r>
              <a:rPr lang="en-GB" sz="1800" dirty="0" err="1">
                <a:solidFill>
                  <a:srgbClr val="000000"/>
                </a:solidFill>
                <a:latin typeface="+mj-lt"/>
              </a:rPr>
              <a:t>nTOF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 and multi-bunch LHC 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beams.</a:t>
            </a:r>
            <a:endParaRPr lang="en-GB" sz="1800" dirty="0">
              <a:solidFill>
                <a:srgbClr val="000000"/>
              </a:solidFill>
              <a:latin typeface="+mj-lt"/>
            </a:endParaRPr>
          </a:p>
          <a:p>
            <a:pPr marL="541338" lvl="1" indent="-84138">
              <a:buClr>
                <a:srgbClr val="000000"/>
              </a:buClr>
            </a:pPr>
            <a:endParaRPr lang="en-GB" sz="1800" dirty="0">
              <a:solidFill>
                <a:srgbClr val="C00000"/>
              </a:solidFill>
              <a:latin typeface="+mj-lt"/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n-GB" sz="1800" b="1" u="sng" dirty="0">
                <a:solidFill>
                  <a:schemeClr val="tx2"/>
                </a:solidFill>
                <a:latin typeface="+mj-lt"/>
              </a:rPr>
              <a:t>SPS Current Requests</a:t>
            </a:r>
            <a:r>
              <a:rPr lang="en-GB" sz="1800" b="1" dirty="0">
                <a:solidFill>
                  <a:schemeClr val="tx2"/>
                </a:solidFill>
                <a:latin typeface="+mj-lt"/>
              </a:rPr>
              <a:t>:</a:t>
            </a: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800" dirty="0" smtClean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LHCINDIV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with an intensity 1E11 ppb. The higher-than-expected bunch intensity 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from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LHCPROBE is needed for setting the SPS RF system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600" dirty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latin typeface="+mj-lt"/>
              </a:rPr>
              <a:t>Low intensity 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fixed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target beam, SFTPRO, with an intensity of 5E11 </a:t>
            </a:r>
            <a:r>
              <a:rPr lang="en-GB" sz="1800" dirty="0" err="1">
                <a:solidFill>
                  <a:srgbClr val="000000"/>
                </a:solidFill>
                <a:latin typeface="+mj-lt"/>
              </a:rPr>
              <a:t>ppp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 for 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aperture measurements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600" dirty="0" smtClean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Low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intensity fix target beam, SFTPRO, with an intensity of 2E12 </a:t>
            </a:r>
            <a:r>
              <a:rPr lang="en-GB" sz="1800" dirty="0" err="1">
                <a:solidFill>
                  <a:srgbClr val="000000"/>
                </a:solidFill>
                <a:latin typeface="+mj-lt"/>
              </a:rPr>
              <a:t>ppp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 for </a:t>
            </a: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beam-based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alignment.</a:t>
            </a: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600" dirty="0" smtClean="0">
              <a:solidFill>
                <a:srgbClr val="000000"/>
              </a:solidFill>
              <a:latin typeface="+mj-lt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0000"/>
                </a:solidFill>
                <a:latin typeface="+mj-lt"/>
              </a:rPr>
              <a:t>Multi-bunch 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LHC-type beam. To be decided if LHC25 or BCMS25.</a:t>
            </a:r>
          </a:p>
        </p:txBody>
      </p:sp>
    </p:spTree>
    <p:extLst>
      <p:ext uri="{BB962C8B-B14F-4D97-AF65-F5344CB8AC3E}">
        <p14:creationId xmlns:p14="http://schemas.microsoft.com/office/powerpoint/2010/main" val="98694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Beam Request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79655" y="4742562"/>
            <a:ext cx="1182746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Proposal to target ISOLDE beam for end March </a:t>
            </a:r>
            <a:r>
              <a:rPr lang="en-GB" b="1" dirty="0" smtClean="0">
                <a:solidFill>
                  <a:srgbClr val="C00000"/>
                </a:solidFill>
              </a:rPr>
              <a:t>2021.</a:t>
            </a:r>
            <a:endParaRPr lang="en-GB" b="1" dirty="0"/>
          </a:p>
          <a:p>
            <a:endParaRPr lang="en-GB" sz="900" b="1" dirty="0">
              <a:solidFill>
                <a:srgbClr val="0070C0"/>
              </a:solidFill>
            </a:endParaRPr>
          </a:p>
          <a:p>
            <a:r>
              <a:rPr lang="en-GB" b="1" dirty="0">
                <a:solidFill>
                  <a:schemeClr val="tx2"/>
                </a:solidFill>
              </a:rPr>
              <a:t>Expected 1 week of commissioning of BTY line: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>
                <a:solidFill>
                  <a:srgbClr val="000000"/>
                </a:solidFill>
              </a:rPr>
              <a:t>Steering, KR, BI equipment, </a:t>
            </a:r>
            <a:r>
              <a:rPr lang="en-GB" dirty="0" smtClean="0">
                <a:solidFill>
                  <a:srgbClr val="000000"/>
                </a:solidFill>
              </a:rPr>
              <a:t>YASP/optics BTY commissioning, centring </a:t>
            </a:r>
            <a:r>
              <a:rPr lang="en-GB" dirty="0">
                <a:solidFill>
                  <a:srgbClr val="000000"/>
                </a:solidFill>
              </a:rPr>
              <a:t>at the SEM grid (currently we allocate 3 days</a:t>
            </a:r>
            <a:r>
              <a:rPr lang="en-GB" dirty="0" smtClean="0">
                <a:solidFill>
                  <a:srgbClr val="000000"/>
                </a:solidFill>
              </a:rPr>
              <a:t>).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560CFA0B-1050-9A40-92B1-341458DD2C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362" y="1255932"/>
            <a:ext cx="11647141" cy="3269772"/>
          </a:xfrm>
          <a:ln w="28575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36000" indent="0">
              <a:buNone/>
            </a:pPr>
            <a:r>
              <a:rPr lang="en-US" sz="1800" b="1" dirty="0">
                <a:solidFill>
                  <a:schemeClr val="tx2"/>
                </a:solidFill>
                <a:latin typeface="+mj-lt"/>
              </a:rPr>
              <a:t>Information from J. Alberto and R. </a:t>
            </a:r>
            <a:r>
              <a:rPr lang="en-US" sz="1800" b="1" dirty="0" err="1">
                <a:solidFill>
                  <a:schemeClr val="tx2"/>
                </a:solidFill>
                <a:latin typeface="+mj-lt"/>
              </a:rPr>
              <a:t>Catherall</a:t>
            </a:r>
            <a:endParaRPr lang="en-US" sz="1800" b="1" dirty="0">
              <a:solidFill>
                <a:schemeClr val="tx2"/>
              </a:solidFill>
              <a:latin typeface="+mj-lt"/>
            </a:endParaRPr>
          </a:p>
          <a:p>
            <a:pPr marL="173038" indent="-136525">
              <a:buClr>
                <a:schemeClr val="bg2">
                  <a:lumMod val="1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00"/>
                </a:solidFill>
                <a:latin typeface="+mj-lt"/>
              </a:rPr>
              <a:t>“ISOLDE will work in stand-alone mode with stable beam as from summer 2020.  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This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does not require protons. </a:t>
            </a:r>
            <a:endParaRPr lang="en-GB" sz="1800" b="0" dirty="0" smtClean="0">
              <a:solidFill>
                <a:srgbClr val="000000"/>
              </a:solidFill>
              <a:latin typeface="+mj-lt"/>
            </a:endParaRPr>
          </a:p>
          <a:p>
            <a:pPr marL="36513" indent="0">
              <a:buClr>
                <a:schemeClr val="bg2">
                  <a:lumMod val="10000"/>
                </a:schemeClr>
              </a:buClr>
              <a:buSzPct val="100000"/>
              <a:buNone/>
            </a:pP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   We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will just work with our own self-produced beams 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of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stable isotopes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.”</a:t>
            </a:r>
          </a:p>
          <a:p>
            <a:pPr marL="173038" indent="-136525">
              <a:buClr>
                <a:schemeClr val="bg2">
                  <a:lumMod val="10000"/>
                </a:schemeClr>
              </a:buClr>
              <a:buSzPct val="100000"/>
              <a:buFont typeface="Arial" panose="020B0604020202020204" pitchFamily="34" charset="0"/>
              <a:buChar char="•"/>
            </a:pPr>
            <a:endParaRPr lang="en-GB" sz="1800" b="0" dirty="0">
              <a:solidFill>
                <a:srgbClr val="000000"/>
              </a:solidFill>
              <a:latin typeface="+mj-lt"/>
            </a:endParaRPr>
          </a:p>
          <a:p>
            <a:pPr marL="173038" indent="-173038">
              <a:buClr>
                <a:schemeClr val="accent1">
                  <a:lumMod val="1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00"/>
                </a:solidFill>
                <a:latin typeface="+mj-lt"/>
              </a:rPr>
              <a:t>“For the start up in 2021, we are flexible. We have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800" b="1" dirty="0">
                <a:solidFill>
                  <a:schemeClr val="tx2"/>
                </a:solidFill>
                <a:latin typeface="+mj-lt"/>
              </a:rPr>
              <a:t>ear-marked April 2021</a:t>
            </a:r>
            <a:r>
              <a:rPr lang="en-GB" sz="1800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after having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different conversations  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 marL="0" indent="0">
              <a:buClr>
                <a:schemeClr val="accent1">
                  <a:lumMod val="10000"/>
                </a:schemeClr>
              </a:buClr>
              <a:buSzPct val="100000"/>
              <a:buNone/>
            </a:pP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   with different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people. However, we are flexible. 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If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you say that protons are available earlier then let us know 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and</a:t>
            </a:r>
          </a:p>
          <a:p>
            <a:pPr marL="0" indent="0">
              <a:buClr>
                <a:schemeClr val="accent1">
                  <a:lumMod val="10000"/>
                </a:schemeClr>
              </a:buClr>
              <a:buSzPct val="100000"/>
              <a:buNone/>
            </a:pP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   we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will </a:t>
            </a:r>
            <a:r>
              <a:rPr lang="en-GB" sz="1800" b="0" dirty="0" smtClean="0">
                <a:solidFill>
                  <a:srgbClr val="000000"/>
                </a:solidFill>
                <a:latin typeface="+mj-lt"/>
              </a:rPr>
              <a:t>make ourselves 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ready (</a:t>
            </a:r>
            <a:r>
              <a:rPr lang="en-GB" sz="1800" b="1" dirty="0">
                <a:solidFill>
                  <a:schemeClr val="tx2"/>
                </a:solidFill>
                <a:latin typeface="+mj-lt"/>
              </a:rPr>
              <a:t>but not too early</a:t>
            </a:r>
            <a:r>
              <a:rPr lang="en-GB" sz="1800" b="0" dirty="0">
                <a:solidFill>
                  <a:srgbClr val="000000"/>
                </a:solidFill>
                <a:latin typeface="+mj-lt"/>
              </a:rPr>
              <a:t>).”</a:t>
            </a:r>
            <a:endParaRPr lang="en-US" sz="1800" b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1729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Master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416691" y="1028480"/>
            <a:ext cx="1137791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indent="-84138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+mj-lt"/>
              </a:rPr>
              <a:t> Fixed-target physics schedule.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  <a:latin typeface="+mj-lt"/>
              </a:rPr>
              <a:t> Keeping this in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mind, here it is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a first proposal for a </a:t>
            </a:r>
            <a:r>
              <a:rPr lang="en-US" sz="2000" dirty="0" smtClean="0">
                <a:solidFill>
                  <a:srgbClr val="000000"/>
                </a:solidFill>
                <a:latin typeface="+mj-lt"/>
              </a:rPr>
              <a:t>PSB </a:t>
            </a:r>
            <a:r>
              <a:rPr lang="en-US" sz="2000" dirty="0">
                <a:solidFill>
                  <a:srgbClr val="000000"/>
                </a:solidFill>
                <a:latin typeface="+mj-lt"/>
              </a:rPr>
              <a:t>delivery schedule for the different beams. </a:t>
            </a:r>
            <a:endParaRPr lang="en-GB" sz="2000" dirty="0">
              <a:solidFill>
                <a:srgbClr val="000000"/>
              </a:solidFill>
              <a:latin typeface="+mj-l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2417" y="1947194"/>
            <a:ext cx="8211696" cy="5020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769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Beam Delivery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305" y="1492334"/>
            <a:ext cx="9144000" cy="389038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9388531" y="2930393"/>
            <a:ext cx="0" cy="355610"/>
          </a:xfrm>
          <a:prstGeom prst="straightConnector1">
            <a:avLst/>
          </a:prstGeom>
          <a:ln w="31750"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5781249" y="2016570"/>
            <a:ext cx="3617399" cy="87716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174625" indent="-174625"/>
            <a:r>
              <a:rPr lang="en-US" sz="1700" dirty="0">
                <a:solidFill>
                  <a:schemeClr val="tx2"/>
                </a:solidFill>
              </a:rPr>
              <a:t>LHCPROBE/INDIV ready: ≥ 1 ring</a:t>
            </a:r>
          </a:p>
          <a:p>
            <a:pPr marL="174625" indent="-174625"/>
            <a:r>
              <a:rPr lang="en-US" sz="1700" dirty="0">
                <a:solidFill>
                  <a:schemeClr val="tx2"/>
                </a:solidFill>
              </a:rPr>
              <a:t>TOF @ 200-400E10 ppb</a:t>
            </a:r>
          </a:p>
          <a:p>
            <a:r>
              <a:rPr lang="en-US" sz="1700" dirty="0">
                <a:solidFill>
                  <a:schemeClr val="tx2"/>
                </a:solidFill>
              </a:rPr>
              <a:t>TOF intensity increasing with time</a:t>
            </a:r>
          </a:p>
        </p:txBody>
      </p:sp>
    </p:spTree>
    <p:extLst>
      <p:ext uri="{BB962C8B-B14F-4D97-AF65-F5344CB8AC3E}">
        <p14:creationId xmlns:p14="http://schemas.microsoft.com/office/powerpoint/2010/main" val="22781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Beam Delivery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726" y="1480760"/>
            <a:ext cx="9154803" cy="3896269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9608177" y="3297189"/>
            <a:ext cx="0" cy="355610"/>
          </a:xfrm>
          <a:prstGeom prst="straightConnector1">
            <a:avLst/>
          </a:prstGeom>
          <a:ln w="31750"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011397" y="2847150"/>
            <a:ext cx="3618731" cy="3539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174625" indent="-174625"/>
            <a:r>
              <a:rPr lang="en-US" sz="1700" dirty="0">
                <a:solidFill>
                  <a:schemeClr val="tx2"/>
                </a:solidFill>
              </a:rPr>
              <a:t>LHC Multi-bunch by end December</a:t>
            </a:r>
          </a:p>
        </p:txBody>
      </p:sp>
    </p:spTree>
    <p:extLst>
      <p:ext uri="{BB962C8B-B14F-4D97-AF65-F5344CB8AC3E}">
        <p14:creationId xmlns:p14="http://schemas.microsoft.com/office/powerpoint/2010/main" val="190703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Beam Delivery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296" y="1492334"/>
            <a:ext cx="9144000" cy="389038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0083400" y="3679155"/>
            <a:ext cx="0" cy="355610"/>
          </a:xfrm>
          <a:prstGeom prst="straightConnector1">
            <a:avLst/>
          </a:prstGeom>
          <a:ln w="31750"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889349" y="3207300"/>
            <a:ext cx="1194051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174625" indent="-174625"/>
            <a:r>
              <a:rPr lang="en-US" dirty="0">
                <a:solidFill>
                  <a:schemeClr val="tx2"/>
                </a:solidFill>
              </a:rPr>
              <a:t>AD ready</a:t>
            </a:r>
          </a:p>
        </p:txBody>
      </p:sp>
    </p:spTree>
    <p:extLst>
      <p:ext uri="{BB962C8B-B14F-4D97-AF65-F5344CB8AC3E}">
        <p14:creationId xmlns:p14="http://schemas.microsoft.com/office/powerpoint/2010/main" val="1527731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 smtClean="0"/>
              <a:t>Montreux,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Beam Delivery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303" y="1492334"/>
            <a:ext cx="9144000" cy="389038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9409546" y="3256212"/>
            <a:ext cx="0" cy="355610"/>
          </a:xfrm>
          <a:prstGeom prst="straightConnector1">
            <a:avLst/>
          </a:prstGeom>
          <a:ln w="31750"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960962" y="2532907"/>
            <a:ext cx="3471840" cy="61555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174625" indent="-174625" algn="ctr"/>
            <a:r>
              <a:rPr lang="en-US" sz="1700" dirty="0">
                <a:solidFill>
                  <a:schemeClr val="tx2"/>
                </a:solidFill>
              </a:rPr>
              <a:t>MTE @ 1E12 </a:t>
            </a:r>
            <a:r>
              <a:rPr lang="en-US" sz="1700" dirty="0" err="1">
                <a:solidFill>
                  <a:schemeClr val="tx2"/>
                </a:solidFill>
              </a:rPr>
              <a:t>ppp</a:t>
            </a:r>
            <a:r>
              <a:rPr lang="en-US" sz="1700" dirty="0">
                <a:solidFill>
                  <a:schemeClr val="tx2"/>
                </a:solidFill>
              </a:rPr>
              <a:t> (H2 or H1)</a:t>
            </a:r>
          </a:p>
          <a:p>
            <a:pPr marL="174625" indent="-174625" algn="ctr"/>
            <a:r>
              <a:rPr lang="en-US" sz="1700" dirty="0">
                <a:solidFill>
                  <a:schemeClr val="tx2"/>
                </a:solidFill>
              </a:rPr>
              <a:t>for PS commissioning, BB align</a:t>
            </a:r>
          </a:p>
        </p:txBody>
      </p:sp>
    </p:spTree>
    <p:extLst>
      <p:ext uri="{BB962C8B-B14F-4D97-AF65-F5344CB8AC3E}">
        <p14:creationId xmlns:p14="http://schemas.microsoft.com/office/powerpoint/2010/main" val="173099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Beam Delivery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305" y="1492334"/>
            <a:ext cx="9144000" cy="389038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9546178" y="3279362"/>
            <a:ext cx="0" cy="355610"/>
          </a:xfrm>
          <a:prstGeom prst="straightConnector1">
            <a:avLst/>
          </a:prstGeom>
          <a:ln w="31750"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636872" y="2556057"/>
            <a:ext cx="3938853" cy="61555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174625" indent="-174625" algn="ctr"/>
            <a:r>
              <a:rPr lang="en-US" sz="1700" dirty="0">
                <a:solidFill>
                  <a:schemeClr val="tx2"/>
                </a:solidFill>
              </a:rPr>
              <a:t>MTE @ 1E13 </a:t>
            </a:r>
            <a:r>
              <a:rPr lang="en-US" sz="1700" dirty="0" err="1">
                <a:solidFill>
                  <a:schemeClr val="tx2"/>
                </a:solidFill>
              </a:rPr>
              <a:t>ppp</a:t>
            </a:r>
            <a:r>
              <a:rPr lang="en-US" sz="1700" dirty="0">
                <a:solidFill>
                  <a:schemeClr val="tx2"/>
                </a:solidFill>
              </a:rPr>
              <a:t> (H2 or H1)</a:t>
            </a:r>
          </a:p>
          <a:p>
            <a:pPr marL="174625" indent="-174625" algn="ctr"/>
            <a:r>
              <a:rPr lang="en-US" sz="1700" dirty="0">
                <a:solidFill>
                  <a:schemeClr val="tx2"/>
                </a:solidFill>
              </a:rPr>
              <a:t>For PS commissioning, 200 MHz BU</a:t>
            </a:r>
          </a:p>
        </p:txBody>
      </p:sp>
    </p:spTree>
    <p:extLst>
      <p:ext uri="{BB962C8B-B14F-4D97-AF65-F5344CB8AC3E}">
        <p14:creationId xmlns:p14="http://schemas.microsoft.com/office/powerpoint/2010/main" val="231346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Beam Delivery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7297" y="1492334"/>
            <a:ext cx="9144000" cy="3890380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10197807" y="3668240"/>
            <a:ext cx="0" cy="355610"/>
          </a:xfrm>
          <a:prstGeom prst="straightConnector1">
            <a:avLst/>
          </a:prstGeom>
          <a:ln w="31750">
            <a:solidFill>
              <a:schemeClr val="tx2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7817557" y="3220334"/>
            <a:ext cx="2409635" cy="353943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/>
            </a:solidFill>
          </a:ln>
        </p:spPr>
        <p:txBody>
          <a:bodyPr wrap="none">
            <a:spAutoFit/>
          </a:bodyPr>
          <a:lstStyle/>
          <a:p>
            <a:pPr marL="174625" indent="-174625" algn="ctr"/>
            <a:r>
              <a:rPr lang="en-US" sz="1700" dirty="0">
                <a:solidFill>
                  <a:schemeClr val="tx2"/>
                </a:solidFill>
              </a:rPr>
              <a:t>MTE @ 2E13 </a:t>
            </a:r>
            <a:r>
              <a:rPr lang="en-US" sz="1700" dirty="0" err="1">
                <a:solidFill>
                  <a:schemeClr val="tx2"/>
                </a:solidFill>
              </a:rPr>
              <a:t>ppp</a:t>
            </a:r>
            <a:r>
              <a:rPr lang="en-US" sz="1700" dirty="0">
                <a:solidFill>
                  <a:schemeClr val="tx2"/>
                </a:solidFill>
              </a:rPr>
              <a:t> (H2)</a:t>
            </a:r>
          </a:p>
        </p:txBody>
      </p:sp>
    </p:spTree>
    <p:extLst>
      <p:ext uri="{BB962C8B-B14F-4D97-AF65-F5344CB8AC3E}">
        <p14:creationId xmlns:p14="http://schemas.microsoft.com/office/powerpoint/2010/main" val="2080674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Beam Delivery Schedule in a Glance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8694376"/>
              </p:ext>
            </p:extLst>
          </p:nvPr>
        </p:nvGraphicFramePr>
        <p:xfrm>
          <a:off x="717626" y="1419132"/>
          <a:ext cx="10787609" cy="3139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87894">
                  <a:extLst>
                    <a:ext uri="{9D8B030D-6E8A-4147-A177-3AD203B41FA5}">
                      <a16:colId xmlns:a16="http://schemas.microsoft.com/office/drawing/2014/main" val="1532296029"/>
                    </a:ext>
                  </a:extLst>
                </a:gridCol>
                <a:gridCol w="4430948">
                  <a:extLst>
                    <a:ext uri="{9D8B030D-6E8A-4147-A177-3AD203B41FA5}">
                      <a16:colId xmlns:a16="http://schemas.microsoft.com/office/drawing/2014/main" val="2477174949"/>
                    </a:ext>
                  </a:extLst>
                </a:gridCol>
                <a:gridCol w="3468767">
                  <a:extLst>
                    <a:ext uri="{9D8B030D-6E8A-4147-A177-3AD203B41FA5}">
                      <a16:colId xmlns:a16="http://schemas.microsoft.com/office/drawing/2014/main" val="2936546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Beams Milestone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Comment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37644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 Nov.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2020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Week 48)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LHCPROBE/INDIV,</a:t>
                      </a:r>
                      <a:r>
                        <a:rPr lang="en-US" baseline="0" dirty="0" smtClean="0"/>
                        <a:t> at least one ring</a:t>
                      </a:r>
                    </a:p>
                    <a:p>
                      <a:r>
                        <a:rPr lang="en-US" baseline="0" dirty="0" smtClean="0"/>
                        <a:t>TOF @ 200-400E10 ppb MTE @ 1E12 </a:t>
                      </a:r>
                      <a:r>
                        <a:rPr lang="en-US" baseline="0" dirty="0" err="1" smtClean="0"/>
                        <a:t>ppp</a:t>
                      </a:r>
                      <a:r>
                        <a:rPr lang="en-US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TOF intensity</a:t>
                      </a:r>
                      <a:r>
                        <a:rPr lang="en-US" baseline="0" dirty="0" smtClean="0"/>
                        <a:t> increasing with time. </a:t>
                      </a:r>
                    </a:p>
                    <a:p>
                      <a:r>
                        <a:rPr lang="en-US" baseline="0" dirty="0" smtClean="0"/>
                        <a:t>MTE in H2 (H1 as a backup).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64237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Beg</a:t>
                      </a:r>
                      <a:r>
                        <a:rPr lang="en-US" baseline="0" dirty="0" smtClean="0"/>
                        <a:t>. Dec. 2020 (Week 50)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MTE @ 1E13 </a:t>
                      </a:r>
                      <a:r>
                        <a:rPr lang="en-US" dirty="0" err="1" smtClean="0"/>
                        <a:t>ppp</a:t>
                      </a:r>
                      <a:r>
                        <a:rPr lang="en-US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MTE in H2 (H1 as a backup)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0334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aseline="0" dirty="0" smtClean="0"/>
                        <a:t>Mid. Dec. </a:t>
                      </a:r>
                      <a:r>
                        <a:rPr lang="en-US" dirty="0" smtClean="0"/>
                        <a:t>202</a:t>
                      </a:r>
                      <a:r>
                        <a:rPr lang="en-US" baseline="0" dirty="0" smtClean="0"/>
                        <a:t>0 (Week 51)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LHC Multi-bunch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5793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</a:t>
                      </a:r>
                      <a:r>
                        <a:rPr lang="en-US" baseline="0" dirty="0" smtClean="0"/>
                        <a:t> Jan. 2021 (Week 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0224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Mid. Feb. 2021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dirty="0" smtClean="0"/>
                        <a:t>Week 7)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MTE @ 2E1</a:t>
                      </a:r>
                      <a:r>
                        <a:rPr lang="en-US" baseline="0" dirty="0" smtClean="0"/>
                        <a:t>3 </a:t>
                      </a:r>
                      <a:r>
                        <a:rPr lang="en-US" baseline="0" dirty="0" err="1" smtClean="0"/>
                        <a:t>ppp</a:t>
                      </a:r>
                      <a:r>
                        <a:rPr lang="en-US" baseline="0" dirty="0" smtClean="0"/>
                        <a:t>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3730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End Mar. 2021 (Week</a:t>
                      </a:r>
                      <a:r>
                        <a:rPr lang="en-US" baseline="0" dirty="0" smtClean="0"/>
                        <a:t> 13)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ISOLDE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856971"/>
                  </a:ext>
                </a:extLst>
              </a:tr>
            </a:tbl>
          </a:graphicData>
        </a:graphic>
      </p:graphicFrame>
      <p:sp>
        <p:nvSpPr>
          <p:cNvPr id="8" name="Text Placeholder 11"/>
          <p:cNvSpPr txBox="1">
            <a:spLocks/>
          </p:cNvSpPr>
          <p:nvPr/>
        </p:nvSpPr>
        <p:spPr>
          <a:xfrm>
            <a:off x="638285" y="4933022"/>
            <a:ext cx="10940971" cy="660876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rgbClr val="000000"/>
                </a:solidFill>
              </a:rPr>
              <a:t>The production of other beams will follow, for instance EAST is expected by beginning of May (week 18).  </a:t>
            </a:r>
          </a:p>
          <a:p>
            <a:pPr>
              <a:buClr>
                <a:srgbClr val="000000"/>
              </a:buClr>
              <a:buSzPct val="100000"/>
            </a:pPr>
            <a:r>
              <a:rPr lang="en-US" sz="1800" dirty="0" smtClean="0">
                <a:solidFill>
                  <a:srgbClr val="000000"/>
                </a:solidFill>
              </a:rPr>
              <a:t>    We should be able to match expectations for delivery.</a:t>
            </a:r>
          </a:p>
        </p:txBody>
      </p:sp>
    </p:spTree>
    <p:extLst>
      <p:ext uri="{BB962C8B-B14F-4D97-AF65-F5344CB8AC3E}">
        <p14:creationId xmlns:p14="http://schemas.microsoft.com/office/powerpoint/2010/main" val="4031415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 Explicitly Discussed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7" name="Text Placeholder 11"/>
          <p:cNvSpPr txBox="1">
            <a:spLocks/>
          </p:cNvSpPr>
          <p:nvPr/>
        </p:nvSpPr>
        <p:spPr>
          <a:xfrm>
            <a:off x="57875" y="1083558"/>
            <a:ext cx="12083970" cy="500695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2"/>
                </a:solidFill>
              </a:rPr>
              <a:t>BTP line commissioning:</a:t>
            </a:r>
          </a:p>
          <a:p>
            <a:pPr marL="1078294" lvl="1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To start as soon as beam can be sent downstream to the PS.</a:t>
            </a:r>
          </a:p>
          <a:p>
            <a:pPr marL="1078294" lvl="1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Assuming the BT line is commissioned, the BTP line should come quickly.</a:t>
            </a:r>
          </a:p>
          <a:p>
            <a:pPr marL="1078294" lvl="1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Usual commissioning steps: Kick response, BI commissioning, steering.</a:t>
            </a:r>
          </a:p>
          <a:p>
            <a:pPr marL="1078294" lvl="1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Need for new optics model for </a:t>
            </a:r>
            <a:r>
              <a:rPr lang="en-US" sz="1800" dirty="0" smtClean="0">
                <a:solidFill>
                  <a:srgbClr val="000000"/>
                </a:solidFill>
              </a:rPr>
              <a:t>PSB-PS-1</a:t>
            </a:r>
            <a:r>
              <a:rPr lang="en-US" sz="1800" baseline="30000" dirty="0" smtClean="0">
                <a:solidFill>
                  <a:srgbClr val="000000"/>
                </a:solidFill>
              </a:rPr>
              <a:t>st</a:t>
            </a:r>
            <a:r>
              <a:rPr lang="en-US" sz="1800" dirty="0">
                <a:solidFill>
                  <a:srgbClr val="000000"/>
                </a:solidFill>
              </a:rPr>
              <a:t>-</a:t>
            </a:r>
            <a:r>
              <a:rPr lang="en-US" sz="1800" dirty="0" smtClean="0">
                <a:solidFill>
                  <a:srgbClr val="000000"/>
                </a:solidFill>
              </a:rPr>
              <a:t>turn-PS </a:t>
            </a:r>
            <a:r>
              <a:rPr lang="en-US" sz="1800" dirty="0">
                <a:solidFill>
                  <a:srgbClr val="000000"/>
                </a:solidFill>
              </a:rPr>
              <a:t>in YASP.</a:t>
            </a:r>
          </a:p>
          <a:p>
            <a:endParaRPr lang="en-US" sz="1800" dirty="0">
              <a:solidFill>
                <a:srgbClr val="000000"/>
              </a:solidFill>
            </a:endParaRPr>
          </a:p>
          <a:p>
            <a:pPr marL="173038" indent="-173038">
              <a:buSzPct val="100000"/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2"/>
                </a:solidFill>
              </a:rPr>
              <a:t>Longitudinal painting:</a:t>
            </a:r>
          </a:p>
          <a:p>
            <a:pPr marL="1076325" lvl="1" indent="-171450"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Not mandatory in the LIU baseline.</a:t>
            </a:r>
          </a:p>
          <a:p>
            <a:pPr marL="1076325" lvl="1" indent="-171450">
              <a:buSzPct val="100000"/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rgbClr val="000000"/>
                </a:solidFill>
              </a:rPr>
              <a:t>Additional setting-up time needed for longitudinal painting, </a:t>
            </a:r>
            <a:r>
              <a:rPr lang="en-US" sz="1800" b="1" dirty="0">
                <a:solidFill>
                  <a:schemeClr val="tx2"/>
                </a:solidFill>
              </a:rPr>
              <a:t>~weeks.</a:t>
            </a:r>
          </a:p>
          <a:p>
            <a:pPr marL="1076325" lvl="1" indent="-171450">
              <a:buSzPct val="100000"/>
              <a:buFont typeface="Arial" panose="020B0604020202020204" pitchFamily="34" charset="0"/>
              <a:buChar char="•"/>
            </a:pPr>
            <a:r>
              <a:rPr lang="en-GB" sz="1800" b="1" dirty="0">
                <a:solidFill>
                  <a:schemeClr val="tx2"/>
                </a:solidFill>
                <a:sym typeface="Wingdings" panose="05000000000000000000" pitchFamily="2" charset="2"/>
              </a:rPr>
              <a:t>Application needed to master chopping pattern, </a:t>
            </a:r>
            <a:r>
              <a:rPr lang="en-GB" sz="1800" b="1" dirty="0" err="1">
                <a:solidFill>
                  <a:schemeClr val="tx2"/>
                </a:solidFill>
                <a:sym typeface="Wingdings" panose="05000000000000000000" pitchFamily="2" charset="2"/>
              </a:rPr>
              <a:t>debuncher</a:t>
            </a:r>
            <a:r>
              <a:rPr lang="en-GB" sz="1800" b="1" dirty="0">
                <a:solidFill>
                  <a:schemeClr val="tx2"/>
                </a:solidFill>
                <a:sym typeface="Wingdings" panose="05000000000000000000" pitchFamily="2" charset="2"/>
              </a:rPr>
              <a:t> phase, PIMS voltage at the same time. </a:t>
            </a:r>
          </a:p>
          <a:p>
            <a:pPr marL="1076325" lvl="1" indent="-171450">
              <a:buSzPct val="10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sym typeface="Wingdings" panose="05000000000000000000" pitchFamily="2" charset="2"/>
              </a:rPr>
              <a:t>The maximum Linac4 energy modulation amplitude is ±0.8 MeV (from PIMS) and the energy spread (from </a:t>
            </a:r>
            <a:endParaRPr lang="en-GB" sz="18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904875" lvl="1" indent="0">
              <a:buSzPct val="100000"/>
            </a:pPr>
            <a:r>
              <a:rPr lang="en-GB" sz="1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  Linac4 </a:t>
            </a:r>
            <a:r>
              <a:rPr lang="en-GB" sz="1800" dirty="0" err="1">
                <a:solidFill>
                  <a:srgbClr val="000000"/>
                </a:solidFill>
                <a:sym typeface="Wingdings" panose="05000000000000000000" pitchFamily="2" charset="2"/>
              </a:rPr>
              <a:t>debuncher</a:t>
            </a:r>
            <a:r>
              <a:rPr lang="en-GB" sz="1800" dirty="0">
                <a:solidFill>
                  <a:srgbClr val="000000"/>
                </a:solidFill>
                <a:sym typeface="Wingdings" panose="05000000000000000000" pitchFamily="2" charset="2"/>
              </a:rPr>
              <a:t>) is 120 </a:t>
            </a:r>
            <a:r>
              <a:rPr lang="en-GB" sz="1800" dirty="0" err="1">
                <a:solidFill>
                  <a:srgbClr val="000000"/>
                </a:solidFill>
                <a:sym typeface="Wingdings" panose="05000000000000000000" pitchFamily="2" charset="2"/>
              </a:rPr>
              <a:t>k</a:t>
            </a:r>
            <a:r>
              <a:rPr lang="en-GB" sz="1800" dirty="0" err="1" smtClean="0">
                <a:solidFill>
                  <a:srgbClr val="000000"/>
                </a:solidFill>
                <a:sym typeface="Wingdings" panose="05000000000000000000" pitchFamily="2" charset="2"/>
              </a:rPr>
              <a:t>eV</a:t>
            </a:r>
            <a:r>
              <a:rPr lang="en-GB" sz="1800" dirty="0" smtClean="0">
                <a:solidFill>
                  <a:srgbClr val="000000"/>
                </a:solidFill>
                <a:sym typeface="Wingdings" panose="05000000000000000000" pitchFamily="2" charset="2"/>
              </a:rPr>
              <a:t> </a:t>
            </a:r>
            <a:r>
              <a:rPr lang="en-GB" sz="1800" dirty="0" err="1">
                <a:solidFill>
                  <a:srgbClr val="000000"/>
                </a:solidFill>
                <a:sym typeface="Wingdings" panose="05000000000000000000" pitchFamily="2" charset="2"/>
              </a:rPr>
              <a:t>rms</a:t>
            </a:r>
            <a:endParaRPr lang="en-GB" sz="18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1076325" lvl="1" indent="-171450">
              <a:buSzPct val="100000"/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  <a:sym typeface="Wingdings" panose="05000000000000000000" pitchFamily="2" charset="2"/>
              </a:rPr>
              <a:t>Studies to be done to evaluate impact on high-intensity beams.</a:t>
            </a:r>
          </a:p>
          <a:p>
            <a:pPr marL="1076325" lvl="1" indent="-171450">
              <a:buSzPct val="100000"/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tx2"/>
                </a:solidFill>
              </a:rPr>
              <a:t>Many details still to be defined. Much more will be learned thanks to the LBE run end </a:t>
            </a:r>
            <a:r>
              <a:rPr lang="en-US" sz="1800" b="1" dirty="0" smtClean="0">
                <a:solidFill>
                  <a:schemeClr val="tx2"/>
                </a:solidFill>
              </a:rPr>
              <a:t>2019 and the</a:t>
            </a:r>
          </a:p>
          <a:p>
            <a:pPr marL="904875" lvl="1" indent="0">
              <a:buSzPct val="100000"/>
            </a:pPr>
            <a:r>
              <a:rPr lang="en-US" sz="1800" b="1" dirty="0">
                <a:solidFill>
                  <a:schemeClr val="tx2"/>
                </a:solidFill>
              </a:rPr>
              <a:t> </a:t>
            </a:r>
            <a:r>
              <a:rPr lang="en-US" sz="1800" b="1" dirty="0" smtClean="0">
                <a:solidFill>
                  <a:schemeClr val="tx2"/>
                </a:solidFill>
              </a:rPr>
              <a:t>  2020 Linac4 commissioning to LBE. </a:t>
            </a:r>
            <a:endParaRPr lang="en-US" sz="1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1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8" name="Text Placeholder 11"/>
          <p:cNvSpPr txBox="1">
            <a:spLocks/>
          </p:cNvSpPr>
          <p:nvPr/>
        </p:nvSpPr>
        <p:spPr>
          <a:xfrm>
            <a:off x="219917" y="1197296"/>
            <a:ext cx="11783031" cy="4578471"/>
          </a:xfrm>
          <a:prstGeom prst="rect">
            <a:avLst/>
          </a:prstGeom>
        </p:spPr>
        <p:txBody>
          <a:bodyPr vert="horz" lIns="45720" tIns="0" rIns="45720" bIns="0" anchor="t">
            <a:normAutofit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Presented a first glance at the PSB beam </a:t>
            </a:r>
            <a:r>
              <a:rPr lang="en-US" sz="2000" dirty="0" smtClean="0">
                <a:solidFill>
                  <a:srgbClr val="000000"/>
                </a:solidFill>
              </a:rPr>
              <a:t>commissioning.</a:t>
            </a:r>
            <a:endParaRPr lang="en-US" sz="2000" dirty="0">
              <a:solidFill>
                <a:srgbClr val="000000"/>
              </a:solidFill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Several </a:t>
            </a:r>
            <a:r>
              <a:rPr lang="en-US" sz="2000" dirty="0" smtClean="0">
                <a:solidFill>
                  <a:srgbClr val="000000"/>
                </a:solidFill>
              </a:rPr>
              <a:t>details, including new requests, </a:t>
            </a:r>
            <a:r>
              <a:rPr lang="en-US" sz="2000" dirty="0">
                <a:solidFill>
                  <a:srgbClr val="000000"/>
                </a:solidFill>
              </a:rPr>
              <a:t>still to be defined and which could impact the commissioning </a:t>
            </a:r>
            <a:r>
              <a:rPr lang="en-US" sz="2000" dirty="0" smtClean="0">
                <a:solidFill>
                  <a:srgbClr val="000000"/>
                </a:solidFill>
              </a:rPr>
              <a:t>time.</a:t>
            </a:r>
            <a:endParaRPr lang="en-US" sz="2000" dirty="0">
              <a:solidFill>
                <a:srgbClr val="000000"/>
              </a:solidFill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New equipment and instrumentation to be commissioned. LS2 will be crucial to prepare all tools and gather inputs from all experts.</a:t>
            </a: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sym typeface="Wingdings" panose="05000000000000000000" pitchFamily="2" charset="2"/>
              </a:rPr>
              <a:t>Every beam must have a nominal production scheme prepared in </a:t>
            </a:r>
            <a:r>
              <a:rPr lang="en-GB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advance</a:t>
            </a: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  <a:sym typeface="Wingdings" panose="05000000000000000000" pitchFamily="2" charset="2"/>
              </a:rPr>
              <a:t>‘Hot restart’ of the PSB machine in 2020 after the winter break especially to support the PS commissioning. </a:t>
            </a:r>
            <a:endParaRPr lang="en-GB" sz="20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1078294" lvl="1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Gathering all information </a:t>
            </a:r>
            <a:r>
              <a:rPr lang="en-US" sz="2000" dirty="0" smtClean="0">
                <a:solidFill>
                  <a:srgbClr val="000000"/>
                </a:solidFill>
              </a:rPr>
              <a:t>and updating the </a:t>
            </a:r>
            <a:r>
              <a:rPr lang="en-US" sz="2000" dirty="0">
                <a:solidFill>
                  <a:srgbClr val="000000"/>
                </a:solidFill>
              </a:rPr>
              <a:t>EDMS </a:t>
            </a:r>
            <a:r>
              <a:rPr lang="en-US" sz="2000" dirty="0" smtClean="0">
                <a:solidFill>
                  <a:srgbClr val="000000"/>
                </a:solidFill>
              </a:rPr>
              <a:t>document </a:t>
            </a:r>
            <a:r>
              <a:rPr lang="en-US" sz="2000" dirty="0">
                <a:solidFill>
                  <a:srgbClr val="000000"/>
                </a:solidFill>
                <a:hlinkClick r:id="rId3"/>
              </a:rPr>
              <a:t>PSB-OTH-NOT-0002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buClr>
                <a:srgbClr val="000000"/>
              </a:buClr>
              <a:buSzPct val="100000"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64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528507"/>
          </a:xfrm>
        </p:spPr>
        <p:txBody>
          <a:bodyPr/>
          <a:lstStyle/>
          <a:p>
            <a:r>
              <a:rPr lang="en-US" dirty="0"/>
              <a:t>Main </a:t>
            </a:r>
            <a:r>
              <a:rPr lang="en-US" dirty="0" smtClean="0"/>
              <a:t>OP Applications </a:t>
            </a:r>
            <a:r>
              <a:rPr lang="en-US" dirty="0"/>
              <a:t>Needed for Operations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1693701" y="709246"/>
          <a:ext cx="8812252" cy="5087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35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8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3626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Applications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Tasks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12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>
                          <a:solidFill>
                            <a:schemeClr val="tx2"/>
                          </a:solidFill>
                        </a:rPr>
                        <a:t>Tomoscope</a:t>
                      </a:r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 and BSM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Longitudinal</a:t>
                      </a:r>
                      <a:r>
                        <a:rPr lang="en-GB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characterization</a:t>
                      </a:r>
                      <a:endParaRPr lang="en-GB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512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err="1">
                          <a:solidFill>
                            <a:schemeClr val="tx2"/>
                          </a:solidFill>
                        </a:rPr>
                        <a:t>Wirescanner</a:t>
                      </a:r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/SEM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Transverse characterization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512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OASIS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Raw</a:t>
                      </a:r>
                      <a:r>
                        <a:rPr lang="en-GB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signals and beam synchronization (timings)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4602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Q-meter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Tune and chromaticity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512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BLMs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Interlock</a:t>
                      </a:r>
                      <a:r>
                        <a:rPr lang="en-GB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and aperture checks, diamond BLMs at injection</a:t>
                      </a:r>
                      <a:endParaRPr lang="en-GB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5127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Injection/ejection trajectory monitor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Check the status of the BPMs</a:t>
                      </a:r>
                      <a:r>
                        <a:rPr lang="en-GB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 the injection/ejection lines</a:t>
                      </a:r>
                      <a:endParaRPr lang="en-GB" sz="18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581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chemeClr val="tx2"/>
                          </a:solidFill>
                        </a:rPr>
                        <a:t>YASP/</a:t>
                      </a:r>
                      <a:r>
                        <a:rPr lang="en-GB" sz="1800" dirty="0" err="1" smtClean="0">
                          <a:solidFill>
                            <a:schemeClr val="tx2"/>
                          </a:solidFill>
                        </a:rPr>
                        <a:t>TbT</a:t>
                      </a:r>
                      <a:r>
                        <a:rPr lang="en-GB" sz="1800" baseline="0" dirty="0" smtClean="0">
                          <a:solidFill>
                            <a:schemeClr val="tx2"/>
                          </a:solidFill>
                        </a:rPr>
                        <a:t> Orbit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Fundamental for</a:t>
                      </a:r>
                      <a:r>
                        <a:rPr lang="en-GB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 injection/ejection trajectory and oscillations optimization</a:t>
                      </a:r>
                      <a:r>
                        <a:rPr lang="en-GB" sz="1800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, </a:t>
                      </a:r>
                      <a:r>
                        <a:rPr lang="en-GB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orbit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5818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tx2"/>
                          </a:solidFill>
                        </a:rPr>
                        <a:t>Cruise Control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Substitutes the OP display integrating info about chopping patterns, injection timings, KSW functions for painting, monitor/reset injection BLMs, longitudinal painting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95818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Equipment</a:t>
                      </a:r>
                      <a:r>
                        <a:rPr lang="en-US" sz="1800" baseline="0" dirty="0">
                          <a:solidFill>
                            <a:schemeClr val="tx2"/>
                          </a:solidFill>
                        </a:rPr>
                        <a:t> specific applications</a:t>
                      </a:r>
                      <a:endParaRPr lang="en-GB" sz="1800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>
                          <a:solidFill>
                            <a:srgbClr val="000000"/>
                          </a:solidFill>
                        </a:rPr>
                        <a:t>H</a:t>
                      </a:r>
                      <a:r>
                        <a:rPr lang="en-GB" sz="1800" baseline="30000" dirty="0">
                          <a:solidFill>
                            <a:srgbClr val="000000"/>
                          </a:solidFill>
                        </a:rPr>
                        <a:t>0</a:t>
                      </a:r>
                      <a:r>
                        <a:rPr lang="en-GB" sz="1800" baseline="0" dirty="0">
                          <a:solidFill>
                            <a:srgbClr val="000000"/>
                          </a:solidFill>
                        </a:rPr>
                        <a:t>/H</a:t>
                      </a:r>
                      <a:r>
                        <a:rPr lang="en-GB" sz="2400" baseline="30000" dirty="0">
                          <a:solidFill>
                            <a:srgbClr val="000000"/>
                          </a:solidFill>
                        </a:rPr>
                        <a:t>-</a:t>
                      </a:r>
                      <a:r>
                        <a:rPr lang="en-GB" sz="1800" baseline="0" dirty="0">
                          <a:solidFill>
                            <a:srgbClr val="000000"/>
                          </a:solidFill>
                        </a:rPr>
                        <a:t> monitor, BTV, Stripping foil </a:t>
                      </a:r>
                      <a:r>
                        <a:rPr lang="en-GB" sz="1800" baseline="0" dirty="0" smtClean="0">
                          <a:solidFill>
                            <a:srgbClr val="000000"/>
                          </a:solidFill>
                        </a:rPr>
                        <a:t>current</a:t>
                      </a:r>
                      <a:endParaRPr lang="en-GB" sz="1800" baseline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331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528507"/>
          </a:xfrm>
        </p:spPr>
        <p:txBody>
          <a:bodyPr/>
          <a:lstStyle/>
          <a:p>
            <a:r>
              <a:rPr lang="en-US" dirty="0" smtClean="0"/>
              <a:t>New PSB Injection Schema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1823" y="738727"/>
            <a:ext cx="6945155" cy="506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73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528507"/>
          </a:xfrm>
        </p:spPr>
        <p:txBody>
          <a:bodyPr/>
          <a:lstStyle/>
          <a:p>
            <a:r>
              <a:rPr lang="en-US" dirty="0" smtClean="0"/>
              <a:t>Expected Vertical Beta Beating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332" y="582931"/>
            <a:ext cx="8638511" cy="4771485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sp>
        <p:nvSpPr>
          <p:cNvPr id="6" name="Text Placeholder 11"/>
          <p:cNvSpPr txBox="1">
            <a:spLocks/>
          </p:cNvSpPr>
          <p:nvPr/>
        </p:nvSpPr>
        <p:spPr>
          <a:xfrm>
            <a:off x="1768022" y="5557045"/>
            <a:ext cx="6613979" cy="409416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3038" indent="-173038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0000"/>
                </a:solidFill>
              </a:rPr>
              <a:t>F. Antoniou, see </a:t>
            </a:r>
            <a:r>
              <a:rPr lang="en-US" sz="2000" dirty="0">
                <a:solidFill>
                  <a:srgbClr val="000000"/>
                </a:solidFill>
                <a:hlinkClick r:id="rId4"/>
              </a:rPr>
              <a:t>https://indico.cern.ch/event/787707/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endParaRPr lang="en-US" sz="18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55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 and </a:t>
            </a:r>
            <a:r>
              <a:rPr lang="en-GB" dirty="0" smtClean="0"/>
              <a:t>Requirements </a:t>
            </a:r>
            <a:r>
              <a:rPr lang="en-GB" dirty="0"/>
              <a:t>for </a:t>
            </a:r>
            <a:r>
              <a:rPr lang="en-GB" dirty="0" smtClean="0"/>
              <a:t>Beam Commissioning </a:t>
            </a:r>
            <a:r>
              <a:rPr lang="en-GB" dirty="0"/>
              <a:t>in the PSB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0" y="3964306"/>
            <a:ext cx="7962849" cy="363783"/>
          </a:xfrm>
        </p:spPr>
        <p:txBody>
          <a:bodyPr>
            <a:normAutofit/>
          </a:bodyPr>
          <a:lstStyle/>
          <a:p>
            <a:r>
              <a:rPr lang="en-US" dirty="0" smtClean="0"/>
              <a:t>Gian Piero Di Giovanni on behalf of the PSB Beam Commissioning WG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</p:spPr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smtClean="0"/>
              <a:t>LIU Workshop, 13-15 February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7789" y="3413372"/>
            <a:ext cx="4557797" cy="228190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709376" y="6344921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85088" y="64480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TE/ABT/BTP </a:t>
            </a:r>
          </a:p>
          <a:p>
            <a:r>
              <a:rPr lang="en-US" sz="800" dirty="0"/>
              <a:t>Elena Benedetto – BE/ABP/HSI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3705" y="958696"/>
            <a:ext cx="4728244" cy="2367245"/>
          </a:xfrm>
          <a:prstGeom prst="rect">
            <a:avLst/>
          </a:prstGeom>
        </p:spPr>
      </p:pic>
      <p:sp>
        <p:nvSpPr>
          <p:cNvPr id="13" name="Text Placeholder 11"/>
          <p:cNvSpPr txBox="1">
            <a:spLocks/>
          </p:cNvSpPr>
          <p:nvPr/>
        </p:nvSpPr>
        <p:spPr>
          <a:xfrm>
            <a:off x="1540555" y="3329005"/>
            <a:ext cx="4557006" cy="3178486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/>
                </a:solidFill>
              </a:rPr>
              <a:t>Multi-turn longitudinal painting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The </a:t>
            </a:r>
            <a:r>
              <a:rPr lang="en-US" b="1" dirty="0">
                <a:solidFill>
                  <a:schemeClr val="accent6"/>
                </a:solidFill>
              </a:rPr>
              <a:t>L4 bunch trains</a:t>
            </a:r>
            <a:r>
              <a:rPr lang="en-US" dirty="0">
                <a:solidFill>
                  <a:schemeClr val="accent6"/>
                </a:solidFill>
              </a:rPr>
              <a:t> arrive to the PSB </a:t>
            </a:r>
            <a:r>
              <a:rPr lang="en-US" b="1" dirty="0">
                <a:solidFill>
                  <a:schemeClr val="accent6"/>
                </a:solidFill>
              </a:rPr>
              <a:t>with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different (turn-by-turn) central energy around E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GB" b="1" dirty="0">
                <a:solidFill>
                  <a:srgbClr val="FF0000"/>
                </a:solidFill>
              </a:rPr>
              <a:t> = 160 MeV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6"/>
                </a:solidFill>
              </a:rPr>
              <a:t>The </a:t>
            </a:r>
            <a:r>
              <a:rPr lang="en-GB" b="1" dirty="0" err="1">
                <a:solidFill>
                  <a:srgbClr val="FF0000"/>
                </a:solidFill>
              </a:rPr>
              <a:t>rms</a:t>
            </a:r>
            <a:r>
              <a:rPr lang="en-GB" b="1" dirty="0">
                <a:solidFill>
                  <a:srgbClr val="FF0000"/>
                </a:solidFill>
              </a:rPr>
              <a:t> energy spread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b="1" dirty="0" err="1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</a:rPr>
              <a:t>E</a:t>
            </a:r>
            <a:r>
              <a:rPr lang="en-GB" b="1" dirty="0">
                <a:solidFill>
                  <a:srgbClr val="FF0000"/>
                </a:solidFill>
              </a:rPr>
              <a:t> is fixed (120-250 </a:t>
            </a:r>
            <a:r>
              <a:rPr lang="en-GB" b="1" dirty="0" err="1">
                <a:solidFill>
                  <a:srgbClr val="FF0000"/>
                </a:solidFill>
              </a:rPr>
              <a:t>keV</a:t>
            </a:r>
            <a:r>
              <a:rPr lang="en-GB" b="1" dirty="0">
                <a:solidFill>
                  <a:srgbClr val="FF0000"/>
                </a:solidFill>
              </a:rPr>
              <a:t>) </a:t>
            </a:r>
            <a:endParaRPr lang="en-US" dirty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chopping factor is varying </a:t>
            </a:r>
            <a:r>
              <a:rPr lang="en-US" dirty="0">
                <a:solidFill>
                  <a:schemeClr val="accent6"/>
                </a:solidFill>
              </a:rPr>
              <a:t>to follow the longitudinal </a:t>
            </a:r>
            <a:r>
              <a:rPr lang="en-US" dirty="0" err="1">
                <a:solidFill>
                  <a:schemeClr val="accent6"/>
                </a:solidFill>
              </a:rPr>
              <a:t>iso</a:t>
            </a:r>
            <a:r>
              <a:rPr lang="en-US" dirty="0">
                <a:solidFill>
                  <a:schemeClr val="accent6"/>
                </a:solidFill>
              </a:rPr>
              <a:t>-Hamiltonian contours for a given longitudinal emittance.</a:t>
            </a:r>
            <a:endParaRPr lang="en-GB" dirty="0">
              <a:solidFill>
                <a:srgbClr val="FF0000"/>
              </a:solidFill>
            </a:endParaRPr>
          </a:p>
          <a:p>
            <a:pPr lvl="1" indent="0"/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1535431" y="486346"/>
            <a:ext cx="4573561" cy="3178486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accent6"/>
              </a:solidFill>
            </a:endParaRP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6"/>
                </a:solidFill>
              </a:rPr>
              <a:t>Multi-turn un-modulated energy injection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The L4 bunch trains arrive to the PSB with </a:t>
            </a:r>
            <a:r>
              <a:rPr lang="en-US" b="1" dirty="0">
                <a:solidFill>
                  <a:srgbClr val="FF0000"/>
                </a:solidFill>
              </a:rPr>
              <a:t>the same central energy E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GB" b="1" dirty="0">
                <a:solidFill>
                  <a:srgbClr val="FF0000"/>
                </a:solidFill>
              </a:rPr>
              <a:t> = 160 MeV</a:t>
            </a: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accent6"/>
                </a:solidFill>
              </a:rPr>
              <a:t>The </a:t>
            </a:r>
            <a:r>
              <a:rPr lang="en-GB" b="1" dirty="0" err="1">
                <a:solidFill>
                  <a:srgbClr val="FF0000"/>
                </a:solidFill>
              </a:rPr>
              <a:t>rms</a:t>
            </a:r>
            <a:r>
              <a:rPr lang="en-GB" b="1" dirty="0">
                <a:solidFill>
                  <a:srgbClr val="FF0000"/>
                </a:solidFill>
              </a:rPr>
              <a:t> energy spread </a:t>
            </a:r>
            <a:r>
              <a:rPr lang="en-GB" b="1" dirty="0" err="1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</a:rPr>
              <a:t>E</a:t>
            </a:r>
            <a:r>
              <a:rPr lang="en-GB" b="1" dirty="0">
                <a:solidFill>
                  <a:srgbClr val="FF0000"/>
                </a:solidFill>
              </a:rPr>
              <a:t> is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chemeClr val="accent6"/>
                </a:solidFill>
              </a:rPr>
              <a:t>usually </a:t>
            </a:r>
            <a:r>
              <a:rPr lang="en-GB" b="1" dirty="0">
                <a:solidFill>
                  <a:srgbClr val="FF0000"/>
                </a:solidFill>
              </a:rPr>
              <a:t>large</a:t>
            </a:r>
            <a:r>
              <a:rPr lang="en-GB" dirty="0">
                <a:solidFill>
                  <a:srgbClr val="FF0000"/>
                </a:solidFill>
              </a:rPr>
              <a:t> (</a:t>
            </a:r>
            <a:r>
              <a:rPr lang="en-GB" b="1" dirty="0">
                <a:solidFill>
                  <a:srgbClr val="FF0000"/>
                </a:solidFill>
              </a:rPr>
              <a:t>~400-450 </a:t>
            </a:r>
            <a:r>
              <a:rPr lang="en-GB" b="1" dirty="0" err="1">
                <a:solidFill>
                  <a:srgbClr val="FF0000"/>
                </a:solidFill>
              </a:rPr>
              <a:t>keV</a:t>
            </a:r>
            <a:r>
              <a:rPr lang="en-GB" b="1" dirty="0">
                <a:solidFill>
                  <a:srgbClr val="FF0000"/>
                </a:solidFill>
              </a:rPr>
              <a:t>)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chemeClr val="accent6"/>
                </a:solidFill>
              </a:rPr>
              <a:t>to compensate peaks of line density </a:t>
            </a:r>
          </a:p>
          <a:p>
            <a:pPr lvl="1" indent="0"/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		 bad for space charge</a:t>
            </a:r>
            <a:endParaRPr lang="en-US" dirty="0">
              <a:solidFill>
                <a:schemeClr val="accent6"/>
              </a:solidFill>
            </a:endParaRPr>
          </a:p>
          <a:p>
            <a:pPr marL="1191006" lvl="1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accent6"/>
                </a:solidFill>
              </a:rPr>
              <a:t>The </a:t>
            </a:r>
            <a:r>
              <a:rPr lang="en-US" b="1" dirty="0">
                <a:solidFill>
                  <a:srgbClr val="FF0000"/>
                </a:solidFill>
              </a:rPr>
              <a:t>chopping factor is fixed (~60%)</a:t>
            </a:r>
            <a:endParaRPr lang="en-GB" dirty="0">
              <a:solidFill>
                <a:srgbClr val="FF0000"/>
              </a:solidFill>
            </a:endParaRPr>
          </a:p>
          <a:p>
            <a:pPr lvl="1" indent="0"/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11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528507"/>
          </a:xfrm>
        </p:spPr>
        <p:txBody>
          <a:bodyPr/>
          <a:lstStyle/>
          <a:p>
            <a:r>
              <a:rPr lang="en-US" dirty="0" smtClean="0"/>
              <a:t>Longitudinal Painting (V. Forte’s Simulations)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6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 txBox="1">
            <a:spLocks/>
          </p:cNvSpPr>
          <p:nvPr/>
        </p:nvSpPr>
        <p:spPr>
          <a:xfrm>
            <a:off x="1826624" y="3041542"/>
            <a:ext cx="5540539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accent6"/>
              </a:solidFill>
            </a:endParaRP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GB" dirty="0">
                <a:solidFill>
                  <a:srgbClr val="FF0000"/>
                </a:solidFill>
              </a:rPr>
              <a:t>chopping factor </a:t>
            </a:r>
            <a:r>
              <a:rPr lang="en-GB" b="1" dirty="0">
                <a:solidFill>
                  <a:srgbClr val="FF0000"/>
                </a:solidFill>
              </a:rPr>
              <a:t>(≤1)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Imposed </a:t>
            </a:r>
            <a:r>
              <a:rPr lang="en-GB" b="1" dirty="0">
                <a:solidFill>
                  <a:schemeClr val="accent6"/>
                </a:solidFill>
              </a:rPr>
              <a:t>by the chopper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/>
                </a:solidFill>
              </a:rPr>
              <a:t>Rations the effective current/turn</a:t>
            </a:r>
            <a:r>
              <a:rPr lang="en-GB" dirty="0">
                <a:solidFill>
                  <a:schemeClr val="accent6"/>
                </a:solidFill>
              </a:rPr>
              <a:t> at the PSB entrance </a:t>
            </a:r>
          </a:p>
          <a:p>
            <a:pPr marL="1264158" lvl="2" indent="-171450">
              <a:buFont typeface="Arial" panose="020B0604020202020204" pitchFamily="34" charset="0"/>
              <a:buChar char="•"/>
            </a:pPr>
            <a:r>
              <a:rPr lang="en-GB" b="1" dirty="0" err="1">
                <a:solidFill>
                  <a:schemeClr val="accent6"/>
                </a:solidFill>
              </a:rPr>
              <a:t>I</a:t>
            </a:r>
            <a:r>
              <a:rPr lang="en-GB" b="1" baseline="-25000" dirty="0" err="1">
                <a:solidFill>
                  <a:schemeClr val="accent6"/>
                </a:solidFill>
              </a:rPr>
              <a:t>eff</a:t>
            </a:r>
            <a:r>
              <a:rPr lang="en-GB" b="1" dirty="0">
                <a:solidFill>
                  <a:schemeClr val="accent6"/>
                </a:solidFill>
              </a:rPr>
              <a:t>(t) = chop. factor </a:t>
            </a:r>
            <a:r>
              <a:rPr lang="en-GB" b="1" dirty="0"/>
              <a:t>× </a:t>
            </a:r>
            <a:r>
              <a:rPr lang="en-GB" b="1" dirty="0" err="1"/>
              <a:t>unchopped</a:t>
            </a:r>
            <a:r>
              <a:rPr lang="en-GB" b="1" dirty="0"/>
              <a:t> current = </a:t>
            </a:r>
            <a:r>
              <a:rPr lang="en-GB" b="1" dirty="0">
                <a:solidFill>
                  <a:schemeClr val="accent6"/>
                </a:solidFill>
              </a:rPr>
              <a:t>chop. factor </a:t>
            </a:r>
            <a:r>
              <a:rPr lang="en-GB" b="1" dirty="0"/>
              <a:t>× 40 mA</a:t>
            </a:r>
            <a:endParaRPr lang="en-GB" b="1" baseline="-25000" dirty="0">
              <a:solidFill>
                <a:schemeClr val="accent6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/>
                </a:solidFill>
              </a:rPr>
              <a:t>Can be modulated</a:t>
            </a:r>
            <a:r>
              <a:rPr lang="en-GB" dirty="0">
                <a:solidFill>
                  <a:schemeClr val="accent6"/>
                </a:solidFill>
              </a:rPr>
              <a:t> turn-by-turn at injection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/>
                </a:solidFill>
              </a:rPr>
              <a:t>Determines the number of turns to be injected </a:t>
            </a:r>
            <a:r>
              <a:rPr lang="en-GB" dirty="0">
                <a:solidFill>
                  <a:schemeClr val="accent6"/>
                </a:solidFill>
              </a:rPr>
              <a:t>for any given target intensity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</a:endParaRPr>
          </a:p>
          <a:p>
            <a:pPr lvl="1" indent="0"/>
            <a:r>
              <a:rPr lang="en-GB" dirty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11" name="Text Placeholder 11"/>
          <p:cNvSpPr txBox="1">
            <a:spLocks/>
          </p:cNvSpPr>
          <p:nvPr/>
        </p:nvSpPr>
        <p:spPr>
          <a:xfrm>
            <a:off x="1826623" y="598441"/>
            <a:ext cx="4573561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accent6"/>
              </a:solidFill>
            </a:endParaRP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GB" dirty="0" err="1">
                <a:solidFill>
                  <a:srgbClr val="FF0000"/>
                </a:solidFill>
              </a:rPr>
              <a:t>rms</a:t>
            </a:r>
            <a:r>
              <a:rPr lang="en-GB" dirty="0">
                <a:solidFill>
                  <a:srgbClr val="FF0000"/>
                </a:solidFill>
              </a:rPr>
              <a:t> energy spread </a:t>
            </a:r>
            <a:r>
              <a:rPr lang="en-GB" b="1" dirty="0" err="1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b="1" dirty="0" err="1">
                <a:solidFill>
                  <a:srgbClr val="FF0000"/>
                </a:solidFill>
              </a:rPr>
              <a:t>E</a:t>
            </a:r>
            <a:r>
              <a:rPr lang="en-GB" b="1" dirty="0">
                <a:solidFill>
                  <a:srgbClr val="FF0000"/>
                </a:solidFill>
              </a:rPr>
              <a:t> 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Imposed </a:t>
            </a:r>
            <a:r>
              <a:rPr lang="en-GB" b="1" dirty="0">
                <a:solidFill>
                  <a:schemeClr val="accent6"/>
                </a:solidFill>
              </a:rPr>
              <a:t>by the de-</a:t>
            </a:r>
            <a:r>
              <a:rPr lang="en-GB" b="1" dirty="0" err="1">
                <a:solidFill>
                  <a:schemeClr val="accent6"/>
                </a:solidFill>
              </a:rPr>
              <a:t>buncher</a:t>
            </a:r>
            <a:endParaRPr lang="en-GB" b="1" dirty="0">
              <a:solidFill>
                <a:schemeClr val="accent6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/>
                </a:solidFill>
              </a:rPr>
              <a:t>Fixed</a:t>
            </a:r>
            <a:r>
              <a:rPr lang="en-GB" dirty="0">
                <a:solidFill>
                  <a:schemeClr val="accent6"/>
                </a:solidFill>
              </a:rPr>
              <a:t> during the injection process</a:t>
            </a:r>
          </a:p>
          <a:p>
            <a:pPr lvl="1" indent="0"/>
            <a:r>
              <a:rPr lang="en-GB" dirty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9" name="Text Placeholder 11"/>
          <p:cNvSpPr txBox="1">
            <a:spLocks/>
          </p:cNvSpPr>
          <p:nvPr/>
        </p:nvSpPr>
        <p:spPr>
          <a:xfrm>
            <a:off x="1804261" y="1383826"/>
            <a:ext cx="4847511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accent6"/>
              </a:solidFill>
            </a:endParaRP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central energy </a:t>
            </a:r>
            <a:r>
              <a:rPr lang="en-US" b="1" dirty="0">
                <a:solidFill>
                  <a:srgbClr val="FF0000"/>
                </a:solidFill>
              </a:rPr>
              <a:t>E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</a:rPr>
              <a:t>(t)</a:t>
            </a:r>
            <a:endParaRPr lang="en-GB" b="1" dirty="0">
              <a:solidFill>
                <a:srgbClr val="FF0000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accent6"/>
                </a:solidFill>
              </a:rPr>
              <a:t>Imposed </a:t>
            </a:r>
            <a:r>
              <a:rPr lang="en-GB" b="1" dirty="0">
                <a:solidFill>
                  <a:schemeClr val="accent6"/>
                </a:solidFill>
              </a:rPr>
              <a:t>by the last two PIMS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/>
                </a:solidFill>
              </a:rPr>
              <a:t>Can be swept turn-by-turn </a:t>
            </a:r>
            <a:r>
              <a:rPr lang="en-GB" dirty="0">
                <a:solidFill>
                  <a:schemeClr val="accent6"/>
                </a:solidFill>
              </a:rPr>
              <a:t>at injection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central energy sweeping rate </a:t>
            </a:r>
            <a:r>
              <a:rPr lang="en-US" b="1" dirty="0">
                <a:solidFill>
                  <a:srgbClr val="FF0000"/>
                </a:solidFill>
              </a:rPr>
              <a:t>dE</a:t>
            </a:r>
            <a:r>
              <a:rPr lang="en-US" b="1" baseline="-25000" dirty="0">
                <a:solidFill>
                  <a:srgbClr val="FF0000"/>
                </a:solidFill>
              </a:rPr>
              <a:t>0</a:t>
            </a:r>
            <a:r>
              <a:rPr lang="en-US" b="1" dirty="0">
                <a:solidFill>
                  <a:srgbClr val="FF0000"/>
                </a:solidFill>
              </a:rPr>
              <a:t>(t)/</a:t>
            </a:r>
            <a:r>
              <a:rPr lang="en-US" b="1" dirty="0" err="1">
                <a:solidFill>
                  <a:srgbClr val="FF0000"/>
                </a:solidFill>
              </a:rPr>
              <a:t>dt</a:t>
            </a:r>
            <a:endParaRPr lang="en-US" b="1" dirty="0">
              <a:solidFill>
                <a:srgbClr val="FF0000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6"/>
                </a:solidFill>
              </a:rPr>
              <a:t>Imposed by the last two PIMS </a:t>
            </a:r>
            <a:r>
              <a:rPr lang="en-US" dirty="0">
                <a:solidFill>
                  <a:schemeClr val="accent6"/>
                </a:solidFill>
                <a:sym typeface="Wingdings" panose="05000000000000000000" pitchFamily="2" charset="2"/>
              </a:rPr>
              <a:t> </a:t>
            </a:r>
            <a:r>
              <a:rPr lang="en-US" b="1" dirty="0">
                <a:solidFill>
                  <a:schemeClr val="accent6"/>
                </a:solidFill>
                <a:sym typeface="Wingdings" panose="05000000000000000000" pitchFamily="2" charset="2"/>
              </a:rPr>
              <a:t>change of phase and, thus, power requested to the de-</a:t>
            </a:r>
            <a:r>
              <a:rPr lang="en-US" b="1" dirty="0" err="1">
                <a:solidFill>
                  <a:schemeClr val="accent6"/>
                </a:solidFill>
                <a:sym typeface="Wingdings" panose="05000000000000000000" pitchFamily="2" charset="2"/>
              </a:rPr>
              <a:t>buncher</a:t>
            </a:r>
            <a:endParaRPr lang="en-GB" b="1" dirty="0">
              <a:solidFill>
                <a:schemeClr val="accent6"/>
              </a:solidFill>
            </a:endParaRPr>
          </a:p>
          <a:p>
            <a:pPr lvl="1" indent="0"/>
            <a:r>
              <a:rPr lang="en-GB" dirty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28" name="Text Placeholder 11"/>
          <p:cNvSpPr txBox="1">
            <a:spLocks/>
          </p:cNvSpPr>
          <p:nvPr/>
        </p:nvSpPr>
        <p:spPr>
          <a:xfrm>
            <a:off x="1826624" y="4711366"/>
            <a:ext cx="6021977" cy="1391435"/>
          </a:xfrm>
          <a:prstGeom prst="rect">
            <a:avLst/>
          </a:prstGeom>
        </p:spPr>
        <p:txBody>
          <a:bodyPr vert="horz" lIns="45720" tIns="0" rIns="45720" bIns="0" anchor="t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1600" dirty="0">
              <a:solidFill>
                <a:schemeClr val="accent6"/>
              </a:solidFill>
            </a:endParaRPr>
          </a:p>
          <a:p>
            <a:endParaRPr lang="en-US" sz="1600" dirty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The </a:t>
            </a:r>
            <a:r>
              <a:rPr lang="en-GB" dirty="0">
                <a:solidFill>
                  <a:srgbClr val="FF0000"/>
                </a:solidFill>
              </a:rPr>
              <a:t>number of injectable turns</a:t>
            </a:r>
          </a:p>
          <a:p>
            <a:pPr marL="1076706" lvl="1" indent="-1714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6"/>
                </a:solidFill>
              </a:rPr>
              <a:t>Is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limited</a:t>
            </a:r>
            <a:r>
              <a:rPr lang="en-GB" dirty="0">
                <a:solidFill>
                  <a:schemeClr val="accent6"/>
                </a:solidFill>
              </a:rPr>
              <a:t> by the BI.DIS </a:t>
            </a:r>
            <a:r>
              <a:rPr lang="en-GB" b="1" dirty="0">
                <a:solidFill>
                  <a:schemeClr val="accent6"/>
                </a:solidFill>
              </a:rPr>
              <a:t>at</a:t>
            </a:r>
            <a:r>
              <a:rPr lang="en-GB" dirty="0">
                <a:solidFill>
                  <a:schemeClr val="accent6"/>
                </a:solidFill>
              </a:rPr>
              <a:t> </a:t>
            </a:r>
            <a:r>
              <a:rPr lang="en-GB" b="1" dirty="0">
                <a:solidFill>
                  <a:schemeClr val="accent6"/>
                </a:solidFill>
              </a:rPr>
              <a:t>&lt;150 per PSB ring</a:t>
            </a:r>
            <a:endParaRPr lang="en-GB" dirty="0">
              <a:solidFill>
                <a:schemeClr val="accent6"/>
              </a:solidFill>
            </a:endParaRPr>
          </a:p>
          <a:p>
            <a:pPr marL="1076706" lvl="1" indent="-171450"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6"/>
              </a:solidFill>
            </a:endParaRPr>
          </a:p>
          <a:p>
            <a:pPr lvl="1" indent="0"/>
            <a:r>
              <a:rPr lang="en-GB" dirty="0">
                <a:solidFill>
                  <a:schemeClr val="accent6"/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485088" y="64480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/>
              <a:t>Longitudinal painting requirements and optimization</a:t>
            </a:r>
          </a:p>
          <a:p>
            <a:r>
              <a:rPr lang="en-GB" sz="800" dirty="0"/>
              <a:t>Vincenzo Forte, Chiara Bracco - TE/ABT/BTP </a:t>
            </a:r>
          </a:p>
          <a:p>
            <a:r>
              <a:rPr lang="en-US" sz="800" dirty="0"/>
              <a:t>Elena Benedetto – BE/ABP/HSI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54"/>
          <a:stretch/>
        </p:blipFill>
        <p:spPr>
          <a:xfrm>
            <a:off x="7197635" y="701030"/>
            <a:ext cx="3070316" cy="3063251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7798676" y="1879567"/>
            <a:ext cx="1350743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7879324" y="1896036"/>
            <a:ext cx="16786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2</a:t>
            </a:r>
            <a:r>
              <a:rPr lang="en-GB" sz="1200" b="1" dirty="0">
                <a:solidFill>
                  <a:srgbClr val="FF0000"/>
                </a:solidFill>
                <a:latin typeface="Symbol" panose="05050102010706020507" pitchFamily="18" charset="2"/>
              </a:rPr>
              <a:t>p × </a:t>
            </a:r>
            <a:r>
              <a:rPr lang="en-GB" sz="1200" b="1" dirty="0">
                <a:solidFill>
                  <a:srgbClr val="FF0000"/>
                </a:solidFill>
              </a:rPr>
              <a:t>chopping factor 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7781754" y="1829578"/>
            <a:ext cx="0" cy="482172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328872" y="1711864"/>
            <a:ext cx="4988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>
                <a:solidFill>
                  <a:srgbClr val="FF0000"/>
                </a:solidFill>
              </a:rPr>
              <a:t>E</a:t>
            </a:r>
            <a:r>
              <a:rPr lang="en-GB" sz="1200" b="1" baseline="-25000" dirty="0">
                <a:solidFill>
                  <a:srgbClr val="FF0000"/>
                </a:solidFill>
              </a:rPr>
              <a:t>0</a:t>
            </a:r>
            <a:r>
              <a:rPr lang="en-GB" sz="1200" b="1" dirty="0">
                <a:solidFill>
                  <a:srgbClr val="FF0000"/>
                </a:solidFill>
              </a:rPr>
              <a:t>(t)</a:t>
            </a:r>
            <a:endParaRPr lang="en-GB" sz="1200" dirty="0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9266983" y="1578508"/>
            <a:ext cx="0" cy="205257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9249000" y="1578079"/>
            <a:ext cx="3626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>
                <a:solidFill>
                  <a:srgbClr val="FF0000"/>
                </a:solidFill>
                <a:latin typeface="Symbol" panose="05050102010706020507" pitchFamily="18" charset="2"/>
              </a:rPr>
              <a:t>d</a:t>
            </a:r>
            <a:r>
              <a:rPr lang="en-GB" sz="1200" dirty="0" err="1">
                <a:solidFill>
                  <a:srgbClr val="FF0000"/>
                </a:solidFill>
              </a:rPr>
              <a:t>E</a:t>
            </a:r>
            <a:endParaRPr lang="en-GB" sz="1200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36" y="3836932"/>
            <a:ext cx="2880353" cy="205814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306235" y="5863644"/>
            <a:ext cx="3074881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100" b="1" dirty="0">
                <a:solidFill>
                  <a:schemeClr val="accent6"/>
                </a:solidFill>
              </a:rPr>
              <a:t>A possible energy sweep through the PIMS</a:t>
            </a:r>
            <a:endParaRPr lang="en-GB" sz="1100" b="1" dirty="0">
              <a:solidFill>
                <a:schemeClr val="accent6"/>
              </a:solidFill>
            </a:endParaRPr>
          </a:p>
        </p:txBody>
      </p:sp>
      <p:sp>
        <p:nvSpPr>
          <p:cNvPr id="20" name="Title 6"/>
          <p:cNvSpPr>
            <a:spLocks noGrp="1"/>
          </p:cNvSpPr>
          <p:nvPr>
            <p:ph type="title"/>
          </p:nvPr>
        </p:nvSpPr>
        <p:spPr>
          <a:xfrm>
            <a:off x="1524000" y="1"/>
            <a:ext cx="9144000" cy="528507"/>
          </a:xfrm>
        </p:spPr>
        <p:txBody>
          <a:bodyPr/>
          <a:lstStyle/>
          <a:p>
            <a:r>
              <a:rPr lang="en-US" dirty="0" smtClean="0"/>
              <a:t>Longitudinal Painting (V. Forte’s Simulations)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576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First level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Speaker’s name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45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commissioning time line 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Speaker’s name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13847" y="1503656"/>
          <a:ext cx="109568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88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7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67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212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1 week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3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2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2228850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286000" y="909466"/>
            <a:ext cx="14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1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677190" y="1021998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369090" y="909466"/>
            <a:ext cx="136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/>
          </p:nvPr>
        </p:nvGraphicFramePr>
        <p:xfrm>
          <a:off x="242886" y="3243263"/>
          <a:ext cx="1168717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Risks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Estimated duration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63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commissioning time line 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Speaker’s name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1826603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13847" y="1503656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2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3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4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2228850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286000" y="909466"/>
            <a:ext cx="14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1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677190" y="1021998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6369090" y="909466"/>
            <a:ext cx="136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</a:rPr>
              <a:t>2</a:t>
            </a: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/>
          </p:nvPr>
        </p:nvGraphicFramePr>
        <p:xfrm>
          <a:off x="242886" y="3243263"/>
          <a:ext cx="1168717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Risks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Estimated duration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9188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commissioning time line II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Speaker’s name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649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2271" y="1464910"/>
            <a:ext cx="3655964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02272" y="1515233"/>
          <a:ext cx="10968402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280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1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2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3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4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5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Week 6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021790" y="10219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4078940" y="909466"/>
            <a:ext cx="1479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3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1370649" y="1021998"/>
            <a:ext cx="114300" cy="442912"/>
            <a:chOff x="2114550" y="942975"/>
            <a:chExt cx="114300" cy="442912"/>
          </a:xfrm>
        </p:grpSpPr>
        <p:sp>
          <p:nvSpPr>
            <p:cNvPr id="16" name="Triangle 15"/>
            <p:cNvSpPr/>
            <p:nvPr/>
          </p:nvSpPr>
          <p:spPr>
            <a:xfrm rot="16200000">
              <a:off x="20995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0062549" y="909466"/>
            <a:ext cx="136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Milestone 4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19" name="Content Placeholder 1"/>
          <p:cNvGraphicFramePr>
            <a:graphicFrameLocks noGrp="1"/>
          </p:cNvGraphicFramePr>
          <p:nvPr>
            <p:ph idx="1"/>
            <p:extLst/>
          </p:nvPr>
        </p:nvGraphicFramePr>
        <p:xfrm>
          <a:off x="242886" y="3243263"/>
          <a:ext cx="11687178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47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786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Risks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Estimated duration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accent6">
                              <a:lumMod val="50000"/>
                            </a:schemeClr>
                          </a:solidFill>
                        </a:rPr>
                        <a:t>deded</a:t>
                      </a:r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accent6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1564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LS2 Master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00057" y="1125078"/>
            <a:ext cx="118198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dirty="0" smtClean="0">
                <a:solidFill>
                  <a:srgbClr val="000000"/>
                </a:solidFill>
                <a:latin typeface="Arial (Body)"/>
              </a:rPr>
              <a:t>Originally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 the time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allocated for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the production of the LHCPROBE beam was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2.5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months (</a:t>
            </a:r>
            <a:r>
              <a:rPr lang="en-US" dirty="0" smtClean="0">
                <a:solidFill>
                  <a:srgbClr val="000000"/>
                </a:solidFill>
                <a:hlinkClick r:id="rId3"/>
              </a:rPr>
              <a:t>PSB-OTH-NOT-0002</a:t>
            </a:r>
            <a:r>
              <a:rPr lang="en-US" dirty="0" smtClean="0">
                <a:solidFill>
                  <a:srgbClr val="000000"/>
                </a:solidFill>
              </a:rPr>
              <a:t>)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US" sz="400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Reviewed </a:t>
            </a:r>
            <a:r>
              <a:rPr lang="en-US" dirty="0">
                <a:solidFill>
                  <a:srgbClr val="000000"/>
                </a:solidFill>
              </a:rPr>
              <a:t>the process and </a:t>
            </a:r>
            <a:r>
              <a:rPr lang="en-US" dirty="0" smtClean="0">
                <a:solidFill>
                  <a:srgbClr val="000000"/>
                </a:solidFill>
              </a:rPr>
              <a:t>timeline for </a:t>
            </a:r>
            <a:r>
              <a:rPr lang="en-US" dirty="0">
                <a:solidFill>
                  <a:srgbClr val="000000"/>
                </a:solidFill>
              </a:rPr>
              <a:t>the PSB beam </a:t>
            </a:r>
            <a:r>
              <a:rPr lang="en-US" dirty="0" smtClean="0">
                <a:solidFill>
                  <a:srgbClr val="000000"/>
                </a:solidFill>
              </a:rPr>
              <a:t>commissioning to fit more steps in the allocated timeframe.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2679" y="2126603"/>
            <a:ext cx="9218396" cy="3922033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810795" y="3937668"/>
            <a:ext cx="796192" cy="356639"/>
          </a:xfrm>
          <a:prstGeom prst="rect">
            <a:avLst/>
          </a:prstGeom>
          <a:noFill/>
          <a:ln w="28575"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001931" y="3811381"/>
            <a:ext cx="0" cy="355610"/>
          </a:xfrm>
          <a:prstGeom prst="straightConnector1">
            <a:avLst/>
          </a:prstGeom>
          <a:ln w="44450">
            <a:solidFill>
              <a:srgbClr val="C0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993020" y="3460227"/>
            <a:ext cx="1169623" cy="307777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C00000"/>
                </a:solidFill>
                <a:latin typeface="+mj-lt"/>
              </a:rPr>
              <a:t>we are here</a:t>
            </a:r>
            <a:endParaRPr lang="en-GB" sz="1400" b="1" dirty="0">
              <a:solidFill>
                <a:srgbClr val="C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469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PSB Layout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97666" y="1162908"/>
            <a:ext cx="11589536" cy="2039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The PSB is composed by </a:t>
            </a:r>
            <a:r>
              <a:rPr lang="en-GB" b="1" dirty="0">
                <a:solidFill>
                  <a:srgbClr val="0055A0"/>
                </a:solidFill>
                <a:latin typeface="+mj-lt"/>
              </a:rPr>
              <a:t>4 superposed rings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: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GB" sz="800" dirty="0">
              <a:solidFill>
                <a:srgbClr val="000000"/>
              </a:solidFill>
              <a:latin typeface="+mj-lt"/>
            </a:endParaRPr>
          </a:p>
          <a:p>
            <a:pPr marL="541338" lvl="1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b="1" dirty="0">
                <a:solidFill>
                  <a:srgbClr val="C00000"/>
                </a:solidFill>
                <a:latin typeface="+mj-lt"/>
              </a:rPr>
              <a:t>CONS: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Even though each ring is identical to the others in design, the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commissioning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of one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ring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does not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 </a:t>
            </a: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+mj-lt"/>
              </a:rPr>
              <a:t>               necessarily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result in the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commissioning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of the remaining rings. We still do have to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work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to iron out </a:t>
            </a:r>
            <a:endParaRPr lang="en-GB" dirty="0" smtClean="0">
              <a:solidFill>
                <a:srgbClr val="000000"/>
              </a:solidFill>
              <a:latin typeface="+mj-lt"/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+mj-lt"/>
              </a:rPr>
              <a:t>               ring-specific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issues.</a:t>
            </a:r>
          </a:p>
          <a:p>
            <a:pPr lvl="1"/>
            <a:endParaRPr lang="en-GB" sz="800" dirty="0">
              <a:solidFill>
                <a:srgbClr val="000000"/>
              </a:solidFill>
              <a:latin typeface="+mj-lt"/>
            </a:endParaRPr>
          </a:p>
          <a:p>
            <a:pPr marL="541338" lvl="1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GB" b="1" dirty="0">
                <a:solidFill>
                  <a:srgbClr val="00B050"/>
                </a:solidFill>
                <a:latin typeface="+mj-lt"/>
              </a:rPr>
              <a:t>PROS: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 Flexibility which allows experts to work in parallel to sort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out common or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ring-specific issues without </a:t>
            </a:r>
            <a:endParaRPr lang="en-GB" dirty="0" smtClean="0">
              <a:solidFill>
                <a:srgbClr val="000000"/>
              </a:solidFill>
              <a:latin typeface="+mj-lt"/>
            </a:endParaRPr>
          </a:p>
          <a:p>
            <a:pPr lvl="1"/>
            <a:r>
              <a:rPr lang="en-GB" dirty="0" smtClean="0">
                <a:solidFill>
                  <a:srgbClr val="000000"/>
                </a:solidFill>
                <a:latin typeface="+mj-lt"/>
              </a:rPr>
              <a:t>               interfering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with each other.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946" y="3259827"/>
            <a:ext cx="7924870" cy="2486304"/>
          </a:xfrm>
          <a:prstGeom prst="rect">
            <a:avLst/>
          </a:prstGeom>
          <a:ln w="28575">
            <a:solidFill>
              <a:srgbClr val="0055A0"/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2134487" y="5769686"/>
            <a:ext cx="7946904" cy="338554"/>
          </a:xfrm>
          <a:prstGeom prst="rect">
            <a:avLst/>
          </a:prstGeom>
          <a:ln w="2857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latin typeface="+mj-lt"/>
              </a:rPr>
              <a:t>Beam paths in the distributor BI.DIS (left) and at BI.SMV10 and BI.BVT10 (right)</a:t>
            </a:r>
          </a:p>
        </p:txBody>
      </p:sp>
    </p:spTree>
    <p:extLst>
      <p:ext uri="{BB962C8B-B14F-4D97-AF65-F5344CB8AC3E}">
        <p14:creationId xmlns:p14="http://schemas.microsoft.com/office/powerpoint/2010/main" val="266568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Initial Beam Commissioning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23149" y="1337909"/>
            <a:ext cx="1219971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4138" indent="-84138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+mj-lt"/>
              </a:rPr>
              <a:t> For the initial part of the commissioning we plan to use a low intensity 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beam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with an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intensity of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5E9-1E10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 protons.</a:t>
            </a:r>
          </a:p>
          <a:p>
            <a:pPr marL="84138" indent="-84138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84138" indent="-84138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Assuming a current of 25 mA after the RFQ and a chopping factor of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65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%,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beam intensity per PSB turn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is</a:t>
            </a:r>
          </a:p>
          <a:p>
            <a:r>
              <a:rPr lang="en-US" dirty="0" smtClean="0">
                <a:solidFill>
                  <a:srgbClr val="000000"/>
                </a:solidFill>
                <a:latin typeface="+mj-lt"/>
              </a:rPr>
              <a:t>  about 1E11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protons.</a:t>
            </a:r>
          </a:p>
          <a:p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After discussing with BE-BI, the instrumentation should work with a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bunch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length as short as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150 ns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, but the </a:t>
            </a:r>
            <a:endParaRPr lang="en-US" dirty="0" smtClean="0">
              <a:solidFill>
                <a:srgbClr val="000000"/>
              </a:solidFill>
              <a:latin typeface="+mj-lt"/>
            </a:endParaRP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intensity may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still be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too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high for the initial phase.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+mj-lt"/>
            </a:endParaRP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A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proposal is to also </a:t>
            </a:r>
            <a:r>
              <a:rPr lang="en-US" b="1" dirty="0">
                <a:solidFill>
                  <a:schemeClr val="tx2"/>
                </a:solidFill>
                <a:latin typeface="+mj-lt"/>
              </a:rPr>
              <a:t>modify the LEBT-MEBT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settings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and reduce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the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current in the Linac4. While this is not a </a:t>
            </a:r>
            <a:endParaRPr lang="en-US" dirty="0" smtClean="0">
              <a:solidFill>
                <a:srgbClr val="000000"/>
              </a:solidFill>
              <a:latin typeface="+mj-lt"/>
            </a:endParaRPr>
          </a:p>
          <a:p>
            <a:r>
              <a:rPr lang="en-US" dirty="0" smtClean="0">
                <a:solidFill>
                  <a:srgbClr val="000000"/>
                </a:solidFill>
                <a:latin typeface="+mj-lt"/>
              </a:rPr>
              <a:t>  solution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which can be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implemented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in PPM (e.g. for the future PROBE/INDIV production), it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would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still be possible </a:t>
            </a:r>
            <a:endParaRPr lang="en-US" dirty="0" smtClean="0">
              <a:solidFill>
                <a:srgbClr val="000000"/>
              </a:solidFill>
              <a:latin typeface="+mj-lt"/>
            </a:endParaRPr>
          </a:p>
          <a:p>
            <a:r>
              <a:rPr lang="en-US" dirty="0">
                <a:solidFill>
                  <a:srgbClr val="000000"/>
                </a:solidFill>
                <a:latin typeface="+mj-lt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 to run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with this configuration until the PSB is 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ready </a:t>
            </a:r>
            <a:r>
              <a:rPr lang="en-US" dirty="0">
                <a:solidFill>
                  <a:srgbClr val="000000"/>
                </a:solidFill>
                <a:latin typeface="+mj-lt"/>
              </a:rPr>
              <a:t>to increase the intensity</a:t>
            </a:r>
            <a:r>
              <a:rPr lang="en-US" dirty="0" smtClean="0">
                <a:solidFill>
                  <a:srgbClr val="000000"/>
                </a:solidFill>
                <a:latin typeface="+mj-lt"/>
              </a:rPr>
              <a:t>.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000000"/>
              </a:solidFill>
              <a:latin typeface="+mj-lt"/>
            </a:endParaRP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0000"/>
                </a:solidFill>
                <a:latin typeface="+mj-lt"/>
              </a:rPr>
              <a:t>After discussion with ABP experts, it may be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possible to achieve a</a:t>
            </a:r>
            <a:r>
              <a:rPr lang="en-GB" b="1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en-GB" b="1" dirty="0">
                <a:solidFill>
                  <a:schemeClr val="tx2"/>
                </a:solidFill>
                <a:latin typeface="+mj-lt"/>
              </a:rPr>
              <a:t>Linac4 current reduction factor </a:t>
            </a:r>
            <a:r>
              <a:rPr lang="en-GB" b="1" dirty="0">
                <a:solidFill>
                  <a:schemeClr val="tx2"/>
                </a:solidFill>
              </a:rPr>
              <a:t>f</a:t>
            </a:r>
            <a:r>
              <a:rPr lang="en-GB" b="1" dirty="0" smtClean="0">
                <a:solidFill>
                  <a:schemeClr val="tx2"/>
                </a:solidFill>
              </a:rPr>
              <a:t>or </a:t>
            </a:r>
            <a:r>
              <a:rPr lang="en-GB" b="1" dirty="0">
                <a:solidFill>
                  <a:schemeClr val="tx2"/>
                </a:solidFill>
              </a:rPr>
              <a:t>the future PROBE/INDIV production </a:t>
            </a:r>
            <a:r>
              <a:rPr lang="en-GB" b="1" dirty="0" smtClean="0">
                <a:solidFill>
                  <a:schemeClr val="tx2"/>
                </a:solidFill>
                <a:latin typeface="+mj-lt"/>
              </a:rPr>
              <a:t>in </a:t>
            </a:r>
            <a:r>
              <a:rPr lang="en-GB" b="1" dirty="0">
                <a:solidFill>
                  <a:schemeClr val="tx2"/>
                </a:solidFill>
                <a:latin typeface="+mj-lt"/>
              </a:rPr>
              <a:t>ppm </a:t>
            </a:r>
            <a:r>
              <a:rPr lang="en-GB" b="1" dirty="0" smtClean="0">
                <a:solidFill>
                  <a:schemeClr val="tx2"/>
                </a:solidFill>
                <a:latin typeface="+mj-lt"/>
              </a:rPr>
              <a:t>by tuning MEBT only</a:t>
            </a:r>
            <a:r>
              <a:rPr lang="en-GB" dirty="0" smtClean="0">
                <a:solidFill>
                  <a:srgbClr val="000000"/>
                </a:solidFill>
                <a:latin typeface="+mj-lt"/>
              </a:rPr>
              <a:t> → This </a:t>
            </a:r>
            <a:r>
              <a:rPr lang="en-GB" dirty="0">
                <a:solidFill>
                  <a:srgbClr val="000000"/>
                </a:solidFill>
                <a:latin typeface="+mj-lt"/>
              </a:rPr>
              <a:t>still has to be shown during the LBE line run.</a:t>
            </a:r>
          </a:p>
        </p:txBody>
      </p:sp>
    </p:spTree>
    <p:extLst>
      <p:ext uri="{BB962C8B-B14F-4D97-AF65-F5344CB8AC3E}">
        <p14:creationId xmlns:p14="http://schemas.microsoft.com/office/powerpoint/2010/main" val="3310735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Pre-requisites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7" name="Text Placeholder 11"/>
          <p:cNvSpPr txBox="1">
            <a:spLocks/>
          </p:cNvSpPr>
          <p:nvPr/>
        </p:nvSpPr>
        <p:spPr>
          <a:xfrm>
            <a:off x="290092" y="1219104"/>
            <a:ext cx="11620259" cy="4753433"/>
          </a:xfrm>
          <a:prstGeom prst="rect">
            <a:avLst/>
          </a:prstGeom>
        </p:spPr>
        <p:txBody>
          <a:bodyPr vert="horz" lIns="45720" tIns="0" rIns="45720" bIns="0" anchor="t">
            <a:normAutofit fontScale="92500" lnSpcReduction="10000"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</a:rPr>
              <a:t>Linac4 beam fully characterized with the LBE run and conform to specifications at </a:t>
            </a:r>
            <a:r>
              <a:rPr lang="en-US" sz="1700" b="1" dirty="0" smtClean="0">
                <a:solidFill>
                  <a:schemeClr val="tx2"/>
                </a:solidFill>
              </a:rPr>
              <a:t>PSB </a:t>
            </a:r>
            <a:r>
              <a:rPr lang="en-US" sz="1700" b="1" dirty="0">
                <a:solidFill>
                  <a:schemeClr val="tx2"/>
                </a:solidFill>
              </a:rPr>
              <a:t>injection (</a:t>
            </a:r>
            <a:r>
              <a:rPr lang="en-US" sz="1700" b="1" dirty="0" smtClean="0">
                <a:solidFill>
                  <a:schemeClr val="tx2"/>
                </a:solidFill>
              </a:rPr>
              <a:t>EDMS </a:t>
            </a:r>
            <a:r>
              <a:rPr lang="en-GB" sz="1700" b="1" dirty="0" smtClean="0">
                <a:solidFill>
                  <a:schemeClr val="tx2"/>
                </a:solidFill>
                <a:hlinkClick r:id="rId3"/>
              </a:rPr>
              <a:t>1898179</a:t>
            </a:r>
            <a:r>
              <a:rPr lang="en-GB" sz="1700" b="1" dirty="0">
                <a:solidFill>
                  <a:schemeClr val="tx2"/>
                </a:solidFill>
              </a:rPr>
              <a:t>).</a:t>
            </a:r>
            <a:endParaRPr lang="en-US" sz="1700" b="1" dirty="0">
              <a:solidFill>
                <a:schemeClr val="tx2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100" b="1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</a:rPr>
              <a:t>Full L4-to-PSB connection and hardware commissioning</a:t>
            </a:r>
            <a:r>
              <a:rPr lang="en-US" sz="1700" b="1" dirty="0">
                <a:solidFill>
                  <a:srgbClr val="000000"/>
                </a:solidFill>
              </a:rPr>
              <a:t> </a:t>
            </a:r>
            <a:r>
              <a:rPr lang="en-US" sz="1700" dirty="0" smtClean="0">
                <a:solidFill>
                  <a:srgbClr val="000000"/>
                </a:solidFill>
              </a:rPr>
              <a:t>(</a:t>
            </a:r>
            <a:r>
              <a:rPr lang="en-US" sz="1700" dirty="0" err="1" smtClean="0">
                <a:solidFill>
                  <a:srgbClr val="000000"/>
                </a:solidFill>
              </a:rPr>
              <a:t>e.g</a:t>
            </a:r>
            <a:r>
              <a:rPr lang="en-US" sz="1700" dirty="0" smtClean="0">
                <a:solidFill>
                  <a:srgbClr val="000000"/>
                </a:solidFill>
              </a:rPr>
              <a:t> POPS-B, new RF system, …)</a:t>
            </a:r>
            <a:r>
              <a:rPr lang="en-US" sz="1700" b="1" dirty="0" smtClean="0">
                <a:solidFill>
                  <a:srgbClr val="000000"/>
                </a:solidFill>
              </a:rPr>
              <a:t> </a:t>
            </a:r>
            <a:r>
              <a:rPr lang="en-US" sz="1700" dirty="0" smtClean="0">
                <a:solidFill>
                  <a:srgbClr val="000000"/>
                </a:solidFill>
              </a:rPr>
              <a:t>performed</a:t>
            </a:r>
            <a:r>
              <a:rPr lang="en-US" sz="1700" dirty="0">
                <a:solidFill>
                  <a:srgbClr val="000000"/>
                </a:solidFill>
              </a:rPr>
              <a:t>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100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dirty="0">
                <a:solidFill>
                  <a:srgbClr val="000000"/>
                </a:solidFill>
              </a:rPr>
              <a:t>The control infrastructure, </a:t>
            </a:r>
            <a:r>
              <a:rPr lang="en-US" sz="1700" b="1" dirty="0">
                <a:solidFill>
                  <a:schemeClr val="tx2"/>
                </a:solidFill>
              </a:rPr>
              <a:t>CCC-OP and experts applications ready.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100" b="1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dirty="0">
                <a:solidFill>
                  <a:srgbClr val="000000"/>
                </a:solidFill>
              </a:rPr>
              <a:t>Machine </a:t>
            </a:r>
            <a:r>
              <a:rPr lang="en-US" sz="1700" dirty="0" smtClean="0">
                <a:solidFill>
                  <a:srgbClr val="000000"/>
                </a:solidFill>
              </a:rPr>
              <a:t>checkout lists </a:t>
            </a:r>
            <a:r>
              <a:rPr lang="en-US" sz="1700" dirty="0">
                <a:solidFill>
                  <a:srgbClr val="000000"/>
                </a:solidFill>
              </a:rPr>
              <a:t>and logging ready.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100" b="1" dirty="0">
              <a:solidFill>
                <a:srgbClr val="000000"/>
              </a:solidFill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</a:rPr>
              <a:t>New 160 MeV </a:t>
            </a: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 1.4 and 2.0 GeV magnetic cycle ready</a:t>
            </a:r>
            <a:r>
              <a:rPr lang="en-US" sz="1700" b="1" dirty="0">
                <a:solidFill>
                  <a:srgbClr val="000000"/>
                </a:solidFill>
                <a:sym typeface="Wingdings" panose="05000000000000000000" pitchFamily="2" charset="2"/>
              </a:rPr>
              <a:t>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1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Optics models ready and available</a:t>
            </a:r>
            <a:r>
              <a:rPr lang="en-US" sz="1700" dirty="0">
                <a:solidFill>
                  <a:srgbClr val="000000"/>
                </a:solidFill>
                <a:sym typeface="Wingdings" panose="05000000000000000000" pitchFamily="2" charset="2"/>
              </a:rPr>
              <a:t> to the commissioning team.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1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Constant support by all the specialists involved.</a:t>
            </a:r>
            <a:endParaRPr lang="en-US" sz="17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1100" b="1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r>
              <a:rPr lang="en-US" sz="1700" b="1" dirty="0">
                <a:solidFill>
                  <a:schemeClr val="tx2"/>
                </a:solidFill>
                <a:sym typeface="Wingdings" panose="05000000000000000000" pitchFamily="2" charset="2"/>
              </a:rPr>
              <a:t>Interlock systems ready and tested </a:t>
            </a:r>
            <a:r>
              <a:rPr lang="en-US" sz="1700" dirty="0">
                <a:solidFill>
                  <a:srgbClr val="000000"/>
                </a:solidFill>
                <a:sym typeface="Wingdings" panose="05000000000000000000" pitchFamily="2" charset="2"/>
              </a:rPr>
              <a:t>before first beam injection from Linac4</a:t>
            </a:r>
            <a:r>
              <a:rPr lang="en-US" sz="1700" dirty="0" smtClean="0">
                <a:solidFill>
                  <a:srgbClr val="000000"/>
                </a:solidFill>
                <a:sym typeface="Wingdings" panose="05000000000000000000" pitchFamily="2" charset="2"/>
              </a:rPr>
              <a:t>:</a:t>
            </a:r>
          </a:p>
          <a:p>
            <a:pPr marL="285750" indent="-285750">
              <a:buClr>
                <a:srgbClr val="000000"/>
              </a:buClr>
              <a:buSzPct val="100000"/>
              <a:buFont typeface="Wingdings" panose="05000000000000000000" pitchFamily="2" charset="2"/>
              <a:buChar char="ü"/>
            </a:pPr>
            <a:endParaRPr lang="en-US" sz="900" dirty="0">
              <a:solidFill>
                <a:srgbClr val="000000"/>
              </a:solidFill>
              <a:sym typeface="Wingdings" panose="05000000000000000000" pitchFamily="2" charset="2"/>
            </a:endParaRPr>
          </a:p>
          <a:p>
            <a:pPr marL="625475" lvl="1" indent="-16827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General for machine protection:</a:t>
            </a:r>
            <a:r>
              <a:rPr lang="en-GB" sz="1700" dirty="0">
                <a:solidFill>
                  <a:srgbClr val="000000"/>
                </a:solidFill>
              </a:rPr>
              <a:t> Elements connected to the BIC can differ between operational state and “special” conditions (commissioning tasks, users not ready</a:t>
            </a:r>
            <a:r>
              <a:rPr lang="en-GB" sz="1700" dirty="0" smtClean="0">
                <a:solidFill>
                  <a:srgbClr val="000000"/>
                </a:solidFill>
              </a:rPr>
              <a:t>).</a:t>
            </a:r>
            <a:endParaRPr lang="en-GB" sz="1700" dirty="0">
              <a:solidFill>
                <a:srgbClr val="000000"/>
              </a:solidFill>
            </a:endParaRPr>
          </a:p>
          <a:p>
            <a:pPr marL="1076325" lvl="2" indent="-16192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en-GB" sz="900" b="1" dirty="0" smtClean="0">
              <a:solidFill>
                <a:schemeClr val="tx2"/>
              </a:solidFill>
            </a:endParaRPr>
          </a:p>
          <a:p>
            <a:pPr marL="1076325" lvl="2" indent="-16192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700" b="1" dirty="0" smtClean="0">
                <a:solidFill>
                  <a:schemeClr val="tx2"/>
                </a:solidFill>
              </a:rPr>
              <a:t>We </a:t>
            </a:r>
            <a:r>
              <a:rPr lang="en-GB" sz="1700" b="1" dirty="0">
                <a:solidFill>
                  <a:schemeClr val="tx2"/>
                </a:solidFill>
              </a:rPr>
              <a:t>will have to handle exceptions</a:t>
            </a:r>
            <a:r>
              <a:rPr lang="en-GB" sz="1700" b="1" dirty="0">
                <a:solidFill>
                  <a:srgbClr val="000000"/>
                </a:solidFill>
              </a:rPr>
              <a:t>, </a:t>
            </a:r>
            <a:r>
              <a:rPr lang="en-GB" sz="1700" dirty="0">
                <a:solidFill>
                  <a:srgbClr val="000000"/>
                </a:solidFill>
              </a:rPr>
              <a:t>justifying any possible masking and documenting to avoid forgetting them.</a:t>
            </a:r>
          </a:p>
          <a:p>
            <a:pPr marL="1076325" lvl="2" indent="-161925"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chemeClr val="tx2"/>
                </a:solidFill>
              </a:rPr>
              <a:t>Plan to document inputs from all user. In any case users must be ready </a:t>
            </a:r>
            <a:r>
              <a:rPr lang="en-GB" sz="1700" dirty="0">
                <a:solidFill>
                  <a:srgbClr val="000000"/>
                </a:solidFill>
              </a:rPr>
              <a:t>to provide inputs during this phase.</a:t>
            </a:r>
            <a:endParaRPr lang="en-US" sz="18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800" dirty="0">
              <a:solidFill>
                <a:srgbClr val="00000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</a:endParaRPr>
          </a:p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51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Injection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186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228850" y="9756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2367024" y="897891"/>
            <a:ext cx="7043195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Synchronise, steer and centre the beam on the H</a:t>
            </a:r>
            <a:r>
              <a:rPr lang="en-GB" baseline="30000" dirty="0">
                <a:solidFill>
                  <a:schemeClr val="tx2"/>
                </a:solidFill>
              </a:rPr>
              <a:t>0</a:t>
            </a:r>
            <a:r>
              <a:rPr lang="en-GB" dirty="0">
                <a:solidFill>
                  <a:schemeClr val="tx2"/>
                </a:solidFill>
              </a:rPr>
              <a:t>/H</a:t>
            </a:r>
            <a:r>
              <a:rPr lang="en-GB" sz="2400" baseline="30000" dirty="0">
                <a:solidFill>
                  <a:schemeClr val="tx2"/>
                </a:solidFill>
              </a:rPr>
              <a:t>-</a:t>
            </a:r>
            <a:r>
              <a:rPr lang="en-GB" dirty="0">
                <a:solidFill>
                  <a:schemeClr val="tx2"/>
                </a:solidFill>
              </a:rPr>
              <a:t> dump monitor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602271" y="1418610"/>
            <a:ext cx="2002033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613847" y="1457356"/>
          <a:ext cx="109568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16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108310"/>
              </p:ext>
            </p:extLst>
          </p:nvPr>
        </p:nvGraphicFramePr>
        <p:xfrm>
          <a:off x="175363" y="2052995"/>
          <a:ext cx="11841085" cy="389099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68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6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6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58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14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6292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292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Interlock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Check </a:t>
                      </a:r>
                      <a:r>
                        <a:rPr lang="en-GB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functionalities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BIS, SIS, EC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22111">
                <a:tc>
                  <a:txBody>
                    <a:bodyPr/>
                    <a:lstStyle/>
                    <a:p>
                      <a:r>
                        <a:rPr kumimoji="0" lang="en-GB" sz="16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Steering </a:t>
                      </a:r>
                      <a:r>
                        <a:rPr kumimoji="0" lang="en-GB" sz="1600" b="1" kern="1200" dirty="0" smtClean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L4T-LT-LTB-BI </a:t>
                      </a:r>
                      <a:r>
                        <a:rPr kumimoji="0" lang="en-GB" sz="1600" b="1" kern="1200" dirty="0">
                          <a:solidFill>
                            <a:schemeClr val="tx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line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Synchronisation of equipment (e.g. distributor timings) with OASIS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Kick response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Check instrumentation (BTVs, SLITs, BPMs, </a:t>
                      </a:r>
                      <a:r>
                        <a:rPr lang="en-GB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BCTs, BLMs)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OASIS, Trajectory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application, YASP, BI-related apps, L4 Cruise control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Critical task to ensure proper synchronisation of all equipment in the </a:t>
                      </a:r>
                    </a:p>
                    <a:p>
                      <a:pPr algn="l"/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BI line and at PSB 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ABT, BI, 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9205">
                <a:tc>
                  <a:txBody>
                    <a:bodyPr/>
                    <a:lstStyle/>
                    <a:p>
                      <a:r>
                        <a:rPr lang="en-GB" sz="1600" b="1" dirty="0">
                          <a:solidFill>
                            <a:schemeClr val="tx2"/>
                          </a:solidFill>
                        </a:rPr>
                        <a:t>Steering</a:t>
                      </a:r>
                      <a:r>
                        <a:rPr lang="en-GB" sz="1600" b="1" baseline="0" dirty="0">
                          <a:solidFill>
                            <a:schemeClr val="tx2"/>
                          </a:solidFill>
                        </a:rPr>
                        <a:t> at PSB injection</a:t>
                      </a:r>
                      <a:endParaRPr lang="en-GB" sz="1600" b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No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foil at PSB injection, using screens (BIS masked)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Centre beam at BTV at the Stripping Foil position (BTV) and then H</a:t>
                      </a:r>
                      <a:r>
                        <a:rPr lang="en-GB" sz="16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/H</a:t>
                      </a:r>
                      <a:r>
                        <a:rPr lang="en-GB" sz="16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dump, powering the BSW for injection chicane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Calibrate H</a:t>
                      </a:r>
                      <a:r>
                        <a:rPr lang="en-GB" sz="16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0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/H</a:t>
                      </a:r>
                      <a:r>
                        <a:rPr lang="en-GB" sz="2400" baseline="300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-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monitor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OASIS, YASP 1</a:t>
                      </a:r>
                      <a:r>
                        <a:rPr lang="en-US" sz="1600" baseline="300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turn in PSB,BI-related apps 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New Injection Schema in</a:t>
                      </a:r>
                      <a:r>
                        <a:rPr lang="en-US" sz="1600" b="0" baseline="0" dirty="0" smtClean="0">
                          <a:solidFill>
                            <a:srgbClr val="C00000"/>
                          </a:solidFill>
                        </a:rPr>
                        <a:t> the PSB.</a:t>
                      </a:r>
                    </a:p>
                    <a:p>
                      <a:pPr algn="l"/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Principle successfully tested with HST,</a:t>
                      </a:r>
                      <a:r>
                        <a:rPr lang="en-US" sz="1600" b="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C00000"/>
                          </a:solidFill>
                        </a:rPr>
                        <a:t>but no painting, vertical beta-beating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ABP, ABT, BI, OP</a:t>
                      </a:r>
                      <a:endParaRPr lang="en-GB" sz="1600" dirty="0" smtClean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803004" y="1471902"/>
            <a:ext cx="8598055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Time: </a:t>
            </a:r>
            <a:r>
              <a:rPr lang="en-GB" dirty="0">
                <a:solidFill>
                  <a:srgbClr val="000000"/>
                </a:solidFill>
              </a:rPr>
              <a:t>1 week for ring 3 and 1 week to commission the other 3 rings</a:t>
            </a:r>
          </a:p>
        </p:txBody>
      </p:sp>
    </p:spTree>
    <p:extLst>
      <p:ext uri="{BB962C8B-B14F-4D97-AF65-F5344CB8AC3E}">
        <p14:creationId xmlns:p14="http://schemas.microsoft.com/office/powerpoint/2010/main" val="34323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Turn and Closed Orbit (I)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LIU Workshop, 13-15 February 2019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Gian Piero Di Giovanni</a:t>
            </a:r>
            <a:endParaRPr lang="en-GB" dirty="0"/>
          </a:p>
        </p:txBody>
      </p:sp>
      <p:sp>
        <p:nvSpPr>
          <p:cNvPr id="8" name="Rounded Rectangle 7"/>
          <p:cNvSpPr/>
          <p:nvPr/>
        </p:nvSpPr>
        <p:spPr>
          <a:xfrm>
            <a:off x="602273" y="1418611"/>
            <a:ext cx="10968401" cy="471487"/>
          </a:xfrm>
          <a:prstGeom prst="roundRect">
            <a:avLst/>
          </a:prstGeom>
          <a:solidFill>
            <a:srgbClr val="7FA9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784435" y="975698"/>
            <a:ext cx="114300" cy="442912"/>
            <a:chOff x="2228850" y="942975"/>
            <a:chExt cx="114300" cy="442912"/>
          </a:xfrm>
        </p:grpSpPr>
        <p:sp>
          <p:nvSpPr>
            <p:cNvPr id="12" name="Triangle 11"/>
            <p:cNvSpPr/>
            <p:nvPr/>
          </p:nvSpPr>
          <p:spPr>
            <a:xfrm rot="5400000">
              <a:off x="2213866" y="957959"/>
              <a:ext cx="144268" cy="114300"/>
            </a:xfrm>
            <a:prstGeom prst="triangle">
              <a:avLst/>
            </a:prstGeom>
            <a:solidFill>
              <a:srgbClr val="0055A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2228850" y="942975"/>
              <a:ext cx="0" cy="442912"/>
            </a:xfrm>
            <a:prstGeom prst="line">
              <a:avLst/>
            </a:prstGeom>
            <a:ln>
              <a:solidFill>
                <a:srgbClr val="0055A1"/>
              </a:solidFill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0" name="Rounded Rectangle 19"/>
          <p:cNvSpPr/>
          <p:nvPr/>
        </p:nvSpPr>
        <p:spPr>
          <a:xfrm>
            <a:off x="602271" y="1418610"/>
            <a:ext cx="6319390" cy="471487"/>
          </a:xfrm>
          <a:prstGeom prst="roundRect">
            <a:avLst/>
          </a:prstGeom>
          <a:solidFill>
            <a:srgbClr val="0055A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55A1"/>
              </a:solidFill>
            </a:endParaRP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613847" y="1457362"/>
          <a:ext cx="1095682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942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6374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r>
                        <a:rPr lang="en-US" baseline="0" dirty="0" smtClean="0">
                          <a:solidFill>
                            <a:schemeClr val="bg1"/>
                          </a:solidFill>
                        </a:rPr>
                        <a:t>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chemeClr val="bg1"/>
                          </a:solidFill>
                        </a:rPr>
                        <a:t>4 weeks</a:t>
                      </a:r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Content Placeholder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242294"/>
              </p:ext>
            </p:extLst>
          </p:nvPr>
        </p:nvGraphicFramePr>
        <p:xfrm>
          <a:off x="175361" y="2122439"/>
          <a:ext cx="11841085" cy="38446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682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68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61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5835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14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96292"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Activity</a:t>
                      </a:r>
                      <a:endParaRPr lang="en-GB" sz="1600" b="0" dirty="0"/>
                    </a:p>
                  </a:txBody>
                  <a:tcPr>
                    <a:solidFill>
                      <a:srgbClr val="0055A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Related tasks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dirty="0" smtClean="0"/>
                        <a:t>Tool requirements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Remarks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/>
                        <a:t>Groups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292">
                <a:tc>
                  <a:txBody>
                    <a:bodyPr/>
                    <a:lstStyle/>
                    <a:p>
                      <a:r>
                        <a:rPr lang="en-GB" sz="1600" b="1" dirty="0"/>
                        <a:t>Insert</a:t>
                      </a:r>
                      <a:r>
                        <a:rPr lang="en-GB" sz="1600" b="1" baseline="0" dirty="0"/>
                        <a:t> Stripping Foil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Continuous monitor of stripping efficiency + Injection watchdog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Stripping Foil, BCTs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in PSB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b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ABT, OP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31969">
                <a:tc>
                  <a:txBody>
                    <a:bodyPr/>
                    <a:lstStyle/>
                    <a:p>
                      <a:r>
                        <a:rPr lang="en-GB" sz="1600" b="1" dirty="0"/>
                        <a:t>Injection</a:t>
                      </a:r>
                      <a:r>
                        <a:rPr lang="en-GB" sz="1600" b="1" baseline="0" dirty="0"/>
                        <a:t> oscillation</a:t>
                      </a:r>
                    </a:p>
                    <a:p>
                      <a:r>
                        <a:rPr lang="en-GB" sz="1600" b="1" baseline="0" dirty="0"/>
                        <a:t>minimisation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For RF setting up, the beam has to be able to circulate a few turns w/o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losses (</a:t>
                      </a:r>
                      <a:r>
                        <a:rPr lang="en-GB" sz="1600" baseline="0" dirty="0" err="1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YASP+TbT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BPMs</a:t>
                      </a:r>
                      <a:r>
                        <a:rPr lang="en-GB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)</a:t>
                      </a:r>
                    </a:p>
                    <a:p>
                      <a:pPr marL="173038" indent="-173038">
                        <a:buFont typeface="Arial" panose="020B0604020202020204" pitchFamily="34" charset="0"/>
                        <a:buChar char="•"/>
                      </a:pP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Commissioning IC and Diamond BLMs</a:t>
                      </a:r>
                      <a:endParaRPr lang="en-GB" sz="16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OASIS,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YASP,  BI-related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apps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RF will turn on as soon as</a:t>
                      </a:r>
                      <a:r>
                        <a:rPr lang="en-GB" sz="1600" b="0" baseline="0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beam present in the machine to start checking basic signals.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ABP, ABT, OP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9205">
                <a:tc>
                  <a:txBody>
                    <a:bodyPr/>
                    <a:lstStyle/>
                    <a:p>
                      <a:r>
                        <a:rPr lang="en-GB" sz="1600" b="1" dirty="0"/>
                        <a:t>Bunch-to-bucket capture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Working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in H1 with nominal 2 GeV cycle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Commission injection synchronisation.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Energy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matching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Phasing of the cavities with beam.</a:t>
                      </a:r>
                    </a:p>
                    <a:p>
                      <a:pPr marL="173038" marR="0" lvl="0" indent="-173038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Close the phase loop and adjust azimuth delay between the phase BPM and the RF</a:t>
                      </a:r>
                      <a:endParaRPr lang="en-GB" sz="1600" baseline="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Tomoscope</a:t>
                      </a:r>
                      <a:r>
                        <a:rPr lang="en-US" sz="16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,</a:t>
                      </a:r>
                      <a:r>
                        <a:rPr lang="en-US" sz="16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LLRF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0" dirty="0" smtClean="0">
                          <a:solidFill>
                            <a:srgbClr val="C00000"/>
                          </a:solidFill>
                        </a:rPr>
                        <a:t>New process in the PSB. Adiabatic capture as temporary backup.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OP,</a:t>
                      </a:r>
                      <a:r>
                        <a:rPr lang="en-GB" sz="1600" baseline="0" dirty="0">
                          <a:solidFill>
                            <a:schemeClr val="bg2">
                              <a:lumMod val="10000"/>
                            </a:schemeClr>
                          </a:solidFill>
                        </a:rPr>
                        <a:t> RF</a:t>
                      </a:r>
                      <a:endParaRPr lang="en-GB" sz="1600" dirty="0">
                        <a:solidFill>
                          <a:schemeClr val="bg2">
                            <a:lumMod val="1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968906" y="897891"/>
            <a:ext cx="8790972" cy="36933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Establish first turns and closed orbit, closure injection/painting </a:t>
            </a:r>
            <a:r>
              <a:rPr lang="en-GB" dirty="0" smtClean="0">
                <a:solidFill>
                  <a:schemeClr val="tx2"/>
                </a:solidFill>
              </a:rPr>
              <a:t>bumps, capture beam</a:t>
            </a:r>
            <a:endParaRPr lang="en-GB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808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21523</TotalTime>
  <Words>3237</Words>
  <Application>Microsoft Office PowerPoint</Application>
  <PresentationFormat>Widescreen</PresentationFormat>
  <Paragraphs>598</Paragraphs>
  <Slides>35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.AppleSystemUIFont</vt:lpstr>
      <vt:lpstr>Arial</vt:lpstr>
      <vt:lpstr>Arial (Body)</vt:lpstr>
      <vt:lpstr>Calibri</vt:lpstr>
      <vt:lpstr>Courier New</vt:lpstr>
      <vt:lpstr>Symbol</vt:lpstr>
      <vt:lpstr>Wingdings</vt:lpstr>
      <vt:lpstr>CERNCorporate4-3</vt:lpstr>
      <vt:lpstr>PowerPoint Presentation</vt:lpstr>
      <vt:lpstr>LHC Injectors Upgrade Workshop</vt:lpstr>
      <vt:lpstr>Timeline and Requirements for Beam Commissioning in the PSB</vt:lpstr>
      <vt:lpstr>LS2 Master Schedule</vt:lpstr>
      <vt:lpstr>PSB Layout</vt:lpstr>
      <vt:lpstr>Initial Beam Commissioning</vt:lpstr>
      <vt:lpstr>Pre-requisites</vt:lpstr>
      <vt:lpstr>First Injection</vt:lpstr>
      <vt:lpstr>First Turn and Closed Orbit (I)</vt:lpstr>
      <vt:lpstr>First Turn and Closed Orbit (II)</vt:lpstr>
      <vt:lpstr>First Turn and Closed Orbit: Optics Measurements</vt:lpstr>
      <vt:lpstr>Accelerate and Extract</vt:lpstr>
      <vt:lpstr>Ramp up the Intensity</vt:lpstr>
      <vt:lpstr>Beam Requests from Downstream Injectors</vt:lpstr>
      <vt:lpstr>ISOLDE Beam Request</vt:lpstr>
      <vt:lpstr>LS2 Master Schedule</vt:lpstr>
      <vt:lpstr>PSB Beam Delivery Schedule</vt:lpstr>
      <vt:lpstr>PSB Beam Delivery Schedule</vt:lpstr>
      <vt:lpstr>PSB Beam Delivery Schedule</vt:lpstr>
      <vt:lpstr>PSB Beam Delivery Schedule</vt:lpstr>
      <vt:lpstr>PSB Beam Delivery Schedule</vt:lpstr>
      <vt:lpstr>PSB Beam Delivery Schedule</vt:lpstr>
      <vt:lpstr>PSB Beam Delivery Schedule in a Glance</vt:lpstr>
      <vt:lpstr>Not Explicitly Discussed</vt:lpstr>
      <vt:lpstr>Summary</vt:lpstr>
      <vt:lpstr>PowerPoint Presentation</vt:lpstr>
      <vt:lpstr>Main OP Applications Needed for Operations</vt:lpstr>
      <vt:lpstr>New PSB Injection Schema</vt:lpstr>
      <vt:lpstr>Expected Vertical Beta Beating</vt:lpstr>
      <vt:lpstr>Longitudinal Painting (V. Forte’s Simulations)</vt:lpstr>
      <vt:lpstr>Longitudinal Painting (V. Forte’s Simulations)</vt:lpstr>
      <vt:lpstr>Slide title</vt:lpstr>
      <vt:lpstr>Beam commissioning time line I</vt:lpstr>
      <vt:lpstr>Beam commissioning time line I</vt:lpstr>
      <vt:lpstr>Beam commissioning time line II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Gian Piero Di Giovanni</cp:lastModifiedBy>
  <cp:revision>564</cp:revision>
  <dcterms:created xsi:type="dcterms:W3CDTF">2018-06-08T15:21:36Z</dcterms:created>
  <dcterms:modified xsi:type="dcterms:W3CDTF">2019-02-03T21:51:31Z</dcterms:modified>
</cp:coreProperties>
</file>