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4" r:id="rId4"/>
    <p:sldId id="258" r:id="rId5"/>
    <p:sldId id="269" r:id="rId6"/>
    <p:sldId id="260" r:id="rId7"/>
    <p:sldId id="266" r:id="rId8"/>
    <p:sldId id="280" r:id="rId9"/>
    <p:sldId id="282" r:id="rId10"/>
    <p:sldId id="267" r:id="rId11"/>
    <p:sldId id="281" r:id="rId12"/>
    <p:sldId id="283" r:id="rId13"/>
    <p:sldId id="284" r:id="rId14"/>
    <p:sldId id="285" r:id="rId15"/>
    <p:sldId id="286" r:id="rId16"/>
    <p:sldId id="270" r:id="rId17"/>
    <p:sldId id="277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A9D0"/>
    <a:srgbClr val="0055A1"/>
    <a:srgbClr val="8A99BF"/>
    <a:srgbClr val="80A9D0"/>
    <a:srgbClr val="0D428C"/>
    <a:srgbClr val="2A70B0"/>
    <a:srgbClr val="3A557D"/>
    <a:srgbClr val="256198"/>
    <a:srgbClr val="4177AB"/>
    <a:srgbClr val="667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6" autoAdjust="0"/>
    <p:restoredTop sz="96959" autoAdjust="0"/>
  </p:normalViewPr>
  <p:slideViewPr>
    <p:cSldViewPr snapToGrid="0" snapToObjects="1">
      <p:cViewPr varScale="1">
        <p:scale>
          <a:sx n="87" d="100"/>
          <a:sy n="87" d="100"/>
        </p:scale>
        <p:origin x="840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7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88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48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/>
              <a:t>LHC Injectors Upgrade Workshop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/>
              <a:t>Presentation title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4" eaLnBrk="1" latinLnBrk="0" hangingPunct="1"/>
            <a:endParaRPr lang="en-US" dirty="0"/>
          </a:p>
          <a:p>
            <a:pPr lvl="4" eaLnBrk="1" latinLnBrk="0" hangingPunct="1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II – 14 GeV orbit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839955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6060448" y="909466"/>
            <a:ext cx="4477636" cy="555444"/>
            <a:chOff x="4021790" y="909466"/>
            <a:chExt cx="4477636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2" name="Triangle 11"/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4078939" y="909466"/>
              <a:ext cx="4420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Single bunch beam to 14/26 GeV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571308"/>
              </p:ext>
            </p:extLst>
          </p:nvPr>
        </p:nvGraphicFramePr>
        <p:xfrm>
          <a:off x="242886" y="2059042"/>
          <a:ext cx="11687178" cy="3825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5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Transition crossing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Acceleration to 14/26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Orbit check at 14 GeV for main unit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40 MU refurbished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Most critical for MTE beam at dummy septum 15 / septum 16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Consider local orbit when calculating correction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Could require another iteration of main magnet movements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 days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(+2/3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Internal 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807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K-modulation at low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Low energy quads polarity and optics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 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429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831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6060448" y="909466"/>
            <a:ext cx="4477636" cy="555444"/>
            <a:chOff x="4021790" y="909466"/>
            <a:chExt cx="4477636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2" name="Triangle 11"/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4078939" y="909466"/>
              <a:ext cx="4420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Single bunch beam to 14/26 GeV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500155"/>
              </p:ext>
            </p:extLst>
          </p:nvPr>
        </p:nvGraphicFramePr>
        <p:xfrm>
          <a:off x="242886" y="2059042"/>
          <a:ext cx="11687178" cy="3916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80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8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04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Wire scanners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Extensive cross-checks done for 54H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Commissioning with BI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 days 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H/V BGI magnet effect on orbit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with experts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? 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384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TT2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Shadowing TPS15/SMH16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Bumper optimization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QKE16 (except MTE)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Diamond BLMs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Bumper new equipment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Final setup for all other beams after MTE shadowing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TT2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Kick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BPMs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Twiss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 grids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TOF -&gt; D3 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429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327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39865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325244"/>
              </p:ext>
            </p:extLst>
          </p:nvPr>
        </p:nvGraphicFramePr>
        <p:xfrm>
          <a:off x="242886" y="2059042"/>
          <a:ext cx="11687178" cy="3291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 MHz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system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(old as backup)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</a:t>
                      </a: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Blowup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for high-intensity beams</a:t>
                      </a:r>
                      <a:b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- 8e12 needed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At least 2 days for cavity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 MTE core/islands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Synchronisation MTE kickers KFA4/9/13/21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Q-meter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Wire scanner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TFB excitation mode setup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Make machine safe for Xmas shutdown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D1322102-38F4-BE48-86FA-C89D5C885F98}"/>
              </a:ext>
            </a:extLst>
          </p:cNvPr>
          <p:cNvGrpSpPr/>
          <p:nvPr/>
        </p:nvGrpSpPr>
        <p:grpSpPr>
          <a:xfrm>
            <a:off x="7900678" y="909466"/>
            <a:ext cx="2717792" cy="555444"/>
            <a:chOff x="4021790" y="909466"/>
            <a:chExt cx="2717792" cy="55544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2D6830D-8DD1-8149-99EA-59ADA4D313A5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8" name="Triangle 17">
                <a:extLst>
                  <a:ext uri="{FF2B5EF4-FFF2-40B4-BE49-F238E27FC236}">
                    <a16:creationId xmlns:a16="http://schemas.microsoft.com/office/drawing/2014/main" id="{AB56F4B7-B14B-8E4C-A3DA-BE1DBD0FFB59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CF9C196-7E34-6745-94DF-7571AA59DDBF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847A8A0-E016-0D46-BBC3-F484069FFF21}"/>
                </a:ext>
              </a:extLst>
            </p:cNvPr>
            <p:cNvSpPr txBox="1"/>
            <p:nvPr/>
          </p:nvSpPr>
          <p:spPr>
            <a:xfrm>
              <a:off x="4078939" y="909466"/>
              <a:ext cx="26606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Christmas shutdown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4469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835279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6182524" y="909466"/>
            <a:ext cx="3520765" cy="555444"/>
            <a:chOff x="928726" y="909466"/>
            <a:chExt cx="3520765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331500" y="1021998"/>
              <a:ext cx="117991" cy="442912"/>
              <a:chOff x="2538560" y="942975"/>
              <a:chExt cx="117991" cy="442912"/>
            </a:xfrm>
          </p:grpSpPr>
          <p:sp>
            <p:nvSpPr>
              <p:cNvPr id="12" name="Triangle 11"/>
              <p:cNvSpPr/>
              <p:nvPr/>
            </p:nvSpPr>
            <p:spPr>
              <a:xfrm rot="16352715">
                <a:off x="252357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656551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928726" y="909466"/>
              <a:ext cx="33996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chemeClr val="accent6">
                      <a:lumMod val="50000"/>
                    </a:schemeClr>
                  </a:solidFill>
                </a:rPr>
                <a:t>LHCIndiv</a:t>
              </a:r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/probe and TOF ready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374803"/>
              </p:ext>
            </p:extLst>
          </p:nvPr>
        </p:nvGraphicFramePr>
        <p:xfrm>
          <a:off x="242886" y="2059042"/>
          <a:ext cx="11687178" cy="3418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Restart and recover previous commissioning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Piquet and equipment experts need to be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Finalize </a:t>
                      </a: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LHCIndiv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LHCprobe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rotation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40/80 MHz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controller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Continue MTE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TT2 trajectories by turns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BLM thresholds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For higher intensity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19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614800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E3A343E-BAB5-7740-AF07-EC570908BE09}"/>
              </a:ext>
            </a:extLst>
          </p:cNvPr>
          <p:cNvGrpSpPr/>
          <p:nvPr/>
        </p:nvGrpSpPr>
        <p:grpSpPr>
          <a:xfrm>
            <a:off x="9925657" y="909466"/>
            <a:ext cx="1547431" cy="555444"/>
            <a:chOff x="2902060" y="909466"/>
            <a:chExt cx="1547431" cy="555444"/>
          </a:xfrm>
        </p:grpSpPr>
        <p:grpSp>
          <p:nvGrpSpPr>
            <p:cNvPr id="11" name="Group 10"/>
            <p:cNvGrpSpPr/>
            <p:nvPr/>
          </p:nvGrpSpPr>
          <p:grpSpPr>
            <a:xfrm>
              <a:off x="4331500" y="1021998"/>
              <a:ext cx="117991" cy="442912"/>
              <a:chOff x="2538560" y="942975"/>
              <a:chExt cx="117991" cy="442912"/>
            </a:xfrm>
          </p:grpSpPr>
          <p:sp>
            <p:nvSpPr>
              <p:cNvPr id="12" name="Triangle 11"/>
              <p:cNvSpPr/>
              <p:nvPr/>
            </p:nvSpPr>
            <p:spPr>
              <a:xfrm rot="16352715">
                <a:off x="252357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656551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2902060" y="909466"/>
              <a:ext cx="13350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ready</a:t>
              </a:r>
            </a:p>
          </p:txBody>
        </p: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938940"/>
              </p:ext>
            </p:extLst>
          </p:nvPr>
        </p:nvGraphicFramePr>
        <p:xfrm>
          <a:off x="242886" y="2059042"/>
          <a:ext cx="11687178" cy="1737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 multi-bunch LHC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 MHz 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40/80 MHz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expert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 MHz 1-turn delay feed-back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For multi-bunch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534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842820" cy="653767"/>
          </a:xfrm>
        </p:spPr>
        <p:txBody>
          <a:bodyPr>
            <a:normAutofit/>
          </a:bodyPr>
          <a:lstStyle/>
          <a:p>
            <a:r>
              <a:rPr lang="en-GB" dirty="0"/>
              <a:t>Non-standalone commissioning – beam for SPS/</a:t>
            </a:r>
            <a:r>
              <a:rPr lang="en-GB" dirty="0" err="1"/>
              <a:t>nToF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16894"/>
              </p:ext>
            </p:extLst>
          </p:nvPr>
        </p:nvGraphicFramePr>
        <p:xfrm>
          <a:off x="602272" y="1502782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7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8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9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10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11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A9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727830"/>
              </p:ext>
            </p:extLst>
          </p:nvPr>
        </p:nvGraphicFramePr>
        <p:xfrm>
          <a:off x="242886" y="3027228"/>
          <a:ext cx="11687178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16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2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Finalize MTE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Loss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Intensity limit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Many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2e13 higher than 2018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Finalize multi-bunch LHC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splitting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 24, 36, 48, 56, 72 bunches </a:t>
                      </a:r>
                    </a:p>
                    <a:p>
                      <a:r>
                        <a:rPr kumimoji="0" lang="en-US" sz="1600" b="0" i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25ns, BCMS</a:t>
                      </a:r>
                    </a:p>
                    <a:p>
                      <a:r>
                        <a:rPr kumimoji="0" lang="en-US" sz="1600" b="0" i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Priorities/order to be detailed</a:t>
                      </a:r>
                      <a:endParaRPr lang="en-GB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356BDB57-D4C5-7B44-9370-955E686FA4FD}"/>
              </a:ext>
            </a:extLst>
          </p:cNvPr>
          <p:cNvGrpSpPr/>
          <p:nvPr/>
        </p:nvGrpSpPr>
        <p:grpSpPr>
          <a:xfrm>
            <a:off x="627839" y="909466"/>
            <a:ext cx="2097432" cy="555444"/>
            <a:chOff x="4021790" y="909466"/>
            <a:chExt cx="2097432" cy="55544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C4FF9E5-88BA-164E-9E52-F75D7217D44F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18" name="Triangle 17">
                <a:extLst>
                  <a:ext uri="{FF2B5EF4-FFF2-40B4-BE49-F238E27FC236}">
                    <a16:creationId xmlns:a16="http://schemas.microsoft.com/office/drawing/2014/main" id="{34666C95-4F6B-0F42-929C-55DE7860F9E0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BB2A8E9-1BBF-3B48-96BF-48E39A73FB2C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98605B-7FBB-CE41-97C7-4FF14BAF078B}"/>
                </a:ext>
              </a:extLst>
            </p:cNvPr>
            <p:cNvSpPr txBox="1"/>
            <p:nvPr/>
          </p:nvSpPr>
          <p:spPr>
            <a:xfrm>
              <a:off x="4078939" y="909466"/>
              <a:ext cx="20402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chemeClr val="accent6">
                      <a:lumMod val="50000"/>
                    </a:schemeClr>
                  </a:solidFill>
                </a:rPr>
                <a:t>LHCIndiv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669C8C-984A-1749-9AB8-C36E597B4D39}"/>
              </a:ext>
            </a:extLst>
          </p:cNvPr>
          <p:cNvGrpSpPr/>
          <p:nvPr/>
        </p:nvGrpSpPr>
        <p:grpSpPr>
          <a:xfrm>
            <a:off x="2459388" y="909466"/>
            <a:ext cx="1538872" cy="555444"/>
            <a:chOff x="4021790" y="909466"/>
            <a:chExt cx="1538872" cy="55544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F08A1B4-A91F-2B4C-9859-B579D4F39B76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24" name="Triangle 23">
                <a:extLst>
                  <a:ext uri="{FF2B5EF4-FFF2-40B4-BE49-F238E27FC236}">
                    <a16:creationId xmlns:a16="http://schemas.microsoft.com/office/drawing/2014/main" id="{32F40504-885D-AB49-9272-198DD03E046A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A75FF54C-50CD-704A-A5CC-B2B219BAE05B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4F9081D-B9AA-7D4F-94FF-D0F8B8BA5D4F}"/>
                </a:ext>
              </a:extLst>
            </p:cNvPr>
            <p:cNvSpPr txBox="1"/>
            <p:nvPr/>
          </p:nvSpPr>
          <p:spPr>
            <a:xfrm>
              <a:off x="4078940" y="909466"/>
              <a:ext cx="1481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low int.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5BFA66-F7C3-F643-9DEA-C8817EBBD383}"/>
              </a:ext>
            </a:extLst>
          </p:cNvPr>
          <p:cNvGrpSpPr/>
          <p:nvPr/>
        </p:nvGrpSpPr>
        <p:grpSpPr>
          <a:xfrm>
            <a:off x="764301" y="1944496"/>
            <a:ext cx="2205007" cy="543667"/>
            <a:chOff x="4021790" y="1021998"/>
            <a:chExt cx="2205007" cy="5436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B7BD62A-1794-D142-9192-DA895B9E8F7A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9065"/>
              <a:chOff x="2228850" y="942975"/>
              <a:chExt cx="114300" cy="449065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1531D0AF-0565-9D4C-AB70-2DD7CA86F965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4" name="Triangle 33">
                <a:extLst>
                  <a:ext uri="{FF2B5EF4-FFF2-40B4-BE49-F238E27FC236}">
                    <a16:creationId xmlns:a16="http://schemas.microsoft.com/office/drawing/2014/main" id="{50C5D6D3-EDF0-914A-80D7-AACA855BC03F}"/>
                  </a:ext>
                </a:extLst>
              </p:cNvPr>
              <p:cNvSpPr/>
              <p:nvPr/>
            </p:nvSpPr>
            <p:spPr>
              <a:xfrm rot="5400000">
                <a:off x="2213866" y="1262756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9455AFA-986B-F646-A30B-36547044CFF0}"/>
                </a:ext>
              </a:extLst>
            </p:cNvPr>
            <p:cNvSpPr txBox="1"/>
            <p:nvPr/>
          </p:nvSpPr>
          <p:spPr>
            <a:xfrm>
              <a:off x="4186514" y="1196333"/>
              <a:ext cx="20402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core to SPS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F11FEC-DFFA-C14A-9040-0C1F403711DF}"/>
              </a:ext>
            </a:extLst>
          </p:cNvPr>
          <p:cNvGrpSpPr/>
          <p:nvPr/>
        </p:nvGrpSpPr>
        <p:grpSpPr>
          <a:xfrm>
            <a:off x="4258543" y="900504"/>
            <a:ext cx="1514116" cy="555445"/>
            <a:chOff x="4021790" y="909465"/>
            <a:chExt cx="1514116" cy="555445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8DAFBAD-FF99-ED42-85D2-8B6A4CE9BF8C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FDE7C7D0-F5C5-D148-B77A-95ACCC6CA174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0695D7B-EDA9-994C-B410-31804B2A946C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40168AA-E4BC-7C45-8C73-C5187169D424}"/>
                </a:ext>
              </a:extLst>
            </p:cNvPr>
            <p:cNvSpPr txBox="1"/>
            <p:nvPr/>
          </p:nvSpPr>
          <p:spPr>
            <a:xfrm>
              <a:off x="4078939" y="909465"/>
              <a:ext cx="1456967" cy="378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chemeClr val="accent6">
                      <a:lumMod val="50000"/>
                    </a:schemeClr>
                  </a:solidFill>
                </a:rPr>
                <a:t>LHCProbe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D03030F-EDED-D849-9472-A81241723596}"/>
              </a:ext>
            </a:extLst>
          </p:cNvPr>
          <p:cNvGrpSpPr/>
          <p:nvPr/>
        </p:nvGrpSpPr>
        <p:grpSpPr>
          <a:xfrm>
            <a:off x="6108833" y="917657"/>
            <a:ext cx="1538872" cy="555444"/>
            <a:chOff x="4021790" y="909466"/>
            <a:chExt cx="1538872" cy="555444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E462543-4D42-2B4B-90A3-033A186F630F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44" name="Triangle 43">
                <a:extLst>
                  <a:ext uri="{FF2B5EF4-FFF2-40B4-BE49-F238E27FC236}">
                    <a16:creationId xmlns:a16="http://schemas.microsoft.com/office/drawing/2014/main" id="{FB954944-5B9F-5C43-805B-116A30FCD004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0B80923-FC95-5E47-A1B1-FF79DF022CC3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EB41A07-55A8-9A44-94BC-CFAD46A31A08}"/>
                </a:ext>
              </a:extLst>
            </p:cNvPr>
            <p:cNvSpPr txBox="1"/>
            <p:nvPr/>
          </p:nvSpPr>
          <p:spPr>
            <a:xfrm>
              <a:off x="4078940" y="909466"/>
              <a:ext cx="1481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MTE full int.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52F81A5-0EDC-924E-BE1E-408A73DE5270}"/>
              </a:ext>
            </a:extLst>
          </p:cNvPr>
          <p:cNvGrpSpPr/>
          <p:nvPr/>
        </p:nvGrpSpPr>
        <p:grpSpPr>
          <a:xfrm>
            <a:off x="7990704" y="909465"/>
            <a:ext cx="2219077" cy="555445"/>
            <a:chOff x="4021790" y="909465"/>
            <a:chExt cx="2219077" cy="55544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1E008E0-CF12-DB40-8F70-E3535E938AB5}"/>
                </a:ext>
              </a:extLst>
            </p:cNvPr>
            <p:cNvGrpSpPr/>
            <p:nvPr/>
          </p:nvGrpSpPr>
          <p:grpSpPr>
            <a:xfrm>
              <a:off x="4021790" y="1021998"/>
              <a:ext cx="114300" cy="442912"/>
              <a:chOff x="2228850" y="942975"/>
              <a:chExt cx="114300" cy="442912"/>
            </a:xfrm>
          </p:grpSpPr>
          <p:sp>
            <p:nvSpPr>
              <p:cNvPr id="49" name="Triangle 48">
                <a:extLst>
                  <a:ext uri="{FF2B5EF4-FFF2-40B4-BE49-F238E27FC236}">
                    <a16:creationId xmlns:a16="http://schemas.microsoft.com/office/drawing/2014/main" id="{3A706249-AD3F-944D-A11C-5BA916BD9AF6}"/>
                  </a:ext>
                </a:extLst>
              </p:cNvPr>
              <p:cNvSpPr/>
              <p:nvPr/>
            </p:nvSpPr>
            <p:spPr>
              <a:xfrm rot="5400000">
                <a:off x="2213866" y="957959"/>
                <a:ext cx="144268" cy="114300"/>
              </a:xfrm>
              <a:prstGeom prst="triangle">
                <a:avLst/>
              </a:prstGeom>
              <a:solidFill>
                <a:srgbClr val="0055A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2B10CDE-3E49-4242-B464-4FCDA8EEFEF8}"/>
                  </a:ext>
                </a:extLst>
              </p:cNvPr>
              <p:cNvCxnSpPr/>
              <p:nvPr/>
            </p:nvCxnSpPr>
            <p:spPr>
              <a:xfrm flipV="1">
                <a:off x="2228850" y="942975"/>
                <a:ext cx="0" cy="442912"/>
              </a:xfrm>
              <a:prstGeom prst="line">
                <a:avLst/>
              </a:prstGeom>
              <a:ln>
                <a:solidFill>
                  <a:srgbClr val="0055A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F3D3845-8D43-AC4F-AB3A-3DCDAB15211B}"/>
                </a:ext>
              </a:extLst>
            </p:cNvPr>
            <p:cNvSpPr txBox="1"/>
            <p:nvPr/>
          </p:nvSpPr>
          <p:spPr>
            <a:xfrm>
              <a:off x="4078939" y="909465"/>
              <a:ext cx="2161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>
                      <a:lumMod val="50000"/>
                    </a:schemeClr>
                  </a:solidFill>
                </a:rPr>
                <a:t>LHC multi-bunch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0682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7562-B412-7D4E-AAEC-C76551053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79A49-21F9-914D-8D03-0295F45CA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Equipment groups work mainly during daytime, it would be </a:t>
            </a:r>
            <a:r>
              <a:rPr lang="en-US" b="1" dirty="0"/>
              <a:t>essential</a:t>
            </a:r>
            <a:r>
              <a:rPr lang="en-US" dirty="0"/>
              <a:t> to have the </a:t>
            </a:r>
            <a:r>
              <a:rPr lang="en-US" dirty="0">
                <a:solidFill>
                  <a:srgbClr val="FF0000"/>
                </a:solidFill>
              </a:rPr>
              <a:t>beam </a:t>
            </a:r>
            <a:r>
              <a:rPr lang="en-US" b="1" dirty="0">
                <a:solidFill>
                  <a:srgbClr val="FF0000"/>
                </a:solidFill>
              </a:rPr>
              <a:t>commissioning coordinators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also </a:t>
            </a:r>
            <a:r>
              <a:rPr lang="en-US" b="1" dirty="0">
                <a:solidFill>
                  <a:srgbClr val="FF0000"/>
                </a:solidFill>
              </a:rPr>
              <a:t>on normal working hours </a:t>
            </a:r>
            <a:r>
              <a:rPr lang="en-US" dirty="0"/>
              <a:t>(at least during the first 6 weeks of the start-up). </a:t>
            </a:r>
            <a:br>
              <a:rPr lang="en-US" dirty="0"/>
            </a:br>
            <a:r>
              <a:rPr lang="en-US" dirty="0"/>
              <a:t>This would improve communication and would help everybody to keep up with planning changes according to the technical progress</a:t>
            </a:r>
          </a:p>
          <a:p>
            <a:r>
              <a:rPr lang="en-US" dirty="0">
                <a:solidFill>
                  <a:srgbClr val="FF0000"/>
                </a:solidFill>
              </a:rPr>
              <a:t>Expert availability </a:t>
            </a:r>
            <a:r>
              <a:rPr lang="en-US" dirty="0"/>
              <a:t>needs to be arranged shared with other machines</a:t>
            </a:r>
          </a:p>
          <a:p>
            <a:endParaRPr lang="en-US" dirty="0"/>
          </a:p>
          <a:p>
            <a:r>
              <a:rPr lang="en-US" dirty="0"/>
              <a:t>More time needed between TOF/EAST beam permits and physics start!</a:t>
            </a:r>
          </a:p>
          <a:p>
            <a:pPr lvl="1"/>
            <a:r>
              <a:rPr lang="en-US" dirty="0"/>
              <a:t>Had delays on the experimental zone readiness this year -&gt; delayed beam permit</a:t>
            </a:r>
          </a:p>
          <a:p>
            <a:r>
              <a:rPr lang="en-US" dirty="0"/>
              <a:t>Reference magnet</a:t>
            </a:r>
          </a:p>
          <a:p>
            <a:pPr lvl="1"/>
            <a:r>
              <a:rPr lang="en-US" dirty="0"/>
              <a:t>measurement system dis-/reassembled</a:t>
            </a:r>
          </a:p>
          <a:p>
            <a:pPr lvl="1"/>
            <a:r>
              <a:rPr lang="en-US" dirty="0"/>
              <a:t>Setup with eddy current compensation card in reference magnet (was not present this year)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A3B07-2377-AE46-8AC6-0895B8CD5F7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532D5-A0B3-A349-BD34-529D74E3C91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087A8-6E71-3C44-8578-DC83C810A7A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70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3E8CE-D0BF-544F-B43F-8113CFD2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8FC22-C8F7-D84F-A7CD-02E0B40F4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Hardware commissioning progress very important</a:t>
            </a:r>
          </a:p>
          <a:p>
            <a:r>
              <a:rPr lang="en-US" dirty="0"/>
              <a:t>Christmas shutdown needs to be incorporated as well as possible</a:t>
            </a:r>
          </a:p>
          <a:p>
            <a:pPr lvl="1"/>
            <a:r>
              <a:rPr lang="en-US" dirty="0"/>
              <a:t>Reduces effective time</a:t>
            </a:r>
          </a:p>
          <a:p>
            <a:r>
              <a:rPr lang="en-US" dirty="0"/>
              <a:t>A lot of new essential equipment / instrumentation needs to be commissioned</a:t>
            </a:r>
          </a:p>
          <a:p>
            <a:pPr lvl="1"/>
            <a:r>
              <a:rPr lang="en-US" dirty="0"/>
              <a:t>RF beam control</a:t>
            </a:r>
          </a:p>
          <a:p>
            <a:pPr lvl="1"/>
            <a:r>
              <a:rPr lang="en-US" dirty="0"/>
              <a:t>Transverse feedback</a:t>
            </a:r>
          </a:p>
          <a:p>
            <a:pPr lvl="1"/>
            <a:r>
              <a:rPr lang="en-US" dirty="0"/>
              <a:t>bumpers</a:t>
            </a:r>
          </a:p>
          <a:p>
            <a:pPr lvl="1"/>
            <a:r>
              <a:rPr lang="en-US" dirty="0"/>
              <a:t>Wire scanners, BGI</a:t>
            </a:r>
          </a:p>
          <a:p>
            <a:pPr lvl="1"/>
            <a:r>
              <a:rPr lang="en-US" dirty="0"/>
              <a:t>Multi-turn SEM grids</a:t>
            </a:r>
          </a:p>
          <a:p>
            <a:pPr lvl="1"/>
            <a:r>
              <a:rPr lang="en-US" dirty="0"/>
              <a:t>Internal dumps, </a:t>
            </a:r>
            <a:r>
              <a:rPr lang="en-US" dirty="0" err="1"/>
              <a:t>ralentisseur</a:t>
            </a:r>
            <a:r>
              <a:rPr lang="en-US" dirty="0"/>
              <a:t>, external conditions</a:t>
            </a:r>
          </a:p>
          <a:p>
            <a:pPr lvl="1"/>
            <a:endParaRPr lang="en-US" dirty="0"/>
          </a:p>
          <a:p>
            <a:r>
              <a:rPr lang="en-US" dirty="0"/>
              <a:t>Should be able to get the required beams ready in time for the SPS</a:t>
            </a:r>
            <a:br>
              <a:rPr lang="en-US" dirty="0"/>
            </a:br>
            <a:r>
              <a:rPr lang="en-US" dirty="0"/>
              <a:t>if there are no major hiccups  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80C5CA9-8912-B24E-BBC6-D24BCF31C31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980557-D152-D948-963E-B2D93E67FA3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5EF64-486C-D54D-91E2-FEED04D1CA5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B5C75D1-EFAA-B34D-815D-E5AB27DBCB9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24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Injectors Upgrade Workshop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PS Beam Commissioning Schedule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0" y="3964306"/>
            <a:ext cx="8766713" cy="1595836"/>
          </a:xfrm>
        </p:spPr>
        <p:txBody>
          <a:bodyPr>
            <a:normAutofit/>
          </a:bodyPr>
          <a:lstStyle/>
          <a:p>
            <a:r>
              <a:rPr lang="en-GB" dirty="0"/>
              <a:t>Frank Tecker, BE-OP</a:t>
            </a:r>
          </a:p>
          <a:p>
            <a:endParaRPr lang="en-GB" dirty="0"/>
          </a:p>
          <a:p>
            <a:r>
              <a:rPr lang="en-US" dirty="0"/>
              <a:t>Many thanks to</a:t>
            </a:r>
          </a:p>
          <a:p>
            <a:r>
              <a:rPr lang="en-US" dirty="0" err="1"/>
              <a:t>D.Cotte</a:t>
            </a:r>
            <a:r>
              <a:rPr lang="en-US" dirty="0"/>
              <a:t>, H. </a:t>
            </a:r>
            <a:r>
              <a:rPr lang="en-US" dirty="0" err="1"/>
              <a:t>Damerau</a:t>
            </a:r>
            <a:r>
              <a:rPr lang="en-US" dirty="0"/>
              <a:t>, </a:t>
            </a:r>
            <a:r>
              <a:rPr lang="en-US" dirty="0" err="1"/>
              <a:t>M.Delrieux</a:t>
            </a:r>
            <a:r>
              <a:rPr lang="en-US" dirty="0"/>
              <a:t>, </a:t>
            </a:r>
            <a:r>
              <a:rPr lang="en-US" dirty="0" err="1"/>
              <a:t>O.Hans</a:t>
            </a:r>
            <a:r>
              <a:rPr lang="en-US" dirty="0"/>
              <a:t>, </a:t>
            </a:r>
            <a:r>
              <a:rPr lang="en-US" dirty="0" err="1"/>
              <a:t>A.Huschauer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9831D6C-B89B-D846-B5E3-A11A21D0C91A}"/>
              </a:ext>
            </a:extLst>
          </p:cNvPr>
          <p:cNvGrpSpPr/>
          <p:nvPr/>
        </p:nvGrpSpPr>
        <p:grpSpPr>
          <a:xfrm>
            <a:off x="4332157" y="2308484"/>
            <a:ext cx="7856794" cy="3979558"/>
            <a:chOff x="5876145" y="3130842"/>
            <a:chExt cx="6190938" cy="34602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3CE0D2E-A3B7-9245-8510-4A8C256A3E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217" t="31379" b="30325"/>
            <a:stretch/>
          </p:blipFill>
          <p:spPr>
            <a:xfrm>
              <a:off x="5876145" y="3702570"/>
              <a:ext cx="6190938" cy="288852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3FB7721-2072-D94D-AAE2-232CC92865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217" t="-1" b="92503"/>
            <a:stretch/>
          </p:blipFill>
          <p:spPr>
            <a:xfrm>
              <a:off x="5876145" y="3130842"/>
              <a:ext cx="6190938" cy="56548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21E5143-FF56-4D4F-B4FD-16B25FA9C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LS2 Master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3D4EC-53C8-E24E-B26B-6264F13DC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6 weeks foreseen for standalone PS beam commissioning</a:t>
            </a:r>
          </a:p>
          <a:p>
            <a:r>
              <a:rPr lang="en-US" dirty="0"/>
              <a:t>Interrupted by 2 weeks Christmas shutdown !!!</a:t>
            </a:r>
          </a:p>
          <a:p>
            <a:pPr lvl="1"/>
            <a:r>
              <a:rPr lang="en-US" dirty="0"/>
              <a:t>Keep services running (CO, water, etc.) =&gt; need piquet services</a:t>
            </a:r>
          </a:p>
          <a:p>
            <a:pPr lvl="1"/>
            <a:r>
              <a:rPr lang="en-US" dirty="0"/>
              <a:t>No lock-out</a:t>
            </a:r>
          </a:p>
          <a:p>
            <a:pPr lvl="1"/>
            <a:r>
              <a:rPr lang="en-US" dirty="0"/>
              <a:t>Access system by TI</a:t>
            </a:r>
          </a:p>
          <a:p>
            <a:pPr lvl="1"/>
            <a:r>
              <a:rPr lang="en-US" dirty="0"/>
              <a:t>People’s holidays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=&gt; </a:t>
            </a:r>
            <a:r>
              <a:rPr lang="en-US" dirty="0">
                <a:solidFill>
                  <a:srgbClr val="FF0000"/>
                </a:solidFill>
              </a:rPr>
              <a:t>effective 4.5-5 weeks!</a:t>
            </a:r>
          </a:p>
          <a:p>
            <a:endParaRPr lang="en-US" dirty="0"/>
          </a:p>
          <a:p>
            <a:r>
              <a:rPr lang="en-US" dirty="0"/>
              <a:t>Fast restart examples</a:t>
            </a:r>
          </a:p>
          <a:p>
            <a:pPr lvl="1"/>
            <a:r>
              <a:rPr lang="en-US" dirty="0"/>
              <a:t>2010 AMS run</a:t>
            </a:r>
          </a:p>
          <a:p>
            <a:pPr lvl="1"/>
            <a:r>
              <a:rPr lang="en-US" dirty="0"/>
              <a:t>2013 Jan restart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999748-8317-264D-A26B-420618282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3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4413E5-6E06-6443-A83D-80F0376A73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36C23D-5DF6-CD4B-BF59-E833DF046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Frank Tecker</a:t>
            </a:r>
          </a:p>
        </p:txBody>
      </p:sp>
    </p:spTree>
    <p:extLst>
      <p:ext uri="{BB962C8B-B14F-4D97-AF65-F5344CB8AC3E}">
        <p14:creationId xmlns:p14="http://schemas.microsoft.com/office/powerpoint/2010/main" val="3455179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4FF98-DF86-8645-9A23-AF72535DA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Beams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CFA0B-1050-9A40-92B1-341458DD2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SPS (from week 3/2021) (from </a:t>
            </a:r>
            <a:r>
              <a:rPr lang="en-US" dirty="0" err="1"/>
              <a:t>K.Li’s</a:t>
            </a:r>
            <a:r>
              <a:rPr lang="en-US" dirty="0"/>
              <a:t> presentation)</a:t>
            </a:r>
          </a:p>
          <a:p>
            <a:pPr lvl="1"/>
            <a:r>
              <a:rPr lang="en-US" dirty="0" err="1"/>
              <a:t>LHCIndiv</a:t>
            </a:r>
            <a:r>
              <a:rPr lang="en-US" dirty="0"/>
              <a:t> (1.2e11)</a:t>
            </a:r>
          </a:p>
          <a:p>
            <a:pPr lvl="1"/>
            <a:r>
              <a:rPr lang="en-US" dirty="0"/>
              <a:t>MTE low intensity (core only, 5e11, 2µs) 	after 2 days</a:t>
            </a:r>
          </a:p>
          <a:p>
            <a:pPr lvl="1"/>
            <a:r>
              <a:rPr lang="en-US" dirty="0"/>
              <a:t>MTE low </a:t>
            </a:r>
            <a:r>
              <a:rPr lang="en-US" dirty="0" err="1"/>
              <a:t>int</a:t>
            </a:r>
            <a:r>
              <a:rPr lang="en-US" dirty="0"/>
              <a:t> (5e12, 10µs)       			after 1 week</a:t>
            </a:r>
          </a:p>
          <a:p>
            <a:pPr lvl="1"/>
            <a:r>
              <a:rPr lang="en-US" dirty="0" err="1"/>
              <a:t>LHCProbe</a:t>
            </a:r>
            <a:r>
              <a:rPr lang="en-US" dirty="0"/>
              <a:t> 					after 2 weeks</a:t>
            </a:r>
          </a:p>
          <a:p>
            <a:pPr lvl="1"/>
            <a:r>
              <a:rPr lang="en-US" dirty="0"/>
              <a:t>MTE full beam 					after 3 weeks</a:t>
            </a:r>
          </a:p>
          <a:p>
            <a:pPr lvl="1"/>
            <a:r>
              <a:rPr lang="en-US" dirty="0"/>
              <a:t>Multi-bunch beams (12b, 24, 36, 48, 72) 	after 4 weeks</a:t>
            </a:r>
          </a:p>
          <a:p>
            <a:pPr lvl="2"/>
            <a:r>
              <a:rPr lang="en-US" dirty="0"/>
              <a:t>Standard 25ns or BCMS (not big difference for the PS RF)</a:t>
            </a:r>
          </a:p>
          <a:p>
            <a:pPr lvl="1"/>
            <a:endParaRPr lang="en-US" dirty="0"/>
          </a:p>
          <a:p>
            <a:r>
              <a:rPr lang="en-US" dirty="0"/>
              <a:t>NTOF from week 3/2021 (new target, assume intensity ramp-up later)</a:t>
            </a:r>
          </a:p>
          <a:p>
            <a:r>
              <a:rPr lang="en-US" dirty="0"/>
              <a:t>AD from week 12/2021 (RF side should follow other beams)</a:t>
            </a:r>
          </a:p>
          <a:p>
            <a:r>
              <a:rPr lang="en-US" dirty="0"/>
              <a:t>EAST from week 18/2021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21B5-BE5D-A341-830A-F5DD4927B90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4371C-BB0D-A74C-B581-1EA2CE74502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392A5-2267-6A41-ACD0-4F993C85E30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96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56B-6027-7946-9409-A6ACAA665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Assumptions / Prerequisites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CB772-DCE4-A74D-BA37-CDEDD418F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Hardware tests/Cold checkout finished, all possible tests without beam done</a:t>
            </a:r>
          </a:p>
          <a:p>
            <a:pPr lvl="1"/>
            <a:r>
              <a:rPr lang="en-US" dirty="0"/>
              <a:t>New injection equipment (polarity,…)</a:t>
            </a:r>
          </a:p>
          <a:p>
            <a:pPr lvl="1"/>
            <a:r>
              <a:rPr lang="en-US" dirty="0"/>
              <a:t>BPM alignment offsets after main unit renovation</a:t>
            </a:r>
          </a:p>
          <a:p>
            <a:pPr lvl="1"/>
            <a:r>
              <a:rPr lang="en-US" dirty="0"/>
              <a:t>new RF beam control validated without beam, existing one prepared for beam, 10 MHz cavity phasing</a:t>
            </a:r>
          </a:p>
          <a:p>
            <a:pPr lvl="1"/>
            <a:r>
              <a:rPr lang="en-US" dirty="0"/>
              <a:t>Interlocks (new internal dump, interlock when in chamber to PSB extraction BIC + SIS interlock, interlock from BCT (TOF parasitic beam on EAST not extracted), BLM,…)</a:t>
            </a:r>
          </a:p>
          <a:p>
            <a:pPr lvl="1"/>
            <a:r>
              <a:rPr lang="en-US" dirty="0"/>
              <a:t>External conditions (will have been renovated), some will have to be done when EIS are working</a:t>
            </a:r>
          </a:p>
          <a:p>
            <a:pPr lvl="1"/>
            <a:r>
              <a:rPr lang="en-US" dirty="0"/>
              <a:t>Optics definitions, YASP configuration</a:t>
            </a:r>
          </a:p>
          <a:p>
            <a:pPr lvl="1"/>
            <a:r>
              <a:rPr lang="en-US" dirty="0"/>
              <a:t>Magnetic checks of PFW circuits foreseen</a:t>
            </a:r>
          </a:p>
          <a:p>
            <a:r>
              <a:rPr lang="en-US" dirty="0"/>
              <a:t>Injection line PSB-&gt;PS commissioned up to BT dump</a:t>
            </a:r>
          </a:p>
          <a:p>
            <a:pPr lvl="1"/>
            <a:r>
              <a:rPr lang="en-US" dirty="0"/>
              <a:t>known Twiss parameters</a:t>
            </a:r>
          </a:p>
          <a:p>
            <a:pPr lvl="1"/>
            <a:r>
              <a:rPr lang="en-US" dirty="0"/>
              <a:t>BTP line magnets polarity checks, HW tests done</a:t>
            </a:r>
          </a:p>
          <a:p>
            <a:r>
              <a:rPr lang="en-US" dirty="0"/>
              <a:t>2 GeV injection cycles prepared (had a first check for RF already)</a:t>
            </a:r>
          </a:p>
          <a:p>
            <a:pPr lvl="1"/>
            <a:r>
              <a:rPr lang="en-US" dirty="0"/>
              <a:t>Shorter ramp time needed (~30 </a:t>
            </a:r>
            <a:r>
              <a:rPr lang="en-US" dirty="0" err="1"/>
              <a:t>ms</a:t>
            </a:r>
            <a:r>
              <a:rPr lang="en-US" dirty="0"/>
              <a:t> less)</a:t>
            </a:r>
          </a:p>
          <a:p>
            <a:pPr lvl="1"/>
            <a:r>
              <a:rPr lang="en-US" dirty="0"/>
              <a:t>POPS regulation should allow first ramp up modification</a:t>
            </a:r>
          </a:p>
          <a:p>
            <a:r>
              <a:rPr lang="en-US" dirty="0"/>
              <a:t>Plan in DSO tests for SPS, TOF, (AD, EAST later),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739F2-5954-B542-947C-C2697360ADA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23E99-22C0-5D49-9122-2893C4E6C52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Frank Tecker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48108-DCEE-D142-9DF1-A135B07A883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40CA1110-E82C-0D45-A39A-1FF590E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9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 - Injection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05129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62279" y="909466"/>
            <a:ext cx="678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Circulating low intensity beam (TOF-like or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LHCIndiv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4029693"/>
              </p:ext>
            </p:extLst>
          </p:nvPr>
        </p:nvGraphicFramePr>
        <p:xfrm>
          <a:off x="242886" y="2122510"/>
          <a:ext cx="11687178" cy="351079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65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1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1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77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64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58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4477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99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Safety chain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Ext. conditions, 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Ext. conditions renovated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½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BTP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 setup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Kick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- 30m, 6 quadrupoles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BPM should be like BT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BPM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First turn, orbit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264202"/>
                  </a:ext>
                </a:extLst>
              </a:tr>
              <a:tr h="3952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Bump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YASP, bump closure (</a:t>
                      </a: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MatLab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Delay and amplitude optimization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Synchronization studies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To be redone after main magnet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32C8179-9094-DB4B-946F-3C76D1CBBD4E}"/>
              </a:ext>
            </a:extLst>
          </p:cNvPr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C75775F-7386-AA4C-8183-2B96D87F71CF}"/>
              </a:ext>
            </a:extLst>
          </p:cNvPr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6907EDF-B391-A845-9B96-8BBCDCD9E7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891866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388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05129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62279" y="909466"/>
            <a:ext cx="678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Circulating low intensity beam (TOF-like or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LHCIndiv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0446802"/>
              </p:ext>
            </p:extLst>
          </p:nvPr>
        </p:nvGraphicFramePr>
        <p:xfrm>
          <a:off x="242886" y="2122510"/>
          <a:ext cx="11687178" cy="36978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7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6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4477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 orbit, 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kick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621402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Multi-turn SEM 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Ralentisseur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verification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tool (to be (re-) developed)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en-GB" sz="16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prototype successfully tested, 2 more to be commissioned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Dedicated time, circulating beam &lt;~30 turns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Essential for injection matching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Time for analysis needed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Maybe several iterations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Interleaved with other tasks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2-3 days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(+2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897701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VISTAR (new)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Works well in the PS ring, higher bandwidth, sensitivity, and no saturation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264346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MTV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According to progress of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 parallel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351480"/>
                  </a:ext>
                </a:extLst>
              </a:tr>
            </a:tbl>
          </a:graphicData>
        </a:graphic>
      </p:graphicFrame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32C8179-9094-DB4B-946F-3C76D1CBBD4E}"/>
              </a:ext>
            </a:extLst>
          </p:cNvPr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C75775F-7386-AA4C-8183-2B96D87F71CF}"/>
              </a:ext>
            </a:extLst>
          </p:cNvPr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6907EDF-B391-A845-9B96-8BBCDCD9E77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764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commissioning time line I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Frank Tecker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05129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62279" y="909466"/>
            <a:ext cx="678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Circulating low intensity beam (TOF-like or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LHCIndiv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11106"/>
              </p:ext>
            </p:extLst>
          </p:nvPr>
        </p:nvGraphicFramePr>
        <p:xfrm>
          <a:off x="242886" y="2122510"/>
          <a:ext cx="11687178" cy="347959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25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4477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capture, radial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loop lock before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equipment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New RF beam control from the start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Old system kept as much as possible as backup, PPM switch possible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with RF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075948"/>
                  </a:ext>
                </a:extLst>
              </a:tr>
              <a:tr h="61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Transverse feedback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Optimize damping time of injection oscillations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Analysis scripts</a:t>
                      </a:r>
                    </a:p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 digital control (similar to PSB) and power amplifier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Standard HW-check verification of knob, functions (gain, tune offset), BPM attenuation and gain procedure, kicker response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Commissioning with expert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 Essential for MTE and LHC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1-3 days per beam, in parallel with other 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621402"/>
                  </a:ext>
                </a:extLst>
              </a:tr>
            </a:tbl>
          </a:graphicData>
        </a:graphic>
      </p:graphicFrame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32C8179-9094-DB4B-946F-3C76D1CBBD4E}"/>
              </a:ext>
            </a:extLst>
          </p:cNvPr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C75775F-7386-AA4C-8183-2B96D87F71CF}"/>
              </a:ext>
            </a:extLst>
          </p:cNvPr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6907EDF-B391-A845-9B96-8BBCDCD9E77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4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5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6</a:t>
                      </a: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59130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44602</TotalTime>
  <Words>1455</Words>
  <Application>Microsoft Macintosh PowerPoint</Application>
  <PresentationFormat>Widescreen</PresentationFormat>
  <Paragraphs>418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.AppleSystemUIFont</vt:lpstr>
      <vt:lpstr>Arial</vt:lpstr>
      <vt:lpstr>Calibri</vt:lpstr>
      <vt:lpstr>Courier New</vt:lpstr>
      <vt:lpstr>Wingdings</vt:lpstr>
      <vt:lpstr>CERNCorporate4-3</vt:lpstr>
      <vt:lpstr>PowerPoint Presentation</vt:lpstr>
      <vt:lpstr>LHC Injectors Upgrade Workshop</vt:lpstr>
      <vt:lpstr>PS Beam Commissioning Schedule</vt:lpstr>
      <vt:lpstr>LS2 Master Schedule</vt:lpstr>
      <vt:lpstr>Beams required</vt:lpstr>
      <vt:lpstr>Assumptions / Prerequisites</vt:lpstr>
      <vt:lpstr>Beam commissioning time line I - Injection</vt:lpstr>
      <vt:lpstr>Beam commissioning time line I (cont.)</vt:lpstr>
      <vt:lpstr>Beam commissioning time line I (cont.)</vt:lpstr>
      <vt:lpstr>Beam commissioning time line II – 14 GeV orbit</vt:lpstr>
      <vt:lpstr>Beam commissioning time line II</vt:lpstr>
      <vt:lpstr>Beam commissioning time line III</vt:lpstr>
      <vt:lpstr>Beam commissioning time line IV</vt:lpstr>
      <vt:lpstr>Beam commissioning time line V</vt:lpstr>
      <vt:lpstr>Non-standalone commissioning – beam for SPS/nToF</vt:lpstr>
      <vt:lpstr>Remarks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Microsoft Office User</cp:lastModifiedBy>
  <cp:revision>557</cp:revision>
  <cp:lastPrinted>2019-01-28T09:56:40Z</cp:lastPrinted>
  <dcterms:created xsi:type="dcterms:W3CDTF">2018-06-08T15:21:36Z</dcterms:created>
  <dcterms:modified xsi:type="dcterms:W3CDTF">2019-02-04T08:00:42Z</dcterms:modified>
</cp:coreProperties>
</file>