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61"/>
  </p:notesMasterIdLst>
  <p:handoutMasterIdLst>
    <p:handoutMasterId r:id="rId62"/>
  </p:handoutMasterIdLst>
  <p:sldIdLst>
    <p:sldId id="256" r:id="rId2"/>
    <p:sldId id="257" r:id="rId3"/>
    <p:sldId id="264" r:id="rId4"/>
    <p:sldId id="400" r:id="rId5"/>
    <p:sldId id="361" r:id="rId6"/>
    <p:sldId id="368" r:id="rId7"/>
    <p:sldId id="362" r:id="rId8"/>
    <p:sldId id="369" r:id="rId9"/>
    <p:sldId id="314" r:id="rId10"/>
    <p:sldId id="370" r:id="rId11"/>
    <p:sldId id="375" r:id="rId12"/>
    <p:sldId id="376" r:id="rId13"/>
    <p:sldId id="396" r:id="rId14"/>
    <p:sldId id="364" r:id="rId15"/>
    <p:sldId id="402" r:id="rId16"/>
    <p:sldId id="378" r:id="rId17"/>
    <p:sldId id="366" r:id="rId18"/>
    <p:sldId id="336" r:id="rId19"/>
    <p:sldId id="337" r:id="rId20"/>
    <p:sldId id="349" r:id="rId21"/>
    <p:sldId id="354" r:id="rId22"/>
    <p:sldId id="355" r:id="rId23"/>
    <p:sldId id="356" r:id="rId24"/>
    <p:sldId id="385" r:id="rId25"/>
    <p:sldId id="377" r:id="rId26"/>
    <p:sldId id="399" r:id="rId27"/>
    <p:sldId id="268" r:id="rId28"/>
    <p:sldId id="393" r:id="rId29"/>
    <p:sldId id="394" r:id="rId30"/>
    <p:sldId id="395" r:id="rId31"/>
    <p:sldId id="373" r:id="rId32"/>
    <p:sldId id="374" r:id="rId33"/>
    <p:sldId id="397" r:id="rId34"/>
    <p:sldId id="403" r:id="rId35"/>
    <p:sldId id="346" r:id="rId36"/>
    <p:sldId id="386" r:id="rId37"/>
    <p:sldId id="348" r:id="rId38"/>
    <p:sldId id="347" r:id="rId39"/>
    <p:sldId id="357" r:id="rId40"/>
    <p:sldId id="358" r:id="rId41"/>
    <p:sldId id="343" r:id="rId42"/>
    <p:sldId id="344" r:id="rId43"/>
    <p:sldId id="345" r:id="rId44"/>
    <p:sldId id="269" r:id="rId45"/>
    <p:sldId id="272" r:id="rId46"/>
    <p:sldId id="273" r:id="rId47"/>
    <p:sldId id="274" r:id="rId48"/>
    <p:sldId id="275" r:id="rId49"/>
    <p:sldId id="276" r:id="rId50"/>
    <p:sldId id="277" r:id="rId51"/>
    <p:sldId id="278" r:id="rId52"/>
    <p:sldId id="279" r:id="rId53"/>
    <p:sldId id="280" r:id="rId54"/>
    <p:sldId id="281" r:id="rId55"/>
    <p:sldId id="282" r:id="rId56"/>
    <p:sldId id="285" r:id="rId57"/>
    <p:sldId id="286" r:id="rId58"/>
    <p:sldId id="287" r:id="rId59"/>
    <p:sldId id="288" r:id="rId6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6" userDrawn="1">
          <p15:clr>
            <a:srgbClr val="A4A3A4"/>
          </p15:clr>
        </p15:guide>
        <p15:guide id="2" pos="16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00"/>
    <a:srgbClr val="80A9D0"/>
    <a:srgbClr val="6A7D8E"/>
    <a:srgbClr val="B06660"/>
    <a:srgbClr val="CA8F42"/>
    <a:srgbClr val="5E7703"/>
    <a:srgbClr val="3399FF"/>
    <a:srgbClr val="AB9C73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70" autoAdjust="0"/>
    <p:restoredTop sz="96959" autoAdjust="0"/>
  </p:normalViewPr>
  <p:slideViewPr>
    <p:cSldViewPr snapToGrid="0" snapToObjects="1">
      <p:cViewPr varScale="1">
        <p:scale>
          <a:sx n="102" d="100"/>
          <a:sy n="102" d="100"/>
        </p:scale>
        <p:origin x="114" y="540"/>
      </p:cViewPr>
      <p:guideLst>
        <p:guide orient="horz" pos="3566"/>
        <p:guide pos="1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2" d="100"/>
          <a:sy n="92" d="100"/>
        </p:scale>
        <p:origin x="354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19C565-3E5C-4F51-876F-83CB786A6D69}" type="presOf" srcId="{129A69C4-E736-48E0-AF41-B8678AF2CC99}" destId="{825786C4-ED8D-4B11-B56F-AC5AAEB71337}" srcOrd="0" destOrd="0" presId="urn:microsoft.com/office/officeart/2005/8/layout/chevron1"/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278DC9C8-B1F3-4898-929C-BE1BFECD75BB}" type="presOf" srcId="{8E224455-C68C-447B-9EF7-0CCA8B54D88F}" destId="{7AD5A65A-A7A1-4CAD-B295-3FC46BB5EB1F}" srcOrd="0" destOrd="0" presId="urn:microsoft.com/office/officeart/2005/8/layout/chevron1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894146AD-ED0C-42D0-AAE2-2BC80F0F176C}" type="presOf" srcId="{5A64FF37-A1AF-429A-8370-A7FFB15EAB7C}" destId="{B1EF1A0E-4E9D-4D64-933F-CB9B28CE4D51}" srcOrd="0" destOrd="0" presId="urn:microsoft.com/office/officeart/2005/8/layout/chevron1"/>
    <dgm:cxn modelId="{3538C70A-B914-4A40-B594-E9C1E9E1CFC6}" type="presOf" srcId="{FD3E8BB0-8167-441E-BC8A-171D3715692E}" destId="{42226BEB-B553-4324-942A-078A3C91C5B5}" srcOrd="0" destOrd="0" presId="urn:microsoft.com/office/officeart/2005/8/layout/chevron1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FA707CF4-DA38-4399-99B7-9CC1DE870596}" type="presOf" srcId="{4B7E1962-25EC-4ED4-9105-871A80C0DD1F}" destId="{E74D6553-9DB5-4CE7-9AC8-C1A650B83608}" srcOrd="0" destOrd="0" presId="urn:microsoft.com/office/officeart/2005/8/layout/chevron1"/>
    <dgm:cxn modelId="{840109F7-96DE-4B9E-B669-BDF34CA4E676}" type="presOf" srcId="{FB91C1F3-DEB1-4E3E-A100-7F8A23805B46}" destId="{419FF204-AFF1-4A2A-94D8-744D3A0152EB}" srcOrd="0" destOrd="0" presId="urn:microsoft.com/office/officeart/2005/8/layout/chevron1"/>
    <dgm:cxn modelId="{7D79A0E9-F1EA-4F10-8AA5-B8B987E05427}" type="presOf" srcId="{15E2F729-A7FF-4C42-B0AE-D1A0FB9ED659}" destId="{E441FCF0-94A1-471D-B779-5676722AFD9C}" srcOrd="0" destOrd="0" presId="urn:microsoft.com/office/officeart/2005/8/layout/chevron1"/>
    <dgm:cxn modelId="{DFECB010-2F07-43A9-902D-58189FB4B318}" type="presParOf" srcId="{E74D6553-9DB5-4CE7-9AC8-C1A650B83608}" destId="{419FF204-AFF1-4A2A-94D8-744D3A0152EB}" srcOrd="0" destOrd="0" presId="urn:microsoft.com/office/officeart/2005/8/layout/chevron1"/>
    <dgm:cxn modelId="{61600912-6EC8-4145-801E-2D38C1687219}" type="presParOf" srcId="{E74D6553-9DB5-4CE7-9AC8-C1A650B83608}" destId="{CA4CBDAA-C883-498F-AC5A-A552AF1CAB2B}" srcOrd="1" destOrd="0" presId="urn:microsoft.com/office/officeart/2005/8/layout/chevron1"/>
    <dgm:cxn modelId="{C2F4E493-04DB-47E2-8099-A3B001249866}" type="presParOf" srcId="{E74D6553-9DB5-4CE7-9AC8-C1A650B83608}" destId="{7AD5A65A-A7A1-4CAD-B295-3FC46BB5EB1F}" srcOrd="2" destOrd="0" presId="urn:microsoft.com/office/officeart/2005/8/layout/chevron1"/>
    <dgm:cxn modelId="{282D646F-3250-4CD6-A86F-B7CA279B4E54}" type="presParOf" srcId="{E74D6553-9DB5-4CE7-9AC8-C1A650B83608}" destId="{0BC846DD-B085-4A74-A668-49D057E885E6}" srcOrd="3" destOrd="0" presId="urn:microsoft.com/office/officeart/2005/8/layout/chevron1"/>
    <dgm:cxn modelId="{B4463EAA-76E9-4CFE-9067-00F9EBF2E198}" type="presParOf" srcId="{E74D6553-9DB5-4CE7-9AC8-C1A650B83608}" destId="{B1EF1A0E-4E9D-4D64-933F-CB9B28CE4D51}" srcOrd="4" destOrd="0" presId="urn:microsoft.com/office/officeart/2005/8/layout/chevron1"/>
    <dgm:cxn modelId="{13A62158-8A66-454B-8065-39D7EDF50293}" type="presParOf" srcId="{E74D6553-9DB5-4CE7-9AC8-C1A650B83608}" destId="{EF0672F2-63E0-4815-9B25-6EA31015651F}" srcOrd="5" destOrd="0" presId="urn:microsoft.com/office/officeart/2005/8/layout/chevron1"/>
    <dgm:cxn modelId="{0520F246-7CEE-4C33-AEF2-8E1F245941CB}" type="presParOf" srcId="{E74D6553-9DB5-4CE7-9AC8-C1A650B83608}" destId="{42226BEB-B553-4324-942A-078A3C91C5B5}" srcOrd="6" destOrd="0" presId="urn:microsoft.com/office/officeart/2005/8/layout/chevron1"/>
    <dgm:cxn modelId="{242A54A8-D842-4009-80B8-38B5CA7328ED}" type="presParOf" srcId="{E74D6553-9DB5-4CE7-9AC8-C1A650B83608}" destId="{51FA72D6-1F94-43F8-8643-44EA8F1388B6}" srcOrd="7" destOrd="0" presId="urn:microsoft.com/office/officeart/2005/8/layout/chevron1"/>
    <dgm:cxn modelId="{16945557-E710-4E28-9EAE-1C51C0F0DCDB}" type="presParOf" srcId="{E74D6553-9DB5-4CE7-9AC8-C1A650B83608}" destId="{825786C4-ED8D-4B11-B56F-AC5AAEB71337}" srcOrd="8" destOrd="0" presId="urn:microsoft.com/office/officeart/2005/8/layout/chevron1"/>
    <dgm:cxn modelId="{A227F689-ED4E-466D-94F9-6BC526F2850E}" type="presParOf" srcId="{E74D6553-9DB5-4CE7-9AC8-C1A650B83608}" destId="{CFE88DFB-0FE3-4D10-8871-E4F17CE05EF7}" srcOrd="9" destOrd="0" presId="urn:microsoft.com/office/officeart/2005/8/layout/chevron1"/>
    <dgm:cxn modelId="{AE774162-E665-4D5D-82D9-3B12F1090649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7D00FF-B4C7-4455-B90F-E183CCC9BA65}" type="presOf" srcId="{5A64FF37-A1AF-429A-8370-A7FFB15EAB7C}" destId="{B1EF1A0E-4E9D-4D64-933F-CB9B28CE4D51}" srcOrd="0" destOrd="0" presId="urn:microsoft.com/office/officeart/2005/8/layout/chevron1"/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693AC855-8034-4F88-B680-149B2A71E842}" type="presOf" srcId="{FB91C1F3-DEB1-4E3E-A100-7F8A23805B46}" destId="{419FF204-AFF1-4A2A-94D8-744D3A0152EB}" srcOrd="0" destOrd="0" presId="urn:microsoft.com/office/officeart/2005/8/layout/chevron1"/>
    <dgm:cxn modelId="{EC56118B-0BC2-4BC5-8C3C-624CC60534D4}" type="presOf" srcId="{FD3E8BB0-8167-441E-BC8A-171D3715692E}" destId="{42226BEB-B553-4324-942A-078A3C91C5B5}" srcOrd="0" destOrd="0" presId="urn:microsoft.com/office/officeart/2005/8/layout/chevron1"/>
    <dgm:cxn modelId="{250698C4-4AF3-498D-8970-630A0D24193E}" type="presOf" srcId="{8E224455-C68C-447B-9EF7-0CCA8B54D88F}" destId="{7AD5A65A-A7A1-4CAD-B295-3FC46BB5EB1F}" srcOrd="0" destOrd="0" presId="urn:microsoft.com/office/officeart/2005/8/layout/chevron1"/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DA20ECDB-6F6B-464B-8848-05186F08B23F}" type="presOf" srcId="{129A69C4-E736-48E0-AF41-B8678AF2CC99}" destId="{825786C4-ED8D-4B11-B56F-AC5AAEB71337}" srcOrd="0" destOrd="0" presId="urn:microsoft.com/office/officeart/2005/8/layout/chevron1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CB9F632D-45BD-43AA-8CD7-ACB72B6D57F3}" type="presOf" srcId="{4B7E1962-25EC-4ED4-9105-871A80C0DD1F}" destId="{E74D6553-9DB5-4CE7-9AC8-C1A650B83608}" srcOrd="0" destOrd="0" presId="urn:microsoft.com/office/officeart/2005/8/layout/chevron1"/>
    <dgm:cxn modelId="{E543CD40-A449-44C2-ABB4-7A8C4D1968EC}" type="presOf" srcId="{15E2F729-A7FF-4C42-B0AE-D1A0FB9ED659}" destId="{E441FCF0-94A1-471D-B779-5676722AFD9C}" srcOrd="0" destOrd="0" presId="urn:microsoft.com/office/officeart/2005/8/layout/chevron1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52E2F77A-A434-44EE-9EB8-B8D2808DB6B4}" type="presParOf" srcId="{E74D6553-9DB5-4CE7-9AC8-C1A650B83608}" destId="{419FF204-AFF1-4A2A-94D8-744D3A0152EB}" srcOrd="0" destOrd="0" presId="urn:microsoft.com/office/officeart/2005/8/layout/chevron1"/>
    <dgm:cxn modelId="{02F6C0DA-FFB2-491E-848A-3A433DACA418}" type="presParOf" srcId="{E74D6553-9DB5-4CE7-9AC8-C1A650B83608}" destId="{CA4CBDAA-C883-498F-AC5A-A552AF1CAB2B}" srcOrd="1" destOrd="0" presId="urn:microsoft.com/office/officeart/2005/8/layout/chevron1"/>
    <dgm:cxn modelId="{6158F611-9A0D-436D-961B-AE1289B4EBE6}" type="presParOf" srcId="{E74D6553-9DB5-4CE7-9AC8-C1A650B83608}" destId="{7AD5A65A-A7A1-4CAD-B295-3FC46BB5EB1F}" srcOrd="2" destOrd="0" presId="urn:microsoft.com/office/officeart/2005/8/layout/chevron1"/>
    <dgm:cxn modelId="{278ECDA1-3F4A-4431-81A7-E736B5A33216}" type="presParOf" srcId="{E74D6553-9DB5-4CE7-9AC8-C1A650B83608}" destId="{0BC846DD-B085-4A74-A668-49D057E885E6}" srcOrd="3" destOrd="0" presId="urn:microsoft.com/office/officeart/2005/8/layout/chevron1"/>
    <dgm:cxn modelId="{8DFA0BDD-F9F3-4B63-9C70-1FF6B66969E5}" type="presParOf" srcId="{E74D6553-9DB5-4CE7-9AC8-C1A650B83608}" destId="{B1EF1A0E-4E9D-4D64-933F-CB9B28CE4D51}" srcOrd="4" destOrd="0" presId="urn:microsoft.com/office/officeart/2005/8/layout/chevron1"/>
    <dgm:cxn modelId="{9507F87B-1C2C-4333-B59C-FC1A5EF6D393}" type="presParOf" srcId="{E74D6553-9DB5-4CE7-9AC8-C1A650B83608}" destId="{EF0672F2-63E0-4815-9B25-6EA31015651F}" srcOrd="5" destOrd="0" presId="urn:microsoft.com/office/officeart/2005/8/layout/chevron1"/>
    <dgm:cxn modelId="{A6F52C7A-2691-4D75-9795-9EB1A02F31D5}" type="presParOf" srcId="{E74D6553-9DB5-4CE7-9AC8-C1A650B83608}" destId="{42226BEB-B553-4324-942A-078A3C91C5B5}" srcOrd="6" destOrd="0" presId="urn:microsoft.com/office/officeart/2005/8/layout/chevron1"/>
    <dgm:cxn modelId="{28F52887-0AA8-448C-ABD9-1ADC944EE75A}" type="presParOf" srcId="{E74D6553-9DB5-4CE7-9AC8-C1A650B83608}" destId="{51FA72D6-1F94-43F8-8643-44EA8F1388B6}" srcOrd="7" destOrd="0" presId="urn:microsoft.com/office/officeart/2005/8/layout/chevron1"/>
    <dgm:cxn modelId="{5DADD604-C4BE-462F-9C56-A4E37D4836AD}" type="presParOf" srcId="{E74D6553-9DB5-4CE7-9AC8-C1A650B83608}" destId="{825786C4-ED8D-4B11-B56F-AC5AAEB71337}" srcOrd="8" destOrd="0" presId="urn:microsoft.com/office/officeart/2005/8/layout/chevron1"/>
    <dgm:cxn modelId="{6D9A6CF5-2073-4F12-A7C5-3890854D3278}" type="presParOf" srcId="{E74D6553-9DB5-4CE7-9AC8-C1A650B83608}" destId="{CFE88DFB-0FE3-4D10-8871-E4F17CE05EF7}" srcOrd="9" destOrd="0" presId="urn:microsoft.com/office/officeart/2005/8/layout/chevron1"/>
    <dgm:cxn modelId="{AB1388D5-AB88-4F40-B0A0-0FF37A27C93F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E430DDEA-AAB5-4890-8807-1C7991370999}" type="presOf" srcId="{5A64FF37-A1AF-429A-8370-A7FFB15EAB7C}" destId="{B1EF1A0E-4E9D-4D64-933F-CB9B28CE4D51}" srcOrd="0" destOrd="0" presId="urn:microsoft.com/office/officeart/2005/8/layout/chevron1"/>
    <dgm:cxn modelId="{4190954D-F484-4CA4-B99A-54B99C488D49}" type="presOf" srcId="{FD3E8BB0-8167-441E-BC8A-171D3715692E}" destId="{42226BEB-B553-4324-942A-078A3C91C5B5}" srcOrd="0" destOrd="0" presId="urn:microsoft.com/office/officeart/2005/8/layout/chevron1"/>
    <dgm:cxn modelId="{3B3150B8-8789-41E1-9FC8-DCE8B33B24E1}" type="presOf" srcId="{129A69C4-E736-48E0-AF41-B8678AF2CC99}" destId="{825786C4-ED8D-4B11-B56F-AC5AAEB71337}" srcOrd="0" destOrd="0" presId="urn:microsoft.com/office/officeart/2005/8/layout/chevron1"/>
    <dgm:cxn modelId="{CAD82B64-3119-463D-8851-A59E04F20E5C}" type="presOf" srcId="{15E2F729-A7FF-4C42-B0AE-D1A0FB9ED659}" destId="{E441FCF0-94A1-471D-B779-5676722AFD9C}" srcOrd="0" destOrd="0" presId="urn:microsoft.com/office/officeart/2005/8/layout/chevron1"/>
    <dgm:cxn modelId="{23CB453E-BFFC-40AB-90EE-A09DAD4957C6}" type="presOf" srcId="{8E224455-C68C-447B-9EF7-0CCA8B54D88F}" destId="{7AD5A65A-A7A1-4CAD-B295-3FC46BB5EB1F}" srcOrd="0" destOrd="0" presId="urn:microsoft.com/office/officeart/2005/8/layout/chevron1"/>
    <dgm:cxn modelId="{281EF11F-B6F6-4F9D-9622-65E0AC74B554}" type="presOf" srcId="{FB91C1F3-DEB1-4E3E-A100-7F8A23805B46}" destId="{419FF204-AFF1-4A2A-94D8-744D3A0152EB}" srcOrd="0" destOrd="0" presId="urn:microsoft.com/office/officeart/2005/8/layout/chevron1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4C70D56B-0762-4C7D-B288-D14D823AD40B}" type="presOf" srcId="{4B7E1962-25EC-4ED4-9105-871A80C0DD1F}" destId="{E74D6553-9DB5-4CE7-9AC8-C1A650B83608}" srcOrd="0" destOrd="0" presId="urn:microsoft.com/office/officeart/2005/8/layout/chevron1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16EC8205-D29E-4BE7-AAB5-DC520D7B9820}" type="presParOf" srcId="{E74D6553-9DB5-4CE7-9AC8-C1A650B83608}" destId="{419FF204-AFF1-4A2A-94D8-744D3A0152EB}" srcOrd="0" destOrd="0" presId="urn:microsoft.com/office/officeart/2005/8/layout/chevron1"/>
    <dgm:cxn modelId="{5C66CE41-1979-45B6-9A91-9BEA651039A0}" type="presParOf" srcId="{E74D6553-9DB5-4CE7-9AC8-C1A650B83608}" destId="{CA4CBDAA-C883-498F-AC5A-A552AF1CAB2B}" srcOrd="1" destOrd="0" presId="urn:microsoft.com/office/officeart/2005/8/layout/chevron1"/>
    <dgm:cxn modelId="{45412EBA-FF0E-4FFE-A75B-CC8447809979}" type="presParOf" srcId="{E74D6553-9DB5-4CE7-9AC8-C1A650B83608}" destId="{7AD5A65A-A7A1-4CAD-B295-3FC46BB5EB1F}" srcOrd="2" destOrd="0" presId="urn:microsoft.com/office/officeart/2005/8/layout/chevron1"/>
    <dgm:cxn modelId="{283B6624-7A96-48BF-8B7C-F540BBEEC34C}" type="presParOf" srcId="{E74D6553-9DB5-4CE7-9AC8-C1A650B83608}" destId="{0BC846DD-B085-4A74-A668-49D057E885E6}" srcOrd="3" destOrd="0" presId="urn:microsoft.com/office/officeart/2005/8/layout/chevron1"/>
    <dgm:cxn modelId="{53EBE50C-2FA3-4A1E-AA90-81E3F761C535}" type="presParOf" srcId="{E74D6553-9DB5-4CE7-9AC8-C1A650B83608}" destId="{B1EF1A0E-4E9D-4D64-933F-CB9B28CE4D51}" srcOrd="4" destOrd="0" presId="urn:microsoft.com/office/officeart/2005/8/layout/chevron1"/>
    <dgm:cxn modelId="{4A0ED5E0-3A85-49F1-970F-D6378EAFDAE2}" type="presParOf" srcId="{E74D6553-9DB5-4CE7-9AC8-C1A650B83608}" destId="{EF0672F2-63E0-4815-9B25-6EA31015651F}" srcOrd="5" destOrd="0" presId="urn:microsoft.com/office/officeart/2005/8/layout/chevron1"/>
    <dgm:cxn modelId="{F63DE35F-5931-4296-83EC-C7BCF4ACEEFD}" type="presParOf" srcId="{E74D6553-9DB5-4CE7-9AC8-C1A650B83608}" destId="{42226BEB-B553-4324-942A-078A3C91C5B5}" srcOrd="6" destOrd="0" presId="urn:microsoft.com/office/officeart/2005/8/layout/chevron1"/>
    <dgm:cxn modelId="{8B0242D3-981B-469F-910C-7BF28309D44C}" type="presParOf" srcId="{E74D6553-9DB5-4CE7-9AC8-C1A650B83608}" destId="{51FA72D6-1F94-43F8-8643-44EA8F1388B6}" srcOrd="7" destOrd="0" presId="urn:microsoft.com/office/officeart/2005/8/layout/chevron1"/>
    <dgm:cxn modelId="{503A88EC-83D1-45E7-AE00-42A5D2C13399}" type="presParOf" srcId="{E74D6553-9DB5-4CE7-9AC8-C1A650B83608}" destId="{825786C4-ED8D-4B11-B56F-AC5AAEB71337}" srcOrd="8" destOrd="0" presId="urn:microsoft.com/office/officeart/2005/8/layout/chevron1"/>
    <dgm:cxn modelId="{4683AEEA-C3DA-43EA-A839-D2E64FDEDC27}" type="presParOf" srcId="{E74D6553-9DB5-4CE7-9AC8-C1A650B83608}" destId="{CFE88DFB-0FE3-4D10-8871-E4F17CE05EF7}" srcOrd="9" destOrd="0" presId="urn:microsoft.com/office/officeart/2005/8/layout/chevron1"/>
    <dgm:cxn modelId="{37C34621-2EE4-47DC-ACB1-8EC5A988C779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1E1BE323-D8FB-4C98-8125-A554E1FF5568}" type="presOf" srcId="{FB91C1F3-DEB1-4E3E-A100-7F8A23805B46}" destId="{419FF204-AFF1-4A2A-94D8-744D3A0152EB}" srcOrd="0" destOrd="0" presId="urn:microsoft.com/office/officeart/2005/8/layout/chevron1"/>
    <dgm:cxn modelId="{18B4E499-7606-418E-97A5-B13131D275F1}" type="presOf" srcId="{8E224455-C68C-447B-9EF7-0CCA8B54D88F}" destId="{7AD5A65A-A7A1-4CAD-B295-3FC46BB5EB1F}" srcOrd="0" destOrd="0" presId="urn:microsoft.com/office/officeart/2005/8/layout/chevron1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B20CFF91-F20D-45A8-987D-488025DF35B3}" type="presOf" srcId="{FD3E8BB0-8167-441E-BC8A-171D3715692E}" destId="{42226BEB-B553-4324-942A-078A3C91C5B5}" srcOrd="0" destOrd="0" presId="urn:microsoft.com/office/officeart/2005/8/layout/chevron1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215CC3B4-956B-4E76-B401-AC5869F43CBE}" type="presOf" srcId="{5A64FF37-A1AF-429A-8370-A7FFB15EAB7C}" destId="{B1EF1A0E-4E9D-4D64-933F-CB9B28CE4D51}" srcOrd="0" destOrd="0" presId="urn:microsoft.com/office/officeart/2005/8/layout/chevron1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D6F67480-9105-45D4-AABC-462C7B142B57}" type="presOf" srcId="{4B7E1962-25EC-4ED4-9105-871A80C0DD1F}" destId="{E74D6553-9DB5-4CE7-9AC8-C1A650B83608}" srcOrd="0" destOrd="0" presId="urn:microsoft.com/office/officeart/2005/8/layout/chevron1"/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29AE5302-67C3-4175-B232-5A48DE2C69D2}" type="presOf" srcId="{15E2F729-A7FF-4C42-B0AE-D1A0FB9ED659}" destId="{E441FCF0-94A1-471D-B779-5676722AFD9C}" srcOrd="0" destOrd="0" presId="urn:microsoft.com/office/officeart/2005/8/layout/chevron1"/>
    <dgm:cxn modelId="{9DAD37C6-4F55-4D59-AFC3-45912F75B098}" type="presOf" srcId="{129A69C4-E736-48E0-AF41-B8678AF2CC99}" destId="{825786C4-ED8D-4B11-B56F-AC5AAEB71337}" srcOrd="0" destOrd="0" presId="urn:microsoft.com/office/officeart/2005/8/layout/chevron1"/>
    <dgm:cxn modelId="{097EC623-8871-4EF1-BDD2-88B1A723C4B8}" type="presParOf" srcId="{E74D6553-9DB5-4CE7-9AC8-C1A650B83608}" destId="{419FF204-AFF1-4A2A-94D8-744D3A0152EB}" srcOrd="0" destOrd="0" presId="urn:microsoft.com/office/officeart/2005/8/layout/chevron1"/>
    <dgm:cxn modelId="{60E9E0B5-7456-4CC8-9779-CFE76E5F58D5}" type="presParOf" srcId="{E74D6553-9DB5-4CE7-9AC8-C1A650B83608}" destId="{CA4CBDAA-C883-498F-AC5A-A552AF1CAB2B}" srcOrd="1" destOrd="0" presId="urn:microsoft.com/office/officeart/2005/8/layout/chevron1"/>
    <dgm:cxn modelId="{0B14075B-6C1E-44E6-896F-3F40B9A6F3EA}" type="presParOf" srcId="{E74D6553-9DB5-4CE7-9AC8-C1A650B83608}" destId="{7AD5A65A-A7A1-4CAD-B295-3FC46BB5EB1F}" srcOrd="2" destOrd="0" presId="urn:microsoft.com/office/officeart/2005/8/layout/chevron1"/>
    <dgm:cxn modelId="{4C40795B-9F70-419B-A78C-63DE1999BD20}" type="presParOf" srcId="{E74D6553-9DB5-4CE7-9AC8-C1A650B83608}" destId="{0BC846DD-B085-4A74-A668-49D057E885E6}" srcOrd="3" destOrd="0" presId="urn:microsoft.com/office/officeart/2005/8/layout/chevron1"/>
    <dgm:cxn modelId="{97E62FC1-297E-4032-9484-DD10BFD5F831}" type="presParOf" srcId="{E74D6553-9DB5-4CE7-9AC8-C1A650B83608}" destId="{B1EF1A0E-4E9D-4D64-933F-CB9B28CE4D51}" srcOrd="4" destOrd="0" presId="urn:microsoft.com/office/officeart/2005/8/layout/chevron1"/>
    <dgm:cxn modelId="{717EC443-6988-4F3C-9E59-9EA3CF15C1CA}" type="presParOf" srcId="{E74D6553-9DB5-4CE7-9AC8-C1A650B83608}" destId="{EF0672F2-63E0-4815-9B25-6EA31015651F}" srcOrd="5" destOrd="0" presId="urn:microsoft.com/office/officeart/2005/8/layout/chevron1"/>
    <dgm:cxn modelId="{743DEC93-B5F4-4C35-8962-A7EA6BE6A01B}" type="presParOf" srcId="{E74D6553-9DB5-4CE7-9AC8-C1A650B83608}" destId="{42226BEB-B553-4324-942A-078A3C91C5B5}" srcOrd="6" destOrd="0" presId="urn:microsoft.com/office/officeart/2005/8/layout/chevron1"/>
    <dgm:cxn modelId="{4EFEAEA9-BF95-4D44-9080-CB11AFBCCA20}" type="presParOf" srcId="{E74D6553-9DB5-4CE7-9AC8-C1A650B83608}" destId="{51FA72D6-1F94-43F8-8643-44EA8F1388B6}" srcOrd="7" destOrd="0" presId="urn:microsoft.com/office/officeart/2005/8/layout/chevron1"/>
    <dgm:cxn modelId="{1A419E0C-85C7-477A-9DCC-BDAE5E54E6C6}" type="presParOf" srcId="{E74D6553-9DB5-4CE7-9AC8-C1A650B83608}" destId="{825786C4-ED8D-4B11-B56F-AC5AAEB71337}" srcOrd="8" destOrd="0" presId="urn:microsoft.com/office/officeart/2005/8/layout/chevron1"/>
    <dgm:cxn modelId="{D692B53E-C189-4BA0-9275-814EE01E01A2}" type="presParOf" srcId="{E74D6553-9DB5-4CE7-9AC8-C1A650B83608}" destId="{CFE88DFB-0FE3-4D10-8871-E4F17CE05EF7}" srcOrd="9" destOrd="0" presId="urn:microsoft.com/office/officeart/2005/8/layout/chevron1"/>
    <dgm:cxn modelId="{178184F0-13E7-47F3-8F59-BE6755A23021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C5604635-D337-4BD5-8DD6-A2F1395D3BF8}" type="presOf" srcId="{FB91C1F3-DEB1-4E3E-A100-7F8A23805B46}" destId="{419FF204-AFF1-4A2A-94D8-744D3A0152EB}" srcOrd="0" destOrd="0" presId="urn:microsoft.com/office/officeart/2005/8/layout/chevron1"/>
    <dgm:cxn modelId="{17535C5B-1839-4130-AE59-E4A1C2A389C0}" type="presOf" srcId="{FD3E8BB0-8167-441E-BC8A-171D3715692E}" destId="{42226BEB-B553-4324-942A-078A3C91C5B5}" srcOrd="0" destOrd="0" presId="urn:microsoft.com/office/officeart/2005/8/layout/chevron1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2AAE99DD-6E91-4D45-AD3E-87C9296FA14B}" type="presOf" srcId="{129A69C4-E736-48E0-AF41-B8678AF2CC99}" destId="{825786C4-ED8D-4B11-B56F-AC5AAEB71337}" srcOrd="0" destOrd="0" presId="urn:microsoft.com/office/officeart/2005/8/layout/chevron1"/>
    <dgm:cxn modelId="{A444E68D-36EC-4694-912A-A3A9B4C7A55C}" type="presOf" srcId="{15E2F729-A7FF-4C42-B0AE-D1A0FB9ED659}" destId="{E441FCF0-94A1-471D-B779-5676722AFD9C}" srcOrd="0" destOrd="0" presId="urn:microsoft.com/office/officeart/2005/8/layout/chevron1"/>
    <dgm:cxn modelId="{67768FB7-DFC4-4A00-B417-A0C97A7AF6B5}" type="presOf" srcId="{8E224455-C68C-447B-9EF7-0CCA8B54D88F}" destId="{7AD5A65A-A7A1-4CAD-B295-3FC46BB5EB1F}" srcOrd="0" destOrd="0" presId="urn:microsoft.com/office/officeart/2005/8/layout/chevron1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15C51363-55DD-4B4F-8824-6EC39A26E447}" type="presOf" srcId="{5A64FF37-A1AF-429A-8370-A7FFB15EAB7C}" destId="{B1EF1A0E-4E9D-4D64-933F-CB9B28CE4D51}" srcOrd="0" destOrd="0" presId="urn:microsoft.com/office/officeart/2005/8/layout/chevron1"/>
    <dgm:cxn modelId="{B3599EB7-BA81-428A-A4A1-3A947618CE4B}" type="presOf" srcId="{4B7E1962-25EC-4ED4-9105-871A80C0DD1F}" destId="{E74D6553-9DB5-4CE7-9AC8-C1A650B83608}" srcOrd="0" destOrd="0" presId="urn:microsoft.com/office/officeart/2005/8/layout/chevron1"/>
    <dgm:cxn modelId="{E9871B22-F4D2-4D58-89AC-570A2D1AFF52}" type="presParOf" srcId="{E74D6553-9DB5-4CE7-9AC8-C1A650B83608}" destId="{419FF204-AFF1-4A2A-94D8-744D3A0152EB}" srcOrd="0" destOrd="0" presId="urn:microsoft.com/office/officeart/2005/8/layout/chevron1"/>
    <dgm:cxn modelId="{216D96EE-E66F-438D-9F13-FEF1F877895E}" type="presParOf" srcId="{E74D6553-9DB5-4CE7-9AC8-C1A650B83608}" destId="{CA4CBDAA-C883-498F-AC5A-A552AF1CAB2B}" srcOrd="1" destOrd="0" presId="urn:microsoft.com/office/officeart/2005/8/layout/chevron1"/>
    <dgm:cxn modelId="{E1C4CB52-D983-48AE-8F00-2DED757D4AB0}" type="presParOf" srcId="{E74D6553-9DB5-4CE7-9AC8-C1A650B83608}" destId="{7AD5A65A-A7A1-4CAD-B295-3FC46BB5EB1F}" srcOrd="2" destOrd="0" presId="urn:microsoft.com/office/officeart/2005/8/layout/chevron1"/>
    <dgm:cxn modelId="{54A1E578-82BF-4A46-A5E7-27423C7804C9}" type="presParOf" srcId="{E74D6553-9DB5-4CE7-9AC8-C1A650B83608}" destId="{0BC846DD-B085-4A74-A668-49D057E885E6}" srcOrd="3" destOrd="0" presId="urn:microsoft.com/office/officeart/2005/8/layout/chevron1"/>
    <dgm:cxn modelId="{BBDC817B-3AF6-4835-BC6A-22A27821E03F}" type="presParOf" srcId="{E74D6553-9DB5-4CE7-9AC8-C1A650B83608}" destId="{B1EF1A0E-4E9D-4D64-933F-CB9B28CE4D51}" srcOrd="4" destOrd="0" presId="urn:microsoft.com/office/officeart/2005/8/layout/chevron1"/>
    <dgm:cxn modelId="{8330C099-29BB-4899-B8B0-340966084D1C}" type="presParOf" srcId="{E74D6553-9DB5-4CE7-9AC8-C1A650B83608}" destId="{EF0672F2-63E0-4815-9B25-6EA31015651F}" srcOrd="5" destOrd="0" presId="urn:microsoft.com/office/officeart/2005/8/layout/chevron1"/>
    <dgm:cxn modelId="{C27FB55F-39D6-4F83-9E51-B12F5EC1EC6D}" type="presParOf" srcId="{E74D6553-9DB5-4CE7-9AC8-C1A650B83608}" destId="{42226BEB-B553-4324-942A-078A3C91C5B5}" srcOrd="6" destOrd="0" presId="urn:microsoft.com/office/officeart/2005/8/layout/chevron1"/>
    <dgm:cxn modelId="{8D4700CE-49E5-49B3-A47A-C18D3746B376}" type="presParOf" srcId="{E74D6553-9DB5-4CE7-9AC8-C1A650B83608}" destId="{51FA72D6-1F94-43F8-8643-44EA8F1388B6}" srcOrd="7" destOrd="0" presId="urn:microsoft.com/office/officeart/2005/8/layout/chevron1"/>
    <dgm:cxn modelId="{2FD114A7-9212-4E2C-88F1-F1B503DF2E3D}" type="presParOf" srcId="{E74D6553-9DB5-4CE7-9AC8-C1A650B83608}" destId="{825786C4-ED8D-4B11-B56F-AC5AAEB71337}" srcOrd="8" destOrd="0" presId="urn:microsoft.com/office/officeart/2005/8/layout/chevron1"/>
    <dgm:cxn modelId="{C95840EE-5E9B-40E9-894F-3938282D9C93}" type="presParOf" srcId="{E74D6553-9DB5-4CE7-9AC8-C1A650B83608}" destId="{CFE88DFB-0FE3-4D10-8871-E4F17CE05EF7}" srcOrd="9" destOrd="0" presId="urn:microsoft.com/office/officeart/2005/8/layout/chevron1"/>
    <dgm:cxn modelId="{728FECDA-EFBA-4770-B7FC-6F17F913ABC2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98716929-0D3E-4A28-80F3-77D33552459A}" type="presOf" srcId="{15E2F729-A7FF-4C42-B0AE-D1A0FB9ED659}" destId="{E441FCF0-94A1-471D-B779-5676722AFD9C}" srcOrd="0" destOrd="0" presId="urn:microsoft.com/office/officeart/2005/8/layout/chevron1"/>
    <dgm:cxn modelId="{8E85B3F5-927F-4AEF-B8FF-46D6271C65DB}" type="presOf" srcId="{FB91C1F3-DEB1-4E3E-A100-7F8A23805B46}" destId="{419FF204-AFF1-4A2A-94D8-744D3A0152EB}" srcOrd="0" destOrd="0" presId="urn:microsoft.com/office/officeart/2005/8/layout/chevron1"/>
    <dgm:cxn modelId="{3ECB0C17-BD1F-46D1-BFA5-F10199C18436}" type="presOf" srcId="{4B7E1962-25EC-4ED4-9105-871A80C0DD1F}" destId="{E74D6553-9DB5-4CE7-9AC8-C1A650B83608}" srcOrd="0" destOrd="0" presId="urn:microsoft.com/office/officeart/2005/8/layout/chevron1"/>
    <dgm:cxn modelId="{616578F2-23C0-4292-998F-0B3D7366C447}" type="presOf" srcId="{5A64FF37-A1AF-429A-8370-A7FFB15EAB7C}" destId="{B1EF1A0E-4E9D-4D64-933F-CB9B28CE4D51}" srcOrd="0" destOrd="0" presId="urn:microsoft.com/office/officeart/2005/8/layout/chevron1"/>
    <dgm:cxn modelId="{46DB1456-604B-4E58-9A72-547D34BC7370}" type="presOf" srcId="{FD3E8BB0-8167-441E-BC8A-171D3715692E}" destId="{42226BEB-B553-4324-942A-078A3C91C5B5}" srcOrd="0" destOrd="0" presId="urn:microsoft.com/office/officeart/2005/8/layout/chevron1"/>
    <dgm:cxn modelId="{061BB947-E7AA-440C-A8AF-02A0B474A509}" type="presOf" srcId="{8E224455-C68C-447B-9EF7-0CCA8B54D88F}" destId="{7AD5A65A-A7A1-4CAD-B295-3FC46BB5EB1F}" srcOrd="0" destOrd="0" presId="urn:microsoft.com/office/officeart/2005/8/layout/chevron1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8FA1EB12-E394-41E5-AC18-A895F6136429}" type="presOf" srcId="{129A69C4-E736-48E0-AF41-B8678AF2CC99}" destId="{825786C4-ED8D-4B11-B56F-AC5AAEB71337}" srcOrd="0" destOrd="0" presId="urn:microsoft.com/office/officeart/2005/8/layout/chevron1"/>
    <dgm:cxn modelId="{72983468-9020-42DC-9759-2EA008606644}" type="presParOf" srcId="{E74D6553-9DB5-4CE7-9AC8-C1A650B83608}" destId="{419FF204-AFF1-4A2A-94D8-744D3A0152EB}" srcOrd="0" destOrd="0" presId="urn:microsoft.com/office/officeart/2005/8/layout/chevron1"/>
    <dgm:cxn modelId="{05C1E980-2AE9-4EBB-BE65-62E0BAEF0C17}" type="presParOf" srcId="{E74D6553-9DB5-4CE7-9AC8-C1A650B83608}" destId="{CA4CBDAA-C883-498F-AC5A-A552AF1CAB2B}" srcOrd="1" destOrd="0" presId="urn:microsoft.com/office/officeart/2005/8/layout/chevron1"/>
    <dgm:cxn modelId="{6E36F292-ACB0-47E8-967F-20F2628F53C1}" type="presParOf" srcId="{E74D6553-9DB5-4CE7-9AC8-C1A650B83608}" destId="{7AD5A65A-A7A1-4CAD-B295-3FC46BB5EB1F}" srcOrd="2" destOrd="0" presId="urn:microsoft.com/office/officeart/2005/8/layout/chevron1"/>
    <dgm:cxn modelId="{A13EE05D-B88F-4E15-9CBE-6670FE35848B}" type="presParOf" srcId="{E74D6553-9DB5-4CE7-9AC8-C1A650B83608}" destId="{0BC846DD-B085-4A74-A668-49D057E885E6}" srcOrd="3" destOrd="0" presId="urn:microsoft.com/office/officeart/2005/8/layout/chevron1"/>
    <dgm:cxn modelId="{F583827D-04FA-4D81-8B0B-53F48E0F5BFF}" type="presParOf" srcId="{E74D6553-9DB5-4CE7-9AC8-C1A650B83608}" destId="{B1EF1A0E-4E9D-4D64-933F-CB9B28CE4D51}" srcOrd="4" destOrd="0" presId="urn:microsoft.com/office/officeart/2005/8/layout/chevron1"/>
    <dgm:cxn modelId="{BB947CE6-CE74-487B-8B9C-F8811EE7E9B6}" type="presParOf" srcId="{E74D6553-9DB5-4CE7-9AC8-C1A650B83608}" destId="{EF0672F2-63E0-4815-9B25-6EA31015651F}" srcOrd="5" destOrd="0" presId="urn:microsoft.com/office/officeart/2005/8/layout/chevron1"/>
    <dgm:cxn modelId="{FFB6F946-6D1A-4AA8-A13C-11431D78FB64}" type="presParOf" srcId="{E74D6553-9DB5-4CE7-9AC8-C1A650B83608}" destId="{42226BEB-B553-4324-942A-078A3C91C5B5}" srcOrd="6" destOrd="0" presId="urn:microsoft.com/office/officeart/2005/8/layout/chevron1"/>
    <dgm:cxn modelId="{82750603-46FA-4540-A07D-6F448B95BF81}" type="presParOf" srcId="{E74D6553-9DB5-4CE7-9AC8-C1A650B83608}" destId="{51FA72D6-1F94-43F8-8643-44EA8F1388B6}" srcOrd="7" destOrd="0" presId="urn:microsoft.com/office/officeart/2005/8/layout/chevron1"/>
    <dgm:cxn modelId="{142D0D38-DADD-4462-8A90-B77A95C2F09C}" type="presParOf" srcId="{E74D6553-9DB5-4CE7-9AC8-C1A650B83608}" destId="{825786C4-ED8D-4B11-B56F-AC5AAEB71337}" srcOrd="8" destOrd="0" presId="urn:microsoft.com/office/officeart/2005/8/layout/chevron1"/>
    <dgm:cxn modelId="{E49FFDA1-3CB5-4300-8173-97C720F1FA34}" type="presParOf" srcId="{E74D6553-9DB5-4CE7-9AC8-C1A650B83608}" destId="{CFE88DFB-0FE3-4D10-8871-E4F17CE05EF7}" srcOrd="9" destOrd="0" presId="urn:microsoft.com/office/officeart/2005/8/layout/chevron1"/>
    <dgm:cxn modelId="{8F313E27-E184-478F-827D-64338110E321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9FF204-AFF1-4A2A-94D8-744D3A0152EB}">
      <dsp:nvSpPr>
        <dsp:cNvPr id="0" name=""/>
        <dsp:cNvSpPr/>
      </dsp:nvSpPr>
      <dsp:spPr>
        <a:xfrm>
          <a:off x="5273" y="0"/>
          <a:ext cx="1961718" cy="432000"/>
        </a:xfrm>
        <a:prstGeom prst="chevron">
          <a:avLst/>
        </a:prstGeom>
        <a:solidFill>
          <a:srgbClr val="0055A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  <a:endParaRPr lang="en-US" sz="1800" b="1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21273" y="0"/>
        <a:ext cx="1529718" cy="432000"/>
      </dsp:txXfrm>
    </dsp:sp>
    <dsp:sp modelId="{7AD5A65A-A7A1-4CAD-B295-3FC46BB5EB1F}">
      <dsp:nvSpPr>
        <dsp:cNvPr id="0" name=""/>
        <dsp:cNvSpPr/>
      </dsp:nvSpPr>
      <dsp:spPr>
        <a:xfrm>
          <a:off x="1770820" y="0"/>
          <a:ext cx="1961718" cy="432000"/>
        </a:xfrm>
        <a:prstGeom prst="chevron">
          <a:avLst/>
        </a:prstGeom>
        <a:solidFill>
          <a:srgbClr val="80A9D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  <a:endParaRPr lang="en-US" sz="1800" b="1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86820" y="0"/>
        <a:ext cx="1529718" cy="432000"/>
      </dsp:txXfrm>
    </dsp:sp>
    <dsp:sp modelId="{B1EF1A0E-4E9D-4D64-933F-CB9B28CE4D51}">
      <dsp:nvSpPr>
        <dsp:cNvPr id="0" name=""/>
        <dsp:cNvSpPr/>
      </dsp:nvSpPr>
      <dsp:spPr>
        <a:xfrm>
          <a:off x="3536367" y="0"/>
          <a:ext cx="1961718" cy="432000"/>
        </a:xfrm>
        <a:prstGeom prst="chevron">
          <a:avLst/>
        </a:prstGeom>
        <a:solidFill>
          <a:srgbClr val="80A9D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  <a:endParaRPr lang="en-US" sz="1800" b="1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752367" y="0"/>
        <a:ext cx="1529718" cy="432000"/>
      </dsp:txXfrm>
    </dsp:sp>
    <dsp:sp modelId="{42226BEB-B553-4324-942A-078A3C91C5B5}">
      <dsp:nvSpPr>
        <dsp:cNvPr id="0" name=""/>
        <dsp:cNvSpPr/>
      </dsp:nvSpPr>
      <dsp:spPr>
        <a:xfrm>
          <a:off x="5301914" y="0"/>
          <a:ext cx="1961718" cy="432000"/>
        </a:xfrm>
        <a:prstGeom prst="chevron">
          <a:avLst/>
        </a:prstGeom>
        <a:solidFill>
          <a:srgbClr val="80A9D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  <a:endParaRPr lang="en-US" sz="1800" b="1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517914" y="0"/>
        <a:ext cx="1529718" cy="432000"/>
      </dsp:txXfrm>
    </dsp:sp>
    <dsp:sp modelId="{825786C4-ED8D-4B11-B56F-AC5AAEB71337}">
      <dsp:nvSpPr>
        <dsp:cNvPr id="0" name=""/>
        <dsp:cNvSpPr/>
      </dsp:nvSpPr>
      <dsp:spPr>
        <a:xfrm>
          <a:off x="7067460" y="0"/>
          <a:ext cx="1961718" cy="432000"/>
        </a:xfrm>
        <a:prstGeom prst="chevron">
          <a:avLst/>
        </a:prstGeom>
        <a:solidFill>
          <a:srgbClr val="80A9D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  <a:endParaRPr lang="en-US" sz="1800" b="1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7283460" y="0"/>
        <a:ext cx="1529718" cy="432000"/>
      </dsp:txXfrm>
    </dsp:sp>
    <dsp:sp modelId="{E441FCF0-94A1-471D-B779-5676722AFD9C}">
      <dsp:nvSpPr>
        <dsp:cNvPr id="0" name=""/>
        <dsp:cNvSpPr/>
      </dsp:nvSpPr>
      <dsp:spPr>
        <a:xfrm>
          <a:off x="8833007" y="0"/>
          <a:ext cx="1961718" cy="432000"/>
        </a:xfrm>
        <a:prstGeom prst="chevron">
          <a:avLst/>
        </a:prstGeom>
        <a:solidFill>
          <a:srgbClr val="80A9D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  <a:endParaRPr lang="en-US" sz="18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049007" y="0"/>
        <a:ext cx="1529718" cy="432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677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7323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144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859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748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7780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5057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348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8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5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348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73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708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75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6014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50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 smtClean="0"/>
              <a:t>LHC Injectors Upgrade Workshop</a:t>
            </a:r>
            <a:endParaRPr kumimoji="0" lang="en-US" dirty="0"/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  <a:prstGeom prst="rect">
            <a:avLst/>
          </a:prstGeo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 smtClean="0"/>
              <a:t>Presentation title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  <a:prstGeom prst="rect">
            <a:avLst/>
          </a:prstGeo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Kevin Li</a:t>
            </a:r>
            <a:endParaRPr lang="en-GB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146000" y="287644"/>
            <a:ext cx="10800000" cy="648000"/>
          </a:xfrm>
        </p:spPr>
        <p:txBody>
          <a:bodyPr>
            <a:normAutofit/>
          </a:bodyPr>
          <a:lstStyle>
            <a:lvl1pPr algn="l">
              <a:defRPr sz="28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kumimoji="0" lang="en-US" dirty="0" smtClean="0"/>
              <a:t>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6000" y="1043999"/>
            <a:ext cx="11700000" cy="5004000"/>
          </a:xfrm>
          <a:prstGeom prst="rect">
            <a:avLst/>
          </a:prstGeom>
        </p:spPr>
        <p:txBody>
          <a:bodyPr>
            <a:normAutofit/>
          </a:bodyPr>
          <a:lstStyle>
            <a:lvl1pPr marL="313200" indent="-241200" algn="just">
              <a:spcBef>
                <a:spcPts val="1272"/>
              </a:spcBef>
              <a:spcAft>
                <a:spcPts val="0"/>
              </a:spcAft>
              <a:buSzPct val="100000"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15600" indent="-241200" algn="just">
              <a:buSzPct val="80000"/>
              <a:buFont typeface="Wingdings" charset="2"/>
              <a:buChar char="§"/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878400" indent="-198000" algn="just">
              <a:buSzPct val="80000"/>
              <a:buFont typeface=".AppleSystemUIFont" charset="-120"/>
              <a:buChar char="-"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4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q"/>
              <a:tabLst/>
              <a:defRPr sz="14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77435" y="6264000"/>
            <a:ext cx="66856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365874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smtClean="0"/>
              <a:t>Kevin Li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andscapelight.jpg"/>
          <p:cNvPicPr>
            <a:picLocks noChangeAspect="1"/>
          </p:cNvPicPr>
          <p:nvPr userDrawn="1"/>
        </p:nvPicPr>
        <p:blipFill rotWithShape="1">
          <a:blip r:embed="rId2"/>
          <a:srcRect b="5728"/>
          <a:stretch/>
        </p:blipFill>
        <p:spPr>
          <a:xfrm>
            <a:off x="-600" y="1008000"/>
            <a:ext cx="12193200" cy="504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t>‹#›</a:t>
            </a:fld>
            <a:endParaRPr lang="en-GB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4296000" y="288000"/>
            <a:ext cx="3600000" cy="1800000"/>
            <a:chOff x="4452000" y="1911838"/>
            <a:chExt cx="3600000" cy="1800000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4452000" y="1911838"/>
              <a:ext cx="3600000" cy="1800000"/>
            </a:xfrm>
            <a:prstGeom prst="roundRect">
              <a:avLst>
                <a:gd name="adj" fmla="val 7214"/>
              </a:avLst>
            </a:prstGeom>
            <a:solidFill>
              <a:schemeClr val="bg1">
                <a:alpha val="90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 descr="liu_ppt-04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000" y="2100043"/>
              <a:ext cx="2520000" cy="14235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76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62329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370" y="5943538"/>
            <a:ext cx="12238370" cy="9144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26000" y="144000"/>
            <a:ext cx="11340000" cy="648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 smtClean="0"/>
              <a:t>Title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097435" y="6264000"/>
            <a:ext cx="66856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55A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5678311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pPr algn="l"/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75514" y="6264000"/>
            <a:ext cx="4104718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000" y="1008000"/>
            <a:ext cx="11340000" cy="482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65" r:id="rId4"/>
    <p:sldLayoutId id="2147483666" r:id="rId5"/>
    <p:sldLayoutId id="2147483669" r:id="rId6"/>
    <p:sldLayoutId id="2147483673" r:id="rId7"/>
  </p:sldLayoutIdLst>
  <p:timing>
    <p:tnLst>
      <p:par>
        <p:cTn id="1" dur="indefinite" restart="never" nodeType="tmRoot"/>
      </p:par>
    </p:tnLst>
  </p:timing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2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5425" marR="0" indent="-188913" algn="just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55A1"/>
        </a:buClr>
        <a:buSzPct val="100000"/>
        <a:buFont typeface="Arial"/>
        <a:buChar char="•"/>
        <a:tabLst/>
        <a:defRPr kumimoji="0" sz="2000" b="1" kern="1200" baseline="0">
          <a:solidFill>
            <a:srgbClr val="0055A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35000" marR="0" indent="-223838" algn="just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4D4D4D">
            <a:lumMod val="50000"/>
          </a:srgbClr>
        </a:buClr>
        <a:buSzPct val="80000"/>
        <a:buFont typeface="Wingdings" panose="05000000000000000000" pitchFamily="2" charset="2"/>
        <a:buChar char="§"/>
        <a:tabLst/>
        <a:defRPr kumimoji="0" sz="1800" kern="1200">
          <a:solidFill>
            <a:schemeClr val="accent6">
              <a:lumMod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44563" marR="0" indent="-195263" algn="just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4D4D4D">
            <a:lumMod val="50000"/>
          </a:srgbClr>
        </a:buClr>
        <a:buSzPct val="80000"/>
        <a:buFont typeface="Calibri" panose="020F0502020204030204" pitchFamily="34" charset="0"/>
        <a:buChar char="⁻"/>
        <a:tabLst/>
        <a:defRPr kumimoji="0" sz="1600" kern="1200" baseline="0">
          <a:solidFill>
            <a:schemeClr val="accent6">
              <a:lumMod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80000"/>
        <a:buFont typeface="Courier New" panose="02070309020205020404" pitchFamily="49" charset="0"/>
        <a:buChar char="o"/>
        <a:tabLst/>
        <a:defRPr kumimoji="0" lang="en-US" sz="1400" kern="1200" dirty="0" smtClean="0">
          <a:solidFill>
            <a:schemeClr val="accent6">
              <a:lumMod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80000"/>
        <a:buFont typeface="Wingdings" panose="05000000000000000000" pitchFamily="2" charset="2"/>
        <a:buChar char="q"/>
        <a:tabLst/>
        <a:defRPr kumimoji="0" lang="en-US" sz="1400" kern="1200" dirty="0" smtClean="0">
          <a:solidFill>
            <a:schemeClr val="accent6">
              <a:lumMod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98179/LAST_RELEASED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52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master plan to 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Allocated ~6 weeks for SPS beam commissioning: week 3 – week 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b="7638"/>
          <a:stretch/>
        </p:blipFill>
        <p:spPr>
          <a:xfrm>
            <a:off x="-600" y="1674000"/>
            <a:ext cx="12193200" cy="5184000"/>
          </a:xfrm>
          <a:prstGeom prst="rect">
            <a:avLst/>
          </a:prstGeom>
        </p:spPr>
      </p:pic>
      <p:grpSp>
        <p:nvGrpSpPr>
          <p:cNvPr id="10" name="Group 9"/>
          <p:cNvGrpSpPr>
            <a:grpSpLocks/>
          </p:cNvGrpSpPr>
          <p:nvPr/>
        </p:nvGrpSpPr>
        <p:grpSpPr>
          <a:xfrm>
            <a:off x="1800000" y="4644000"/>
            <a:ext cx="1224000" cy="720000"/>
            <a:chOff x="1698319" y="4548050"/>
            <a:chExt cx="1169623" cy="706763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1698319" y="4899203"/>
              <a:ext cx="0" cy="355610"/>
            </a:xfrm>
            <a:prstGeom prst="straightConnector1">
              <a:avLst/>
            </a:prstGeom>
            <a:ln w="44450">
              <a:solidFill>
                <a:srgbClr val="C0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1698319" y="4548050"/>
              <a:ext cx="1169623" cy="282705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 w="28575">
              <a:solidFill>
                <a:srgbClr val="C0000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C00000"/>
                  </a:solidFill>
                  <a:latin typeface="+mj-lt"/>
                </a:rPr>
                <a:t>we are here</a:t>
              </a:r>
              <a:endParaRPr lang="en-GB" sz="1400" b="1" dirty="0">
                <a:solidFill>
                  <a:srgbClr val="C00000"/>
                </a:solidFill>
                <a:latin typeface="+mj-lt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872000" y="720000"/>
            <a:ext cx="125880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LHCPROBE beam</a:t>
            </a:r>
          </a:p>
          <a:p>
            <a:pPr algn="ctr"/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available for LHC</a:t>
            </a:r>
          </a:p>
          <a:p>
            <a:pPr algn="ctr"/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Week 9</a:t>
            </a:r>
          </a:p>
          <a:p>
            <a:pPr algn="ctr"/>
            <a:r>
              <a:rPr lang="en-US" sz="10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04/03/2021</a:t>
            </a:r>
            <a:endParaRPr lang="en-GB" sz="105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1808000" y="1584000"/>
            <a:ext cx="1" cy="86400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2808000" y="1548000"/>
            <a:ext cx="7920000" cy="2880000"/>
          </a:xfrm>
          <a:prstGeom prst="roundRect">
            <a:avLst>
              <a:gd name="adj" fmla="val 4841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2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Strongly recommend to start in week 3 – on Monday:</a:t>
            </a:r>
          </a:p>
          <a:p>
            <a:pPr lvl="1"/>
            <a:endParaRPr lang="en-US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2 fundamental systems to commission with beam: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Orbit system ALPS  establish circulating beam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LLRF system  establish first capture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endParaRPr lang="en-US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lvl="1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Establishing first capture could easily take 1 week </a:t>
            </a:r>
            <a:b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start commissioning on Friday ≡ no OP work in first weekend</a:t>
            </a:r>
          </a:p>
        </p:txBody>
      </p:sp>
      <p:sp>
        <p:nvSpPr>
          <p:cNvPr id="24" name="Bent Arrow 23"/>
          <p:cNvSpPr/>
          <p:nvPr/>
        </p:nvSpPr>
        <p:spPr>
          <a:xfrm rot="5400000">
            <a:off x="9972000" y="3618000"/>
            <a:ext cx="2196000" cy="684000"/>
          </a:xfrm>
          <a:prstGeom prst="bentArrow">
            <a:avLst>
              <a:gd name="adj1" fmla="val 33269"/>
              <a:gd name="adj2" fmla="val 27756"/>
              <a:gd name="adj3" fmla="val 50000"/>
              <a:gd name="adj4" fmla="val 28590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06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–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3999"/>
            <a:ext cx="11700000" cy="5472000"/>
          </a:xfrm>
        </p:spPr>
        <p:txBody>
          <a:bodyPr>
            <a:normAutofit/>
          </a:bodyPr>
          <a:lstStyle/>
          <a:p>
            <a:r>
              <a:rPr lang="en-US" dirty="0" smtClean="0"/>
              <a:t>We are in the process of aligning and synchronizing activities, resolving dependencies and adjusting procedures where necessary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Cross-injector </a:t>
            </a:r>
            <a:r>
              <a:rPr lang="en-US" dirty="0">
                <a:solidFill>
                  <a:srgbClr val="C00000"/>
                </a:solidFill>
              </a:rPr>
              <a:t>coordination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crucial</a:t>
            </a:r>
          </a:p>
          <a:p>
            <a:pPr lvl="1"/>
            <a:r>
              <a:rPr lang="en-US" dirty="0" smtClean="0"/>
              <a:t>For beam readiness</a:t>
            </a:r>
          </a:p>
          <a:p>
            <a:pPr lvl="1"/>
            <a:r>
              <a:rPr lang="en-US" dirty="0" smtClean="0"/>
              <a:t>For expert availability: e.g. several of SPS RF experts work for LINAC4, SPS and LHC</a:t>
            </a:r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Prioritization required</a:t>
            </a:r>
            <a:r>
              <a:rPr lang="is-IS" b="1" dirty="0">
                <a:solidFill>
                  <a:srgbClr val="C00000"/>
                </a:solidFill>
              </a:rPr>
              <a:t> </a:t>
            </a:r>
            <a:r>
              <a:rPr lang="is-IS" b="1" dirty="0" smtClean="0">
                <a:solidFill>
                  <a:srgbClr val="C00000"/>
                </a:solidFill>
              </a:rPr>
              <a:t>- at least during hardware and beam commissioning period</a:t>
            </a:r>
            <a:endParaRPr lang="en-US" b="1" dirty="0" smtClean="0">
              <a:solidFill>
                <a:srgbClr val="C000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Auxiliary tools: Improved ASM and commissioning check lists need to be ready middle of 2020 (for SPS case) to align with prerequisites from hardware commissioning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672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–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3999"/>
            <a:ext cx="11700000" cy="5472000"/>
          </a:xfrm>
        </p:spPr>
        <p:txBody>
          <a:bodyPr>
            <a:normAutofit/>
          </a:bodyPr>
          <a:lstStyle/>
          <a:p>
            <a:r>
              <a:rPr lang="en-US" dirty="0" smtClean="0"/>
              <a:t>We are in the process of aligning and synchronizing activities, resolving dependencies and adjusting procedures where necessary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Cross-injector </a:t>
            </a:r>
            <a:r>
              <a:rPr lang="en-US" dirty="0">
                <a:solidFill>
                  <a:srgbClr val="C00000"/>
                </a:solidFill>
              </a:rPr>
              <a:t>coordination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crucial</a:t>
            </a:r>
          </a:p>
          <a:p>
            <a:pPr lvl="1"/>
            <a:r>
              <a:rPr lang="en-US" dirty="0" smtClean="0"/>
              <a:t>For beam readiness</a:t>
            </a:r>
          </a:p>
          <a:p>
            <a:pPr lvl="1"/>
            <a:r>
              <a:rPr lang="en-US" dirty="0" smtClean="0"/>
              <a:t>For expert availability: e.g. several of SPS RF experts work for LINAC4, SPS and LHC</a:t>
            </a:r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Prioritization required</a:t>
            </a:r>
            <a:r>
              <a:rPr lang="is-IS" b="1" dirty="0">
                <a:solidFill>
                  <a:srgbClr val="C00000"/>
                </a:solidFill>
              </a:rPr>
              <a:t> </a:t>
            </a:r>
            <a:r>
              <a:rPr lang="is-IS" b="1" dirty="0" smtClean="0">
                <a:solidFill>
                  <a:srgbClr val="C00000"/>
                </a:solidFill>
              </a:rPr>
              <a:t>- at least during hardware and beam commissioning period</a:t>
            </a:r>
            <a:endParaRPr lang="en-US" b="1" dirty="0" smtClean="0">
              <a:solidFill>
                <a:srgbClr val="C000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Auxiliary tools: Improved ASM and commissioning check lists need to be ready middle of 2020 (for SPS case) to align with prerequisites from hardware commissioning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1236000" y="1044000"/>
            <a:ext cx="9720000" cy="3456000"/>
          </a:xfrm>
          <a:prstGeom prst="roundRect">
            <a:avLst>
              <a:gd name="adj" fmla="val 6019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13200" lvl="0" indent="-241200">
              <a:spcBef>
                <a:spcPts val="1272"/>
              </a:spcBef>
              <a:buClr>
                <a:srgbClr val="0055A1"/>
              </a:buClr>
              <a:buSzPct val="100000"/>
              <a:buFont typeface="Arial"/>
              <a:buChar char="•"/>
            </a:pPr>
            <a:r>
              <a:rPr lang="en-US" sz="2000" b="1" dirty="0">
                <a:solidFill>
                  <a:srgbClr val="0055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Further develop useful algorithms, new concepts, tools and </a:t>
            </a:r>
            <a:r>
              <a:rPr lang="en-US" sz="2000" b="1" dirty="0" smtClean="0">
                <a:solidFill>
                  <a:srgbClr val="0055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procedures – </a:t>
            </a:r>
            <a:br>
              <a:rPr lang="en-US" sz="2000" b="1" dirty="0" smtClean="0">
                <a:solidFill>
                  <a:srgbClr val="0055A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1" dirty="0" smtClean="0">
                <a:solidFill>
                  <a:srgbClr val="0055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examples from </a:t>
            </a:r>
            <a:r>
              <a:rPr lang="en-US" sz="2000" b="1" dirty="0">
                <a:solidFill>
                  <a:srgbClr val="0055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2018 run: </a:t>
            </a: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endParaRPr lang="en-US" dirty="0" smtClean="0">
              <a:solidFill>
                <a:srgbClr val="4D4D4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r>
              <a:rPr lang="en-US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Deployment </a:t>
            </a:r>
            <a:r>
              <a:rPr lang="en-US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COSE for SFTPRO</a:t>
            </a: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r>
              <a:rPr lang="en-US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 cycle setup entirely based on LHCINDIV (cannot measure tunes with multi-bunch)</a:t>
            </a:r>
          </a:p>
          <a:p>
            <a:pPr marL="878400" lvl="2" indent="-1980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.AppleSystemUIFont" charset="-120"/>
              <a:buChar char="-"/>
            </a:pPr>
            <a:r>
              <a:rPr lang="en-US" sz="1600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Pre-requisite was: injection tune measurement with damper pickups, automatic </a:t>
            </a:r>
            <a:r>
              <a:rPr lang="en-US" sz="1600" dirty="0" err="1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Laslett</a:t>
            </a:r>
            <a:r>
              <a:rPr lang="en-US" sz="1600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tune correction </a:t>
            </a: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r>
              <a:rPr lang="en-US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Establish golden trajectories (PS extraction + TT10) and golden injection orbit </a:t>
            </a: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r>
              <a:rPr lang="en-US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of automation techniques where tested and available (i.e. ZS alignment)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96000" y="4608000"/>
            <a:ext cx="10800000" cy="1440000"/>
          </a:xfrm>
          <a:prstGeom prst="roundRect">
            <a:avLst>
              <a:gd name="adj" fmla="val 13051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60150" lvl="1" indent="-285750">
              <a:buFont typeface="Wingdings" panose="05000000000000000000" pitchFamily="2" charset="2"/>
              <a:buChar char="à"/>
            </a:pP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these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are game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changers:</a:t>
            </a:r>
          </a:p>
          <a:p>
            <a:pPr marL="1117350" lvl="2" indent="-285750">
              <a:buFont typeface="Wingdings" panose="05000000000000000000" pitchFamily="2" charset="2"/>
              <a:buChar char="§"/>
            </a:pPr>
            <a:endParaRPr lang="en-US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Wingdings"/>
            </a:endParaRPr>
          </a:p>
          <a:p>
            <a:pPr marL="1117350" lvl="2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LHC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beam SPS injection no issue in 2018, despite the reduced MKP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strength</a:t>
            </a:r>
          </a:p>
          <a:p>
            <a:pPr marL="1117350" lvl="2" indent="-285750"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Zs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 alignment time requirement moved from 9 hours (manual)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45 minutes (automatic)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68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commissioning of LIU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3999"/>
            <a:ext cx="2880000" cy="5004000"/>
          </a:xfrm>
          <a:solidFill>
            <a:srgbClr val="5E7703">
              <a:alpha val="20000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1800" dirty="0" smtClean="0"/>
              <a:t>New instrumentation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ALPS setup in FIFO mode</a:t>
            </a:r>
          </a:p>
          <a:p>
            <a:pPr lvl="1" algn="l"/>
            <a:r>
              <a:rPr lang="en-US" sz="1600" dirty="0" smtClean="0"/>
              <a:t>ALPS setup for orbit</a:t>
            </a:r>
          </a:p>
          <a:p>
            <a:pPr lvl="1" algn="l"/>
            <a:r>
              <a:rPr lang="en-US" sz="1600" dirty="0" smtClean="0"/>
              <a:t>ALPS setup with BST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BTV setup for SBDS</a:t>
            </a:r>
          </a:p>
          <a:p>
            <a:pPr lvl="1" algn="l"/>
            <a:r>
              <a:rPr lang="en-US" sz="1600" dirty="0" smtClean="0"/>
              <a:t>Wire scanner setup</a:t>
            </a:r>
          </a:p>
          <a:p>
            <a:pPr lvl="1" algn="l"/>
            <a:r>
              <a:rPr lang="en-US" sz="1600" dirty="0" smtClean="0"/>
              <a:t>BGI, BSRT calibration</a:t>
            </a:r>
          </a:p>
          <a:p>
            <a:pPr lvl="1" algn="l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186000" y="1043999"/>
            <a:ext cx="2880000" cy="5004000"/>
          </a:xfrm>
          <a:prstGeom prst="rect">
            <a:avLst/>
          </a:prstGeom>
          <a:solidFill>
            <a:srgbClr val="6A7D8E">
              <a:alpha val="20000"/>
            </a:srgb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13200" marR="0" indent="-241200" algn="just" defTabSz="914400" rtl="0" eaLnBrk="1" fontAlgn="auto" latinLnBrk="0" hangingPunct="1">
              <a:lnSpc>
                <a:spcPct val="100000"/>
              </a:lnSpc>
              <a:spcBef>
                <a:spcPts val="1272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15600" marR="0" indent="-241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78400" marR="0" indent="-1980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.AppleSystemUIFont" charset="-120"/>
              <a:buChar char="-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kumimoji="0" lang="en-US" sz="14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q"/>
              <a:tabLst/>
              <a:defRPr kumimoji="0" lang="en-US" sz="14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 smtClean="0"/>
              <a:t>OP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/>
              <a:t>Cycle </a:t>
            </a:r>
            <a:r>
              <a:rPr lang="en-US" sz="1600" dirty="0" smtClean="0"/>
              <a:t>generation and </a:t>
            </a:r>
            <a:r>
              <a:rPr lang="en-US" sz="1600" dirty="0" err="1" smtClean="0"/>
              <a:t>makerule</a:t>
            </a:r>
            <a:r>
              <a:rPr lang="en-US" sz="1600" dirty="0" smtClean="0"/>
              <a:t> tests with beam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Beam-based alignment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Aperture checks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Interlock tests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126000" y="1043999"/>
            <a:ext cx="2880000" cy="5004000"/>
          </a:xfrm>
          <a:prstGeom prst="rect">
            <a:avLst/>
          </a:prstGeom>
          <a:solidFill>
            <a:srgbClr val="B06660">
              <a:alpha val="20000"/>
            </a:srgb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13200" marR="0" indent="-241200" algn="just" defTabSz="914400" rtl="0" eaLnBrk="1" fontAlgn="auto" latinLnBrk="0" hangingPunct="1">
              <a:lnSpc>
                <a:spcPct val="100000"/>
              </a:lnSpc>
              <a:spcBef>
                <a:spcPts val="1272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15600" marR="0" indent="-241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78400" marR="0" indent="-1980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.AppleSystemUIFont" charset="-120"/>
              <a:buChar char="-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kumimoji="0" lang="en-US" sz="14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q"/>
              <a:tabLst/>
              <a:defRPr kumimoji="0" lang="en-US" sz="14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 smtClean="0"/>
              <a:t>RF upgrade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200 MHz and 800 MHz cavity control with beam (feedback, feedforward)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Beam control: synchro loop, phase loop, radial loop, acceleration, transition crossing, RF gymnastics, sampling of 5ns (MTE) and 25ns (LHC)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Longitudinal damper, CEBU</a:t>
            </a:r>
            <a:endParaRPr lang="en-US" sz="16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66000" y="1043999"/>
            <a:ext cx="2880000" cy="5004000"/>
          </a:xfrm>
          <a:prstGeom prst="rect">
            <a:avLst/>
          </a:prstGeom>
          <a:solidFill>
            <a:srgbClr val="CA8F42">
              <a:alpha val="20000"/>
            </a:srgb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13200" marR="0" indent="-241200" algn="just" defTabSz="914400" rtl="0" eaLnBrk="1" fontAlgn="auto" latinLnBrk="0" hangingPunct="1">
              <a:lnSpc>
                <a:spcPct val="100000"/>
              </a:lnSpc>
              <a:spcBef>
                <a:spcPts val="1272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15600" marR="0" indent="-241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78400" marR="0" indent="-1980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.AppleSystemUIFont" charset="-120"/>
              <a:buChar char="-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kumimoji="0" lang="en-US" sz="14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q"/>
              <a:tabLst/>
              <a:defRPr kumimoji="0" lang="en-US" sz="14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 smtClean="0"/>
              <a:t>LSS5 beam dump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MKD synchronization (w/o and with TSU)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Check beam position on BTV for different energies</a:t>
            </a:r>
          </a:p>
          <a:p>
            <a:pPr lvl="1" algn="l"/>
            <a:r>
              <a:rPr lang="en-US" sz="1600" dirty="0" smtClean="0"/>
              <a:t>Waveform checks</a:t>
            </a:r>
          </a:p>
          <a:p>
            <a:pPr lvl="1" algn="l"/>
            <a:r>
              <a:rPr lang="en-US" sz="1600" dirty="0" smtClean="0"/>
              <a:t>Failure and interlock checks</a:t>
            </a:r>
          </a:p>
          <a:p>
            <a:pPr lvl="1" algn="l"/>
            <a:r>
              <a:rPr lang="en-US" sz="1600" dirty="0" smtClean="0"/>
              <a:t>Beam energy tracking setup</a:t>
            </a:r>
            <a:endParaRPr lang="en-US" sz="1600" dirty="0"/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TIDVG conditioning</a:t>
            </a:r>
          </a:p>
        </p:txBody>
      </p:sp>
    </p:spTree>
    <p:extLst>
      <p:ext uri="{BB962C8B-B14F-4D97-AF65-F5344CB8AC3E}">
        <p14:creationId xmlns:p14="http://schemas.microsoft.com/office/powerpoint/2010/main" val="427313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– baseline plan in a nutshell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3999"/>
            <a:ext cx="11700000" cy="5220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First beam type: LHC INDIV (Q26)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To phase in cavities and establish capture (this will already be a </a:t>
            </a:r>
            <a:r>
              <a:rPr lang="en-US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big milestone for RF!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Within first days: MTE aperture beam @ 14 GeV (~5e11 ppb) needed for aperture measurement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Beam </a:t>
            </a:r>
            <a:r>
              <a:rPr lang="en-US" dirty="0">
                <a:sym typeface="Wingdings" panose="05000000000000000000" pitchFamily="2" charset="2"/>
              </a:rPr>
              <a:t>based </a:t>
            </a:r>
            <a:r>
              <a:rPr lang="en-US" dirty="0" smtClean="0">
                <a:sym typeface="Wingdings" panose="05000000000000000000" pitchFamily="2" charset="2"/>
              </a:rPr>
              <a:t>alignment (= double optics alignment) needs to be 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carried out early on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To establish golden orbits at injection  and extraction orbits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Requires in addition MTE low intensity beam (~5e12 ppb) at 400 GeV; acceleration with transition crossing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After BBA – final setup and optimization of single bunch cycles; LHC extraction setting up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Then, move to multi-bunch beams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576000" y="3852000"/>
            <a:ext cx="10440000" cy="576000"/>
          </a:xfrm>
          <a:prstGeom prst="roundRect">
            <a:avLst>
              <a:gd name="adj" fmla="val 13051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82800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Compromise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having the beam-based alignment at half of the commissioning time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week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33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commissioning – conceptual sketch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6462000"/>
            <a:ext cx="11700000" cy="396000"/>
          </a:xfrm>
        </p:spPr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56" name="Rectangle 55"/>
          <p:cNvSpPr/>
          <p:nvPr/>
        </p:nvSpPr>
        <p:spPr>
          <a:xfrm>
            <a:off x="72000" y="4321293"/>
            <a:ext cx="11656052" cy="1080000"/>
          </a:xfrm>
          <a:prstGeom prst="rect">
            <a:avLst/>
          </a:prstGeom>
          <a:solidFill>
            <a:srgbClr val="CA8F42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72001" y="2159573"/>
            <a:ext cx="11656052" cy="1080000"/>
          </a:xfrm>
          <a:prstGeom prst="rect">
            <a:avLst/>
          </a:prstGeom>
          <a:solidFill>
            <a:srgbClr val="6A7D8E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72001" y="3241292"/>
            <a:ext cx="11656052" cy="1080000"/>
          </a:xfrm>
          <a:prstGeom prst="rect">
            <a:avLst/>
          </a:prstGeom>
          <a:solidFill>
            <a:srgbClr val="B0666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2000" y="1079573"/>
            <a:ext cx="11656052" cy="1080000"/>
          </a:xfrm>
          <a:prstGeom prst="rect">
            <a:avLst/>
          </a:prstGeom>
          <a:solidFill>
            <a:srgbClr val="5E7703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904714" y="1081293"/>
            <a:ext cx="0" cy="4320000"/>
          </a:xfrm>
          <a:prstGeom prst="line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3737426" y="1081293"/>
            <a:ext cx="0" cy="4320000"/>
          </a:xfrm>
          <a:prstGeom prst="line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5570139" y="1081293"/>
            <a:ext cx="0" cy="4320000"/>
          </a:xfrm>
          <a:prstGeom prst="line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7402852" y="1081293"/>
            <a:ext cx="0" cy="4320000"/>
          </a:xfrm>
          <a:prstGeom prst="line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9235564" y="1081293"/>
            <a:ext cx="0" cy="4320000"/>
          </a:xfrm>
          <a:prstGeom prst="line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11068277" y="1081293"/>
            <a:ext cx="0" cy="4320000"/>
          </a:xfrm>
          <a:prstGeom prst="line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8655" y="1153293"/>
            <a:ext cx="953011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ALPS</a:t>
            </a:r>
          </a:p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FIFO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14676" y="1153293"/>
            <a:ext cx="806394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ALPS</a:t>
            </a:r>
          </a:p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ORBIT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97948" y="1654280"/>
            <a:ext cx="806394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ALPS</a:t>
            </a:r>
          </a:p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TRAJ.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8618" y="3313293"/>
            <a:ext cx="1796058" cy="432000"/>
          </a:xfrm>
          <a:prstGeom prst="rect">
            <a:avLst/>
          </a:prstGeom>
          <a:gradFill>
            <a:gsLst>
              <a:gs pos="0">
                <a:srgbClr val="B06660"/>
              </a:gs>
              <a:gs pos="75000">
                <a:srgbClr val="B06660"/>
              </a:gs>
              <a:gs pos="100000">
                <a:schemeClr val="bg2"/>
              </a:gs>
            </a:gsLst>
            <a:lin ang="0" scaled="1"/>
          </a:gra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capture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70140" y="2233293"/>
            <a:ext cx="1829903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LHCINDIV extraction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10362" y="5833293"/>
            <a:ext cx="1319553" cy="504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Beam-based alignment</a:t>
            </a:r>
            <a:endParaRPr lang="en-US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51331" y="2737293"/>
            <a:ext cx="916356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Aperture checks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737426" y="2233293"/>
            <a:ext cx="1832713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MTE cycle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8655" y="2233293"/>
            <a:ext cx="953011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Circulate beam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8618" y="3817293"/>
            <a:ext cx="1796058" cy="432000"/>
          </a:xfrm>
          <a:prstGeom prst="rect">
            <a:avLst/>
          </a:prstGeom>
          <a:solidFill>
            <a:srgbClr val="B06660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injection synchronization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051331" y="3313293"/>
            <a:ext cx="2492489" cy="432000"/>
          </a:xfrm>
          <a:prstGeom prst="rect">
            <a:avLst/>
          </a:prstGeom>
          <a:solidFill>
            <a:srgbClr val="B06660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LHCINDIV + acceleration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931033" y="3817293"/>
            <a:ext cx="2639106" cy="432000"/>
          </a:xfrm>
          <a:prstGeom prst="rect">
            <a:avLst/>
          </a:prstGeom>
          <a:solidFill>
            <a:srgbClr val="B06660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MTE + acceleration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72001" y="5401293"/>
            <a:ext cx="10996276" cy="252000"/>
            <a:chOff x="144000" y="5040000"/>
            <a:chExt cx="10800000" cy="252000"/>
          </a:xfrm>
          <a:solidFill>
            <a:srgbClr val="80A9D0"/>
          </a:solidFill>
        </p:grpSpPr>
        <p:sp>
          <p:nvSpPr>
            <p:cNvPr id="21" name="Rectangle 20"/>
            <p:cNvSpPr/>
            <p:nvPr/>
          </p:nvSpPr>
          <p:spPr>
            <a:xfrm>
              <a:off x="144000" y="5040000"/>
              <a:ext cx="1800000" cy="252000"/>
            </a:xfrm>
            <a:prstGeom prst="rect">
              <a:avLst/>
            </a:prstGeom>
            <a:grp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944000" y="5040000"/>
              <a:ext cx="1800000" cy="252000"/>
            </a:xfrm>
            <a:prstGeom prst="rect">
              <a:avLst/>
            </a:prstGeom>
            <a:grp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344000" y="5040000"/>
              <a:ext cx="1800000" cy="252000"/>
            </a:xfrm>
            <a:prstGeom prst="rect">
              <a:avLst/>
            </a:prstGeom>
            <a:grp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544000" y="5040000"/>
              <a:ext cx="1800000" cy="252000"/>
            </a:xfrm>
            <a:prstGeom prst="rect">
              <a:avLst/>
            </a:prstGeom>
            <a:grp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744000" y="5040000"/>
              <a:ext cx="1800000" cy="252000"/>
            </a:xfrm>
            <a:prstGeom prst="rect">
              <a:avLst/>
            </a:prstGeom>
            <a:grp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144000" y="5040000"/>
              <a:ext cx="1800000" cy="252000"/>
            </a:xfrm>
            <a:prstGeom prst="rect">
              <a:avLst/>
            </a:prstGeom>
            <a:grp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0" name="Right Arrow 9"/>
          <p:cNvSpPr/>
          <p:nvPr/>
        </p:nvSpPr>
        <p:spPr>
          <a:xfrm>
            <a:off x="11068277" y="5275293"/>
            <a:ext cx="879702" cy="511200"/>
          </a:xfrm>
          <a:prstGeom prst="rightArrow">
            <a:avLst/>
          </a:prstGeom>
          <a:solidFill>
            <a:srgbClr val="80A9D0"/>
          </a:solidFill>
          <a:ln w="19050">
            <a:solidFill>
              <a:schemeClr val="accent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743075" y="5833293"/>
            <a:ext cx="1319553" cy="504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LHCPILOT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ready</a:t>
            </a:r>
            <a:endParaRPr lang="en-US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235564" y="3817293"/>
            <a:ext cx="2859032" cy="432000"/>
          </a:xfrm>
          <a:prstGeom prst="rect">
            <a:avLst/>
          </a:prstGeom>
          <a:gradFill>
            <a:gsLst>
              <a:gs pos="70000">
                <a:srgbClr val="B06660"/>
              </a:gs>
              <a:gs pos="100000">
                <a:schemeClr val="bg1"/>
              </a:gs>
            </a:gsLst>
            <a:lin ang="0" scaled="1"/>
          </a:gradFill>
          <a:ln w="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LHC25NS + acceleration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402852" y="3817293"/>
            <a:ext cx="1832713" cy="432000"/>
          </a:xfrm>
          <a:prstGeom prst="rect">
            <a:avLst/>
          </a:prstGeom>
          <a:solidFill>
            <a:srgbClr val="B06660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MTE 2 inj. + acceleration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72001" y="3241293"/>
            <a:ext cx="11656052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2001" y="1081293"/>
            <a:ext cx="11656052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2001" y="4321293"/>
            <a:ext cx="11656052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2001" y="2161293"/>
            <a:ext cx="11656052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8" name="Isosceles Triangle 27"/>
          <p:cNvSpPr/>
          <p:nvPr/>
        </p:nvSpPr>
        <p:spPr>
          <a:xfrm flipV="1">
            <a:off x="11581435" y="649293"/>
            <a:ext cx="293234" cy="4320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4" name="Isosceles Triangle 43"/>
          <p:cNvSpPr/>
          <p:nvPr/>
        </p:nvSpPr>
        <p:spPr>
          <a:xfrm>
            <a:off x="7256235" y="1081293"/>
            <a:ext cx="293234" cy="4320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402852" y="1009293"/>
            <a:ext cx="4325202" cy="144000"/>
          </a:xfrm>
          <a:prstGeom prst="rect">
            <a:avLst/>
          </a:prstGeom>
          <a:gradFill flip="none" rotWithShape="1">
            <a:gsLst>
              <a:gs pos="50000">
                <a:srgbClr val="92D050">
                  <a:alpha val="70000"/>
                </a:srgbClr>
              </a:gs>
              <a:gs pos="100000">
                <a:srgbClr val="FF0000">
                  <a:alpha val="50000"/>
                </a:srgbClr>
              </a:gs>
            </a:gsLst>
            <a:lin ang="0" scaled="1"/>
            <a:tileRect/>
          </a:gradFill>
          <a:ln>
            <a:noFill/>
          </a:ln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051331" y="2233293"/>
            <a:ext cx="1686096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LHCINDIV cycle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653783" y="2737293"/>
            <a:ext cx="916356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Kick response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570139" y="2737293"/>
            <a:ext cx="1829903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LHCPILOT cycle + extraction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402852" y="2233293"/>
            <a:ext cx="1829903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MTE slow extraction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9235564" y="2233293"/>
            <a:ext cx="1829903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LHC25NS cycle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1069681" y="2233293"/>
            <a:ext cx="1026319" cy="432000"/>
          </a:xfrm>
          <a:prstGeom prst="rect">
            <a:avLst/>
          </a:prstGeom>
          <a:gradFill>
            <a:gsLst>
              <a:gs pos="20000">
                <a:srgbClr val="6A7D8E"/>
              </a:gs>
              <a:gs pos="100000">
                <a:schemeClr val="bg1"/>
              </a:gs>
            </a:gsLst>
            <a:lin ang="0" scaled="1"/>
          </a:gradFill>
          <a:ln w="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Ready for scrubbing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575788" y="5833293"/>
            <a:ext cx="1319553" cy="504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SFTPRO ready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0408500" y="5833293"/>
            <a:ext cx="1319553" cy="504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LHC25NS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trains ready</a:t>
            </a:r>
            <a:endParaRPr lang="en-US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Isosceles Triangle 56"/>
          <p:cNvSpPr/>
          <p:nvPr/>
        </p:nvSpPr>
        <p:spPr>
          <a:xfrm>
            <a:off x="5423522" y="5365293"/>
            <a:ext cx="293234" cy="432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8" name="Isosceles Triangle 57"/>
          <p:cNvSpPr/>
          <p:nvPr/>
        </p:nvSpPr>
        <p:spPr>
          <a:xfrm>
            <a:off x="7256235" y="5365293"/>
            <a:ext cx="293234" cy="432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9" name="Isosceles Triangle 58"/>
          <p:cNvSpPr/>
          <p:nvPr/>
        </p:nvSpPr>
        <p:spPr>
          <a:xfrm>
            <a:off x="9088947" y="5365293"/>
            <a:ext cx="293234" cy="432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0" name="Isosceles Triangle 59"/>
          <p:cNvSpPr/>
          <p:nvPr/>
        </p:nvSpPr>
        <p:spPr>
          <a:xfrm>
            <a:off x="10921660" y="5365293"/>
            <a:ext cx="293234" cy="432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72000" y="5401293"/>
            <a:ext cx="11656052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5570139" y="3313293"/>
            <a:ext cx="1832713" cy="432000"/>
          </a:xfrm>
          <a:prstGeom prst="rect">
            <a:avLst/>
          </a:prstGeom>
          <a:solidFill>
            <a:srgbClr val="B06660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LHCPILOT + acceleration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051330" y="4392000"/>
            <a:ext cx="2052638" cy="432000"/>
          </a:xfrm>
          <a:prstGeom prst="rect">
            <a:avLst/>
          </a:prstGeom>
          <a:solidFill>
            <a:srgbClr val="CA8F42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MKD synch. </a:t>
            </a:r>
          </a:p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(w/o, w/ TSU)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417872" y="4896000"/>
            <a:ext cx="2052638" cy="432000"/>
          </a:xfrm>
          <a:prstGeom prst="rect">
            <a:avLst/>
          </a:prstGeom>
          <a:solidFill>
            <a:srgbClr val="CA8F42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SBDS BETS check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7402851" y="4392000"/>
            <a:ext cx="659777" cy="432000"/>
          </a:xfrm>
          <a:prstGeom prst="rect">
            <a:avLst/>
          </a:prstGeom>
          <a:solidFill>
            <a:srgbClr val="CA8F42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Zs</a:t>
            </a:r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align.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4580473" y="4392000"/>
            <a:ext cx="989665" cy="432000"/>
          </a:xfrm>
          <a:prstGeom prst="rect">
            <a:avLst/>
          </a:prstGeom>
          <a:solidFill>
            <a:srgbClr val="CA8F42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SBDS failure check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470510" y="4896000"/>
            <a:ext cx="879702" cy="432000"/>
          </a:xfrm>
          <a:prstGeom prst="rect">
            <a:avLst/>
          </a:prstGeom>
          <a:solidFill>
            <a:srgbClr val="CA8F42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TIDVG cond.</a:t>
            </a:r>
            <a:endParaRPr lang="en-US" sz="1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171628" y="1152000"/>
            <a:ext cx="733085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BTV checks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857723" y="1153293"/>
            <a:ext cx="733085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BTV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3810734" y="1153293"/>
            <a:ext cx="733085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BTV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004340" y="1654280"/>
            <a:ext cx="733085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BLM checks</a:t>
            </a:r>
          </a:p>
        </p:txBody>
      </p:sp>
      <p:sp>
        <p:nvSpPr>
          <p:cNvPr id="74" name="Rectangle 73"/>
          <p:cNvSpPr/>
          <p:nvPr/>
        </p:nvSpPr>
        <p:spPr>
          <a:xfrm>
            <a:off x="8282553" y="4896000"/>
            <a:ext cx="1979330" cy="432000"/>
          </a:xfrm>
          <a:prstGeom prst="rect">
            <a:avLst/>
          </a:prstGeom>
          <a:solidFill>
            <a:srgbClr val="CA8F42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TIDVG cond.</a:t>
            </a:r>
            <a:endParaRPr lang="en-US" sz="1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 rot="5400000">
            <a:off x="-216000" y="3241293"/>
            <a:ext cx="4284000" cy="0"/>
          </a:xfrm>
          <a:prstGeom prst="line">
            <a:avLst/>
          </a:prstGeom>
          <a:ln w="25400">
            <a:solidFill>
              <a:srgbClr val="7030A0"/>
            </a:solidFill>
          </a:ln>
          <a:effectLst>
            <a:glow rad="63500">
              <a:srgbClr val="7030A0">
                <a:alpha val="40000"/>
              </a:srgb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5643446" y="1656000"/>
            <a:ext cx="733085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WS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083297" y="1152000"/>
            <a:ext cx="989665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BGI, BSRT </a:t>
            </a:r>
            <a:r>
              <a:rPr lang="en-US" sz="15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calibr</a:t>
            </a:r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260920" y="2737293"/>
            <a:ext cx="1099628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Interlock tests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0080000" y="108000"/>
            <a:ext cx="1440000" cy="9360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LHCPROBE beam</a:t>
            </a:r>
          </a:p>
          <a:p>
            <a:pPr algn="ctr"/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available for LHC</a:t>
            </a:r>
          </a:p>
          <a:p>
            <a:pPr algn="ctr"/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Week 9</a:t>
            </a:r>
          </a:p>
          <a:p>
            <a:pPr algn="ctr"/>
            <a:r>
              <a:rPr lang="en-US" sz="1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04/03/2021</a:t>
            </a:r>
            <a:endParaRPr lang="en-GB" sz="11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482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commissioning timeline </a:t>
            </a:r>
            <a:r>
              <a:rPr lang="en-US" dirty="0" smtClean="0"/>
              <a:t>– overview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3803579"/>
              </p:ext>
            </p:extLst>
          </p:nvPr>
        </p:nvGraphicFramePr>
        <p:xfrm>
          <a:off x="102000" y="1152000"/>
          <a:ext cx="11988000" cy="5003800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1152000"/>
                <a:gridCol w="1548000"/>
                <a:gridCol w="1548000"/>
                <a:gridCol w="1548000"/>
                <a:gridCol w="1548000"/>
                <a:gridCol w="1548000"/>
                <a:gridCol w="1548000"/>
                <a:gridCol w="15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Week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(1)</a:t>
                      </a:r>
                      <a:endParaRPr lang="en-US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 (2)</a:t>
                      </a:r>
                      <a:endParaRPr lang="en-US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(3)</a:t>
                      </a:r>
                      <a:endParaRPr lang="en-US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 (4)</a:t>
                      </a:r>
                      <a:endParaRPr lang="en-US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 (5)</a:t>
                      </a:r>
                      <a:endParaRPr lang="en-US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 (6)</a:t>
                      </a:r>
                      <a:endParaRPr lang="en-US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 (7)</a:t>
                      </a:r>
                      <a:endParaRPr lang="en-US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Milestones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Circulating beam and RF capture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@450 GeV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based alignment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LHCPILOT to TT40 / TT60 TEDs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Fixed Target beam to targets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 12+ bunch trains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 scrubbing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Beams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MD26_Q26 (1.2e11)</a:t>
                      </a:r>
                    </a:p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(1.2e11)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(1.2e11)</a:t>
                      </a:r>
                    </a:p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MTE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aperture (5e11, 8us)</a:t>
                      </a:r>
                      <a:endParaRPr lang="en-US" sz="14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(1.2e11)</a:t>
                      </a:r>
                    </a:p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MTE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LOW INT (5e12, 8us)</a:t>
                      </a:r>
                      <a:endParaRPr lang="en-US" sz="14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(1.2e11)</a:t>
                      </a:r>
                    </a:p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MTE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LOW INT (5e12, 8us)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(1.2e11)</a:t>
                      </a:r>
                    </a:p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MTE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HI INT (1e13 in 2 batches)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 (1.2e11)</a:t>
                      </a:r>
                    </a:p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BCMS + variants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MTE HI INT (int. ramp-up)</a:t>
                      </a:r>
                      <a:endParaRPr lang="en-US" sz="14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 (1.2e11)</a:t>
                      </a:r>
                    </a:p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BCMS + variants</a:t>
                      </a:r>
                    </a:p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MTE HI INT</a:t>
                      </a:r>
                      <a:endParaRPr lang="en-US" sz="14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Key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Establish circulating beam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Phase in cavities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Establish RF capture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 and RF setup for LHCINDIV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Acceleration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of LHCINDIV</a:t>
                      </a:r>
                      <a:endParaRPr lang="en-US" sz="14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Orbit system setup (first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turn with BST, kick response)</a:t>
                      </a:r>
                      <a:endParaRPr lang="en-US" sz="14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Aperture checks: capture MTE aperture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Kick response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Acceleration of MTE (transition crossing)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based alignment + accesses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Establish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goldens</a:t>
                      </a:r>
                      <a:endParaRPr lang="en-US" sz="14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 and RF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of </a:t>
                      </a: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MTE for</a:t>
                      </a:r>
                      <a:r>
                        <a:rPr lang="en-US" sz="1400" b="1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slow </a:t>
                      </a: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extraction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RF setup of </a:t>
                      </a:r>
                      <a:r>
                        <a:rPr lang="en-US" sz="1400" b="1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LHCPILOT for extraction</a:t>
                      </a:r>
                      <a:endParaRPr lang="en-US" sz="14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Intensity ramp up for Fixed Target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Ready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to s</a:t>
                      </a: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teer to targets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ZS alignment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 25NS 12 bunches trains setup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Damper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multi-bunch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Scrubbing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3" name="Down Arrow 2"/>
          <p:cNvSpPr/>
          <p:nvPr/>
        </p:nvSpPr>
        <p:spPr>
          <a:xfrm rot="10800000">
            <a:off x="6444000" y="5724000"/>
            <a:ext cx="504000" cy="468000"/>
          </a:xfrm>
          <a:prstGeom prst="downArrow">
            <a:avLst/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340000" y="6192000"/>
            <a:ext cx="8640000" cy="576000"/>
          </a:xfrm>
          <a:prstGeom prst="roundRect">
            <a:avLst>
              <a:gd name="adj" fmla="val 13051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Delivery of first beam commissioning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 – (with a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weeks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contingency)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40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commissioning </a:t>
            </a:r>
            <a:r>
              <a:rPr lang="en-US" dirty="0"/>
              <a:t>– </a:t>
            </a:r>
            <a:r>
              <a:rPr lang="en-US" dirty="0" smtClean="0"/>
              <a:t>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3999"/>
            <a:ext cx="11700000" cy="540000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ym typeface="Wingdings"/>
              </a:rPr>
              <a:t>Foresee to start up on Monday (despite tradition)</a:t>
            </a:r>
          </a:p>
          <a:p>
            <a:pPr lvl="1"/>
            <a:r>
              <a:rPr lang="en-US" dirty="0">
                <a:sym typeface="Wingdings"/>
              </a:rPr>
              <a:t>Reason: RF will need at least a week before OP work can continue  Friday startup </a:t>
            </a:r>
            <a:r>
              <a:rPr lang="en-US" dirty="0" smtClean="0">
                <a:sym typeface="Wingdings"/>
              </a:rPr>
              <a:t>≡ </a:t>
            </a:r>
            <a:r>
              <a:rPr lang="en-US" dirty="0">
                <a:sym typeface="Wingdings"/>
              </a:rPr>
              <a:t>no work on the first weekend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Intensity step stocking fillers: TIDVG conditioning</a:t>
            </a:r>
          </a:p>
          <a:p>
            <a:pPr lvl="1"/>
            <a:endParaRPr lang="en-US" dirty="0"/>
          </a:p>
          <a:p>
            <a:r>
              <a:rPr lang="en-US" dirty="0" smtClean="0"/>
              <a:t>Not priority in first 6 weeks: </a:t>
            </a:r>
          </a:p>
          <a:p>
            <a:pPr lvl="1"/>
            <a:r>
              <a:rPr lang="en-US" dirty="0" smtClean="0">
                <a:sym typeface="Wingdings"/>
              </a:rPr>
              <a:t>Longitudinal damper</a:t>
            </a:r>
            <a:endParaRPr lang="en-US" dirty="0">
              <a:sym typeface="Wingdings"/>
            </a:endParaRPr>
          </a:p>
          <a:p>
            <a:pPr lvl="1"/>
            <a:r>
              <a:rPr lang="en-US" dirty="0" smtClean="0"/>
              <a:t>Longitudinal blow-up </a:t>
            </a:r>
            <a:r>
              <a:rPr lang="en-US" dirty="0" smtClean="0">
                <a:sym typeface="Wingdings"/>
              </a:rPr>
              <a:t> plan to commission at the latest by mid April to ensure hardware and software readiness for LIU intensities</a:t>
            </a:r>
          </a:p>
          <a:p>
            <a:pPr lvl="1"/>
            <a:r>
              <a:rPr lang="en-US" dirty="0" smtClean="0">
                <a:sym typeface="Wingdings"/>
              </a:rPr>
              <a:t>BQM </a:t>
            </a:r>
            <a:r>
              <a:rPr lang="en-US" dirty="0">
                <a:sym typeface="Wingdings"/>
              </a:rPr>
              <a:t>commissioning for high intensity: needs be done before LHC needs it</a:t>
            </a:r>
          </a:p>
          <a:p>
            <a:pPr lvl="1"/>
            <a:r>
              <a:rPr lang="en-US" dirty="0">
                <a:sym typeface="Wingdings"/>
              </a:rPr>
              <a:t>BPM extraction interlock commissioning: needs to be done before </a:t>
            </a:r>
            <a:r>
              <a:rPr lang="en-US" dirty="0" smtClean="0">
                <a:sym typeface="Wingdings"/>
              </a:rPr>
              <a:t>LHCINDIV extraction </a:t>
            </a:r>
          </a:p>
          <a:p>
            <a:pPr lvl="1"/>
            <a:r>
              <a:rPr lang="en-US" dirty="0" smtClean="0">
                <a:sym typeface="Wingdings"/>
              </a:rPr>
              <a:t>COAST, </a:t>
            </a:r>
            <a:r>
              <a:rPr lang="en-US" dirty="0" err="1" smtClean="0">
                <a:sym typeface="Wingdings"/>
              </a:rPr>
              <a:t>HiRadMat</a:t>
            </a:r>
            <a:r>
              <a:rPr lang="en-US" dirty="0" smtClean="0">
                <a:sym typeface="Wingdings"/>
              </a:rPr>
              <a:t> and AWAKE: </a:t>
            </a:r>
            <a:r>
              <a:rPr lang="en-US" dirty="0" err="1" smtClean="0">
                <a:sym typeface="Wingdings"/>
              </a:rPr>
              <a:t>HiRadMat</a:t>
            </a:r>
            <a:r>
              <a:rPr lang="en-US" dirty="0" smtClean="0">
                <a:sym typeface="Wingdings"/>
              </a:rPr>
              <a:t> not before beginning of May; AWAKE: ??</a:t>
            </a:r>
          </a:p>
          <a:p>
            <a:pPr lvl="1"/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Need to define slot for scrubbing (1 week): currently week 9</a:t>
            </a:r>
          </a:p>
          <a:p>
            <a:pPr lvl="1"/>
            <a:r>
              <a:rPr lang="en-US" dirty="0" smtClean="0">
                <a:sym typeface="Wingdings"/>
              </a:rPr>
              <a:t>Will have to be during LHC commissioning:</a:t>
            </a:r>
          </a:p>
          <a:p>
            <a:pPr marL="637200" lvl="2" indent="0">
              <a:buNone/>
            </a:pPr>
            <a:r>
              <a:rPr lang="en-US" sz="1700" dirty="0" smtClean="0">
                <a:sym typeface="Wingdings"/>
              </a:rPr>
              <a:t> </a:t>
            </a:r>
            <a:r>
              <a:rPr lang="en-US" sz="1700" dirty="0">
                <a:sym typeface="Wingdings"/>
              </a:rPr>
              <a:t>W</a:t>
            </a:r>
            <a:r>
              <a:rPr lang="en-US" sz="1700" dirty="0" smtClean="0">
                <a:sym typeface="Wingdings"/>
              </a:rPr>
              <a:t>hen to start FT physics (slow extraction not (necessarily) compatible with 25 ns beams – ready to steer to targets in week 7)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29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commissioning timeline – </a:t>
            </a:r>
            <a:r>
              <a:rPr lang="en-US" dirty="0" smtClean="0"/>
              <a:t>week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2448000" y="1332000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2628000" y="1008000"/>
            <a:ext cx="1800000" cy="576000"/>
          </a:xfrm>
          <a:prstGeom prst="roundRect">
            <a:avLst>
              <a:gd name="adj" fmla="val 10778"/>
            </a:avLst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Threading &amp; capture</a:t>
            </a:r>
            <a:endParaRPr lang="en-GB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6500170"/>
              </p:ext>
            </p:extLst>
          </p:nvPr>
        </p:nvGraphicFramePr>
        <p:xfrm>
          <a:off x="192000" y="2520000"/>
          <a:ext cx="11808000" cy="3718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/>
                <a:gridCol w="2232000"/>
                <a:gridCol w="2232000"/>
                <a:gridCol w="2232000"/>
                <a:gridCol w="1440000"/>
                <a:gridCol w="1440000"/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Establish threading beam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ALPS in FIFO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YASP with ALPS integration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Blocking delay: BI intervention or access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Q26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Q20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day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Establish RF capture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RF injection</a:t>
                      </a: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LHCINDIV cycle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Blocking delay: RF intervention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Q26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Q20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days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 BLM HW / SW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interlock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BLM update integration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BI intervention</a:t>
                      </a:r>
                      <a:endParaRPr lang="en-GB" sz="16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Q26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Q20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Synchronize MKD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Check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BTVs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capture ready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Q26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Q20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Kick response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capture ready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ALOHA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settings inconsistencies or configuration problem</a:t>
                      </a:r>
                      <a:endParaRPr lang="en-GB" sz="1600" dirty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Q26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Q20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6074165"/>
              </p:ext>
            </p:extLst>
          </p:nvPr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2412000" y="4284000"/>
            <a:ext cx="8172000" cy="0"/>
          </a:xfrm>
          <a:prstGeom prst="line">
            <a:avLst/>
          </a:prstGeom>
          <a:ln w="19050">
            <a:solidFill>
              <a:srgbClr val="7030A0"/>
            </a:solidFill>
          </a:ln>
          <a:effectLst>
            <a:glow rad="63500">
              <a:srgbClr val="7030A0">
                <a:alpha val="40000"/>
              </a:srgb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354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commissioning timeline – week </a:t>
            </a:r>
            <a:r>
              <a:rPr lang="en-US" dirty="0" smtClean="0"/>
              <a:t>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4212000" y="1332000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428000" y="986646"/>
            <a:ext cx="1800000" cy="618708"/>
          </a:xfrm>
          <a:prstGeom prst="roundRect">
            <a:avLst>
              <a:gd name="adj" fmla="val 10778"/>
            </a:avLst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LHCINDIV @450 GeV</a:t>
            </a:r>
            <a:endParaRPr lang="en-GB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9437808"/>
              </p:ext>
            </p:extLst>
          </p:nvPr>
        </p:nvGraphicFramePr>
        <p:xfrm>
          <a:off x="192000" y="2520000"/>
          <a:ext cx="11808000" cy="4297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/>
                <a:gridCol w="2232000"/>
                <a:gridCol w="2232000"/>
                <a:gridCol w="2232000"/>
                <a:gridCol w="1440000"/>
                <a:gridCol w="1440000"/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Access: fix BPMs,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synchronization of TSUs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broken links or BPMs</a:t>
                      </a:r>
                      <a:endParaRPr lang="en-GB" sz="1600" dirty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ALPS orbit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BST ready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Low: BI intervention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Q26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Q20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MTE aperture beam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RF for MTE (5ns structure)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Aperture measurement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appearance of aperture bottleneck</a:t>
                      </a:r>
                      <a:endParaRPr lang="en-GB" sz="1600" dirty="0" smtClean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MTE (5e11)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days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Acceleration of 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RF acceleration for LHCINDIV to 450 GeV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and re-phasing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problems with RF controls</a:t>
                      </a:r>
                      <a:endParaRPr lang="en-GB" sz="1600" dirty="0" smtClean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days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Synchronization of MKD with TSU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BTV to follow beam energy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be established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days</a:t>
                      </a: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Check SBDS energy tracking and waveform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Check BLM interlock time response(??)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948123965"/>
              </p:ext>
            </p:extLst>
          </p:nvPr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5558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Injectors Upgrade Workshop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Montreux, 13-15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993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commissioning timeline – week </a:t>
            </a:r>
            <a:r>
              <a:rPr lang="en-US" dirty="0" smtClean="0"/>
              <a:t>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5976000" y="1332000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6156000" y="986646"/>
            <a:ext cx="1800000" cy="618708"/>
          </a:xfrm>
          <a:prstGeom prst="roundRect">
            <a:avLst>
              <a:gd name="adj" fmla="val 10778"/>
            </a:avLst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Beam-based alignment</a:t>
            </a:r>
            <a:endParaRPr lang="en-GB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1087299"/>
              </p:ext>
            </p:extLst>
          </p:nvPr>
        </p:nvGraphicFramePr>
        <p:xfrm>
          <a:off x="192000" y="2520000"/>
          <a:ext cx="11808000" cy="4206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/>
                <a:gridCol w="2232000"/>
                <a:gridCol w="2232000"/>
                <a:gridCol w="2232000"/>
                <a:gridCol w="1440000"/>
                <a:gridCol w="1440000"/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&amp; acceleration of MTE (5e12) to 400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RF acceleration for MTE (5e12) to 400 GeV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problems with RF controls</a:t>
                      </a:r>
                      <a:endParaRPr lang="en-GB" sz="1600" dirty="0" smtClean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MTE (5e12, 8us)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days (?? To be checked with RF)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Check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SBDS for MTE (5e12)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BTV to follow beam energy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Commissioning of TIDVG for MTE (5e12)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Beam-based alignment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YASP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access for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MTE (5e11, 8us)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Access for beam-based alignment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might need second access, provisioned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Ideally by Thursday the latest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989284839"/>
              </p:ext>
            </p:extLst>
          </p:nvPr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8622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commissioning timeline – week </a:t>
            </a:r>
            <a:r>
              <a:rPr lang="en-US" dirty="0" smtClean="0"/>
              <a:t>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724000" y="986646"/>
            <a:ext cx="1800000" cy="618708"/>
          </a:xfrm>
          <a:prstGeom prst="roundRect">
            <a:avLst>
              <a:gd name="adj" fmla="val 10778"/>
            </a:avLst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sz="1600" b="1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LHCPILOT</a:t>
            </a:r>
            <a:endParaRPr lang="en-GB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6393664"/>
              </p:ext>
            </p:extLst>
          </p:nvPr>
        </p:nvGraphicFramePr>
        <p:xfrm>
          <a:off x="192000" y="2520000"/>
          <a:ext cx="11808000" cy="3139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/>
                <a:gridCol w="2232000"/>
                <a:gridCol w="2232000"/>
                <a:gridCol w="2232000"/>
                <a:gridCol w="1440000"/>
                <a:gridCol w="1440000"/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Establish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goldens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(trajectory &amp; orbit)</a:t>
                      </a: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LHCINDIV 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re-phasing;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extraction interlock tests (FEI, BPMs)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ALPS, FEIs, YASP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problems with RF </a:t>
                      </a:r>
                      <a:r>
                        <a:rPr lang="en-GB" sz="1600" b="1" dirty="0" err="1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rephasing</a:t>
                      </a:r>
                      <a:endParaRPr lang="en-GB" sz="1600" dirty="0" smtClean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days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LHCPILOT up to extraction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LHCINDIV</a:t>
                      </a:r>
                      <a:r>
                        <a:rPr lang="en-GB" sz="1600" b="1" baseline="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already done</a:t>
                      </a:r>
                      <a:endParaRPr lang="en-GB" sz="1600" b="1" dirty="0" smtClean="0">
                        <a:solidFill>
                          <a:srgbClr val="00B05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LHCPILOT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days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slow extraction on TED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time for 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MTE (5e12, 8us)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days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701692358"/>
              </p:ext>
            </p:extLst>
          </p:nvPr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7632000" y="1332000"/>
            <a:ext cx="114300" cy="442912"/>
            <a:chOff x="2114550" y="942975"/>
            <a:chExt cx="114300" cy="442912"/>
          </a:xfrm>
        </p:grpSpPr>
        <p:sp>
          <p:nvSpPr>
            <p:cNvPr id="20" name="Triangle 15"/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2990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commissioning timeline – week </a:t>
            </a:r>
            <a:r>
              <a:rPr lang="en-US" dirty="0" smtClean="0"/>
              <a:t>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488000" y="986646"/>
            <a:ext cx="1800000" cy="618708"/>
          </a:xfrm>
          <a:prstGeom prst="roundRect">
            <a:avLst>
              <a:gd name="adj" fmla="val 10778"/>
            </a:avLst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Fixed Target beam ready</a:t>
            </a:r>
            <a:endParaRPr lang="en-GB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183113"/>
              </p:ext>
            </p:extLst>
          </p:nvPr>
        </p:nvGraphicFramePr>
        <p:xfrm>
          <a:off x="192000" y="2520000"/>
          <a:ext cx="11808000" cy="36271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/>
                <a:gridCol w="2232000"/>
                <a:gridCol w="2232000"/>
                <a:gridCol w="2232000"/>
                <a:gridCol w="1440000"/>
                <a:gridCol w="1440000"/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Zs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Further develop optimization tools</a:t>
                      </a:r>
                      <a:endParaRPr lang="en-GB" sz="24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MTE (5e12, 8us)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 at least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Commissioning TIDVG for MTE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MTE two injections (5e13)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shifts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MTE two injections (5e13)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RF for MTE two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injections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(5e13)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MTE two injections (5e13)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day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Ready for steering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MTE 2 inj. (1e13) to 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TT20 steering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YASP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MTE two injections (5e13)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day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072607219"/>
              </p:ext>
            </p:extLst>
          </p:nvPr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9396000" y="1332000"/>
            <a:ext cx="114300" cy="442912"/>
            <a:chOff x="2114550" y="942975"/>
            <a:chExt cx="114300" cy="442912"/>
          </a:xfrm>
        </p:grpSpPr>
        <p:sp>
          <p:nvSpPr>
            <p:cNvPr id="16" name="Triangle 15"/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926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commissioning timeline – week </a:t>
            </a:r>
            <a:r>
              <a:rPr lang="en-US" dirty="0" smtClean="0"/>
              <a:t>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9216000" y="986646"/>
            <a:ext cx="1800000" cy="618708"/>
          </a:xfrm>
          <a:prstGeom prst="roundRect">
            <a:avLst>
              <a:gd name="adj" fmla="val 10778"/>
            </a:avLst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LHC25NS multi-bunch beam</a:t>
            </a:r>
            <a:endParaRPr lang="en-GB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8771780"/>
              </p:ext>
            </p:extLst>
          </p:nvPr>
        </p:nvGraphicFramePr>
        <p:xfrm>
          <a:off x="192000" y="2520000"/>
          <a:ext cx="11808000" cy="3383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/>
                <a:gridCol w="2232000"/>
                <a:gridCol w="2232000"/>
                <a:gridCol w="2232000"/>
                <a:gridCol w="1440000"/>
                <a:gridCol w="1440000"/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Commissioning TIDVG for LHC25NS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shifts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LHC25NS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cycle</a:t>
                      </a: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RF for LHC25NS multi-bunch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Laslett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tune correction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</a:t>
                      </a:r>
                      <a:r>
                        <a:rPr lang="en-GB" sz="1600" b="1" baseline="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problems with settings</a:t>
                      </a:r>
                      <a:endParaRPr lang="en-GB" sz="1600" b="1" dirty="0" smtClean="0">
                        <a:solidFill>
                          <a:srgbClr val="00B05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LHC25NS,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BCMS + variants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days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transverse damper</a:t>
                      </a: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LHC25NS,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BCMS + variants</a:t>
                      </a: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day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Start scrubbing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delay due to slow/poor conditioning</a:t>
                      </a:r>
                      <a:endParaRPr lang="en-GB" sz="1600" dirty="0" smtClean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Incompatible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with FT physics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week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143293085"/>
              </p:ext>
            </p:extLst>
          </p:nvPr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11124000" y="1332000"/>
            <a:ext cx="114300" cy="442912"/>
            <a:chOff x="2114550" y="942975"/>
            <a:chExt cx="114300" cy="442912"/>
          </a:xfrm>
        </p:grpSpPr>
        <p:sp>
          <p:nvSpPr>
            <p:cNvPr id="16" name="Triangle 15"/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7955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requirements and delivery dates – provisional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23</a:t>
            </a:fld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  <p:graphicFrame>
        <p:nvGraphicFramePr>
          <p:cNvPr id="11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9960254"/>
              </p:ext>
            </p:extLst>
          </p:nvPr>
        </p:nvGraphicFramePr>
        <p:xfrm>
          <a:off x="876000" y="1620000"/>
          <a:ext cx="10440000" cy="2592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20000"/>
                <a:gridCol w="5220000"/>
              </a:tblGrid>
              <a:tr h="64800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requests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delivery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</a:tr>
              <a:tr h="1944000">
                <a:tc>
                  <a:txBody>
                    <a:bodyPr/>
                    <a:lstStyle/>
                    <a:p>
                      <a:pPr marL="615600" marR="0" lvl="1" indent="-241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4D4D4D">
                            <a:lumMod val="50000"/>
                          </a:srgbClr>
                        </a:buClr>
                        <a:buSzPct val="8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18.01.2021: LHCINDIV</a:t>
                      </a:r>
                    </a:p>
                    <a:p>
                      <a:pPr marL="615600" marR="0" lvl="1" indent="-241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4D4D4D">
                            <a:lumMod val="50000"/>
                          </a:srgbClr>
                        </a:buClr>
                        <a:buSzPct val="8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20.01.2021: MTE (5e11, 2-8 us)</a:t>
                      </a:r>
                    </a:p>
                    <a:p>
                      <a:pPr marL="615600" marR="0" lvl="1" indent="-241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4D4D4D">
                            <a:lumMod val="50000"/>
                          </a:srgbClr>
                        </a:buClr>
                        <a:buSzPct val="8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25.01.2021: MTE (5e12, 8us)</a:t>
                      </a:r>
                    </a:p>
                    <a:p>
                      <a:pPr marL="615600" marR="0" lvl="1" indent="-241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4D4D4D">
                            <a:lumMod val="50000"/>
                          </a:srgbClr>
                        </a:buClr>
                        <a:buSzPct val="8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01.02.2021: LHCPROBE</a:t>
                      </a:r>
                    </a:p>
                    <a:p>
                      <a:pPr marL="615600" marR="0" lvl="1" indent="-241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4D4D4D">
                            <a:lumMod val="50000"/>
                          </a:srgbClr>
                        </a:buClr>
                        <a:buSzPct val="8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D4D4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15.02.2021: LHC25NS trains (12, 36, 48, 56, 72)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D4D4D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615600" marR="0" lvl="1" indent="-241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4D4D4D">
                            <a:lumMod val="50000"/>
                          </a:srgbClr>
                        </a:buClr>
                        <a:buSzPct val="8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4D4D4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12.02.2021: LHCPILOT</a:t>
                      </a:r>
                    </a:p>
                    <a:p>
                      <a:pPr marL="615600" marR="0" lvl="1" indent="-241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4D4D4D">
                            <a:lumMod val="50000"/>
                          </a:srgbClr>
                        </a:buClr>
                        <a:buSzPct val="8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4D4D4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16.02.2021: SFTPRO</a:t>
                      </a:r>
                    </a:p>
                    <a:p>
                      <a:pPr marL="615600" marR="0" lvl="1" indent="-241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4D4D4D">
                            <a:lumMod val="50000"/>
                          </a:srgbClr>
                        </a:buClr>
                        <a:buSzPct val="8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4D4D4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24.02.2021: LHC25NS short trains</a:t>
                      </a:r>
                    </a:p>
                    <a:p>
                      <a:pPr marL="615600" marR="0" lvl="1" indent="-241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4D4D4D">
                            <a:lumMod val="50000"/>
                          </a:srgbClr>
                        </a:buClr>
                        <a:buSzPct val="8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4D4D4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Mid-May: </a:t>
                      </a:r>
                      <a:r>
                        <a:rPr kumimoji="0" lang="en-US" sz="18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srgbClr val="4D4D4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HiRadMat</a:t>
                      </a:r>
                      <a:endParaRPr kumimoji="0" lang="en-US" sz="18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4D4D4D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615600" marR="0" lvl="1" indent="-241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4D4D4D">
                            <a:lumMod val="50000"/>
                          </a:srgbClr>
                        </a:buClr>
                        <a:buSzPct val="80000"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4D4D4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???: AWAKE</a:t>
                      </a:r>
                      <a:endParaRPr kumimoji="0" lang="en-GB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4D4D4D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164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Outlined general scope of upgrade with key systems that impact commissioning strategy 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Specified pre-requisites to be met before start of beam commissioning.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Highlighted </a:t>
            </a:r>
            <a:r>
              <a:rPr lang="en-US" dirty="0"/>
              <a:t>details on commissioning of LIU equipment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Defined overall beam commissioning milestones</a:t>
            </a:r>
          </a:p>
          <a:p>
            <a:pPr lvl="1"/>
            <a:r>
              <a:rPr lang="en-US" dirty="0" smtClean="0"/>
              <a:t>Established beam commissioning planning skeleton around these milestones</a:t>
            </a:r>
          </a:p>
          <a:p>
            <a:pPr lvl="1"/>
            <a:r>
              <a:rPr lang="en-US" dirty="0" smtClean="0"/>
              <a:t>Established detailed </a:t>
            </a:r>
            <a:r>
              <a:rPr lang="en-US" dirty="0"/>
              <a:t>planning for pre-LS2 beam performance recovery according to the master </a:t>
            </a:r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Identified </a:t>
            </a:r>
            <a:r>
              <a:rPr lang="en-US" dirty="0"/>
              <a:t>potential critical </a:t>
            </a:r>
            <a:r>
              <a:rPr lang="en-US" dirty="0" smtClean="0"/>
              <a:t>items / unknowns </a:t>
            </a:r>
            <a:r>
              <a:rPr lang="en-US" dirty="0"/>
              <a:t>that could impact the </a:t>
            </a:r>
            <a:r>
              <a:rPr lang="en-US" dirty="0" smtClean="0"/>
              <a:t>schedule – absorbed part of the risks in contingency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 smtClean="0">
                <a:solidFill>
                  <a:srgbClr val="FF9900"/>
                </a:solidFill>
              </a:rPr>
              <a:t>Implications </a:t>
            </a:r>
            <a:r>
              <a:rPr lang="en-US" dirty="0">
                <a:solidFill>
                  <a:srgbClr val="FF9900"/>
                </a:solidFill>
              </a:rPr>
              <a:t>of the CERN 2020 Christmas closure on BC activities (lock-out strategy, piquet planning, rapid start-up</a:t>
            </a:r>
            <a:r>
              <a:rPr lang="en-US" dirty="0" smtClean="0">
                <a:solidFill>
                  <a:srgbClr val="FF9900"/>
                </a:solidFill>
              </a:rPr>
              <a:t>,...)</a:t>
            </a:r>
            <a:endParaRPr lang="en-US" dirty="0">
              <a:solidFill>
                <a:srgbClr val="FF99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24</a:t>
            </a:fld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98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Outlined general scope of upgrade with key systems that impact commissioning strategy 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Specified pre-requisites to be met before start of beam commissioning.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Highlighted </a:t>
            </a:r>
            <a:r>
              <a:rPr lang="en-US" dirty="0"/>
              <a:t>details on commissioning of LIU equipment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Defined overall beam commissioning milestones</a:t>
            </a:r>
          </a:p>
          <a:p>
            <a:pPr lvl="1"/>
            <a:r>
              <a:rPr lang="en-US" dirty="0" smtClean="0"/>
              <a:t>Established beam commissioning planning skeleton around these milestones</a:t>
            </a:r>
          </a:p>
          <a:p>
            <a:pPr lvl="1"/>
            <a:r>
              <a:rPr lang="en-US" dirty="0" smtClean="0"/>
              <a:t>Established detailed </a:t>
            </a:r>
            <a:r>
              <a:rPr lang="en-US" dirty="0"/>
              <a:t>planning for pre-LS2 beam performance recovery according to the master </a:t>
            </a:r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Identified </a:t>
            </a:r>
            <a:r>
              <a:rPr lang="en-US" dirty="0"/>
              <a:t>potential critical </a:t>
            </a:r>
            <a:r>
              <a:rPr lang="en-US" dirty="0" smtClean="0"/>
              <a:t>items / unknowns </a:t>
            </a:r>
            <a:r>
              <a:rPr lang="en-US" dirty="0"/>
              <a:t>that could impact the </a:t>
            </a:r>
            <a:r>
              <a:rPr lang="en-US" dirty="0" smtClean="0"/>
              <a:t>schedule – absorbed part of the risks in contingency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 smtClean="0">
                <a:solidFill>
                  <a:srgbClr val="FF9900"/>
                </a:solidFill>
              </a:rPr>
              <a:t>Implications </a:t>
            </a:r>
            <a:r>
              <a:rPr lang="en-US" dirty="0">
                <a:solidFill>
                  <a:srgbClr val="FF9900"/>
                </a:solidFill>
              </a:rPr>
              <a:t>of the CERN 2020 Christmas closure on BC activities (lock-out strategy, piquet planning, rapid start-up</a:t>
            </a:r>
            <a:r>
              <a:rPr lang="en-US" dirty="0" smtClean="0">
                <a:solidFill>
                  <a:srgbClr val="FF9900"/>
                </a:solidFill>
              </a:rPr>
              <a:t>,...)</a:t>
            </a:r>
            <a:endParaRPr lang="en-US" dirty="0">
              <a:solidFill>
                <a:srgbClr val="FF99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25</a:t>
            </a:fld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336000" y="909000"/>
            <a:ext cx="11520000" cy="5040000"/>
          </a:xfrm>
          <a:prstGeom prst="roundRect">
            <a:avLst>
              <a:gd name="adj" fmla="val 4710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2000" lvl="0">
              <a:spcBef>
                <a:spcPts val="1272"/>
              </a:spcBef>
              <a:buClr>
                <a:srgbClr val="0055A1"/>
              </a:buClr>
              <a:buSzPct val="100000"/>
            </a:pPr>
            <a:r>
              <a:rPr lang="en-US" sz="2400" b="1" dirty="0" smtClean="0">
                <a:solidFill>
                  <a:srgbClr val="0055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messages: </a:t>
            </a:r>
            <a:endParaRPr lang="en-US" sz="2400" b="1" dirty="0">
              <a:solidFill>
                <a:srgbClr val="0055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endParaRPr lang="en-US" dirty="0" smtClean="0">
              <a:solidFill>
                <a:srgbClr val="4D4D4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LIU upgrades require a change of the traditional beam commissioning strategy</a:t>
            </a: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Start of SPS post-LS2 beam commissioning strongly recommended by 18.01.2021</a:t>
            </a: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beam needed </a:t>
            </a: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SPS post-LS2 beam commissioning </a:t>
            </a: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LHCINDIV (1.2e11- at Q26 optics)</a:t>
            </a:r>
            <a:endParaRPr lang="en-US" b="1" dirty="0">
              <a:solidFill>
                <a:srgbClr val="4D4D4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endParaRPr lang="en-US" b="1" dirty="0" smtClean="0">
              <a:solidFill>
                <a:srgbClr val="4D4D4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Essential milestones accommodated in first week – contingency included to absorb part of the risk:</a:t>
            </a:r>
          </a:p>
          <a:p>
            <a:pPr marL="1117350" lvl="2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―"/>
            </a:pPr>
            <a:r>
              <a:rPr lang="en-US" sz="1600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Establish circulating beam</a:t>
            </a:r>
          </a:p>
          <a:p>
            <a:pPr marL="1117350" lvl="2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―"/>
            </a:pPr>
            <a:r>
              <a:rPr lang="en-US" sz="1600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Establish RF capture</a:t>
            </a:r>
            <a:endParaRPr lang="en-US" sz="1600" b="1" dirty="0">
              <a:solidFill>
                <a:srgbClr val="4D4D4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60150" lvl="1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</a:pPr>
            <a:endParaRPr lang="en-US" sz="1600" b="1" dirty="0" smtClean="0">
              <a:solidFill>
                <a:srgbClr val="4D4D4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60150" lvl="1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Highest </a:t>
            </a: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risk item is the 200 MHz upgrade with the entirely newly engineered LLRF system; another essential system is the new orbit system ALPS; for the </a:t>
            </a: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ALPS, </a:t>
            </a: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full vertical slice test (1BA) already took place in 2018</a:t>
            </a:r>
          </a:p>
          <a:p>
            <a:pPr marL="660150" lvl="1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</a:pPr>
            <a:endParaRPr lang="en-US" b="1" dirty="0" smtClean="0">
              <a:solidFill>
                <a:srgbClr val="4D4D4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60150" lvl="1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Delivery of LHCPILOT by 04.04.2021 according to the present planning looks feasible!</a:t>
            </a:r>
            <a:endParaRPr lang="en-US" sz="1600" b="1" dirty="0" smtClean="0">
              <a:solidFill>
                <a:srgbClr val="4D4D4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45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40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milestone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956000" y="1080000"/>
          <a:ext cx="8280000" cy="5416505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8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Beam type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Main tasks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Comments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Time estimation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LHC INDIV Q26</a:t>
                      </a:r>
                      <a:endParaRPr lang="en-US" sz="14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RF commissioning; first capture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Synchronization, phase loop, synchro loop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LSS BLM HW interlocks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BPM commissioning, first turn, orbit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Kick response</a:t>
                      </a:r>
                      <a:endParaRPr lang="en-GB" sz="1400" b="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Q26 optics, no </a:t>
                      </a:r>
                      <a:r>
                        <a:rPr lang="en-US" sz="1400" dirty="0" smtClean="0">
                          <a:effectLst/>
                        </a:rPr>
                        <a:t>acceleration, sort out cable</a:t>
                      </a:r>
                      <a:r>
                        <a:rPr lang="en-US" sz="1400" baseline="0" dirty="0" smtClean="0">
                          <a:effectLst/>
                        </a:rPr>
                        <a:t> delays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</a:rPr>
                        <a:t>Week 1 (could take 2 weeks)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MTE LOW INT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(5e11 p+, 2us batch length)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Phase and radial </a:t>
                      </a:r>
                      <a:r>
                        <a:rPr lang="en-US" sz="1400" b="0" dirty="0" err="1" smtClean="0"/>
                        <a:t>bbb</a:t>
                      </a:r>
                      <a:r>
                        <a:rPr lang="en-US" sz="1400" b="0" dirty="0" smtClean="0"/>
                        <a:t> measurement @5ns spacing; radial loop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Aperture measurement (+orbit for aperture)</a:t>
                      </a:r>
                      <a:endParaRPr lang="en-GB" sz="1400" b="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2us batch length, using the cable delays from above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Week 2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LHC INDIV Q20 to 450 GeV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GB" sz="1400" b="0" dirty="0" smtClean="0">
                          <a:effectLst/>
                        </a:rPr>
                        <a:t>200 MHz cavity control commissioning through ramp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GB" sz="1400" b="0" dirty="0" smtClean="0">
                          <a:effectLst/>
                        </a:rPr>
                        <a:t>Long. blow-up commissioning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GB" sz="1400" b="0" dirty="0" smtClean="0">
                          <a:effectLst/>
                        </a:rPr>
                        <a:t>Beam dump commissioning through ramp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GB" sz="1400" b="0" dirty="0" smtClean="0">
                          <a:effectLst/>
                        </a:rPr>
                        <a:t>Golden trajectory and orbit 1 at injection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400" b="0" dirty="0" smtClean="0">
                          <a:effectLst/>
                        </a:rPr>
                        <a:t>Calibrate WS, BGI…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Q20 optics, acceleration to 450 GeV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Week 2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0000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First </a:t>
                      </a:r>
                      <a:r>
                        <a:rPr lang="en-US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Milestone: LHC INDIV Q20 to 450 GeV </a:t>
                      </a:r>
                      <a:endParaRPr lang="en-US" sz="1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4836000" y="6336000"/>
            <a:ext cx="5400000" cy="360000"/>
          </a:xfrm>
          <a:prstGeom prst="rect">
            <a:avLst/>
          </a:prstGeom>
          <a:ln w="254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Beams required: LHC INDIV, MTE low intensity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27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162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Second milestone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956000" y="1080000"/>
          <a:ext cx="8280000" cy="4870405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8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Beam type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Main tasks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Comments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Time estimation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MTE LOW INT (5e11 p+; 8us batch length)</a:t>
                      </a:r>
                      <a:endParaRPr lang="en-US" sz="14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200 MHz cavity control commissioning through ramp @ 5e12 p+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Beam loading compensation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RF gymnastics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Beam based alignment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BTV dump patterns (BETS)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Slow extraction (RF off) TT20 TED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8us batch length, acceleration with transition crossing on radial loop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</a:rPr>
                        <a:t>Week 3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LHC PILOT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Revisit re-phasing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Check BPM readings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dirty="0" smtClean="0"/>
                        <a:t>Finish interlock testing for LHC extraction (power converters,…)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dirty="0" smtClean="0"/>
                        <a:t>Set up LHC extraction on TT40/TT60 TED; test on LHC clock</a:t>
                      </a:r>
                      <a:endParaRPr lang="en-US" sz="1400" b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Establish golden trajectories and golden orbits</a:t>
                      </a:r>
                      <a:endParaRPr lang="en-GB" sz="1400" b="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Ready for LHC – can from now on concentrate on the rest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Week 4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0000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Second Milestone: PILOT to LHC</a:t>
                      </a:r>
                      <a:endParaRPr lang="en-US" sz="1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4836000" y="6336000"/>
            <a:ext cx="5400000" cy="360000"/>
          </a:xfrm>
          <a:prstGeom prst="rect">
            <a:avLst/>
          </a:prstGeom>
          <a:ln w="254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Beams required: </a:t>
            </a:r>
            <a:r>
              <a:rPr lang="de-DE" b="1" dirty="0">
                <a:solidFill>
                  <a:schemeClr val="accent4">
                    <a:lumMod val="50000"/>
                  </a:schemeClr>
                </a:solidFill>
              </a:rPr>
              <a:t>MTE 5e+12 all islands, LHC probe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28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2878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SPS Post-LS2 Beam Commissioning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Kevin Li,…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57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Third milestone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956000" y="1080000"/>
          <a:ext cx="8280000" cy="5748565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8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Beam type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Main tasks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Comments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Time estimation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64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LHC Multi-bunch Beam</a:t>
                      </a:r>
                      <a:endParaRPr lang="en-US" sz="14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RF 800 MHz cavity controller commissioning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RF 200 MHz </a:t>
                      </a:r>
                      <a:r>
                        <a:rPr lang="en-US" sz="1400" b="0" dirty="0" err="1" smtClean="0"/>
                        <a:t>bbb</a:t>
                      </a:r>
                      <a:r>
                        <a:rPr lang="en-US" sz="1400" b="0" dirty="0" smtClean="0"/>
                        <a:t> phase measurement @ 25ns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Long. damper commissioning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Long. blow-up in batch mode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BQM and LHC transfer inhibit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Transverse damper commissioning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Kicker fine delays for 200 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Scrubbing cycle &amp; scrubbing (~3 days)</a:t>
                      </a:r>
                      <a:endParaRPr lang="en-GB" sz="14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25ns – 12 bunches first, later increase to 24, 36, 48, 72 bunches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</a:rPr>
                        <a:t>Weeks 3, 4, 5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9600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Fixed Target Beam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Steering beams to target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Intensity ramp up (2 injections)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Revisit transition crossing, RF gymnastics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Cycle optimization</a:t>
                      </a:r>
                      <a:endParaRPr lang="en-GB" sz="1400" b="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</a:rPr>
                        <a:t>Start FT Physics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Week 5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7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LHC intensity ramp-up</a:t>
                      </a:r>
                      <a:endParaRPr lang="en-US" sz="1400" dirty="0" smtClean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200 MHz cavity control commissioning through ramp @ high intensity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 smtClean="0"/>
                        <a:t>Test BPM </a:t>
                      </a:r>
                      <a:r>
                        <a:rPr lang="en-US" sz="1400" b="0" dirty="0" err="1" smtClean="0"/>
                        <a:t>extr</a:t>
                      </a:r>
                      <a:r>
                        <a:rPr lang="en-US" sz="1400" b="0" dirty="0" smtClean="0"/>
                        <a:t>. interlocks</a:t>
                      </a:r>
                      <a:endParaRPr lang="en-GB" sz="1400" b="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Week 6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47809607"/>
                  </a:ext>
                </a:extLst>
              </a:tr>
              <a:tr h="360000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Third Milestone: Train to LHC</a:t>
                      </a:r>
                      <a:endParaRPr lang="en-US" sz="1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4836000" y="504000"/>
            <a:ext cx="5400000" cy="360000"/>
          </a:xfrm>
          <a:prstGeom prst="rect">
            <a:avLst/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Beams required: </a:t>
            </a:r>
            <a:r>
              <a:rPr lang="de-DE" b="1" dirty="0">
                <a:solidFill>
                  <a:schemeClr val="accent4">
                    <a:lumMod val="50000"/>
                  </a:schemeClr>
                </a:solidFill>
              </a:rPr>
              <a:t>LHC Multi-bunch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29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47110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– main chunks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Important to align and synchronized activities well, resolving dependencies and adjusting procedures where necessary</a:t>
            </a:r>
          </a:p>
          <a:p>
            <a:r>
              <a:rPr lang="en-US" dirty="0"/>
              <a:t>It is crucial that there is a cross-injector coordination and that all the resources are fully available for the schedules </a:t>
            </a:r>
            <a:r>
              <a:rPr lang="en-US" dirty="0" smtClean="0"/>
              <a:t>tasks</a:t>
            </a:r>
          </a:p>
          <a:p>
            <a:r>
              <a:rPr lang="en-US" dirty="0" smtClean="0"/>
              <a:t>Auxiliary tools: Improved ASM and commissioning check lists!</a:t>
            </a:r>
          </a:p>
          <a:p>
            <a:r>
              <a:rPr lang="en-US" dirty="0" smtClean="0"/>
              <a:t>Procedures established in 2018:</a:t>
            </a:r>
          </a:p>
          <a:p>
            <a:pPr lvl="1"/>
            <a:r>
              <a:rPr lang="en-US" dirty="0"/>
              <a:t>Deployment of COSE for SFTPRO</a:t>
            </a:r>
          </a:p>
          <a:p>
            <a:pPr lvl="1"/>
            <a:r>
              <a:rPr lang="en-US" dirty="0" smtClean="0"/>
              <a:t>LHC cycle setup entirely based on LHCINDIV</a:t>
            </a:r>
          </a:p>
          <a:p>
            <a:pPr lvl="1"/>
            <a:r>
              <a:rPr lang="en-US" dirty="0" smtClean="0"/>
              <a:t>Establish golden trajectories and golden orbits along the injector chain</a:t>
            </a:r>
            <a:endParaRPr lang="en-US" dirty="0"/>
          </a:p>
          <a:p>
            <a:pPr lvl="1"/>
            <a:r>
              <a:rPr lang="en-US" dirty="0" smtClean="0"/>
              <a:t>Use of automation techniques where tested and available (i.e. </a:t>
            </a:r>
            <a:r>
              <a:rPr lang="en-US" dirty="0" err="1" smtClean="0"/>
              <a:t>Zs</a:t>
            </a:r>
            <a:r>
              <a:rPr lang="en-US" dirty="0" smtClean="0"/>
              <a:t> alignment)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079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– boundary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3999"/>
            <a:ext cx="11700000" cy="5148000"/>
          </a:xfrm>
        </p:spPr>
        <p:txBody>
          <a:bodyPr>
            <a:normAutofit/>
          </a:bodyPr>
          <a:lstStyle/>
          <a:p>
            <a:r>
              <a:rPr lang="en-US" dirty="0" smtClean="0"/>
              <a:t>Beam requirements are driven by needs of RF </a:t>
            </a:r>
            <a:r>
              <a:rPr lang="en-US" dirty="0" smtClean="0">
                <a:sym typeface="Wingdings" panose="05000000000000000000" pitchFamily="2" charset="2"/>
              </a:rPr>
              <a:t> start with LHC INDIV (Q26) to establish first capture (this will already be a big milestone for RF!)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MTE aperture beam (~5e11 ppb) needed later in parallel for aperture cycle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MTE low intensity beam (~5e12 ppb) needed for beam based alignment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Beam based alignment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Needed due to missing corrector strength on the SPS at flat top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OP can not finalize the setup of any single cycle before not having completed the beam based alignment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OP can not complete the beam based alignment before not having been able to accelerate LHCINDIV and MTE to flat top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RF will need time for commission and set up of the system to be able to accelerate both beam types to flat-top</a:t>
            </a:r>
          </a:p>
          <a:p>
            <a:pPr marL="374400" lvl="1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Compromise on having the beam base alignment at half of the commissioning time  end of week 3 (normally, this is done in week 1); this defines the beam commissioning skeleton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After BBA – final setup and optimization of single bunch cycles; then, move to multi-bunch beams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962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commissioning of LIU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3999"/>
            <a:ext cx="2880000" cy="5004000"/>
          </a:xfrm>
          <a:solidFill>
            <a:srgbClr val="5E7703">
              <a:alpha val="20000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1800" dirty="0" smtClean="0"/>
              <a:t>New instrumentation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ALPS setup in FIFO mode</a:t>
            </a:r>
          </a:p>
          <a:p>
            <a:pPr lvl="1" algn="l"/>
            <a:r>
              <a:rPr lang="en-US" sz="1600" dirty="0" smtClean="0"/>
              <a:t>ALPS setup for orbit</a:t>
            </a:r>
          </a:p>
          <a:p>
            <a:pPr lvl="1" algn="l"/>
            <a:r>
              <a:rPr lang="en-US" sz="1600" dirty="0" smtClean="0"/>
              <a:t>ALPS setup with BST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BTV setup for SBDS</a:t>
            </a:r>
          </a:p>
          <a:p>
            <a:pPr lvl="1" algn="l"/>
            <a:r>
              <a:rPr lang="en-US" sz="1600" dirty="0" smtClean="0"/>
              <a:t>Wire scanner setup</a:t>
            </a:r>
          </a:p>
          <a:p>
            <a:pPr lvl="1" algn="l"/>
            <a:r>
              <a:rPr lang="en-US" sz="1600" dirty="0" smtClean="0"/>
              <a:t>BGI, BSRT calibration</a:t>
            </a:r>
          </a:p>
          <a:p>
            <a:pPr lvl="1" algn="l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186000" y="1043999"/>
            <a:ext cx="2880000" cy="5004000"/>
          </a:xfrm>
          <a:prstGeom prst="rect">
            <a:avLst/>
          </a:prstGeom>
          <a:solidFill>
            <a:srgbClr val="6A7D8E">
              <a:alpha val="20000"/>
            </a:srgb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13200" marR="0" indent="-241200" algn="just" defTabSz="914400" rtl="0" eaLnBrk="1" fontAlgn="auto" latinLnBrk="0" hangingPunct="1">
              <a:lnSpc>
                <a:spcPct val="100000"/>
              </a:lnSpc>
              <a:spcBef>
                <a:spcPts val="1272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15600" marR="0" indent="-241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78400" marR="0" indent="-1980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.AppleSystemUIFont" charset="-120"/>
              <a:buChar char="-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kumimoji="0" lang="en-US" sz="14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q"/>
              <a:tabLst/>
              <a:defRPr kumimoji="0" lang="en-US" sz="14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 smtClean="0"/>
              <a:t>OP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Establish circulating beam (dependency BI)</a:t>
            </a:r>
          </a:p>
          <a:p>
            <a:pPr lvl="1" algn="l"/>
            <a:r>
              <a:rPr lang="en-US" sz="1600" dirty="0" smtClean="0"/>
              <a:t>Aperture checks</a:t>
            </a:r>
          </a:p>
          <a:p>
            <a:pPr lvl="1" algn="l"/>
            <a:r>
              <a:rPr lang="en-US" sz="1600" dirty="0" smtClean="0"/>
              <a:t>Interlock tests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/>
              <a:t>Cycle generation, setup and optimization (</a:t>
            </a:r>
            <a:r>
              <a:rPr lang="en-US" sz="1600" dirty="0" smtClean="0"/>
              <a:t>dependency </a:t>
            </a:r>
            <a:r>
              <a:rPr lang="en-US" sz="1600" dirty="0"/>
              <a:t>RF)</a:t>
            </a:r>
            <a:endParaRPr lang="en-US" sz="1600" dirty="0" smtClean="0"/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Beam-based alignment</a:t>
            </a:r>
          </a:p>
          <a:p>
            <a:pPr lvl="1" algn="l"/>
            <a:r>
              <a:rPr lang="en-US" sz="1600" dirty="0"/>
              <a:t>Transfer line steering </a:t>
            </a:r>
          </a:p>
          <a:p>
            <a:pPr lvl="1" algn="l"/>
            <a:r>
              <a:rPr lang="en-US" sz="1600" dirty="0" smtClean="0"/>
              <a:t>Establish </a:t>
            </a:r>
            <a:r>
              <a:rPr lang="en-US" sz="1600" dirty="0" err="1" smtClean="0"/>
              <a:t>goldens</a:t>
            </a:r>
            <a:endParaRPr lang="en-US" sz="1600" dirty="0" smtClean="0"/>
          </a:p>
          <a:p>
            <a:pPr lvl="1" algn="l"/>
            <a:r>
              <a:rPr lang="en-US" sz="1600" dirty="0" smtClean="0"/>
              <a:t>Extraction setup (LHC and slow extraction)</a:t>
            </a:r>
          </a:p>
          <a:p>
            <a:pPr lvl="1" algn="l"/>
            <a:endParaRPr lang="en-US" sz="16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126000" y="1043999"/>
            <a:ext cx="2880000" cy="5004000"/>
          </a:xfrm>
          <a:prstGeom prst="rect">
            <a:avLst/>
          </a:prstGeom>
          <a:solidFill>
            <a:srgbClr val="B06660">
              <a:alpha val="20000"/>
            </a:srgb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13200" marR="0" indent="-241200" algn="just" defTabSz="914400" rtl="0" eaLnBrk="1" fontAlgn="auto" latinLnBrk="0" hangingPunct="1">
              <a:lnSpc>
                <a:spcPct val="100000"/>
              </a:lnSpc>
              <a:spcBef>
                <a:spcPts val="1272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15600" marR="0" indent="-241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78400" marR="0" indent="-1980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.AppleSystemUIFont" charset="-120"/>
              <a:buChar char="-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kumimoji="0" lang="en-US" sz="14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q"/>
              <a:tabLst/>
              <a:defRPr kumimoji="0" lang="en-US" sz="14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 smtClean="0"/>
              <a:t>RF upgrade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Establish first capture</a:t>
            </a:r>
          </a:p>
          <a:p>
            <a:pPr lvl="1" algn="l"/>
            <a:r>
              <a:rPr lang="en-US" sz="1600" dirty="0" smtClean="0"/>
              <a:t>Synchronization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200 MHz and 800 MHz cavity control with beam (feedback, feedforward)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Beam control: synchro loop, phase loop, radial loop, acceleration, transition crossing</a:t>
            </a:r>
          </a:p>
          <a:p>
            <a:pPr lvl="1" algn="l"/>
            <a:r>
              <a:rPr lang="en-US" sz="1600" dirty="0" smtClean="0"/>
              <a:t>Re-phasing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Longitudinal damper, CEBU</a:t>
            </a:r>
            <a:endParaRPr lang="en-US" sz="16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66000" y="1043999"/>
            <a:ext cx="2880000" cy="5004000"/>
          </a:xfrm>
          <a:prstGeom prst="rect">
            <a:avLst/>
          </a:prstGeom>
          <a:solidFill>
            <a:srgbClr val="CA8F42">
              <a:alpha val="20000"/>
            </a:srgb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13200" marR="0" indent="-241200" algn="just" defTabSz="914400" rtl="0" eaLnBrk="1" fontAlgn="auto" latinLnBrk="0" hangingPunct="1">
              <a:lnSpc>
                <a:spcPct val="100000"/>
              </a:lnSpc>
              <a:spcBef>
                <a:spcPts val="1272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15600" marR="0" indent="-241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78400" marR="0" indent="-1980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.AppleSystemUIFont" charset="-120"/>
              <a:buChar char="-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kumimoji="0" lang="en-US" sz="14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q"/>
              <a:tabLst/>
              <a:defRPr kumimoji="0" lang="en-US" sz="14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 smtClean="0"/>
              <a:t>LSS5 beam dump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MKD synchronization (w/o and with TSU)</a:t>
            </a:r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Check beam position on BTV for different energies</a:t>
            </a:r>
          </a:p>
          <a:p>
            <a:pPr lvl="1" algn="l"/>
            <a:r>
              <a:rPr lang="en-US" sz="1600" dirty="0" smtClean="0"/>
              <a:t>Waveform checks</a:t>
            </a:r>
          </a:p>
          <a:p>
            <a:pPr lvl="1" algn="l"/>
            <a:r>
              <a:rPr lang="en-US" sz="1600" dirty="0" smtClean="0"/>
              <a:t>Failure and interlock checks</a:t>
            </a:r>
          </a:p>
          <a:p>
            <a:pPr lvl="1" algn="l"/>
            <a:r>
              <a:rPr lang="en-US" sz="1600" dirty="0" smtClean="0"/>
              <a:t>Beam energy tracking setup</a:t>
            </a:r>
            <a:endParaRPr lang="en-US" sz="1600" dirty="0"/>
          </a:p>
          <a:p>
            <a:pPr lvl="1" algn="l"/>
            <a:endParaRPr lang="en-US" sz="1600" dirty="0" smtClean="0"/>
          </a:p>
          <a:p>
            <a:pPr lvl="1" algn="l"/>
            <a:r>
              <a:rPr lang="en-US" sz="1600" dirty="0" smtClean="0"/>
              <a:t>TIDVG conditioning</a:t>
            </a:r>
          </a:p>
        </p:txBody>
      </p:sp>
    </p:spTree>
    <p:extLst>
      <p:ext uri="{BB962C8B-B14F-4D97-AF65-F5344CB8AC3E}">
        <p14:creationId xmlns:p14="http://schemas.microsoft.com/office/powerpoint/2010/main" val="26764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/>
        </p:nvSpPr>
        <p:spPr>
          <a:xfrm>
            <a:off x="288000" y="4321293"/>
            <a:ext cx="11448000" cy="1080000"/>
          </a:xfrm>
          <a:prstGeom prst="rect">
            <a:avLst/>
          </a:prstGeom>
          <a:solidFill>
            <a:srgbClr val="CA8F42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288001" y="2159573"/>
            <a:ext cx="11448000" cy="1080000"/>
          </a:xfrm>
          <a:prstGeom prst="rect">
            <a:avLst/>
          </a:prstGeom>
          <a:solidFill>
            <a:srgbClr val="6A7D8E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88001" y="3241292"/>
            <a:ext cx="11448000" cy="1080000"/>
          </a:xfrm>
          <a:prstGeom prst="rect">
            <a:avLst/>
          </a:prstGeom>
          <a:solidFill>
            <a:srgbClr val="B0666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288000" y="1079573"/>
            <a:ext cx="11448000" cy="1080000"/>
          </a:xfrm>
          <a:prstGeom prst="rect">
            <a:avLst/>
          </a:prstGeom>
          <a:solidFill>
            <a:srgbClr val="5E7703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2088001" y="1081293"/>
            <a:ext cx="0" cy="4320000"/>
          </a:xfrm>
          <a:prstGeom prst="line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3888001" y="1081293"/>
            <a:ext cx="0" cy="4320000"/>
          </a:xfrm>
          <a:prstGeom prst="line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5688001" y="1081293"/>
            <a:ext cx="0" cy="4320000"/>
          </a:xfrm>
          <a:prstGeom prst="line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7488001" y="1081293"/>
            <a:ext cx="0" cy="4320000"/>
          </a:xfrm>
          <a:prstGeom prst="line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9288001" y="1081293"/>
            <a:ext cx="0" cy="4320000"/>
          </a:xfrm>
          <a:prstGeom prst="line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11088001" y="1081293"/>
            <a:ext cx="0" cy="4320000"/>
          </a:xfrm>
          <a:prstGeom prst="line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commissioning – conceptual sketch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6462000"/>
            <a:ext cx="11700000" cy="396000"/>
          </a:xfrm>
        </p:spPr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24001" y="1153293"/>
            <a:ext cx="936000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ALPS</a:t>
            </a:r>
          </a:p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FIFO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96001" y="1153293"/>
            <a:ext cx="792000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ALPS</a:t>
            </a:r>
          </a:p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ORBIT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76001" y="1654280"/>
            <a:ext cx="792000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ALPS</a:t>
            </a:r>
          </a:p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TRAJ.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2001" y="3313293"/>
            <a:ext cx="1764000" cy="432000"/>
          </a:xfrm>
          <a:prstGeom prst="rect">
            <a:avLst/>
          </a:prstGeom>
          <a:gradFill>
            <a:gsLst>
              <a:gs pos="0">
                <a:srgbClr val="B06660"/>
              </a:gs>
              <a:gs pos="75000">
                <a:srgbClr val="B06660"/>
              </a:gs>
              <a:gs pos="100000">
                <a:schemeClr val="bg2"/>
              </a:gs>
            </a:gsLst>
            <a:lin ang="0" scaled="1"/>
          </a:gra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capture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688002" y="2233293"/>
            <a:ext cx="1797241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LHCINDIV extraction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40001" y="5833293"/>
            <a:ext cx="1296000" cy="504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Beam-based alignment</a:t>
            </a:r>
            <a:endParaRPr lang="en-US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32001" y="2737293"/>
            <a:ext cx="900000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Aperture checks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88001" y="2233293"/>
            <a:ext cx="1800000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MTE cycle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24001" y="2233293"/>
            <a:ext cx="936000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Circulate beam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32001" y="3817293"/>
            <a:ext cx="1764000" cy="432000"/>
          </a:xfrm>
          <a:prstGeom prst="rect">
            <a:avLst/>
          </a:prstGeom>
          <a:solidFill>
            <a:srgbClr val="B06660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injection synchronization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232001" y="3313293"/>
            <a:ext cx="2448000" cy="432000"/>
          </a:xfrm>
          <a:prstGeom prst="rect">
            <a:avLst/>
          </a:prstGeom>
          <a:solidFill>
            <a:srgbClr val="B06660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LHCINDIV + acceleration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96001" y="3817293"/>
            <a:ext cx="2592000" cy="432000"/>
          </a:xfrm>
          <a:prstGeom prst="rect">
            <a:avLst/>
          </a:prstGeom>
          <a:solidFill>
            <a:srgbClr val="B06660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MTE + acceleration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288001" y="5401293"/>
            <a:ext cx="10800000" cy="252000"/>
            <a:chOff x="144000" y="5040000"/>
            <a:chExt cx="10800000" cy="252000"/>
          </a:xfrm>
          <a:solidFill>
            <a:srgbClr val="80A9D0"/>
          </a:solidFill>
        </p:grpSpPr>
        <p:sp>
          <p:nvSpPr>
            <p:cNvPr id="21" name="Rectangle 20"/>
            <p:cNvSpPr/>
            <p:nvPr/>
          </p:nvSpPr>
          <p:spPr>
            <a:xfrm>
              <a:off x="144000" y="5040000"/>
              <a:ext cx="1800000" cy="252000"/>
            </a:xfrm>
            <a:prstGeom prst="rect">
              <a:avLst/>
            </a:prstGeom>
            <a:grp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944000" y="5040000"/>
              <a:ext cx="1800000" cy="252000"/>
            </a:xfrm>
            <a:prstGeom prst="rect">
              <a:avLst/>
            </a:prstGeom>
            <a:grp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344000" y="5040000"/>
              <a:ext cx="1800000" cy="252000"/>
            </a:xfrm>
            <a:prstGeom prst="rect">
              <a:avLst/>
            </a:prstGeom>
            <a:grp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544000" y="5040000"/>
              <a:ext cx="1800000" cy="252000"/>
            </a:xfrm>
            <a:prstGeom prst="rect">
              <a:avLst/>
            </a:prstGeom>
            <a:grp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744000" y="5040000"/>
              <a:ext cx="1800000" cy="252000"/>
            </a:xfrm>
            <a:prstGeom prst="rect">
              <a:avLst/>
            </a:prstGeom>
            <a:grp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144000" y="5040000"/>
              <a:ext cx="1800000" cy="252000"/>
            </a:xfrm>
            <a:prstGeom prst="rect">
              <a:avLst/>
            </a:prstGeom>
            <a:grp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0" name="Right Arrow 9"/>
          <p:cNvSpPr/>
          <p:nvPr/>
        </p:nvSpPr>
        <p:spPr>
          <a:xfrm>
            <a:off x="11088001" y="5275293"/>
            <a:ext cx="864000" cy="511200"/>
          </a:xfrm>
          <a:prstGeom prst="rightArrow">
            <a:avLst/>
          </a:prstGeom>
          <a:solidFill>
            <a:srgbClr val="80A9D0"/>
          </a:solidFill>
          <a:ln w="19050">
            <a:solidFill>
              <a:schemeClr val="accent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840001" y="5833293"/>
            <a:ext cx="1296000" cy="504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LHCPILOT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ready</a:t>
            </a:r>
            <a:endParaRPr lang="en-US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288001" y="3817293"/>
            <a:ext cx="2808000" cy="432000"/>
          </a:xfrm>
          <a:prstGeom prst="rect">
            <a:avLst/>
          </a:prstGeom>
          <a:gradFill>
            <a:gsLst>
              <a:gs pos="70000">
                <a:srgbClr val="B06660"/>
              </a:gs>
              <a:gs pos="100000">
                <a:schemeClr val="bg1"/>
              </a:gs>
            </a:gsLst>
            <a:lin ang="0" scaled="1"/>
          </a:gradFill>
          <a:ln w="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LHC25NS + acceleration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488001" y="3817293"/>
            <a:ext cx="1800000" cy="432000"/>
          </a:xfrm>
          <a:prstGeom prst="rect">
            <a:avLst/>
          </a:prstGeom>
          <a:solidFill>
            <a:srgbClr val="B06660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MTE 2 inj. + acceleration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288001" y="3241293"/>
            <a:ext cx="11448000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88001" y="1081293"/>
            <a:ext cx="11448000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88001" y="4321293"/>
            <a:ext cx="11448000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88001" y="2161293"/>
            <a:ext cx="11448000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8" name="Isosceles Triangle 27"/>
          <p:cNvSpPr/>
          <p:nvPr/>
        </p:nvSpPr>
        <p:spPr>
          <a:xfrm flipV="1">
            <a:off x="11592000" y="649293"/>
            <a:ext cx="288000" cy="4320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4" name="Isosceles Triangle 43"/>
          <p:cNvSpPr/>
          <p:nvPr/>
        </p:nvSpPr>
        <p:spPr>
          <a:xfrm>
            <a:off x="7344001" y="1081293"/>
            <a:ext cx="288000" cy="4320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488001" y="1009293"/>
            <a:ext cx="4248000" cy="144000"/>
          </a:xfrm>
          <a:prstGeom prst="rect">
            <a:avLst/>
          </a:prstGeom>
          <a:gradFill flip="none" rotWithShape="1">
            <a:gsLst>
              <a:gs pos="50000">
                <a:srgbClr val="92D050">
                  <a:alpha val="70000"/>
                </a:srgbClr>
              </a:gs>
              <a:gs pos="100000">
                <a:srgbClr val="FF0000">
                  <a:alpha val="50000"/>
                </a:srgbClr>
              </a:gs>
            </a:gsLst>
            <a:lin ang="0" scaled="1"/>
            <a:tileRect/>
          </a:gradFill>
          <a:ln>
            <a:noFill/>
          </a:ln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232001" y="2233293"/>
            <a:ext cx="1656000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LHCINDIV cycle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788001" y="2737293"/>
            <a:ext cx="900000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Kick response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688001" y="2737293"/>
            <a:ext cx="1797241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LHCPILOT cycle + extraction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488001" y="2233293"/>
            <a:ext cx="1797241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MTE slow extraction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9288001" y="2233293"/>
            <a:ext cx="1797241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LHC25NS cycle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1089380" y="2233293"/>
            <a:ext cx="1008000" cy="432000"/>
          </a:xfrm>
          <a:prstGeom prst="rect">
            <a:avLst/>
          </a:prstGeom>
          <a:gradFill>
            <a:gsLst>
              <a:gs pos="20000">
                <a:srgbClr val="6A7D8E"/>
              </a:gs>
              <a:gs pos="100000">
                <a:schemeClr val="bg1"/>
              </a:gs>
            </a:gsLst>
            <a:lin ang="0" scaled="1"/>
          </a:gradFill>
          <a:ln w="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Ready for scrubbing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640001" y="5833293"/>
            <a:ext cx="1296000" cy="504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SFTPRO ready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0440001" y="5833293"/>
            <a:ext cx="1296000" cy="504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LHC25NS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trains ready</a:t>
            </a:r>
            <a:endParaRPr lang="en-US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Isosceles Triangle 56"/>
          <p:cNvSpPr/>
          <p:nvPr/>
        </p:nvSpPr>
        <p:spPr>
          <a:xfrm>
            <a:off x="5544001" y="5365293"/>
            <a:ext cx="288000" cy="432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8" name="Isosceles Triangle 57"/>
          <p:cNvSpPr/>
          <p:nvPr/>
        </p:nvSpPr>
        <p:spPr>
          <a:xfrm>
            <a:off x="7344001" y="5365293"/>
            <a:ext cx="288000" cy="432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9" name="Isosceles Triangle 58"/>
          <p:cNvSpPr/>
          <p:nvPr/>
        </p:nvSpPr>
        <p:spPr>
          <a:xfrm>
            <a:off x="9144001" y="5365293"/>
            <a:ext cx="288000" cy="432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0" name="Isosceles Triangle 59"/>
          <p:cNvSpPr/>
          <p:nvPr/>
        </p:nvSpPr>
        <p:spPr>
          <a:xfrm>
            <a:off x="10944001" y="5365293"/>
            <a:ext cx="288000" cy="432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288000" y="5401293"/>
            <a:ext cx="11448000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5688001" y="3313293"/>
            <a:ext cx="1800000" cy="432000"/>
          </a:xfrm>
          <a:prstGeom prst="rect">
            <a:avLst/>
          </a:prstGeom>
          <a:solidFill>
            <a:srgbClr val="B06660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LHCPILOT + acceleration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232000" y="4392000"/>
            <a:ext cx="2016000" cy="432000"/>
          </a:xfrm>
          <a:prstGeom prst="rect">
            <a:avLst/>
          </a:prstGeom>
          <a:solidFill>
            <a:srgbClr val="CA8F42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MKD synch. </a:t>
            </a:r>
          </a:p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(w/o, w/ TSU)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592000" y="4896000"/>
            <a:ext cx="2016000" cy="432000"/>
          </a:xfrm>
          <a:prstGeom prst="rect">
            <a:avLst/>
          </a:prstGeom>
          <a:solidFill>
            <a:srgbClr val="CA8F42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SBDS BETS check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7488000" y="4392000"/>
            <a:ext cx="648000" cy="432000"/>
          </a:xfrm>
          <a:prstGeom prst="rect">
            <a:avLst/>
          </a:prstGeom>
          <a:solidFill>
            <a:srgbClr val="CA8F42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Zs</a:t>
            </a:r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align.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4716000" y="4392000"/>
            <a:ext cx="972000" cy="432000"/>
          </a:xfrm>
          <a:prstGeom prst="rect">
            <a:avLst/>
          </a:prstGeom>
          <a:solidFill>
            <a:srgbClr val="CA8F42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SBDS failure check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608000" y="4896000"/>
            <a:ext cx="864000" cy="432000"/>
          </a:xfrm>
          <a:prstGeom prst="rect">
            <a:avLst/>
          </a:prstGeom>
          <a:solidFill>
            <a:srgbClr val="CA8F42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TIDVG cond.</a:t>
            </a:r>
            <a:endParaRPr lang="en-US" sz="1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368000" y="1152000"/>
            <a:ext cx="720000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BTV checks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024000" y="1153293"/>
            <a:ext cx="720000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BTV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3960000" y="1153293"/>
            <a:ext cx="720000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BTV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168000" y="1654280"/>
            <a:ext cx="720000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BLM checks</a:t>
            </a:r>
          </a:p>
        </p:txBody>
      </p:sp>
      <p:sp>
        <p:nvSpPr>
          <p:cNvPr id="74" name="Rectangle 73"/>
          <p:cNvSpPr/>
          <p:nvPr/>
        </p:nvSpPr>
        <p:spPr>
          <a:xfrm>
            <a:off x="8352000" y="4896000"/>
            <a:ext cx="1944000" cy="432000"/>
          </a:xfrm>
          <a:prstGeom prst="rect">
            <a:avLst/>
          </a:prstGeom>
          <a:solidFill>
            <a:srgbClr val="CA8F42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TIDVG cond.</a:t>
            </a:r>
            <a:endParaRPr lang="en-US" sz="1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 rot="5400000">
            <a:off x="72001" y="3241293"/>
            <a:ext cx="4284000" cy="0"/>
          </a:xfrm>
          <a:prstGeom prst="line">
            <a:avLst/>
          </a:prstGeom>
          <a:ln w="31750">
            <a:solidFill>
              <a:srgbClr val="7030A0"/>
            </a:solidFill>
          </a:ln>
          <a:effectLst>
            <a:glow rad="63500">
              <a:srgbClr val="7030A0">
                <a:alpha val="40000"/>
              </a:srgb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5760000" y="1656000"/>
            <a:ext cx="720000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WS setup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192000" y="1152000"/>
            <a:ext cx="972000" cy="432000"/>
          </a:xfrm>
          <a:prstGeom prst="rect">
            <a:avLst/>
          </a:prstGeom>
          <a:solidFill>
            <a:srgbClr val="5E7703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BGI, BSRT </a:t>
            </a:r>
            <a:r>
              <a:rPr lang="en-US" sz="15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calibr</a:t>
            </a:r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420000" y="2737293"/>
            <a:ext cx="1080000" cy="432000"/>
          </a:xfrm>
          <a:prstGeom prst="rect">
            <a:avLst/>
          </a:prstGeom>
          <a:solidFill>
            <a:srgbClr val="6A7D8E"/>
          </a:solidFill>
          <a:ln w="635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Interlock tests</a:t>
            </a:r>
            <a:endParaRPr lang="en-US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36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3650" y="525000"/>
            <a:ext cx="6965400" cy="5418600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 smtClean="0"/>
              <a:t>Junk Yard</a:t>
            </a:r>
            <a:endParaRPr lang="en-US" sz="96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77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commissioning conceptual sketch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5832000"/>
            <a:ext cx="11700000" cy="396000"/>
          </a:xfrm>
        </p:spPr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37300" y="1343025"/>
            <a:ext cx="1440000" cy="576000"/>
          </a:xfrm>
          <a:prstGeom prst="rect">
            <a:avLst/>
          </a:prstGeom>
          <a:solidFill>
            <a:srgbClr val="B06660"/>
          </a:solidFill>
          <a:ln w="63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ALPS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FIFO</a:t>
            </a:r>
            <a:endParaRPr lang="en-US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7300" y="2071425"/>
            <a:ext cx="1440000" cy="576000"/>
          </a:xfrm>
          <a:prstGeom prst="rect">
            <a:avLst/>
          </a:prstGeom>
          <a:solidFill>
            <a:srgbClr val="CA8F42"/>
          </a:solidFill>
          <a:ln w="63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ALPS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ORBIT</a:t>
            </a:r>
            <a:endParaRPr lang="en-US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7300" y="2807822"/>
            <a:ext cx="1440000" cy="576000"/>
          </a:xfrm>
          <a:prstGeom prst="rect">
            <a:avLst/>
          </a:prstGeom>
          <a:solidFill>
            <a:srgbClr val="AB9C73"/>
          </a:solidFill>
          <a:ln w="63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ALPS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TRAJECTORY</a:t>
            </a:r>
            <a:endParaRPr lang="en-US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7300" y="3515841"/>
            <a:ext cx="1440000" cy="576000"/>
          </a:xfrm>
          <a:prstGeom prst="rect">
            <a:avLst/>
          </a:prstGeom>
          <a:solidFill>
            <a:srgbClr val="5E7703"/>
          </a:solidFill>
          <a:ln w="63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ALPS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TRAJECTORY</a:t>
            </a:r>
            <a:endParaRPr lang="en-US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7300" y="4243711"/>
            <a:ext cx="1440000" cy="576000"/>
          </a:xfrm>
          <a:prstGeom prst="rect">
            <a:avLst/>
          </a:prstGeom>
          <a:solidFill>
            <a:srgbClr val="6A7D8E"/>
          </a:solidFill>
          <a:ln w="63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ALPS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TRAJECTORY</a:t>
            </a:r>
            <a:endParaRPr lang="en-US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2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0" y="1"/>
            <a:ext cx="9144000" cy="528507"/>
          </a:xfrm>
        </p:spPr>
        <p:txBody>
          <a:bodyPr/>
          <a:lstStyle/>
          <a:p>
            <a:r>
              <a:rPr lang="en-US" dirty="0" smtClean="0"/>
              <a:t>Pre-requisites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8" name="Text Placeholder 11"/>
          <p:cNvSpPr txBox="1">
            <a:spLocks/>
          </p:cNvSpPr>
          <p:nvPr/>
        </p:nvSpPr>
        <p:spPr>
          <a:xfrm>
            <a:off x="1744643" y="617220"/>
            <a:ext cx="8727312" cy="5612130"/>
          </a:xfrm>
          <a:prstGeom prst="rect">
            <a:avLst/>
          </a:prstGeom>
        </p:spPr>
        <p:txBody>
          <a:bodyPr vert="horz" lIns="45720" tIns="0" rIns="45720" bIns="0" anchor="t">
            <a:normAutofit fontScale="92500"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700" b="1" dirty="0">
                <a:solidFill>
                  <a:schemeClr val="tx2"/>
                </a:solidFill>
              </a:rPr>
              <a:t>Linac4 beam fully characterized with the LBE run and conform to specifications at </a:t>
            </a:r>
          </a:p>
          <a:p>
            <a:pPr>
              <a:buClr>
                <a:srgbClr val="000000"/>
              </a:buClr>
              <a:buSzPct val="100000"/>
            </a:pPr>
            <a:r>
              <a:rPr lang="en-US" sz="1700" b="1" dirty="0">
                <a:solidFill>
                  <a:schemeClr val="tx2"/>
                </a:solidFill>
              </a:rPr>
              <a:t>     PSB injection (EDMS </a:t>
            </a:r>
            <a:r>
              <a:rPr lang="en-GB" sz="1700" b="1" dirty="0">
                <a:solidFill>
                  <a:schemeClr val="tx2"/>
                </a:solidFill>
                <a:hlinkClick r:id="rId3"/>
              </a:rPr>
              <a:t>1898179</a:t>
            </a:r>
            <a:r>
              <a:rPr lang="en-GB" sz="1700" b="1" dirty="0">
                <a:solidFill>
                  <a:schemeClr val="tx2"/>
                </a:solidFill>
              </a:rPr>
              <a:t>).</a:t>
            </a:r>
            <a:endParaRPr lang="en-US" sz="1700" b="1" dirty="0">
              <a:solidFill>
                <a:schemeClr val="tx2"/>
              </a:solidFill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endParaRPr lang="en-US" sz="1300" b="1" dirty="0">
              <a:solidFill>
                <a:srgbClr val="000000"/>
              </a:solidFill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700" b="1" dirty="0">
                <a:solidFill>
                  <a:schemeClr val="tx2"/>
                </a:solidFill>
              </a:rPr>
              <a:t>Full L4-to-PSB connection and hardware commissioning</a:t>
            </a:r>
            <a:r>
              <a:rPr lang="en-US" sz="1700" b="1" dirty="0">
                <a:solidFill>
                  <a:srgbClr val="000000"/>
                </a:solidFill>
              </a:rPr>
              <a:t> </a:t>
            </a:r>
            <a:r>
              <a:rPr lang="en-US" sz="1700" dirty="0">
                <a:solidFill>
                  <a:srgbClr val="000000"/>
                </a:solidFill>
              </a:rPr>
              <a:t>performed.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endParaRPr lang="en-US" sz="1300" dirty="0">
              <a:solidFill>
                <a:srgbClr val="000000"/>
              </a:solidFill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700" dirty="0">
                <a:solidFill>
                  <a:srgbClr val="000000"/>
                </a:solidFill>
              </a:rPr>
              <a:t>The control infrastructure, </a:t>
            </a:r>
            <a:r>
              <a:rPr lang="en-US" sz="1700" b="1" dirty="0">
                <a:solidFill>
                  <a:schemeClr val="tx2"/>
                </a:solidFill>
              </a:rPr>
              <a:t>CCC-OP and experts applications ready.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endParaRPr lang="en-US" sz="1300" b="1" dirty="0">
              <a:solidFill>
                <a:srgbClr val="000000"/>
              </a:solidFill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700" dirty="0">
                <a:solidFill>
                  <a:srgbClr val="000000"/>
                </a:solidFill>
              </a:rPr>
              <a:t>Machine checkout lists and logging ready.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endParaRPr lang="en-US" sz="1300" b="1" dirty="0">
              <a:solidFill>
                <a:srgbClr val="000000"/>
              </a:solidFill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700" b="1" dirty="0">
                <a:solidFill>
                  <a:schemeClr val="tx2"/>
                </a:solidFill>
              </a:rPr>
              <a:t>New 160 MeV </a:t>
            </a:r>
            <a:r>
              <a:rPr lang="en-US" sz="1700" b="1" dirty="0">
                <a:solidFill>
                  <a:schemeClr val="tx2"/>
                </a:solidFill>
                <a:sym typeface="Wingdings" panose="05000000000000000000" pitchFamily="2" charset="2"/>
              </a:rPr>
              <a:t> 1.4 and 2.0 GeV magnetic cycle ready</a:t>
            </a:r>
            <a:r>
              <a:rPr lang="en-US" sz="1700" b="1" dirty="0">
                <a:solidFill>
                  <a:srgbClr val="000000"/>
                </a:solidFill>
                <a:sym typeface="Wingdings" panose="05000000000000000000" pitchFamily="2" charset="2"/>
              </a:rPr>
              <a:t>.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endParaRPr lang="en-US" sz="1300" b="1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700" b="1" dirty="0">
                <a:solidFill>
                  <a:schemeClr val="tx2"/>
                </a:solidFill>
                <a:sym typeface="Wingdings" panose="05000000000000000000" pitchFamily="2" charset="2"/>
              </a:rPr>
              <a:t>Optics models ready and available</a:t>
            </a:r>
            <a:r>
              <a:rPr lang="en-US" sz="1700" dirty="0">
                <a:solidFill>
                  <a:srgbClr val="000000"/>
                </a:solidFill>
                <a:sym typeface="Wingdings" panose="05000000000000000000" pitchFamily="2" charset="2"/>
              </a:rPr>
              <a:t> to the commissioning team.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endParaRPr lang="en-US" sz="1300" b="1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700" b="1" dirty="0">
                <a:solidFill>
                  <a:schemeClr val="tx2"/>
                </a:solidFill>
                <a:sym typeface="Wingdings" panose="05000000000000000000" pitchFamily="2" charset="2"/>
              </a:rPr>
              <a:t>Constant support by all the specialists involved.</a:t>
            </a:r>
            <a:endParaRPr lang="en-US" sz="17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endParaRPr lang="en-US" sz="1300" b="1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700" b="1" dirty="0">
                <a:solidFill>
                  <a:schemeClr val="tx2"/>
                </a:solidFill>
                <a:sym typeface="Wingdings" panose="05000000000000000000" pitchFamily="2" charset="2"/>
              </a:rPr>
              <a:t>Interlock systems ready and tested </a:t>
            </a:r>
            <a:r>
              <a:rPr lang="en-US" sz="1700" dirty="0">
                <a:solidFill>
                  <a:srgbClr val="000000"/>
                </a:solidFill>
                <a:sym typeface="Wingdings" panose="05000000000000000000" pitchFamily="2" charset="2"/>
              </a:rPr>
              <a:t>before first beam injection from Linac4:</a:t>
            </a:r>
          </a:p>
          <a:p>
            <a:pPr marL="625475" lvl="1" indent="-16827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</a:rPr>
              <a:t>General for machine protection:</a:t>
            </a:r>
            <a:r>
              <a:rPr lang="en-GB" sz="1700" dirty="0">
                <a:solidFill>
                  <a:srgbClr val="000000"/>
                </a:solidFill>
              </a:rPr>
              <a:t> Elements connected to the BIC can differ between operational state and “special” conditions (commissioning tasks, users not ready)</a:t>
            </a:r>
          </a:p>
          <a:p>
            <a:pPr marL="1076325" lvl="2" indent="-16192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</a:rPr>
              <a:t>We will have to handle exceptions</a:t>
            </a:r>
            <a:r>
              <a:rPr lang="en-GB" sz="1700" b="1" dirty="0">
                <a:solidFill>
                  <a:srgbClr val="000000"/>
                </a:solidFill>
              </a:rPr>
              <a:t>, </a:t>
            </a:r>
            <a:r>
              <a:rPr lang="en-GB" sz="1700" dirty="0">
                <a:solidFill>
                  <a:srgbClr val="000000"/>
                </a:solidFill>
              </a:rPr>
              <a:t>justifying any possible masking and documenting to avoid forgetting them.</a:t>
            </a:r>
          </a:p>
          <a:p>
            <a:pPr marL="1076325" lvl="2" indent="-16192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</a:rPr>
              <a:t>Plan to document inputs from all user. In any case users must be ready </a:t>
            </a:r>
            <a:r>
              <a:rPr lang="en-GB" sz="1700" dirty="0">
                <a:solidFill>
                  <a:srgbClr val="000000"/>
                </a:solidFill>
              </a:rPr>
              <a:t>to provide inputs during this phase.</a:t>
            </a:r>
            <a:endParaRPr lang="en-US" sz="18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874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0" y="1"/>
            <a:ext cx="9144000" cy="528507"/>
          </a:xfrm>
        </p:spPr>
        <p:txBody>
          <a:bodyPr/>
          <a:lstStyle/>
          <a:p>
            <a:r>
              <a:rPr lang="en-US" dirty="0"/>
              <a:t>Initial Commissioning Beam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78019" y="608705"/>
            <a:ext cx="8255871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138" indent="-84138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j-lt"/>
              </a:rPr>
              <a:t> For the initial part of the commissioning we plan to use a low intensity </a:t>
            </a:r>
          </a:p>
          <a:p>
            <a:r>
              <a:rPr lang="en-GB" dirty="0">
                <a:solidFill>
                  <a:srgbClr val="000000"/>
                </a:solidFill>
                <a:latin typeface="+mj-lt"/>
              </a:rPr>
              <a:t>  beam with an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intensity of </a:t>
            </a:r>
            <a:r>
              <a:rPr lang="en-US" b="1" dirty="0">
                <a:solidFill>
                  <a:schemeClr val="tx2"/>
                </a:solidFill>
                <a:latin typeface="+mj-lt"/>
              </a:rPr>
              <a:t>5E9-1E10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 protons.</a:t>
            </a:r>
          </a:p>
          <a:p>
            <a:pPr marL="84138" indent="-84138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+mj-lt"/>
            </a:endParaRPr>
          </a:p>
          <a:p>
            <a:pPr marL="84138" indent="-84138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+mj-lt"/>
              </a:rPr>
              <a:t> Assuming a current of 25 mA after the RFQ and a chopping factor of </a:t>
            </a:r>
          </a:p>
          <a:p>
            <a:r>
              <a:rPr lang="en-US" dirty="0">
                <a:solidFill>
                  <a:srgbClr val="000000"/>
                </a:solidFill>
                <a:latin typeface="+mj-lt"/>
              </a:rPr>
              <a:t>  65%, the  beam intensity per PSB turn is ~1E11 protons.</a:t>
            </a:r>
          </a:p>
          <a:p>
            <a:endParaRPr lang="en-US" dirty="0">
              <a:solidFill>
                <a:srgbClr val="000000"/>
              </a:solidFill>
              <a:latin typeface="+mj-lt"/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+mj-lt"/>
              </a:rPr>
              <a:t> After discussing with BE-BI, the instrumentation should work with a </a:t>
            </a:r>
          </a:p>
          <a:p>
            <a:r>
              <a:rPr lang="en-US" dirty="0">
                <a:solidFill>
                  <a:srgbClr val="000000"/>
                </a:solidFill>
                <a:latin typeface="+mj-lt"/>
              </a:rPr>
              <a:t>  bunch length as short as </a:t>
            </a:r>
            <a:r>
              <a:rPr lang="en-US" b="1" dirty="0">
                <a:solidFill>
                  <a:schemeClr val="tx2"/>
                </a:solidFill>
                <a:latin typeface="+mj-lt"/>
              </a:rPr>
              <a:t>150 ns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, but the intensity may still be </a:t>
            </a:r>
          </a:p>
          <a:p>
            <a:r>
              <a:rPr lang="en-US" dirty="0">
                <a:solidFill>
                  <a:srgbClr val="000000"/>
                </a:solidFill>
                <a:latin typeface="+mj-lt"/>
              </a:rPr>
              <a:t>  too high for the initial phase.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+mj-lt"/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+mj-lt"/>
              </a:rPr>
              <a:t> A proposal is to also </a:t>
            </a:r>
            <a:r>
              <a:rPr lang="en-US" b="1" dirty="0">
                <a:solidFill>
                  <a:schemeClr val="tx2"/>
                </a:solidFill>
                <a:latin typeface="+mj-lt"/>
              </a:rPr>
              <a:t>modify the LEBT-MEBT settings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 and reduce </a:t>
            </a:r>
          </a:p>
          <a:p>
            <a:r>
              <a:rPr lang="en-US" dirty="0">
                <a:solidFill>
                  <a:srgbClr val="000000"/>
                </a:solidFill>
                <a:latin typeface="+mj-lt"/>
              </a:rPr>
              <a:t>  the current in the Linac4. While this is not a solution which can be </a:t>
            </a:r>
          </a:p>
          <a:p>
            <a:r>
              <a:rPr lang="en-US" dirty="0">
                <a:solidFill>
                  <a:srgbClr val="000000"/>
                </a:solidFill>
                <a:latin typeface="+mj-lt"/>
              </a:rPr>
              <a:t>  implemented in PPM (e.g. for the future PROBE/INDIV production), it  </a:t>
            </a:r>
          </a:p>
          <a:p>
            <a:r>
              <a:rPr lang="en-US" dirty="0">
                <a:solidFill>
                  <a:srgbClr val="000000"/>
                </a:solidFill>
                <a:latin typeface="+mj-lt"/>
              </a:rPr>
              <a:t>  would still be possible to run with this configuration until the PSB is </a:t>
            </a:r>
          </a:p>
          <a:p>
            <a:r>
              <a:rPr lang="en-US" dirty="0">
                <a:solidFill>
                  <a:srgbClr val="000000"/>
                </a:solidFill>
                <a:latin typeface="+mj-lt"/>
              </a:rPr>
              <a:t>  ready to increase the intensity.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+mj-lt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+mj-lt"/>
              </a:rPr>
              <a:t>After discussion with ABP experts, it may be </a:t>
            </a:r>
            <a:r>
              <a:rPr lang="en-US" b="1" dirty="0">
                <a:solidFill>
                  <a:schemeClr val="tx2"/>
                </a:solidFill>
                <a:latin typeface="+mj-lt"/>
              </a:rPr>
              <a:t>possible to achieve a</a:t>
            </a:r>
            <a:r>
              <a:rPr lang="en-GB" b="1" dirty="0">
                <a:solidFill>
                  <a:schemeClr val="tx2"/>
                </a:solidFill>
                <a:latin typeface="+mj-lt"/>
              </a:rPr>
              <a:t> Linac4 current reduction factor </a:t>
            </a:r>
            <a:r>
              <a:rPr lang="en-GB" b="1" dirty="0">
                <a:solidFill>
                  <a:schemeClr val="tx2"/>
                </a:solidFill>
              </a:rPr>
              <a:t>for the future PROBE/INDIV production </a:t>
            </a:r>
            <a:r>
              <a:rPr lang="en-GB" b="1" dirty="0">
                <a:solidFill>
                  <a:schemeClr val="tx2"/>
                </a:solidFill>
                <a:latin typeface="+mj-lt"/>
              </a:rPr>
              <a:t>in ppm by tuning MEBT only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 → This still has to be shown during the LBE line run.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014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commissioning time line 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2271" y="1464910"/>
            <a:ext cx="1826603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/>
                <a:gridCol w="1828067"/>
                <a:gridCol w="1828067"/>
                <a:gridCol w="1828067"/>
                <a:gridCol w="1828067"/>
                <a:gridCol w="18280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2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3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4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6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2228850" y="1021998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2286000" y="909466"/>
            <a:ext cx="14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Milestone 1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677190" y="1021998"/>
            <a:ext cx="114300" cy="442912"/>
            <a:chOff x="2114550" y="942975"/>
            <a:chExt cx="114300" cy="442912"/>
          </a:xfrm>
        </p:grpSpPr>
        <p:sp>
          <p:nvSpPr>
            <p:cNvPr id="16" name="Triangle 15"/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6369090" y="909466"/>
            <a:ext cx="1366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Milestone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/>
          </p:nvPr>
        </p:nvGraphicFramePr>
        <p:xfrm>
          <a:off x="242886" y="3243263"/>
          <a:ext cx="11687178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7863"/>
                <a:gridCol w="1947863"/>
                <a:gridCol w="1947863"/>
                <a:gridCol w="1947863"/>
                <a:gridCol w="1947863"/>
                <a:gridCol w="19478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Related tasks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Risks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Remarks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Estimated duration</a:t>
                      </a:r>
                      <a:endParaRPr lang="en-GB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735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with reference to other talks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88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commissioning time line II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/>
                <a:gridCol w="1828067"/>
                <a:gridCol w="1828067"/>
                <a:gridCol w="1828067"/>
                <a:gridCol w="1828067"/>
                <a:gridCol w="18280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2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3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4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6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4021790" y="1021998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078940" y="909466"/>
            <a:ext cx="14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Milestone 3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1370649" y="1021998"/>
            <a:ext cx="114300" cy="442912"/>
            <a:chOff x="2114550" y="942975"/>
            <a:chExt cx="114300" cy="442912"/>
          </a:xfrm>
        </p:grpSpPr>
        <p:sp>
          <p:nvSpPr>
            <p:cNvPr id="16" name="Triangle 15"/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0062549" y="909466"/>
            <a:ext cx="1366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Milestone 4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/>
          </p:nvPr>
        </p:nvGraphicFramePr>
        <p:xfrm>
          <a:off x="242886" y="3243263"/>
          <a:ext cx="11687178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7863"/>
                <a:gridCol w="1947863"/>
                <a:gridCol w="1947863"/>
                <a:gridCol w="1947863"/>
                <a:gridCol w="1947863"/>
                <a:gridCol w="19478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Related tasks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Risks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Remarks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Estimated duration</a:t>
                      </a:r>
                      <a:endParaRPr lang="en-GB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646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</a:t>
            </a:r>
            <a:r>
              <a:rPr lang="en-US" dirty="0" err="1" smtClean="0"/>
              <a:t>requisits</a:t>
            </a:r>
            <a:r>
              <a:rPr lang="en-US" dirty="0" smtClean="0"/>
              <a:t>,</a:t>
            </a:r>
          </a:p>
          <a:p>
            <a:r>
              <a:rPr lang="en-US" dirty="0" smtClean="0"/>
              <a:t>Main chunks / WP (OP, RF, ABT, BI)</a:t>
            </a:r>
          </a:p>
          <a:p>
            <a:r>
              <a:rPr lang="en-US" dirty="0" smtClean="0"/>
              <a:t>Rough draft overview</a:t>
            </a:r>
          </a:p>
          <a:p>
            <a:r>
              <a:rPr lang="en-US" dirty="0" smtClean="0"/>
              <a:t>Fine planning week-by-week</a:t>
            </a:r>
          </a:p>
          <a:p>
            <a:r>
              <a:rPr lang="en-US" dirty="0" smtClean="0"/>
              <a:t>Summary milestones</a:t>
            </a:r>
          </a:p>
          <a:p>
            <a:r>
              <a:rPr lang="en-US" dirty="0" smtClean="0"/>
              <a:t>Summary </a:t>
            </a:r>
            <a:r>
              <a:rPr lang="en-US" dirty="0"/>
              <a:t>beam readiness dates </a:t>
            </a:r>
            <a:endParaRPr lang="en-US" dirty="0" smtClean="0"/>
          </a:p>
          <a:p>
            <a:r>
              <a:rPr lang="en-US" dirty="0" smtClean="0"/>
              <a:t>Summary risks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89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 Points to be addressed: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Detailed </a:t>
            </a:r>
            <a:r>
              <a:rPr lang="en-US" sz="1800" dirty="0"/>
              <a:t>planning for pre-LS2 beam performance recovery according to the master schedule</a:t>
            </a:r>
          </a:p>
          <a:p>
            <a:pPr lvl="1"/>
            <a:r>
              <a:rPr lang="en-US" sz="1800" dirty="0" smtClean="0"/>
              <a:t>Define </a:t>
            </a:r>
            <a:r>
              <a:rPr lang="en-US" sz="1800" dirty="0"/>
              <a:t>milestones for the different beam commissioning phases for LHC and non-LHC beams</a:t>
            </a:r>
          </a:p>
          <a:p>
            <a:pPr lvl="1"/>
            <a:r>
              <a:rPr lang="en-US" sz="1800" dirty="0" smtClean="0"/>
              <a:t>Details </a:t>
            </a:r>
            <a:r>
              <a:rPr lang="en-US" sz="1800" dirty="0"/>
              <a:t>on commissioning of LIU equipment</a:t>
            </a:r>
          </a:p>
          <a:p>
            <a:pPr lvl="1"/>
            <a:r>
              <a:rPr lang="en-US" sz="1800" dirty="0" smtClean="0"/>
              <a:t>Hardware </a:t>
            </a:r>
            <a:r>
              <a:rPr lang="en-US" sz="1800" dirty="0"/>
              <a:t>and software prerequisites</a:t>
            </a:r>
          </a:p>
          <a:p>
            <a:pPr lvl="1"/>
            <a:r>
              <a:rPr lang="en-US" sz="1800" dirty="0" smtClean="0"/>
              <a:t>Identify </a:t>
            </a:r>
            <a:r>
              <a:rPr lang="en-US" sz="1800" dirty="0"/>
              <a:t>potential critical items/unknowns that could impact the schedule</a:t>
            </a:r>
          </a:p>
          <a:p>
            <a:pPr lvl="1"/>
            <a:r>
              <a:rPr lang="en-US" sz="1800" dirty="0" smtClean="0"/>
              <a:t>Implications </a:t>
            </a:r>
            <a:r>
              <a:rPr lang="en-US" sz="1800" dirty="0"/>
              <a:t>of the CERN 2020 </a:t>
            </a:r>
            <a:r>
              <a:rPr lang="en-US" sz="1800" dirty="0" smtClean="0"/>
              <a:t>Christmas </a:t>
            </a:r>
            <a:r>
              <a:rPr lang="en-US" sz="1800" dirty="0"/>
              <a:t>closure on BC activities (lock-out strategy, piquet planning, rapid start-up</a:t>
            </a:r>
            <a:r>
              <a:rPr lang="en-US" sz="1800" dirty="0" smtClean="0"/>
              <a:t>,...)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434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Next meetings agendas</a:t>
            </a:r>
          </a:p>
          <a:p>
            <a:pPr lvl="1"/>
            <a:r>
              <a:rPr lang="en-US" sz="1800" dirty="0"/>
              <a:t>Planning based on 2018 commissioning with new procedures</a:t>
            </a:r>
          </a:p>
          <a:p>
            <a:pPr lvl="1"/>
            <a:endParaRPr lang="en-US" sz="1800" dirty="0"/>
          </a:p>
          <a:p>
            <a:pPr lvl="1"/>
            <a:r>
              <a:rPr lang="en-US" dirty="0"/>
              <a:t>“+” n</a:t>
            </a:r>
            <a:r>
              <a:rPr lang="en-US" sz="1800" dirty="0"/>
              <a:t>ew systems that will see their first beam commissioning:</a:t>
            </a:r>
          </a:p>
          <a:p>
            <a:pPr lvl="2"/>
            <a:r>
              <a:rPr lang="en-US" dirty="0"/>
              <a:t>SDBS</a:t>
            </a:r>
          </a:p>
          <a:p>
            <a:pPr lvl="2"/>
            <a:r>
              <a:rPr lang="en-US" sz="1600" dirty="0"/>
              <a:t>200 MHz RF</a:t>
            </a:r>
          </a:p>
          <a:p>
            <a:pPr lvl="2"/>
            <a:r>
              <a:rPr lang="en-US" dirty="0"/>
              <a:t>New interlocks</a:t>
            </a:r>
          </a:p>
          <a:p>
            <a:pPr lvl="2"/>
            <a:r>
              <a:rPr lang="en-US" sz="1600" dirty="0"/>
              <a:t>BI ALPS, WS, etc.</a:t>
            </a:r>
          </a:p>
          <a:p>
            <a:pPr lvl="2"/>
            <a:r>
              <a:rPr lang="en-US"/>
              <a:t>CO timing upgrade…?</a:t>
            </a:r>
            <a:endParaRPr lang="en-US" sz="160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87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1122363"/>
            <a:ext cx="6858000" cy="2952000"/>
          </a:xfrm>
        </p:spPr>
        <p:txBody>
          <a:bodyPr/>
          <a:lstStyle/>
          <a:p>
            <a:r>
              <a:rPr lang="en-US" sz="3600" dirty="0"/>
              <a:t>SPS P</a:t>
            </a:r>
            <a:r>
              <a:rPr lang="en-US" sz="3600" dirty="0" smtClean="0"/>
              <a:t>ost-LS2 Beam Commissioning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K. Li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95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dirty="0"/>
              <a:t>Start 18.01.2021</a:t>
            </a:r>
          </a:p>
          <a:p>
            <a:r>
              <a:rPr lang="en-US" sz="2000" dirty="0"/>
              <a:t>Stop 04.03.2021</a:t>
            </a:r>
          </a:p>
          <a:p>
            <a:r>
              <a:rPr lang="en-US" sz="2000" dirty="0"/>
              <a:t>Duration: 46 days (~6 weeks)</a:t>
            </a:r>
          </a:p>
          <a:p>
            <a:endParaRPr lang="en-US" sz="2000" dirty="0"/>
          </a:p>
          <a:p>
            <a:r>
              <a:rPr lang="en-US" sz="2000" dirty="0"/>
              <a:t>Several new key systems crucial for commissioning and operation:</a:t>
            </a:r>
          </a:p>
          <a:p>
            <a:pPr lvl="1"/>
            <a:r>
              <a:rPr lang="en-US" sz="1800" dirty="0"/>
              <a:t>RF 200 MHz</a:t>
            </a:r>
          </a:p>
          <a:p>
            <a:pPr lvl="1"/>
            <a:r>
              <a:rPr lang="en-US" sz="1800" dirty="0"/>
              <a:t>ALPS BPM electronics</a:t>
            </a:r>
          </a:p>
          <a:p>
            <a:pPr lvl="1"/>
            <a:r>
              <a:rPr lang="en-US" sz="1800" dirty="0"/>
              <a:t>SBDS internal beam dump</a:t>
            </a:r>
          </a:p>
          <a:p>
            <a:pPr lvl="1"/>
            <a:r>
              <a:rPr lang="en-US" sz="1800" dirty="0"/>
              <a:t>Several new interlocks (</a:t>
            </a:r>
            <a:r>
              <a:rPr lang="en-US" sz="1800" dirty="0" err="1"/>
              <a:t>dI</a:t>
            </a:r>
            <a:r>
              <a:rPr lang="en-US" sz="1800" dirty="0"/>
              <a:t>/</a:t>
            </a:r>
            <a:r>
              <a:rPr lang="en-US" sz="1800" dirty="0" err="1"/>
              <a:t>dt</a:t>
            </a:r>
            <a:r>
              <a:rPr lang="en-US" sz="1800" dirty="0"/>
              <a:t>, BLM)</a:t>
            </a:r>
          </a:p>
          <a:p>
            <a:pPr lvl="1"/>
            <a:r>
              <a:rPr lang="en-US" sz="1800" dirty="0"/>
              <a:t>CO timing system upgrade (still to be seen in detail what this means)</a:t>
            </a:r>
          </a:p>
          <a:p>
            <a:pPr lvl="1"/>
            <a:endParaRPr lang="en-US" sz="1800" dirty="0"/>
          </a:p>
          <a:p>
            <a:r>
              <a:rPr lang="en-US" dirty="0"/>
              <a:t>Commissioning steps</a:t>
            </a:r>
          </a:p>
          <a:p>
            <a:pPr lvl="1"/>
            <a:r>
              <a:rPr lang="en-US" dirty="0"/>
              <a:t>Hardware commissioning (2 months)</a:t>
            </a:r>
          </a:p>
          <a:p>
            <a:pPr lvl="1"/>
            <a:r>
              <a:rPr lang="en-US" dirty="0"/>
              <a:t>Dry-runs</a:t>
            </a:r>
          </a:p>
          <a:p>
            <a:pPr lvl="1"/>
            <a:r>
              <a:rPr lang="en-US" dirty="0"/>
              <a:t>Cold checkout (6 weeks)</a:t>
            </a:r>
          </a:p>
          <a:p>
            <a:pPr lvl="1"/>
            <a:r>
              <a:rPr lang="en-US" dirty="0"/>
              <a:t>Beam commissioning (6 weeks) </a:t>
            </a:r>
            <a:r>
              <a:rPr lang="en-US" dirty="0">
                <a:sym typeface="Wingdings" panose="05000000000000000000" pitchFamily="2" charset="2"/>
              </a:rPr>
              <a:t> performance </a:t>
            </a:r>
            <a:r>
              <a:rPr lang="en-US" dirty="0" smtClean="0">
                <a:sym typeface="Wingdings" panose="05000000000000000000" pitchFamily="2" charset="2"/>
              </a:rPr>
              <a:t>monitoring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8000" y="6336000"/>
            <a:ext cx="252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19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Telescope list of times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Milestones for </a:t>
            </a:r>
            <a:r>
              <a:rPr lang="en-US" dirty="0" smtClean="0"/>
              <a:t>phase 1 beam </a:t>
            </a:r>
            <a:r>
              <a:rPr lang="en-US" dirty="0"/>
              <a:t>commissioning:</a:t>
            </a:r>
          </a:p>
          <a:p>
            <a:pPr lvl="1"/>
            <a:r>
              <a:rPr lang="en-US" dirty="0"/>
              <a:t>First turn, capture and acceleration of LHCINDIV to 450 GeV </a:t>
            </a:r>
          </a:p>
          <a:p>
            <a:pPr lvl="1"/>
            <a:r>
              <a:rPr lang="en-US" dirty="0"/>
              <a:t>Acceleration of MTE, </a:t>
            </a:r>
            <a:r>
              <a:rPr lang="en-US" dirty="0" smtClean="0"/>
              <a:t>readiness for BBA</a:t>
            </a:r>
            <a:r>
              <a:rPr lang="en-US" dirty="0"/>
              <a:t>, setup of extraction LHC and NA</a:t>
            </a:r>
          </a:p>
          <a:p>
            <a:pPr lvl="1"/>
            <a:r>
              <a:rPr lang="en-US" dirty="0"/>
              <a:t>Multi-bunch beam setup, scrubbing, transverse damper setup</a:t>
            </a:r>
          </a:p>
          <a:p>
            <a:pPr lvl="1"/>
            <a:r>
              <a:rPr lang="en-US" dirty="0"/>
              <a:t>Acceleration of multi-bunch beams</a:t>
            </a:r>
          </a:p>
          <a:p>
            <a:endParaRPr lang="en-US" sz="2000" dirty="0" smtClean="0"/>
          </a:p>
          <a:p>
            <a:r>
              <a:rPr lang="en-US" sz="2000" dirty="0" smtClean="0"/>
              <a:t>Phase 2: LIU beam commissioning</a:t>
            </a:r>
            <a:endParaRPr lang="en-US" sz="2000" dirty="0"/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Core </a:t>
            </a:r>
            <a:r>
              <a:rPr lang="en-US" dirty="0">
                <a:sym typeface="Wingdings" panose="05000000000000000000" pitchFamily="2" charset="2"/>
              </a:rPr>
              <a:t>commissioning tasks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RF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SBDS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BI / APLS for trajectory and orbit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OP beam commissioning and set-up + </a:t>
            </a:r>
            <a:r>
              <a:rPr lang="en-US" dirty="0" smtClean="0">
                <a:sym typeface="Wingdings" panose="05000000000000000000" pitchFamily="2" charset="2"/>
              </a:rPr>
              <a:t>interlocks – sanity checks!</a:t>
            </a:r>
            <a:endParaRPr lang="en-US" dirty="0"/>
          </a:p>
          <a:p>
            <a:endParaRPr lang="en-US" sz="2000" dirty="0" smtClean="0"/>
          </a:p>
          <a:p>
            <a:r>
              <a:rPr lang="en-US" sz="2000" dirty="0" smtClean="0"/>
              <a:t>Dive into details of each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8000" y="6336000"/>
            <a:ext cx="252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88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needs to be done? – 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864000"/>
            <a:ext cx="11520000" cy="5040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Preamble – lessons learned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Planning: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Sanity checks.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Make sure all system experts are available (RF, BI, ABT).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RF settings generation has always been a challenge – this needs to be significantly improved for the future system; would like to include also automatic consistency checks where it makes sense!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Machine checkout tool: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Used for HW and beam commissioning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What is the status? Requirements? What can we adopt from the past?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Idem for ASM.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Use the </a:t>
            </a:r>
            <a:r>
              <a:rPr lang="en-US" dirty="0">
                <a:sym typeface="Wingdings" panose="05000000000000000000" pitchFamily="2" charset="2"/>
              </a:rPr>
              <a:t>beam commissioning online check </a:t>
            </a:r>
            <a:r>
              <a:rPr lang="en-US" dirty="0" smtClean="0">
                <a:sym typeface="Wingdings" panose="05000000000000000000" pitchFamily="2" charset="2"/>
              </a:rPr>
              <a:t>lists which should now also contain all procedures.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Tools to serve as backbone for post-LS2 commissioning.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Tasks:</a:t>
            </a:r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Main risks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8000" y="6336000"/>
            <a:ext cx="252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48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 beam commissioning – 2018 detailed breakdown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864000"/>
            <a:ext cx="11520000" cy="5040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16.03. – FT core and LHCINDIV: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Setting up of SFTPRO to 400 GeV, FT core for aperture measurements and LHC </a:t>
            </a:r>
            <a:r>
              <a:rPr lang="en-US" dirty="0" smtClean="0">
                <a:solidFill>
                  <a:srgbClr val="000000"/>
                </a:solidFill>
              </a:rPr>
              <a:t>INDIV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First iteration for aperture measurements, FT and INDIV setting up, kick response during the </a:t>
            </a:r>
            <a:r>
              <a:rPr lang="en-US" dirty="0" smtClean="0">
                <a:solidFill>
                  <a:srgbClr val="000000"/>
                </a:solidFill>
              </a:rPr>
              <a:t>weekend </a:t>
            </a:r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v</a:t>
            </a:r>
            <a:r>
              <a:rPr lang="en-US" b="1" dirty="0" smtClean="0">
                <a:solidFill>
                  <a:srgbClr val="000000"/>
                </a:solidFill>
              </a:rPr>
              <a:t>ery </a:t>
            </a:r>
            <a:r>
              <a:rPr lang="en-US" b="1" dirty="0">
                <a:solidFill>
                  <a:srgbClr val="000000"/>
                </a:solidFill>
              </a:rPr>
              <a:t>important to have FT and INDIV before the </a:t>
            </a:r>
            <a:r>
              <a:rPr lang="en-US" b="1" dirty="0" smtClean="0">
                <a:solidFill>
                  <a:srgbClr val="000000"/>
                </a:solidFill>
              </a:rPr>
              <a:t>weekend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20.03. – Quad alignment + PILOT: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Setting up of SFTPRO to 400 GeV, FT core for aperture measurements and LHC </a:t>
            </a:r>
            <a:r>
              <a:rPr lang="en-US" dirty="0" smtClean="0">
                <a:solidFill>
                  <a:srgbClr val="000000"/>
                </a:solidFill>
              </a:rPr>
              <a:t>INDIV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Focus on BBA and preparation of PILOT and INDIV beams for </a:t>
            </a:r>
            <a:r>
              <a:rPr lang="en-US" dirty="0" smtClean="0">
                <a:solidFill>
                  <a:srgbClr val="000000"/>
                </a:solidFill>
              </a:rPr>
              <a:t>LHC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21.03. – LHC extraction setup: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First LHC extraction setting up only to TT40/60 </a:t>
            </a:r>
            <a:r>
              <a:rPr lang="en-US" dirty="0" smtClean="0">
                <a:solidFill>
                  <a:srgbClr val="000000"/>
                </a:solidFill>
              </a:rPr>
              <a:t>TEDs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22.03. – PILOT to TI2 and TI8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8000" y="6336000"/>
            <a:ext cx="252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53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 beam commissioning – 2018 detailed breakdown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864000"/>
            <a:ext cx="11520000" cy="5040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23.03. – LHC HI beams set up: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Nominal LHC bunch on LHC1 cycle-type 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This will be done in parallel also on </a:t>
            </a:r>
            <a:r>
              <a:rPr lang="en-US" dirty="0" err="1">
                <a:solidFill>
                  <a:srgbClr val="000000"/>
                </a:solidFill>
              </a:rPr>
              <a:t>HiRadMat</a:t>
            </a:r>
            <a:r>
              <a:rPr lang="en-US" dirty="0">
                <a:solidFill>
                  <a:srgbClr val="000000"/>
                </a:solidFill>
              </a:rPr>
              <a:t> cycle 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Transverse damper setting up on SFTPRO </a:t>
            </a:r>
            <a:r>
              <a:rPr lang="en-US" dirty="0" smtClean="0">
                <a:solidFill>
                  <a:srgbClr val="000000"/>
                </a:solidFill>
              </a:rPr>
              <a:t>cycle</a:t>
            </a:r>
          </a:p>
          <a:p>
            <a:pPr lvl="1"/>
            <a:r>
              <a:rPr lang="en-US" dirty="0" err="1">
                <a:solidFill>
                  <a:srgbClr val="000000"/>
                </a:solidFill>
              </a:rPr>
              <a:t>Optimisation</a:t>
            </a:r>
            <a:r>
              <a:rPr lang="en-US" dirty="0">
                <a:solidFill>
                  <a:srgbClr val="000000"/>
                </a:solidFill>
              </a:rPr>
              <a:t> of HI cycles over the </a:t>
            </a:r>
            <a:r>
              <a:rPr lang="en-US" dirty="0" smtClean="0">
                <a:solidFill>
                  <a:srgbClr val="000000"/>
                </a:solidFill>
              </a:rPr>
              <a:t>weekend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26.03. – FT beam to TT20 TEDs and 12b on LHC cycle: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SX setting up to TED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Start of setting up of 12b on both LHC1 (standard) and </a:t>
            </a:r>
            <a:r>
              <a:rPr lang="en-US" dirty="0" err="1">
                <a:solidFill>
                  <a:srgbClr val="000000"/>
                </a:solidFill>
              </a:rPr>
              <a:t>HiRadMat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Also, setting up of 200 MHz one-turn delay feedback 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Prepare to have more than 1 batch on LHC beams before Easter weekend  Easter scrubbing!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2 days for first part of 800 MHz and long feedforward commissioning 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Transverse damper setting up for high intensity LHC beams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Very important to have trains of 25 ns beam at 26 GeV 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Easter </a:t>
            </a:r>
            <a:r>
              <a:rPr lang="en-US" dirty="0" smtClean="0">
                <a:solidFill>
                  <a:srgbClr val="000000"/>
                </a:solidFill>
              </a:rPr>
              <a:t>scrubbing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8000" y="6336000"/>
            <a:ext cx="252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920000" y="864000"/>
            <a:ext cx="3960000" cy="2376000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u="sng" dirty="0"/>
              <a:t>Beam status: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LHC INDIV and PILOT ready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SFTPRO (2e12 p) ready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LHC1 and </a:t>
            </a:r>
            <a:r>
              <a:rPr lang="en-US" sz="1600" dirty="0" err="1"/>
              <a:t>HiRadMat</a:t>
            </a:r>
            <a:r>
              <a:rPr lang="en-US" sz="1600" dirty="0"/>
              <a:t> accelerated to FT</a:t>
            </a:r>
          </a:p>
          <a:p>
            <a:endParaRPr lang="en-US" sz="1600" b="1" u="sng" dirty="0" smtClean="0"/>
          </a:p>
          <a:p>
            <a:r>
              <a:rPr lang="en-US" sz="1600" b="1" u="sng" dirty="0" smtClean="0"/>
              <a:t>SPS </a:t>
            </a:r>
            <a:r>
              <a:rPr lang="en-US" sz="1600" b="1" u="sng" dirty="0"/>
              <a:t>status: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600" dirty="0"/>
              <a:t>Aperture measured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600" dirty="0"/>
              <a:t>Orbit at FT corrected with BBA (Q20/26)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600" dirty="0"/>
              <a:t>PILOT extracted to 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20000" y="3743999"/>
            <a:ext cx="3960000" cy="2052000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u="sng" dirty="0"/>
              <a:t>Beam status: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/>
              <a:t>LHC INDIV and PILOT ready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/>
              <a:t>SFTPRO 1 batch (&gt;1e13 p) ready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/>
              <a:t>LHC1 and </a:t>
            </a:r>
            <a:r>
              <a:rPr lang="en-US" sz="1400" b="1" dirty="0" err="1"/>
              <a:t>HiRadMat</a:t>
            </a:r>
            <a:r>
              <a:rPr lang="en-US" sz="1400" b="1" dirty="0"/>
              <a:t> 1+ batches</a:t>
            </a:r>
          </a:p>
          <a:p>
            <a:endParaRPr lang="en-US" sz="1400" b="1" u="sng" dirty="0" smtClean="0"/>
          </a:p>
          <a:p>
            <a:r>
              <a:rPr lang="en-US" sz="1400" b="1" u="sng" dirty="0" smtClean="0"/>
              <a:t>SPS </a:t>
            </a:r>
            <a:r>
              <a:rPr lang="en-US" sz="1400" b="1" u="sng" dirty="0"/>
              <a:t>status: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/>
              <a:t>Transverse damper ready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/>
              <a:t>Longitudinal FF ready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/>
              <a:t>ZS aligned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08000" y="4356000"/>
            <a:ext cx="3240000" cy="1440000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- MOPOS setting up and preparation, gain adjustment</a:t>
            </a:r>
            <a:br>
              <a:rPr lang="en-US" sz="1400" dirty="0"/>
            </a:br>
            <a:r>
              <a:rPr lang="en-US" sz="1400" dirty="0"/>
              <a:t>- BLM interlock test</a:t>
            </a:r>
            <a:br>
              <a:rPr lang="en-US" sz="1400" dirty="0"/>
            </a:br>
            <a:r>
              <a:rPr lang="en-US" sz="1400" dirty="0"/>
              <a:t>- diamond BLM adjustment</a:t>
            </a:r>
            <a:br>
              <a:rPr lang="en-US" sz="1400" dirty="0"/>
            </a:br>
            <a:r>
              <a:rPr lang="en-US" sz="1400" dirty="0"/>
              <a:t>- servo spill active filter calibration</a:t>
            </a:r>
            <a:br>
              <a:rPr lang="en-US" sz="1400" dirty="0"/>
            </a:br>
            <a:r>
              <a:rPr lang="en-US" sz="1400" dirty="0"/>
              <a:t>- BBQ and chirp verification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21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Post-LS2 recommissioning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4000"/>
            <a:ext cx="11700000" cy="5652001"/>
          </a:xfrm>
        </p:spPr>
        <p:txBody>
          <a:bodyPr>
            <a:normAutofit/>
          </a:bodyPr>
          <a:lstStyle/>
          <a:p>
            <a:r>
              <a:rPr lang="en-US" dirty="0" smtClean="0"/>
              <a:t>During LS2 the SPS will have undergone a major upgrade to satisfy the LIU requirements – most of the new systems will have never seen beam before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Key systems upgrades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New orbit system (ALPS)</a:t>
            </a:r>
          </a:p>
          <a:p>
            <a:pPr lvl="1"/>
            <a:r>
              <a:rPr lang="en-US" dirty="0" smtClean="0"/>
              <a:t>New internal beam dump in LSS1 (SBDS)</a:t>
            </a:r>
          </a:p>
          <a:p>
            <a:pPr lvl="1"/>
            <a:r>
              <a:rPr lang="en-US" dirty="0"/>
              <a:t>New injection interlock system, beam dump in BIS loop + modified behavior</a:t>
            </a:r>
          </a:p>
          <a:p>
            <a:pPr lvl="1"/>
            <a:r>
              <a:rPr lang="en-US" dirty="0" smtClean="0"/>
              <a:t>RF power upgrade</a:t>
            </a:r>
          </a:p>
          <a:p>
            <a:pPr lvl="2"/>
            <a:r>
              <a:rPr lang="en-US" dirty="0" smtClean="0"/>
              <a:t>4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4 </a:t>
            </a:r>
            <a:r>
              <a:rPr lang="en-US" dirty="0" smtClean="0">
                <a:sym typeface="Wingdings" panose="05000000000000000000" pitchFamily="2" charset="2"/>
              </a:rPr>
              <a:t>+ 2 new </a:t>
            </a:r>
            <a:r>
              <a:rPr lang="en-US" dirty="0">
                <a:sym typeface="Wingdings" panose="05000000000000000000" pitchFamily="2" charset="2"/>
              </a:rPr>
              <a:t>cavities: </a:t>
            </a:r>
            <a:r>
              <a:rPr lang="en-US" dirty="0" smtClean="0">
                <a:sym typeface="Wingdings" panose="05000000000000000000" pitchFamily="2" charset="2"/>
              </a:rPr>
              <a:t>re-partitioning </a:t>
            </a:r>
            <a:r>
              <a:rPr lang="en-US" dirty="0">
                <a:sym typeface="Wingdings" panose="05000000000000000000" pitchFamily="2" charset="2"/>
              </a:rPr>
              <a:t>of cavities (4 x 3 + 2 x 4 sections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Entirely re-engineered LLRF system based on state-of the-art technology (digital system, </a:t>
            </a:r>
            <a:r>
              <a:rPr lang="en-US" dirty="0" err="1" smtClean="0">
                <a:sym typeface="Wingdings" panose="05000000000000000000" pitchFamily="2" charset="2"/>
              </a:rPr>
              <a:t>uTCA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Recommissioning will be </a:t>
            </a:r>
            <a:r>
              <a:rPr lang="en-US" dirty="0">
                <a:sym typeface="Wingdings" panose="05000000000000000000" pitchFamily="2" charset="2"/>
              </a:rPr>
              <a:t>driven by these new </a:t>
            </a:r>
            <a:r>
              <a:rPr lang="en-US" dirty="0" smtClean="0">
                <a:sym typeface="Wingdings" panose="05000000000000000000" pitchFamily="2" charset="2"/>
              </a:rPr>
              <a:t>systems </a:t>
            </a:r>
            <a:r>
              <a:rPr lang="en-US" dirty="0">
                <a:sym typeface="Wingdings" panose="05000000000000000000" pitchFamily="2" charset="2"/>
              </a:rPr>
              <a:t>(in particular RF) and needs to be modified from the classical OP </a:t>
            </a:r>
            <a:r>
              <a:rPr lang="en-US" dirty="0" smtClean="0">
                <a:sym typeface="Wingdings" panose="05000000000000000000" pitchFamily="2" charset="2"/>
              </a:rPr>
              <a:t>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520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 beam commissioning – 2018 detailed breakdown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864000"/>
            <a:ext cx="11520000" cy="504000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000000"/>
                </a:solidFill>
              </a:rPr>
              <a:t>02.04. – PILOT to LHC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03.04</a:t>
            </a:r>
            <a:r>
              <a:rPr lang="en-US" dirty="0">
                <a:solidFill>
                  <a:srgbClr val="000000"/>
                </a:solidFill>
              </a:rPr>
              <a:t>. – Protons down to TT20 to NA targets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2 batches on SFTPRO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AWAKE start set-up (04.04.)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AWAKE cycle with single bunch at 3e11 p ready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Finishing 800 MHz setting up with more than 1 batch on LHC cycle 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09.04. – Start AWAKE and NA physics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16.04. – Intensity ramp up in the LHC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COAST, IONs…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8000" y="6336000"/>
            <a:ext cx="252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920000" y="863999"/>
            <a:ext cx="3960000" cy="2520000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mr-IN" sz="1400" b="1" u="sng" dirty="0"/>
              <a:t>…</a:t>
            </a:r>
            <a:r>
              <a:rPr lang="en-US" sz="1400" b="1" u="sng" dirty="0"/>
              <a:t>very intense week!!!</a:t>
            </a:r>
            <a:br>
              <a:rPr lang="en-US" sz="1400" b="1" u="sng" dirty="0"/>
            </a:br>
            <a:endParaRPr lang="en-US" sz="1400" b="1" u="sng" dirty="0" smtClean="0"/>
          </a:p>
          <a:p>
            <a:r>
              <a:rPr lang="en-US" sz="1400" b="1" u="sng" dirty="0" smtClean="0"/>
              <a:t>Beam </a:t>
            </a:r>
            <a:r>
              <a:rPr lang="en-US" sz="1400" b="1" u="sng" dirty="0"/>
              <a:t>status: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/>
              <a:t>LHC INDIV and PILOT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/>
              <a:t>SFTPRO 2 batches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/>
              <a:t>LHC Standard and </a:t>
            </a:r>
            <a:r>
              <a:rPr lang="en-US" sz="1400" b="1" dirty="0" err="1"/>
              <a:t>HiRadMat</a:t>
            </a:r>
            <a:r>
              <a:rPr lang="en-US" sz="1400" b="1" dirty="0"/>
              <a:t> multi-batch at FB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/>
              <a:t>AWAKE prepared</a:t>
            </a:r>
            <a:r>
              <a:rPr lang="en-US" sz="1400" dirty="0"/>
              <a:t>  </a:t>
            </a:r>
          </a:p>
          <a:p>
            <a:endParaRPr lang="en-US" sz="1400" b="1" u="sng" dirty="0" smtClean="0"/>
          </a:p>
          <a:p>
            <a:r>
              <a:rPr lang="en-US" sz="1400" b="1" u="sng" dirty="0" smtClean="0"/>
              <a:t>SPS </a:t>
            </a:r>
            <a:r>
              <a:rPr lang="en-US" sz="1400" b="1" u="sng" dirty="0"/>
              <a:t>status: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/>
              <a:t>800 MHz and long damper almost ready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/>
              <a:t>TT20 steered (!!)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20000" y="3492000"/>
            <a:ext cx="3960000" cy="2304000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u="sng" dirty="0"/>
              <a:t>Beam status: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/>
              <a:t>LHC INDIV and PILOT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/>
              <a:t>SFTPRO 2 batches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/>
              <a:t>LHC Standard and BCMS 1+ batches to FT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err="1"/>
              <a:t>HiRadMat</a:t>
            </a:r>
            <a:r>
              <a:rPr lang="en-US" sz="1400" b="1" dirty="0"/>
              <a:t> 1+ batches to FT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/>
              <a:t>COAST single bunch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/>
              <a:t>AWAKE  </a:t>
            </a:r>
          </a:p>
          <a:p>
            <a:endParaRPr lang="en-US" sz="1400" b="1" u="sng" dirty="0" smtClean="0"/>
          </a:p>
          <a:p>
            <a:r>
              <a:rPr lang="en-US" sz="1400" b="1" u="sng" dirty="0" smtClean="0"/>
              <a:t>SPS </a:t>
            </a:r>
            <a:r>
              <a:rPr lang="en-US" sz="1400" b="1" u="sng" dirty="0"/>
              <a:t>status: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/>
              <a:t>Machine scrubbed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09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 – beam commissioning detailed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864000"/>
            <a:ext cx="11520000" cy="5040000"/>
          </a:xfrm>
        </p:spPr>
        <p:txBody>
          <a:bodyPr>
            <a:normAutofit/>
          </a:bodyPr>
          <a:lstStyle/>
          <a:p>
            <a:r>
              <a:rPr lang="en-US" dirty="0" smtClean="0"/>
              <a:t>2018 strategies:</a:t>
            </a:r>
          </a:p>
          <a:p>
            <a:pPr lvl="1"/>
            <a:r>
              <a:rPr lang="en-US" dirty="0" smtClean="0"/>
              <a:t>Set up all LHC beams with LHCINDIVs – trajectory, orbit, tunes, chromaticity</a:t>
            </a:r>
          </a:p>
          <a:p>
            <a:pPr lvl="1"/>
            <a:r>
              <a:rPr lang="en-US" dirty="0" smtClean="0"/>
              <a:t>LLRF for HI beams needs time</a:t>
            </a:r>
          </a:p>
          <a:p>
            <a:pPr lvl="1"/>
            <a:r>
              <a:rPr lang="en-US" dirty="0" smtClean="0"/>
              <a:t>PC – what will change? How will this need to be commissioned. Who needs to be there and when? Do we foreseen any major upgrades?</a:t>
            </a:r>
          </a:p>
          <a:p>
            <a:endParaRPr lang="en-US" dirty="0" smtClean="0"/>
          </a:p>
          <a:p>
            <a:r>
              <a:rPr lang="en-US" dirty="0" smtClean="0"/>
              <a:t>New tools needed</a:t>
            </a:r>
          </a:p>
          <a:p>
            <a:pPr lvl="1"/>
            <a:r>
              <a:rPr lang="en-US" dirty="0"/>
              <a:t>Improved QC</a:t>
            </a:r>
          </a:p>
          <a:p>
            <a:pPr lvl="1"/>
            <a:r>
              <a:rPr lang="en-US" dirty="0" smtClean="0"/>
              <a:t>NXCALS logging</a:t>
            </a:r>
          </a:p>
          <a:p>
            <a:pPr lvl="1"/>
            <a:r>
              <a:rPr lang="en-US" dirty="0" smtClean="0"/>
              <a:t>RF centralized tool</a:t>
            </a:r>
          </a:p>
          <a:p>
            <a:pPr lvl="1"/>
            <a:r>
              <a:rPr lang="en-US" dirty="0" smtClean="0"/>
              <a:t>Chromaticity measurement</a:t>
            </a:r>
          </a:p>
          <a:p>
            <a:pPr lvl="1"/>
            <a:r>
              <a:rPr lang="en-US" dirty="0"/>
              <a:t>HEADTAIL monitor </a:t>
            </a:r>
            <a:r>
              <a:rPr lang="en-US" dirty="0" smtClean="0"/>
              <a:t>exploitation</a:t>
            </a:r>
          </a:p>
          <a:p>
            <a:pPr lvl="1"/>
            <a:r>
              <a:rPr lang="en-US" dirty="0" smtClean="0"/>
              <a:t>What about the BGI and BSRT?</a:t>
            </a:r>
            <a:endParaRPr lang="en-US" dirty="0"/>
          </a:p>
          <a:p>
            <a:pPr lvl="1"/>
            <a:r>
              <a:rPr lang="en-US" dirty="0" smtClean="0"/>
              <a:t>Damper application and settings management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8000" y="6336000"/>
            <a:ext cx="252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45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Strategy for scheduling:</a:t>
            </a:r>
          </a:p>
          <a:p>
            <a:pPr lvl="1"/>
            <a:r>
              <a:rPr lang="en-US" dirty="0" smtClean="0"/>
              <a:t>Devise best case scenarios</a:t>
            </a:r>
          </a:p>
          <a:p>
            <a:pPr lvl="1"/>
            <a:r>
              <a:rPr lang="en-US" dirty="0" smtClean="0"/>
              <a:t>Highlight risks and time estimates</a:t>
            </a:r>
          </a:p>
          <a:p>
            <a:pPr lvl="1"/>
            <a:r>
              <a:rPr lang="en-US" dirty="0" smtClean="0"/>
              <a:t>Present </a:t>
            </a:r>
            <a:r>
              <a:rPr lang="en-US" dirty="0" err="1" smtClean="0"/>
              <a:t>fall-back</a:t>
            </a:r>
            <a:r>
              <a:rPr lang="en-US" dirty="0" smtClean="0"/>
              <a:t> solutions is available</a:t>
            </a:r>
          </a:p>
          <a:p>
            <a:r>
              <a:rPr lang="en-US" dirty="0" smtClean="0"/>
              <a:t>One chapter on beam deliverables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8000" y="6336000"/>
            <a:ext cx="252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77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needs to be done? – BI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Tasks</a:t>
            </a:r>
          </a:p>
          <a:p>
            <a:r>
              <a:rPr lang="en-US" dirty="0">
                <a:sym typeface="Wingdings" panose="05000000000000000000" pitchFamily="2" charset="2"/>
              </a:rPr>
              <a:t>Major </a:t>
            </a:r>
            <a:r>
              <a:rPr lang="en-US" dirty="0" smtClean="0">
                <a:sym typeface="Wingdings" panose="05000000000000000000" pitchFamily="2" charset="2"/>
              </a:rPr>
              <a:t>risks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8000" y="6336000"/>
            <a:ext cx="252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23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needs to be done? – RF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Tasks</a:t>
            </a:r>
          </a:p>
          <a:p>
            <a:r>
              <a:rPr lang="en-US" dirty="0">
                <a:sym typeface="Wingdings" panose="05000000000000000000" pitchFamily="2" charset="2"/>
              </a:rPr>
              <a:t>Major </a:t>
            </a:r>
            <a:r>
              <a:rPr lang="en-US" dirty="0" smtClean="0">
                <a:sym typeface="Wingdings" panose="05000000000000000000" pitchFamily="2" charset="2"/>
              </a:rPr>
              <a:t>risks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8000" y="6336000"/>
            <a:ext cx="252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52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needs to be done? – SBDS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Tasks</a:t>
            </a:r>
          </a:p>
          <a:p>
            <a:r>
              <a:rPr lang="en-US" dirty="0">
                <a:sym typeface="Wingdings" panose="05000000000000000000" pitchFamily="2" charset="2"/>
              </a:rPr>
              <a:t>Major </a:t>
            </a:r>
            <a:r>
              <a:rPr lang="en-US" dirty="0" smtClean="0">
                <a:sym typeface="Wingdings" panose="05000000000000000000" pitchFamily="2" charset="2"/>
              </a:rPr>
              <a:t>risks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08000" y="6336000"/>
            <a:ext cx="252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15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706756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Kevin 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894" y="125128"/>
            <a:ext cx="4146863" cy="54831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"/>
          <a:stretch/>
        </p:blipFill>
        <p:spPr>
          <a:xfrm>
            <a:off x="6639381" y="125128"/>
            <a:ext cx="2834373" cy="562115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406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706756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Kevin 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145" y="192505"/>
            <a:ext cx="4453983" cy="57981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3"/>
          <a:stretch/>
        </p:blipFill>
        <p:spPr>
          <a:xfrm>
            <a:off x="6449195" y="202131"/>
            <a:ext cx="3774251" cy="46682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880"/>
          <a:stretch/>
        </p:blipFill>
        <p:spPr>
          <a:xfrm>
            <a:off x="2055008" y="1"/>
            <a:ext cx="4407518" cy="2983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" b="95006"/>
          <a:stretch/>
        </p:blipFill>
        <p:spPr>
          <a:xfrm>
            <a:off x="6410694" y="0"/>
            <a:ext cx="3206892" cy="31763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927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706756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Kevin 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475" y="163629"/>
            <a:ext cx="3982366" cy="58280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7"/>
          <a:stretch/>
        </p:blipFill>
        <p:spPr>
          <a:xfrm>
            <a:off x="6708589" y="192506"/>
            <a:ext cx="3231253" cy="58088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880"/>
          <a:stretch/>
        </p:blipFill>
        <p:spPr>
          <a:xfrm>
            <a:off x="2853908" y="-19250"/>
            <a:ext cx="3979809" cy="2694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" b="95006"/>
          <a:stretch/>
        </p:blipFill>
        <p:spPr>
          <a:xfrm>
            <a:off x="6776457" y="-23029"/>
            <a:ext cx="2759123" cy="27328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541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706756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Kevin 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56" y="1307920"/>
            <a:ext cx="4305748" cy="25490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004" y="1257299"/>
            <a:ext cx="3352352" cy="21204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880"/>
          <a:stretch/>
        </p:blipFill>
        <p:spPr>
          <a:xfrm>
            <a:off x="1944256" y="1108108"/>
            <a:ext cx="4407518" cy="2983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" b="95006"/>
          <a:stretch/>
        </p:blipFill>
        <p:spPr>
          <a:xfrm>
            <a:off x="6299214" y="1084044"/>
            <a:ext cx="3206892" cy="31763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38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Post-LS2 recommissioning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4000"/>
            <a:ext cx="11700000" cy="5652001"/>
          </a:xfrm>
        </p:spPr>
        <p:txBody>
          <a:bodyPr>
            <a:normAutofit/>
          </a:bodyPr>
          <a:lstStyle/>
          <a:p>
            <a:r>
              <a:rPr lang="en-US" dirty="0" smtClean="0"/>
              <a:t>During LS2 the SPS will have undergone a major upgrade to satisfy the LIU requirements – most of the new systems will have never seen beam before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Key systems upgrades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New orbit system (ALPS)</a:t>
            </a:r>
          </a:p>
          <a:p>
            <a:pPr lvl="1"/>
            <a:r>
              <a:rPr lang="en-US" dirty="0" smtClean="0"/>
              <a:t>New internal beam dump in LSS1 (SBDS)</a:t>
            </a:r>
          </a:p>
          <a:p>
            <a:pPr lvl="1"/>
            <a:r>
              <a:rPr lang="en-US" dirty="0"/>
              <a:t>New injection interlock system, beam dump in BIS loop + modified behavior</a:t>
            </a:r>
          </a:p>
          <a:p>
            <a:pPr lvl="1"/>
            <a:r>
              <a:rPr lang="en-US" dirty="0" smtClean="0"/>
              <a:t>RF power upgrade</a:t>
            </a:r>
          </a:p>
          <a:p>
            <a:pPr lvl="2"/>
            <a:r>
              <a:rPr lang="en-US" dirty="0" smtClean="0"/>
              <a:t>4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4 </a:t>
            </a:r>
            <a:r>
              <a:rPr lang="en-US" dirty="0" smtClean="0">
                <a:sym typeface="Wingdings" panose="05000000000000000000" pitchFamily="2" charset="2"/>
              </a:rPr>
              <a:t>+ 2 new </a:t>
            </a:r>
            <a:r>
              <a:rPr lang="en-US" dirty="0">
                <a:sym typeface="Wingdings" panose="05000000000000000000" pitchFamily="2" charset="2"/>
              </a:rPr>
              <a:t>cavities: </a:t>
            </a:r>
            <a:r>
              <a:rPr lang="en-US" dirty="0" smtClean="0">
                <a:sym typeface="Wingdings" panose="05000000000000000000" pitchFamily="2" charset="2"/>
              </a:rPr>
              <a:t>re-partitioning </a:t>
            </a:r>
            <a:r>
              <a:rPr lang="en-US" dirty="0">
                <a:sym typeface="Wingdings" panose="05000000000000000000" pitchFamily="2" charset="2"/>
              </a:rPr>
              <a:t>of cavities (4 x 3 + 2 x 4 sections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Entirely re-engineered LLRF system based on state-of the-art technology (digital system, </a:t>
            </a:r>
            <a:r>
              <a:rPr lang="en-US" dirty="0" err="1" smtClean="0">
                <a:sym typeface="Wingdings" panose="05000000000000000000" pitchFamily="2" charset="2"/>
              </a:rPr>
              <a:t>uTCA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Recommissioning will be </a:t>
            </a:r>
            <a:r>
              <a:rPr lang="en-US" dirty="0">
                <a:sym typeface="Wingdings" panose="05000000000000000000" pitchFamily="2" charset="2"/>
              </a:rPr>
              <a:t>driven by these new </a:t>
            </a:r>
            <a:r>
              <a:rPr lang="en-US" dirty="0" smtClean="0">
                <a:sym typeface="Wingdings" panose="05000000000000000000" pitchFamily="2" charset="2"/>
              </a:rPr>
              <a:t>systems </a:t>
            </a:r>
            <a:r>
              <a:rPr lang="en-US" dirty="0">
                <a:sym typeface="Wingdings" panose="05000000000000000000" pitchFamily="2" charset="2"/>
              </a:rPr>
              <a:t>(in particular RF) and needs to be modified from the classical OP </a:t>
            </a:r>
            <a:r>
              <a:rPr lang="en-US" dirty="0" smtClean="0">
                <a:sym typeface="Wingdings" panose="05000000000000000000" pitchFamily="2" charset="2"/>
              </a:rPr>
              <a:t>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1776000" y="2700000"/>
            <a:ext cx="8640000" cy="3240000"/>
          </a:xfrm>
          <a:prstGeom prst="roundRect">
            <a:avLst>
              <a:gd name="adj" fmla="val 6805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13200" lvl="0" indent="-241200" algn="just">
              <a:spcBef>
                <a:spcPts val="1272"/>
              </a:spcBef>
              <a:buClr>
                <a:srgbClr val="0055A1"/>
              </a:buClr>
              <a:buSzPct val="100000"/>
              <a:buFont typeface="Arial"/>
              <a:buChar char="•"/>
            </a:pPr>
            <a:r>
              <a:rPr lang="en-US" sz="1900" b="1" dirty="0">
                <a:solidFill>
                  <a:srgbClr val="0055A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But: many other upgrades in addition:</a:t>
            </a: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r>
              <a:rPr lang="en-US" sz="1700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New access system</a:t>
            </a: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r>
              <a:rPr lang="en-US" sz="1700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New wire scanners</a:t>
            </a: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r>
              <a:rPr lang="en-US" sz="1700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New BLM software – different </a:t>
            </a: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r>
              <a:rPr lang="en-US" sz="1700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BCTs at different locations</a:t>
            </a: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r>
              <a:rPr lang="is-IS" sz="1700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Switch to FGC instead of MUGEF for corrector circuits and circuits powered from SR2 and SR8: plus new interlocking implementation</a:t>
            </a: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r>
              <a:rPr lang="is-IS" sz="1700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...</a:t>
            </a:r>
            <a:endParaRPr lang="en-US" sz="1700" dirty="0">
              <a:solidFill>
                <a:srgbClr val="4D4D4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4620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– pre-requisites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3999"/>
            <a:ext cx="11700000" cy="5184000"/>
          </a:xfrm>
        </p:spPr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ight beam commissioning schedule (next slide) </a:t>
            </a:r>
            <a:r>
              <a:rPr lang="en-US" dirty="0" smtClean="0">
                <a:sym typeface="Wingdings" panose="05000000000000000000" pitchFamily="2" charset="2"/>
              </a:rPr>
              <a:t> all prerequisites have had to be identified and sorted out in time to guarantee readiness of all systems for beam commissioning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Revised structure of LIU to cope with new requirements  LIU-SPS topics followed up in TC/BHC/BD Meetings </a:t>
            </a:r>
          </a:p>
          <a:p>
            <a:pPr lvl="1"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Some key prerequisites: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Hardware readiness of all systems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All systems fully integrated and tested in the controls environment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FESA classes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Settings: </a:t>
            </a:r>
            <a:r>
              <a:rPr lang="en-US" dirty="0" err="1" smtClean="0">
                <a:sym typeface="Wingdings" panose="05000000000000000000" pitchFamily="2" charset="2"/>
              </a:rPr>
              <a:t>paramters</a:t>
            </a:r>
            <a:r>
              <a:rPr lang="en-US" dirty="0" smtClean="0">
                <a:sym typeface="Wingdings" panose="05000000000000000000" pitchFamily="2" charset="2"/>
              </a:rPr>
              <a:t>, value generators, make rules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Tools and applications ready and tested during dry-runs and checkout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All systems successfully commissioned and tested without </a:t>
            </a:r>
            <a:r>
              <a:rPr lang="en-US" dirty="0" smtClean="0">
                <a:sym typeface="Wingdings" panose="05000000000000000000" pitchFamily="2" charset="2"/>
              </a:rPr>
              <a:t>beam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Operational scenarios tested during dry-runs and checkout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Magnetic cycles prepared and ready in the SPS: LHCINDIV, MD26_Q26, MTE_APERTURE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Pre-injectors ready to deliver LHCINDIV (~1.2e11 nominal ) and MTE @5e11 (2 – 8 us batch length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Kevin Li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 rot="1500000">
            <a:off x="9072000" y="2880000"/>
            <a:ext cx="2448000" cy="720000"/>
          </a:xfrm>
          <a:prstGeom prst="roundRect">
            <a:avLst>
              <a:gd name="adj" fmla="val 15480"/>
            </a:avLst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See J.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Ridewood’s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talk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74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Commissioning – pre-requisites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3999"/>
            <a:ext cx="11700000" cy="5184000"/>
          </a:xfrm>
        </p:spPr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ight beam commissioning schedule (next slide) </a:t>
            </a:r>
            <a:r>
              <a:rPr lang="en-US" dirty="0" smtClean="0">
                <a:sym typeface="Wingdings" panose="05000000000000000000" pitchFamily="2" charset="2"/>
              </a:rPr>
              <a:t> all prerequisites have had to be identified and sorted out in time to guarantee readiness of all systems for beam commissioning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Revised structure of LIU to cope with new requirements  LIU-SPS topics followed up in TC/BHC/BD Meetings </a:t>
            </a:r>
          </a:p>
          <a:p>
            <a:pPr lvl="1"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Some key prerequisites: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Hardware readiness of all systems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All systems fully integrated and tested in the controls environment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FESA classes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Settings: </a:t>
            </a:r>
            <a:r>
              <a:rPr lang="en-US" dirty="0" err="1" smtClean="0">
                <a:sym typeface="Wingdings" panose="05000000000000000000" pitchFamily="2" charset="2"/>
              </a:rPr>
              <a:t>paramters</a:t>
            </a:r>
            <a:r>
              <a:rPr lang="en-US" dirty="0" smtClean="0">
                <a:sym typeface="Wingdings" panose="05000000000000000000" pitchFamily="2" charset="2"/>
              </a:rPr>
              <a:t>, value generators, make rules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Tools and applications ready and tested during dry-runs and checkout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All systems successfully commissioned and tested without </a:t>
            </a:r>
            <a:r>
              <a:rPr lang="en-US" dirty="0" smtClean="0">
                <a:sym typeface="Wingdings" panose="05000000000000000000" pitchFamily="2" charset="2"/>
              </a:rPr>
              <a:t>beam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Operational scenarios tested during dry-runs and checkout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Magnetic cycles prepared and ready in the SPS: LHCINDIV, MD26_Q26, MTE_APERTURE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Pre-injectors ready to deliver LHCINDIV (~1.2e11 nominal ) and MTE @5e11 (2 – 8 us batch length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Kevin Li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1416000" y="1080000"/>
            <a:ext cx="9360000" cy="1080000"/>
          </a:xfrm>
          <a:prstGeom prst="roundRect">
            <a:avLst>
              <a:gd name="adj" fmla="val 6805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Crucial to have constant </a:t>
            </a: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support by all the specialists involved!</a:t>
            </a:r>
          </a:p>
        </p:txBody>
      </p:sp>
      <p:sp>
        <p:nvSpPr>
          <p:cNvPr id="10" name="Rounded Rectangle 9"/>
          <p:cNvSpPr/>
          <p:nvPr/>
        </p:nvSpPr>
        <p:spPr>
          <a:xfrm rot="1500000">
            <a:off x="9072000" y="2880000"/>
            <a:ext cx="2448000" cy="720000"/>
          </a:xfrm>
          <a:prstGeom prst="roundRect">
            <a:avLst>
              <a:gd name="adj" fmla="val 15480"/>
            </a:avLst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See J.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Ridewood’s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talk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89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master plan to 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Allocated ~6 weeks for SPS beam commissioning: week 3 – week 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b="7638"/>
          <a:stretch/>
        </p:blipFill>
        <p:spPr>
          <a:xfrm>
            <a:off x="-600" y="1674000"/>
            <a:ext cx="12193200" cy="5184000"/>
          </a:xfrm>
          <a:prstGeom prst="rect">
            <a:avLst/>
          </a:prstGeom>
        </p:spPr>
      </p:pic>
      <p:grpSp>
        <p:nvGrpSpPr>
          <p:cNvPr id="10" name="Group 9"/>
          <p:cNvGrpSpPr>
            <a:grpSpLocks/>
          </p:cNvGrpSpPr>
          <p:nvPr/>
        </p:nvGrpSpPr>
        <p:grpSpPr>
          <a:xfrm>
            <a:off x="1800000" y="4644000"/>
            <a:ext cx="1224000" cy="720000"/>
            <a:chOff x="1698319" y="4548050"/>
            <a:chExt cx="1169623" cy="706763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1698319" y="4899203"/>
              <a:ext cx="0" cy="355610"/>
            </a:xfrm>
            <a:prstGeom prst="straightConnector1">
              <a:avLst/>
            </a:prstGeom>
            <a:ln w="44450">
              <a:solidFill>
                <a:srgbClr val="C0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1698319" y="4548050"/>
              <a:ext cx="1169623" cy="282705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 w="28575">
              <a:solidFill>
                <a:srgbClr val="C0000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C00000"/>
                  </a:solidFill>
                  <a:latin typeface="+mj-lt"/>
                </a:rPr>
                <a:t>we are here</a:t>
              </a:r>
              <a:endParaRPr lang="en-GB" sz="1400" b="1" dirty="0">
                <a:solidFill>
                  <a:srgbClr val="C00000"/>
                </a:solidFill>
                <a:latin typeface="+mj-lt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872000" y="720000"/>
            <a:ext cx="125880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LHCPROBE beam</a:t>
            </a:r>
          </a:p>
          <a:p>
            <a:pPr algn="ctr"/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available for LHC</a:t>
            </a:r>
          </a:p>
          <a:p>
            <a:pPr algn="ctr"/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Week 9</a:t>
            </a:r>
          </a:p>
          <a:p>
            <a:pPr algn="ctr"/>
            <a:r>
              <a:rPr lang="en-US" sz="10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04/03/2021</a:t>
            </a:r>
            <a:endParaRPr lang="en-GB" sz="105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1808000" y="1584000"/>
            <a:ext cx="1" cy="86400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3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21173</TotalTime>
  <Words>5735</Words>
  <Application>Microsoft Office PowerPoint</Application>
  <PresentationFormat>Widescreen</PresentationFormat>
  <Paragraphs>1225</Paragraphs>
  <Slides>59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8" baseType="lpstr">
      <vt:lpstr>.AppleSystemUIFont</vt:lpstr>
      <vt:lpstr>Arial</vt:lpstr>
      <vt:lpstr>Calibri</vt:lpstr>
      <vt:lpstr>Courier New</vt:lpstr>
      <vt:lpstr>Mangal</vt:lpstr>
      <vt:lpstr>Symbol</vt:lpstr>
      <vt:lpstr>Times New Roman</vt:lpstr>
      <vt:lpstr>Wingdings</vt:lpstr>
      <vt:lpstr>CERNCorporate4-3</vt:lpstr>
      <vt:lpstr>PowerPoint Presentation</vt:lpstr>
      <vt:lpstr>LHC Injectors Upgrade Workshop</vt:lpstr>
      <vt:lpstr>SPS Post-LS2 Beam Commissioning</vt:lpstr>
      <vt:lpstr>Overview with reference to other talks</vt:lpstr>
      <vt:lpstr>SPS Post-LS2 recommissioning</vt:lpstr>
      <vt:lpstr>SPS Post-LS2 recommissioning</vt:lpstr>
      <vt:lpstr>Commissioning – pre-requisites</vt:lpstr>
      <vt:lpstr>Commissioning – pre-requisites</vt:lpstr>
      <vt:lpstr>Schedule master plan to date</vt:lpstr>
      <vt:lpstr>Schedule master plan to date</vt:lpstr>
      <vt:lpstr>Commissioning – considerations</vt:lpstr>
      <vt:lpstr>Commissioning – considerations</vt:lpstr>
      <vt:lpstr>Beam commissioning of LIU equipment</vt:lpstr>
      <vt:lpstr>Commissioning – baseline plan in a nutshell</vt:lpstr>
      <vt:lpstr>Beam commissioning – conceptual sketch</vt:lpstr>
      <vt:lpstr>Beam commissioning timeline – overview</vt:lpstr>
      <vt:lpstr>Beam commissioning – remarks</vt:lpstr>
      <vt:lpstr>Beam commissioning timeline – week 1</vt:lpstr>
      <vt:lpstr>Beam commissioning timeline – week 2</vt:lpstr>
      <vt:lpstr>Beam commissioning timeline – week 3</vt:lpstr>
      <vt:lpstr>Beam commissioning timeline – week 4</vt:lpstr>
      <vt:lpstr>Beam commissioning timeline – week 5</vt:lpstr>
      <vt:lpstr>Beam commissioning timeline – week 6</vt:lpstr>
      <vt:lpstr>Beam requirements and delivery dates – provisional</vt:lpstr>
      <vt:lpstr>Summary</vt:lpstr>
      <vt:lpstr>Summary</vt:lpstr>
      <vt:lpstr>PowerPoint Presentation</vt:lpstr>
      <vt:lpstr>First milestone</vt:lpstr>
      <vt:lpstr>Second milestone</vt:lpstr>
      <vt:lpstr>Third milestone</vt:lpstr>
      <vt:lpstr>Commissioning – main chunks</vt:lpstr>
      <vt:lpstr>Commissioning – boundary conditions</vt:lpstr>
      <vt:lpstr>Beam commissioning of LIU equipment</vt:lpstr>
      <vt:lpstr>Beam commissioning – conceptual sketch</vt:lpstr>
      <vt:lpstr>Junk Yard</vt:lpstr>
      <vt:lpstr>Beam commissioning conceptual sketch</vt:lpstr>
      <vt:lpstr>Pre-requisites</vt:lpstr>
      <vt:lpstr>Initial Commissioning Beam</vt:lpstr>
      <vt:lpstr>Beam commissioning time line I</vt:lpstr>
      <vt:lpstr>Beam commissioning time line II</vt:lpstr>
      <vt:lpstr>Content</vt:lpstr>
      <vt:lpstr>PowerPoint Presentation</vt:lpstr>
      <vt:lpstr>PowerPoint Presentation</vt:lpstr>
      <vt:lpstr>SPS Post-LS2 Beam Commissioning</vt:lpstr>
      <vt:lpstr>General overview</vt:lpstr>
      <vt:lpstr>Telescope list of times</vt:lpstr>
      <vt:lpstr>What needs to be done? – OP</vt:lpstr>
      <vt:lpstr>OP beam commissioning – 2018 detailed breakdown</vt:lpstr>
      <vt:lpstr>OP beam commissioning – 2018 detailed breakdown</vt:lpstr>
      <vt:lpstr>OP beam commissioning – 2018 detailed breakdown</vt:lpstr>
      <vt:lpstr>OP – beam commissioning detailed items</vt:lpstr>
      <vt:lpstr>General notes</vt:lpstr>
      <vt:lpstr>What needs to be done? – BI</vt:lpstr>
      <vt:lpstr>What needs to be done? – RF</vt:lpstr>
      <vt:lpstr>What needs to be done? – SBDS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Kevin Li</cp:lastModifiedBy>
  <cp:revision>1031</cp:revision>
  <dcterms:created xsi:type="dcterms:W3CDTF">2018-06-08T15:21:36Z</dcterms:created>
  <dcterms:modified xsi:type="dcterms:W3CDTF">2019-02-04T07:34:39Z</dcterms:modified>
</cp:coreProperties>
</file>