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 ContentType="image/tiff"/>
  <Default Extension="gif" ContentType="image/gif"/>
  <Default Extension="jpg" ContentType="image/jpeg"/>
  <Default Extension="mp4" ContentType="video/mp4"/>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1"/>
  </p:notesMasterIdLst>
  <p:handoutMasterIdLst>
    <p:handoutMasterId r:id="rId62"/>
  </p:handoutMasterIdLst>
  <p:sldIdLst>
    <p:sldId id="263" r:id="rId5"/>
    <p:sldId id="358" r:id="rId6"/>
    <p:sldId id="369" r:id="rId7"/>
    <p:sldId id="296" r:id="rId8"/>
    <p:sldId id="290" r:id="rId9"/>
    <p:sldId id="331" r:id="rId10"/>
    <p:sldId id="295" r:id="rId11"/>
    <p:sldId id="381" r:id="rId12"/>
    <p:sldId id="370" r:id="rId13"/>
    <p:sldId id="302" r:id="rId14"/>
    <p:sldId id="371" r:id="rId15"/>
    <p:sldId id="375" r:id="rId16"/>
    <p:sldId id="301" r:id="rId17"/>
    <p:sldId id="364" r:id="rId18"/>
    <p:sldId id="365" r:id="rId19"/>
    <p:sldId id="372" r:id="rId20"/>
    <p:sldId id="328" r:id="rId21"/>
    <p:sldId id="329" r:id="rId22"/>
    <p:sldId id="330" r:id="rId23"/>
    <p:sldId id="332" r:id="rId24"/>
    <p:sldId id="345" r:id="rId25"/>
    <p:sldId id="346" r:id="rId26"/>
    <p:sldId id="319" r:id="rId27"/>
    <p:sldId id="348" r:id="rId28"/>
    <p:sldId id="347" r:id="rId29"/>
    <p:sldId id="308" r:id="rId30"/>
    <p:sldId id="354" r:id="rId31"/>
    <p:sldId id="355" r:id="rId32"/>
    <p:sldId id="349" r:id="rId33"/>
    <p:sldId id="342" r:id="rId34"/>
    <p:sldId id="341" r:id="rId35"/>
    <p:sldId id="378" r:id="rId36"/>
    <p:sldId id="379" r:id="rId37"/>
    <p:sldId id="373" r:id="rId38"/>
    <p:sldId id="344" r:id="rId39"/>
    <p:sldId id="351" r:id="rId40"/>
    <p:sldId id="380" r:id="rId41"/>
    <p:sldId id="384" r:id="rId42"/>
    <p:sldId id="385" r:id="rId43"/>
    <p:sldId id="387" r:id="rId44"/>
    <p:sldId id="386" r:id="rId45"/>
    <p:sldId id="389" r:id="rId46"/>
    <p:sldId id="390" r:id="rId47"/>
    <p:sldId id="391" r:id="rId48"/>
    <p:sldId id="298" r:id="rId49"/>
    <p:sldId id="363" r:id="rId50"/>
    <p:sldId id="338" r:id="rId51"/>
    <p:sldId id="377" r:id="rId52"/>
    <p:sldId id="339" r:id="rId53"/>
    <p:sldId id="376" r:id="rId54"/>
    <p:sldId id="352" r:id="rId55"/>
    <p:sldId id="357" r:id="rId56"/>
    <p:sldId id="320" r:id="rId57"/>
    <p:sldId id="325" r:id="rId58"/>
    <p:sldId id="337" r:id="rId59"/>
    <p:sldId id="366" r:id="rId60"/>
  </p:sldIdLst>
  <p:sldSz cx="9144000" cy="6858000" type="screen4x3"/>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03" autoAdjust="0"/>
    <p:restoredTop sz="94660"/>
  </p:normalViewPr>
  <p:slideViewPr>
    <p:cSldViewPr snapToObjects="1" showGuides="1">
      <p:cViewPr varScale="1">
        <p:scale>
          <a:sx n="105" d="100"/>
          <a:sy n="105" d="100"/>
        </p:scale>
        <p:origin x="1608" y="114"/>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05/02/2019</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05/02/2019</a:t>
            </a:fld>
            <a:endParaRPr lang="fr-FR"/>
          </a:p>
        </p:txBody>
      </p:sp>
      <p:sp>
        <p:nvSpPr>
          <p:cNvPr id="4" name="Espace réservé de l'image des diapositives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1814626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1228" indent="-284111" eaLnBrk="0" hangingPunct="0">
              <a:spcBef>
                <a:spcPct val="30000"/>
              </a:spcBef>
              <a:defRPr sz="1200">
                <a:solidFill>
                  <a:schemeClr val="tx1"/>
                </a:solidFill>
                <a:latin typeface="Times New Roman" pitchFamily="18" charset="0"/>
              </a:defRPr>
            </a:lvl2pPr>
            <a:lvl3pPr marL="1141206" indent="-226972" eaLnBrk="0" hangingPunct="0">
              <a:spcBef>
                <a:spcPct val="30000"/>
              </a:spcBef>
              <a:defRPr sz="1200">
                <a:solidFill>
                  <a:schemeClr val="tx1"/>
                </a:solidFill>
                <a:latin typeface="Times New Roman" pitchFamily="18" charset="0"/>
              </a:defRPr>
            </a:lvl3pPr>
            <a:lvl4pPr marL="1598323" indent="-226972" eaLnBrk="0" hangingPunct="0">
              <a:spcBef>
                <a:spcPct val="30000"/>
              </a:spcBef>
              <a:defRPr sz="1200">
                <a:solidFill>
                  <a:schemeClr val="tx1"/>
                </a:solidFill>
                <a:latin typeface="Times New Roman" pitchFamily="18" charset="0"/>
              </a:defRPr>
            </a:lvl4pPr>
            <a:lvl5pPr marL="2055439" indent="-226972" eaLnBrk="0" hangingPunct="0">
              <a:spcBef>
                <a:spcPct val="30000"/>
              </a:spcBef>
              <a:defRPr sz="1200">
                <a:solidFill>
                  <a:schemeClr val="tx1"/>
                </a:solidFill>
                <a:latin typeface="Times New Roman" pitchFamily="18" charset="0"/>
              </a:defRPr>
            </a:lvl5pPr>
            <a:lvl6pPr marL="2512556" indent="-226972" eaLnBrk="0" fontAlgn="base" hangingPunct="0">
              <a:spcBef>
                <a:spcPct val="30000"/>
              </a:spcBef>
              <a:spcAft>
                <a:spcPct val="0"/>
              </a:spcAft>
              <a:defRPr sz="1200">
                <a:solidFill>
                  <a:schemeClr val="tx1"/>
                </a:solidFill>
                <a:latin typeface="Times New Roman" pitchFamily="18" charset="0"/>
              </a:defRPr>
            </a:lvl6pPr>
            <a:lvl7pPr marL="2969673" indent="-226972" eaLnBrk="0" fontAlgn="base" hangingPunct="0">
              <a:spcBef>
                <a:spcPct val="30000"/>
              </a:spcBef>
              <a:spcAft>
                <a:spcPct val="0"/>
              </a:spcAft>
              <a:defRPr sz="1200">
                <a:solidFill>
                  <a:schemeClr val="tx1"/>
                </a:solidFill>
                <a:latin typeface="Times New Roman" pitchFamily="18" charset="0"/>
              </a:defRPr>
            </a:lvl7pPr>
            <a:lvl8pPr marL="3426790" indent="-226972" eaLnBrk="0" fontAlgn="base" hangingPunct="0">
              <a:spcBef>
                <a:spcPct val="30000"/>
              </a:spcBef>
              <a:spcAft>
                <a:spcPct val="0"/>
              </a:spcAft>
              <a:defRPr sz="1200">
                <a:solidFill>
                  <a:schemeClr val="tx1"/>
                </a:solidFill>
                <a:latin typeface="Times New Roman" pitchFamily="18" charset="0"/>
              </a:defRPr>
            </a:lvl8pPr>
            <a:lvl9pPr marL="3883907" indent="-226972"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51157E3-11E4-47A5-8FE7-747AA15AD62D}" type="slidenum">
              <a:rPr lang="da-DK" altLang="en-US" smtClean="0"/>
              <a:pPr eaLnBrk="1" hangingPunct="1">
                <a:spcBef>
                  <a:spcPct val="0"/>
                </a:spcBef>
              </a:pPr>
              <a:t>38</a:t>
            </a:fld>
            <a:endParaRPr lang="da-DK" alt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extLst>
      <p:ext uri="{BB962C8B-B14F-4D97-AF65-F5344CB8AC3E}">
        <p14:creationId xmlns:p14="http://schemas.microsoft.com/office/powerpoint/2010/main" val="33652491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877FBC3-1F85-4855-BD6F-8E12F372CB1D}" type="slidenum">
              <a:rPr lang="en-GB" smtClean="0"/>
              <a:t>40</a:t>
            </a:fld>
            <a:endParaRPr lang="en-GB"/>
          </a:p>
        </p:txBody>
      </p:sp>
    </p:spTree>
    <p:extLst>
      <p:ext uri="{BB962C8B-B14F-4D97-AF65-F5344CB8AC3E}">
        <p14:creationId xmlns:p14="http://schemas.microsoft.com/office/powerpoint/2010/main" val="3109895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45</a:t>
            </a:fld>
            <a:endParaRPr lang="fr-FR"/>
          </a:p>
        </p:txBody>
      </p:sp>
    </p:spTree>
    <p:extLst>
      <p:ext uri="{BB962C8B-B14F-4D97-AF65-F5344CB8AC3E}">
        <p14:creationId xmlns:p14="http://schemas.microsoft.com/office/powerpoint/2010/main" val="3217758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54</a:t>
            </a:fld>
            <a:endParaRPr lang="fr-FR"/>
          </a:p>
        </p:txBody>
      </p:sp>
    </p:spTree>
    <p:extLst>
      <p:ext uri="{BB962C8B-B14F-4D97-AF65-F5344CB8AC3E}">
        <p14:creationId xmlns:p14="http://schemas.microsoft.com/office/powerpoint/2010/main" val="23041058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990600" y="6356350"/>
            <a:ext cx="6690000" cy="360000"/>
          </a:xfrm>
        </p:spPr>
        <p:txBody>
          <a:bodyPr lIns="0" tIns="0" rIns="0" bIns="0" anchor="b" anchorCtr="0"/>
          <a:lstStyle>
            <a:lvl1pPr algn="r">
              <a:defRPr>
                <a:solidFill>
                  <a:schemeClr val="accent1"/>
                </a:solidFill>
              </a:defRPr>
            </a:lvl1pPr>
          </a:lstStyle>
          <a:p>
            <a:r>
              <a:rPr lang="fr-FR" noProof="0" smtClean="0"/>
              <a:t>M. Morrone, C. Garion</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fr-FR" noProof="0" smtClean="0"/>
              <a:t>M. Morrone, C. Garion</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fr-FR" noProof="0" smtClean="0"/>
              <a:t>M. Morrone, C. Garion</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fr-FR" noProof="0" smtClean="0"/>
              <a:t>M. Morrone, C. Garion</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noProof="0" smtClean="0"/>
              <a:t>M. Morrone, C. Garion</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noProof="0" smtClean="0"/>
              <a:t>M. Morrone, C. Garion</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219200" y="6356350"/>
            <a:ext cx="6573000" cy="360000"/>
          </a:xfrm>
        </p:spPr>
        <p:txBody>
          <a:bodyPr/>
          <a:lstStyle/>
          <a:p>
            <a:r>
              <a:rPr lang="fr-FR" noProof="0" smtClean="0"/>
              <a:t>M. Morrone, C. Garion</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a:xfrm>
            <a:off x="2295326" y="6356354"/>
            <a:ext cx="1371108" cy="365125"/>
          </a:xfrm>
          <a:prstGeom prst="rect">
            <a:avLst/>
          </a:prstGeom>
        </p:spPr>
        <p:txBody>
          <a:bodyPr/>
          <a:lstStyle>
            <a:lvl1pPr>
              <a:defRPr/>
            </a:lvl1pPr>
          </a:lstStyle>
          <a:p>
            <a:fld id="{13419F29-61E9-41F0-AC04-09DB72F613C7}" type="datetime1">
              <a:rPr lang="en-US" smtClean="0"/>
              <a:t>2/5/2019</a:t>
            </a:fld>
            <a:endParaRPr lang="en-US" dirty="0"/>
          </a:p>
        </p:txBody>
      </p:sp>
      <p:sp>
        <p:nvSpPr>
          <p:cNvPr id="4" name="Footer Placeholder 3"/>
          <p:cNvSpPr>
            <a:spLocks noGrp="1"/>
          </p:cNvSpPr>
          <p:nvPr>
            <p:ph type="ftr" sz="quarter" idx="11"/>
          </p:nvPr>
        </p:nvSpPr>
        <p:spPr/>
        <p:txBody>
          <a:bodyPr/>
          <a:lstStyle/>
          <a:p>
            <a:r>
              <a:rPr lang="en-US" smtClean="0"/>
              <a:t>Óscar Sacristán                    EDMS 1762736</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dirty="0"/>
          </a:p>
        </p:txBody>
      </p:sp>
      <p:sp>
        <p:nvSpPr>
          <p:cNvPr id="7" name="Content Placeholder 6"/>
          <p:cNvSpPr>
            <a:spLocks noGrp="1"/>
          </p:cNvSpPr>
          <p:nvPr>
            <p:ph sz="quarter" idx="13" hasCustomPrompt="1"/>
          </p:nvPr>
        </p:nvSpPr>
        <p:spPr>
          <a:xfrm>
            <a:off x="457202" y="1260000"/>
            <a:ext cx="8226425" cy="5016068"/>
          </a:xfrm>
        </p:spPr>
        <p:txBody>
          <a:bodyPr/>
          <a:lstStyle>
            <a:lvl2pPr>
              <a:defRPr baseline="0"/>
            </a:lvl2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420934658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943100"/>
            <a:ext cx="3695700" cy="4457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86300" y="1943100"/>
            <a:ext cx="3695700" cy="4457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161323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smtClean="0"/>
              <a:t>M. Morrone, C. Garion</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59" r:id="rId8"/>
    <p:sldLayoutId id="2147483660" r:id="rId9"/>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tif"/><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210.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 Id="rId6" Type="http://schemas.openxmlformats.org/officeDocument/2006/relationships/image" Target="../media/image18.png"/><Relationship Id="rId5" Type="http://schemas.openxmlformats.org/officeDocument/2006/relationships/image" Target="../media/image17.emf"/><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4.png"/><Relationship Id="rId1" Type="http://schemas.openxmlformats.org/officeDocument/2006/relationships/slideLayout" Target="../slideLayouts/slideLayout8.xml"/><Relationship Id="rId5" Type="http://schemas.openxmlformats.org/officeDocument/2006/relationships/image" Target="cid:A2184D9C-6C01-4F23-BAD8-C191CE26AAF4" TargetMode="Externa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8.xml"/><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cid:image007.jpg@01D45109.EDBB7D30" TargetMode="External"/><Relationship Id="rId2" Type="http://schemas.openxmlformats.org/officeDocument/2006/relationships/image" Target="../media/image23.jpeg"/><Relationship Id="rId1" Type="http://schemas.openxmlformats.org/officeDocument/2006/relationships/slideLayout" Target="../slideLayouts/slideLayout8.xml"/><Relationship Id="rId6" Type="http://schemas.openxmlformats.org/officeDocument/2006/relationships/image" Target="../media/image25.png"/><Relationship Id="rId5" Type="http://schemas.openxmlformats.org/officeDocument/2006/relationships/image" Target="cid:image005.jpg@01D45109.EDBB7D30" TargetMode="External"/><Relationship Id="rId4" Type="http://schemas.openxmlformats.org/officeDocument/2006/relationships/image" Target="../media/image2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51.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image" Target="../media/image53.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60.png"/></Relationships>
</file>

<file path=ppt/slides/_rels/slide4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image" Target="../media/image63.png"/><Relationship Id="rId1" Type="http://schemas.openxmlformats.org/officeDocument/2006/relationships/slideLayout" Target="../slideLayouts/slideLayout2.xml"/><Relationship Id="rId4" Type="http://schemas.openxmlformats.org/officeDocument/2006/relationships/image" Target="../media/image65.emf"/></Relationships>
</file>

<file path=ppt/slides/_rels/slide43.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image" Target="../media/image66.emf"/><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6.png"/><Relationship Id="rId7" Type="http://schemas.openxmlformats.org/officeDocument/2006/relationships/image" Target="../media/image80.png"/><Relationship Id="rId2" Type="http://schemas.openxmlformats.org/officeDocument/2006/relationships/image" Target="../media/image75.png"/><Relationship Id="rId1" Type="http://schemas.openxmlformats.org/officeDocument/2006/relationships/slideLayout" Target="../slideLayouts/slideLayout2.xml"/><Relationship Id="rId6" Type="http://schemas.openxmlformats.org/officeDocument/2006/relationships/image" Target="../media/image79.png"/><Relationship Id="rId5" Type="http://schemas.openxmlformats.org/officeDocument/2006/relationships/image" Target="../media/image78.tif"/><Relationship Id="rId4" Type="http://schemas.openxmlformats.org/officeDocument/2006/relationships/image" Target="../media/image77.tif"/></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gif"/></Relationships>
</file>

<file path=ppt/slides/_rels/slide56.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8.xml"/><Relationship Id="rId5" Type="http://schemas.openxmlformats.org/officeDocument/2006/relationships/image" Target="../media/image87.jpg"/><Relationship Id="rId4" Type="http://schemas.openxmlformats.org/officeDocument/2006/relationships/image" Target="../media/image86.jp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27584" y="2819400"/>
            <a:ext cx="7744016" cy="1800000"/>
          </a:xfrm>
        </p:spPr>
        <p:txBody>
          <a:bodyPr/>
          <a:lstStyle/>
          <a:p>
            <a:r>
              <a:rPr lang="en-GB" dirty="0"/>
              <a:t>M</a:t>
            </a:r>
            <a:r>
              <a:rPr lang="en-GB" dirty="0" smtClean="0"/>
              <a:t>agnet quench and thermal tests </a:t>
            </a:r>
            <a:br>
              <a:rPr lang="en-GB" dirty="0" smtClean="0"/>
            </a:br>
            <a:r>
              <a:rPr lang="en-GB" dirty="0" smtClean="0"/>
              <a:t>of the shielded HL-LHC beam screen</a:t>
            </a:r>
            <a:br>
              <a:rPr lang="en-GB" dirty="0" smtClean="0"/>
            </a:br>
            <a:r>
              <a:rPr lang="en-GB" dirty="0" smtClean="0"/>
              <a:t/>
            </a:r>
            <a:br>
              <a:rPr lang="en-GB" dirty="0" smtClean="0"/>
            </a:br>
            <a:r>
              <a:rPr lang="en-GB" dirty="0" smtClean="0"/>
              <a:t/>
            </a:r>
            <a:br>
              <a:rPr lang="en-GB" dirty="0" smtClean="0"/>
            </a:br>
            <a:r>
              <a:rPr lang="en-GB" dirty="0"/>
              <a:t/>
            </a:r>
            <a:br>
              <a:rPr lang="en-GB" dirty="0"/>
            </a:br>
            <a:r>
              <a:rPr lang="en-GB" dirty="0" smtClean="0"/>
              <a:t/>
            </a:r>
            <a:br>
              <a:rPr lang="en-GB" dirty="0" smtClean="0"/>
            </a:br>
            <a:r>
              <a:rPr lang="en-GB" dirty="0" smtClean="0"/>
              <a:t/>
            </a:r>
            <a:br>
              <a:rPr lang="en-GB" dirty="0" smtClean="0"/>
            </a:br>
            <a:r>
              <a:rPr lang="en-GB" sz="2000" dirty="0" smtClean="0"/>
              <a:t>WP12 Meeting </a:t>
            </a:r>
            <a:br>
              <a:rPr lang="en-GB" sz="2000" dirty="0" smtClean="0"/>
            </a:br>
            <a:r>
              <a:rPr lang="en-GB" dirty="0" smtClean="0"/>
              <a:t> </a:t>
            </a:r>
            <a:endParaRPr lang="en-GB" dirty="0"/>
          </a:p>
        </p:txBody>
      </p:sp>
      <p:sp>
        <p:nvSpPr>
          <p:cNvPr id="3" name="Sous-titre 2"/>
          <p:cNvSpPr>
            <a:spLocks noGrp="1"/>
          </p:cNvSpPr>
          <p:nvPr>
            <p:ph type="subTitle" idx="1"/>
          </p:nvPr>
        </p:nvSpPr>
        <p:spPr>
          <a:xfrm>
            <a:off x="866230" y="4124100"/>
            <a:ext cx="7234162" cy="1249116"/>
          </a:xfrm>
        </p:spPr>
        <p:txBody>
          <a:bodyPr>
            <a:normAutofit fontScale="92500"/>
          </a:bodyPr>
          <a:lstStyle/>
          <a:p>
            <a:r>
              <a:rPr lang="en-US" sz="1800" dirty="0" smtClean="0"/>
              <a:t>M. Morrone, C. Garion </a:t>
            </a:r>
          </a:p>
          <a:p>
            <a:endParaRPr lang="en-US" sz="1800" dirty="0" smtClean="0"/>
          </a:p>
          <a:p>
            <a:r>
              <a:rPr lang="en-US" sz="1500" dirty="0" smtClean="0"/>
              <a:t>With contributions and materials from:</a:t>
            </a:r>
            <a:endParaRPr lang="en-US" sz="1800" dirty="0" smtClean="0"/>
          </a:p>
          <a:p>
            <a:r>
              <a:rPr lang="en-US" sz="1800" dirty="0" smtClean="0"/>
              <a:t>O. Sacristan, M. Guinchard, L. Fiscarelli, P. Borges de Sousa, T. Koettig</a:t>
            </a:r>
            <a:endParaRPr lang="en-US" sz="1800" dirty="0"/>
          </a:p>
        </p:txBody>
      </p:sp>
      <p:sp>
        <p:nvSpPr>
          <p:cNvPr id="5" name="Text Placeholder 4"/>
          <p:cNvSpPr>
            <a:spLocks noGrp="1"/>
          </p:cNvSpPr>
          <p:nvPr>
            <p:ph type="body" sz="quarter" idx="14"/>
          </p:nvPr>
        </p:nvSpPr>
        <p:spPr>
          <a:xfrm>
            <a:off x="827584" y="6342978"/>
            <a:ext cx="7023422" cy="349250"/>
          </a:xfrm>
        </p:spPr>
        <p:txBody>
          <a:bodyPr>
            <a:normAutofit/>
          </a:bodyPr>
          <a:lstStyle/>
          <a:p>
            <a:r>
              <a:rPr lang="en-US" dirty="0" smtClean="0"/>
              <a:t>TE-VSC-DLM                                                                            </a:t>
            </a:r>
            <a:r>
              <a:rPr lang="en-GB" dirty="0" smtClean="0"/>
              <a:t>05 - 02 - 2019</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737340" y="960635"/>
            <a:ext cx="2708749" cy="2684389"/>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14" y="1661569"/>
            <a:ext cx="5003998" cy="3849462"/>
          </a:xfrm>
          <a:prstGeom prst="rect">
            <a:avLst/>
          </a:prstGeom>
        </p:spPr>
      </p:pic>
      <p:cxnSp>
        <p:nvCxnSpPr>
          <p:cNvPr id="9" name="Straight Connector 8"/>
          <p:cNvCxnSpPr/>
          <p:nvPr/>
        </p:nvCxnSpPr>
        <p:spPr>
          <a:xfrm>
            <a:off x="971600" y="1781902"/>
            <a:ext cx="0" cy="3159266"/>
          </a:xfrm>
          <a:prstGeom prst="line">
            <a:avLst/>
          </a:prstGeom>
          <a:ln w="317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0" name="Straight Arrow Connector 9"/>
          <p:cNvCxnSpPr>
            <a:stCxn id="11" idx="1"/>
          </p:cNvCxnSpPr>
          <p:nvPr/>
        </p:nvCxnSpPr>
        <p:spPr>
          <a:xfrm flipH="1">
            <a:off x="1672029" y="2319517"/>
            <a:ext cx="341761"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TextBox 10"/>
          <p:cNvSpPr txBox="1"/>
          <p:nvPr/>
        </p:nvSpPr>
        <p:spPr>
          <a:xfrm>
            <a:off x="2013790" y="1996351"/>
            <a:ext cx="1567088" cy="646331"/>
          </a:xfrm>
          <a:prstGeom prst="rect">
            <a:avLst/>
          </a:prstGeom>
          <a:noFill/>
          <a:ln>
            <a:solidFill>
              <a:schemeClr val="tx1"/>
            </a:solidFill>
          </a:ln>
        </p:spPr>
        <p:txBody>
          <a:bodyPr wrap="square" rtlCol="0">
            <a:spAutoFit/>
          </a:bodyPr>
          <a:lstStyle/>
          <a:p>
            <a:r>
              <a:rPr lang="en-GB" sz="1200" dirty="0" smtClean="0"/>
              <a:t>Non-monotonic phase (3 regions) </a:t>
            </a:r>
          </a:p>
          <a:p>
            <a:r>
              <a:rPr lang="en-GB" sz="1200" dirty="0" smtClean="0">
                <a:sym typeface="Wingdings" panose="05000000000000000000" pitchFamily="2" charset="2"/>
              </a:rPr>
              <a:t> Torque</a:t>
            </a:r>
            <a:endParaRPr lang="en-GB" sz="1200" dirty="0"/>
          </a:p>
        </p:txBody>
      </p:sp>
      <mc:AlternateContent xmlns:mc="http://schemas.openxmlformats.org/markup-compatibility/2006" xmlns:a14="http://schemas.microsoft.com/office/drawing/2010/main">
        <mc:Choice Requires="a14">
          <p:sp>
            <p:nvSpPr>
              <p:cNvPr id="12" name="TextBox 11"/>
              <p:cNvSpPr txBox="1"/>
              <p:nvPr/>
            </p:nvSpPr>
            <p:spPr>
              <a:xfrm>
                <a:off x="3158180" y="3764379"/>
                <a:ext cx="1141851" cy="7044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a:rPr>
                            <m:t>𝑓</m:t>
                          </m:r>
                        </m:e>
                      </m:acc>
                      <m:r>
                        <a:rPr lang="en-GB" b="0" i="1" smtClean="0">
                          <a:latin typeface="Cambria Math"/>
                          <a:ea typeface="Cambria Math"/>
                        </a:rPr>
                        <m:t>∝</m:t>
                      </m:r>
                      <m:f>
                        <m:fPr>
                          <m:ctrlPr>
                            <a:rPr lang="en-GB" b="0" i="1" smtClean="0">
                              <a:latin typeface="Cambria Math" panose="02040503050406030204" pitchFamily="18" charset="0"/>
                              <a:ea typeface="Cambria Math"/>
                            </a:rPr>
                          </m:ctrlPr>
                        </m:fPr>
                        <m:num>
                          <m:r>
                            <a:rPr lang="en-GB" b="0" i="1" smtClean="0">
                              <a:latin typeface="Cambria Math" panose="02040503050406030204" pitchFamily="18" charset="0"/>
                              <a:ea typeface="Cambria Math"/>
                            </a:rPr>
                            <m:t>𝐵</m:t>
                          </m:r>
                          <m:acc>
                            <m:accPr>
                              <m:chr m:val="̇"/>
                              <m:ctrlPr>
                                <a:rPr lang="en-GB" b="0" i="1" smtClean="0">
                                  <a:solidFill>
                                    <a:srgbClr val="FF0000"/>
                                  </a:solidFill>
                                  <a:latin typeface="Cambria Math" panose="02040503050406030204" pitchFamily="18" charset="0"/>
                                  <a:ea typeface="Cambria Math"/>
                                </a:rPr>
                              </m:ctrlPr>
                            </m:accPr>
                            <m:e>
                              <m:r>
                                <a:rPr lang="en-GB" b="0" i="1" smtClean="0">
                                  <a:solidFill>
                                    <a:srgbClr val="FF0000"/>
                                  </a:solidFill>
                                  <a:latin typeface="Cambria Math" panose="02040503050406030204" pitchFamily="18" charset="0"/>
                                  <a:ea typeface="Cambria Math"/>
                                </a:rPr>
                                <m:t>𝐵</m:t>
                              </m:r>
                            </m:e>
                          </m:acc>
                        </m:num>
                        <m:den>
                          <m:r>
                            <a:rPr lang="en-GB" b="0" i="1" smtClean="0">
                              <a:latin typeface="Cambria Math"/>
                              <a:ea typeface="Cambria Math"/>
                            </a:rPr>
                            <m:t>𝜌</m:t>
                          </m:r>
                        </m:den>
                      </m:f>
                      <m:r>
                        <a:rPr lang="en-GB" b="0" i="1" smtClean="0">
                          <a:latin typeface="Cambria Math" panose="02040503050406030204" pitchFamily="18" charset="0"/>
                          <a:ea typeface="Cambria Math"/>
                        </a:rPr>
                        <m:t>𝑟</m:t>
                      </m:r>
                    </m:oMath>
                  </m:oMathPara>
                </a14:m>
                <a:endParaRPr lang="en-GB" dirty="0"/>
              </a:p>
            </p:txBody>
          </p:sp>
        </mc:Choice>
        <mc:Fallback xmlns="">
          <p:sp>
            <p:nvSpPr>
              <p:cNvPr id="12" name="TextBox 11"/>
              <p:cNvSpPr txBox="1">
                <a:spLocks noRot="1" noChangeAspect="1" noMove="1" noResize="1" noEditPoints="1" noAdjustHandles="1" noChangeArrowheads="1" noChangeShapeType="1" noTextEdit="1"/>
              </p:cNvSpPr>
              <p:nvPr/>
            </p:nvSpPr>
            <p:spPr>
              <a:xfrm>
                <a:off x="3158180" y="3764379"/>
                <a:ext cx="1141851" cy="704488"/>
              </a:xfrm>
              <a:prstGeom prst="rect">
                <a:avLst/>
              </a:prstGeom>
              <a:blipFill>
                <a:blip r:embed="rId4"/>
                <a:stretch>
                  <a:fillRect/>
                </a:stretch>
              </a:blipFill>
            </p:spPr>
            <p:txBody>
              <a:bodyPr/>
              <a:lstStyle/>
              <a:p>
                <a:r>
                  <a:rPr lang="en-GB">
                    <a:noFill/>
                  </a:rPr>
                  <a:t> </a:t>
                </a:r>
              </a:p>
            </p:txBody>
          </p:sp>
        </mc:Fallback>
      </mc:AlternateContent>
      <p:sp>
        <p:nvSpPr>
          <p:cNvPr id="14" name="TextBox 13"/>
          <p:cNvSpPr txBox="1"/>
          <p:nvPr/>
        </p:nvSpPr>
        <p:spPr>
          <a:xfrm>
            <a:off x="3262531" y="4625367"/>
            <a:ext cx="1726742" cy="215444"/>
          </a:xfrm>
          <a:prstGeom prst="rect">
            <a:avLst/>
          </a:prstGeom>
          <a:noFill/>
        </p:spPr>
        <p:txBody>
          <a:bodyPr wrap="square" rtlCol="0">
            <a:spAutoFit/>
          </a:bodyPr>
          <a:lstStyle/>
          <a:p>
            <a:r>
              <a:rPr lang="en-US" sz="800" dirty="0" smtClean="0"/>
              <a:t>Courtesy of Emmanuele Ravaioli</a:t>
            </a:r>
            <a:endParaRPr lang="en-GB" sz="800" dirty="0"/>
          </a:p>
        </p:txBody>
      </p:sp>
      <mc:AlternateContent xmlns:mc="http://schemas.openxmlformats.org/markup-compatibility/2006" xmlns:a14="http://schemas.microsoft.com/office/drawing/2010/main">
        <mc:Choice Requires="a14">
          <p:sp>
            <p:nvSpPr>
              <p:cNvPr id="28" name="TextBox 27"/>
              <p:cNvSpPr txBox="1"/>
              <p:nvPr/>
            </p:nvSpPr>
            <p:spPr>
              <a:xfrm>
                <a:off x="266266" y="5687308"/>
                <a:ext cx="5783827" cy="375167"/>
              </a:xfrm>
              <a:prstGeom prst="rect">
                <a:avLst/>
              </a:prstGeom>
              <a:noFill/>
            </p:spPr>
            <p:txBody>
              <a:bodyPr wrap="none" lIns="0" tIns="0" rIns="0" bIns="0" rtlCol="0">
                <a:spAutoFit/>
              </a:bodyPr>
              <a:lstStyle/>
              <a:p>
                <a14:m>
                  <m:oMath xmlns:m="http://schemas.openxmlformats.org/officeDocument/2006/math">
                    <m:acc>
                      <m:accPr>
                        <m:chr m:val="̇"/>
                        <m:ctrlPr>
                          <a:rPr lang="en-GB" sz="1200" i="1">
                            <a:solidFill>
                              <a:srgbClr val="FF0000"/>
                            </a:solidFill>
                            <a:latin typeface="Cambria Math" panose="02040503050406030204" pitchFamily="18" charset="0"/>
                          </a:rPr>
                        </m:ctrlPr>
                      </m:accPr>
                      <m:e>
                        <m:r>
                          <a:rPr lang="en-GB" sz="1200" b="0" i="1" smtClean="0">
                            <a:solidFill>
                              <a:srgbClr val="FF0000"/>
                            </a:solidFill>
                            <a:latin typeface="Cambria Math" panose="02040503050406030204" pitchFamily="18" charset="0"/>
                          </a:rPr>
                          <m:t>𝐵</m:t>
                        </m:r>
                        <m:r>
                          <a:rPr lang="en-GB" sz="1200" i="1">
                            <a:solidFill>
                              <a:srgbClr val="FF0000"/>
                            </a:solidFill>
                            <a:latin typeface="Cambria Math" panose="02040503050406030204" pitchFamily="18" charset="0"/>
                          </a:rPr>
                          <m:t>𝐵</m:t>
                        </m:r>
                      </m:e>
                    </m:acc>
                  </m:oMath>
                </a14:m>
                <a:r>
                  <a:rPr lang="en-GB" sz="1200" dirty="0" smtClean="0">
                    <a:solidFill>
                      <a:srgbClr val="FF0000"/>
                    </a:solidFill>
                  </a:rPr>
                  <a:t> (</a:t>
                </a:r>
                <a14:m>
                  <m:oMath xmlns:m="http://schemas.openxmlformats.org/officeDocument/2006/math">
                    <m:acc>
                      <m:accPr>
                        <m:chr m:val="̇"/>
                        <m:ctrlPr>
                          <a:rPr lang="en-GB" sz="1200" i="1">
                            <a:solidFill>
                              <a:srgbClr val="FF0000"/>
                            </a:solidFill>
                            <a:latin typeface="Cambria Math" panose="02040503050406030204" pitchFamily="18" charset="0"/>
                          </a:rPr>
                        </m:ctrlPr>
                      </m:accPr>
                      <m:e>
                        <m:r>
                          <a:rPr lang="en-GB" sz="1200" i="1">
                            <a:solidFill>
                              <a:srgbClr val="FF0000"/>
                            </a:solidFill>
                            <a:latin typeface="Cambria Math" panose="02040503050406030204" pitchFamily="18" charset="0"/>
                          </a:rPr>
                          <m:t>𝐵</m:t>
                        </m:r>
                      </m:e>
                    </m:acc>
                  </m:oMath>
                </a14:m>
                <a:r>
                  <a:rPr lang="en-GB" sz="1200" dirty="0" smtClean="0">
                    <a:solidFill>
                      <a:srgbClr val="FF0000"/>
                    </a:solidFill>
                  </a:rPr>
                  <a:t> has a change of sign) is not monotonic in the first phase of the CLIQ discharge!</a:t>
                </a:r>
              </a:p>
              <a:p>
                <a:r>
                  <a:rPr lang="en-US" sz="1200" dirty="0" smtClean="0">
                    <a:solidFill>
                      <a:srgbClr val="FF0000"/>
                    </a:solidFill>
                  </a:rPr>
                  <a:t>Therefore, opposite forces are expected in the same component.</a:t>
                </a:r>
                <a:endParaRPr lang="en-GB" sz="1200" dirty="0">
                  <a:solidFill>
                    <a:srgbClr val="FF0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266266" y="5687308"/>
                <a:ext cx="5783827" cy="375167"/>
              </a:xfrm>
              <a:prstGeom prst="rect">
                <a:avLst/>
              </a:prstGeom>
              <a:blipFill>
                <a:blip r:embed="rId5"/>
                <a:stretch>
                  <a:fillRect l="-1688" t="-12903" r="-1688" b="-20968"/>
                </a:stretch>
              </a:blipFill>
            </p:spPr>
            <p:txBody>
              <a:bodyPr/>
              <a:lstStyle/>
              <a:p>
                <a:r>
                  <a:rPr lang="en-GB">
                    <a:noFill/>
                  </a:rPr>
                  <a:t> </a:t>
                </a:r>
              </a:p>
            </p:txBody>
          </p:sp>
        </mc:Fallback>
      </mc:AlternateContent>
      <p:cxnSp>
        <p:nvCxnSpPr>
          <p:cNvPr id="29" name="Straight Connector 28"/>
          <p:cNvCxnSpPr/>
          <p:nvPr/>
        </p:nvCxnSpPr>
        <p:spPr>
          <a:xfrm>
            <a:off x="1259632" y="1804587"/>
            <a:ext cx="0" cy="3159266"/>
          </a:xfrm>
          <a:prstGeom prst="line">
            <a:avLst/>
          </a:prstGeom>
          <a:ln w="317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2" name="TextBox 31"/>
          <p:cNvSpPr txBox="1"/>
          <p:nvPr/>
        </p:nvSpPr>
        <p:spPr>
          <a:xfrm>
            <a:off x="785500" y="1695209"/>
            <a:ext cx="269626" cy="276999"/>
          </a:xfrm>
          <a:prstGeom prst="rect">
            <a:avLst/>
          </a:prstGeom>
          <a:noFill/>
        </p:spPr>
        <p:txBody>
          <a:bodyPr wrap="none" rtlCol="0">
            <a:spAutoFit/>
          </a:bodyPr>
          <a:lstStyle/>
          <a:p>
            <a:r>
              <a:rPr lang="en-US" sz="1200" dirty="0" smtClean="0"/>
              <a:t>1</a:t>
            </a:r>
            <a:endParaRPr lang="en-GB" sz="1200" dirty="0"/>
          </a:p>
        </p:txBody>
      </p:sp>
      <p:sp>
        <p:nvSpPr>
          <p:cNvPr id="33" name="TextBox 32"/>
          <p:cNvSpPr txBox="1"/>
          <p:nvPr/>
        </p:nvSpPr>
        <p:spPr>
          <a:xfrm>
            <a:off x="1009594" y="1700808"/>
            <a:ext cx="269626" cy="276999"/>
          </a:xfrm>
          <a:prstGeom prst="rect">
            <a:avLst/>
          </a:prstGeom>
          <a:noFill/>
        </p:spPr>
        <p:txBody>
          <a:bodyPr wrap="none" rtlCol="0">
            <a:spAutoFit/>
          </a:bodyPr>
          <a:lstStyle/>
          <a:p>
            <a:r>
              <a:rPr lang="en-US" sz="1200" dirty="0"/>
              <a:t>2</a:t>
            </a:r>
            <a:endParaRPr lang="en-GB" sz="1200" dirty="0"/>
          </a:p>
        </p:txBody>
      </p:sp>
      <p:sp>
        <p:nvSpPr>
          <p:cNvPr id="34" name="TextBox 33"/>
          <p:cNvSpPr txBox="1"/>
          <p:nvPr/>
        </p:nvSpPr>
        <p:spPr>
          <a:xfrm>
            <a:off x="1331640" y="1700808"/>
            <a:ext cx="195199" cy="276999"/>
          </a:xfrm>
          <a:prstGeom prst="rect">
            <a:avLst/>
          </a:prstGeom>
          <a:noFill/>
        </p:spPr>
        <p:txBody>
          <a:bodyPr wrap="square" rtlCol="0">
            <a:spAutoFit/>
          </a:bodyPr>
          <a:lstStyle/>
          <a:p>
            <a:r>
              <a:rPr lang="en-US" sz="1200" dirty="0" smtClean="0"/>
              <a:t>3</a:t>
            </a:r>
            <a:endParaRPr lang="en-GB" sz="1200" dirty="0"/>
          </a:p>
        </p:txBody>
      </p:sp>
      <p:sp>
        <p:nvSpPr>
          <p:cNvPr id="38" name="Titre 1"/>
          <p:cNvSpPr txBox="1">
            <a:spLocks/>
          </p:cNvSpPr>
          <p:nvPr/>
        </p:nvSpPr>
        <p:spPr>
          <a:xfrm>
            <a:off x="611560" y="188640"/>
            <a:ext cx="7744016" cy="576064"/>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Physics of the problem</a:t>
            </a:r>
            <a:endParaRPr lang="en-GB" dirty="0"/>
          </a:p>
        </p:txBody>
      </p:sp>
      <p:cxnSp>
        <p:nvCxnSpPr>
          <p:cNvPr id="39" name="Straight Connector 38"/>
          <p:cNvCxnSpPr/>
          <p:nvPr/>
        </p:nvCxnSpPr>
        <p:spPr>
          <a:xfrm>
            <a:off x="1619672" y="1765657"/>
            <a:ext cx="0" cy="3159266"/>
          </a:xfrm>
          <a:prstGeom prst="line">
            <a:avLst/>
          </a:prstGeom>
          <a:ln w="317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3" name="Straight Arrow Connector 42"/>
          <p:cNvCxnSpPr>
            <a:stCxn id="45" idx="1"/>
          </p:cNvCxnSpPr>
          <p:nvPr/>
        </p:nvCxnSpPr>
        <p:spPr>
          <a:xfrm flipH="1">
            <a:off x="2107641" y="3295915"/>
            <a:ext cx="446467" cy="2522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5" name="TextBox 44"/>
          <p:cNvSpPr txBox="1"/>
          <p:nvPr/>
        </p:nvSpPr>
        <p:spPr>
          <a:xfrm>
            <a:off x="2554108" y="3065082"/>
            <a:ext cx="2089900" cy="461665"/>
          </a:xfrm>
          <a:prstGeom prst="rect">
            <a:avLst/>
          </a:prstGeom>
          <a:noFill/>
          <a:ln>
            <a:solidFill>
              <a:schemeClr val="tx1"/>
            </a:solidFill>
          </a:ln>
        </p:spPr>
        <p:txBody>
          <a:bodyPr wrap="square" rtlCol="0">
            <a:spAutoFit/>
          </a:bodyPr>
          <a:lstStyle/>
          <a:p>
            <a:r>
              <a:rPr lang="en-GB" sz="1200" dirty="0" smtClean="0"/>
              <a:t>monotonic phase (1 region) </a:t>
            </a:r>
          </a:p>
          <a:p>
            <a:r>
              <a:rPr lang="en-GB" sz="1200" dirty="0">
                <a:sym typeface="Wingdings" panose="05000000000000000000" pitchFamily="2" charset="2"/>
              </a:rPr>
              <a:t></a:t>
            </a:r>
            <a:r>
              <a:rPr lang="en-GB" sz="1200" dirty="0" smtClean="0"/>
              <a:t> </a:t>
            </a:r>
            <a:r>
              <a:rPr lang="en-GB" sz="1200" dirty="0" smtClean="0">
                <a:sym typeface="Wingdings" panose="05000000000000000000" pitchFamily="2" charset="2"/>
              </a:rPr>
              <a:t>outward forces</a:t>
            </a:r>
            <a:endParaRPr lang="en-GB" sz="1200" dirty="0"/>
          </a:p>
        </p:txBody>
      </p:sp>
      <p:pic>
        <p:nvPicPr>
          <p:cNvPr id="47" name="Picture 46"/>
          <p:cNvPicPr>
            <a:picLocks noChangeAspect="1"/>
          </p:cNvPicPr>
          <p:nvPr/>
        </p:nvPicPr>
        <p:blipFill>
          <a:blip r:embed="rId6"/>
          <a:stretch>
            <a:fillRect/>
          </a:stretch>
        </p:blipFill>
        <p:spPr>
          <a:xfrm>
            <a:off x="5787935" y="3863963"/>
            <a:ext cx="2626876" cy="2527659"/>
          </a:xfrm>
          <a:prstGeom prst="rect">
            <a:avLst/>
          </a:prstGeom>
        </p:spPr>
      </p:pic>
      <p:sp>
        <p:nvSpPr>
          <p:cNvPr id="50" name="TextBox 49"/>
          <p:cNvSpPr txBox="1"/>
          <p:nvPr/>
        </p:nvSpPr>
        <p:spPr>
          <a:xfrm>
            <a:off x="6340544" y="2077577"/>
            <a:ext cx="1567088" cy="507831"/>
          </a:xfrm>
          <a:prstGeom prst="rect">
            <a:avLst/>
          </a:prstGeom>
          <a:noFill/>
        </p:spPr>
        <p:txBody>
          <a:bodyPr wrap="square" rtlCol="0">
            <a:spAutoFit/>
          </a:bodyPr>
          <a:lstStyle/>
          <a:p>
            <a:pPr algn="ctr"/>
            <a:r>
              <a:rPr lang="en-GB" sz="1350" dirty="0" smtClean="0">
                <a:solidFill>
                  <a:schemeClr val="accent5"/>
                </a:solidFill>
              </a:rPr>
              <a:t>Non-monotonic phase</a:t>
            </a:r>
            <a:endParaRPr lang="en-GB" sz="1350" dirty="0">
              <a:solidFill>
                <a:schemeClr val="accent5"/>
              </a:solidFill>
            </a:endParaRPr>
          </a:p>
        </p:txBody>
      </p:sp>
      <p:sp>
        <p:nvSpPr>
          <p:cNvPr id="51" name="TextBox 50"/>
          <p:cNvSpPr txBox="1"/>
          <p:nvPr/>
        </p:nvSpPr>
        <p:spPr>
          <a:xfrm>
            <a:off x="6317829" y="4882486"/>
            <a:ext cx="1567088" cy="507831"/>
          </a:xfrm>
          <a:prstGeom prst="rect">
            <a:avLst/>
          </a:prstGeom>
          <a:noFill/>
        </p:spPr>
        <p:txBody>
          <a:bodyPr wrap="square" rtlCol="0">
            <a:spAutoFit/>
          </a:bodyPr>
          <a:lstStyle/>
          <a:p>
            <a:pPr algn="ctr"/>
            <a:r>
              <a:rPr lang="en-GB" sz="1350" dirty="0" smtClean="0">
                <a:solidFill>
                  <a:schemeClr val="accent5"/>
                </a:solidFill>
              </a:rPr>
              <a:t>monotonic </a:t>
            </a:r>
          </a:p>
          <a:p>
            <a:pPr algn="ctr"/>
            <a:r>
              <a:rPr lang="en-GB" sz="1350" dirty="0" smtClean="0">
                <a:solidFill>
                  <a:schemeClr val="accent5"/>
                </a:solidFill>
              </a:rPr>
              <a:t>phase</a:t>
            </a:r>
            <a:endParaRPr lang="en-GB" sz="1350" dirty="0">
              <a:solidFill>
                <a:schemeClr val="accent5"/>
              </a:solidFill>
            </a:endParaRPr>
          </a:p>
        </p:txBody>
      </p:sp>
      <p:sp>
        <p:nvSpPr>
          <p:cNvPr id="21"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22" name="Slide Number Placeholder 4"/>
          <p:cNvSpPr>
            <a:spLocks noGrp="1"/>
          </p:cNvSpPr>
          <p:nvPr>
            <p:ph type="sldNum" sz="quarter" idx="12"/>
          </p:nvPr>
        </p:nvSpPr>
        <p:spPr>
          <a:xfrm>
            <a:off x="8686800" y="6356350"/>
            <a:ext cx="360000" cy="360000"/>
          </a:xfrm>
        </p:spPr>
        <p:txBody>
          <a:bodyPr/>
          <a:lstStyle/>
          <a:p>
            <a:r>
              <a:rPr lang="fr-FR" dirty="0" smtClean="0"/>
              <a:t>10</a:t>
            </a:r>
            <a:endParaRPr lang="fr-FR" dirty="0"/>
          </a:p>
        </p:txBody>
      </p:sp>
    </p:spTree>
    <p:extLst>
      <p:ext uri="{BB962C8B-B14F-4D97-AF65-F5344CB8AC3E}">
        <p14:creationId xmlns:p14="http://schemas.microsoft.com/office/powerpoint/2010/main" val="36214640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108520" y="260648"/>
            <a:ext cx="2952336" cy="1008112"/>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Outline</a:t>
            </a:r>
            <a:endParaRPr lang="en-GB" dirty="0"/>
          </a:p>
        </p:txBody>
      </p:sp>
      <p:sp>
        <p:nvSpPr>
          <p:cNvPr id="3" name="Rectangle 2"/>
          <p:cNvSpPr/>
          <p:nvPr/>
        </p:nvSpPr>
        <p:spPr>
          <a:xfrm>
            <a:off x="539552" y="1102296"/>
            <a:ext cx="8136904" cy="5632311"/>
          </a:xfrm>
          <a:prstGeom prst="rect">
            <a:avLst/>
          </a:prstGeom>
        </p:spPr>
        <p:txBody>
          <a:bodyPr wrap="square">
            <a:spAutoFit/>
          </a:bodyPr>
          <a:lstStyle/>
          <a:p>
            <a:pPr marL="285750" indent="-285750">
              <a:spcAft>
                <a:spcPts val="0"/>
              </a:spcAft>
              <a:buFont typeface="Arial" panose="020B0604020202020204" pitchFamily="34" charset="0"/>
              <a:buChar char="•"/>
            </a:pPr>
            <a:endParaRPr lang="en-GB" sz="2400" dirty="0" smtClean="0">
              <a:solidFill>
                <a:schemeClr val="accent5"/>
              </a:solidFill>
              <a:ea typeface="Calibri" panose="020F0502020204030204" pitchFamily="34" charset="0"/>
            </a:endParaRPr>
          </a:p>
          <a:p>
            <a:pPr marL="285750" indent="-285750">
              <a:buFont typeface="Arial" panose="020B0604020202020204" pitchFamily="34" charset="0"/>
              <a:buChar char="•"/>
            </a:pPr>
            <a:r>
              <a:rPr lang="en-GB" sz="2400" dirty="0">
                <a:solidFill>
                  <a:schemeClr val="bg1">
                    <a:lumMod val="85000"/>
                  </a:schemeClr>
                </a:solidFill>
                <a:ea typeface="Calibri" panose="020F0502020204030204" pitchFamily="34" charset="0"/>
              </a:rPr>
              <a:t>Magnet quench </a:t>
            </a:r>
            <a:r>
              <a:rPr lang="en-GB" sz="2400" dirty="0" smtClean="0">
                <a:solidFill>
                  <a:schemeClr val="bg1">
                    <a:lumMod val="85000"/>
                  </a:schemeClr>
                </a:solidFill>
                <a:ea typeface="Calibri" panose="020F0502020204030204" pitchFamily="34" charset="0"/>
              </a:rPr>
              <a:t>test</a:t>
            </a:r>
          </a:p>
          <a:p>
            <a:pPr marL="285750" indent="-285750">
              <a:buFont typeface="Arial" panose="020B0604020202020204" pitchFamily="34" charset="0"/>
              <a:buChar char="•"/>
            </a:pPr>
            <a:endParaRPr lang="en-GB" sz="2400" dirty="0" smtClean="0">
              <a:solidFill>
                <a:schemeClr val="bg1">
                  <a:lumMod val="85000"/>
                </a:schemeClr>
              </a:solidFill>
              <a:ea typeface="Calibri" panose="020F0502020204030204" pitchFamily="34" charset="0"/>
            </a:endParaRPr>
          </a:p>
          <a:p>
            <a:pPr marL="285750" indent="-285750">
              <a:buFont typeface="Arial" panose="020B0604020202020204" pitchFamily="34" charset="0"/>
              <a:buChar char="•"/>
            </a:pPr>
            <a:r>
              <a:rPr lang="en-GB" sz="2400" dirty="0" smtClean="0">
                <a:solidFill>
                  <a:schemeClr val="bg1">
                    <a:lumMod val="85000"/>
                  </a:schemeClr>
                </a:solidFill>
                <a:ea typeface="Calibri" panose="020F0502020204030204" pitchFamily="34" charset="0"/>
              </a:rPr>
              <a:t>Physics of the problem</a:t>
            </a:r>
          </a:p>
          <a:p>
            <a:pPr marL="285750" indent="-285750">
              <a:buFont typeface="Arial" panose="020B0604020202020204" pitchFamily="34" charset="0"/>
              <a:buChar char="•"/>
            </a:pPr>
            <a:endParaRPr lang="en-GB" sz="2400" dirty="0" smtClean="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r>
              <a:rPr lang="en-GB" sz="2400" dirty="0">
                <a:solidFill>
                  <a:schemeClr val="accent5"/>
                </a:solidFill>
                <a:ea typeface="Calibri" panose="020F0502020204030204" pitchFamily="34" charset="0"/>
              </a:rPr>
              <a:t>I</a:t>
            </a:r>
            <a:r>
              <a:rPr lang="en-GB" sz="2400" dirty="0" smtClean="0">
                <a:solidFill>
                  <a:schemeClr val="accent5"/>
                </a:solidFill>
                <a:ea typeface="Calibri" panose="020F0502020204030204" pitchFamily="34" charset="0"/>
              </a:rPr>
              <a:t>nstrumentation</a:t>
            </a:r>
          </a:p>
          <a:p>
            <a:pPr>
              <a:spcAft>
                <a:spcPts val="0"/>
              </a:spcAft>
            </a:pPr>
            <a:endParaRPr lang="en-GB" sz="2400" dirty="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r>
              <a:rPr lang="en-GB" sz="2400" dirty="0" smtClean="0">
                <a:solidFill>
                  <a:schemeClr val="bg1">
                    <a:lumMod val="85000"/>
                  </a:schemeClr>
                </a:solidFill>
                <a:ea typeface="Calibri" panose="020F0502020204030204" pitchFamily="34" charset="0"/>
              </a:rPr>
              <a:t>Results and comparison with simulations</a:t>
            </a:r>
          </a:p>
          <a:p>
            <a:pPr marL="285750" indent="-285750">
              <a:spcAft>
                <a:spcPts val="0"/>
              </a:spcAft>
              <a:buFont typeface="Arial" panose="020B0604020202020204" pitchFamily="34" charset="0"/>
              <a:buChar char="•"/>
            </a:pPr>
            <a:endParaRPr lang="en-GB" sz="2400" dirty="0">
              <a:solidFill>
                <a:schemeClr val="bg1">
                  <a:lumMod val="85000"/>
                </a:schemeClr>
              </a:solidFill>
              <a:ea typeface="Calibri" panose="020F0502020204030204" pitchFamily="34" charset="0"/>
            </a:endParaRPr>
          </a:p>
          <a:p>
            <a:pPr marL="285750" indent="-285750">
              <a:spcAft>
                <a:spcPts val="0"/>
              </a:spcAft>
              <a:buFont typeface="Arial" panose="020B0604020202020204" pitchFamily="34" charset="0"/>
              <a:buChar char="•"/>
            </a:pPr>
            <a:r>
              <a:rPr lang="en-GB" sz="2400" dirty="0" smtClean="0">
                <a:solidFill>
                  <a:schemeClr val="bg1">
                    <a:lumMod val="85000"/>
                  </a:schemeClr>
                </a:solidFill>
                <a:ea typeface="Calibri" panose="020F0502020204030204" pitchFamily="34" charset="0"/>
              </a:rPr>
              <a:t>Conclusions and next steps</a:t>
            </a:r>
          </a:p>
          <a:p>
            <a:pPr marL="285750" indent="-285750">
              <a:spcAft>
                <a:spcPts val="0"/>
              </a:spcAft>
              <a:buFont typeface="Arial" panose="020B0604020202020204" pitchFamily="34" charset="0"/>
              <a:buChar char="•"/>
            </a:pPr>
            <a:endParaRPr lang="en-GB" sz="2400" dirty="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endParaRPr lang="en-GB" sz="2400" dirty="0" smtClean="0">
              <a:solidFill>
                <a:schemeClr val="accent5"/>
              </a:solidFill>
              <a:ea typeface="Calibri" panose="020F0502020204030204" pitchFamily="34" charset="0"/>
            </a:endParaRPr>
          </a:p>
          <a:p>
            <a:pPr>
              <a:spcAft>
                <a:spcPts val="0"/>
              </a:spcAft>
            </a:pPr>
            <a:endParaRPr lang="en-GB" sz="2400" dirty="0">
              <a:solidFill>
                <a:schemeClr val="accent5"/>
              </a:solidFill>
              <a:ea typeface="Calibri" panose="020F0502020204030204" pitchFamily="34" charset="0"/>
            </a:endParaRPr>
          </a:p>
          <a:p>
            <a:pPr>
              <a:spcAft>
                <a:spcPts val="0"/>
              </a:spcAft>
            </a:pPr>
            <a:endParaRPr lang="en-GB" sz="2400" dirty="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endParaRPr lang="en-GB" sz="2400" dirty="0">
              <a:solidFill>
                <a:schemeClr val="accent5"/>
              </a:solidFill>
              <a:ea typeface="Calibri" panose="020F0502020204030204" pitchFamily="34" charset="0"/>
            </a:endParaRPr>
          </a:p>
        </p:txBody>
      </p:sp>
      <p:sp>
        <p:nvSpPr>
          <p:cNvPr id="4"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5" name="Slide Number Placeholder 4"/>
          <p:cNvSpPr>
            <a:spLocks noGrp="1"/>
          </p:cNvSpPr>
          <p:nvPr>
            <p:ph type="sldNum" sz="quarter" idx="12"/>
          </p:nvPr>
        </p:nvSpPr>
        <p:spPr>
          <a:xfrm>
            <a:off x="8686800" y="6356350"/>
            <a:ext cx="360000" cy="360000"/>
          </a:xfrm>
        </p:spPr>
        <p:txBody>
          <a:bodyPr/>
          <a:lstStyle/>
          <a:p>
            <a:r>
              <a:rPr lang="fr-FR" dirty="0" smtClean="0"/>
              <a:t>11</a:t>
            </a:r>
            <a:endParaRPr lang="fr-FR" dirty="0"/>
          </a:p>
        </p:txBody>
      </p:sp>
    </p:spTree>
    <p:extLst>
      <p:ext uri="{BB962C8B-B14F-4D97-AF65-F5344CB8AC3E}">
        <p14:creationId xmlns:p14="http://schemas.microsoft.com/office/powerpoint/2010/main" val="17598541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13987" y="2257287"/>
            <a:ext cx="2375207" cy="2154559"/>
          </a:xfrm>
          <a:prstGeom prst="rect">
            <a:avLst/>
          </a:prstGeom>
        </p:spPr>
      </p:pic>
      <p:pic>
        <p:nvPicPr>
          <p:cNvPr id="7" name="Picture 6"/>
          <p:cNvPicPr>
            <a:picLocks noChangeAspect="1"/>
          </p:cNvPicPr>
          <p:nvPr/>
        </p:nvPicPr>
        <p:blipFill>
          <a:blip r:embed="rId3"/>
          <a:stretch>
            <a:fillRect/>
          </a:stretch>
        </p:blipFill>
        <p:spPr>
          <a:xfrm>
            <a:off x="3257462" y="2437896"/>
            <a:ext cx="2178969" cy="1921498"/>
          </a:xfrm>
          <a:prstGeom prst="rect">
            <a:avLst/>
          </a:prstGeom>
        </p:spPr>
      </p:pic>
      <p:sp>
        <p:nvSpPr>
          <p:cNvPr id="17" name="TextBox 16"/>
          <p:cNvSpPr txBox="1"/>
          <p:nvPr/>
        </p:nvSpPr>
        <p:spPr>
          <a:xfrm>
            <a:off x="231629" y="1473005"/>
            <a:ext cx="2758698" cy="769441"/>
          </a:xfrm>
          <a:prstGeom prst="rect">
            <a:avLst/>
          </a:prstGeom>
          <a:noFill/>
        </p:spPr>
        <p:txBody>
          <a:bodyPr wrap="square" rtlCol="0">
            <a:spAutoFit/>
          </a:bodyPr>
          <a:lstStyle/>
          <a:p>
            <a:pPr algn="ctr"/>
            <a:r>
              <a:rPr lang="en-GB" sz="1100" i="1" u="sng" dirty="0">
                <a:solidFill>
                  <a:schemeClr val="accent5"/>
                </a:solidFill>
              </a:rPr>
              <a:t>42 Strain </a:t>
            </a:r>
            <a:r>
              <a:rPr lang="en-GB" sz="1100" i="1" u="sng" dirty="0" smtClean="0">
                <a:solidFill>
                  <a:schemeClr val="accent5"/>
                </a:solidFill>
              </a:rPr>
              <a:t>gauges </a:t>
            </a:r>
            <a:r>
              <a:rPr lang="en-GB" sz="1100" i="1" dirty="0">
                <a:solidFill>
                  <a:schemeClr val="accent5"/>
                </a:solidFill>
              </a:rPr>
              <a:t>distributed in 3 sections along 4 </a:t>
            </a:r>
            <a:r>
              <a:rPr lang="en-GB" sz="1100" i="1" dirty="0" err="1">
                <a:solidFill>
                  <a:schemeClr val="accent5"/>
                </a:solidFill>
              </a:rPr>
              <a:t>diametrally</a:t>
            </a:r>
            <a:r>
              <a:rPr lang="en-GB" sz="1100" i="1" dirty="0">
                <a:solidFill>
                  <a:schemeClr val="accent5"/>
                </a:solidFill>
              </a:rPr>
              <a:t> opposed faces of the </a:t>
            </a:r>
            <a:r>
              <a:rPr lang="en-GB" sz="1100" i="1" dirty="0" smtClean="0">
                <a:solidFill>
                  <a:schemeClr val="accent5"/>
                </a:solidFill>
              </a:rPr>
              <a:t>beams screen </a:t>
            </a:r>
            <a:r>
              <a:rPr lang="en-GB" sz="1100" i="1" dirty="0">
                <a:solidFill>
                  <a:schemeClr val="accent5"/>
                </a:solidFill>
              </a:rPr>
              <a:t>in axial and transversal directions</a:t>
            </a:r>
          </a:p>
        </p:txBody>
      </p:sp>
      <p:sp>
        <p:nvSpPr>
          <p:cNvPr id="18" name="TextBox 17"/>
          <p:cNvSpPr txBox="1"/>
          <p:nvPr/>
        </p:nvSpPr>
        <p:spPr>
          <a:xfrm>
            <a:off x="3287426" y="1468650"/>
            <a:ext cx="2832414" cy="938719"/>
          </a:xfrm>
          <a:prstGeom prst="rect">
            <a:avLst/>
          </a:prstGeom>
          <a:noFill/>
        </p:spPr>
        <p:txBody>
          <a:bodyPr wrap="square" rtlCol="0">
            <a:spAutoFit/>
          </a:bodyPr>
          <a:lstStyle/>
          <a:p>
            <a:r>
              <a:rPr lang="en-GB" sz="1100" i="1" u="sng" dirty="0">
                <a:solidFill>
                  <a:schemeClr val="accent5"/>
                </a:solidFill>
              </a:rPr>
              <a:t>3 custom made displacement measuring heads </a:t>
            </a:r>
            <a:r>
              <a:rPr lang="en-GB" sz="1100" i="1" dirty="0">
                <a:solidFill>
                  <a:schemeClr val="accent5"/>
                </a:solidFill>
              </a:rPr>
              <a:t>inside the </a:t>
            </a:r>
            <a:r>
              <a:rPr lang="en-GB" sz="1100" i="1" dirty="0" smtClean="0">
                <a:solidFill>
                  <a:schemeClr val="accent5"/>
                </a:solidFill>
              </a:rPr>
              <a:t>beam screen to measure:</a:t>
            </a:r>
          </a:p>
          <a:p>
            <a:pPr marL="171450" indent="-171450">
              <a:buFont typeface="Arial" panose="020B0604020202020204" pitchFamily="34" charset="0"/>
              <a:buChar char="•"/>
            </a:pPr>
            <a:r>
              <a:rPr lang="en-GB" sz="1100" i="1" dirty="0" smtClean="0">
                <a:solidFill>
                  <a:schemeClr val="accent5"/>
                </a:solidFill>
              </a:rPr>
              <a:t>Beam screen expansion</a:t>
            </a:r>
          </a:p>
          <a:p>
            <a:pPr marL="171450" indent="-171450">
              <a:buFont typeface="Arial" panose="020B0604020202020204" pitchFamily="34" charset="0"/>
              <a:buChar char="•"/>
            </a:pPr>
            <a:r>
              <a:rPr lang="en-GB" sz="1100" i="1" dirty="0" smtClean="0">
                <a:solidFill>
                  <a:schemeClr val="accent5"/>
                </a:solidFill>
              </a:rPr>
              <a:t>W block tilt</a:t>
            </a:r>
          </a:p>
          <a:p>
            <a:pPr marL="171450" indent="-171450">
              <a:buFont typeface="Arial" panose="020B0604020202020204" pitchFamily="34" charset="0"/>
              <a:buChar char="•"/>
            </a:pPr>
            <a:r>
              <a:rPr lang="en-GB" sz="1100" i="1" dirty="0" smtClean="0">
                <a:solidFill>
                  <a:schemeClr val="accent5"/>
                </a:solidFill>
              </a:rPr>
              <a:t>Magnetic field</a:t>
            </a:r>
            <a:endParaRPr lang="en-GB" sz="1100" i="1" dirty="0">
              <a:solidFill>
                <a:schemeClr val="accent5"/>
              </a:solidFill>
            </a:endParaRPr>
          </a:p>
        </p:txBody>
      </p:sp>
      <p:pic>
        <p:nvPicPr>
          <p:cNvPr id="14" name="Picture 13"/>
          <p:cNvPicPr>
            <a:picLocks noChangeAspect="1"/>
          </p:cNvPicPr>
          <p:nvPr/>
        </p:nvPicPr>
        <p:blipFill>
          <a:blip r:embed="rId4"/>
          <a:stretch>
            <a:fillRect/>
          </a:stretch>
        </p:blipFill>
        <p:spPr>
          <a:xfrm>
            <a:off x="3018083" y="4480920"/>
            <a:ext cx="2910773" cy="1590707"/>
          </a:xfrm>
          <a:prstGeom prst="rect">
            <a:avLst/>
          </a:prstGeom>
        </p:spPr>
      </p:pic>
      <p:sp>
        <p:nvSpPr>
          <p:cNvPr id="20" name="TextBox 19"/>
          <p:cNvSpPr txBox="1"/>
          <p:nvPr/>
        </p:nvSpPr>
        <p:spPr>
          <a:xfrm>
            <a:off x="6211711" y="1468650"/>
            <a:ext cx="2758698" cy="600164"/>
          </a:xfrm>
          <a:prstGeom prst="rect">
            <a:avLst/>
          </a:prstGeom>
          <a:noFill/>
        </p:spPr>
        <p:txBody>
          <a:bodyPr wrap="square" rtlCol="0">
            <a:spAutoFit/>
          </a:bodyPr>
          <a:lstStyle/>
          <a:p>
            <a:pPr algn="ctr"/>
            <a:r>
              <a:rPr lang="en-GB" sz="1100" i="1" u="sng" dirty="0">
                <a:solidFill>
                  <a:schemeClr val="accent5"/>
                </a:solidFill>
              </a:rPr>
              <a:t>4 lines of </a:t>
            </a:r>
            <a:r>
              <a:rPr lang="en-GB" sz="1100" i="1" u="sng" dirty="0" err="1">
                <a:solidFill>
                  <a:schemeClr val="accent5"/>
                </a:solidFill>
              </a:rPr>
              <a:t>fibers</a:t>
            </a:r>
            <a:r>
              <a:rPr lang="en-GB" sz="1100" i="1" u="sng" dirty="0">
                <a:solidFill>
                  <a:schemeClr val="accent5"/>
                </a:solidFill>
              </a:rPr>
              <a:t> </a:t>
            </a:r>
            <a:r>
              <a:rPr lang="en-GB" sz="1100" i="1" dirty="0">
                <a:solidFill>
                  <a:schemeClr val="accent5"/>
                </a:solidFill>
              </a:rPr>
              <a:t>installed in 4 </a:t>
            </a:r>
            <a:r>
              <a:rPr lang="en-GB" sz="1100" i="1" dirty="0" err="1">
                <a:solidFill>
                  <a:schemeClr val="accent5"/>
                </a:solidFill>
              </a:rPr>
              <a:t>diametrally</a:t>
            </a:r>
            <a:r>
              <a:rPr lang="en-GB" sz="1100" i="1" dirty="0">
                <a:solidFill>
                  <a:schemeClr val="accent5"/>
                </a:solidFill>
              </a:rPr>
              <a:t> opposed </a:t>
            </a:r>
            <a:r>
              <a:rPr lang="en-GB" sz="1100" i="1" dirty="0" err="1">
                <a:solidFill>
                  <a:schemeClr val="accent5"/>
                </a:solidFill>
              </a:rPr>
              <a:t>generatrixes</a:t>
            </a:r>
            <a:r>
              <a:rPr lang="en-GB" sz="1100" i="1" dirty="0">
                <a:solidFill>
                  <a:schemeClr val="accent5"/>
                </a:solidFill>
              </a:rPr>
              <a:t> of the cold bore: 12 biaxial strain measurement points</a:t>
            </a:r>
          </a:p>
        </p:txBody>
      </p:sp>
      <p:pic>
        <p:nvPicPr>
          <p:cNvPr id="16" name="Picture 15"/>
          <p:cNvPicPr>
            <a:picLocks noChangeAspect="1"/>
          </p:cNvPicPr>
          <p:nvPr/>
        </p:nvPicPr>
        <p:blipFill rotWithShape="1">
          <a:blip r:embed="rId5"/>
          <a:srcRect l="-5485" t="18259" r="5485" b="27065"/>
          <a:stretch/>
        </p:blipFill>
        <p:spPr>
          <a:xfrm rot="21297817">
            <a:off x="5995831" y="3080830"/>
            <a:ext cx="2819706" cy="1649825"/>
          </a:xfrm>
          <a:prstGeom prst="rect">
            <a:avLst/>
          </a:prstGeom>
          <a:ln>
            <a:tailEnd type="triangle"/>
          </a:ln>
        </p:spPr>
      </p:pic>
      <p:cxnSp>
        <p:nvCxnSpPr>
          <p:cNvPr id="21" name="Straight Connector 20"/>
          <p:cNvCxnSpPr/>
          <p:nvPr/>
        </p:nvCxnSpPr>
        <p:spPr>
          <a:xfrm flipV="1">
            <a:off x="6762960" y="3203972"/>
            <a:ext cx="1507717" cy="1082279"/>
          </a:xfrm>
          <a:prstGeom prst="line">
            <a:avLst/>
          </a:prstGeom>
          <a:ln>
            <a:solidFill>
              <a:schemeClr val="tx1">
                <a:lumMod val="75000"/>
              </a:schemeClr>
            </a:solidFill>
          </a:ln>
        </p:spPr>
        <p:style>
          <a:lnRef idx="1">
            <a:schemeClr val="accent2"/>
          </a:lnRef>
          <a:fillRef idx="0">
            <a:schemeClr val="accent2"/>
          </a:fillRef>
          <a:effectRef idx="0">
            <a:schemeClr val="accent2"/>
          </a:effectRef>
          <a:fontRef idx="minor">
            <a:schemeClr val="tx1"/>
          </a:fontRef>
        </p:style>
      </p:cxnSp>
      <p:cxnSp>
        <p:nvCxnSpPr>
          <p:cNvPr id="32" name="Straight Connector 31"/>
          <p:cNvCxnSpPr/>
          <p:nvPr/>
        </p:nvCxnSpPr>
        <p:spPr>
          <a:xfrm flipV="1">
            <a:off x="6966558" y="3486466"/>
            <a:ext cx="1507717" cy="1082279"/>
          </a:xfrm>
          <a:prstGeom prst="line">
            <a:avLst/>
          </a:prstGeom>
          <a:ln>
            <a:solidFill>
              <a:schemeClr val="tx1">
                <a:lumMod val="75000"/>
              </a:schemeClr>
            </a:solidFill>
          </a:ln>
        </p:spPr>
        <p:style>
          <a:lnRef idx="1">
            <a:schemeClr val="accent2"/>
          </a:lnRef>
          <a:fillRef idx="0">
            <a:schemeClr val="accent2"/>
          </a:fillRef>
          <a:effectRef idx="0">
            <a:schemeClr val="accent2"/>
          </a:effectRef>
          <a:fontRef idx="minor">
            <a:schemeClr val="tx1"/>
          </a:fontRef>
        </p:style>
      </p:cxnSp>
      <p:cxnSp>
        <p:nvCxnSpPr>
          <p:cNvPr id="33" name="Straight Connector 32"/>
          <p:cNvCxnSpPr/>
          <p:nvPr/>
        </p:nvCxnSpPr>
        <p:spPr>
          <a:xfrm flipH="1" flipV="1">
            <a:off x="6776497" y="4688671"/>
            <a:ext cx="6494" cy="6559"/>
          </a:xfrm>
          <a:prstGeom prst="line">
            <a:avLst/>
          </a:prstGeom>
        </p:spPr>
        <p:style>
          <a:lnRef idx="1">
            <a:schemeClr val="accent2"/>
          </a:lnRef>
          <a:fillRef idx="0">
            <a:schemeClr val="accent2"/>
          </a:fillRef>
          <a:effectRef idx="0">
            <a:schemeClr val="accent2"/>
          </a:effectRef>
          <a:fontRef idx="minor">
            <a:schemeClr val="tx1"/>
          </a:fontRef>
        </p:style>
      </p:cxnSp>
      <p:cxnSp>
        <p:nvCxnSpPr>
          <p:cNvPr id="37" name="Straight Connector 36"/>
          <p:cNvCxnSpPr/>
          <p:nvPr/>
        </p:nvCxnSpPr>
        <p:spPr>
          <a:xfrm flipH="1" flipV="1">
            <a:off x="6576472" y="4411847"/>
            <a:ext cx="6494" cy="6559"/>
          </a:xfrm>
          <a:prstGeom prst="line">
            <a:avLst/>
          </a:prstGeom>
        </p:spPr>
        <p:style>
          <a:lnRef idx="1">
            <a:schemeClr val="accent2"/>
          </a:lnRef>
          <a:fillRef idx="0">
            <a:schemeClr val="accent2"/>
          </a:fillRef>
          <a:effectRef idx="0">
            <a:schemeClr val="accent2"/>
          </a:effectRef>
          <a:fontRef idx="minor">
            <a:schemeClr val="tx1"/>
          </a:fontRef>
        </p:style>
      </p:cxnSp>
      <p:cxnSp>
        <p:nvCxnSpPr>
          <p:cNvPr id="36" name="Straight Arrow Connector 35"/>
          <p:cNvCxnSpPr/>
          <p:nvPr/>
        </p:nvCxnSpPr>
        <p:spPr>
          <a:xfrm>
            <a:off x="7075885" y="4053073"/>
            <a:ext cx="121444" cy="67475"/>
          </a:xfrm>
          <a:prstGeom prst="straightConnector1">
            <a:avLst/>
          </a:prstGeom>
          <a:ln w="3175">
            <a:solidFill>
              <a:schemeClr val="tx1">
                <a:lumMod val="75000"/>
              </a:schemeClr>
            </a:solidFill>
            <a:tailEnd type="triangle" w="sm" len="med"/>
          </a:ln>
        </p:spPr>
        <p:style>
          <a:lnRef idx="1">
            <a:schemeClr val="accent2"/>
          </a:lnRef>
          <a:fillRef idx="0">
            <a:schemeClr val="accent2"/>
          </a:fillRef>
          <a:effectRef idx="0">
            <a:schemeClr val="accent2"/>
          </a:effectRef>
          <a:fontRef idx="minor">
            <a:schemeClr val="tx1"/>
          </a:fontRef>
        </p:style>
      </p:cxnSp>
      <p:cxnSp>
        <p:nvCxnSpPr>
          <p:cNvPr id="43" name="Straight Arrow Connector 42"/>
          <p:cNvCxnSpPr/>
          <p:nvPr/>
        </p:nvCxnSpPr>
        <p:spPr>
          <a:xfrm flipV="1">
            <a:off x="7083028" y="3973711"/>
            <a:ext cx="114301" cy="79363"/>
          </a:xfrm>
          <a:prstGeom prst="straightConnector1">
            <a:avLst/>
          </a:prstGeom>
          <a:ln w="3175">
            <a:solidFill>
              <a:schemeClr val="tx1">
                <a:lumMod val="75000"/>
              </a:schemeClr>
            </a:solidFill>
            <a:tailEnd type="triangle" w="sm" len="med"/>
          </a:ln>
        </p:spPr>
        <p:style>
          <a:lnRef idx="1">
            <a:schemeClr val="accent2"/>
          </a:lnRef>
          <a:fillRef idx="0">
            <a:schemeClr val="accent2"/>
          </a:fillRef>
          <a:effectRef idx="0">
            <a:schemeClr val="accent2"/>
          </a:effectRef>
          <a:fontRef idx="minor">
            <a:schemeClr val="tx1"/>
          </a:fontRef>
        </p:style>
      </p:cxnSp>
      <p:cxnSp>
        <p:nvCxnSpPr>
          <p:cNvPr id="46" name="Straight Arrow Connector 45"/>
          <p:cNvCxnSpPr/>
          <p:nvPr/>
        </p:nvCxnSpPr>
        <p:spPr>
          <a:xfrm>
            <a:off x="7385448" y="3838484"/>
            <a:ext cx="121444" cy="67475"/>
          </a:xfrm>
          <a:prstGeom prst="straightConnector1">
            <a:avLst/>
          </a:prstGeom>
          <a:ln w="3175">
            <a:solidFill>
              <a:schemeClr val="tx1">
                <a:lumMod val="75000"/>
              </a:schemeClr>
            </a:solidFill>
            <a:tailEnd type="triangle" w="sm" len="med"/>
          </a:ln>
        </p:spPr>
        <p:style>
          <a:lnRef idx="1">
            <a:schemeClr val="accent2"/>
          </a:lnRef>
          <a:fillRef idx="0">
            <a:schemeClr val="accent2"/>
          </a:fillRef>
          <a:effectRef idx="0">
            <a:schemeClr val="accent2"/>
          </a:effectRef>
          <a:fontRef idx="minor">
            <a:schemeClr val="tx1"/>
          </a:fontRef>
        </p:style>
      </p:cxnSp>
      <p:cxnSp>
        <p:nvCxnSpPr>
          <p:cNvPr id="47" name="Straight Arrow Connector 46"/>
          <p:cNvCxnSpPr/>
          <p:nvPr/>
        </p:nvCxnSpPr>
        <p:spPr>
          <a:xfrm flipV="1">
            <a:off x="7392591" y="3759123"/>
            <a:ext cx="114301" cy="79363"/>
          </a:xfrm>
          <a:prstGeom prst="straightConnector1">
            <a:avLst/>
          </a:prstGeom>
          <a:ln w="3175">
            <a:solidFill>
              <a:schemeClr val="tx1">
                <a:lumMod val="75000"/>
              </a:schemeClr>
            </a:solidFill>
            <a:tailEnd type="triangle" w="sm" len="med"/>
          </a:ln>
        </p:spPr>
        <p:style>
          <a:lnRef idx="1">
            <a:schemeClr val="accent2"/>
          </a:lnRef>
          <a:fillRef idx="0">
            <a:schemeClr val="accent2"/>
          </a:fillRef>
          <a:effectRef idx="0">
            <a:schemeClr val="accent2"/>
          </a:effectRef>
          <a:fontRef idx="minor">
            <a:schemeClr val="tx1"/>
          </a:fontRef>
        </p:style>
      </p:cxnSp>
      <p:cxnSp>
        <p:nvCxnSpPr>
          <p:cNvPr id="48" name="Straight Arrow Connector 47"/>
          <p:cNvCxnSpPr/>
          <p:nvPr/>
        </p:nvCxnSpPr>
        <p:spPr>
          <a:xfrm>
            <a:off x="7694415" y="3613123"/>
            <a:ext cx="121444" cy="67475"/>
          </a:xfrm>
          <a:prstGeom prst="straightConnector1">
            <a:avLst/>
          </a:prstGeom>
          <a:ln w="3175">
            <a:solidFill>
              <a:schemeClr val="tx1">
                <a:lumMod val="75000"/>
              </a:schemeClr>
            </a:solidFill>
            <a:tailEnd type="triangle" w="sm" len="med"/>
          </a:ln>
        </p:spPr>
        <p:style>
          <a:lnRef idx="1">
            <a:schemeClr val="accent2"/>
          </a:lnRef>
          <a:fillRef idx="0">
            <a:schemeClr val="accent2"/>
          </a:fillRef>
          <a:effectRef idx="0">
            <a:schemeClr val="accent2"/>
          </a:effectRef>
          <a:fontRef idx="minor">
            <a:schemeClr val="tx1"/>
          </a:fontRef>
        </p:style>
      </p:cxnSp>
      <p:cxnSp>
        <p:nvCxnSpPr>
          <p:cNvPr id="49" name="Straight Arrow Connector 48"/>
          <p:cNvCxnSpPr/>
          <p:nvPr/>
        </p:nvCxnSpPr>
        <p:spPr>
          <a:xfrm flipV="1">
            <a:off x="7701558" y="3533762"/>
            <a:ext cx="114301" cy="79363"/>
          </a:xfrm>
          <a:prstGeom prst="straightConnector1">
            <a:avLst/>
          </a:prstGeom>
          <a:ln w="3175">
            <a:solidFill>
              <a:schemeClr val="tx1">
                <a:lumMod val="75000"/>
              </a:schemeClr>
            </a:solidFill>
            <a:tailEnd type="triangle" w="sm" len="med"/>
          </a:ln>
        </p:spPr>
        <p:style>
          <a:lnRef idx="1">
            <a:schemeClr val="accent2"/>
          </a:lnRef>
          <a:fillRef idx="0">
            <a:schemeClr val="accent2"/>
          </a:fillRef>
          <a:effectRef idx="0">
            <a:schemeClr val="accent2"/>
          </a:effectRef>
          <a:fontRef idx="minor">
            <a:schemeClr val="tx1"/>
          </a:fontRef>
        </p:style>
      </p:cxnSp>
      <p:cxnSp>
        <p:nvCxnSpPr>
          <p:cNvPr id="50" name="Straight Arrow Connector 49"/>
          <p:cNvCxnSpPr/>
          <p:nvPr/>
        </p:nvCxnSpPr>
        <p:spPr>
          <a:xfrm>
            <a:off x="7331869" y="4297233"/>
            <a:ext cx="60722" cy="62161"/>
          </a:xfrm>
          <a:prstGeom prst="straightConnector1">
            <a:avLst/>
          </a:prstGeom>
          <a:ln w="3175">
            <a:solidFill>
              <a:schemeClr val="tx1">
                <a:lumMod val="75000"/>
              </a:schemeClr>
            </a:solidFill>
            <a:tailEnd type="triangle" w="sm" len="med"/>
          </a:ln>
        </p:spPr>
        <p:style>
          <a:lnRef idx="1">
            <a:schemeClr val="accent2"/>
          </a:lnRef>
          <a:fillRef idx="0">
            <a:schemeClr val="accent2"/>
          </a:fillRef>
          <a:effectRef idx="0">
            <a:schemeClr val="accent2"/>
          </a:effectRef>
          <a:fontRef idx="minor">
            <a:schemeClr val="tx1"/>
          </a:fontRef>
        </p:style>
      </p:cxnSp>
      <p:cxnSp>
        <p:nvCxnSpPr>
          <p:cNvPr id="51" name="Straight Arrow Connector 50"/>
          <p:cNvCxnSpPr/>
          <p:nvPr/>
        </p:nvCxnSpPr>
        <p:spPr>
          <a:xfrm flipV="1">
            <a:off x="7339011" y="4217870"/>
            <a:ext cx="114301" cy="79364"/>
          </a:xfrm>
          <a:prstGeom prst="straightConnector1">
            <a:avLst/>
          </a:prstGeom>
          <a:ln w="3175">
            <a:solidFill>
              <a:schemeClr val="tx1">
                <a:lumMod val="75000"/>
              </a:schemeClr>
            </a:solidFill>
            <a:tailEnd type="triangle" w="sm" len="med"/>
          </a:ln>
        </p:spPr>
        <p:style>
          <a:lnRef idx="1">
            <a:schemeClr val="accent2"/>
          </a:lnRef>
          <a:fillRef idx="0">
            <a:schemeClr val="accent2"/>
          </a:fillRef>
          <a:effectRef idx="0">
            <a:schemeClr val="accent2"/>
          </a:effectRef>
          <a:fontRef idx="minor">
            <a:schemeClr val="tx1"/>
          </a:fontRef>
        </p:style>
      </p:cxnSp>
      <p:cxnSp>
        <p:nvCxnSpPr>
          <p:cNvPr id="56" name="Straight Arrow Connector 55"/>
          <p:cNvCxnSpPr/>
          <p:nvPr/>
        </p:nvCxnSpPr>
        <p:spPr>
          <a:xfrm>
            <a:off x="7671496" y="4056645"/>
            <a:ext cx="60722" cy="62161"/>
          </a:xfrm>
          <a:prstGeom prst="straightConnector1">
            <a:avLst/>
          </a:prstGeom>
          <a:ln w="3175">
            <a:solidFill>
              <a:schemeClr val="tx1">
                <a:lumMod val="75000"/>
              </a:schemeClr>
            </a:solidFill>
            <a:tailEnd type="triangle" w="sm" len="med"/>
          </a:ln>
        </p:spPr>
        <p:style>
          <a:lnRef idx="1">
            <a:schemeClr val="accent2"/>
          </a:lnRef>
          <a:fillRef idx="0">
            <a:schemeClr val="accent2"/>
          </a:fillRef>
          <a:effectRef idx="0">
            <a:schemeClr val="accent2"/>
          </a:effectRef>
          <a:fontRef idx="minor">
            <a:schemeClr val="tx1"/>
          </a:fontRef>
        </p:style>
      </p:cxnSp>
      <p:cxnSp>
        <p:nvCxnSpPr>
          <p:cNvPr id="57" name="Straight Arrow Connector 56"/>
          <p:cNvCxnSpPr/>
          <p:nvPr/>
        </p:nvCxnSpPr>
        <p:spPr>
          <a:xfrm flipV="1">
            <a:off x="7678638" y="3977282"/>
            <a:ext cx="114301" cy="79364"/>
          </a:xfrm>
          <a:prstGeom prst="straightConnector1">
            <a:avLst/>
          </a:prstGeom>
          <a:ln w="3175">
            <a:solidFill>
              <a:schemeClr val="tx1">
                <a:lumMod val="75000"/>
              </a:schemeClr>
            </a:solidFill>
            <a:tailEnd type="triangle" w="sm" len="med"/>
          </a:ln>
        </p:spPr>
        <p:style>
          <a:lnRef idx="1">
            <a:schemeClr val="accent2"/>
          </a:lnRef>
          <a:fillRef idx="0">
            <a:schemeClr val="accent2"/>
          </a:fillRef>
          <a:effectRef idx="0">
            <a:schemeClr val="accent2"/>
          </a:effectRef>
          <a:fontRef idx="minor">
            <a:schemeClr val="tx1"/>
          </a:fontRef>
        </p:style>
      </p:cxnSp>
      <p:cxnSp>
        <p:nvCxnSpPr>
          <p:cNvPr id="58" name="Straight Arrow Connector 57"/>
          <p:cNvCxnSpPr/>
          <p:nvPr/>
        </p:nvCxnSpPr>
        <p:spPr>
          <a:xfrm>
            <a:off x="7980463" y="3835980"/>
            <a:ext cx="60722" cy="62161"/>
          </a:xfrm>
          <a:prstGeom prst="straightConnector1">
            <a:avLst/>
          </a:prstGeom>
          <a:ln w="3175">
            <a:solidFill>
              <a:schemeClr val="tx1">
                <a:lumMod val="75000"/>
              </a:schemeClr>
            </a:solidFill>
            <a:tailEnd type="triangle" w="sm" len="med"/>
          </a:ln>
        </p:spPr>
        <p:style>
          <a:lnRef idx="1">
            <a:schemeClr val="accent2"/>
          </a:lnRef>
          <a:fillRef idx="0">
            <a:schemeClr val="accent2"/>
          </a:fillRef>
          <a:effectRef idx="0">
            <a:schemeClr val="accent2"/>
          </a:effectRef>
          <a:fontRef idx="minor">
            <a:schemeClr val="tx1"/>
          </a:fontRef>
        </p:style>
      </p:cxnSp>
      <p:cxnSp>
        <p:nvCxnSpPr>
          <p:cNvPr id="59" name="Straight Arrow Connector 58"/>
          <p:cNvCxnSpPr/>
          <p:nvPr/>
        </p:nvCxnSpPr>
        <p:spPr>
          <a:xfrm flipV="1">
            <a:off x="7987605" y="3756618"/>
            <a:ext cx="114301" cy="79364"/>
          </a:xfrm>
          <a:prstGeom prst="straightConnector1">
            <a:avLst/>
          </a:prstGeom>
          <a:ln w="3175">
            <a:solidFill>
              <a:schemeClr val="tx1">
                <a:lumMod val="75000"/>
              </a:schemeClr>
            </a:solidFill>
            <a:tailEnd type="triangle" w="sm" len="med"/>
          </a:ln>
        </p:spPr>
        <p:style>
          <a:lnRef idx="1">
            <a:schemeClr val="accent2"/>
          </a:lnRef>
          <a:fillRef idx="0">
            <a:schemeClr val="accent2"/>
          </a:fillRef>
          <a:effectRef idx="0">
            <a:schemeClr val="accent2"/>
          </a:effectRef>
          <a:fontRef idx="minor">
            <a:schemeClr val="tx1"/>
          </a:fontRef>
        </p:style>
      </p:cxnSp>
      <p:pic>
        <p:nvPicPr>
          <p:cNvPr id="53" name="Picture 52"/>
          <p:cNvPicPr>
            <a:picLocks noChangeAspect="1"/>
          </p:cNvPicPr>
          <p:nvPr/>
        </p:nvPicPr>
        <p:blipFill>
          <a:blip r:embed="rId6"/>
          <a:stretch>
            <a:fillRect/>
          </a:stretch>
        </p:blipFill>
        <p:spPr>
          <a:xfrm>
            <a:off x="305042" y="4564638"/>
            <a:ext cx="2261923" cy="1600665"/>
          </a:xfrm>
          <a:prstGeom prst="rect">
            <a:avLst/>
          </a:prstGeom>
        </p:spPr>
      </p:pic>
      <p:sp>
        <p:nvSpPr>
          <p:cNvPr id="29" name="Titre 1"/>
          <p:cNvSpPr txBox="1">
            <a:spLocks/>
          </p:cNvSpPr>
          <p:nvPr/>
        </p:nvSpPr>
        <p:spPr>
          <a:xfrm>
            <a:off x="611560" y="188640"/>
            <a:ext cx="7744016" cy="576064"/>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Instrumentation</a:t>
            </a:r>
            <a:endParaRPr lang="en-GB" dirty="0"/>
          </a:p>
        </p:txBody>
      </p:sp>
      <p:sp>
        <p:nvSpPr>
          <p:cNvPr id="2" name="Rectangle 1"/>
          <p:cNvSpPr/>
          <p:nvPr/>
        </p:nvSpPr>
        <p:spPr>
          <a:xfrm>
            <a:off x="3453944" y="6008640"/>
            <a:ext cx="764953" cy="246221"/>
          </a:xfrm>
          <a:prstGeom prst="rect">
            <a:avLst/>
          </a:prstGeom>
        </p:spPr>
        <p:txBody>
          <a:bodyPr wrap="none">
            <a:spAutoFit/>
          </a:bodyPr>
          <a:lstStyle/>
          <a:p>
            <a:r>
              <a:rPr lang="en-GB" sz="1000" dirty="0"/>
              <a:t>expansion</a:t>
            </a:r>
          </a:p>
        </p:txBody>
      </p:sp>
      <p:sp>
        <p:nvSpPr>
          <p:cNvPr id="30" name="Rectangle 29"/>
          <p:cNvSpPr/>
          <p:nvPr/>
        </p:nvSpPr>
        <p:spPr>
          <a:xfrm>
            <a:off x="5100147" y="6018027"/>
            <a:ext cx="312906" cy="246221"/>
          </a:xfrm>
          <a:prstGeom prst="rect">
            <a:avLst/>
          </a:prstGeom>
        </p:spPr>
        <p:txBody>
          <a:bodyPr wrap="none">
            <a:spAutoFit/>
          </a:bodyPr>
          <a:lstStyle/>
          <a:p>
            <a:r>
              <a:rPr lang="en-GB" sz="1000" dirty="0" smtClean="0"/>
              <a:t>tilt</a:t>
            </a:r>
            <a:endParaRPr lang="en-GB" sz="1000" dirty="0"/>
          </a:p>
        </p:txBody>
      </p:sp>
      <p:sp>
        <p:nvSpPr>
          <p:cNvPr id="35" name="Footer Placeholder 3"/>
          <p:cNvSpPr txBox="1">
            <a:spLocks/>
          </p:cNvSpPr>
          <p:nvPr/>
        </p:nvSpPr>
        <p:spPr>
          <a:xfrm>
            <a:off x="1905000" y="6356350"/>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M. Morrone, C. Garion</a:t>
            </a:r>
            <a:endParaRPr lang="en-GB" dirty="0"/>
          </a:p>
        </p:txBody>
      </p:sp>
      <p:sp>
        <p:nvSpPr>
          <p:cNvPr id="38" name="Slide Number Placeholder 4"/>
          <p:cNvSpPr>
            <a:spLocks noGrp="1"/>
          </p:cNvSpPr>
          <p:nvPr>
            <p:ph type="sldNum" sz="quarter" idx="12"/>
          </p:nvPr>
        </p:nvSpPr>
        <p:spPr>
          <a:xfrm>
            <a:off x="8686800" y="6356350"/>
            <a:ext cx="360000" cy="360000"/>
          </a:xfrm>
        </p:spPr>
        <p:txBody>
          <a:bodyPr/>
          <a:lstStyle/>
          <a:p>
            <a:r>
              <a:rPr lang="fr-FR" dirty="0" smtClean="0"/>
              <a:t>12</a:t>
            </a:r>
            <a:endParaRPr lang="fr-FR" dirty="0"/>
          </a:p>
        </p:txBody>
      </p:sp>
      <p:sp>
        <p:nvSpPr>
          <p:cNvPr id="34" name="Footer Placeholder 3"/>
          <p:cNvSpPr>
            <a:spLocks noGrp="1"/>
          </p:cNvSpPr>
          <p:nvPr>
            <p:ph type="ftr" sz="quarter" idx="11"/>
          </p:nvPr>
        </p:nvSpPr>
        <p:spPr>
          <a:xfrm>
            <a:off x="7828162" y="389451"/>
            <a:ext cx="1054827" cy="360000"/>
          </a:xfrm>
        </p:spPr>
        <p:txBody>
          <a:bodyPr/>
          <a:lstStyle/>
          <a:p>
            <a:r>
              <a:rPr lang="en-US" dirty="0" smtClean="0">
                <a:solidFill>
                  <a:schemeClr val="tx1"/>
                </a:solidFill>
              </a:rPr>
              <a:t>EDMS 1762736</a:t>
            </a:r>
            <a:endParaRPr lang="en-US" dirty="0">
              <a:solidFill>
                <a:schemeClr val="tx1"/>
              </a:solidFill>
            </a:endParaRPr>
          </a:p>
        </p:txBody>
      </p:sp>
    </p:spTree>
    <p:extLst>
      <p:ext uri="{BB962C8B-B14F-4D97-AF65-F5344CB8AC3E}">
        <p14:creationId xmlns:p14="http://schemas.microsoft.com/office/powerpoint/2010/main" val="27266097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755576" y="1579551"/>
            <a:ext cx="2594527" cy="2353505"/>
          </a:xfrm>
          <a:prstGeom prst="rect">
            <a:avLst/>
          </a:prstGeom>
        </p:spPr>
      </p:pic>
      <p:sp>
        <p:nvSpPr>
          <p:cNvPr id="17" name="TextBox 16"/>
          <p:cNvSpPr txBox="1"/>
          <p:nvPr/>
        </p:nvSpPr>
        <p:spPr>
          <a:xfrm>
            <a:off x="340148" y="836712"/>
            <a:ext cx="8912372" cy="584775"/>
          </a:xfrm>
          <a:prstGeom prst="rect">
            <a:avLst/>
          </a:prstGeom>
          <a:noFill/>
        </p:spPr>
        <p:txBody>
          <a:bodyPr wrap="square" rtlCol="0">
            <a:spAutoFit/>
          </a:bodyPr>
          <a:lstStyle/>
          <a:p>
            <a:r>
              <a:rPr lang="en-GB" sz="1600" u="sng" dirty="0">
                <a:solidFill>
                  <a:schemeClr val="accent5"/>
                </a:solidFill>
              </a:rPr>
              <a:t>42 Strain </a:t>
            </a:r>
            <a:r>
              <a:rPr lang="en-GB" sz="1600" u="sng" dirty="0" smtClean="0">
                <a:solidFill>
                  <a:schemeClr val="accent5"/>
                </a:solidFill>
              </a:rPr>
              <a:t>gauges </a:t>
            </a:r>
            <a:r>
              <a:rPr lang="en-GB" sz="1600" dirty="0">
                <a:solidFill>
                  <a:schemeClr val="accent5"/>
                </a:solidFill>
              </a:rPr>
              <a:t>distributed in 3 sections along 4 </a:t>
            </a:r>
            <a:r>
              <a:rPr lang="en-GB" sz="1600" dirty="0" err="1">
                <a:solidFill>
                  <a:schemeClr val="accent5"/>
                </a:solidFill>
              </a:rPr>
              <a:t>diametrally</a:t>
            </a:r>
            <a:r>
              <a:rPr lang="en-GB" sz="1600" dirty="0">
                <a:solidFill>
                  <a:schemeClr val="accent5"/>
                </a:solidFill>
              </a:rPr>
              <a:t> opposed faces of the </a:t>
            </a:r>
            <a:r>
              <a:rPr lang="en-GB" sz="1600" dirty="0" smtClean="0">
                <a:solidFill>
                  <a:schemeClr val="accent5"/>
                </a:solidFill>
              </a:rPr>
              <a:t>beam screen </a:t>
            </a:r>
            <a:r>
              <a:rPr lang="en-GB" sz="1600" dirty="0">
                <a:solidFill>
                  <a:schemeClr val="accent5"/>
                </a:solidFill>
              </a:rPr>
              <a:t>in axial and transversal </a:t>
            </a:r>
            <a:r>
              <a:rPr lang="en-GB" sz="1600" dirty="0" smtClean="0">
                <a:solidFill>
                  <a:schemeClr val="accent5"/>
                </a:solidFill>
              </a:rPr>
              <a:t>directions.</a:t>
            </a:r>
            <a:endParaRPr lang="en-GB" sz="1600" dirty="0">
              <a:solidFill>
                <a:schemeClr val="accent5"/>
              </a:solidFill>
            </a:endParaRPr>
          </a:p>
        </p:txBody>
      </p:sp>
      <p:pic>
        <p:nvPicPr>
          <p:cNvPr id="53" name="Picture 52"/>
          <p:cNvPicPr>
            <a:picLocks noChangeAspect="1"/>
          </p:cNvPicPr>
          <p:nvPr/>
        </p:nvPicPr>
        <p:blipFill>
          <a:blip r:embed="rId3"/>
          <a:stretch>
            <a:fillRect/>
          </a:stretch>
        </p:blipFill>
        <p:spPr>
          <a:xfrm>
            <a:off x="539552" y="3861048"/>
            <a:ext cx="3105028" cy="2197294"/>
          </a:xfrm>
          <a:prstGeom prst="rect">
            <a:avLst/>
          </a:prstGeom>
        </p:spPr>
      </p:pic>
      <p:sp>
        <p:nvSpPr>
          <p:cNvPr id="29" name="Titre 1"/>
          <p:cNvSpPr txBox="1">
            <a:spLocks/>
          </p:cNvSpPr>
          <p:nvPr/>
        </p:nvSpPr>
        <p:spPr>
          <a:xfrm>
            <a:off x="611560" y="188640"/>
            <a:ext cx="7744016" cy="576064"/>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Strain gauges</a:t>
            </a:r>
            <a:endParaRPr lang="en-GB" dirty="0"/>
          </a:p>
        </p:txBody>
      </p:sp>
      <p:sp>
        <p:nvSpPr>
          <p:cNvPr id="35" name="Footer Placeholder 3"/>
          <p:cNvSpPr txBox="1">
            <a:spLocks/>
          </p:cNvSpPr>
          <p:nvPr/>
        </p:nvSpPr>
        <p:spPr>
          <a:xfrm>
            <a:off x="1905000" y="6356350"/>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M. Morrone, C. Garion</a:t>
            </a:r>
            <a:endParaRPr lang="en-GB" dirty="0"/>
          </a:p>
        </p:txBody>
      </p:sp>
      <p:sp>
        <p:nvSpPr>
          <p:cNvPr id="38" name="Slide Number Placeholder 4"/>
          <p:cNvSpPr>
            <a:spLocks noGrp="1"/>
          </p:cNvSpPr>
          <p:nvPr>
            <p:ph type="sldNum" sz="quarter" idx="12"/>
          </p:nvPr>
        </p:nvSpPr>
        <p:spPr>
          <a:xfrm>
            <a:off x="8686800" y="6356350"/>
            <a:ext cx="360000" cy="360000"/>
          </a:xfrm>
        </p:spPr>
        <p:txBody>
          <a:bodyPr/>
          <a:lstStyle/>
          <a:p>
            <a:r>
              <a:rPr lang="fr-FR" dirty="0" smtClean="0"/>
              <a:t>13</a:t>
            </a:r>
            <a:endParaRPr lang="fr-FR" dirty="0"/>
          </a:p>
        </p:txBody>
      </p:sp>
      <p:pic>
        <p:nvPicPr>
          <p:cNvPr id="34" name="Picture 8" descr="cid:A2184D9C-6C01-4F23-BAD8-C191CE26AAF4"/>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rot="5400000">
            <a:off x="4146952" y="1261761"/>
            <a:ext cx="4467689" cy="520176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714462" y="4321405"/>
            <a:ext cx="646331" cy="369332"/>
          </a:xfrm>
          <a:prstGeom prst="rect">
            <a:avLst/>
          </a:prstGeom>
          <a:noFill/>
        </p:spPr>
        <p:txBody>
          <a:bodyPr wrap="none" rtlCol="0">
            <a:spAutoFit/>
          </a:bodyPr>
          <a:lstStyle/>
          <a:p>
            <a:r>
              <a:rPr lang="en-GB" dirty="0" smtClean="0"/>
              <a:t>S.G.</a:t>
            </a:r>
            <a:endParaRPr lang="en-GB" dirty="0"/>
          </a:p>
        </p:txBody>
      </p:sp>
      <p:sp>
        <p:nvSpPr>
          <p:cNvPr id="42" name="TextBox 41"/>
          <p:cNvSpPr txBox="1"/>
          <p:nvPr/>
        </p:nvSpPr>
        <p:spPr>
          <a:xfrm>
            <a:off x="5746988" y="2627370"/>
            <a:ext cx="646331" cy="369332"/>
          </a:xfrm>
          <a:prstGeom prst="rect">
            <a:avLst/>
          </a:prstGeom>
          <a:noFill/>
        </p:spPr>
        <p:txBody>
          <a:bodyPr wrap="none" rtlCol="0">
            <a:spAutoFit/>
          </a:bodyPr>
          <a:lstStyle/>
          <a:p>
            <a:r>
              <a:rPr lang="en-GB" dirty="0" smtClean="0"/>
              <a:t>S.G.</a:t>
            </a:r>
            <a:endParaRPr lang="en-GB" dirty="0"/>
          </a:p>
        </p:txBody>
      </p:sp>
      <p:sp>
        <p:nvSpPr>
          <p:cNvPr id="44" name="TextBox 43"/>
          <p:cNvSpPr txBox="1"/>
          <p:nvPr/>
        </p:nvSpPr>
        <p:spPr>
          <a:xfrm>
            <a:off x="5941893" y="1844824"/>
            <a:ext cx="646331" cy="369332"/>
          </a:xfrm>
          <a:prstGeom prst="rect">
            <a:avLst/>
          </a:prstGeom>
          <a:noFill/>
        </p:spPr>
        <p:txBody>
          <a:bodyPr wrap="none" rtlCol="0">
            <a:spAutoFit/>
          </a:bodyPr>
          <a:lstStyle/>
          <a:p>
            <a:r>
              <a:rPr lang="en-GB" dirty="0" smtClean="0"/>
              <a:t>S.G.</a:t>
            </a:r>
            <a:endParaRPr lang="en-GB" dirty="0"/>
          </a:p>
        </p:txBody>
      </p:sp>
      <p:cxnSp>
        <p:nvCxnSpPr>
          <p:cNvPr id="11" name="Straight Arrow Connector 10"/>
          <p:cNvCxnSpPr/>
          <p:nvPr/>
        </p:nvCxnSpPr>
        <p:spPr>
          <a:xfrm>
            <a:off x="5714462" y="4419635"/>
            <a:ext cx="0" cy="36004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5" name="Straight Arrow Connector 44"/>
          <p:cNvCxnSpPr/>
          <p:nvPr/>
        </p:nvCxnSpPr>
        <p:spPr>
          <a:xfrm>
            <a:off x="5940152" y="2924944"/>
            <a:ext cx="0" cy="36004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52" name="Straight Arrow Connector 51"/>
          <p:cNvCxnSpPr/>
          <p:nvPr/>
        </p:nvCxnSpPr>
        <p:spPr>
          <a:xfrm>
            <a:off x="6100144" y="2169150"/>
            <a:ext cx="0" cy="36004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54" name="Footer Placeholder 3"/>
          <p:cNvSpPr txBox="1">
            <a:spLocks/>
          </p:cNvSpPr>
          <p:nvPr/>
        </p:nvSpPr>
        <p:spPr>
          <a:xfrm>
            <a:off x="7828162" y="389451"/>
            <a:ext cx="1054827"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mtClean="0">
                <a:solidFill>
                  <a:schemeClr val="tx1"/>
                </a:solidFill>
              </a:rPr>
              <a:t>EDMS 1762736</a:t>
            </a:r>
            <a:endParaRPr lang="en-US" dirty="0">
              <a:solidFill>
                <a:schemeClr val="tx1"/>
              </a:solidFill>
            </a:endParaRPr>
          </a:p>
        </p:txBody>
      </p:sp>
    </p:spTree>
    <p:extLst>
      <p:ext uri="{BB962C8B-B14F-4D97-AF65-F5344CB8AC3E}">
        <p14:creationId xmlns:p14="http://schemas.microsoft.com/office/powerpoint/2010/main" val="35283680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7828162" y="389451"/>
            <a:ext cx="1054827" cy="360000"/>
          </a:xfrm>
        </p:spPr>
        <p:txBody>
          <a:bodyPr/>
          <a:lstStyle/>
          <a:p>
            <a:r>
              <a:rPr lang="en-US" dirty="0" smtClean="0">
                <a:solidFill>
                  <a:schemeClr val="tx1"/>
                </a:solidFill>
              </a:rPr>
              <a:t>EDMS 1762736</a:t>
            </a:r>
            <a:endParaRPr lang="en-US" dirty="0">
              <a:solidFill>
                <a:schemeClr val="tx1"/>
              </a:solidFill>
            </a:endParaRPr>
          </a:p>
        </p:txBody>
      </p:sp>
      <p:pic>
        <p:nvPicPr>
          <p:cNvPr id="7" name="Picture 6"/>
          <p:cNvPicPr>
            <a:picLocks noChangeAspect="1"/>
          </p:cNvPicPr>
          <p:nvPr/>
        </p:nvPicPr>
        <p:blipFill>
          <a:blip r:embed="rId2"/>
          <a:stretch>
            <a:fillRect/>
          </a:stretch>
        </p:blipFill>
        <p:spPr>
          <a:xfrm>
            <a:off x="522543" y="1795158"/>
            <a:ext cx="2731412" cy="2408663"/>
          </a:xfrm>
          <a:prstGeom prst="rect">
            <a:avLst/>
          </a:prstGeom>
        </p:spPr>
      </p:pic>
      <p:sp>
        <p:nvSpPr>
          <p:cNvPr id="18" name="TextBox 17"/>
          <p:cNvSpPr txBox="1"/>
          <p:nvPr/>
        </p:nvSpPr>
        <p:spPr>
          <a:xfrm>
            <a:off x="501976" y="856806"/>
            <a:ext cx="8642024" cy="1077218"/>
          </a:xfrm>
          <a:prstGeom prst="rect">
            <a:avLst/>
          </a:prstGeom>
          <a:noFill/>
        </p:spPr>
        <p:txBody>
          <a:bodyPr wrap="square" rtlCol="0">
            <a:spAutoFit/>
          </a:bodyPr>
          <a:lstStyle/>
          <a:p>
            <a:r>
              <a:rPr lang="en-GB" sz="1600" i="1" u="sng" dirty="0">
                <a:solidFill>
                  <a:schemeClr val="accent5"/>
                </a:solidFill>
              </a:rPr>
              <a:t>3 custom made displacement measuring heads </a:t>
            </a:r>
            <a:r>
              <a:rPr lang="en-GB" sz="1600" i="1" dirty="0">
                <a:solidFill>
                  <a:schemeClr val="accent5"/>
                </a:solidFill>
              </a:rPr>
              <a:t>inside the </a:t>
            </a:r>
            <a:r>
              <a:rPr lang="en-GB" sz="1600" i="1" dirty="0" smtClean="0">
                <a:solidFill>
                  <a:schemeClr val="accent5"/>
                </a:solidFill>
              </a:rPr>
              <a:t>beam screen to measure:</a:t>
            </a:r>
          </a:p>
          <a:p>
            <a:pPr marL="171450" indent="-171450">
              <a:buFont typeface="Arial" panose="020B0604020202020204" pitchFamily="34" charset="0"/>
              <a:buChar char="•"/>
            </a:pPr>
            <a:r>
              <a:rPr lang="en-GB" sz="1600" i="1" dirty="0" smtClean="0">
                <a:solidFill>
                  <a:schemeClr val="accent5"/>
                </a:solidFill>
              </a:rPr>
              <a:t>Beam screen expansion</a:t>
            </a:r>
          </a:p>
          <a:p>
            <a:pPr marL="171450" indent="-171450">
              <a:buFont typeface="Arial" panose="020B0604020202020204" pitchFamily="34" charset="0"/>
              <a:buChar char="•"/>
            </a:pPr>
            <a:r>
              <a:rPr lang="en-GB" sz="1600" i="1" dirty="0" smtClean="0">
                <a:solidFill>
                  <a:schemeClr val="accent5"/>
                </a:solidFill>
              </a:rPr>
              <a:t>W block tilt</a:t>
            </a:r>
          </a:p>
          <a:p>
            <a:pPr marL="171450" indent="-171450">
              <a:buFont typeface="Arial" panose="020B0604020202020204" pitchFamily="34" charset="0"/>
              <a:buChar char="•"/>
            </a:pPr>
            <a:r>
              <a:rPr lang="en-GB" sz="1600" i="1" dirty="0" smtClean="0">
                <a:solidFill>
                  <a:schemeClr val="accent5"/>
                </a:solidFill>
              </a:rPr>
              <a:t>Magnetic field</a:t>
            </a:r>
            <a:endParaRPr lang="en-GB" sz="1600" i="1" dirty="0">
              <a:solidFill>
                <a:schemeClr val="accent5"/>
              </a:solidFill>
            </a:endParaRPr>
          </a:p>
        </p:txBody>
      </p:sp>
      <p:sp>
        <p:nvSpPr>
          <p:cNvPr id="29" name="Titre 1"/>
          <p:cNvSpPr txBox="1">
            <a:spLocks/>
          </p:cNvSpPr>
          <p:nvPr/>
        </p:nvSpPr>
        <p:spPr>
          <a:xfrm>
            <a:off x="611560" y="188640"/>
            <a:ext cx="7744016" cy="576064"/>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Measuring probe</a:t>
            </a:r>
            <a:endParaRPr lang="en-GB" dirty="0"/>
          </a:p>
        </p:txBody>
      </p:sp>
      <p:sp>
        <p:nvSpPr>
          <p:cNvPr id="2" name="Rectangle 1"/>
          <p:cNvSpPr/>
          <p:nvPr/>
        </p:nvSpPr>
        <p:spPr>
          <a:xfrm>
            <a:off x="2635203" y="1701408"/>
            <a:ext cx="1239442" cy="523220"/>
          </a:xfrm>
          <a:prstGeom prst="rect">
            <a:avLst/>
          </a:prstGeom>
        </p:spPr>
        <p:txBody>
          <a:bodyPr wrap="none">
            <a:spAutoFit/>
          </a:bodyPr>
          <a:lstStyle/>
          <a:p>
            <a:pPr algn="ctr"/>
            <a:r>
              <a:rPr lang="en-GB" sz="1400" dirty="0" smtClean="0"/>
              <a:t>Expansion</a:t>
            </a:r>
          </a:p>
          <a:p>
            <a:pPr algn="ctr"/>
            <a:r>
              <a:rPr lang="en-GB" sz="1400" dirty="0" smtClean="0"/>
              <a:t>Beam screen</a:t>
            </a:r>
            <a:endParaRPr lang="en-GB" sz="1400" dirty="0"/>
          </a:p>
        </p:txBody>
      </p:sp>
      <p:sp>
        <p:nvSpPr>
          <p:cNvPr id="30" name="Rectangle 29"/>
          <p:cNvSpPr/>
          <p:nvPr/>
        </p:nvSpPr>
        <p:spPr>
          <a:xfrm>
            <a:off x="323528" y="3140968"/>
            <a:ext cx="782587" cy="523220"/>
          </a:xfrm>
          <a:prstGeom prst="rect">
            <a:avLst/>
          </a:prstGeom>
        </p:spPr>
        <p:txBody>
          <a:bodyPr wrap="none">
            <a:spAutoFit/>
          </a:bodyPr>
          <a:lstStyle/>
          <a:p>
            <a:pPr algn="ctr"/>
            <a:r>
              <a:rPr lang="en-GB" sz="1400" dirty="0" smtClean="0"/>
              <a:t>Tilt</a:t>
            </a:r>
          </a:p>
          <a:p>
            <a:pPr algn="ctr"/>
            <a:r>
              <a:rPr lang="en-GB" sz="1400" dirty="0" smtClean="0"/>
              <a:t>W bock</a:t>
            </a:r>
            <a:endParaRPr lang="en-GB" sz="1400" dirty="0"/>
          </a:p>
        </p:txBody>
      </p:sp>
      <p:sp>
        <p:nvSpPr>
          <p:cNvPr id="35" name="Footer Placeholder 3"/>
          <p:cNvSpPr txBox="1">
            <a:spLocks/>
          </p:cNvSpPr>
          <p:nvPr/>
        </p:nvSpPr>
        <p:spPr>
          <a:xfrm>
            <a:off x="6804248" y="6356350"/>
            <a:ext cx="1727752"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M. Morrone, C. Garion</a:t>
            </a:r>
            <a:endParaRPr lang="en-GB" dirty="0"/>
          </a:p>
        </p:txBody>
      </p:sp>
      <p:sp>
        <p:nvSpPr>
          <p:cNvPr id="38" name="Slide Number Placeholder 4"/>
          <p:cNvSpPr>
            <a:spLocks noGrp="1"/>
          </p:cNvSpPr>
          <p:nvPr>
            <p:ph type="sldNum" sz="quarter" idx="12"/>
          </p:nvPr>
        </p:nvSpPr>
        <p:spPr>
          <a:xfrm>
            <a:off x="8686800" y="6356350"/>
            <a:ext cx="360000" cy="360000"/>
          </a:xfrm>
        </p:spPr>
        <p:txBody>
          <a:bodyPr/>
          <a:lstStyle/>
          <a:p>
            <a:r>
              <a:rPr lang="fr-FR" dirty="0" smtClean="0"/>
              <a:t>14</a:t>
            </a:r>
            <a:endParaRPr lang="fr-FR" dirty="0"/>
          </a:p>
        </p:txBody>
      </p:sp>
      <p:pic>
        <p:nvPicPr>
          <p:cNvPr id="40" name="Picture 39"/>
          <p:cNvPicPr/>
          <p:nvPr/>
        </p:nvPicPr>
        <p:blipFill>
          <a:blip r:embed="rId3"/>
          <a:stretch>
            <a:fillRect/>
          </a:stretch>
        </p:blipFill>
        <p:spPr>
          <a:xfrm>
            <a:off x="5168357" y="2048355"/>
            <a:ext cx="3165475" cy="1422400"/>
          </a:xfrm>
          <a:prstGeom prst="rect">
            <a:avLst/>
          </a:prstGeom>
        </p:spPr>
      </p:pic>
      <p:pic>
        <p:nvPicPr>
          <p:cNvPr id="10" name="Picture 9"/>
          <p:cNvPicPr>
            <a:picLocks noChangeAspect="1"/>
          </p:cNvPicPr>
          <p:nvPr/>
        </p:nvPicPr>
        <p:blipFill>
          <a:blip r:embed="rId4"/>
          <a:stretch>
            <a:fillRect/>
          </a:stretch>
        </p:blipFill>
        <p:spPr>
          <a:xfrm>
            <a:off x="1251365" y="4203821"/>
            <a:ext cx="7435435" cy="2152529"/>
          </a:xfrm>
          <a:prstGeom prst="rect">
            <a:avLst/>
          </a:prstGeom>
        </p:spPr>
      </p:pic>
      <p:sp>
        <p:nvSpPr>
          <p:cNvPr id="13" name="Rectangle 12"/>
          <p:cNvSpPr/>
          <p:nvPr/>
        </p:nvSpPr>
        <p:spPr>
          <a:xfrm>
            <a:off x="755576" y="4203821"/>
            <a:ext cx="7853824" cy="203349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5" name="Picture 14"/>
          <p:cNvPicPr>
            <a:picLocks noChangeAspect="1"/>
          </p:cNvPicPr>
          <p:nvPr/>
        </p:nvPicPr>
        <p:blipFill rotWithShape="1">
          <a:blip r:embed="rId5"/>
          <a:srcRect b="38451"/>
          <a:stretch/>
        </p:blipFill>
        <p:spPr>
          <a:xfrm>
            <a:off x="768723" y="4097834"/>
            <a:ext cx="7864522" cy="2191366"/>
          </a:xfrm>
          <a:prstGeom prst="rect">
            <a:avLst/>
          </a:prstGeom>
        </p:spPr>
      </p:pic>
    </p:spTree>
    <p:extLst>
      <p:ext uri="{BB962C8B-B14F-4D97-AF65-F5344CB8AC3E}">
        <p14:creationId xmlns:p14="http://schemas.microsoft.com/office/powerpoint/2010/main" val="2510232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anim calcmode="lin" valueType="num">
                                      <p:cBhvr>
                                        <p:cTn id="19" dur="1000" fill="hold"/>
                                        <p:tgtEl>
                                          <p:spTgt spid="15"/>
                                        </p:tgtEl>
                                        <p:attrNameLst>
                                          <p:attrName>ppt_x</p:attrName>
                                        </p:attrNameLst>
                                      </p:cBhvr>
                                      <p:tavLst>
                                        <p:tav tm="0">
                                          <p:val>
                                            <p:strVal val="#ppt_x"/>
                                          </p:val>
                                        </p:tav>
                                        <p:tav tm="100000">
                                          <p:val>
                                            <p:strVal val="#ppt_x"/>
                                          </p:val>
                                        </p:tav>
                                      </p:tavLst>
                                    </p:anim>
                                    <p:anim calcmode="lin" valueType="num">
                                      <p:cBhvr>
                                        <p:cTn id="2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23528" y="1203720"/>
            <a:ext cx="8646881" cy="584775"/>
          </a:xfrm>
          <a:prstGeom prst="rect">
            <a:avLst/>
          </a:prstGeom>
          <a:noFill/>
        </p:spPr>
        <p:txBody>
          <a:bodyPr wrap="square" rtlCol="0">
            <a:spAutoFit/>
          </a:bodyPr>
          <a:lstStyle/>
          <a:p>
            <a:r>
              <a:rPr lang="en-GB" sz="1600" i="1" u="sng" dirty="0">
                <a:solidFill>
                  <a:schemeClr val="accent5"/>
                </a:solidFill>
              </a:rPr>
              <a:t>4 lines of </a:t>
            </a:r>
            <a:r>
              <a:rPr lang="en-GB" sz="1600" i="1" u="sng" dirty="0" err="1">
                <a:solidFill>
                  <a:schemeClr val="accent5"/>
                </a:solidFill>
              </a:rPr>
              <a:t>fibers</a:t>
            </a:r>
            <a:r>
              <a:rPr lang="en-GB" sz="1600" i="1" u="sng" dirty="0">
                <a:solidFill>
                  <a:schemeClr val="accent5"/>
                </a:solidFill>
              </a:rPr>
              <a:t> </a:t>
            </a:r>
            <a:r>
              <a:rPr lang="en-GB" sz="1600" i="1" dirty="0">
                <a:solidFill>
                  <a:schemeClr val="accent5"/>
                </a:solidFill>
              </a:rPr>
              <a:t>installed in 4 </a:t>
            </a:r>
            <a:r>
              <a:rPr lang="en-GB" sz="1600" i="1" dirty="0" err="1">
                <a:solidFill>
                  <a:schemeClr val="accent5"/>
                </a:solidFill>
              </a:rPr>
              <a:t>diametrally</a:t>
            </a:r>
            <a:r>
              <a:rPr lang="en-GB" sz="1600" i="1" dirty="0">
                <a:solidFill>
                  <a:schemeClr val="accent5"/>
                </a:solidFill>
              </a:rPr>
              <a:t> opposed </a:t>
            </a:r>
            <a:r>
              <a:rPr lang="en-GB" sz="1600" i="1" dirty="0" err="1">
                <a:solidFill>
                  <a:schemeClr val="accent5"/>
                </a:solidFill>
              </a:rPr>
              <a:t>generatrixes</a:t>
            </a:r>
            <a:r>
              <a:rPr lang="en-GB" sz="1600" i="1" dirty="0">
                <a:solidFill>
                  <a:schemeClr val="accent5"/>
                </a:solidFill>
              </a:rPr>
              <a:t> of the cold bore: 12 biaxial strain measurement </a:t>
            </a:r>
            <a:r>
              <a:rPr lang="en-GB" sz="1600" i="1" dirty="0" smtClean="0">
                <a:solidFill>
                  <a:schemeClr val="accent5"/>
                </a:solidFill>
              </a:rPr>
              <a:t>points.</a:t>
            </a:r>
            <a:endParaRPr lang="en-GB" sz="1600" i="1" dirty="0">
              <a:solidFill>
                <a:schemeClr val="accent5"/>
              </a:solidFill>
            </a:endParaRPr>
          </a:p>
        </p:txBody>
      </p:sp>
      <p:sp>
        <p:nvSpPr>
          <p:cNvPr id="29" name="Titre 1"/>
          <p:cNvSpPr txBox="1">
            <a:spLocks/>
          </p:cNvSpPr>
          <p:nvPr/>
        </p:nvSpPr>
        <p:spPr>
          <a:xfrm>
            <a:off x="611560" y="188640"/>
            <a:ext cx="7744016" cy="576064"/>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Cold bore </a:t>
            </a:r>
            <a:r>
              <a:rPr lang="en-GB" dirty="0" err="1" smtClean="0"/>
              <a:t>fibers</a:t>
            </a:r>
            <a:endParaRPr lang="en-GB" dirty="0"/>
          </a:p>
        </p:txBody>
      </p:sp>
      <p:sp>
        <p:nvSpPr>
          <p:cNvPr id="35" name="Footer Placeholder 3"/>
          <p:cNvSpPr txBox="1">
            <a:spLocks/>
          </p:cNvSpPr>
          <p:nvPr/>
        </p:nvSpPr>
        <p:spPr>
          <a:xfrm>
            <a:off x="1905000" y="6356350"/>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M. Morrone, C. Garion</a:t>
            </a:r>
            <a:endParaRPr lang="en-GB" dirty="0"/>
          </a:p>
        </p:txBody>
      </p:sp>
      <p:sp>
        <p:nvSpPr>
          <p:cNvPr id="38" name="Slide Number Placeholder 4"/>
          <p:cNvSpPr>
            <a:spLocks noGrp="1"/>
          </p:cNvSpPr>
          <p:nvPr>
            <p:ph type="sldNum" sz="quarter" idx="12"/>
          </p:nvPr>
        </p:nvSpPr>
        <p:spPr>
          <a:xfrm>
            <a:off x="8686800" y="6356350"/>
            <a:ext cx="360000" cy="360000"/>
          </a:xfrm>
        </p:spPr>
        <p:txBody>
          <a:bodyPr/>
          <a:lstStyle/>
          <a:p>
            <a:r>
              <a:rPr lang="fr-FR" dirty="0" smtClean="0"/>
              <a:t>15</a:t>
            </a:r>
            <a:endParaRPr lang="fr-FR" dirty="0"/>
          </a:p>
        </p:txBody>
      </p:sp>
      <p:sp>
        <p:nvSpPr>
          <p:cNvPr id="34" name="Footer Placeholder 3"/>
          <p:cNvSpPr>
            <a:spLocks noGrp="1"/>
          </p:cNvSpPr>
          <p:nvPr>
            <p:ph type="ftr" sz="quarter" idx="11"/>
          </p:nvPr>
        </p:nvSpPr>
        <p:spPr>
          <a:xfrm>
            <a:off x="7828162" y="389451"/>
            <a:ext cx="1054827" cy="360000"/>
          </a:xfrm>
        </p:spPr>
        <p:txBody>
          <a:bodyPr/>
          <a:lstStyle/>
          <a:p>
            <a:r>
              <a:rPr lang="en-US" dirty="0" smtClean="0">
                <a:solidFill>
                  <a:schemeClr val="tx1"/>
                </a:solidFill>
              </a:rPr>
              <a:t>EDMS 1762736</a:t>
            </a:r>
            <a:endParaRPr lang="en-US" dirty="0">
              <a:solidFill>
                <a:schemeClr val="tx1"/>
              </a:solidFill>
            </a:endParaRPr>
          </a:p>
        </p:txBody>
      </p:sp>
      <p:pic>
        <p:nvPicPr>
          <p:cNvPr id="39" name="Picture 7" descr="cid:image007.jpg@01D45109.EDBB7D30"/>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3950046" y="2358417"/>
            <a:ext cx="4845530" cy="3287781"/>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 descr="cid:image005.jpg@01D45109.EDBB7D30"/>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7101760" y="4240256"/>
            <a:ext cx="1683472" cy="140594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6"/>
          <a:stretch>
            <a:fillRect/>
          </a:stretch>
        </p:blipFill>
        <p:spPr>
          <a:xfrm>
            <a:off x="179512" y="2636912"/>
            <a:ext cx="3770534" cy="2420590"/>
          </a:xfrm>
          <a:prstGeom prst="rect">
            <a:avLst/>
          </a:prstGeom>
        </p:spPr>
      </p:pic>
    </p:spTree>
    <p:extLst>
      <p:ext uri="{BB962C8B-B14F-4D97-AF65-F5344CB8AC3E}">
        <p14:creationId xmlns:p14="http://schemas.microsoft.com/office/powerpoint/2010/main" val="1894793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108520" y="260648"/>
            <a:ext cx="2952336" cy="1008112"/>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Outline</a:t>
            </a:r>
            <a:endParaRPr lang="en-GB" dirty="0"/>
          </a:p>
        </p:txBody>
      </p:sp>
      <p:sp>
        <p:nvSpPr>
          <p:cNvPr id="3" name="Rectangle 2"/>
          <p:cNvSpPr/>
          <p:nvPr/>
        </p:nvSpPr>
        <p:spPr>
          <a:xfrm>
            <a:off x="539552" y="1102296"/>
            <a:ext cx="8136904" cy="5632311"/>
          </a:xfrm>
          <a:prstGeom prst="rect">
            <a:avLst/>
          </a:prstGeom>
        </p:spPr>
        <p:txBody>
          <a:bodyPr wrap="square">
            <a:spAutoFit/>
          </a:bodyPr>
          <a:lstStyle/>
          <a:p>
            <a:pPr marL="285750" indent="-285750">
              <a:spcAft>
                <a:spcPts val="0"/>
              </a:spcAft>
              <a:buFont typeface="Arial" panose="020B0604020202020204" pitchFamily="34" charset="0"/>
              <a:buChar char="•"/>
            </a:pPr>
            <a:endParaRPr lang="en-GB" sz="2400" dirty="0" smtClean="0">
              <a:solidFill>
                <a:schemeClr val="accent5"/>
              </a:solidFill>
              <a:ea typeface="Calibri" panose="020F0502020204030204" pitchFamily="34" charset="0"/>
            </a:endParaRPr>
          </a:p>
          <a:p>
            <a:pPr marL="285750" indent="-285750">
              <a:buFont typeface="Arial" panose="020B0604020202020204" pitchFamily="34" charset="0"/>
              <a:buChar char="•"/>
            </a:pPr>
            <a:r>
              <a:rPr lang="en-GB" sz="2400" dirty="0">
                <a:solidFill>
                  <a:schemeClr val="bg1">
                    <a:lumMod val="85000"/>
                  </a:schemeClr>
                </a:solidFill>
                <a:ea typeface="Calibri" panose="020F0502020204030204" pitchFamily="34" charset="0"/>
              </a:rPr>
              <a:t>Magnet quench </a:t>
            </a:r>
            <a:r>
              <a:rPr lang="en-GB" sz="2400" dirty="0" smtClean="0">
                <a:solidFill>
                  <a:schemeClr val="bg1">
                    <a:lumMod val="85000"/>
                  </a:schemeClr>
                </a:solidFill>
                <a:ea typeface="Calibri" panose="020F0502020204030204" pitchFamily="34" charset="0"/>
              </a:rPr>
              <a:t>test</a:t>
            </a:r>
          </a:p>
          <a:p>
            <a:pPr marL="285750" indent="-285750">
              <a:buFont typeface="Arial" panose="020B0604020202020204" pitchFamily="34" charset="0"/>
              <a:buChar char="•"/>
            </a:pPr>
            <a:endParaRPr lang="en-GB" sz="2400" dirty="0" smtClean="0">
              <a:solidFill>
                <a:schemeClr val="bg1">
                  <a:lumMod val="85000"/>
                </a:schemeClr>
              </a:solidFill>
              <a:ea typeface="Calibri" panose="020F0502020204030204" pitchFamily="34" charset="0"/>
            </a:endParaRPr>
          </a:p>
          <a:p>
            <a:pPr marL="285750" indent="-285750">
              <a:buFont typeface="Arial" panose="020B0604020202020204" pitchFamily="34" charset="0"/>
              <a:buChar char="•"/>
            </a:pPr>
            <a:r>
              <a:rPr lang="en-GB" sz="2400" dirty="0" smtClean="0">
                <a:solidFill>
                  <a:schemeClr val="bg1">
                    <a:lumMod val="85000"/>
                  </a:schemeClr>
                </a:solidFill>
                <a:ea typeface="Calibri" panose="020F0502020204030204" pitchFamily="34" charset="0"/>
              </a:rPr>
              <a:t>Physics of the problem</a:t>
            </a:r>
          </a:p>
          <a:p>
            <a:pPr marL="285750" indent="-285750">
              <a:buFont typeface="Arial" panose="020B0604020202020204" pitchFamily="34" charset="0"/>
              <a:buChar char="•"/>
            </a:pPr>
            <a:endParaRPr lang="en-GB" sz="2400" dirty="0" smtClean="0">
              <a:solidFill>
                <a:schemeClr val="bg1">
                  <a:lumMod val="85000"/>
                </a:schemeClr>
              </a:solidFill>
              <a:ea typeface="Calibri" panose="020F0502020204030204" pitchFamily="34" charset="0"/>
            </a:endParaRPr>
          </a:p>
          <a:p>
            <a:pPr marL="285750" indent="-285750">
              <a:spcAft>
                <a:spcPts val="0"/>
              </a:spcAft>
              <a:buFont typeface="Arial" panose="020B0604020202020204" pitchFamily="34" charset="0"/>
              <a:buChar char="•"/>
            </a:pPr>
            <a:r>
              <a:rPr lang="en-GB" sz="2400" dirty="0">
                <a:solidFill>
                  <a:schemeClr val="bg1">
                    <a:lumMod val="85000"/>
                  </a:schemeClr>
                </a:solidFill>
                <a:ea typeface="Calibri" panose="020F0502020204030204" pitchFamily="34" charset="0"/>
              </a:rPr>
              <a:t>I</a:t>
            </a:r>
            <a:r>
              <a:rPr lang="en-GB" sz="2400" dirty="0" smtClean="0">
                <a:solidFill>
                  <a:schemeClr val="bg1">
                    <a:lumMod val="85000"/>
                  </a:schemeClr>
                </a:solidFill>
                <a:ea typeface="Calibri" panose="020F0502020204030204" pitchFamily="34" charset="0"/>
              </a:rPr>
              <a:t>nstrumentation</a:t>
            </a:r>
          </a:p>
          <a:p>
            <a:pPr>
              <a:spcAft>
                <a:spcPts val="0"/>
              </a:spcAft>
            </a:pPr>
            <a:endParaRPr lang="en-GB" sz="2400" dirty="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r>
              <a:rPr lang="en-GB" sz="2400" dirty="0" smtClean="0">
                <a:solidFill>
                  <a:schemeClr val="accent5"/>
                </a:solidFill>
                <a:ea typeface="Calibri" panose="020F0502020204030204" pitchFamily="34" charset="0"/>
              </a:rPr>
              <a:t>Results and comparison with simulations</a:t>
            </a:r>
          </a:p>
          <a:p>
            <a:pPr marL="285750" indent="-285750">
              <a:spcAft>
                <a:spcPts val="0"/>
              </a:spcAft>
              <a:buFont typeface="Arial" panose="020B0604020202020204" pitchFamily="34" charset="0"/>
              <a:buChar char="•"/>
            </a:pPr>
            <a:endParaRPr lang="en-GB" sz="2400" dirty="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r>
              <a:rPr lang="en-GB" sz="2400" dirty="0" smtClean="0">
                <a:solidFill>
                  <a:schemeClr val="bg1">
                    <a:lumMod val="85000"/>
                  </a:schemeClr>
                </a:solidFill>
                <a:ea typeface="Calibri" panose="020F0502020204030204" pitchFamily="34" charset="0"/>
              </a:rPr>
              <a:t>Conclusions and next steps</a:t>
            </a:r>
          </a:p>
          <a:p>
            <a:pPr marL="285750" indent="-285750">
              <a:spcAft>
                <a:spcPts val="0"/>
              </a:spcAft>
              <a:buFont typeface="Arial" panose="020B0604020202020204" pitchFamily="34" charset="0"/>
              <a:buChar char="•"/>
            </a:pPr>
            <a:endParaRPr lang="en-GB" sz="2400" dirty="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endParaRPr lang="en-GB" sz="2400" dirty="0" smtClean="0">
              <a:solidFill>
                <a:schemeClr val="accent5"/>
              </a:solidFill>
              <a:ea typeface="Calibri" panose="020F0502020204030204" pitchFamily="34" charset="0"/>
            </a:endParaRPr>
          </a:p>
          <a:p>
            <a:pPr>
              <a:spcAft>
                <a:spcPts val="0"/>
              </a:spcAft>
            </a:pPr>
            <a:endParaRPr lang="en-GB" sz="2400" dirty="0">
              <a:solidFill>
                <a:schemeClr val="accent5"/>
              </a:solidFill>
              <a:ea typeface="Calibri" panose="020F0502020204030204" pitchFamily="34" charset="0"/>
            </a:endParaRPr>
          </a:p>
          <a:p>
            <a:pPr>
              <a:spcAft>
                <a:spcPts val="0"/>
              </a:spcAft>
            </a:pPr>
            <a:endParaRPr lang="en-GB" sz="2400" dirty="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endParaRPr lang="en-GB" sz="2400" dirty="0">
              <a:solidFill>
                <a:schemeClr val="accent5"/>
              </a:solidFill>
              <a:ea typeface="Calibri" panose="020F0502020204030204" pitchFamily="34" charset="0"/>
            </a:endParaRPr>
          </a:p>
        </p:txBody>
      </p:sp>
      <p:sp>
        <p:nvSpPr>
          <p:cNvPr id="4"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5" name="Slide Number Placeholder 4"/>
          <p:cNvSpPr>
            <a:spLocks noGrp="1"/>
          </p:cNvSpPr>
          <p:nvPr>
            <p:ph type="sldNum" sz="quarter" idx="12"/>
          </p:nvPr>
        </p:nvSpPr>
        <p:spPr>
          <a:xfrm>
            <a:off x="8686800" y="6356350"/>
            <a:ext cx="360000" cy="360000"/>
          </a:xfrm>
        </p:spPr>
        <p:txBody>
          <a:bodyPr/>
          <a:lstStyle/>
          <a:p>
            <a:r>
              <a:rPr lang="fr-FR" dirty="0" smtClean="0"/>
              <a:t>16</a:t>
            </a:r>
            <a:endParaRPr lang="fr-FR" dirty="0"/>
          </a:p>
        </p:txBody>
      </p:sp>
    </p:spTree>
    <p:extLst>
      <p:ext uri="{BB962C8B-B14F-4D97-AF65-F5344CB8AC3E}">
        <p14:creationId xmlns:p14="http://schemas.microsoft.com/office/powerpoint/2010/main" val="5643891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827584" y="260648"/>
            <a:ext cx="7744016" cy="576064"/>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General overview of all the strain gauges</a:t>
            </a:r>
            <a:endParaRPr lang="en-GB"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1268760"/>
            <a:ext cx="7723432" cy="4858392"/>
          </a:xfrm>
          <a:prstGeom prst="rect">
            <a:avLst/>
          </a:prstGeom>
        </p:spPr>
      </p:pic>
      <p:sp>
        <p:nvSpPr>
          <p:cNvPr id="6" name="Oval 5"/>
          <p:cNvSpPr/>
          <p:nvPr/>
        </p:nvSpPr>
        <p:spPr>
          <a:xfrm>
            <a:off x="2555776" y="1319282"/>
            <a:ext cx="1368152" cy="3901207"/>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Oval 6"/>
          <p:cNvSpPr/>
          <p:nvPr/>
        </p:nvSpPr>
        <p:spPr>
          <a:xfrm>
            <a:off x="7349364" y="1374194"/>
            <a:ext cx="462996" cy="3846295"/>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Oval 7"/>
          <p:cNvSpPr/>
          <p:nvPr/>
        </p:nvSpPr>
        <p:spPr>
          <a:xfrm>
            <a:off x="6333040" y="1399674"/>
            <a:ext cx="255184" cy="3820815"/>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ectangle 11"/>
          <p:cNvSpPr/>
          <p:nvPr/>
        </p:nvSpPr>
        <p:spPr>
          <a:xfrm>
            <a:off x="3906500" y="4006805"/>
            <a:ext cx="3329796" cy="646331"/>
          </a:xfrm>
          <a:prstGeom prst="rect">
            <a:avLst/>
          </a:prstGeom>
        </p:spPr>
        <p:txBody>
          <a:bodyPr wrap="square">
            <a:spAutoFit/>
          </a:bodyPr>
          <a:lstStyle/>
          <a:p>
            <a:r>
              <a:rPr lang="en-GB" dirty="0" smtClean="0"/>
              <a:t>No plastic deformation. </a:t>
            </a:r>
          </a:p>
          <a:p>
            <a:r>
              <a:rPr lang="en-GB" dirty="0" smtClean="0"/>
              <a:t>Due to some artefacts.</a:t>
            </a:r>
            <a:endParaRPr lang="en-GB" dirty="0"/>
          </a:p>
        </p:txBody>
      </p:sp>
      <p:sp>
        <p:nvSpPr>
          <p:cNvPr id="9"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10" name="Slide Number Placeholder 4"/>
          <p:cNvSpPr>
            <a:spLocks noGrp="1"/>
          </p:cNvSpPr>
          <p:nvPr>
            <p:ph type="sldNum" sz="quarter" idx="12"/>
          </p:nvPr>
        </p:nvSpPr>
        <p:spPr>
          <a:xfrm>
            <a:off x="8686800" y="6356350"/>
            <a:ext cx="360000" cy="360000"/>
          </a:xfrm>
        </p:spPr>
        <p:txBody>
          <a:bodyPr/>
          <a:lstStyle/>
          <a:p>
            <a:r>
              <a:rPr lang="fr-FR" dirty="0" smtClean="0"/>
              <a:t>17</a:t>
            </a:r>
            <a:endParaRPr lang="fr-FR" dirty="0"/>
          </a:p>
        </p:txBody>
      </p:sp>
    </p:spTree>
    <p:extLst>
      <p:ext uri="{BB962C8B-B14F-4D97-AF65-F5344CB8AC3E}">
        <p14:creationId xmlns:p14="http://schemas.microsoft.com/office/powerpoint/2010/main" val="441883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ernbox.cern.ch/index.php/s/l1Oo7bOxL1Gd08G/download?x-access-token=eyJhbGciOiJIUzI1NiIsInR5cCI6IkpXVCJ9.eyJleHAiOiIyMDE4LTExLTIyVDEwOjU0OjQxLjE0MTE1NTk1KzAxOjAwIiwiZXhwaXJlcyI6MCwiaWQiOiIxNDk3NjgiLCJpdGVtX3R5cGUiOjAsIm10aW1lIjoxNTQyODc2ODY1LCJvd25lciI6Im9zc2FjcmlzIiwicGF0aCI6ImVvc2hvbWUtbzoxOTkyOTc5NTgxNTAxNDQwMCIsInByb3RlY3RlZCI6ZmFsc2UsInJlYWRfb25seSI6dHJ1ZSwic2hhcmVfbmFtZSI6ImFkaGVzaXZlX3N1cnBsdXMuUE5HIiwidG9rZW4iOiJsMU9vN2JPeEwxR2QwOEcifQ.mmge3cjMn6aDiOw_kkriB8VrSIuykSv3dRIrebxd6f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34" y="1196752"/>
            <a:ext cx="4812098" cy="3098632"/>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68552" y="1199040"/>
            <a:ext cx="4139952" cy="3104964"/>
          </a:xfrm>
          <a:prstGeom prst="rect">
            <a:avLst/>
          </a:prstGeom>
        </p:spPr>
      </p:pic>
      <p:sp>
        <p:nvSpPr>
          <p:cNvPr id="4" name="Titre 1"/>
          <p:cNvSpPr txBox="1">
            <a:spLocks/>
          </p:cNvSpPr>
          <p:nvPr/>
        </p:nvSpPr>
        <p:spPr>
          <a:xfrm>
            <a:off x="827584" y="260648"/>
            <a:ext cx="7744016" cy="576064"/>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General overview of all the strain gauges</a:t>
            </a:r>
            <a:endParaRPr lang="en-GB" dirty="0"/>
          </a:p>
        </p:txBody>
      </p:sp>
      <p:sp>
        <p:nvSpPr>
          <p:cNvPr id="3" name="Rectangle 2"/>
          <p:cNvSpPr/>
          <p:nvPr/>
        </p:nvSpPr>
        <p:spPr>
          <a:xfrm>
            <a:off x="62798" y="4615968"/>
            <a:ext cx="9001000" cy="1754326"/>
          </a:xfrm>
          <a:prstGeom prst="rect">
            <a:avLst/>
          </a:prstGeom>
        </p:spPr>
        <p:txBody>
          <a:bodyPr wrap="square">
            <a:spAutoFit/>
          </a:bodyPr>
          <a:lstStyle/>
          <a:p>
            <a:r>
              <a:rPr lang="en-GB" dirty="0">
                <a:solidFill>
                  <a:schemeClr val="accent5"/>
                </a:solidFill>
              </a:rPr>
              <a:t>The </a:t>
            </a:r>
            <a:r>
              <a:rPr lang="en-GB" dirty="0" smtClean="0">
                <a:solidFill>
                  <a:schemeClr val="accent5"/>
                </a:solidFill>
              </a:rPr>
              <a:t>behaviour </a:t>
            </a:r>
            <a:r>
              <a:rPr lang="en-GB" dirty="0">
                <a:solidFill>
                  <a:schemeClr val="accent5"/>
                </a:solidFill>
              </a:rPr>
              <a:t>observed at the points located at M_F2 can be explained by the extra thickness induced by a slight surplus of the adhesive used for the bonding of the strain gages which entered in contact with the tungsten block. It can be seen in the red frame on the picture </a:t>
            </a:r>
            <a:r>
              <a:rPr lang="en-GB" dirty="0" smtClean="0">
                <a:solidFill>
                  <a:schemeClr val="accent5"/>
                </a:solidFill>
              </a:rPr>
              <a:t>above on the left. It is also noticeable that a strain gauge got detached (picture on the right). </a:t>
            </a:r>
            <a:endParaRPr lang="en-GB" dirty="0">
              <a:solidFill>
                <a:schemeClr val="accent5"/>
              </a:solidFill>
            </a:endParaRPr>
          </a:p>
          <a:p>
            <a:endParaRPr lang="en-GB" dirty="0">
              <a:solidFill>
                <a:schemeClr val="accent5"/>
              </a:solidFill>
            </a:endParaRPr>
          </a:p>
        </p:txBody>
      </p:sp>
      <p:sp>
        <p:nvSpPr>
          <p:cNvPr id="6"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7" name="Slide Number Placeholder 4"/>
          <p:cNvSpPr>
            <a:spLocks noGrp="1"/>
          </p:cNvSpPr>
          <p:nvPr>
            <p:ph type="sldNum" sz="quarter" idx="12"/>
          </p:nvPr>
        </p:nvSpPr>
        <p:spPr>
          <a:xfrm>
            <a:off x="8686800" y="6356350"/>
            <a:ext cx="360000" cy="360000"/>
          </a:xfrm>
        </p:spPr>
        <p:txBody>
          <a:bodyPr/>
          <a:lstStyle/>
          <a:p>
            <a:r>
              <a:rPr lang="fr-FR" dirty="0" smtClean="0"/>
              <a:t>18</a:t>
            </a:r>
            <a:endParaRPr lang="fr-FR" dirty="0"/>
          </a:p>
        </p:txBody>
      </p:sp>
    </p:spTree>
    <p:extLst>
      <p:ext uri="{BB962C8B-B14F-4D97-AF65-F5344CB8AC3E}">
        <p14:creationId xmlns:p14="http://schemas.microsoft.com/office/powerpoint/2010/main" val="16190093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611560" y="692696"/>
            <a:ext cx="7744016" cy="1008112"/>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Results </a:t>
            </a:r>
            <a:r>
              <a:rPr lang="en-GB" dirty="0" smtClean="0"/>
              <a:t>at 8.2 kA</a:t>
            </a:r>
          </a:p>
          <a:p>
            <a:r>
              <a:rPr lang="en-GB" sz="2000" dirty="0" smtClean="0"/>
              <a:t>(Strain gauges, measuring probe)</a:t>
            </a:r>
            <a:endParaRPr lang="en-GB" sz="2000" dirty="0"/>
          </a:p>
        </p:txBody>
      </p:sp>
      <p:pic>
        <p:nvPicPr>
          <p:cNvPr id="3" name="Picture 2"/>
          <p:cNvPicPr>
            <a:picLocks noChangeAspect="1"/>
          </p:cNvPicPr>
          <p:nvPr/>
        </p:nvPicPr>
        <p:blipFill>
          <a:blip r:embed="rId2"/>
          <a:stretch>
            <a:fillRect/>
          </a:stretch>
        </p:blipFill>
        <p:spPr>
          <a:xfrm>
            <a:off x="827584" y="2923869"/>
            <a:ext cx="3112178" cy="2823069"/>
          </a:xfrm>
          <a:prstGeom prst="rect">
            <a:avLst/>
          </a:prstGeom>
        </p:spPr>
      </p:pic>
      <p:pic>
        <p:nvPicPr>
          <p:cNvPr id="4" name="Picture 3"/>
          <p:cNvPicPr>
            <a:picLocks noChangeAspect="1"/>
          </p:cNvPicPr>
          <p:nvPr/>
        </p:nvPicPr>
        <p:blipFill>
          <a:blip r:embed="rId3"/>
          <a:stretch>
            <a:fillRect/>
          </a:stretch>
        </p:blipFill>
        <p:spPr>
          <a:xfrm>
            <a:off x="4483568" y="2923869"/>
            <a:ext cx="3782775" cy="2676905"/>
          </a:xfrm>
          <a:prstGeom prst="rect">
            <a:avLst/>
          </a:prstGeom>
        </p:spPr>
      </p:pic>
      <p:sp>
        <p:nvSpPr>
          <p:cNvPr id="5"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6" name="Slide Number Placeholder 4"/>
          <p:cNvSpPr>
            <a:spLocks noGrp="1"/>
          </p:cNvSpPr>
          <p:nvPr>
            <p:ph type="sldNum" sz="quarter" idx="12"/>
          </p:nvPr>
        </p:nvSpPr>
        <p:spPr>
          <a:xfrm>
            <a:off x="8686800" y="6356350"/>
            <a:ext cx="360000" cy="360000"/>
          </a:xfrm>
        </p:spPr>
        <p:txBody>
          <a:bodyPr/>
          <a:lstStyle/>
          <a:p>
            <a:r>
              <a:rPr lang="fr-FR" dirty="0" smtClean="0"/>
              <a:t>19</a:t>
            </a:r>
            <a:endParaRPr lang="fr-FR" dirty="0"/>
          </a:p>
        </p:txBody>
      </p:sp>
    </p:spTree>
    <p:extLst>
      <p:ext uri="{BB962C8B-B14F-4D97-AF65-F5344CB8AC3E}">
        <p14:creationId xmlns:p14="http://schemas.microsoft.com/office/powerpoint/2010/main" val="24354851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323528" y="285824"/>
            <a:ext cx="6192688" cy="1008112"/>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3200" dirty="0" smtClean="0"/>
              <a:t>Magnet quench test - Outline</a:t>
            </a:r>
            <a:endParaRPr lang="en-GB" sz="3200" dirty="0"/>
          </a:p>
        </p:txBody>
      </p:sp>
      <p:sp>
        <p:nvSpPr>
          <p:cNvPr id="3" name="Rectangle 2"/>
          <p:cNvSpPr/>
          <p:nvPr/>
        </p:nvSpPr>
        <p:spPr>
          <a:xfrm>
            <a:off x="539552" y="1102296"/>
            <a:ext cx="8136904" cy="5632311"/>
          </a:xfrm>
          <a:prstGeom prst="rect">
            <a:avLst/>
          </a:prstGeom>
        </p:spPr>
        <p:txBody>
          <a:bodyPr wrap="square">
            <a:spAutoFit/>
          </a:bodyPr>
          <a:lstStyle/>
          <a:p>
            <a:pPr marL="285750" indent="-285750">
              <a:spcAft>
                <a:spcPts val="0"/>
              </a:spcAft>
              <a:buFont typeface="Arial" panose="020B0604020202020204" pitchFamily="34" charset="0"/>
              <a:buChar char="•"/>
            </a:pPr>
            <a:endParaRPr lang="en-GB" sz="2400" u="sng" dirty="0" smtClean="0">
              <a:solidFill>
                <a:schemeClr val="accent5"/>
              </a:solidFill>
              <a:ea typeface="Calibri" panose="020F0502020204030204" pitchFamily="34" charset="0"/>
            </a:endParaRPr>
          </a:p>
          <a:p>
            <a:pPr marL="285750" indent="-285750">
              <a:buFont typeface="Arial" panose="020B0604020202020204" pitchFamily="34" charset="0"/>
              <a:buChar char="•"/>
            </a:pPr>
            <a:r>
              <a:rPr lang="en-GB" sz="2400" dirty="0">
                <a:solidFill>
                  <a:schemeClr val="accent5"/>
                </a:solidFill>
                <a:ea typeface="Calibri" panose="020F0502020204030204" pitchFamily="34" charset="0"/>
              </a:rPr>
              <a:t>Magnet quench </a:t>
            </a:r>
            <a:r>
              <a:rPr lang="en-GB" sz="2400" dirty="0" smtClean="0">
                <a:solidFill>
                  <a:schemeClr val="accent5"/>
                </a:solidFill>
                <a:ea typeface="Calibri" panose="020F0502020204030204" pitchFamily="34" charset="0"/>
              </a:rPr>
              <a:t>test</a:t>
            </a:r>
          </a:p>
          <a:p>
            <a:pPr marL="285750" indent="-285750">
              <a:buFont typeface="Arial" panose="020B0604020202020204" pitchFamily="34" charset="0"/>
              <a:buChar char="•"/>
            </a:pPr>
            <a:endParaRPr lang="en-GB" sz="2400" dirty="0" smtClean="0">
              <a:solidFill>
                <a:schemeClr val="accent5"/>
              </a:solidFill>
              <a:ea typeface="Calibri" panose="020F0502020204030204" pitchFamily="34" charset="0"/>
            </a:endParaRPr>
          </a:p>
          <a:p>
            <a:pPr marL="285750" indent="-285750">
              <a:buFont typeface="Arial" panose="020B0604020202020204" pitchFamily="34" charset="0"/>
              <a:buChar char="•"/>
            </a:pPr>
            <a:r>
              <a:rPr lang="en-GB" sz="2400" dirty="0" smtClean="0">
                <a:solidFill>
                  <a:schemeClr val="accent5"/>
                </a:solidFill>
                <a:ea typeface="Calibri" panose="020F0502020204030204" pitchFamily="34" charset="0"/>
              </a:rPr>
              <a:t>Physics of the problem</a:t>
            </a:r>
          </a:p>
          <a:p>
            <a:pPr marL="285750" indent="-285750">
              <a:buFont typeface="Arial" panose="020B0604020202020204" pitchFamily="34" charset="0"/>
              <a:buChar char="•"/>
            </a:pPr>
            <a:endParaRPr lang="en-GB" sz="2400" dirty="0" smtClean="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r>
              <a:rPr lang="en-GB" sz="2400" dirty="0">
                <a:solidFill>
                  <a:schemeClr val="accent5"/>
                </a:solidFill>
                <a:ea typeface="Calibri" panose="020F0502020204030204" pitchFamily="34" charset="0"/>
              </a:rPr>
              <a:t>I</a:t>
            </a:r>
            <a:r>
              <a:rPr lang="en-GB" sz="2400" dirty="0" smtClean="0">
                <a:solidFill>
                  <a:schemeClr val="accent5"/>
                </a:solidFill>
                <a:ea typeface="Calibri" panose="020F0502020204030204" pitchFamily="34" charset="0"/>
              </a:rPr>
              <a:t>nstrumentation</a:t>
            </a:r>
          </a:p>
          <a:p>
            <a:pPr>
              <a:spcAft>
                <a:spcPts val="0"/>
              </a:spcAft>
            </a:pPr>
            <a:endParaRPr lang="en-GB" sz="2400" dirty="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r>
              <a:rPr lang="en-GB" sz="2400" dirty="0" smtClean="0">
                <a:solidFill>
                  <a:schemeClr val="accent5"/>
                </a:solidFill>
                <a:ea typeface="Calibri" panose="020F0502020204030204" pitchFamily="34" charset="0"/>
              </a:rPr>
              <a:t>Results and comparison with simulations</a:t>
            </a:r>
          </a:p>
          <a:p>
            <a:pPr marL="285750" indent="-285750">
              <a:spcAft>
                <a:spcPts val="0"/>
              </a:spcAft>
              <a:buFont typeface="Arial" panose="020B0604020202020204" pitchFamily="34" charset="0"/>
              <a:buChar char="•"/>
            </a:pPr>
            <a:endParaRPr lang="en-GB" sz="2400" dirty="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r>
              <a:rPr lang="en-GB" sz="2400" dirty="0" smtClean="0">
                <a:solidFill>
                  <a:schemeClr val="accent5"/>
                </a:solidFill>
                <a:ea typeface="Calibri" panose="020F0502020204030204" pitchFamily="34" charset="0"/>
              </a:rPr>
              <a:t>Conclusions and next steps</a:t>
            </a:r>
          </a:p>
          <a:p>
            <a:pPr marL="285750" indent="-285750">
              <a:spcAft>
                <a:spcPts val="0"/>
              </a:spcAft>
              <a:buFont typeface="Arial" panose="020B0604020202020204" pitchFamily="34" charset="0"/>
              <a:buChar char="•"/>
            </a:pPr>
            <a:endParaRPr lang="en-GB" sz="2400" dirty="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endParaRPr lang="en-GB" sz="2400" dirty="0" smtClean="0">
              <a:solidFill>
                <a:schemeClr val="accent5"/>
              </a:solidFill>
              <a:ea typeface="Calibri" panose="020F0502020204030204" pitchFamily="34" charset="0"/>
            </a:endParaRPr>
          </a:p>
          <a:p>
            <a:pPr>
              <a:spcAft>
                <a:spcPts val="0"/>
              </a:spcAft>
            </a:pPr>
            <a:endParaRPr lang="en-GB" sz="2400" dirty="0">
              <a:solidFill>
                <a:schemeClr val="accent5"/>
              </a:solidFill>
              <a:ea typeface="Calibri" panose="020F0502020204030204" pitchFamily="34" charset="0"/>
            </a:endParaRPr>
          </a:p>
          <a:p>
            <a:pPr>
              <a:spcAft>
                <a:spcPts val="0"/>
              </a:spcAft>
            </a:pPr>
            <a:endParaRPr lang="en-GB" sz="2400" dirty="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endParaRPr lang="en-GB" sz="2400" dirty="0">
              <a:solidFill>
                <a:schemeClr val="accent5"/>
              </a:solidFill>
              <a:ea typeface="Calibri" panose="020F0502020204030204" pitchFamily="34" charset="0"/>
            </a:endParaRPr>
          </a:p>
        </p:txBody>
      </p:sp>
      <p:sp>
        <p:nvSpPr>
          <p:cNvPr id="4"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5" name="Slide Number Placeholder 4"/>
          <p:cNvSpPr>
            <a:spLocks noGrp="1"/>
          </p:cNvSpPr>
          <p:nvPr>
            <p:ph type="sldNum" sz="quarter" idx="12"/>
          </p:nvPr>
        </p:nvSpPr>
        <p:spPr>
          <a:xfrm>
            <a:off x="8686800" y="6356350"/>
            <a:ext cx="360000" cy="360000"/>
          </a:xfrm>
        </p:spPr>
        <p:txBody>
          <a:bodyPr/>
          <a:lstStyle/>
          <a:p>
            <a:r>
              <a:rPr lang="fr-FR" dirty="0" smtClean="0"/>
              <a:t>2</a:t>
            </a:r>
            <a:endParaRPr lang="fr-FR" dirty="0"/>
          </a:p>
        </p:txBody>
      </p:sp>
    </p:spTree>
    <p:extLst>
      <p:ext uri="{BB962C8B-B14F-4D97-AF65-F5344CB8AC3E}">
        <p14:creationId xmlns:p14="http://schemas.microsoft.com/office/powerpoint/2010/main" val="41945798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226" y="4221088"/>
            <a:ext cx="8280920" cy="207023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676" y="80628"/>
            <a:ext cx="8280920" cy="414046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2226" y="80628"/>
            <a:ext cx="8271370" cy="4135685"/>
          </a:xfrm>
          <a:prstGeom prst="rect">
            <a:avLst/>
          </a:prstGeom>
        </p:spPr>
      </p:pic>
      <p:sp>
        <p:nvSpPr>
          <p:cNvPr id="8" name="Rectangle 7"/>
          <p:cNvSpPr/>
          <p:nvPr/>
        </p:nvSpPr>
        <p:spPr>
          <a:xfrm>
            <a:off x="5724128" y="5343019"/>
            <a:ext cx="2781531" cy="246221"/>
          </a:xfrm>
          <a:prstGeom prst="rect">
            <a:avLst/>
          </a:prstGeom>
        </p:spPr>
        <p:txBody>
          <a:bodyPr wrap="none">
            <a:spAutoFit/>
          </a:bodyPr>
          <a:lstStyle/>
          <a:p>
            <a:r>
              <a:rPr lang="en-GB" sz="1000" dirty="0" smtClean="0"/>
              <a:t>B measured at r =75 mm in front of each pole.</a:t>
            </a:r>
            <a:endParaRPr lang="en-GB" sz="1000" dirty="0"/>
          </a:p>
        </p:txBody>
      </p:sp>
      <p:sp>
        <p:nvSpPr>
          <p:cNvPr id="6"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9" name="Slide Number Placeholder 4"/>
          <p:cNvSpPr>
            <a:spLocks noGrp="1"/>
          </p:cNvSpPr>
          <p:nvPr>
            <p:ph type="sldNum" sz="quarter" idx="12"/>
          </p:nvPr>
        </p:nvSpPr>
        <p:spPr>
          <a:xfrm>
            <a:off x="8686800" y="6356350"/>
            <a:ext cx="360000" cy="360000"/>
          </a:xfrm>
        </p:spPr>
        <p:txBody>
          <a:bodyPr/>
          <a:lstStyle/>
          <a:p>
            <a:r>
              <a:rPr lang="fr-FR" dirty="0" smtClean="0"/>
              <a:t>20</a:t>
            </a:r>
            <a:endParaRPr lang="fr-FR" dirty="0"/>
          </a:p>
        </p:txBody>
      </p:sp>
    </p:spTree>
    <p:extLst>
      <p:ext uri="{BB962C8B-B14F-4D97-AF65-F5344CB8AC3E}">
        <p14:creationId xmlns:p14="http://schemas.microsoft.com/office/powerpoint/2010/main" val="231975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676" y="80628"/>
            <a:ext cx="8280920" cy="414046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676" y="80628"/>
            <a:ext cx="8280920" cy="414046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2226" y="80628"/>
            <a:ext cx="8271370" cy="4135685"/>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2226" y="4221088"/>
            <a:ext cx="8280920" cy="2070230"/>
          </a:xfrm>
          <a:prstGeom prst="rect">
            <a:avLst/>
          </a:prstGeom>
        </p:spPr>
      </p:pic>
      <p:sp>
        <p:nvSpPr>
          <p:cNvPr id="9" name="Rectangle 8"/>
          <p:cNvSpPr/>
          <p:nvPr/>
        </p:nvSpPr>
        <p:spPr>
          <a:xfrm>
            <a:off x="5724128" y="5343019"/>
            <a:ext cx="2781531" cy="246221"/>
          </a:xfrm>
          <a:prstGeom prst="rect">
            <a:avLst/>
          </a:prstGeom>
        </p:spPr>
        <p:txBody>
          <a:bodyPr wrap="none">
            <a:spAutoFit/>
          </a:bodyPr>
          <a:lstStyle/>
          <a:p>
            <a:r>
              <a:rPr lang="en-GB" sz="1000" dirty="0" smtClean="0"/>
              <a:t>B measured at r =75 mm in front of each pole.</a:t>
            </a:r>
            <a:endParaRPr lang="en-GB" sz="1000" dirty="0"/>
          </a:p>
        </p:txBody>
      </p:sp>
      <p:sp>
        <p:nvSpPr>
          <p:cNvPr id="7"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8" name="Slide Number Placeholder 4"/>
          <p:cNvSpPr>
            <a:spLocks noGrp="1"/>
          </p:cNvSpPr>
          <p:nvPr>
            <p:ph type="sldNum" sz="quarter" idx="12"/>
          </p:nvPr>
        </p:nvSpPr>
        <p:spPr>
          <a:xfrm>
            <a:off x="8686800" y="6356350"/>
            <a:ext cx="360000" cy="360000"/>
          </a:xfrm>
        </p:spPr>
        <p:txBody>
          <a:bodyPr/>
          <a:lstStyle/>
          <a:p>
            <a:r>
              <a:rPr lang="fr-FR" dirty="0" smtClean="0"/>
              <a:t>21</a:t>
            </a:r>
            <a:endParaRPr lang="fr-FR" dirty="0"/>
          </a:p>
        </p:txBody>
      </p:sp>
    </p:spTree>
    <p:extLst>
      <p:ext uri="{BB962C8B-B14F-4D97-AF65-F5344CB8AC3E}">
        <p14:creationId xmlns:p14="http://schemas.microsoft.com/office/powerpoint/2010/main" val="3327117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676" y="80628"/>
            <a:ext cx="8280920" cy="414046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676" y="80628"/>
            <a:ext cx="8280920" cy="414046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2226" y="80628"/>
            <a:ext cx="8271370" cy="413568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9026" y="80628"/>
            <a:ext cx="8274570" cy="4137285"/>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2676" y="4216313"/>
            <a:ext cx="8280920" cy="2070230"/>
          </a:xfrm>
          <a:prstGeom prst="rect">
            <a:avLst/>
          </a:prstGeom>
        </p:spPr>
      </p:pic>
      <p:sp>
        <p:nvSpPr>
          <p:cNvPr id="9" name="Rectangle 8"/>
          <p:cNvSpPr/>
          <p:nvPr/>
        </p:nvSpPr>
        <p:spPr>
          <a:xfrm>
            <a:off x="5724128" y="5343019"/>
            <a:ext cx="2781531" cy="246221"/>
          </a:xfrm>
          <a:prstGeom prst="rect">
            <a:avLst/>
          </a:prstGeom>
        </p:spPr>
        <p:txBody>
          <a:bodyPr wrap="none">
            <a:spAutoFit/>
          </a:bodyPr>
          <a:lstStyle/>
          <a:p>
            <a:r>
              <a:rPr lang="en-GB" sz="1000" dirty="0" smtClean="0"/>
              <a:t>B measured at r =75 mm in front of each pole.</a:t>
            </a:r>
            <a:endParaRPr lang="en-GB" sz="1000" dirty="0"/>
          </a:p>
        </p:txBody>
      </p:sp>
      <p:sp>
        <p:nvSpPr>
          <p:cNvPr id="10"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11" name="Slide Number Placeholder 4"/>
          <p:cNvSpPr>
            <a:spLocks noGrp="1"/>
          </p:cNvSpPr>
          <p:nvPr>
            <p:ph type="sldNum" sz="quarter" idx="12"/>
          </p:nvPr>
        </p:nvSpPr>
        <p:spPr>
          <a:xfrm>
            <a:off x="8686800" y="6356350"/>
            <a:ext cx="360000" cy="360000"/>
          </a:xfrm>
        </p:spPr>
        <p:txBody>
          <a:bodyPr/>
          <a:lstStyle/>
          <a:p>
            <a:r>
              <a:rPr lang="fr-FR" dirty="0" smtClean="0"/>
              <a:t>22</a:t>
            </a:r>
            <a:endParaRPr lang="fr-FR" dirty="0"/>
          </a:p>
        </p:txBody>
      </p:sp>
    </p:spTree>
    <p:extLst>
      <p:ext uri="{BB962C8B-B14F-4D97-AF65-F5344CB8AC3E}">
        <p14:creationId xmlns:p14="http://schemas.microsoft.com/office/powerpoint/2010/main" val="1026247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827584" y="2923869"/>
            <a:ext cx="3112178" cy="2823069"/>
          </a:xfrm>
          <a:prstGeom prst="rect">
            <a:avLst/>
          </a:prstGeom>
        </p:spPr>
      </p:pic>
      <p:pic>
        <p:nvPicPr>
          <p:cNvPr id="4" name="Picture 3"/>
          <p:cNvPicPr>
            <a:picLocks noChangeAspect="1"/>
          </p:cNvPicPr>
          <p:nvPr/>
        </p:nvPicPr>
        <p:blipFill>
          <a:blip r:embed="rId3"/>
          <a:stretch>
            <a:fillRect/>
          </a:stretch>
        </p:blipFill>
        <p:spPr>
          <a:xfrm>
            <a:off x="4483568" y="2923869"/>
            <a:ext cx="3782775" cy="2676905"/>
          </a:xfrm>
          <a:prstGeom prst="rect">
            <a:avLst/>
          </a:prstGeom>
        </p:spPr>
      </p:pic>
      <p:sp>
        <p:nvSpPr>
          <p:cNvPr id="5"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6" name="Slide Number Placeholder 4"/>
          <p:cNvSpPr>
            <a:spLocks noGrp="1"/>
          </p:cNvSpPr>
          <p:nvPr>
            <p:ph type="sldNum" sz="quarter" idx="12"/>
          </p:nvPr>
        </p:nvSpPr>
        <p:spPr>
          <a:xfrm>
            <a:off x="8686800" y="6356350"/>
            <a:ext cx="360000" cy="360000"/>
          </a:xfrm>
        </p:spPr>
        <p:txBody>
          <a:bodyPr/>
          <a:lstStyle/>
          <a:p>
            <a:r>
              <a:rPr lang="fr-FR" dirty="0" smtClean="0"/>
              <a:t>23</a:t>
            </a:r>
            <a:endParaRPr lang="fr-FR" dirty="0"/>
          </a:p>
        </p:txBody>
      </p:sp>
      <p:sp>
        <p:nvSpPr>
          <p:cNvPr id="8" name="Titre 1"/>
          <p:cNvSpPr txBox="1">
            <a:spLocks/>
          </p:cNvSpPr>
          <p:nvPr/>
        </p:nvSpPr>
        <p:spPr>
          <a:xfrm>
            <a:off x="611560" y="692696"/>
            <a:ext cx="7744016" cy="1008112"/>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Results </a:t>
            </a:r>
            <a:r>
              <a:rPr lang="en-GB" dirty="0" smtClean="0"/>
              <a:t>at 18.2 kA</a:t>
            </a:r>
          </a:p>
          <a:p>
            <a:r>
              <a:rPr lang="en-GB" sz="2000" dirty="0" smtClean="0"/>
              <a:t>(Strain gauges, measuring probe)</a:t>
            </a:r>
            <a:endParaRPr lang="en-GB" sz="2000" dirty="0"/>
          </a:p>
        </p:txBody>
      </p:sp>
    </p:spTree>
    <p:extLst>
      <p:ext uri="{BB962C8B-B14F-4D97-AF65-F5344CB8AC3E}">
        <p14:creationId xmlns:p14="http://schemas.microsoft.com/office/powerpoint/2010/main" val="35081785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4219922"/>
            <a:ext cx="8226052" cy="2056513"/>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676" y="91542"/>
            <a:ext cx="8280920" cy="414046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204" y="91542"/>
            <a:ext cx="8265392" cy="4132696"/>
          </a:xfrm>
          <a:prstGeom prst="rect">
            <a:avLst/>
          </a:prstGeom>
        </p:spPr>
      </p:pic>
      <p:sp>
        <p:nvSpPr>
          <p:cNvPr id="7" name="Rectangle 6"/>
          <p:cNvSpPr/>
          <p:nvPr/>
        </p:nvSpPr>
        <p:spPr>
          <a:xfrm>
            <a:off x="5718646" y="5445224"/>
            <a:ext cx="2781531" cy="246221"/>
          </a:xfrm>
          <a:prstGeom prst="rect">
            <a:avLst/>
          </a:prstGeom>
        </p:spPr>
        <p:txBody>
          <a:bodyPr wrap="none">
            <a:spAutoFit/>
          </a:bodyPr>
          <a:lstStyle/>
          <a:p>
            <a:r>
              <a:rPr lang="en-GB" sz="1000" dirty="0" smtClean="0"/>
              <a:t>B measured at r =75 mm in front of each pole.</a:t>
            </a:r>
            <a:endParaRPr lang="en-GB" sz="1000" dirty="0"/>
          </a:p>
        </p:txBody>
      </p:sp>
      <p:sp>
        <p:nvSpPr>
          <p:cNvPr id="8"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9" name="Slide Number Placeholder 4"/>
          <p:cNvSpPr>
            <a:spLocks noGrp="1"/>
          </p:cNvSpPr>
          <p:nvPr>
            <p:ph type="sldNum" sz="quarter" idx="12"/>
          </p:nvPr>
        </p:nvSpPr>
        <p:spPr>
          <a:xfrm>
            <a:off x="8686800" y="6356350"/>
            <a:ext cx="360000" cy="360000"/>
          </a:xfrm>
        </p:spPr>
        <p:txBody>
          <a:bodyPr/>
          <a:lstStyle/>
          <a:p>
            <a:r>
              <a:rPr lang="fr-FR" dirty="0" smtClean="0"/>
              <a:t>24</a:t>
            </a:r>
            <a:endParaRPr lang="fr-FR" dirty="0"/>
          </a:p>
        </p:txBody>
      </p:sp>
    </p:spTree>
    <p:extLst>
      <p:ext uri="{BB962C8B-B14F-4D97-AF65-F5344CB8AC3E}">
        <p14:creationId xmlns:p14="http://schemas.microsoft.com/office/powerpoint/2010/main" val="3582584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676" y="4219922"/>
            <a:ext cx="8280920" cy="207023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676" y="85192"/>
            <a:ext cx="8280920" cy="4140460"/>
          </a:xfrm>
          <a:prstGeom prst="rect">
            <a:avLst/>
          </a:prstGeom>
        </p:spPr>
      </p:pic>
      <p:sp>
        <p:nvSpPr>
          <p:cNvPr id="9" name="Rectangle 8"/>
          <p:cNvSpPr/>
          <p:nvPr/>
        </p:nvSpPr>
        <p:spPr>
          <a:xfrm>
            <a:off x="5718646" y="5445224"/>
            <a:ext cx="2781531" cy="246221"/>
          </a:xfrm>
          <a:prstGeom prst="rect">
            <a:avLst/>
          </a:prstGeom>
        </p:spPr>
        <p:txBody>
          <a:bodyPr wrap="none">
            <a:spAutoFit/>
          </a:bodyPr>
          <a:lstStyle/>
          <a:p>
            <a:r>
              <a:rPr lang="en-GB" sz="1000" dirty="0" smtClean="0"/>
              <a:t>B measured at r =75 mm in front of each pole.</a:t>
            </a:r>
            <a:endParaRPr lang="en-GB" sz="1000" dirty="0"/>
          </a:p>
        </p:txBody>
      </p:sp>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20908" r="67766" b="90186"/>
          <a:stretch/>
        </p:blipFill>
        <p:spPr>
          <a:xfrm>
            <a:off x="2699792" y="85192"/>
            <a:ext cx="936104" cy="40560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2676" y="85192"/>
            <a:ext cx="8280920" cy="4140460"/>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20908" r="67766" b="90186"/>
          <a:stretch/>
        </p:blipFill>
        <p:spPr>
          <a:xfrm>
            <a:off x="2699792" y="83456"/>
            <a:ext cx="936104" cy="405600"/>
          </a:xfrm>
          <a:prstGeom prst="rect">
            <a:avLst/>
          </a:prstGeom>
        </p:spPr>
      </p:pic>
      <p:sp>
        <p:nvSpPr>
          <p:cNvPr id="10"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11" name="Slide Number Placeholder 4"/>
          <p:cNvSpPr>
            <a:spLocks noGrp="1"/>
          </p:cNvSpPr>
          <p:nvPr>
            <p:ph type="sldNum" sz="quarter" idx="12"/>
          </p:nvPr>
        </p:nvSpPr>
        <p:spPr>
          <a:xfrm>
            <a:off x="8686800" y="6356350"/>
            <a:ext cx="360000" cy="360000"/>
          </a:xfrm>
        </p:spPr>
        <p:txBody>
          <a:bodyPr/>
          <a:lstStyle/>
          <a:p>
            <a:r>
              <a:rPr lang="fr-FR" dirty="0" smtClean="0"/>
              <a:t>25</a:t>
            </a:r>
            <a:endParaRPr lang="fr-FR" dirty="0"/>
          </a:p>
        </p:txBody>
      </p:sp>
    </p:spTree>
    <p:extLst>
      <p:ext uri="{BB962C8B-B14F-4D97-AF65-F5344CB8AC3E}">
        <p14:creationId xmlns:p14="http://schemas.microsoft.com/office/powerpoint/2010/main" val="2188566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054935" y="1988840"/>
            <a:ext cx="4857266" cy="3108250"/>
          </a:xfrm>
          <a:prstGeom prst="rect">
            <a:avLst/>
          </a:prstGeom>
        </p:spPr>
      </p:pic>
      <p:sp>
        <p:nvSpPr>
          <p:cNvPr id="4"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5" name="Slide Number Placeholder 4"/>
          <p:cNvSpPr>
            <a:spLocks noGrp="1"/>
          </p:cNvSpPr>
          <p:nvPr>
            <p:ph type="sldNum" sz="quarter" idx="12"/>
          </p:nvPr>
        </p:nvSpPr>
        <p:spPr>
          <a:xfrm>
            <a:off x="8686800" y="6356350"/>
            <a:ext cx="360000" cy="360000"/>
          </a:xfrm>
        </p:spPr>
        <p:txBody>
          <a:bodyPr/>
          <a:lstStyle/>
          <a:p>
            <a:r>
              <a:rPr lang="fr-FR" dirty="0" smtClean="0"/>
              <a:t>26</a:t>
            </a:r>
            <a:endParaRPr lang="fr-FR" dirty="0"/>
          </a:p>
        </p:txBody>
      </p:sp>
      <p:sp>
        <p:nvSpPr>
          <p:cNvPr id="6" name="Rectangle 5"/>
          <p:cNvSpPr/>
          <p:nvPr/>
        </p:nvSpPr>
        <p:spPr>
          <a:xfrm>
            <a:off x="3868564" y="3905468"/>
            <a:ext cx="319318" cy="230832"/>
          </a:xfrm>
          <a:prstGeom prst="rect">
            <a:avLst/>
          </a:prstGeom>
        </p:spPr>
        <p:txBody>
          <a:bodyPr wrap="none">
            <a:spAutoFit/>
          </a:bodyPr>
          <a:lstStyle/>
          <a:p>
            <a:r>
              <a:rPr lang="en-GB" sz="900" dirty="0" smtClean="0">
                <a:solidFill>
                  <a:schemeClr val="bg1"/>
                </a:solidFill>
              </a:rPr>
              <a:t>T1</a:t>
            </a:r>
            <a:endParaRPr lang="en-GB" sz="900" dirty="0">
              <a:solidFill>
                <a:schemeClr val="bg1"/>
              </a:solidFill>
            </a:endParaRPr>
          </a:p>
        </p:txBody>
      </p:sp>
      <p:sp>
        <p:nvSpPr>
          <p:cNvPr id="8" name="Rectangle 7"/>
          <p:cNvSpPr/>
          <p:nvPr/>
        </p:nvSpPr>
        <p:spPr>
          <a:xfrm>
            <a:off x="4358778" y="3543183"/>
            <a:ext cx="319318" cy="230832"/>
          </a:xfrm>
          <a:prstGeom prst="rect">
            <a:avLst/>
          </a:prstGeom>
        </p:spPr>
        <p:txBody>
          <a:bodyPr wrap="none">
            <a:spAutoFit/>
          </a:bodyPr>
          <a:lstStyle/>
          <a:p>
            <a:r>
              <a:rPr lang="en-GB" sz="900" dirty="0" smtClean="0">
                <a:solidFill>
                  <a:schemeClr val="bg1"/>
                </a:solidFill>
              </a:rPr>
              <a:t>T2</a:t>
            </a:r>
            <a:endParaRPr lang="en-GB" sz="900" dirty="0">
              <a:solidFill>
                <a:schemeClr val="bg1"/>
              </a:solidFill>
            </a:endParaRPr>
          </a:p>
        </p:txBody>
      </p:sp>
      <p:sp>
        <p:nvSpPr>
          <p:cNvPr id="9" name="Rectangle 8"/>
          <p:cNvSpPr/>
          <p:nvPr/>
        </p:nvSpPr>
        <p:spPr>
          <a:xfrm>
            <a:off x="4884754" y="3212976"/>
            <a:ext cx="319318" cy="230832"/>
          </a:xfrm>
          <a:prstGeom prst="rect">
            <a:avLst/>
          </a:prstGeom>
        </p:spPr>
        <p:txBody>
          <a:bodyPr wrap="none">
            <a:spAutoFit/>
          </a:bodyPr>
          <a:lstStyle/>
          <a:p>
            <a:r>
              <a:rPr lang="en-GB" sz="900" dirty="0" smtClean="0">
                <a:solidFill>
                  <a:schemeClr val="bg1"/>
                </a:solidFill>
              </a:rPr>
              <a:t>T3</a:t>
            </a:r>
            <a:endParaRPr lang="en-GB" sz="900" dirty="0">
              <a:solidFill>
                <a:schemeClr val="bg1"/>
              </a:solidFill>
            </a:endParaRPr>
          </a:p>
        </p:txBody>
      </p:sp>
      <p:sp>
        <p:nvSpPr>
          <p:cNvPr id="10" name="Rectangle 9"/>
          <p:cNvSpPr/>
          <p:nvPr/>
        </p:nvSpPr>
        <p:spPr>
          <a:xfrm>
            <a:off x="4917276" y="2787278"/>
            <a:ext cx="311304" cy="215444"/>
          </a:xfrm>
          <a:prstGeom prst="rect">
            <a:avLst/>
          </a:prstGeom>
        </p:spPr>
        <p:txBody>
          <a:bodyPr wrap="none">
            <a:spAutoFit/>
          </a:bodyPr>
          <a:lstStyle/>
          <a:p>
            <a:r>
              <a:rPr lang="en-GB" sz="800" dirty="0">
                <a:solidFill>
                  <a:schemeClr val="bg1"/>
                </a:solidFill>
              </a:rPr>
              <a:t>A</a:t>
            </a:r>
            <a:r>
              <a:rPr lang="en-GB" sz="800" dirty="0" smtClean="0">
                <a:solidFill>
                  <a:schemeClr val="bg1"/>
                </a:solidFill>
              </a:rPr>
              <a:t>3</a:t>
            </a:r>
            <a:endParaRPr lang="en-GB" sz="800" dirty="0">
              <a:solidFill>
                <a:schemeClr val="bg1"/>
              </a:solidFill>
            </a:endParaRPr>
          </a:p>
        </p:txBody>
      </p:sp>
      <p:sp>
        <p:nvSpPr>
          <p:cNvPr id="11" name="Rectangle 10"/>
          <p:cNvSpPr/>
          <p:nvPr/>
        </p:nvSpPr>
        <p:spPr>
          <a:xfrm>
            <a:off x="4468158" y="3110797"/>
            <a:ext cx="311304" cy="215444"/>
          </a:xfrm>
          <a:prstGeom prst="rect">
            <a:avLst/>
          </a:prstGeom>
        </p:spPr>
        <p:txBody>
          <a:bodyPr wrap="none">
            <a:spAutoFit/>
          </a:bodyPr>
          <a:lstStyle/>
          <a:p>
            <a:r>
              <a:rPr lang="en-GB" sz="800" dirty="0" smtClean="0">
                <a:solidFill>
                  <a:schemeClr val="bg1"/>
                </a:solidFill>
              </a:rPr>
              <a:t>A</a:t>
            </a:r>
            <a:r>
              <a:rPr lang="en-GB" sz="800" dirty="0">
                <a:solidFill>
                  <a:schemeClr val="bg1"/>
                </a:solidFill>
              </a:rPr>
              <a:t>2</a:t>
            </a:r>
          </a:p>
        </p:txBody>
      </p:sp>
      <p:sp>
        <p:nvSpPr>
          <p:cNvPr id="12" name="Rectangle 11"/>
          <p:cNvSpPr/>
          <p:nvPr/>
        </p:nvSpPr>
        <p:spPr>
          <a:xfrm>
            <a:off x="4002146" y="3433164"/>
            <a:ext cx="311304" cy="215444"/>
          </a:xfrm>
          <a:prstGeom prst="rect">
            <a:avLst/>
          </a:prstGeom>
        </p:spPr>
        <p:txBody>
          <a:bodyPr wrap="none">
            <a:spAutoFit/>
          </a:bodyPr>
          <a:lstStyle/>
          <a:p>
            <a:r>
              <a:rPr lang="en-GB" sz="800" dirty="0" smtClean="0">
                <a:solidFill>
                  <a:schemeClr val="bg1"/>
                </a:solidFill>
              </a:rPr>
              <a:t>A1</a:t>
            </a:r>
            <a:endParaRPr lang="en-GB" sz="800" dirty="0">
              <a:solidFill>
                <a:schemeClr val="bg1"/>
              </a:solidFill>
            </a:endParaRPr>
          </a:p>
        </p:txBody>
      </p:sp>
      <p:sp>
        <p:nvSpPr>
          <p:cNvPr id="13" name="Titre 1"/>
          <p:cNvSpPr txBox="1">
            <a:spLocks/>
          </p:cNvSpPr>
          <p:nvPr/>
        </p:nvSpPr>
        <p:spPr>
          <a:xfrm>
            <a:off x="611560" y="692696"/>
            <a:ext cx="7744016" cy="1008112"/>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Cold bore</a:t>
            </a:r>
          </a:p>
          <a:p>
            <a:r>
              <a:rPr lang="en-GB" sz="2000" dirty="0" smtClean="0"/>
              <a:t>(optical </a:t>
            </a:r>
            <a:r>
              <a:rPr lang="en-GB" sz="2000" dirty="0" err="1" smtClean="0"/>
              <a:t>fibers</a:t>
            </a:r>
            <a:r>
              <a:rPr lang="en-GB" sz="2000" dirty="0" smtClean="0"/>
              <a:t>)</a:t>
            </a:r>
            <a:endParaRPr lang="en-GB" sz="2000" dirty="0"/>
          </a:p>
        </p:txBody>
      </p:sp>
    </p:spTree>
    <p:extLst>
      <p:ext uri="{BB962C8B-B14F-4D97-AF65-F5344CB8AC3E}">
        <p14:creationId xmlns:p14="http://schemas.microsoft.com/office/powerpoint/2010/main" val="34194501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6" name="Slide Number Placeholder 4"/>
          <p:cNvSpPr>
            <a:spLocks noGrp="1"/>
          </p:cNvSpPr>
          <p:nvPr>
            <p:ph type="sldNum" sz="quarter" idx="12"/>
          </p:nvPr>
        </p:nvSpPr>
        <p:spPr>
          <a:xfrm>
            <a:off x="8686800" y="6356350"/>
            <a:ext cx="360000" cy="360000"/>
          </a:xfrm>
        </p:spPr>
        <p:txBody>
          <a:bodyPr/>
          <a:lstStyle/>
          <a:p>
            <a:r>
              <a:rPr lang="fr-FR" dirty="0"/>
              <a:t>2</a:t>
            </a:r>
            <a:r>
              <a:rPr lang="fr-FR" dirty="0" smtClean="0"/>
              <a:t>7</a:t>
            </a:r>
            <a:endParaRPr lang="fr-FR"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5883" y="476672"/>
            <a:ext cx="8182073" cy="5616624"/>
          </a:xfrm>
          <a:prstGeom prst="rect">
            <a:avLst/>
          </a:prstGeom>
        </p:spPr>
      </p:pic>
      <p:sp>
        <p:nvSpPr>
          <p:cNvPr id="8" name="Rectangle 7"/>
          <p:cNvSpPr/>
          <p:nvPr/>
        </p:nvSpPr>
        <p:spPr>
          <a:xfrm>
            <a:off x="5750469" y="5847075"/>
            <a:ext cx="2781531" cy="246221"/>
          </a:xfrm>
          <a:prstGeom prst="rect">
            <a:avLst/>
          </a:prstGeom>
        </p:spPr>
        <p:txBody>
          <a:bodyPr wrap="none">
            <a:spAutoFit/>
          </a:bodyPr>
          <a:lstStyle/>
          <a:p>
            <a:r>
              <a:rPr lang="en-GB" sz="1000" dirty="0" smtClean="0"/>
              <a:t>B measured at r =75 mm in front of each pole.</a:t>
            </a:r>
            <a:endParaRPr lang="en-GB" sz="1000" dirty="0"/>
          </a:p>
        </p:txBody>
      </p:sp>
    </p:spTree>
    <p:extLst>
      <p:ext uri="{BB962C8B-B14F-4D97-AF65-F5344CB8AC3E}">
        <p14:creationId xmlns:p14="http://schemas.microsoft.com/office/powerpoint/2010/main" val="2759276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6" name="Slide Number Placeholder 4"/>
          <p:cNvSpPr>
            <a:spLocks noGrp="1"/>
          </p:cNvSpPr>
          <p:nvPr>
            <p:ph type="sldNum" sz="quarter" idx="12"/>
          </p:nvPr>
        </p:nvSpPr>
        <p:spPr>
          <a:xfrm>
            <a:off x="8686800" y="6356350"/>
            <a:ext cx="360000" cy="360000"/>
          </a:xfrm>
        </p:spPr>
        <p:txBody>
          <a:bodyPr/>
          <a:lstStyle/>
          <a:p>
            <a:r>
              <a:rPr lang="fr-FR" dirty="0" smtClean="0"/>
              <a:t>28</a:t>
            </a:r>
            <a:endParaRPr lang="fr-FR"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3596" y="548680"/>
            <a:ext cx="7978941" cy="5472608"/>
          </a:xfrm>
          <a:prstGeom prst="rect">
            <a:avLst/>
          </a:prstGeom>
        </p:spPr>
      </p:pic>
      <p:sp>
        <p:nvSpPr>
          <p:cNvPr id="8" name="Rectangle 7"/>
          <p:cNvSpPr/>
          <p:nvPr/>
        </p:nvSpPr>
        <p:spPr>
          <a:xfrm>
            <a:off x="5580112" y="5301208"/>
            <a:ext cx="2781531" cy="246221"/>
          </a:xfrm>
          <a:prstGeom prst="rect">
            <a:avLst/>
          </a:prstGeom>
        </p:spPr>
        <p:txBody>
          <a:bodyPr wrap="none">
            <a:spAutoFit/>
          </a:bodyPr>
          <a:lstStyle/>
          <a:p>
            <a:r>
              <a:rPr lang="en-GB" sz="1000" dirty="0" smtClean="0"/>
              <a:t>B measured at r =75 mm in front of each pole.</a:t>
            </a:r>
            <a:endParaRPr lang="en-GB" sz="1000" dirty="0"/>
          </a:p>
        </p:txBody>
      </p:sp>
    </p:spTree>
    <p:extLst>
      <p:ext uri="{BB962C8B-B14F-4D97-AF65-F5344CB8AC3E}">
        <p14:creationId xmlns:p14="http://schemas.microsoft.com/office/powerpoint/2010/main" val="22809635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5157192"/>
            <a:ext cx="6624737" cy="1656184"/>
          </a:xfrm>
          <a:prstGeom prst="rect">
            <a:avLst/>
          </a:prstGeom>
        </p:spPr>
      </p:pic>
      <p:sp>
        <p:nvSpPr>
          <p:cNvPr id="8" name="Rectangle 7"/>
          <p:cNvSpPr/>
          <p:nvPr/>
        </p:nvSpPr>
        <p:spPr>
          <a:xfrm>
            <a:off x="5194672" y="6093296"/>
            <a:ext cx="2781531" cy="246221"/>
          </a:xfrm>
          <a:prstGeom prst="rect">
            <a:avLst/>
          </a:prstGeom>
        </p:spPr>
        <p:txBody>
          <a:bodyPr wrap="none">
            <a:spAutoFit/>
          </a:bodyPr>
          <a:lstStyle/>
          <a:p>
            <a:r>
              <a:rPr lang="en-GB" sz="1000" dirty="0" smtClean="0"/>
              <a:t>B measured at r =75 mm in front of each pole.</a:t>
            </a:r>
            <a:endParaRPr lang="en-GB" sz="1000"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1290" y="2673164"/>
            <a:ext cx="6579102" cy="2467163"/>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4234" y="116632"/>
            <a:ext cx="6507093" cy="2680922"/>
          </a:xfrm>
          <a:prstGeom prst="rect">
            <a:avLst/>
          </a:prstGeom>
        </p:spPr>
      </p:pic>
      <p:sp>
        <p:nvSpPr>
          <p:cNvPr id="6"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7" name="Slide Number Placeholder 4"/>
          <p:cNvSpPr>
            <a:spLocks noGrp="1"/>
          </p:cNvSpPr>
          <p:nvPr>
            <p:ph type="sldNum" sz="quarter" idx="12"/>
          </p:nvPr>
        </p:nvSpPr>
        <p:spPr>
          <a:xfrm>
            <a:off x="8686800" y="6356350"/>
            <a:ext cx="360000" cy="360000"/>
          </a:xfrm>
        </p:spPr>
        <p:txBody>
          <a:bodyPr/>
          <a:lstStyle/>
          <a:p>
            <a:r>
              <a:rPr lang="fr-FR" dirty="0" smtClean="0"/>
              <a:t>29</a:t>
            </a:r>
            <a:endParaRPr lang="fr-FR" dirty="0"/>
          </a:p>
        </p:txBody>
      </p:sp>
    </p:spTree>
    <p:extLst>
      <p:ext uri="{BB962C8B-B14F-4D97-AF65-F5344CB8AC3E}">
        <p14:creationId xmlns:p14="http://schemas.microsoft.com/office/powerpoint/2010/main" val="11031676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108520" y="260648"/>
            <a:ext cx="2952336" cy="1008112"/>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Outline</a:t>
            </a:r>
            <a:endParaRPr lang="en-GB" dirty="0"/>
          </a:p>
        </p:txBody>
      </p:sp>
      <p:sp>
        <p:nvSpPr>
          <p:cNvPr id="3" name="Rectangle 2"/>
          <p:cNvSpPr/>
          <p:nvPr/>
        </p:nvSpPr>
        <p:spPr>
          <a:xfrm>
            <a:off x="539552" y="1102296"/>
            <a:ext cx="8136904" cy="5632311"/>
          </a:xfrm>
          <a:prstGeom prst="rect">
            <a:avLst/>
          </a:prstGeom>
        </p:spPr>
        <p:txBody>
          <a:bodyPr wrap="square">
            <a:spAutoFit/>
          </a:bodyPr>
          <a:lstStyle/>
          <a:p>
            <a:pPr marL="285750" indent="-285750">
              <a:spcAft>
                <a:spcPts val="0"/>
              </a:spcAft>
              <a:buFont typeface="Arial" panose="020B0604020202020204" pitchFamily="34" charset="0"/>
              <a:buChar char="•"/>
            </a:pPr>
            <a:endParaRPr lang="en-GB" sz="2400" dirty="0" smtClean="0">
              <a:solidFill>
                <a:schemeClr val="accent5"/>
              </a:solidFill>
              <a:ea typeface="Calibri" panose="020F0502020204030204" pitchFamily="34" charset="0"/>
            </a:endParaRPr>
          </a:p>
          <a:p>
            <a:pPr marL="285750" indent="-285750">
              <a:buFont typeface="Arial" panose="020B0604020202020204" pitchFamily="34" charset="0"/>
              <a:buChar char="•"/>
            </a:pPr>
            <a:r>
              <a:rPr lang="en-GB" sz="2400" dirty="0">
                <a:solidFill>
                  <a:schemeClr val="accent5"/>
                </a:solidFill>
                <a:ea typeface="Calibri" panose="020F0502020204030204" pitchFamily="34" charset="0"/>
              </a:rPr>
              <a:t>Magnet quench </a:t>
            </a:r>
            <a:r>
              <a:rPr lang="en-GB" sz="2400" dirty="0" smtClean="0">
                <a:solidFill>
                  <a:schemeClr val="accent5"/>
                </a:solidFill>
                <a:ea typeface="Calibri" panose="020F0502020204030204" pitchFamily="34" charset="0"/>
              </a:rPr>
              <a:t>test</a:t>
            </a:r>
          </a:p>
          <a:p>
            <a:pPr marL="285750" indent="-285750">
              <a:buFont typeface="Arial" panose="020B0604020202020204" pitchFamily="34" charset="0"/>
              <a:buChar char="•"/>
            </a:pPr>
            <a:endParaRPr lang="en-GB" sz="2400" dirty="0" smtClean="0">
              <a:solidFill>
                <a:schemeClr val="accent5"/>
              </a:solidFill>
              <a:ea typeface="Calibri" panose="020F0502020204030204" pitchFamily="34" charset="0"/>
            </a:endParaRPr>
          </a:p>
          <a:p>
            <a:pPr marL="285750" indent="-285750">
              <a:buFont typeface="Arial" panose="020B0604020202020204" pitchFamily="34" charset="0"/>
              <a:buChar char="•"/>
            </a:pPr>
            <a:r>
              <a:rPr lang="en-GB" sz="2400" dirty="0" smtClean="0">
                <a:solidFill>
                  <a:schemeClr val="bg1">
                    <a:lumMod val="85000"/>
                  </a:schemeClr>
                </a:solidFill>
                <a:ea typeface="Calibri" panose="020F0502020204030204" pitchFamily="34" charset="0"/>
              </a:rPr>
              <a:t>Physics of the problem</a:t>
            </a:r>
          </a:p>
          <a:p>
            <a:pPr marL="285750" indent="-285750">
              <a:buFont typeface="Arial" panose="020B0604020202020204" pitchFamily="34" charset="0"/>
              <a:buChar char="•"/>
            </a:pPr>
            <a:endParaRPr lang="en-GB" sz="2400" dirty="0" smtClean="0">
              <a:solidFill>
                <a:schemeClr val="bg1">
                  <a:lumMod val="85000"/>
                </a:schemeClr>
              </a:solidFill>
              <a:ea typeface="Calibri" panose="020F0502020204030204" pitchFamily="34" charset="0"/>
            </a:endParaRPr>
          </a:p>
          <a:p>
            <a:pPr marL="285750" indent="-285750">
              <a:spcAft>
                <a:spcPts val="0"/>
              </a:spcAft>
              <a:buFont typeface="Arial" panose="020B0604020202020204" pitchFamily="34" charset="0"/>
              <a:buChar char="•"/>
            </a:pPr>
            <a:r>
              <a:rPr lang="en-GB" sz="2400" dirty="0">
                <a:solidFill>
                  <a:schemeClr val="bg1">
                    <a:lumMod val="85000"/>
                  </a:schemeClr>
                </a:solidFill>
                <a:ea typeface="Calibri" panose="020F0502020204030204" pitchFamily="34" charset="0"/>
              </a:rPr>
              <a:t>I</a:t>
            </a:r>
            <a:r>
              <a:rPr lang="en-GB" sz="2400" dirty="0" smtClean="0">
                <a:solidFill>
                  <a:schemeClr val="bg1">
                    <a:lumMod val="85000"/>
                  </a:schemeClr>
                </a:solidFill>
                <a:ea typeface="Calibri" panose="020F0502020204030204" pitchFamily="34" charset="0"/>
              </a:rPr>
              <a:t>nstrumentation</a:t>
            </a:r>
          </a:p>
          <a:p>
            <a:pPr>
              <a:spcAft>
                <a:spcPts val="0"/>
              </a:spcAft>
            </a:pPr>
            <a:endParaRPr lang="en-GB" sz="2400" dirty="0">
              <a:solidFill>
                <a:schemeClr val="bg1">
                  <a:lumMod val="85000"/>
                </a:schemeClr>
              </a:solidFill>
              <a:ea typeface="Calibri" panose="020F0502020204030204" pitchFamily="34" charset="0"/>
            </a:endParaRPr>
          </a:p>
          <a:p>
            <a:pPr marL="285750" indent="-285750">
              <a:spcAft>
                <a:spcPts val="0"/>
              </a:spcAft>
              <a:buFont typeface="Arial" panose="020B0604020202020204" pitchFamily="34" charset="0"/>
              <a:buChar char="•"/>
            </a:pPr>
            <a:r>
              <a:rPr lang="en-GB" sz="2400" dirty="0" smtClean="0">
                <a:solidFill>
                  <a:schemeClr val="bg1">
                    <a:lumMod val="85000"/>
                  </a:schemeClr>
                </a:solidFill>
                <a:ea typeface="Calibri" panose="020F0502020204030204" pitchFamily="34" charset="0"/>
              </a:rPr>
              <a:t>Results and comparison with simulations</a:t>
            </a:r>
          </a:p>
          <a:p>
            <a:pPr marL="285750" indent="-285750">
              <a:spcAft>
                <a:spcPts val="0"/>
              </a:spcAft>
              <a:buFont typeface="Arial" panose="020B0604020202020204" pitchFamily="34" charset="0"/>
              <a:buChar char="•"/>
            </a:pPr>
            <a:endParaRPr lang="en-GB" sz="2400" dirty="0">
              <a:solidFill>
                <a:schemeClr val="bg1">
                  <a:lumMod val="85000"/>
                </a:schemeClr>
              </a:solidFill>
              <a:ea typeface="Calibri" panose="020F0502020204030204" pitchFamily="34" charset="0"/>
            </a:endParaRPr>
          </a:p>
          <a:p>
            <a:pPr marL="285750" indent="-285750">
              <a:spcAft>
                <a:spcPts val="0"/>
              </a:spcAft>
              <a:buFont typeface="Arial" panose="020B0604020202020204" pitchFamily="34" charset="0"/>
              <a:buChar char="•"/>
            </a:pPr>
            <a:r>
              <a:rPr lang="en-GB" sz="2400" dirty="0" smtClean="0">
                <a:solidFill>
                  <a:schemeClr val="bg1">
                    <a:lumMod val="85000"/>
                  </a:schemeClr>
                </a:solidFill>
                <a:ea typeface="Calibri" panose="020F0502020204030204" pitchFamily="34" charset="0"/>
              </a:rPr>
              <a:t>Conclusions and next steps</a:t>
            </a:r>
          </a:p>
          <a:p>
            <a:pPr marL="285750" indent="-285750">
              <a:spcAft>
                <a:spcPts val="0"/>
              </a:spcAft>
              <a:buFont typeface="Arial" panose="020B0604020202020204" pitchFamily="34" charset="0"/>
              <a:buChar char="•"/>
            </a:pPr>
            <a:endParaRPr lang="en-GB" sz="2400" dirty="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endParaRPr lang="en-GB" sz="2400" dirty="0" smtClean="0">
              <a:solidFill>
                <a:schemeClr val="accent5"/>
              </a:solidFill>
              <a:ea typeface="Calibri" panose="020F0502020204030204" pitchFamily="34" charset="0"/>
            </a:endParaRPr>
          </a:p>
          <a:p>
            <a:pPr>
              <a:spcAft>
                <a:spcPts val="0"/>
              </a:spcAft>
            </a:pPr>
            <a:endParaRPr lang="en-GB" sz="2400" dirty="0">
              <a:solidFill>
                <a:schemeClr val="accent5"/>
              </a:solidFill>
              <a:ea typeface="Calibri" panose="020F0502020204030204" pitchFamily="34" charset="0"/>
            </a:endParaRPr>
          </a:p>
          <a:p>
            <a:pPr>
              <a:spcAft>
                <a:spcPts val="0"/>
              </a:spcAft>
            </a:pPr>
            <a:endParaRPr lang="en-GB" sz="2400" dirty="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endParaRPr lang="en-GB" sz="2400" dirty="0">
              <a:solidFill>
                <a:schemeClr val="accent5"/>
              </a:solidFill>
              <a:ea typeface="Calibri" panose="020F0502020204030204" pitchFamily="34" charset="0"/>
            </a:endParaRPr>
          </a:p>
        </p:txBody>
      </p:sp>
      <p:sp>
        <p:nvSpPr>
          <p:cNvPr id="4"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5" name="Slide Number Placeholder 4"/>
          <p:cNvSpPr>
            <a:spLocks noGrp="1"/>
          </p:cNvSpPr>
          <p:nvPr>
            <p:ph type="sldNum" sz="quarter" idx="12"/>
          </p:nvPr>
        </p:nvSpPr>
        <p:spPr>
          <a:xfrm>
            <a:off x="8686800" y="6356350"/>
            <a:ext cx="360000" cy="360000"/>
          </a:xfrm>
        </p:spPr>
        <p:txBody>
          <a:bodyPr/>
          <a:lstStyle/>
          <a:p>
            <a:r>
              <a:rPr lang="fr-FR" dirty="0"/>
              <a:t>3</a:t>
            </a:r>
          </a:p>
        </p:txBody>
      </p:sp>
    </p:spTree>
    <p:extLst>
      <p:ext uri="{BB962C8B-B14F-4D97-AF65-F5344CB8AC3E}">
        <p14:creationId xmlns:p14="http://schemas.microsoft.com/office/powerpoint/2010/main" val="11444172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Thermal link (17.8 kA)</a:t>
            </a:r>
            <a:endParaRPr lang="en-GB" dirty="0"/>
          </a:p>
        </p:txBody>
      </p:sp>
      <p:pic>
        <p:nvPicPr>
          <p:cNvPr id="6" name="Picture 5"/>
          <p:cNvPicPr>
            <a:picLocks noChangeAspect="1"/>
          </p:cNvPicPr>
          <p:nvPr/>
        </p:nvPicPr>
        <p:blipFill>
          <a:blip r:embed="rId2"/>
          <a:stretch>
            <a:fillRect/>
          </a:stretch>
        </p:blipFill>
        <p:spPr>
          <a:xfrm>
            <a:off x="394562" y="1026438"/>
            <a:ext cx="8353902" cy="5066858"/>
          </a:xfrm>
          <a:prstGeom prst="rect">
            <a:avLst/>
          </a:prstGeom>
        </p:spPr>
      </p:pic>
      <p:sp>
        <p:nvSpPr>
          <p:cNvPr id="13" name="Rectangle 12"/>
          <p:cNvSpPr/>
          <p:nvPr/>
        </p:nvSpPr>
        <p:spPr>
          <a:xfrm>
            <a:off x="4036918" y="4908063"/>
            <a:ext cx="4711546" cy="584775"/>
          </a:xfrm>
          <a:prstGeom prst="rect">
            <a:avLst/>
          </a:prstGeom>
        </p:spPr>
        <p:txBody>
          <a:bodyPr wrap="none">
            <a:spAutoFit/>
          </a:bodyPr>
          <a:lstStyle/>
          <a:p>
            <a:r>
              <a:rPr lang="en-GB" sz="1600" dirty="0" smtClean="0">
                <a:solidFill>
                  <a:schemeClr val="accent5"/>
                </a:solidFill>
              </a:rPr>
              <a:t>The forces induced in the external links are driven</a:t>
            </a:r>
          </a:p>
          <a:p>
            <a:r>
              <a:rPr lang="en-GB" sz="1600" dirty="0">
                <a:solidFill>
                  <a:schemeClr val="accent5"/>
                </a:solidFill>
              </a:rPr>
              <a:t>b</a:t>
            </a:r>
            <a:r>
              <a:rPr lang="en-GB" sz="1600" dirty="0" smtClean="0">
                <a:solidFill>
                  <a:schemeClr val="accent5"/>
                </a:solidFill>
              </a:rPr>
              <a:t>y the current flow of the W block.</a:t>
            </a:r>
            <a:endParaRPr lang="en-GB" sz="1600" dirty="0">
              <a:solidFill>
                <a:schemeClr val="accent5"/>
              </a:solidFill>
            </a:endParaRPr>
          </a:p>
        </p:txBody>
      </p:sp>
      <p:sp>
        <p:nvSpPr>
          <p:cNvPr id="9"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11" name="Slide Number Placeholder 4"/>
          <p:cNvSpPr>
            <a:spLocks noGrp="1"/>
          </p:cNvSpPr>
          <p:nvPr>
            <p:ph type="sldNum" sz="quarter" idx="12"/>
          </p:nvPr>
        </p:nvSpPr>
        <p:spPr>
          <a:xfrm>
            <a:off x="8686800" y="6356350"/>
            <a:ext cx="360000" cy="360000"/>
          </a:xfrm>
        </p:spPr>
        <p:txBody>
          <a:bodyPr/>
          <a:lstStyle/>
          <a:p>
            <a:r>
              <a:rPr lang="fr-FR" dirty="0" smtClean="0"/>
              <a:t>30</a:t>
            </a:r>
            <a:endParaRPr lang="fr-FR" dirty="0"/>
          </a:p>
        </p:txBody>
      </p:sp>
    </p:spTree>
    <p:extLst>
      <p:ext uri="{BB962C8B-B14F-4D97-AF65-F5344CB8AC3E}">
        <p14:creationId xmlns:p14="http://schemas.microsoft.com/office/powerpoint/2010/main" val="35509486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Thermal link</a:t>
            </a:r>
            <a:endParaRPr lang="en-GB" dirty="0"/>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t="25199" b="6551"/>
          <a:stretch/>
        </p:blipFill>
        <p:spPr>
          <a:xfrm>
            <a:off x="0" y="1412776"/>
            <a:ext cx="9144000" cy="4680520"/>
          </a:xfrm>
          <a:prstGeom prst="rect">
            <a:avLst/>
          </a:prstGeom>
        </p:spPr>
      </p:pic>
      <p:cxnSp>
        <p:nvCxnSpPr>
          <p:cNvPr id="9" name="Straight Arrow Connector 8"/>
          <p:cNvCxnSpPr/>
          <p:nvPr/>
        </p:nvCxnSpPr>
        <p:spPr>
          <a:xfrm flipH="1">
            <a:off x="899592" y="2420888"/>
            <a:ext cx="648072"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a:off x="806550" y="4365104"/>
            <a:ext cx="648072"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a:off x="3923928" y="2403376"/>
            <a:ext cx="648072"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a:off x="3923928" y="4437112"/>
            <a:ext cx="648072"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4860032" y="4437112"/>
            <a:ext cx="648072"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4860032" y="2403376"/>
            <a:ext cx="576064"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7740352" y="2348880"/>
            <a:ext cx="576064"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8028384" y="4339084"/>
            <a:ext cx="576064"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 name="Footer Placeholder 3"/>
          <p:cNvSpPr>
            <a:spLocks noGrp="1"/>
          </p:cNvSpPr>
          <p:nvPr>
            <p:ph type="ftr" sz="quarter" idx="11"/>
          </p:nvPr>
        </p:nvSpPr>
        <p:spPr>
          <a:xfrm>
            <a:off x="6948264" y="6356350"/>
            <a:ext cx="1583736" cy="360000"/>
          </a:xfrm>
        </p:spPr>
        <p:txBody>
          <a:bodyPr/>
          <a:lstStyle/>
          <a:p>
            <a:r>
              <a:rPr lang="fr-FR" noProof="0" dirty="0" smtClean="0"/>
              <a:t>M. Morrone, C. Garion</a:t>
            </a:r>
            <a:endParaRPr lang="en-GB" noProof="0" dirty="0"/>
          </a:p>
        </p:txBody>
      </p:sp>
      <p:sp>
        <p:nvSpPr>
          <p:cNvPr id="16" name="Slide Number Placeholder 4"/>
          <p:cNvSpPr>
            <a:spLocks noGrp="1"/>
          </p:cNvSpPr>
          <p:nvPr>
            <p:ph type="sldNum" sz="quarter" idx="12"/>
          </p:nvPr>
        </p:nvSpPr>
        <p:spPr>
          <a:xfrm>
            <a:off x="8686800" y="6356350"/>
            <a:ext cx="360000" cy="360000"/>
          </a:xfrm>
        </p:spPr>
        <p:txBody>
          <a:bodyPr/>
          <a:lstStyle/>
          <a:p>
            <a:r>
              <a:rPr lang="fr-FR" dirty="0" smtClean="0"/>
              <a:t>31</a:t>
            </a:r>
            <a:endParaRPr lang="fr-FR" dirty="0"/>
          </a:p>
        </p:txBody>
      </p:sp>
      <p:sp>
        <p:nvSpPr>
          <p:cNvPr id="18" name="Rectangle 17"/>
          <p:cNvSpPr/>
          <p:nvPr/>
        </p:nvSpPr>
        <p:spPr>
          <a:xfrm>
            <a:off x="2058331" y="6132492"/>
            <a:ext cx="5027338" cy="338554"/>
          </a:xfrm>
          <a:prstGeom prst="rect">
            <a:avLst/>
          </a:prstGeom>
        </p:spPr>
        <p:txBody>
          <a:bodyPr wrap="none">
            <a:spAutoFit/>
          </a:bodyPr>
          <a:lstStyle/>
          <a:p>
            <a:r>
              <a:rPr lang="en-GB" sz="1600" dirty="0" smtClean="0">
                <a:solidFill>
                  <a:schemeClr val="accent5"/>
                </a:solidFill>
              </a:rPr>
              <a:t>Deformation of the thermal link after the quench test.</a:t>
            </a:r>
            <a:endParaRPr lang="en-GB" sz="1600" dirty="0">
              <a:solidFill>
                <a:schemeClr val="accent5"/>
              </a:solidFill>
            </a:endParaRPr>
          </a:p>
        </p:txBody>
      </p:sp>
    </p:spTree>
    <p:extLst>
      <p:ext uri="{BB962C8B-B14F-4D97-AF65-F5344CB8AC3E}">
        <p14:creationId xmlns:p14="http://schemas.microsoft.com/office/powerpoint/2010/main" val="1889589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anim calcmode="lin" valueType="num">
                                      <p:cBhvr>
                                        <p:cTn id="43" dur="1000" fill="hold"/>
                                        <p:tgtEl>
                                          <p:spTgt spid="20"/>
                                        </p:tgtEl>
                                        <p:attrNameLst>
                                          <p:attrName>ppt_x</p:attrName>
                                        </p:attrNameLst>
                                      </p:cBhvr>
                                      <p:tavLst>
                                        <p:tav tm="0">
                                          <p:val>
                                            <p:strVal val="#ppt_x"/>
                                          </p:val>
                                        </p:tav>
                                        <p:tav tm="100000">
                                          <p:val>
                                            <p:strVal val="#ppt_x"/>
                                          </p:val>
                                        </p:tav>
                                      </p:tavLst>
                                    </p:anim>
                                    <p:anim calcmode="lin" valueType="num">
                                      <p:cBhvr>
                                        <p:cTn id="4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Thermal link (17.8 kA)</a:t>
            </a:r>
            <a:endParaRPr lang="en-GB" dirty="0"/>
          </a:p>
        </p:txBody>
      </p:sp>
      <p:sp>
        <p:nvSpPr>
          <p:cNvPr id="9"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11" name="Slide Number Placeholder 4"/>
          <p:cNvSpPr>
            <a:spLocks noGrp="1"/>
          </p:cNvSpPr>
          <p:nvPr>
            <p:ph type="sldNum" sz="quarter" idx="12"/>
          </p:nvPr>
        </p:nvSpPr>
        <p:spPr>
          <a:xfrm>
            <a:off x="8686800" y="6356350"/>
            <a:ext cx="360000" cy="360000"/>
          </a:xfrm>
        </p:spPr>
        <p:txBody>
          <a:bodyPr/>
          <a:lstStyle/>
          <a:p>
            <a:r>
              <a:rPr lang="fr-FR" dirty="0" smtClean="0"/>
              <a:t>32</a:t>
            </a:r>
            <a:endParaRPr lang="fr-FR" dirty="0"/>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r="56300"/>
          <a:stretch/>
        </p:blipFill>
        <p:spPr>
          <a:xfrm>
            <a:off x="0" y="1116106"/>
            <a:ext cx="3995936" cy="4625788"/>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3968" y="1268760"/>
            <a:ext cx="4608512" cy="4301278"/>
          </a:xfrm>
          <a:prstGeom prst="rect">
            <a:avLst/>
          </a:prstGeom>
        </p:spPr>
      </p:pic>
      <p:sp>
        <p:nvSpPr>
          <p:cNvPr id="15" name="Rectangle 14"/>
          <p:cNvSpPr/>
          <p:nvPr/>
        </p:nvSpPr>
        <p:spPr>
          <a:xfrm>
            <a:off x="467544" y="5898819"/>
            <a:ext cx="8579256" cy="338554"/>
          </a:xfrm>
          <a:prstGeom prst="rect">
            <a:avLst/>
          </a:prstGeom>
        </p:spPr>
        <p:txBody>
          <a:bodyPr wrap="square">
            <a:spAutoFit/>
          </a:bodyPr>
          <a:lstStyle/>
          <a:p>
            <a:r>
              <a:rPr lang="en-GB" sz="1600" dirty="0" smtClean="0">
                <a:solidFill>
                  <a:schemeClr val="accent5"/>
                </a:solidFill>
              </a:rPr>
              <a:t>Deformation and eps of the original geometry of the thermal link (10 x 0.1 mm).</a:t>
            </a:r>
            <a:endParaRPr lang="en-GB" sz="1600" dirty="0">
              <a:solidFill>
                <a:schemeClr val="accent5"/>
              </a:solidFill>
            </a:endParaRPr>
          </a:p>
        </p:txBody>
      </p:sp>
    </p:spTree>
    <p:extLst>
      <p:ext uri="{BB962C8B-B14F-4D97-AF65-F5344CB8AC3E}">
        <p14:creationId xmlns:p14="http://schemas.microsoft.com/office/powerpoint/2010/main" val="15568750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Thermal link (17.8 kA)</a:t>
            </a:r>
            <a:endParaRPr lang="en-GB" dirty="0"/>
          </a:p>
        </p:txBody>
      </p:sp>
      <p:sp>
        <p:nvSpPr>
          <p:cNvPr id="9" name="Footer Placeholder 3"/>
          <p:cNvSpPr>
            <a:spLocks noGrp="1"/>
          </p:cNvSpPr>
          <p:nvPr>
            <p:ph type="ftr" sz="quarter" idx="11"/>
          </p:nvPr>
        </p:nvSpPr>
        <p:spPr>
          <a:xfrm>
            <a:off x="6876256" y="6356350"/>
            <a:ext cx="1655744" cy="360000"/>
          </a:xfrm>
        </p:spPr>
        <p:txBody>
          <a:bodyPr/>
          <a:lstStyle/>
          <a:p>
            <a:r>
              <a:rPr lang="fr-FR" noProof="0" dirty="0" smtClean="0"/>
              <a:t>M. Morrone, C. Garion</a:t>
            </a:r>
            <a:endParaRPr lang="en-GB" noProof="0" dirty="0"/>
          </a:p>
        </p:txBody>
      </p:sp>
      <p:sp>
        <p:nvSpPr>
          <p:cNvPr id="11" name="Slide Number Placeholder 4"/>
          <p:cNvSpPr>
            <a:spLocks noGrp="1"/>
          </p:cNvSpPr>
          <p:nvPr>
            <p:ph type="sldNum" sz="quarter" idx="12"/>
          </p:nvPr>
        </p:nvSpPr>
        <p:spPr>
          <a:xfrm>
            <a:off x="8686800" y="6356350"/>
            <a:ext cx="360000" cy="360000"/>
          </a:xfrm>
        </p:spPr>
        <p:txBody>
          <a:bodyPr/>
          <a:lstStyle/>
          <a:p>
            <a:r>
              <a:rPr lang="fr-FR" dirty="0" smtClean="0"/>
              <a:t>33</a:t>
            </a:r>
            <a:endParaRPr lang="fr-FR" dirty="0"/>
          </a:p>
        </p:txBody>
      </p:sp>
      <p:sp>
        <p:nvSpPr>
          <p:cNvPr id="14" name="Rectangle 13"/>
          <p:cNvSpPr/>
          <p:nvPr/>
        </p:nvSpPr>
        <p:spPr>
          <a:xfrm>
            <a:off x="467544" y="5898819"/>
            <a:ext cx="8579256" cy="338554"/>
          </a:xfrm>
          <a:prstGeom prst="rect">
            <a:avLst/>
          </a:prstGeom>
        </p:spPr>
        <p:txBody>
          <a:bodyPr wrap="square">
            <a:spAutoFit/>
          </a:bodyPr>
          <a:lstStyle/>
          <a:p>
            <a:r>
              <a:rPr lang="en-GB" sz="1600" dirty="0" smtClean="0">
                <a:solidFill>
                  <a:schemeClr val="accent5"/>
                </a:solidFill>
              </a:rPr>
              <a:t>Deformation and eps of the updated geometry of the thermal link (2 x 0.2 + 6 x 0.1 mm)</a:t>
            </a:r>
            <a:endParaRPr lang="en-GB" sz="1600" dirty="0">
              <a:solidFill>
                <a:schemeClr val="accent5"/>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900000"/>
            <a:ext cx="3690182" cy="459450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057396"/>
            <a:ext cx="4315817" cy="4437112"/>
          </a:xfrm>
          <a:prstGeom prst="rect">
            <a:avLst/>
          </a:prstGeom>
        </p:spPr>
      </p:pic>
    </p:spTree>
    <p:extLst>
      <p:ext uri="{BB962C8B-B14F-4D97-AF65-F5344CB8AC3E}">
        <p14:creationId xmlns:p14="http://schemas.microsoft.com/office/powerpoint/2010/main" val="6387640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108520" y="260648"/>
            <a:ext cx="2952336" cy="1008112"/>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Outline</a:t>
            </a:r>
            <a:endParaRPr lang="en-GB" dirty="0"/>
          </a:p>
        </p:txBody>
      </p:sp>
      <p:sp>
        <p:nvSpPr>
          <p:cNvPr id="3" name="Rectangle 2"/>
          <p:cNvSpPr/>
          <p:nvPr/>
        </p:nvSpPr>
        <p:spPr>
          <a:xfrm>
            <a:off x="539552" y="1102296"/>
            <a:ext cx="8136904" cy="5632311"/>
          </a:xfrm>
          <a:prstGeom prst="rect">
            <a:avLst/>
          </a:prstGeom>
        </p:spPr>
        <p:txBody>
          <a:bodyPr wrap="square">
            <a:spAutoFit/>
          </a:bodyPr>
          <a:lstStyle/>
          <a:p>
            <a:pPr marL="285750" indent="-285750">
              <a:spcAft>
                <a:spcPts val="0"/>
              </a:spcAft>
              <a:buFont typeface="Arial" panose="020B0604020202020204" pitchFamily="34" charset="0"/>
              <a:buChar char="•"/>
            </a:pPr>
            <a:endParaRPr lang="en-GB" sz="2400" dirty="0" smtClean="0">
              <a:solidFill>
                <a:schemeClr val="accent5"/>
              </a:solidFill>
              <a:ea typeface="Calibri" panose="020F0502020204030204" pitchFamily="34" charset="0"/>
            </a:endParaRPr>
          </a:p>
          <a:p>
            <a:pPr marL="285750" indent="-285750">
              <a:buFont typeface="Arial" panose="020B0604020202020204" pitchFamily="34" charset="0"/>
              <a:buChar char="•"/>
            </a:pPr>
            <a:r>
              <a:rPr lang="en-GB" sz="2400" dirty="0">
                <a:solidFill>
                  <a:schemeClr val="bg1">
                    <a:lumMod val="85000"/>
                  </a:schemeClr>
                </a:solidFill>
                <a:ea typeface="Calibri" panose="020F0502020204030204" pitchFamily="34" charset="0"/>
              </a:rPr>
              <a:t>Magnet quench </a:t>
            </a:r>
            <a:r>
              <a:rPr lang="en-GB" sz="2400" dirty="0" smtClean="0">
                <a:solidFill>
                  <a:schemeClr val="bg1">
                    <a:lumMod val="85000"/>
                  </a:schemeClr>
                </a:solidFill>
                <a:ea typeface="Calibri" panose="020F0502020204030204" pitchFamily="34" charset="0"/>
              </a:rPr>
              <a:t>test</a:t>
            </a:r>
          </a:p>
          <a:p>
            <a:pPr marL="285750" indent="-285750">
              <a:buFont typeface="Arial" panose="020B0604020202020204" pitchFamily="34" charset="0"/>
              <a:buChar char="•"/>
            </a:pPr>
            <a:endParaRPr lang="en-GB" sz="2400" dirty="0" smtClean="0">
              <a:solidFill>
                <a:schemeClr val="bg1">
                  <a:lumMod val="85000"/>
                </a:schemeClr>
              </a:solidFill>
              <a:ea typeface="Calibri" panose="020F0502020204030204" pitchFamily="34" charset="0"/>
            </a:endParaRPr>
          </a:p>
          <a:p>
            <a:pPr marL="285750" indent="-285750">
              <a:buFont typeface="Arial" panose="020B0604020202020204" pitchFamily="34" charset="0"/>
              <a:buChar char="•"/>
            </a:pPr>
            <a:r>
              <a:rPr lang="en-GB" sz="2400" dirty="0" smtClean="0">
                <a:solidFill>
                  <a:schemeClr val="bg1">
                    <a:lumMod val="85000"/>
                  </a:schemeClr>
                </a:solidFill>
                <a:ea typeface="Calibri" panose="020F0502020204030204" pitchFamily="34" charset="0"/>
              </a:rPr>
              <a:t>Physics of the problem</a:t>
            </a:r>
          </a:p>
          <a:p>
            <a:pPr marL="285750" indent="-285750">
              <a:buFont typeface="Arial" panose="020B0604020202020204" pitchFamily="34" charset="0"/>
              <a:buChar char="•"/>
            </a:pPr>
            <a:endParaRPr lang="en-GB" sz="2400" dirty="0" smtClean="0">
              <a:solidFill>
                <a:schemeClr val="bg1">
                  <a:lumMod val="85000"/>
                </a:schemeClr>
              </a:solidFill>
              <a:ea typeface="Calibri" panose="020F0502020204030204" pitchFamily="34" charset="0"/>
            </a:endParaRPr>
          </a:p>
          <a:p>
            <a:pPr marL="285750" indent="-285750">
              <a:spcAft>
                <a:spcPts val="0"/>
              </a:spcAft>
              <a:buFont typeface="Arial" panose="020B0604020202020204" pitchFamily="34" charset="0"/>
              <a:buChar char="•"/>
            </a:pPr>
            <a:r>
              <a:rPr lang="en-GB" sz="2400" dirty="0">
                <a:solidFill>
                  <a:schemeClr val="bg1">
                    <a:lumMod val="85000"/>
                  </a:schemeClr>
                </a:solidFill>
                <a:ea typeface="Calibri" panose="020F0502020204030204" pitchFamily="34" charset="0"/>
              </a:rPr>
              <a:t>I</a:t>
            </a:r>
            <a:r>
              <a:rPr lang="en-GB" sz="2400" dirty="0" smtClean="0">
                <a:solidFill>
                  <a:schemeClr val="bg1">
                    <a:lumMod val="85000"/>
                  </a:schemeClr>
                </a:solidFill>
                <a:ea typeface="Calibri" panose="020F0502020204030204" pitchFamily="34" charset="0"/>
              </a:rPr>
              <a:t>nstrumentation</a:t>
            </a:r>
          </a:p>
          <a:p>
            <a:pPr>
              <a:spcAft>
                <a:spcPts val="0"/>
              </a:spcAft>
            </a:pPr>
            <a:endParaRPr lang="en-GB" sz="2400" dirty="0">
              <a:solidFill>
                <a:schemeClr val="bg1">
                  <a:lumMod val="85000"/>
                </a:schemeClr>
              </a:solidFill>
              <a:ea typeface="Calibri" panose="020F0502020204030204" pitchFamily="34" charset="0"/>
            </a:endParaRPr>
          </a:p>
          <a:p>
            <a:pPr marL="285750" indent="-285750">
              <a:spcAft>
                <a:spcPts val="0"/>
              </a:spcAft>
              <a:buFont typeface="Arial" panose="020B0604020202020204" pitchFamily="34" charset="0"/>
              <a:buChar char="•"/>
            </a:pPr>
            <a:r>
              <a:rPr lang="en-GB" sz="2400" dirty="0" smtClean="0">
                <a:solidFill>
                  <a:schemeClr val="bg1">
                    <a:lumMod val="85000"/>
                  </a:schemeClr>
                </a:solidFill>
                <a:ea typeface="Calibri" panose="020F0502020204030204" pitchFamily="34" charset="0"/>
              </a:rPr>
              <a:t>Results and comparison with simulations</a:t>
            </a:r>
          </a:p>
          <a:p>
            <a:pPr marL="285750" indent="-285750">
              <a:spcAft>
                <a:spcPts val="0"/>
              </a:spcAft>
              <a:buFont typeface="Arial" panose="020B0604020202020204" pitchFamily="34" charset="0"/>
              <a:buChar char="•"/>
            </a:pPr>
            <a:endParaRPr lang="en-GB" sz="2400" dirty="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r>
              <a:rPr lang="en-GB" sz="2400" dirty="0" smtClean="0">
                <a:solidFill>
                  <a:schemeClr val="accent5"/>
                </a:solidFill>
                <a:ea typeface="Calibri" panose="020F0502020204030204" pitchFamily="34" charset="0"/>
              </a:rPr>
              <a:t>Conclusions and next steps</a:t>
            </a:r>
          </a:p>
          <a:p>
            <a:pPr marL="285750" indent="-285750">
              <a:spcAft>
                <a:spcPts val="0"/>
              </a:spcAft>
              <a:buFont typeface="Arial" panose="020B0604020202020204" pitchFamily="34" charset="0"/>
              <a:buChar char="•"/>
            </a:pPr>
            <a:endParaRPr lang="en-GB" sz="2400" dirty="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endParaRPr lang="en-GB" sz="2400" dirty="0" smtClean="0">
              <a:solidFill>
                <a:schemeClr val="accent5"/>
              </a:solidFill>
              <a:ea typeface="Calibri" panose="020F0502020204030204" pitchFamily="34" charset="0"/>
            </a:endParaRPr>
          </a:p>
          <a:p>
            <a:pPr>
              <a:spcAft>
                <a:spcPts val="0"/>
              </a:spcAft>
            </a:pPr>
            <a:endParaRPr lang="en-GB" sz="2400" dirty="0">
              <a:solidFill>
                <a:schemeClr val="accent5"/>
              </a:solidFill>
              <a:ea typeface="Calibri" panose="020F0502020204030204" pitchFamily="34" charset="0"/>
            </a:endParaRPr>
          </a:p>
          <a:p>
            <a:pPr>
              <a:spcAft>
                <a:spcPts val="0"/>
              </a:spcAft>
            </a:pPr>
            <a:endParaRPr lang="en-GB" sz="2400" dirty="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endParaRPr lang="en-GB" sz="2400" dirty="0">
              <a:solidFill>
                <a:schemeClr val="accent5"/>
              </a:solidFill>
              <a:ea typeface="Calibri" panose="020F0502020204030204" pitchFamily="34" charset="0"/>
            </a:endParaRPr>
          </a:p>
        </p:txBody>
      </p:sp>
      <p:sp>
        <p:nvSpPr>
          <p:cNvPr id="4"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5" name="Slide Number Placeholder 4"/>
          <p:cNvSpPr>
            <a:spLocks noGrp="1"/>
          </p:cNvSpPr>
          <p:nvPr>
            <p:ph type="sldNum" sz="quarter" idx="12"/>
          </p:nvPr>
        </p:nvSpPr>
        <p:spPr>
          <a:xfrm>
            <a:off x="8686800" y="6356350"/>
            <a:ext cx="360000" cy="360000"/>
          </a:xfrm>
        </p:spPr>
        <p:txBody>
          <a:bodyPr/>
          <a:lstStyle/>
          <a:p>
            <a:r>
              <a:rPr lang="fr-FR" dirty="0" smtClean="0"/>
              <a:t>34</a:t>
            </a:r>
            <a:endParaRPr lang="fr-FR" dirty="0"/>
          </a:p>
        </p:txBody>
      </p:sp>
    </p:spTree>
    <p:extLst>
      <p:ext uri="{BB962C8B-B14F-4D97-AF65-F5344CB8AC3E}">
        <p14:creationId xmlns:p14="http://schemas.microsoft.com/office/powerpoint/2010/main" val="12981786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251520" y="188640"/>
            <a:ext cx="2952336" cy="1008112"/>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Conclusions</a:t>
            </a:r>
            <a:endParaRPr lang="en-GB" dirty="0"/>
          </a:p>
        </p:txBody>
      </p:sp>
      <p:sp>
        <p:nvSpPr>
          <p:cNvPr id="3" name="Rectangle 2"/>
          <p:cNvSpPr/>
          <p:nvPr/>
        </p:nvSpPr>
        <p:spPr>
          <a:xfrm>
            <a:off x="514432" y="260648"/>
            <a:ext cx="7614592" cy="6647974"/>
          </a:xfrm>
          <a:prstGeom prst="rect">
            <a:avLst/>
          </a:prstGeom>
        </p:spPr>
        <p:txBody>
          <a:bodyPr wrap="square">
            <a:spAutoFit/>
          </a:bodyPr>
          <a:lstStyle/>
          <a:p>
            <a:pPr marL="285750" indent="-285750">
              <a:spcAft>
                <a:spcPts val="0"/>
              </a:spcAft>
              <a:buClr>
                <a:srgbClr val="FFC000"/>
              </a:buClr>
              <a:buFont typeface="Wingdings" panose="05000000000000000000" pitchFamily="2" charset="2"/>
              <a:buChar char="§"/>
            </a:pPr>
            <a:endParaRPr lang="en-GB" dirty="0" smtClean="0">
              <a:solidFill>
                <a:schemeClr val="accent5"/>
              </a:solidFill>
              <a:ea typeface="Calibri" panose="020F0502020204030204" pitchFamily="34" charset="0"/>
            </a:endParaRPr>
          </a:p>
          <a:p>
            <a:pPr marL="285750" indent="-285750">
              <a:spcAft>
                <a:spcPts val="0"/>
              </a:spcAft>
              <a:buClr>
                <a:srgbClr val="FFC000"/>
              </a:buClr>
              <a:buFont typeface="Wingdings" panose="05000000000000000000" pitchFamily="2" charset="2"/>
              <a:buChar char="§"/>
            </a:pPr>
            <a:endParaRPr lang="en-GB" dirty="0" smtClean="0">
              <a:solidFill>
                <a:schemeClr val="accent5"/>
              </a:solidFill>
              <a:ea typeface="Calibri" panose="020F0502020204030204" pitchFamily="34" charset="0"/>
            </a:endParaRPr>
          </a:p>
          <a:p>
            <a:pPr marL="285750" indent="-285750">
              <a:spcAft>
                <a:spcPts val="0"/>
              </a:spcAft>
              <a:buClr>
                <a:srgbClr val="FFC000"/>
              </a:buClr>
              <a:buFont typeface="Wingdings" panose="05000000000000000000" pitchFamily="2" charset="2"/>
              <a:buChar char="§"/>
            </a:pPr>
            <a:endParaRPr lang="en-GB" dirty="0">
              <a:solidFill>
                <a:schemeClr val="accent5"/>
              </a:solidFill>
              <a:ea typeface="Calibri" panose="020F0502020204030204" pitchFamily="34" charset="0"/>
            </a:endParaRPr>
          </a:p>
          <a:p>
            <a:pPr marL="285750" indent="-285750">
              <a:spcAft>
                <a:spcPts val="0"/>
              </a:spcAft>
              <a:buClr>
                <a:srgbClr val="FFC000"/>
              </a:buClr>
              <a:buFont typeface="Wingdings" panose="05000000000000000000" pitchFamily="2" charset="2"/>
              <a:buChar char="§"/>
            </a:pPr>
            <a:endParaRPr lang="en-GB" dirty="0">
              <a:solidFill>
                <a:schemeClr val="accent5"/>
              </a:solidFill>
              <a:ea typeface="Calibri" panose="020F0502020204030204" pitchFamily="34" charset="0"/>
            </a:endParaRPr>
          </a:p>
          <a:p>
            <a:pPr marL="285750" indent="-285750">
              <a:spcAft>
                <a:spcPts val="0"/>
              </a:spcAft>
              <a:buClr>
                <a:srgbClr val="FFC000"/>
              </a:buClr>
              <a:buFont typeface="Wingdings" panose="05000000000000000000" pitchFamily="2" charset="2"/>
              <a:buChar char="§"/>
            </a:pPr>
            <a:r>
              <a:rPr lang="en-GB" sz="1500" dirty="0" smtClean="0">
                <a:solidFill>
                  <a:schemeClr val="accent5"/>
                </a:solidFill>
                <a:ea typeface="Calibri" panose="020F0502020204030204" pitchFamily="34" charset="0"/>
              </a:rPr>
              <a:t>The </a:t>
            </a:r>
            <a:r>
              <a:rPr lang="en-GB" sz="1500" b="1" dirty="0" smtClean="0">
                <a:solidFill>
                  <a:schemeClr val="accent5"/>
                </a:solidFill>
                <a:ea typeface="Calibri" panose="020F0502020204030204" pitchFamily="34" charset="0"/>
              </a:rPr>
              <a:t>mechanical integrity </a:t>
            </a:r>
            <a:r>
              <a:rPr lang="en-GB" sz="1500" dirty="0" smtClean="0">
                <a:solidFill>
                  <a:schemeClr val="accent5"/>
                </a:solidFill>
                <a:ea typeface="Calibri" panose="020F0502020204030204" pitchFamily="34" charset="0"/>
              </a:rPr>
              <a:t>of a Q1 beam screen prototype has been </a:t>
            </a:r>
            <a:r>
              <a:rPr lang="en-GB" sz="1500" b="1" dirty="0" smtClean="0">
                <a:solidFill>
                  <a:schemeClr val="accent5"/>
                </a:solidFill>
                <a:ea typeface="Calibri" panose="020F0502020204030204" pitchFamily="34" charset="0"/>
              </a:rPr>
              <a:t>demonstrated</a:t>
            </a:r>
            <a:r>
              <a:rPr lang="en-GB" sz="1500" dirty="0" smtClean="0">
                <a:solidFill>
                  <a:schemeClr val="accent5"/>
                </a:solidFill>
                <a:ea typeface="Calibri" panose="020F0502020204030204" pitchFamily="34" charset="0"/>
              </a:rPr>
              <a:t>. The behaviour of the beam screen remains elastic after 54 quenches </a:t>
            </a:r>
            <a:r>
              <a:rPr lang="en-GB" sz="1500" b="1" dirty="0" smtClean="0">
                <a:solidFill>
                  <a:schemeClr val="accent5"/>
                </a:solidFill>
                <a:ea typeface="Calibri" panose="020F0502020204030204" pitchFamily="34" charset="0"/>
              </a:rPr>
              <a:t>up to 18.2 kA </a:t>
            </a:r>
            <a:r>
              <a:rPr lang="en-GB" sz="1500" dirty="0" smtClean="0">
                <a:solidFill>
                  <a:schemeClr val="accent5"/>
                </a:solidFill>
                <a:ea typeface="Calibri" panose="020F0502020204030204" pitchFamily="34" charset="0"/>
              </a:rPr>
              <a:t>of current (ultimate current 17.8 kA)</a:t>
            </a:r>
          </a:p>
          <a:p>
            <a:pPr marL="285750" indent="-285750">
              <a:spcAft>
                <a:spcPts val="0"/>
              </a:spcAft>
              <a:buFont typeface="Wingdings" panose="05000000000000000000" pitchFamily="2" charset="2"/>
              <a:buChar char="§"/>
            </a:pPr>
            <a:endParaRPr lang="en-GB" sz="1500" dirty="0" smtClean="0">
              <a:solidFill>
                <a:schemeClr val="accent5"/>
              </a:solidFill>
              <a:ea typeface="Calibri" panose="020F0502020204030204" pitchFamily="34" charset="0"/>
            </a:endParaRPr>
          </a:p>
          <a:p>
            <a:pPr marL="342900" indent="-342900">
              <a:buClr>
                <a:srgbClr val="FFC000"/>
              </a:buClr>
              <a:buFont typeface="Wingdings" panose="05000000000000000000" pitchFamily="2" charset="2"/>
              <a:buChar char="§"/>
            </a:pPr>
            <a:r>
              <a:rPr lang="en-GB" sz="1500" dirty="0" smtClean="0">
                <a:solidFill>
                  <a:schemeClr val="accent5"/>
                </a:solidFill>
                <a:ea typeface="Calibri" panose="020F0502020204030204" pitchFamily="34" charset="0"/>
              </a:rPr>
              <a:t>The </a:t>
            </a:r>
            <a:r>
              <a:rPr lang="en-GB" sz="1500" dirty="0">
                <a:solidFill>
                  <a:schemeClr val="accent5"/>
                </a:solidFill>
                <a:ea typeface="Calibri" panose="020F0502020204030204" pitchFamily="34" charset="0"/>
              </a:rPr>
              <a:t>thermal links, the elastic rings and the centring pins have been inspected after the quench test and </a:t>
            </a:r>
            <a:r>
              <a:rPr lang="en-GB" sz="1500" b="1" dirty="0">
                <a:solidFill>
                  <a:schemeClr val="accent5"/>
                </a:solidFill>
                <a:ea typeface="Calibri" panose="020F0502020204030204" pitchFamily="34" charset="0"/>
              </a:rPr>
              <a:t>no damage nor unexpected deformation </a:t>
            </a:r>
            <a:r>
              <a:rPr lang="en-GB" sz="1500" dirty="0">
                <a:solidFill>
                  <a:schemeClr val="accent5"/>
                </a:solidFill>
                <a:ea typeface="Calibri" panose="020F0502020204030204" pitchFamily="34" charset="0"/>
              </a:rPr>
              <a:t>has been </a:t>
            </a:r>
            <a:r>
              <a:rPr lang="en-GB" sz="1500" dirty="0" smtClean="0">
                <a:solidFill>
                  <a:schemeClr val="accent5"/>
                </a:solidFill>
                <a:ea typeface="Calibri" panose="020F0502020204030204" pitchFamily="34" charset="0"/>
              </a:rPr>
              <a:t>observed:</a:t>
            </a:r>
          </a:p>
          <a:p>
            <a:pPr marL="342900" indent="-342900">
              <a:buClr>
                <a:srgbClr val="FFC000"/>
              </a:buClr>
              <a:buFont typeface="Wingdings" panose="05000000000000000000" pitchFamily="2" charset="2"/>
              <a:buChar char="§"/>
            </a:pPr>
            <a:endParaRPr lang="en-GB" sz="1500" dirty="0" smtClean="0">
              <a:solidFill>
                <a:schemeClr val="accent5"/>
              </a:solidFill>
              <a:ea typeface="Calibri" panose="020F0502020204030204" pitchFamily="34" charset="0"/>
            </a:endParaRPr>
          </a:p>
          <a:p>
            <a:pPr marL="800100" lvl="1" indent="-342900">
              <a:buClr>
                <a:srgbClr val="FFC000"/>
              </a:buClr>
              <a:buFont typeface="Wingdings" panose="05000000000000000000" pitchFamily="2" charset="2"/>
              <a:buChar char="§"/>
            </a:pPr>
            <a:r>
              <a:rPr lang="en-GB" sz="1500" dirty="0">
                <a:solidFill>
                  <a:schemeClr val="accent5"/>
                </a:solidFill>
                <a:ea typeface="Calibri" panose="020F0502020204030204" pitchFamily="34" charset="0"/>
              </a:rPr>
              <a:t>T</a:t>
            </a:r>
            <a:r>
              <a:rPr lang="en-GB" sz="1500" dirty="0" smtClean="0">
                <a:solidFill>
                  <a:schemeClr val="accent5"/>
                </a:solidFill>
                <a:ea typeface="Calibri" panose="020F0502020204030204" pitchFamily="34" charset="0"/>
              </a:rPr>
              <a:t>he </a:t>
            </a:r>
            <a:r>
              <a:rPr lang="en-GB" sz="1500" b="1" dirty="0" smtClean="0">
                <a:solidFill>
                  <a:schemeClr val="accent5"/>
                </a:solidFill>
                <a:ea typeface="Calibri" panose="020F0502020204030204" pitchFamily="34" charset="0"/>
              </a:rPr>
              <a:t>design of the thermal link </a:t>
            </a:r>
            <a:r>
              <a:rPr lang="en-GB" sz="1500" dirty="0" smtClean="0">
                <a:solidFill>
                  <a:schemeClr val="accent5"/>
                </a:solidFill>
                <a:ea typeface="Calibri" panose="020F0502020204030204" pitchFamily="34" charset="0"/>
              </a:rPr>
              <a:t>has been slightly modified to further </a:t>
            </a:r>
            <a:r>
              <a:rPr lang="en-GB" sz="1500" b="1" dirty="0" smtClean="0">
                <a:solidFill>
                  <a:schemeClr val="accent5"/>
                </a:solidFill>
                <a:ea typeface="Calibri" panose="020F0502020204030204" pitchFamily="34" charset="0"/>
              </a:rPr>
              <a:t>limit its deformation </a:t>
            </a:r>
            <a:r>
              <a:rPr lang="en-GB" sz="1500" dirty="0" smtClean="0">
                <a:solidFill>
                  <a:schemeClr val="accent5"/>
                </a:solidFill>
                <a:ea typeface="Calibri" panose="020F0502020204030204" pitchFamily="34" charset="0"/>
              </a:rPr>
              <a:t>during a quench</a:t>
            </a:r>
          </a:p>
          <a:p>
            <a:pPr>
              <a:buClr>
                <a:srgbClr val="FFC000"/>
              </a:buClr>
            </a:pPr>
            <a:endParaRPr lang="en-GB" sz="1500" dirty="0">
              <a:solidFill>
                <a:schemeClr val="accent5"/>
              </a:solidFill>
              <a:ea typeface="Calibri" panose="020F0502020204030204" pitchFamily="34" charset="0"/>
            </a:endParaRPr>
          </a:p>
          <a:p>
            <a:pPr marL="342900" indent="-342900">
              <a:buClr>
                <a:srgbClr val="FFC000"/>
              </a:buClr>
              <a:buFont typeface="Wingdings" panose="05000000000000000000" pitchFamily="2" charset="2"/>
              <a:buChar char="§"/>
            </a:pPr>
            <a:r>
              <a:rPr lang="en-GB" sz="1500" b="1" dirty="0">
                <a:solidFill>
                  <a:schemeClr val="accent5"/>
                </a:solidFill>
                <a:ea typeface="Calibri" panose="020F0502020204030204" pitchFamily="34" charset="0"/>
              </a:rPr>
              <a:t>The beam screen behaves as expected </a:t>
            </a:r>
            <a:r>
              <a:rPr lang="en-GB" sz="1500" dirty="0">
                <a:solidFill>
                  <a:schemeClr val="accent5"/>
                </a:solidFill>
                <a:ea typeface="Calibri" panose="020F0502020204030204" pitchFamily="34" charset="0"/>
              </a:rPr>
              <a:t>during a quench</a:t>
            </a:r>
            <a:r>
              <a:rPr lang="en-GB" sz="1500" dirty="0" smtClean="0">
                <a:solidFill>
                  <a:schemeClr val="accent5"/>
                </a:solidFill>
                <a:ea typeface="Calibri" panose="020F0502020204030204" pitchFamily="34" charset="0"/>
              </a:rPr>
              <a:t>:</a:t>
            </a:r>
          </a:p>
          <a:p>
            <a:pPr marL="342900" indent="-342900">
              <a:buClr>
                <a:srgbClr val="FFC000"/>
              </a:buClr>
              <a:buFont typeface="Wingdings" panose="05000000000000000000" pitchFamily="2" charset="2"/>
              <a:buChar char="§"/>
            </a:pPr>
            <a:endParaRPr lang="en-GB" sz="1500" dirty="0">
              <a:solidFill>
                <a:schemeClr val="accent5"/>
              </a:solidFill>
              <a:ea typeface="Calibri" panose="020F0502020204030204" pitchFamily="34" charset="0"/>
            </a:endParaRPr>
          </a:p>
          <a:p>
            <a:pPr marL="800100" lvl="1" indent="-342900">
              <a:buClr>
                <a:srgbClr val="FFC000"/>
              </a:buClr>
              <a:buFont typeface="Wingdings" panose="05000000000000000000" pitchFamily="2" charset="2"/>
              <a:buChar char="§"/>
            </a:pPr>
            <a:r>
              <a:rPr lang="en-GB" sz="1500" dirty="0">
                <a:solidFill>
                  <a:schemeClr val="accent5"/>
                </a:solidFill>
                <a:ea typeface="Calibri" panose="020F0502020204030204" pitchFamily="34" charset="0"/>
              </a:rPr>
              <a:t>The torque induced during the first phase of CLIQ has been observed</a:t>
            </a:r>
            <a:r>
              <a:rPr lang="en-GB" sz="1500" dirty="0" smtClean="0">
                <a:solidFill>
                  <a:schemeClr val="accent5"/>
                </a:solidFill>
                <a:ea typeface="Calibri" panose="020F0502020204030204" pitchFamily="34" charset="0"/>
              </a:rPr>
              <a:t>;</a:t>
            </a:r>
          </a:p>
          <a:p>
            <a:pPr marL="800100" lvl="1" indent="-342900">
              <a:buClr>
                <a:srgbClr val="FFC000"/>
              </a:buClr>
              <a:buFont typeface="Wingdings" panose="05000000000000000000" pitchFamily="2" charset="2"/>
              <a:buChar char="§"/>
            </a:pPr>
            <a:r>
              <a:rPr lang="en-GB" sz="1500" dirty="0">
                <a:solidFill>
                  <a:schemeClr val="accent5"/>
                </a:solidFill>
                <a:ea typeface="Calibri" panose="020F0502020204030204" pitchFamily="34" charset="0"/>
              </a:rPr>
              <a:t>The beam screen goes in contact with the cold bore</a:t>
            </a:r>
            <a:r>
              <a:rPr lang="en-GB" sz="1500" dirty="0" smtClean="0">
                <a:solidFill>
                  <a:schemeClr val="accent5"/>
                </a:solidFill>
                <a:ea typeface="Calibri" panose="020F0502020204030204" pitchFamily="34" charset="0"/>
              </a:rPr>
              <a:t>;</a:t>
            </a:r>
            <a:endParaRPr lang="en-GB" sz="1500" dirty="0">
              <a:solidFill>
                <a:schemeClr val="accent5"/>
              </a:solidFill>
              <a:ea typeface="Calibri" panose="020F0502020204030204" pitchFamily="34" charset="0"/>
            </a:endParaRPr>
          </a:p>
          <a:p>
            <a:pPr>
              <a:spcAft>
                <a:spcPts val="0"/>
              </a:spcAft>
            </a:pPr>
            <a:endParaRPr lang="en-GB" sz="1500" dirty="0">
              <a:solidFill>
                <a:schemeClr val="accent5"/>
              </a:solidFill>
              <a:ea typeface="Calibri" panose="020F0502020204030204" pitchFamily="34" charset="0"/>
            </a:endParaRPr>
          </a:p>
          <a:p>
            <a:pPr marL="285750" indent="-285750">
              <a:spcAft>
                <a:spcPts val="0"/>
              </a:spcAft>
              <a:buClr>
                <a:srgbClr val="FFC000"/>
              </a:buClr>
              <a:buFont typeface="Wingdings" panose="05000000000000000000" pitchFamily="2" charset="2"/>
              <a:buChar char="§"/>
            </a:pPr>
            <a:r>
              <a:rPr lang="en-GB" sz="1500" dirty="0" smtClean="0">
                <a:solidFill>
                  <a:schemeClr val="accent5"/>
                </a:solidFill>
                <a:ea typeface="Calibri" panose="020F0502020204030204" pitchFamily="34" charset="0"/>
              </a:rPr>
              <a:t>The </a:t>
            </a:r>
            <a:r>
              <a:rPr lang="en-GB" sz="1500" b="1" dirty="0" smtClean="0">
                <a:solidFill>
                  <a:schemeClr val="accent5"/>
                </a:solidFill>
                <a:ea typeface="Calibri" panose="020F0502020204030204" pitchFamily="34" charset="0"/>
              </a:rPr>
              <a:t>mechanical response </a:t>
            </a:r>
            <a:r>
              <a:rPr lang="en-GB" sz="1500" dirty="0" smtClean="0">
                <a:solidFill>
                  <a:schemeClr val="accent5"/>
                </a:solidFill>
                <a:ea typeface="Calibri" panose="020F0502020204030204" pitchFamily="34" charset="0"/>
              </a:rPr>
              <a:t>of the beam </a:t>
            </a:r>
            <a:r>
              <a:rPr lang="en-GB" sz="1500" dirty="0">
                <a:solidFill>
                  <a:schemeClr val="accent5"/>
                </a:solidFill>
                <a:ea typeface="Calibri" panose="020F0502020204030204" pitchFamily="34" charset="0"/>
              </a:rPr>
              <a:t>screen </a:t>
            </a:r>
            <a:r>
              <a:rPr lang="en-GB" sz="1500" dirty="0" smtClean="0">
                <a:solidFill>
                  <a:schemeClr val="accent5"/>
                </a:solidFill>
                <a:ea typeface="Calibri" panose="020F0502020204030204" pitchFamily="34" charset="0"/>
              </a:rPr>
              <a:t>is directly </a:t>
            </a:r>
            <a:r>
              <a:rPr lang="en-GB" sz="1500" b="1" dirty="0" smtClean="0">
                <a:solidFill>
                  <a:schemeClr val="accent5"/>
                </a:solidFill>
                <a:ea typeface="Calibri" panose="020F0502020204030204" pitchFamily="34" charset="0"/>
              </a:rPr>
              <a:t>correlated</a:t>
            </a:r>
            <a:r>
              <a:rPr lang="en-GB" sz="1500" dirty="0" smtClean="0">
                <a:solidFill>
                  <a:schemeClr val="accent5"/>
                </a:solidFill>
                <a:ea typeface="Calibri" panose="020F0502020204030204" pitchFamily="34" charset="0"/>
              </a:rPr>
              <a:t> </a:t>
            </a:r>
            <a:r>
              <a:rPr lang="en-GB" sz="1500" b="1" dirty="0" smtClean="0">
                <a:solidFill>
                  <a:schemeClr val="accent5"/>
                </a:solidFill>
                <a:ea typeface="Calibri" panose="020F0502020204030204" pitchFamily="34" charset="0"/>
              </a:rPr>
              <a:t>with</a:t>
            </a:r>
            <a:r>
              <a:rPr lang="en-GB" sz="1500" dirty="0" smtClean="0">
                <a:solidFill>
                  <a:schemeClr val="accent5"/>
                </a:solidFill>
                <a:ea typeface="Calibri" panose="020F0502020204030204" pitchFamily="34" charset="0"/>
              </a:rPr>
              <a:t> the </a:t>
            </a:r>
            <a:r>
              <a:rPr lang="en-GB" sz="1500" b="1" dirty="0" smtClean="0">
                <a:solidFill>
                  <a:schemeClr val="accent5"/>
                </a:solidFill>
                <a:ea typeface="Calibri" panose="020F0502020204030204" pitchFamily="34" charset="0"/>
              </a:rPr>
              <a:t>magnetic field measurements</a:t>
            </a:r>
          </a:p>
          <a:p>
            <a:pPr marL="285750" indent="-285750">
              <a:spcAft>
                <a:spcPts val="0"/>
              </a:spcAft>
              <a:buClr>
                <a:srgbClr val="FFC000"/>
              </a:buClr>
              <a:buFont typeface="Wingdings" panose="05000000000000000000" pitchFamily="2" charset="2"/>
              <a:buChar char="§"/>
            </a:pPr>
            <a:endParaRPr lang="en-GB" sz="1500" dirty="0" smtClean="0">
              <a:solidFill>
                <a:schemeClr val="accent5"/>
              </a:solidFill>
              <a:ea typeface="Calibri" panose="020F0502020204030204" pitchFamily="34" charset="0"/>
            </a:endParaRPr>
          </a:p>
          <a:p>
            <a:pPr marL="285750" indent="-285750">
              <a:spcAft>
                <a:spcPts val="0"/>
              </a:spcAft>
              <a:buClr>
                <a:srgbClr val="FFC000"/>
              </a:buClr>
              <a:buFont typeface="Wingdings" panose="05000000000000000000" pitchFamily="2" charset="2"/>
              <a:buChar char="§"/>
            </a:pPr>
            <a:endParaRPr lang="en-GB" sz="1500" dirty="0" smtClean="0">
              <a:solidFill>
                <a:schemeClr val="accent5"/>
              </a:solidFill>
              <a:ea typeface="Calibri" panose="020F0502020204030204" pitchFamily="34" charset="0"/>
            </a:endParaRPr>
          </a:p>
          <a:p>
            <a:pPr marL="285750" indent="-285750">
              <a:spcAft>
                <a:spcPts val="0"/>
              </a:spcAft>
              <a:buClr>
                <a:srgbClr val="FFC000"/>
              </a:buClr>
              <a:buFont typeface="Wingdings" panose="05000000000000000000" pitchFamily="2" charset="2"/>
              <a:buChar char="§"/>
            </a:pPr>
            <a:r>
              <a:rPr lang="en-GB" sz="1500" dirty="0" smtClean="0">
                <a:solidFill>
                  <a:schemeClr val="accent5"/>
                </a:solidFill>
                <a:ea typeface="Calibri" panose="020F0502020204030204" pitchFamily="34" charset="0"/>
              </a:rPr>
              <a:t>A </a:t>
            </a:r>
            <a:r>
              <a:rPr lang="en-GB" sz="1500" b="1" dirty="0">
                <a:solidFill>
                  <a:schemeClr val="accent5"/>
                </a:solidFill>
                <a:ea typeface="Calibri" panose="020F0502020204030204" pitchFamily="34" charset="0"/>
              </a:rPr>
              <a:t>good agreement with simulation </a:t>
            </a:r>
            <a:r>
              <a:rPr lang="en-GB" sz="1500" dirty="0">
                <a:solidFill>
                  <a:schemeClr val="accent5"/>
                </a:solidFill>
                <a:ea typeface="Calibri" panose="020F0502020204030204" pitchFamily="34" charset="0"/>
              </a:rPr>
              <a:t>has been found;</a:t>
            </a:r>
          </a:p>
          <a:p>
            <a:pPr>
              <a:spcAft>
                <a:spcPts val="0"/>
              </a:spcAft>
            </a:pPr>
            <a:endParaRPr lang="en-GB" dirty="0">
              <a:latin typeface="Times New Roman" panose="02020603050405020304" pitchFamily="18" charset="0"/>
              <a:ea typeface="Calibri" panose="020F0502020204030204" pitchFamily="34" charset="0"/>
            </a:endParaRPr>
          </a:p>
          <a:p>
            <a:pPr>
              <a:spcAft>
                <a:spcPts val="0"/>
              </a:spcAft>
            </a:pPr>
            <a:endParaRPr lang="en-GB" dirty="0">
              <a:latin typeface="Times New Roman" panose="02020603050405020304" pitchFamily="18" charset="0"/>
              <a:ea typeface="Calibri" panose="020F0502020204030204" pitchFamily="34" charset="0"/>
            </a:endParaRPr>
          </a:p>
          <a:p>
            <a:pPr marL="285750" indent="-285750">
              <a:spcAft>
                <a:spcPts val="0"/>
              </a:spcAft>
              <a:buFont typeface="Arial" panose="020B0604020202020204" pitchFamily="34" charset="0"/>
              <a:buChar char="•"/>
            </a:pPr>
            <a:r>
              <a:rPr lang="en-GB" dirty="0">
                <a:solidFill>
                  <a:schemeClr val="accent5"/>
                </a:solidFill>
                <a:ea typeface="Calibri" panose="020F0502020204030204" pitchFamily="34" charset="0"/>
              </a:rPr>
              <a:t>;</a:t>
            </a:r>
            <a:endParaRPr lang="en-GB" dirty="0">
              <a:latin typeface="Times New Roman" panose="02020603050405020304" pitchFamily="18" charset="0"/>
              <a:ea typeface="Calibri" panose="020F0502020204030204" pitchFamily="34" charset="0"/>
            </a:endParaRPr>
          </a:p>
        </p:txBody>
      </p:sp>
      <p:sp>
        <p:nvSpPr>
          <p:cNvPr id="4"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5" name="Slide Number Placeholder 4"/>
          <p:cNvSpPr>
            <a:spLocks noGrp="1"/>
          </p:cNvSpPr>
          <p:nvPr>
            <p:ph type="sldNum" sz="quarter" idx="12"/>
          </p:nvPr>
        </p:nvSpPr>
        <p:spPr>
          <a:xfrm>
            <a:off x="8686800" y="6356350"/>
            <a:ext cx="360000" cy="360000"/>
          </a:xfrm>
        </p:spPr>
        <p:txBody>
          <a:bodyPr/>
          <a:lstStyle/>
          <a:p>
            <a:r>
              <a:rPr lang="fr-FR" dirty="0" smtClean="0"/>
              <a:t>35</a:t>
            </a:r>
            <a:endParaRPr lang="fr-FR" dirty="0"/>
          </a:p>
        </p:txBody>
      </p:sp>
    </p:spTree>
    <p:extLst>
      <p:ext uri="{BB962C8B-B14F-4D97-AF65-F5344CB8AC3E}">
        <p14:creationId xmlns:p14="http://schemas.microsoft.com/office/powerpoint/2010/main" val="12645940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251520" y="188640"/>
            <a:ext cx="2952336" cy="1008112"/>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Next steps</a:t>
            </a:r>
            <a:endParaRPr lang="en-GB" dirty="0"/>
          </a:p>
        </p:txBody>
      </p:sp>
      <p:sp>
        <p:nvSpPr>
          <p:cNvPr id="3" name="Rectangle 2"/>
          <p:cNvSpPr/>
          <p:nvPr/>
        </p:nvSpPr>
        <p:spPr>
          <a:xfrm>
            <a:off x="539552" y="1102296"/>
            <a:ext cx="8136904" cy="2862322"/>
          </a:xfrm>
          <a:prstGeom prst="rect">
            <a:avLst/>
          </a:prstGeom>
        </p:spPr>
        <p:txBody>
          <a:bodyPr wrap="square">
            <a:spAutoFit/>
          </a:bodyPr>
          <a:lstStyle/>
          <a:p>
            <a:pPr marL="285750" indent="-285750">
              <a:spcAft>
                <a:spcPts val="0"/>
              </a:spcAft>
              <a:buFont typeface="Arial" panose="020B0604020202020204" pitchFamily="34" charset="0"/>
              <a:buChar char="•"/>
            </a:pPr>
            <a:endParaRPr lang="en-GB" sz="1500" dirty="0" smtClean="0">
              <a:latin typeface="Times New Roman" panose="02020603050405020304" pitchFamily="18" charset="0"/>
              <a:ea typeface="Calibri" panose="020F0502020204030204" pitchFamily="34" charset="0"/>
            </a:endParaRPr>
          </a:p>
          <a:p>
            <a:pPr marL="285750" indent="-285750">
              <a:spcAft>
                <a:spcPts val="0"/>
              </a:spcAft>
              <a:buClr>
                <a:srgbClr val="FFC000"/>
              </a:buClr>
              <a:buFont typeface="Wingdings" panose="05000000000000000000" pitchFamily="2" charset="2"/>
              <a:buChar char="§"/>
            </a:pPr>
            <a:r>
              <a:rPr lang="en-GB" sz="1500" b="1" dirty="0" smtClean="0">
                <a:solidFill>
                  <a:schemeClr val="accent5"/>
                </a:solidFill>
                <a:ea typeface="Calibri" panose="020F0502020204030204" pitchFamily="34" charset="0"/>
              </a:rPr>
              <a:t>Test of a Q2 type beam screen </a:t>
            </a:r>
            <a:r>
              <a:rPr lang="en-GB" sz="1500" dirty="0" smtClean="0">
                <a:solidFill>
                  <a:schemeClr val="accent5"/>
                </a:solidFill>
                <a:ea typeface="Calibri" panose="020F0502020204030204" pitchFamily="34" charset="0"/>
              </a:rPr>
              <a:t>with the correct material (P506 instead of 316 L) and </a:t>
            </a:r>
          </a:p>
          <a:p>
            <a:pPr>
              <a:spcAft>
                <a:spcPts val="0"/>
              </a:spcAft>
              <a:buClr>
                <a:srgbClr val="FFC000"/>
              </a:buClr>
            </a:pPr>
            <a:r>
              <a:rPr lang="en-GB" sz="1500" dirty="0">
                <a:solidFill>
                  <a:schemeClr val="accent5"/>
                </a:solidFill>
                <a:ea typeface="Calibri" panose="020F0502020204030204" pitchFamily="34" charset="0"/>
              </a:rPr>
              <a:t> </a:t>
            </a:r>
            <a:r>
              <a:rPr lang="en-GB" sz="1500" dirty="0" smtClean="0">
                <a:solidFill>
                  <a:schemeClr val="accent5"/>
                </a:solidFill>
                <a:ea typeface="Calibri" panose="020F0502020204030204" pitchFamily="34" charset="0"/>
              </a:rPr>
              <a:t>     </a:t>
            </a:r>
            <a:r>
              <a:rPr lang="en-GB" sz="1500" b="1" dirty="0" err="1" smtClean="0">
                <a:solidFill>
                  <a:schemeClr val="accent5"/>
                </a:solidFill>
                <a:ea typeface="Calibri" panose="020F0502020204030204" pitchFamily="34" charset="0"/>
              </a:rPr>
              <a:t>aC</a:t>
            </a:r>
            <a:r>
              <a:rPr lang="en-GB" sz="1500" b="1" dirty="0" smtClean="0">
                <a:solidFill>
                  <a:schemeClr val="accent5"/>
                </a:solidFill>
                <a:ea typeface="Calibri" panose="020F0502020204030204" pitchFamily="34" charset="0"/>
              </a:rPr>
              <a:t> coating</a:t>
            </a:r>
            <a:r>
              <a:rPr lang="en-GB" sz="1500" dirty="0">
                <a:solidFill>
                  <a:schemeClr val="accent5"/>
                </a:solidFill>
                <a:ea typeface="Calibri" panose="020F0502020204030204" pitchFamily="34" charset="0"/>
              </a:rPr>
              <a:t> </a:t>
            </a:r>
            <a:r>
              <a:rPr lang="en-GB" sz="1500" dirty="0" smtClean="0">
                <a:solidFill>
                  <a:schemeClr val="accent5"/>
                </a:solidFill>
                <a:ea typeface="Calibri" panose="020F0502020204030204" pitchFamily="34" charset="0"/>
              </a:rPr>
              <a:t>by May 2019:</a:t>
            </a:r>
          </a:p>
          <a:p>
            <a:pPr marL="285750" indent="-285750">
              <a:spcAft>
                <a:spcPts val="0"/>
              </a:spcAft>
              <a:buClr>
                <a:srgbClr val="FFC000"/>
              </a:buClr>
              <a:buFont typeface="Wingdings" panose="05000000000000000000" pitchFamily="2" charset="2"/>
              <a:buChar char="§"/>
            </a:pPr>
            <a:endParaRPr lang="en-GB" sz="1500" dirty="0" smtClean="0">
              <a:solidFill>
                <a:schemeClr val="accent5"/>
              </a:solidFill>
              <a:ea typeface="Calibri" panose="020F0502020204030204" pitchFamily="34" charset="0"/>
            </a:endParaRPr>
          </a:p>
          <a:p>
            <a:pPr marL="742950" lvl="1" indent="-285750">
              <a:buClr>
                <a:srgbClr val="FFC000"/>
              </a:buClr>
              <a:buFont typeface="Wingdings" panose="05000000000000000000" pitchFamily="2" charset="2"/>
              <a:buChar char="§"/>
            </a:pPr>
            <a:r>
              <a:rPr lang="en-GB" sz="1500" b="1" dirty="0" smtClean="0">
                <a:solidFill>
                  <a:schemeClr val="accent5"/>
                </a:solidFill>
                <a:ea typeface="Calibri" panose="020F0502020204030204" pitchFamily="34" charset="0"/>
              </a:rPr>
              <a:t>Magnetic </a:t>
            </a:r>
            <a:r>
              <a:rPr lang="en-GB" sz="1500" b="1" dirty="0">
                <a:solidFill>
                  <a:schemeClr val="accent5"/>
                </a:solidFill>
                <a:ea typeface="Calibri" panose="020F0502020204030204" pitchFamily="34" charset="0"/>
              </a:rPr>
              <a:t>field quality </a:t>
            </a:r>
            <a:r>
              <a:rPr lang="en-GB" sz="1500" dirty="0">
                <a:solidFill>
                  <a:schemeClr val="accent5"/>
                </a:solidFill>
                <a:ea typeface="Calibri" panose="020F0502020204030204" pitchFamily="34" charset="0"/>
              </a:rPr>
              <a:t>measurements</a:t>
            </a:r>
            <a:r>
              <a:rPr lang="en-GB" sz="1500" dirty="0" smtClean="0">
                <a:solidFill>
                  <a:schemeClr val="accent5"/>
                </a:solidFill>
                <a:ea typeface="Calibri" panose="020F0502020204030204" pitchFamily="34" charset="0"/>
              </a:rPr>
              <a:t>;</a:t>
            </a:r>
          </a:p>
          <a:p>
            <a:pPr marL="742950" lvl="1" indent="-285750">
              <a:buClr>
                <a:srgbClr val="FFC000"/>
              </a:buClr>
              <a:buFont typeface="Wingdings" panose="05000000000000000000" pitchFamily="2" charset="2"/>
              <a:buChar char="§"/>
            </a:pPr>
            <a:r>
              <a:rPr lang="en-GB" sz="1500" dirty="0">
                <a:solidFill>
                  <a:schemeClr val="accent5"/>
                </a:solidFill>
                <a:ea typeface="Calibri" panose="020F0502020204030204" pitchFamily="34" charset="0"/>
              </a:rPr>
              <a:t>Quench test.</a:t>
            </a:r>
          </a:p>
          <a:p>
            <a:pPr lvl="1">
              <a:buClr>
                <a:srgbClr val="FFC000"/>
              </a:buClr>
            </a:pPr>
            <a:endParaRPr lang="en-GB" sz="1500" dirty="0">
              <a:solidFill>
                <a:schemeClr val="accent5"/>
              </a:solidFill>
              <a:ea typeface="Calibri" panose="020F0502020204030204" pitchFamily="34" charset="0"/>
            </a:endParaRPr>
          </a:p>
          <a:p>
            <a:pPr marL="742950" lvl="1" indent="-285750">
              <a:buClr>
                <a:srgbClr val="FFC000"/>
              </a:buClr>
              <a:buFont typeface="Wingdings" panose="05000000000000000000" pitchFamily="2" charset="2"/>
              <a:buChar char="§"/>
            </a:pPr>
            <a:endParaRPr lang="en-GB" sz="1500" dirty="0" smtClean="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endParaRPr lang="en-GB" sz="1500" dirty="0" smtClean="0">
              <a:solidFill>
                <a:schemeClr val="accent5"/>
              </a:solidFill>
              <a:ea typeface="Calibri" panose="020F0502020204030204" pitchFamily="34" charset="0"/>
            </a:endParaRPr>
          </a:p>
          <a:p>
            <a:pPr>
              <a:spcAft>
                <a:spcPts val="0"/>
              </a:spcAft>
            </a:pPr>
            <a:endParaRPr lang="en-GB" sz="1500" dirty="0">
              <a:latin typeface="Times New Roman" panose="02020603050405020304" pitchFamily="18" charset="0"/>
              <a:ea typeface="Calibri" panose="020F0502020204030204" pitchFamily="34" charset="0"/>
            </a:endParaRPr>
          </a:p>
          <a:p>
            <a:pPr>
              <a:spcAft>
                <a:spcPts val="0"/>
              </a:spcAft>
            </a:pPr>
            <a:endParaRPr lang="en-GB" sz="1500" dirty="0">
              <a:latin typeface="Times New Roman" panose="02020603050405020304" pitchFamily="18" charset="0"/>
              <a:ea typeface="Calibri" panose="020F0502020204030204" pitchFamily="34" charset="0"/>
            </a:endParaRPr>
          </a:p>
          <a:p>
            <a:pPr marL="285750" indent="-285750">
              <a:spcAft>
                <a:spcPts val="0"/>
              </a:spcAft>
              <a:buFont typeface="Arial" panose="020B0604020202020204" pitchFamily="34" charset="0"/>
              <a:buChar char="•"/>
            </a:pPr>
            <a:endParaRPr lang="en-GB" sz="1500" dirty="0">
              <a:latin typeface="Times New Roman" panose="02020603050405020304" pitchFamily="18" charset="0"/>
              <a:ea typeface="Calibri" panose="020F0502020204030204" pitchFamily="34" charset="0"/>
            </a:endParaRPr>
          </a:p>
        </p:txBody>
      </p:sp>
      <p:sp>
        <p:nvSpPr>
          <p:cNvPr id="4"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5" name="Slide Number Placeholder 4"/>
          <p:cNvSpPr>
            <a:spLocks noGrp="1"/>
          </p:cNvSpPr>
          <p:nvPr>
            <p:ph type="sldNum" sz="quarter" idx="12"/>
          </p:nvPr>
        </p:nvSpPr>
        <p:spPr>
          <a:xfrm>
            <a:off x="8686800" y="6356350"/>
            <a:ext cx="360000" cy="360000"/>
          </a:xfrm>
        </p:spPr>
        <p:txBody>
          <a:bodyPr/>
          <a:lstStyle/>
          <a:p>
            <a:r>
              <a:rPr lang="fr-FR" dirty="0" smtClean="0"/>
              <a:t>37</a:t>
            </a:r>
            <a:endParaRPr lang="fr-FR" dirty="0"/>
          </a:p>
        </p:txBody>
      </p:sp>
    </p:spTree>
    <p:extLst>
      <p:ext uri="{BB962C8B-B14F-4D97-AF65-F5344CB8AC3E}">
        <p14:creationId xmlns:p14="http://schemas.microsoft.com/office/powerpoint/2010/main" val="13808842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541214" y="332656"/>
            <a:ext cx="4678858" cy="1008112"/>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lgn="l"/>
            <a:r>
              <a:rPr lang="en-GB" sz="3200" dirty="0" smtClean="0"/>
              <a:t>Thermal test - Outline</a:t>
            </a:r>
            <a:endParaRPr lang="en-GB" sz="3200" dirty="0"/>
          </a:p>
        </p:txBody>
      </p:sp>
      <p:sp>
        <p:nvSpPr>
          <p:cNvPr id="3" name="Rectangle 2"/>
          <p:cNvSpPr/>
          <p:nvPr/>
        </p:nvSpPr>
        <p:spPr>
          <a:xfrm>
            <a:off x="539552" y="1102296"/>
            <a:ext cx="8136904" cy="4893647"/>
          </a:xfrm>
          <a:prstGeom prst="rect">
            <a:avLst/>
          </a:prstGeom>
        </p:spPr>
        <p:txBody>
          <a:bodyPr wrap="square">
            <a:spAutoFit/>
          </a:bodyPr>
          <a:lstStyle/>
          <a:p>
            <a:pPr marL="285750" indent="-285750">
              <a:spcAft>
                <a:spcPts val="0"/>
              </a:spcAft>
              <a:buFont typeface="Arial" panose="020B0604020202020204" pitchFamily="34" charset="0"/>
              <a:buChar char="•"/>
            </a:pPr>
            <a:endParaRPr lang="en-GB" sz="2400" dirty="0" smtClean="0">
              <a:solidFill>
                <a:schemeClr val="accent5"/>
              </a:solidFill>
              <a:ea typeface="Calibri" panose="020F0502020204030204" pitchFamily="34" charset="0"/>
            </a:endParaRPr>
          </a:p>
          <a:p>
            <a:pPr marL="285750" indent="-285750">
              <a:buFont typeface="Arial" panose="020B0604020202020204" pitchFamily="34" charset="0"/>
              <a:buChar char="•"/>
            </a:pPr>
            <a:r>
              <a:rPr lang="en-GB" sz="2400" dirty="0" smtClean="0">
                <a:solidFill>
                  <a:schemeClr val="accent5"/>
                </a:solidFill>
                <a:ea typeface="Calibri" panose="020F0502020204030204" pitchFamily="34" charset="0"/>
              </a:rPr>
              <a:t>Thermal requirements at a glance</a:t>
            </a:r>
          </a:p>
          <a:p>
            <a:pPr marL="285750" indent="-285750">
              <a:buFont typeface="Arial" panose="020B0604020202020204" pitchFamily="34" charset="0"/>
              <a:buChar char="•"/>
            </a:pPr>
            <a:endParaRPr lang="en-GB" sz="2400" dirty="0" smtClean="0">
              <a:solidFill>
                <a:schemeClr val="accent5"/>
              </a:solidFill>
              <a:ea typeface="Calibri" panose="020F0502020204030204" pitchFamily="34" charset="0"/>
            </a:endParaRPr>
          </a:p>
          <a:p>
            <a:pPr marL="285750" indent="-285750">
              <a:buFont typeface="Arial" panose="020B0604020202020204" pitchFamily="34" charset="0"/>
              <a:buChar char="•"/>
            </a:pPr>
            <a:r>
              <a:rPr lang="en-GB" sz="2400" dirty="0" smtClean="0">
                <a:solidFill>
                  <a:schemeClr val="accent5"/>
                </a:solidFill>
                <a:ea typeface="Calibri" panose="020F0502020204030204" pitchFamily="34" charset="0"/>
              </a:rPr>
              <a:t>Supporting system &amp; thermal link</a:t>
            </a:r>
          </a:p>
          <a:p>
            <a:pPr>
              <a:spcAft>
                <a:spcPts val="0"/>
              </a:spcAft>
            </a:pPr>
            <a:endParaRPr lang="en-GB" sz="2400" dirty="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r>
              <a:rPr lang="en-GB" sz="2400" dirty="0" smtClean="0">
                <a:solidFill>
                  <a:schemeClr val="accent5"/>
                </a:solidFill>
                <a:ea typeface="Calibri" panose="020F0502020204030204" pitchFamily="34" charset="0"/>
              </a:rPr>
              <a:t>Results and comparison with simulations</a:t>
            </a:r>
          </a:p>
          <a:p>
            <a:pPr marL="285750" indent="-285750">
              <a:spcAft>
                <a:spcPts val="0"/>
              </a:spcAft>
              <a:buFont typeface="Arial" panose="020B0604020202020204" pitchFamily="34" charset="0"/>
              <a:buChar char="•"/>
            </a:pPr>
            <a:endParaRPr lang="en-GB" sz="2400" dirty="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r>
              <a:rPr lang="en-GB" sz="2400" dirty="0" smtClean="0">
                <a:solidFill>
                  <a:schemeClr val="accent5"/>
                </a:solidFill>
                <a:ea typeface="Calibri" panose="020F0502020204030204" pitchFamily="34" charset="0"/>
              </a:rPr>
              <a:t>Conclusions and next steps</a:t>
            </a:r>
          </a:p>
          <a:p>
            <a:pPr marL="285750" indent="-285750">
              <a:spcAft>
                <a:spcPts val="0"/>
              </a:spcAft>
              <a:buFont typeface="Arial" panose="020B0604020202020204" pitchFamily="34" charset="0"/>
              <a:buChar char="•"/>
            </a:pPr>
            <a:endParaRPr lang="en-GB" sz="2400" dirty="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endParaRPr lang="en-GB" sz="2400" dirty="0" smtClean="0">
              <a:solidFill>
                <a:schemeClr val="accent5"/>
              </a:solidFill>
              <a:ea typeface="Calibri" panose="020F0502020204030204" pitchFamily="34" charset="0"/>
            </a:endParaRPr>
          </a:p>
          <a:p>
            <a:pPr>
              <a:spcAft>
                <a:spcPts val="0"/>
              </a:spcAft>
            </a:pPr>
            <a:endParaRPr lang="en-GB" sz="2400" dirty="0">
              <a:solidFill>
                <a:schemeClr val="accent5"/>
              </a:solidFill>
              <a:ea typeface="Calibri" panose="020F0502020204030204" pitchFamily="34" charset="0"/>
            </a:endParaRPr>
          </a:p>
          <a:p>
            <a:pPr>
              <a:spcAft>
                <a:spcPts val="0"/>
              </a:spcAft>
            </a:pPr>
            <a:endParaRPr lang="en-GB" sz="2400" dirty="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endParaRPr lang="en-GB" sz="2400" dirty="0">
              <a:solidFill>
                <a:schemeClr val="accent5"/>
              </a:solidFill>
              <a:ea typeface="Calibri" panose="020F0502020204030204" pitchFamily="34" charset="0"/>
            </a:endParaRPr>
          </a:p>
        </p:txBody>
      </p:sp>
      <p:sp>
        <p:nvSpPr>
          <p:cNvPr id="4"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5" name="Slide Number Placeholder 4"/>
          <p:cNvSpPr>
            <a:spLocks noGrp="1"/>
          </p:cNvSpPr>
          <p:nvPr>
            <p:ph type="sldNum" sz="quarter" idx="12"/>
          </p:nvPr>
        </p:nvSpPr>
        <p:spPr>
          <a:xfrm>
            <a:off x="8686800" y="6356350"/>
            <a:ext cx="360000" cy="360000"/>
          </a:xfrm>
        </p:spPr>
        <p:txBody>
          <a:bodyPr/>
          <a:lstStyle/>
          <a:p>
            <a:r>
              <a:rPr lang="fr-FR" dirty="0" smtClean="0"/>
              <a:t>38</a:t>
            </a:r>
            <a:endParaRPr lang="fr-FR" dirty="0"/>
          </a:p>
        </p:txBody>
      </p:sp>
    </p:spTree>
    <p:extLst>
      <p:ext uri="{BB962C8B-B14F-4D97-AF65-F5344CB8AC3E}">
        <p14:creationId xmlns:p14="http://schemas.microsoft.com/office/powerpoint/2010/main" val="26025491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28738" t="7019" b="15737"/>
          <a:stretch/>
        </p:blipFill>
        <p:spPr>
          <a:xfrm>
            <a:off x="0" y="967182"/>
            <a:ext cx="9144000" cy="5270130"/>
          </a:xfrm>
          <a:prstGeom prst="rect">
            <a:avLst/>
          </a:prstGeom>
        </p:spPr>
      </p:pic>
      <p:cxnSp>
        <p:nvCxnSpPr>
          <p:cNvPr id="8" name="Straight Arrow Connector 7"/>
          <p:cNvCxnSpPr/>
          <p:nvPr/>
        </p:nvCxnSpPr>
        <p:spPr>
          <a:xfrm>
            <a:off x="1043608" y="2637550"/>
            <a:ext cx="0" cy="2434088"/>
          </a:xfrm>
          <a:prstGeom prst="straightConnector1">
            <a:avLst/>
          </a:prstGeom>
          <a:ln>
            <a:solidFill>
              <a:schemeClr val="bg1"/>
            </a:solidFill>
            <a:tailEnd type="triangle"/>
          </a:ln>
        </p:spPr>
        <p:style>
          <a:lnRef idx="1">
            <a:schemeClr val="dk1"/>
          </a:lnRef>
          <a:fillRef idx="0">
            <a:schemeClr val="dk1"/>
          </a:fillRef>
          <a:effectRef idx="0">
            <a:schemeClr val="dk1"/>
          </a:effectRef>
          <a:fontRef idx="minor">
            <a:schemeClr val="tx1"/>
          </a:fontRef>
        </p:style>
      </p:cxnSp>
      <p:sp>
        <p:nvSpPr>
          <p:cNvPr id="25" name="Rectangle 24"/>
          <p:cNvSpPr/>
          <p:nvPr/>
        </p:nvSpPr>
        <p:spPr>
          <a:xfrm>
            <a:off x="4139952" y="1021723"/>
            <a:ext cx="3168352" cy="584775"/>
          </a:xfrm>
          <a:prstGeom prst="rect">
            <a:avLst/>
          </a:prstGeom>
        </p:spPr>
        <p:txBody>
          <a:bodyPr wrap="square">
            <a:spAutoFit/>
          </a:bodyPr>
          <a:lstStyle/>
          <a:p>
            <a:r>
              <a:rPr lang="en-GB" sz="1600" dirty="0">
                <a:solidFill>
                  <a:schemeClr val="bg1"/>
                </a:solidFill>
              </a:rPr>
              <a:t>Maximum </a:t>
            </a:r>
            <a:r>
              <a:rPr lang="en-GB" sz="1600" dirty="0" smtClean="0">
                <a:solidFill>
                  <a:schemeClr val="bg1"/>
                </a:solidFill>
              </a:rPr>
              <a:t>heat load to the cold mass:</a:t>
            </a:r>
            <a:r>
              <a:rPr lang="en-GB" sz="1600" i="1" dirty="0" smtClean="0">
                <a:solidFill>
                  <a:schemeClr val="bg1"/>
                </a:solidFill>
              </a:rPr>
              <a:t> </a:t>
            </a:r>
            <a:r>
              <a:rPr lang="en-GB" sz="1600" b="1" u="sng" dirty="0" smtClean="0">
                <a:solidFill>
                  <a:schemeClr val="bg1"/>
                </a:solidFill>
              </a:rPr>
              <a:t>0.5 W / m</a:t>
            </a:r>
            <a:endParaRPr lang="en-GB" sz="1600" b="1" u="sng" dirty="0">
              <a:solidFill>
                <a:schemeClr val="bg1"/>
              </a:solidFill>
            </a:endParaRPr>
          </a:p>
        </p:txBody>
      </p:sp>
      <p:cxnSp>
        <p:nvCxnSpPr>
          <p:cNvPr id="26" name="Straight Arrow Connector 25"/>
          <p:cNvCxnSpPr/>
          <p:nvPr/>
        </p:nvCxnSpPr>
        <p:spPr>
          <a:xfrm>
            <a:off x="5076056" y="1668054"/>
            <a:ext cx="0" cy="523264"/>
          </a:xfrm>
          <a:prstGeom prst="straightConnector1">
            <a:avLst/>
          </a:prstGeom>
          <a:ln>
            <a:solidFill>
              <a:schemeClr val="bg1"/>
            </a:solidFill>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flipV="1">
            <a:off x="1763688" y="2839390"/>
            <a:ext cx="7344816" cy="3312368"/>
          </a:xfrm>
          <a:prstGeom prst="straightConnector1">
            <a:avLst/>
          </a:prstGeom>
          <a:ln>
            <a:headEnd type="triangle" w="med" len="med"/>
            <a:tailEnd type="none" w="med" len="med"/>
          </a:ln>
        </p:spPr>
        <p:style>
          <a:lnRef idx="2">
            <a:schemeClr val="accent3"/>
          </a:lnRef>
          <a:fillRef idx="0">
            <a:schemeClr val="accent3"/>
          </a:fillRef>
          <a:effectRef idx="1">
            <a:schemeClr val="accent3"/>
          </a:effectRef>
          <a:fontRef idx="minor">
            <a:schemeClr val="tx1"/>
          </a:fontRef>
        </p:style>
      </p:cxnSp>
      <p:sp>
        <p:nvSpPr>
          <p:cNvPr id="13" name="Rectangle 12"/>
          <p:cNvSpPr/>
          <p:nvPr/>
        </p:nvSpPr>
        <p:spPr>
          <a:xfrm>
            <a:off x="7521716" y="3478284"/>
            <a:ext cx="1563248" cy="369332"/>
          </a:xfrm>
          <a:prstGeom prst="rect">
            <a:avLst/>
          </a:prstGeom>
        </p:spPr>
        <p:txBody>
          <a:bodyPr wrap="none">
            <a:spAutoFit/>
          </a:bodyPr>
          <a:lstStyle/>
          <a:p>
            <a:r>
              <a:rPr lang="en-GB" b="1" dirty="0" smtClean="0">
                <a:solidFill>
                  <a:schemeClr val="accent3"/>
                </a:solidFill>
              </a:rPr>
              <a:t>Q2 </a:t>
            </a:r>
            <a:r>
              <a:rPr lang="en-GB" b="1" dirty="0">
                <a:solidFill>
                  <a:schemeClr val="accent3"/>
                </a:solidFill>
              </a:rPr>
              <a:t>= 15 W/m</a:t>
            </a:r>
            <a:endParaRPr lang="en-GB" dirty="0">
              <a:solidFill>
                <a:schemeClr val="accent3"/>
              </a:solidFill>
            </a:endParaRPr>
          </a:p>
        </p:txBody>
      </p:sp>
      <p:sp>
        <p:nvSpPr>
          <p:cNvPr id="35" name="Rectangle 34"/>
          <p:cNvSpPr/>
          <p:nvPr/>
        </p:nvSpPr>
        <p:spPr>
          <a:xfrm>
            <a:off x="5796136" y="4310908"/>
            <a:ext cx="1563248" cy="369332"/>
          </a:xfrm>
          <a:prstGeom prst="rect">
            <a:avLst/>
          </a:prstGeom>
        </p:spPr>
        <p:txBody>
          <a:bodyPr wrap="none">
            <a:spAutoFit/>
          </a:bodyPr>
          <a:lstStyle/>
          <a:p>
            <a:r>
              <a:rPr lang="en-GB" b="1" dirty="0">
                <a:solidFill>
                  <a:schemeClr val="accent3"/>
                </a:solidFill>
              </a:rPr>
              <a:t>Q1 = 25 </a:t>
            </a:r>
            <a:r>
              <a:rPr lang="en-GB" b="1" dirty="0" smtClean="0">
                <a:solidFill>
                  <a:schemeClr val="accent3"/>
                </a:solidFill>
              </a:rPr>
              <a:t>W/m</a:t>
            </a:r>
            <a:endParaRPr lang="en-GB" b="1" dirty="0">
              <a:solidFill>
                <a:schemeClr val="accent3"/>
              </a:solidFill>
            </a:endParaRPr>
          </a:p>
        </p:txBody>
      </p:sp>
      <p:sp>
        <p:nvSpPr>
          <p:cNvPr id="36" name="Title 1"/>
          <p:cNvSpPr>
            <a:spLocks noGrp="1"/>
          </p:cNvSpPr>
          <p:nvPr>
            <p:ph type="title"/>
          </p:nvPr>
        </p:nvSpPr>
        <p:spPr>
          <a:xfrm>
            <a:off x="612000" y="180000"/>
            <a:ext cx="7920000" cy="720000"/>
          </a:xfrm>
        </p:spPr>
        <p:txBody>
          <a:bodyPr/>
          <a:lstStyle/>
          <a:p>
            <a:r>
              <a:rPr lang="pt-PT" sz="2400" dirty="0" smtClean="0"/>
              <a:t>Thermal requirements at a glance</a:t>
            </a:r>
            <a:endParaRPr lang="en-GB" sz="2400" dirty="0"/>
          </a:p>
        </p:txBody>
      </p:sp>
      <p:sp>
        <p:nvSpPr>
          <p:cNvPr id="37" name="Rectangle 36"/>
          <p:cNvSpPr/>
          <p:nvPr/>
        </p:nvSpPr>
        <p:spPr>
          <a:xfrm>
            <a:off x="6747678" y="3887694"/>
            <a:ext cx="1223412" cy="369332"/>
          </a:xfrm>
          <a:prstGeom prst="rect">
            <a:avLst/>
          </a:prstGeom>
        </p:spPr>
        <p:txBody>
          <a:bodyPr wrap="none">
            <a:spAutoFit/>
          </a:bodyPr>
          <a:lstStyle/>
          <a:p>
            <a:r>
              <a:rPr lang="en-GB" b="1" dirty="0" smtClean="0">
                <a:solidFill>
                  <a:schemeClr val="accent3"/>
                </a:solidFill>
              </a:rPr>
              <a:t>Heat load</a:t>
            </a:r>
            <a:endParaRPr lang="en-GB" b="1" dirty="0">
              <a:solidFill>
                <a:schemeClr val="accent3"/>
              </a:solidFill>
            </a:endParaRPr>
          </a:p>
        </p:txBody>
      </p:sp>
      <p:sp>
        <p:nvSpPr>
          <p:cNvPr id="14" name="Rectangle 13"/>
          <p:cNvSpPr/>
          <p:nvPr/>
        </p:nvSpPr>
        <p:spPr>
          <a:xfrm>
            <a:off x="144936" y="1350550"/>
            <a:ext cx="3819450" cy="584775"/>
          </a:xfrm>
          <a:prstGeom prst="rect">
            <a:avLst/>
          </a:prstGeom>
        </p:spPr>
        <p:txBody>
          <a:bodyPr wrap="square">
            <a:spAutoFit/>
          </a:bodyPr>
          <a:lstStyle/>
          <a:p>
            <a:pPr marL="285750" indent="-285750">
              <a:buFont typeface="Arial" panose="020B0604020202020204" pitchFamily="34" charset="0"/>
              <a:buChar char="•"/>
            </a:pPr>
            <a:r>
              <a:rPr lang="en-GB" sz="1600" dirty="0" smtClean="0">
                <a:solidFill>
                  <a:schemeClr val="bg1"/>
                </a:solidFill>
              </a:rPr>
              <a:t>Temperature inner </a:t>
            </a:r>
            <a:r>
              <a:rPr lang="en-GB" sz="1600" dirty="0">
                <a:solidFill>
                  <a:schemeClr val="bg1"/>
                </a:solidFill>
              </a:rPr>
              <a:t>copper </a:t>
            </a:r>
            <a:r>
              <a:rPr lang="en-GB" sz="1600" dirty="0" smtClean="0">
                <a:solidFill>
                  <a:schemeClr val="bg1"/>
                </a:solidFill>
              </a:rPr>
              <a:t>layer:</a:t>
            </a:r>
          </a:p>
          <a:p>
            <a:r>
              <a:rPr lang="en-GB" sz="1600" dirty="0" smtClean="0">
                <a:solidFill>
                  <a:schemeClr val="bg1"/>
                </a:solidFill>
              </a:rPr>
              <a:t>     60 K - 80 </a:t>
            </a:r>
            <a:r>
              <a:rPr lang="en-GB" sz="1600" dirty="0">
                <a:solidFill>
                  <a:schemeClr val="bg1"/>
                </a:solidFill>
              </a:rPr>
              <a:t>K</a:t>
            </a:r>
          </a:p>
        </p:txBody>
      </p:sp>
      <p:sp>
        <p:nvSpPr>
          <p:cNvPr id="15" name="Rectangle 14"/>
          <p:cNvSpPr/>
          <p:nvPr/>
        </p:nvSpPr>
        <p:spPr>
          <a:xfrm>
            <a:off x="144936" y="1991219"/>
            <a:ext cx="4787104" cy="584775"/>
          </a:xfrm>
          <a:prstGeom prst="rect">
            <a:avLst/>
          </a:prstGeom>
        </p:spPr>
        <p:txBody>
          <a:bodyPr wrap="square">
            <a:spAutoFit/>
          </a:bodyPr>
          <a:lstStyle/>
          <a:p>
            <a:pPr marL="285750" indent="-285750">
              <a:buFont typeface="Arial" panose="020B0604020202020204" pitchFamily="34" charset="0"/>
              <a:buChar char="•"/>
            </a:pPr>
            <a:r>
              <a:rPr lang="en-GB" sz="1600" dirty="0">
                <a:solidFill>
                  <a:schemeClr val="bg1"/>
                </a:solidFill>
              </a:rPr>
              <a:t>Maximum allowed ΔT </a:t>
            </a:r>
            <a:r>
              <a:rPr lang="en-GB" sz="1600" dirty="0" smtClean="0">
                <a:solidFill>
                  <a:schemeClr val="bg1"/>
                </a:solidFill>
              </a:rPr>
              <a:t>from Q1 to D1: 15 K </a:t>
            </a:r>
          </a:p>
          <a:p>
            <a:r>
              <a:rPr lang="en-GB" sz="1600" dirty="0" smtClean="0">
                <a:solidFill>
                  <a:schemeClr val="bg1"/>
                </a:solidFill>
              </a:rPr>
              <a:t>     (</a:t>
            </a:r>
            <a:r>
              <a:rPr lang="en-GB" sz="1600" u="sng" dirty="0">
                <a:solidFill>
                  <a:schemeClr val="bg1"/>
                </a:solidFill>
              </a:rPr>
              <a:t>5 K in radial direction</a:t>
            </a:r>
            <a:r>
              <a:rPr lang="en-GB" sz="1600" dirty="0">
                <a:solidFill>
                  <a:schemeClr val="bg1"/>
                </a:solidFill>
              </a:rPr>
              <a:t>)</a:t>
            </a:r>
          </a:p>
        </p:txBody>
      </p:sp>
      <p:sp>
        <p:nvSpPr>
          <p:cNvPr id="44" name="Footer Placeholder 3"/>
          <p:cNvSpPr txBox="1">
            <a:spLocks/>
          </p:cNvSpPr>
          <p:nvPr/>
        </p:nvSpPr>
        <p:spPr>
          <a:xfrm>
            <a:off x="1905000" y="6356350"/>
            <a:ext cx="6627000" cy="360000"/>
          </a:xfrm>
          <a:prstGeom prst="rect">
            <a:avLst/>
          </a:prstGeom>
        </p:spPr>
        <p:txBody>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fr-FR" sz="1200" dirty="0" smtClean="0">
                <a:solidFill>
                  <a:schemeClr val="accent1"/>
                </a:solidFill>
              </a:rPr>
              <a:t>M. Morrone, C. Garion</a:t>
            </a:r>
            <a:endParaRPr lang="en-GB" sz="1200" dirty="0">
              <a:solidFill>
                <a:schemeClr val="accent1"/>
              </a:solidFill>
            </a:endParaRPr>
          </a:p>
        </p:txBody>
      </p:sp>
      <p:sp>
        <p:nvSpPr>
          <p:cNvPr id="45" name="Slide Number Placeholder 4"/>
          <p:cNvSpPr txBox="1">
            <a:spLocks/>
          </p:cNvSpPr>
          <p:nvPr/>
        </p:nvSpPr>
        <p:spPr>
          <a:xfrm>
            <a:off x="8686800" y="6356350"/>
            <a:ext cx="360000" cy="360000"/>
          </a:xfrm>
          <a:prstGeom prst="rect">
            <a:avLst/>
          </a:prstGeom>
        </p:spPr>
        <p:txBody>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1200" dirty="0" smtClean="0">
                <a:solidFill>
                  <a:schemeClr val="accent1"/>
                </a:solidFill>
              </a:rPr>
              <a:t>37</a:t>
            </a:r>
            <a:endParaRPr lang="fr-FR" sz="1200" dirty="0">
              <a:solidFill>
                <a:schemeClr val="accent1"/>
              </a:solidFill>
            </a:endParaRPr>
          </a:p>
        </p:txBody>
      </p:sp>
    </p:spTree>
    <p:extLst>
      <p:ext uri="{BB962C8B-B14F-4D97-AF65-F5344CB8AC3E}">
        <p14:creationId xmlns:p14="http://schemas.microsoft.com/office/powerpoint/2010/main" val="3294268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1000"/>
                                        <p:tgtEl>
                                          <p:spTgt spid="25"/>
                                        </p:tgtEl>
                                      </p:cBhvr>
                                    </p:animEffect>
                                    <p:anim calcmode="lin" valueType="num">
                                      <p:cBhvr>
                                        <p:cTn id="25" dur="1000" fill="hold"/>
                                        <p:tgtEl>
                                          <p:spTgt spid="25"/>
                                        </p:tgtEl>
                                        <p:attrNameLst>
                                          <p:attrName>ppt_x</p:attrName>
                                        </p:attrNameLst>
                                      </p:cBhvr>
                                      <p:tavLst>
                                        <p:tav tm="0">
                                          <p:val>
                                            <p:strVal val="#ppt_x"/>
                                          </p:val>
                                        </p:tav>
                                        <p:tav tm="100000">
                                          <p:val>
                                            <p:strVal val="#ppt_x"/>
                                          </p:val>
                                        </p:tav>
                                      </p:tavLst>
                                    </p:anim>
                                    <p:anim calcmode="lin" valueType="num">
                                      <p:cBhvr>
                                        <p:cTn id="26" dur="1000" fill="hold"/>
                                        <p:tgtEl>
                                          <p:spTgt spid="25"/>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1000"/>
                                        <p:tgtEl>
                                          <p:spTgt spid="26"/>
                                        </p:tgtEl>
                                      </p:cBhvr>
                                    </p:animEffect>
                                    <p:anim calcmode="lin" valueType="num">
                                      <p:cBhvr>
                                        <p:cTn id="30" dur="1000" fill="hold"/>
                                        <p:tgtEl>
                                          <p:spTgt spid="26"/>
                                        </p:tgtEl>
                                        <p:attrNameLst>
                                          <p:attrName>ppt_x</p:attrName>
                                        </p:attrNameLst>
                                      </p:cBhvr>
                                      <p:tavLst>
                                        <p:tav tm="0">
                                          <p:val>
                                            <p:strVal val="#ppt_x"/>
                                          </p:val>
                                        </p:tav>
                                        <p:tav tm="100000">
                                          <p:val>
                                            <p:strVal val="#ppt_x"/>
                                          </p:val>
                                        </p:tav>
                                      </p:tavLst>
                                    </p:anim>
                                    <p:anim calcmode="lin" valueType="num">
                                      <p:cBhvr>
                                        <p:cTn id="31"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1000"/>
                                        <p:tgtEl>
                                          <p:spTgt spid="35"/>
                                        </p:tgtEl>
                                      </p:cBhvr>
                                    </p:animEffect>
                                    <p:anim calcmode="lin" valueType="num">
                                      <p:cBhvr>
                                        <p:cTn id="42" dur="1000" fill="hold"/>
                                        <p:tgtEl>
                                          <p:spTgt spid="35"/>
                                        </p:tgtEl>
                                        <p:attrNameLst>
                                          <p:attrName>ppt_x</p:attrName>
                                        </p:attrNameLst>
                                      </p:cBhvr>
                                      <p:tavLst>
                                        <p:tav tm="0">
                                          <p:val>
                                            <p:strVal val="#ppt_x"/>
                                          </p:val>
                                        </p:tav>
                                        <p:tav tm="100000">
                                          <p:val>
                                            <p:strVal val="#ppt_x"/>
                                          </p:val>
                                        </p:tav>
                                      </p:tavLst>
                                    </p:anim>
                                    <p:anim calcmode="lin" valueType="num">
                                      <p:cBhvr>
                                        <p:cTn id="43" dur="1000" fill="hold"/>
                                        <p:tgtEl>
                                          <p:spTgt spid="3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1000"/>
                                        <p:tgtEl>
                                          <p:spTgt spid="37"/>
                                        </p:tgtEl>
                                      </p:cBhvr>
                                    </p:animEffect>
                                    <p:anim calcmode="lin" valueType="num">
                                      <p:cBhvr>
                                        <p:cTn id="47" dur="1000" fill="hold"/>
                                        <p:tgtEl>
                                          <p:spTgt spid="37"/>
                                        </p:tgtEl>
                                        <p:attrNameLst>
                                          <p:attrName>ppt_x</p:attrName>
                                        </p:attrNameLst>
                                      </p:cBhvr>
                                      <p:tavLst>
                                        <p:tav tm="0">
                                          <p:val>
                                            <p:strVal val="#ppt_x"/>
                                          </p:val>
                                        </p:tav>
                                        <p:tav tm="100000">
                                          <p:val>
                                            <p:strVal val="#ppt_x"/>
                                          </p:val>
                                        </p:tav>
                                      </p:tavLst>
                                    </p:anim>
                                    <p:anim calcmode="lin" valueType="num">
                                      <p:cBhvr>
                                        <p:cTn id="48" dur="1000" fill="hold"/>
                                        <p:tgtEl>
                                          <p:spTgt spid="37"/>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1000"/>
                                        <p:tgtEl>
                                          <p:spTgt spid="13"/>
                                        </p:tgtEl>
                                      </p:cBhvr>
                                    </p:animEffect>
                                    <p:anim calcmode="lin" valueType="num">
                                      <p:cBhvr>
                                        <p:cTn id="52" dur="1000" fill="hold"/>
                                        <p:tgtEl>
                                          <p:spTgt spid="13"/>
                                        </p:tgtEl>
                                        <p:attrNameLst>
                                          <p:attrName>ppt_x</p:attrName>
                                        </p:attrNameLst>
                                      </p:cBhvr>
                                      <p:tavLst>
                                        <p:tav tm="0">
                                          <p:val>
                                            <p:strVal val="#ppt_x"/>
                                          </p:val>
                                        </p:tav>
                                        <p:tav tm="100000">
                                          <p:val>
                                            <p:strVal val="#ppt_x"/>
                                          </p:val>
                                        </p:tav>
                                      </p:tavLst>
                                    </p:anim>
                                    <p:anim calcmode="lin" valueType="num">
                                      <p:cBhvr>
                                        <p:cTn id="5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3" grpId="0"/>
      <p:bldP spid="35" grpId="0"/>
      <p:bldP spid="37" grpId="0"/>
      <p:bldP spid="14" grpId="0"/>
      <p:bldP spid="1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40"/>
          <p:cNvSpPr txBox="1"/>
          <p:nvPr/>
        </p:nvSpPr>
        <p:spPr>
          <a:xfrm>
            <a:off x="539027" y="4387127"/>
            <a:ext cx="2946640" cy="830997"/>
          </a:xfrm>
          <a:prstGeom prst="rect">
            <a:avLst/>
          </a:prstGeom>
          <a:noFill/>
        </p:spPr>
        <p:txBody>
          <a:bodyPr wrap="none" rtlCol="0">
            <a:spAutoFit/>
          </a:bodyPr>
          <a:lstStyle/>
          <a:p>
            <a:r>
              <a:rPr lang="en-GB" sz="1600" dirty="0" smtClean="0"/>
              <a:t>Heat transferred to </a:t>
            </a:r>
          </a:p>
          <a:p>
            <a:r>
              <a:rPr lang="en-GB" sz="1600" dirty="0" smtClean="0"/>
              <a:t>the cold bore by conduction</a:t>
            </a:r>
          </a:p>
          <a:p>
            <a:r>
              <a:rPr lang="en-GB" sz="1600" dirty="0"/>
              <a:t>t</a:t>
            </a:r>
            <a:r>
              <a:rPr lang="en-GB" sz="1600" dirty="0" smtClean="0"/>
              <a:t>hrough the supporting system</a:t>
            </a:r>
            <a:endParaRPr lang="en-GB" sz="1600" dirty="0"/>
          </a:p>
        </p:txBody>
      </p:sp>
      <p:sp>
        <p:nvSpPr>
          <p:cNvPr id="11" name="Rectangle 5"/>
          <p:cNvSpPr txBox="1">
            <a:spLocks noChangeArrowheads="1"/>
          </p:cNvSpPr>
          <p:nvPr/>
        </p:nvSpPr>
        <p:spPr>
          <a:xfrm>
            <a:off x="1914633" y="236308"/>
            <a:ext cx="5256584" cy="507556"/>
          </a:xfrm>
          <a:prstGeom prst="rect">
            <a:avLst/>
          </a:prstGeom>
        </p:spPr>
        <p:txBody>
          <a:bodyPr vert="horz" lIns="0" tIns="45720" rIns="0" bIns="0" rtlCol="0" anchor="ctr">
            <a:noAutofit/>
          </a:bodyPr>
          <a:lstStyle>
            <a:lvl1pPr algn="l" defTabSz="457200" rtl="0" eaLnBrk="1" latinLnBrk="0" hangingPunct="1">
              <a:spcBef>
                <a:spcPct val="0"/>
              </a:spcBef>
              <a:buNone/>
              <a:defRPr sz="2800" b="1" kern="1200">
                <a:solidFill>
                  <a:srgbClr val="0085CA"/>
                </a:solidFill>
                <a:latin typeface="Arial"/>
                <a:ea typeface="+mj-ea"/>
                <a:cs typeface="Arial"/>
              </a:defRPr>
            </a:lvl1pPr>
          </a:lstStyle>
          <a:p>
            <a:pPr fontAlgn="auto">
              <a:spcAft>
                <a:spcPts val="0"/>
              </a:spcAft>
            </a:pPr>
            <a:r>
              <a:rPr lang="en-GB" altLang="en-US" sz="2400" dirty="0"/>
              <a:t>Supporting system &amp; t</a:t>
            </a:r>
            <a:r>
              <a:rPr lang="en-GB" altLang="en-US" sz="2400" dirty="0" smtClean="0"/>
              <a:t>hermal link</a:t>
            </a:r>
          </a:p>
        </p:txBody>
      </p:sp>
      <p:sp>
        <p:nvSpPr>
          <p:cNvPr id="17" name="TextBox 16"/>
          <p:cNvSpPr txBox="1"/>
          <p:nvPr/>
        </p:nvSpPr>
        <p:spPr>
          <a:xfrm>
            <a:off x="6554445" y="3557544"/>
            <a:ext cx="825867" cy="369332"/>
          </a:xfrm>
          <a:prstGeom prst="rect">
            <a:avLst/>
          </a:prstGeom>
          <a:noFill/>
        </p:spPr>
        <p:txBody>
          <a:bodyPr wrap="none" rtlCol="0">
            <a:spAutoFit/>
          </a:bodyPr>
          <a:lstStyle/>
          <a:p>
            <a:r>
              <a:rPr lang="en-GB" dirty="0" smtClean="0">
                <a:solidFill>
                  <a:schemeClr val="bg1"/>
                </a:solidFill>
              </a:rPr>
              <a:t>5 mm </a:t>
            </a:r>
            <a:endParaRPr lang="en-GB" dirty="0">
              <a:solidFill>
                <a:schemeClr val="bg1"/>
              </a:solidFill>
            </a:endParaRPr>
          </a:p>
        </p:txBody>
      </p:sp>
      <p:pic>
        <p:nvPicPr>
          <p:cNvPr id="3" name="Picture 2"/>
          <p:cNvPicPr>
            <a:picLocks noChangeAspect="1"/>
          </p:cNvPicPr>
          <p:nvPr/>
        </p:nvPicPr>
        <p:blipFill>
          <a:blip r:embed="rId2"/>
          <a:stretch>
            <a:fillRect/>
          </a:stretch>
        </p:blipFill>
        <p:spPr>
          <a:xfrm>
            <a:off x="420721" y="1754046"/>
            <a:ext cx="8244408" cy="1786757"/>
          </a:xfrm>
          <a:prstGeom prst="rect">
            <a:avLst/>
          </a:prstGeom>
        </p:spPr>
      </p:pic>
      <p:pic>
        <p:nvPicPr>
          <p:cNvPr id="13" name="Picture 12"/>
          <p:cNvPicPr>
            <a:picLocks noChangeAspect="1"/>
          </p:cNvPicPr>
          <p:nvPr/>
        </p:nvPicPr>
        <p:blipFill rotWithShape="1">
          <a:blip r:embed="rId3"/>
          <a:srcRect t="18845"/>
          <a:stretch/>
        </p:blipFill>
        <p:spPr>
          <a:xfrm>
            <a:off x="3125851" y="3653353"/>
            <a:ext cx="3576652" cy="1924623"/>
          </a:xfrm>
          <a:prstGeom prst="rect">
            <a:avLst/>
          </a:prstGeom>
        </p:spPr>
      </p:pic>
      <p:cxnSp>
        <p:nvCxnSpPr>
          <p:cNvPr id="14" name="Straight Arrow Connector 13"/>
          <p:cNvCxnSpPr/>
          <p:nvPr/>
        </p:nvCxnSpPr>
        <p:spPr>
          <a:xfrm flipH="1" flipV="1">
            <a:off x="6156176" y="2795321"/>
            <a:ext cx="534396" cy="187658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7111139" y="4248624"/>
            <a:ext cx="1005403" cy="369332"/>
          </a:xfrm>
          <a:prstGeom prst="rect">
            <a:avLst/>
          </a:prstGeom>
          <a:noFill/>
        </p:spPr>
        <p:txBody>
          <a:bodyPr wrap="none" rtlCol="0">
            <a:spAutoFit/>
          </a:bodyPr>
          <a:lstStyle/>
          <a:p>
            <a:r>
              <a:rPr lang="en-GB" dirty="0" smtClean="0"/>
              <a:t>Zirconia</a:t>
            </a:r>
            <a:endParaRPr lang="en-GB" dirty="0"/>
          </a:p>
        </p:txBody>
      </p:sp>
      <p:cxnSp>
        <p:nvCxnSpPr>
          <p:cNvPr id="19" name="Straight Arrow Connector 18"/>
          <p:cNvCxnSpPr/>
          <p:nvPr/>
        </p:nvCxnSpPr>
        <p:spPr>
          <a:xfrm flipH="1" flipV="1">
            <a:off x="6444208" y="2276872"/>
            <a:ext cx="626929" cy="209752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0" name="TextBox 19"/>
          <p:cNvSpPr txBox="1"/>
          <p:nvPr/>
        </p:nvSpPr>
        <p:spPr>
          <a:xfrm>
            <a:off x="6739900" y="4617960"/>
            <a:ext cx="1958613" cy="369332"/>
          </a:xfrm>
          <a:prstGeom prst="rect">
            <a:avLst/>
          </a:prstGeom>
          <a:noFill/>
        </p:spPr>
        <p:txBody>
          <a:bodyPr wrap="none" rtlCol="0">
            <a:spAutoFit/>
          </a:bodyPr>
          <a:lstStyle/>
          <a:p>
            <a:r>
              <a:rPr lang="en-GB" dirty="0" smtClean="0"/>
              <a:t>Titanium Grade 5</a:t>
            </a:r>
            <a:endParaRPr lang="en-GB" dirty="0"/>
          </a:p>
        </p:txBody>
      </p:sp>
      <p:sp>
        <p:nvSpPr>
          <p:cNvPr id="21" name="TextBox 20"/>
          <p:cNvSpPr txBox="1"/>
          <p:nvPr/>
        </p:nvSpPr>
        <p:spPr>
          <a:xfrm>
            <a:off x="3415632" y="5621200"/>
            <a:ext cx="2196435" cy="261610"/>
          </a:xfrm>
          <a:prstGeom prst="rect">
            <a:avLst/>
          </a:prstGeom>
          <a:noFill/>
        </p:spPr>
        <p:txBody>
          <a:bodyPr wrap="none" rtlCol="0">
            <a:spAutoFit/>
          </a:bodyPr>
          <a:lstStyle/>
          <a:p>
            <a:r>
              <a:rPr lang="en-GB" sz="1100" dirty="0" smtClean="0"/>
              <a:t>Courtesy of P. Borges de Sousa</a:t>
            </a:r>
            <a:endParaRPr lang="en-GB" sz="1100" dirty="0"/>
          </a:p>
        </p:txBody>
      </p:sp>
      <p:pic>
        <p:nvPicPr>
          <p:cNvPr id="6" name="Picture 5"/>
          <p:cNvPicPr>
            <a:picLocks noChangeAspect="1"/>
          </p:cNvPicPr>
          <p:nvPr/>
        </p:nvPicPr>
        <p:blipFill>
          <a:blip r:embed="rId4"/>
          <a:stretch>
            <a:fillRect/>
          </a:stretch>
        </p:blipFill>
        <p:spPr>
          <a:xfrm>
            <a:off x="0" y="1258422"/>
            <a:ext cx="9144793" cy="4950381"/>
          </a:xfrm>
          <a:prstGeom prst="rect">
            <a:avLst/>
          </a:prstGeom>
        </p:spPr>
      </p:pic>
      <p:cxnSp>
        <p:nvCxnSpPr>
          <p:cNvPr id="29" name="Straight Arrow Connector 28"/>
          <p:cNvCxnSpPr/>
          <p:nvPr/>
        </p:nvCxnSpPr>
        <p:spPr>
          <a:xfrm>
            <a:off x="3741720" y="2389867"/>
            <a:ext cx="772130" cy="1471181"/>
          </a:xfrm>
          <a:prstGeom prst="straightConnector1">
            <a:avLst/>
          </a:prstGeom>
          <a:ln>
            <a:solidFill>
              <a:schemeClr val="bg1"/>
            </a:solidFill>
            <a:tailEnd type="triangle"/>
          </a:ln>
        </p:spPr>
        <p:style>
          <a:lnRef idx="1">
            <a:schemeClr val="dk1"/>
          </a:lnRef>
          <a:fillRef idx="0">
            <a:schemeClr val="dk1"/>
          </a:fillRef>
          <a:effectRef idx="0">
            <a:schemeClr val="dk1"/>
          </a:effectRef>
          <a:fontRef idx="minor">
            <a:schemeClr val="tx1"/>
          </a:fontRef>
        </p:style>
      </p:cxnSp>
      <p:sp>
        <p:nvSpPr>
          <p:cNvPr id="32" name="Rectangle 31"/>
          <p:cNvSpPr/>
          <p:nvPr/>
        </p:nvSpPr>
        <p:spPr>
          <a:xfrm>
            <a:off x="-58150" y="1922198"/>
            <a:ext cx="4572000" cy="584775"/>
          </a:xfrm>
          <a:prstGeom prst="rect">
            <a:avLst/>
          </a:prstGeom>
        </p:spPr>
        <p:txBody>
          <a:bodyPr>
            <a:spAutoFit/>
          </a:bodyPr>
          <a:lstStyle/>
          <a:p>
            <a:pPr marL="285750" indent="-285750">
              <a:buFont typeface="Arial" panose="020B0604020202020204" pitchFamily="34" charset="0"/>
              <a:buChar char="•"/>
            </a:pPr>
            <a:r>
              <a:rPr lang="en-GB" sz="1600" dirty="0" smtClean="0">
                <a:solidFill>
                  <a:schemeClr val="bg1"/>
                </a:solidFill>
              </a:rPr>
              <a:t>Copper strip brazed on the W block and the interface plate (3 x block 40 cm long)</a:t>
            </a:r>
            <a:endParaRPr lang="en-GB" sz="1600" dirty="0">
              <a:solidFill>
                <a:schemeClr val="bg1"/>
              </a:solidFill>
            </a:endParaRPr>
          </a:p>
        </p:txBody>
      </p:sp>
      <p:cxnSp>
        <p:nvCxnSpPr>
          <p:cNvPr id="34" name="Straight Arrow Connector 33"/>
          <p:cNvCxnSpPr>
            <a:stCxn id="37" idx="2"/>
          </p:cNvCxnSpPr>
          <p:nvPr/>
        </p:nvCxnSpPr>
        <p:spPr>
          <a:xfrm>
            <a:off x="2227850" y="3243925"/>
            <a:ext cx="3807722" cy="2417323"/>
          </a:xfrm>
          <a:prstGeom prst="straightConnector1">
            <a:avLst/>
          </a:prstGeom>
          <a:ln>
            <a:solidFill>
              <a:schemeClr val="bg1"/>
            </a:solidFill>
            <a:tailEnd type="triangle"/>
          </a:ln>
        </p:spPr>
        <p:style>
          <a:lnRef idx="1">
            <a:schemeClr val="dk1"/>
          </a:lnRef>
          <a:fillRef idx="0">
            <a:schemeClr val="dk1"/>
          </a:fillRef>
          <a:effectRef idx="0">
            <a:schemeClr val="dk1"/>
          </a:effectRef>
          <a:fontRef idx="minor">
            <a:schemeClr val="tx1"/>
          </a:fontRef>
        </p:style>
      </p:cxnSp>
      <p:sp>
        <p:nvSpPr>
          <p:cNvPr id="37" name="Rectangle 36"/>
          <p:cNvSpPr/>
          <p:nvPr/>
        </p:nvSpPr>
        <p:spPr>
          <a:xfrm>
            <a:off x="-58150" y="2659150"/>
            <a:ext cx="4572000" cy="584775"/>
          </a:xfrm>
          <a:prstGeom prst="rect">
            <a:avLst/>
          </a:prstGeom>
        </p:spPr>
        <p:txBody>
          <a:bodyPr>
            <a:spAutoFit/>
          </a:bodyPr>
          <a:lstStyle/>
          <a:p>
            <a:pPr marL="285750" indent="-285750">
              <a:buFont typeface="Arial" panose="020B0604020202020204" pitchFamily="34" charset="0"/>
              <a:buChar char="•"/>
            </a:pPr>
            <a:r>
              <a:rPr lang="en-GB" sz="1600" dirty="0" smtClean="0">
                <a:solidFill>
                  <a:schemeClr val="bg1"/>
                </a:solidFill>
              </a:rPr>
              <a:t>Interface plate laser welded </a:t>
            </a:r>
          </a:p>
          <a:p>
            <a:r>
              <a:rPr lang="en-GB" sz="1600" dirty="0" smtClean="0">
                <a:solidFill>
                  <a:schemeClr val="bg1"/>
                </a:solidFill>
              </a:rPr>
              <a:t>     on the cooling tube</a:t>
            </a:r>
            <a:endParaRPr lang="en-GB" sz="1600" dirty="0">
              <a:solidFill>
                <a:schemeClr val="bg1"/>
              </a:solidFill>
            </a:endParaRPr>
          </a:p>
        </p:txBody>
      </p:sp>
      <p:sp>
        <p:nvSpPr>
          <p:cNvPr id="46" name="Footer Placeholder 3"/>
          <p:cNvSpPr txBox="1">
            <a:spLocks/>
          </p:cNvSpPr>
          <p:nvPr/>
        </p:nvSpPr>
        <p:spPr>
          <a:xfrm>
            <a:off x="1905000" y="6356350"/>
            <a:ext cx="6627000" cy="360000"/>
          </a:xfrm>
          <a:prstGeom prst="rect">
            <a:avLst/>
          </a:prstGeom>
        </p:spPr>
        <p:txBody>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fr-FR" sz="1200" dirty="0" smtClean="0">
                <a:solidFill>
                  <a:schemeClr val="accent1"/>
                </a:solidFill>
              </a:rPr>
              <a:t>M. Morrone, C. Garion</a:t>
            </a:r>
            <a:endParaRPr lang="en-GB" sz="1200" dirty="0">
              <a:solidFill>
                <a:schemeClr val="accent1"/>
              </a:solidFill>
            </a:endParaRPr>
          </a:p>
        </p:txBody>
      </p:sp>
      <p:sp>
        <p:nvSpPr>
          <p:cNvPr id="47" name="Slide Number Placeholder 4"/>
          <p:cNvSpPr txBox="1">
            <a:spLocks/>
          </p:cNvSpPr>
          <p:nvPr/>
        </p:nvSpPr>
        <p:spPr>
          <a:xfrm>
            <a:off x="8686800" y="6356350"/>
            <a:ext cx="360000" cy="360000"/>
          </a:xfrm>
          <a:prstGeom prst="rect">
            <a:avLst/>
          </a:prstGeom>
        </p:spPr>
        <p:txBody>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1200" dirty="0" smtClean="0">
                <a:solidFill>
                  <a:schemeClr val="accent1"/>
                </a:solidFill>
              </a:rPr>
              <a:t>38</a:t>
            </a:r>
            <a:endParaRPr lang="fr-FR" sz="1200" dirty="0">
              <a:solidFill>
                <a:schemeClr val="accent1"/>
              </a:solidFill>
            </a:endParaRPr>
          </a:p>
        </p:txBody>
      </p:sp>
    </p:spTree>
    <p:extLst>
      <p:ext uri="{BB962C8B-B14F-4D97-AF65-F5344CB8AC3E}">
        <p14:creationId xmlns:p14="http://schemas.microsoft.com/office/powerpoint/2010/main" val="1468879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1000"/>
                                        <p:tgtEl>
                                          <p:spTgt spid="29"/>
                                        </p:tgtEl>
                                      </p:cBhvr>
                                    </p:animEffect>
                                    <p:anim calcmode="lin" valueType="num">
                                      <p:cBhvr>
                                        <p:cTn id="15" dur="1000" fill="hold"/>
                                        <p:tgtEl>
                                          <p:spTgt spid="29"/>
                                        </p:tgtEl>
                                        <p:attrNameLst>
                                          <p:attrName>ppt_x</p:attrName>
                                        </p:attrNameLst>
                                      </p:cBhvr>
                                      <p:tavLst>
                                        <p:tav tm="0">
                                          <p:val>
                                            <p:strVal val="#ppt_x"/>
                                          </p:val>
                                        </p:tav>
                                        <p:tav tm="100000">
                                          <p:val>
                                            <p:strVal val="#ppt_x"/>
                                          </p:val>
                                        </p:tav>
                                      </p:tavLst>
                                    </p:anim>
                                    <p:anim calcmode="lin" valueType="num">
                                      <p:cBhvr>
                                        <p:cTn id="16" dur="1000" fill="hold"/>
                                        <p:tgtEl>
                                          <p:spTgt spid="29"/>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1000"/>
                                        <p:tgtEl>
                                          <p:spTgt spid="34"/>
                                        </p:tgtEl>
                                      </p:cBhvr>
                                    </p:animEffect>
                                    <p:anim calcmode="lin" valueType="num">
                                      <p:cBhvr>
                                        <p:cTn id="20" dur="1000" fill="hold"/>
                                        <p:tgtEl>
                                          <p:spTgt spid="34"/>
                                        </p:tgtEl>
                                        <p:attrNameLst>
                                          <p:attrName>ppt_x</p:attrName>
                                        </p:attrNameLst>
                                      </p:cBhvr>
                                      <p:tavLst>
                                        <p:tav tm="0">
                                          <p:val>
                                            <p:strVal val="#ppt_x"/>
                                          </p:val>
                                        </p:tav>
                                        <p:tav tm="100000">
                                          <p:val>
                                            <p:strVal val="#ppt_x"/>
                                          </p:val>
                                        </p:tav>
                                      </p:tavLst>
                                    </p:anim>
                                    <p:anim calcmode="lin" valueType="num">
                                      <p:cBhvr>
                                        <p:cTn id="21" dur="1000" fill="hold"/>
                                        <p:tgtEl>
                                          <p:spTgt spid="3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1000"/>
                                        <p:tgtEl>
                                          <p:spTgt spid="32"/>
                                        </p:tgtEl>
                                      </p:cBhvr>
                                    </p:animEffect>
                                    <p:anim calcmode="lin" valueType="num">
                                      <p:cBhvr>
                                        <p:cTn id="25" dur="1000" fill="hold"/>
                                        <p:tgtEl>
                                          <p:spTgt spid="32"/>
                                        </p:tgtEl>
                                        <p:attrNameLst>
                                          <p:attrName>ppt_x</p:attrName>
                                        </p:attrNameLst>
                                      </p:cBhvr>
                                      <p:tavLst>
                                        <p:tav tm="0">
                                          <p:val>
                                            <p:strVal val="#ppt_x"/>
                                          </p:val>
                                        </p:tav>
                                        <p:tav tm="100000">
                                          <p:val>
                                            <p:strVal val="#ppt_x"/>
                                          </p:val>
                                        </p:tav>
                                      </p:tavLst>
                                    </p:anim>
                                    <p:anim calcmode="lin" valueType="num">
                                      <p:cBhvr>
                                        <p:cTn id="26" dur="1000" fill="hold"/>
                                        <p:tgtEl>
                                          <p:spTgt spid="3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1000"/>
                                        <p:tgtEl>
                                          <p:spTgt spid="37"/>
                                        </p:tgtEl>
                                      </p:cBhvr>
                                    </p:animEffect>
                                    <p:anim calcmode="lin" valueType="num">
                                      <p:cBhvr>
                                        <p:cTn id="30" dur="1000" fill="hold"/>
                                        <p:tgtEl>
                                          <p:spTgt spid="37"/>
                                        </p:tgtEl>
                                        <p:attrNameLst>
                                          <p:attrName>ppt_x</p:attrName>
                                        </p:attrNameLst>
                                      </p:cBhvr>
                                      <p:tavLst>
                                        <p:tav tm="0">
                                          <p:val>
                                            <p:strVal val="#ppt_x"/>
                                          </p:val>
                                        </p:tav>
                                        <p:tav tm="100000">
                                          <p:val>
                                            <p:strVal val="#ppt_x"/>
                                          </p:val>
                                        </p:tav>
                                      </p:tavLst>
                                    </p:anim>
                                    <p:anim calcmode="lin" valueType="num">
                                      <p:cBhvr>
                                        <p:cTn id="31"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6007" t="18311" r="12961" b="14553"/>
          <a:stretch/>
        </p:blipFill>
        <p:spPr>
          <a:xfrm>
            <a:off x="323529" y="1700808"/>
            <a:ext cx="6129644" cy="3168352"/>
          </a:xfrm>
          <a:prstGeom prst="rect">
            <a:avLst/>
          </a:prstGeom>
        </p:spPr>
      </p:pic>
      <p:sp>
        <p:nvSpPr>
          <p:cNvPr id="4" name="Rectangle 3"/>
          <p:cNvSpPr/>
          <p:nvPr/>
        </p:nvSpPr>
        <p:spPr>
          <a:xfrm>
            <a:off x="6840368" y="908720"/>
            <a:ext cx="1877437" cy="369332"/>
          </a:xfrm>
          <a:prstGeom prst="rect">
            <a:avLst/>
          </a:prstGeom>
        </p:spPr>
        <p:txBody>
          <a:bodyPr wrap="none">
            <a:spAutoFit/>
          </a:bodyPr>
          <a:lstStyle/>
          <a:p>
            <a:r>
              <a:rPr lang="en-GB" dirty="0">
                <a:solidFill>
                  <a:schemeClr val="accent5"/>
                </a:solidFill>
              </a:rPr>
              <a:t>EDMS: 2024740</a:t>
            </a:r>
          </a:p>
        </p:txBody>
      </p:sp>
      <p:sp>
        <p:nvSpPr>
          <p:cNvPr id="5" name="TextBox 4"/>
          <p:cNvSpPr txBox="1"/>
          <p:nvPr/>
        </p:nvSpPr>
        <p:spPr>
          <a:xfrm>
            <a:off x="323528" y="908720"/>
            <a:ext cx="5147563" cy="369332"/>
          </a:xfrm>
          <a:prstGeom prst="rect">
            <a:avLst/>
          </a:prstGeom>
          <a:noFill/>
        </p:spPr>
        <p:txBody>
          <a:bodyPr wrap="none" rtlCol="0">
            <a:spAutoFit/>
          </a:bodyPr>
          <a:lstStyle/>
          <a:p>
            <a:r>
              <a:rPr lang="en-GB" dirty="0" smtClean="0">
                <a:solidFill>
                  <a:schemeClr val="accent5"/>
                </a:solidFill>
              </a:rPr>
              <a:t>Start date of the test in SM18: 10</a:t>
            </a:r>
            <a:r>
              <a:rPr lang="en-GB" baseline="30000" dirty="0" smtClean="0">
                <a:solidFill>
                  <a:schemeClr val="accent5"/>
                </a:solidFill>
              </a:rPr>
              <a:t>th</a:t>
            </a:r>
            <a:r>
              <a:rPr lang="en-GB" dirty="0" smtClean="0">
                <a:solidFill>
                  <a:schemeClr val="accent5"/>
                </a:solidFill>
              </a:rPr>
              <a:t> October 2018</a:t>
            </a:r>
            <a:endParaRPr lang="en-GB" dirty="0">
              <a:solidFill>
                <a:schemeClr val="accent5"/>
              </a:solidFill>
            </a:endParaRPr>
          </a:p>
        </p:txBody>
      </p:sp>
      <p:sp>
        <p:nvSpPr>
          <p:cNvPr id="6" name="TextBox 5"/>
          <p:cNvSpPr txBox="1"/>
          <p:nvPr/>
        </p:nvSpPr>
        <p:spPr>
          <a:xfrm>
            <a:off x="323528" y="1331476"/>
            <a:ext cx="5134739" cy="369332"/>
          </a:xfrm>
          <a:prstGeom prst="rect">
            <a:avLst/>
          </a:prstGeom>
          <a:noFill/>
        </p:spPr>
        <p:txBody>
          <a:bodyPr wrap="none" rtlCol="0">
            <a:spAutoFit/>
          </a:bodyPr>
          <a:lstStyle/>
          <a:p>
            <a:r>
              <a:rPr lang="en-GB" dirty="0" smtClean="0">
                <a:solidFill>
                  <a:schemeClr val="accent5"/>
                </a:solidFill>
              </a:rPr>
              <a:t>End date of the test in SM18:  18</a:t>
            </a:r>
            <a:r>
              <a:rPr lang="en-GB" baseline="30000" dirty="0" smtClean="0">
                <a:solidFill>
                  <a:schemeClr val="accent5"/>
                </a:solidFill>
              </a:rPr>
              <a:t>th</a:t>
            </a:r>
            <a:r>
              <a:rPr lang="en-GB" dirty="0" smtClean="0">
                <a:solidFill>
                  <a:schemeClr val="accent5"/>
                </a:solidFill>
              </a:rPr>
              <a:t> October 2018</a:t>
            </a:r>
            <a:endParaRPr lang="en-GB" dirty="0">
              <a:solidFill>
                <a:schemeClr val="accent5"/>
              </a:solidFill>
            </a:endParaRPr>
          </a:p>
        </p:txBody>
      </p:sp>
      <p:sp>
        <p:nvSpPr>
          <p:cNvPr id="8" name="Titre 1"/>
          <p:cNvSpPr txBox="1">
            <a:spLocks/>
          </p:cNvSpPr>
          <p:nvPr/>
        </p:nvSpPr>
        <p:spPr>
          <a:xfrm>
            <a:off x="611560" y="188640"/>
            <a:ext cx="7744016" cy="576064"/>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Test plan</a:t>
            </a:r>
            <a:endParaRPr lang="en-GB" dirty="0"/>
          </a:p>
        </p:txBody>
      </p:sp>
      <p:sp>
        <p:nvSpPr>
          <p:cNvPr id="3" name="Rectangle 2"/>
          <p:cNvSpPr/>
          <p:nvPr/>
        </p:nvSpPr>
        <p:spPr>
          <a:xfrm>
            <a:off x="387205" y="908720"/>
            <a:ext cx="5071061" cy="792088"/>
          </a:xfrm>
          <a:prstGeom prst="rect">
            <a:avLst/>
          </a:prstGeom>
          <a:noFill/>
          <a:ln w="9525"/>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10" name="Picture 9"/>
          <p:cNvPicPr>
            <a:picLocks noChangeAspect="1"/>
          </p:cNvPicPr>
          <p:nvPr/>
        </p:nvPicPr>
        <p:blipFill>
          <a:blip r:embed="rId3"/>
          <a:stretch>
            <a:fillRect/>
          </a:stretch>
        </p:blipFill>
        <p:spPr>
          <a:xfrm>
            <a:off x="4572000" y="1988840"/>
            <a:ext cx="4463011" cy="2682555"/>
          </a:xfrm>
          <a:prstGeom prst="rect">
            <a:avLst/>
          </a:prstGeom>
        </p:spPr>
      </p:pic>
      <p:sp>
        <p:nvSpPr>
          <p:cNvPr id="13" name="Rectangle 12"/>
          <p:cNvSpPr/>
          <p:nvPr/>
        </p:nvSpPr>
        <p:spPr>
          <a:xfrm>
            <a:off x="323529" y="5191887"/>
            <a:ext cx="8928992" cy="800219"/>
          </a:xfrm>
          <a:prstGeom prst="rect">
            <a:avLst/>
          </a:prstGeom>
        </p:spPr>
        <p:txBody>
          <a:bodyPr wrap="square">
            <a:spAutoFit/>
          </a:bodyPr>
          <a:lstStyle/>
          <a:p>
            <a:pPr algn="ctr"/>
            <a:r>
              <a:rPr lang="en-GB" sz="2800" dirty="0">
                <a:solidFill>
                  <a:srgbClr val="FF0000"/>
                </a:solidFill>
              </a:rPr>
              <a:t>54 quenches</a:t>
            </a:r>
          </a:p>
          <a:p>
            <a:pPr algn="ctr"/>
            <a:r>
              <a:rPr lang="en-GB" dirty="0">
                <a:solidFill>
                  <a:schemeClr val="accent5"/>
                </a:solidFill>
              </a:rPr>
              <a:t>(CLIQ, quench </a:t>
            </a:r>
            <a:r>
              <a:rPr lang="en-GB" dirty="0" smtClean="0">
                <a:solidFill>
                  <a:schemeClr val="accent5"/>
                </a:solidFill>
              </a:rPr>
              <a:t>heater, training, extraction, high quench integral, ramp rate)</a:t>
            </a:r>
            <a:endParaRPr lang="en-GB" dirty="0">
              <a:solidFill>
                <a:schemeClr val="accent5"/>
              </a:solidFill>
            </a:endParaRPr>
          </a:p>
        </p:txBody>
      </p:sp>
      <p:sp>
        <p:nvSpPr>
          <p:cNvPr id="11"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12" name="Slide Number Placeholder 4"/>
          <p:cNvSpPr>
            <a:spLocks noGrp="1"/>
          </p:cNvSpPr>
          <p:nvPr>
            <p:ph type="sldNum" sz="quarter" idx="12"/>
          </p:nvPr>
        </p:nvSpPr>
        <p:spPr>
          <a:xfrm>
            <a:off x="8686800" y="6356350"/>
            <a:ext cx="360000" cy="360000"/>
          </a:xfrm>
        </p:spPr>
        <p:txBody>
          <a:bodyPr/>
          <a:lstStyle/>
          <a:p>
            <a:r>
              <a:rPr lang="fr-FR" dirty="0" smtClean="0"/>
              <a:t>4</a:t>
            </a:r>
            <a:endParaRPr lang="fr-FR" dirty="0"/>
          </a:p>
        </p:txBody>
      </p:sp>
    </p:spTree>
    <p:extLst>
      <p:ext uri="{BB962C8B-B14F-4D97-AF65-F5344CB8AC3E}">
        <p14:creationId xmlns:p14="http://schemas.microsoft.com/office/powerpoint/2010/main" val="990560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7750" y="1406769"/>
            <a:ext cx="3657600" cy="4587997"/>
          </a:xfrm>
        </p:spPr>
        <p:txBody>
          <a:bodyPr/>
          <a:lstStyle/>
          <a:p>
            <a:pPr marL="36576" indent="0">
              <a:buNone/>
            </a:pPr>
            <a:r>
              <a:rPr lang="en-GB" sz="2000" dirty="0" smtClean="0"/>
              <a:t>Q2, </a:t>
            </a:r>
            <a:r>
              <a:rPr lang="en-GB" sz="2000" dirty="0"/>
              <a:t>T</a:t>
            </a:r>
            <a:r>
              <a:rPr lang="en-GB" sz="2000" baseline="-25000" dirty="0"/>
              <a:t>0</a:t>
            </a:r>
            <a:r>
              <a:rPr lang="en-GB" sz="2000" dirty="0"/>
              <a:t>= </a:t>
            </a:r>
            <a:r>
              <a:rPr lang="en-GB" sz="2000" dirty="0" smtClean="0"/>
              <a:t>75 K, 15 W/m</a:t>
            </a:r>
            <a:endParaRPr lang="en-GB" sz="2000" dirty="0"/>
          </a:p>
          <a:p>
            <a:pPr marL="36576" indent="0">
              <a:buNone/>
            </a:pPr>
            <a:endParaRPr lang="en-GB" dirty="0"/>
          </a:p>
        </p:txBody>
      </p:sp>
      <p:sp>
        <p:nvSpPr>
          <p:cNvPr id="4" name="Content Placeholder 3"/>
          <p:cNvSpPr>
            <a:spLocks noGrp="1"/>
          </p:cNvSpPr>
          <p:nvPr>
            <p:ph sz="half" idx="2"/>
          </p:nvPr>
        </p:nvSpPr>
        <p:spPr>
          <a:xfrm>
            <a:off x="4801756" y="1333449"/>
            <a:ext cx="3657600" cy="4661318"/>
          </a:xfrm>
        </p:spPr>
        <p:txBody>
          <a:bodyPr/>
          <a:lstStyle/>
          <a:p>
            <a:pPr marL="36576" indent="0">
              <a:buNone/>
            </a:pPr>
            <a:r>
              <a:rPr lang="en-GB" sz="2000" dirty="0" smtClean="0"/>
              <a:t>Q1, T</a:t>
            </a:r>
            <a:r>
              <a:rPr lang="en-GB" sz="2000" baseline="-25000" dirty="0" smtClean="0"/>
              <a:t>0</a:t>
            </a:r>
            <a:r>
              <a:rPr lang="en-GB" sz="2000" dirty="0"/>
              <a:t>= </a:t>
            </a:r>
            <a:r>
              <a:rPr lang="en-GB" sz="2000" dirty="0" smtClean="0"/>
              <a:t>60 K, 25 W/m</a:t>
            </a:r>
            <a:endParaRPr lang="en-GB" sz="2000" dirty="0"/>
          </a:p>
          <a:p>
            <a:pPr marL="36576" indent="0">
              <a:buNone/>
            </a:pPr>
            <a:endParaRPr lang="en-GB" dirty="0"/>
          </a:p>
        </p:txBody>
      </p:sp>
      <p:graphicFrame>
        <p:nvGraphicFramePr>
          <p:cNvPr id="28" name="Table 27"/>
          <p:cNvGraphicFramePr>
            <a:graphicFrameLocks noGrp="1"/>
          </p:cNvGraphicFramePr>
          <p:nvPr>
            <p:extLst/>
          </p:nvPr>
        </p:nvGraphicFramePr>
        <p:xfrm>
          <a:off x="336501" y="5125170"/>
          <a:ext cx="3575859" cy="1005840"/>
        </p:xfrm>
        <a:graphic>
          <a:graphicData uri="http://schemas.openxmlformats.org/drawingml/2006/table">
            <a:tbl>
              <a:tblPr firstRow="1" bandRow="1">
                <a:tableStyleId>{5C22544A-7EE6-4342-B048-85BDC9FD1C3A}</a:tableStyleId>
              </a:tblPr>
              <a:tblGrid>
                <a:gridCol w="1702586">
                  <a:extLst>
                    <a:ext uri="{9D8B030D-6E8A-4147-A177-3AD203B41FA5}">
                      <a16:colId xmlns:a16="http://schemas.microsoft.com/office/drawing/2014/main" val="2747074873"/>
                    </a:ext>
                  </a:extLst>
                </a:gridCol>
                <a:gridCol w="1873273">
                  <a:extLst>
                    <a:ext uri="{9D8B030D-6E8A-4147-A177-3AD203B41FA5}">
                      <a16:colId xmlns:a16="http://schemas.microsoft.com/office/drawing/2014/main" val="2322660356"/>
                    </a:ext>
                  </a:extLst>
                </a:gridCol>
              </a:tblGrid>
              <a:tr h="318034">
                <a:tc>
                  <a:txBody>
                    <a:bodyPr/>
                    <a:lstStyle/>
                    <a:p>
                      <a:r>
                        <a:rPr lang="en-GB" dirty="0" smtClean="0">
                          <a:solidFill>
                            <a:schemeClr val="tx2"/>
                          </a:solidFill>
                        </a:rPr>
                        <a:t>W-Block</a:t>
                      </a:r>
                      <a:endParaRPr lang="en-GB" dirty="0">
                        <a:solidFill>
                          <a:schemeClr val="tx2"/>
                        </a:solidFill>
                      </a:endParaRPr>
                    </a:p>
                  </a:txBody>
                  <a:tcPr/>
                </a:tc>
                <a:tc>
                  <a:txBody>
                    <a:bodyPr/>
                    <a:lstStyle/>
                    <a:p>
                      <a:pPr algn="l"/>
                      <a:r>
                        <a:rPr lang="en-GB" dirty="0" smtClean="0">
                          <a:solidFill>
                            <a:schemeClr val="tx2"/>
                          </a:solidFill>
                        </a:rPr>
                        <a:t>Inner Cu-layer</a:t>
                      </a:r>
                      <a:endParaRPr lang="en-GB" dirty="0">
                        <a:solidFill>
                          <a:schemeClr val="tx2"/>
                        </a:solidFill>
                      </a:endParaRPr>
                    </a:p>
                  </a:txBody>
                  <a:tcPr/>
                </a:tc>
                <a:extLst>
                  <a:ext uri="{0D108BD9-81ED-4DB2-BD59-A6C34878D82A}">
                    <a16:rowId xmlns:a16="http://schemas.microsoft.com/office/drawing/2014/main" val="2171337903"/>
                  </a:ext>
                </a:extLst>
              </a:tr>
              <a:tr h="318034">
                <a:tc>
                  <a:txBody>
                    <a:bodyPr/>
                    <a:lstStyle/>
                    <a:p>
                      <a:r>
                        <a:rPr lang="en-GB" dirty="0" smtClean="0"/>
                        <a:t>85.8</a:t>
                      </a:r>
                      <a:r>
                        <a:rPr lang="en-GB" baseline="0" dirty="0" smtClean="0"/>
                        <a:t> K </a:t>
                      </a:r>
                    </a:p>
                    <a:p>
                      <a:r>
                        <a:rPr lang="en-GB" baseline="0" dirty="0" smtClean="0"/>
                        <a:t>(</a:t>
                      </a:r>
                      <a:r>
                        <a:rPr lang="el-GR" baseline="0" dirty="0" smtClean="0"/>
                        <a:t>Δ</a:t>
                      </a:r>
                      <a:r>
                        <a:rPr lang="en-GB" baseline="0" dirty="0" smtClean="0"/>
                        <a:t>T =10.3 K)</a:t>
                      </a:r>
                      <a:endParaRPr lang="en-GB" dirty="0"/>
                    </a:p>
                  </a:txBody>
                  <a:tcPr/>
                </a:tc>
                <a:tc>
                  <a:txBody>
                    <a:bodyPr/>
                    <a:lstStyle/>
                    <a:p>
                      <a:pPr algn="l"/>
                      <a:r>
                        <a:rPr lang="en-GB" dirty="0" smtClean="0"/>
                        <a:t>75.8</a:t>
                      </a:r>
                      <a:r>
                        <a:rPr lang="en-GB" baseline="0" dirty="0" smtClean="0"/>
                        <a:t> K</a:t>
                      </a:r>
                    </a:p>
                    <a:p>
                      <a:pPr marL="0" marR="0" lvl="0" indent="0" algn="l" defTabSz="457200" rtl="0" eaLnBrk="1" fontAlgn="auto" latinLnBrk="0" hangingPunct="1">
                        <a:lnSpc>
                          <a:spcPct val="100000"/>
                        </a:lnSpc>
                        <a:spcBef>
                          <a:spcPts val="0"/>
                        </a:spcBef>
                        <a:spcAft>
                          <a:spcPts val="0"/>
                        </a:spcAft>
                        <a:buClrTx/>
                        <a:buSzTx/>
                        <a:buFontTx/>
                        <a:buNone/>
                        <a:tabLst/>
                        <a:defRPr/>
                      </a:pPr>
                      <a:r>
                        <a:rPr lang="en-GB" baseline="0" dirty="0" smtClean="0"/>
                        <a:t>(</a:t>
                      </a:r>
                      <a:r>
                        <a:rPr lang="el-GR" baseline="0" dirty="0" smtClean="0"/>
                        <a:t>Δ</a:t>
                      </a:r>
                      <a:r>
                        <a:rPr lang="en-GB" baseline="0" dirty="0" smtClean="0"/>
                        <a:t>T =0.8 K)</a:t>
                      </a:r>
                      <a:endParaRPr lang="en-GB" dirty="0" smtClean="0"/>
                    </a:p>
                  </a:txBody>
                  <a:tcPr/>
                </a:tc>
                <a:extLst>
                  <a:ext uri="{0D108BD9-81ED-4DB2-BD59-A6C34878D82A}">
                    <a16:rowId xmlns:a16="http://schemas.microsoft.com/office/drawing/2014/main" val="2166664981"/>
                  </a:ext>
                </a:extLst>
              </a:tr>
            </a:tbl>
          </a:graphicData>
        </a:graphic>
      </p:graphicFrame>
      <p:graphicFrame>
        <p:nvGraphicFramePr>
          <p:cNvPr id="32" name="Table 31"/>
          <p:cNvGraphicFramePr>
            <a:graphicFrameLocks noGrp="1"/>
          </p:cNvGraphicFramePr>
          <p:nvPr>
            <p:extLst/>
          </p:nvPr>
        </p:nvGraphicFramePr>
        <p:xfrm>
          <a:off x="4828766" y="5127799"/>
          <a:ext cx="3575859" cy="1005840"/>
        </p:xfrm>
        <a:graphic>
          <a:graphicData uri="http://schemas.openxmlformats.org/drawingml/2006/table">
            <a:tbl>
              <a:tblPr firstRow="1" bandRow="1">
                <a:tableStyleId>{5C22544A-7EE6-4342-B048-85BDC9FD1C3A}</a:tableStyleId>
              </a:tblPr>
              <a:tblGrid>
                <a:gridCol w="1702586">
                  <a:extLst>
                    <a:ext uri="{9D8B030D-6E8A-4147-A177-3AD203B41FA5}">
                      <a16:colId xmlns:a16="http://schemas.microsoft.com/office/drawing/2014/main" val="2747074873"/>
                    </a:ext>
                  </a:extLst>
                </a:gridCol>
                <a:gridCol w="1873273">
                  <a:extLst>
                    <a:ext uri="{9D8B030D-6E8A-4147-A177-3AD203B41FA5}">
                      <a16:colId xmlns:a16="http://schemas.microsoft.com/office/drawing/2014/main" val="2322660356"/>
                    </a:ext>
                  </a:extLst>
                </a:gridCol>
              </a:tblGrid>
              <a:tr h="318034">
                <a:tc>
                  <a:txBody>
                    <a:bodyPr/>
                    <a:lstStyle/>
                    <a:p>
                      <a:r>
                        <a:rPr lang="en-GB" dirty="0" smtClean="0">
                          <a:solidFill>
                            <a:schemeClr val="tx2"/>
                          </a:solidFill>
                        </a:rPr>
                        <a:t>W-Block</a:t>
                      </a:r>
                      <a:endParaRPr lang="en-GB" dirty="0">
                        <a:solidFill>
                          <a:schemeClr val="tx2"/>
                        </a:solidFill>
                      </a:endParaRPr>
                    </a:p>
                  </a:txBody>
                  <a:tcPr/>
                </a:tc>
                <a:tc>
                  <a:txBody>
                    <a:bodyPr/>
                    <a:lstStyle/>
                    <a:p>
                      <a:pPr algn="l"/>
                      <a:r>
                        <a:rPr lang="en-GB" dirty="0" smtClean="0">
                          <a:solidFill>
                            <a:schemeClr val="tx2"/>
                          </a:solidFill>
                        </a:rPr>
                        <a:t>Inner Cu-layer</a:t>
                      </a:r>
                      <a:endParaRPr lang="en-GB" dirty="0">
                        <a:solidFill>
                          <a:schemeClr val="tx2"/>
                        </a:solidFill>
                      </a:endParaRPr>
                    </a:p>
                  </a:txBody>
                  <a:tcPr/>
                </a:tc>
                <a:extLst>
                  <a:ext uri="{0D108BD9-81ED-4DB2-BD59-A6C34878D82A}">
                    <a16:rowId xmlns:a16="http://schemas.microsoft.com/office/drawing/2014/main" val="2171337903"/>
                  </a:ext>
                </a:extLst>
              </a:tr>
              <a:tr h="318034">
                <a:tc>
                  <a:txBody>
                    <a:bodyPr/>
                    <a:lstStyle/>
                    <a:p>
                      <a:r>
                        <a:rPr lang="en-GB" dirty="0" smtClean="0"/>
                        <a:t>75.8 </a:t>
                      </a:r>
                      <a:r>
                        <a:rPr lang="en-GB" baseline="0" dirty="0" smtClean="0"/>
                        <a:t> K</a:t>
                      </a:r>
                    </a:p>
                    <a:p>
                      <a:pPr marL="0" marR="0" lvl="0" indent="0" algn="l" defTabSz="457200" rtl="0" eaLnBrk="1" fontAlgn="auto" latinLnBrk="0" hangingPunct="1">
                        <a:lnSpc>
                          <a:spcPct val="100000"/>
                        </a:lnSpc>
                        <a:spcBef>
                          <a:spcPts val="0"/>
                        </a:spcBef>
                        <a:spcAft>
                          <a:spcPts val="0"/>
                        </a:spcAft>
                        <a:buClrTx/>
                        <a:buSzTx/>
                        <a:buFontTx/>
                        <a:buNone/>
                        <a:tabLst/>
                        <a:defRPr/>
                      </a:pPr>
                      <a:r>
                        <a:rPr lang="en-GB" baseline="0" dirty="0" smtClean="0"/>
                        <a:t>(</a:t>
                      </a:r>
                      <a:r>
                        <a:rPr lang="el-GR" baseline="0" dirty="0" smtClean="0"/>
                        <a:t>Δ</a:t>
                      </a:r>
                      <a:r>
                        <a:rPr lang="en-GB" baseline="0" dirty="0" smtClean="0"/>
                        <a:t>T =15.8 K)</a:t>
                      </a:r>
                      <a:endParaRPr lang="en-GB" dirty="0" smtClean="0"/>
                    </a:p>
                  </a:txBody>
                  <a:tcPr/>
                </a:tc>
                <a:tc>
                  <a:txBody>
                    <a:bodyPr/>
                    <a:lstStyle/>
                    <a:p>
                      <a:pPr algn="l"/>
                      <a:r>
                        <a:rPr lang="en-GB" dirty="0" smtClean="0"/>
                        <a:t>60.45</a:t>
                      </a:r>
                      <a:r>
                        <a:rPr lang="en-GB" baseline="0" dirty="0" smtClean="0"/>
                        <a:t> K</a:t>
                      </a:r>
                    </a:p>
                    <a:p>
                      <a:pPr marL="0" marR="0" lvl="0" indent="0" algn="l" defTabSz="457200" rtl="0" eaLnBrk="1" fontAlgn="auto" latinLnBrk="0" hangingPunct="1">
                        <a:lnSpc>
                          <a:spcPct val="100000"/>
                        </a:lnSpc>
                        <a:spcBef>
                          <a:spcPts val="0"/>
                        </a:spcBef>
                        <a:spcAft>
                          <a:spcPts val="0"/>
                        </a:spcAft>
                        <a:buClrTx/>
                        <a:buSzTx/>
                        <a:buFontTx/>
                        <a:buNone/>
                        <a:tabLst/>
                        <a:defRPr/>
                      </a:pPr>
                      <a:r>
                        <a:rPr lang="en-GB" baseline="0" dirty="0" smtClean="0"/>
                        <a:t>(</a:t>
                      </a:r>
                      <a:r>
                        <a:rPr lang="el-GR" baseline="0" dirty="0" smtClean="0"/>
                        <a:t>Δ</a:t>
                      </a:r>
                      <a:r>
                        <a:rPr lang="en-GB" baseline="0" dirty="0" smtClean="0"/>
                        <a:t>T =0.45 K)</a:t>
                      </a:r>
                      <a:endParaRPr lang="en-GB" dirty="0" smtClean="0"/>
                    </a:p>
                  </a:txBody>
                  <a:tcPr/>
                </a:tc>
                <a:extLst>
                  <a:ext uri="{0D108BD9-81ED-4DB2-BD59-A6C34878D82A}">
                    <a16:rowId xmlns:a16="http://schemas.microsoft.com/office/drawing/2014/main" val="2166664981"/>
                  </a:ext>
                </a:extLst>
              </a:tr>
            </a:tbl>
          </a:graphicData>
        </a:graphic>
      </p:graphicFrame>
      <p:sp>
        <p:nvSpPr>
          <p:cNvPr id="26" name="Title 1"/>
          <p:cNvSpPr txBox="1">
            <a:spLocks/>
          </p:cNvSpPr>
          <p:nvPr/>
        </p:nvSpPr>
        <p:spPr>
          <a:xfrm>
            <a:off x="319449" y="1804970"/>
            <a:ext cx="7769041" cy="1116236"/>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endParaRPr lang="en-GB" sz="2800" dirty="0"/>
          </a:p>
        </p:txBody>
      </p:sp>
      <p:sp>
        <p:nvSpPr>
          <p:cNvPr id="29" name="TextBox 28"/>
          <p:cNvSpPr txBox="1"/>
          <p:nvPr/>
        </p:nvSpPr>
        <p:spPr>
          <a:xfrm>
            <a:off x="296803" y="4882425"/>
            <a:ext cx="2555602" cy="261610"/>
          </a:xfrm>
          <a:prstGeom prst="rect">
            <a:avLst/>
          </a:prstGeom>
          <a:noFill/>
        </p:spPr>
        <p:txBody>
          <a:bodyPr wrap="square" rtlCol="0">
            <a:spAutoFit/>
          </a:bodyPr>
          <a:lstStyle/>
          <a:p>
            <a:r>
              <a:rPr lang="en-GB" sz="1050" dirty="0" smtClean="0">
                <a:solidFill>
                  <a:schemeClr val="bg2">
                    <a:lumMod val="10000"/>
                  </a:schemeClr>
                </a:solidFill>
              </a:rPr>
              <a:t>Average temperature (K)</a:t>
            </a:r>
            <a:endParaRPr lang="en-GB" sz="1050" dirty="0">
              <a:solidFill>
                <a:schemeClr val="bg2">
                  <a:lumMod val="10000"/>
                </a:schemeClr>
              </a:solidFill>
            </a:endParaRPr>
          </a:p>
        </p:txBody>
      </p:sp>
      <p:sp>
        <p:nvSpPr>
          <p:cNvPr id="30" name="TextBox 29"/>
          <p:cNvSpPr txBox="1"/>
          <p:nvPr/>
        </p:nvSpPr>
        <p:spPr>
          <a:xfrm>
            <a:off x="4774035" y="4882425"/>
            <a:ext cx="2555602" cy="261610"/>
          </a:xfrm>
          <a:prstGeom prst="rect">
            <a:avLst/>
          </a:prstGeom>
          <a:noFill/>
        </p:spPr>
        <p:txBody>
          <a:bodyPr wrap="square" rtlCol="0">
            <a:spAutoFit/>
          </a:bodyPr>
          <a:lstStyle/>
          <a:p>
            <a:r>
              <a:rPr lang="en-GB" sz="1050" dirty="0" smtClean="0">
                <a:solidFill>
                  <a:schemeClr val="bg2">
                    <a:lumMod val="10000"/>
                  </a:schemeClr>
                </a:solidFill>
              </a:rPr>
              <a:t>Average temperature (K)</a:t>
            </a:r>
            <a:endParaRPr lang="en-GB" sz="1050" dirty="0">
              <a:solidFill>
                <a:schemeClr val="bg2">
                  <a:lumMod val="10000"/>
                </a:schemeClr>
              </a:solidFill>
            </a:endParaRPr>
          </a:p>
        </p:txBody>
      </p:sp>
      <p:pic>
        <p:nvPicPr>
          <p:cNvPr id="2" name="Picture 1"/>
          <p:cNvPicPr>
            <a:picLocks noChangeAspect="1"/>
          </p:cNvPicPr>
          <p:nvPr/>
        </p:nvPicPr>
        <p:blipFill>
          <a:blip r:embed="rId3"/>
          <a:stretch>
            <a:fillRect/>
          </a:stretch>
        </p:blipFill>
        <p:spPr>
          <a:xfrm>
            <a:off x="4801152" y="1916832"/>
            <a:ext cx="3555841" cy="2852159"/>
          </a:xfrm>
          <a:prstGeom prst="rect">
            <a:avLst/>
          </a:prstGeom>
        </p:spPr>
      </p:pic>
      <p:pic>
        <p:nvPicPr>
          <p:cNvPr id="8" name="Picture 7"/>
          <p:cNvPicPr>
            <a:picLocks noChangeAspect="1"/>
          </p:cNvPicPr>
          <p:nvPr/>
        </p:nvPicPr>
        <p:blipFill>
          <a:blip r:embed="rId4"/>
          <a:stretch>
            <a:fillRect/>
          </a:stretch>
        </p:blipFill>
        <p:spPr>
          <a:xfrm>
            <a:off x="353025" y="1988440"/>
            <a:ext cx="3559335" cy="2854961"/>
          </a:xfrm>
          <a:prstGeom prst="rect">
            <a:avLst/>
          </a:prstGeom>
        </p:spPr>
      </p:pic>
      <p:sp>
        <p:nvSpPr>
          <p:cNvPr id="9" name="Title 8"/>
          <p:cNvSpPr>
            <a:spLocks noGrp="1"/>
          </p:cNvSpPr>
          <p:nvPr>
            <p:ph type="title"/>
          </p:nvPr>
        </p:nvSpPr>
        <p:spPr>
          <a:xfrm>
            <a:off x="618665" y="192179"/>
            <a:ext cx="7920000" cy="720000"/>
          </a:xfrm>
        </p:spPr>
        <p:txBody>
          <a:bodyPr/>
          <a:lstStyle/>
          <a:p>
            <a:r>
              <a:rPr lang="en-GB" dirty="0" smtClean="0"/>
              <a:t>Nominal behaviour</a:t>
            </a:r>
            <a:br>
              <a:rPr lang="en-GB" dirty="0" smtClean="0"/>
            </a:br>
            <a:r>
              <a:rPr lang="en-GB" dirty="0" smtClean="0"/>
              <a:t>(Simulation of the temperature profile)</a:t>
            </a:r>
            <a:endParaRPr lang="en-GB" dirty="0"/>
          </a:p>
        </p:txBody>
      </p:sp>
      <p:sp>
        <p:nvSpPr>
          <p:cNvPr id="12" name="Footer Placeholder 3"/>
          <p:cNvSpPr txBox="1">
            <a:spLocks/>
          </p:cNvSpPr>
          <p:nvPr/>
        </p:nvSpPr>
        <p:spPr>
          <a:xfrm>
            <a:off x="1905000" y="6356350"/>
            <a:ext cx="6627000" cy="360000"/>
          </a:xfrm>
          <a:prstGeom prst="rect">
            <a:avLst/>
          </a:prstGeom>
        </p:spPr>
        <p:txBody>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fr-FR" sz="1200" dirty="0" smtClean="0">
                <a:solidFill>
                  <a:schemeClr val="accent1"/>
                </a:solidFill>
              </a:rPr>
              <a:t>M. Morrone, C. Garion</a:t>
            </a:r>
            <a:endParaRPr lang="en-GB" sz="1200" dirty="0">
              <a:solidFill>
                <a:schemeClr val="accent1"/>
              </a:solidFill>
            </a:endParaRPr>
          </a:p>
        </p:txBody>
      </p:sp>
      <p:sp>
        <p:nvSpPr>
          <p:cNvPr id="13" name="Slide Number Placeholder 4"/>
          <p:cNvSpPr txBox="1">
            <a:spLocks/>
          </p:cNvSpPr>
          <p:nvPr/>
        </p:nvSpPr>
        <p:spPr>
          <a:xfrm>
            <a:off x="8686800" y="6356350"/>
            <a:ext cx="360000" cy="360000"/>
          </a:xfrm>
          <a:prstGeom prst="rect">
            <a:avLst/>
          </a:prstGeom>
        </p:spPr>
        <p:txBody>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1200" dirty="0" smtClean="0">
                <a:solidFill>
                  <a:schemeClr val="accent1"/>
                </a:solidFill>
              </a:rPr>
              <a:t>39</a:t>
            </a:r>
            <a:endParaRPr lang="fr-FR" sz="1200" dirty="0">
              <a:solidFill>
                <a:schemeClr val="accent1"/>
              </a:solidFill>
            </a:endParaRPr>
          </a:p>
        </p:txBody>
      </p:sp>
    </p:spTree>
    <p:extLst>
      <p:ext uri="{BB962C8B-B14F-4D97-AF65-F5344CB8AC3E}">
        <p14:creationId xmlns:p14="http://schemas.microsoft.com/office/powerpoint/2010/main" val="153866619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41</a:t>
            </a:fld>
            <a:endParaRPr lang="fr-F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re 1"/>
          <p:cNvSpPr txBox="1">
            <a:spLocks/>
          </p:cNvSpPr>
          <p:nvPr/>
        </p:nvSpPr>
        <p:spPr>
          <a:xfrm>
            <a:off x="755576" y="44624"/>
            <a:ext cx="7744016" cy="1008112"/>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solidFill>
                  <a:schemeClr val="bg1"/>
                </a:solidFill>
              </a:rPr>
              <a:t>BS thermal test </a:t>
            </a:r>
          </a:p>
          <a:p>
            <a:r>
              <a:rPr lang="en-GB" dirty="0" smtClean="0">
                <a:solidFill>
                  <a:schemeClr val="bg1"/>
                </a:solidFill>
              </a:rPr>
              <a:t>-Q2 type-</a:t>
            </a:r>
            <a:endParaRPr lang="en-GB" dirty="0">
              <a:solidFill>
                <a:schemeClr val="bg1"/>
              </a:solidFill>
            </a:endParaRPr>
          </a:p>
        </p:txBody>
      </p:sp>
      <p:cxnSp>
        <p:nvCxnSpPr>
          <p:cNvPr id="4" name="Straight Arrow Connector 3"/>
          <p:cNvCxnSpPr/>
          <p:nvPr/>
        </p:nvCxnSpPr>
        <p:spPr>
          <a:xfrm>
            <a:off x="1280664" y="1507096"/>
            <a:ext cx="4968552" cy="4896544"/>
          </a:xfrm>
          <a:prstGeom prst="straightConnector1">
            <a:avLst/>
          </a:prstGeom>
          <a:ln>
            <a:solidFill>
              <a:schemeClr val="bg1"/>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2243150" y="3183786"/>
            <a:ext cx="813043" cy="369332"/>
          </a:xfrm>
          <a:prstGeom prst="rect">
            <a:avLst/>
          </a:prstGeom>
          <a:noFill/>
        </p:spPr>
        <p:txBody>
          <a:bodyPr wrap="none" rtlCol="0">
            <a:spAutoFit/>
          </a:bodyPr>
          <a:lstStyle/>
          <a:p>
            <a:r>
              <a:rPr lang="en-GB" dirty="0" smtClean="0">
                <a:solidFill>
                  <a:schemeClr val="bg1"/>
                </a:solidFill>
              </a:rPr>
              <a:t>80cm </a:t>
            </a:r>
            <a:endParaRPr lang="en-GB" dirty="0">
              <a:solidFill>
                <a:schemeClr val="bg1"/>
              </a:solidFill>
            </a:endParaRPr>
          </a:p>
        </p:txBody>
      </p:sp>
      <p:sp>
        <p:nvSpPr>
          <p:cNvPr id="3" name="Rectangle 2"/>
          <p:cNvSpPr/>
          <p:nvPr/>
        </p:nvSpPr>
        <p:spPr>
          <a:xfrm>
            <a:off x="-42850" y="4915034"/>
            <a:ext cx="4830874" cy="1754326"/>
          </a:xfrm>
          <a:prstGeom prst="rect">
            <a:avLst/>
          </a:prstGeom>
        </p:spPr>
        <p:txBody>
          <a:bodyPr wrap="square">
            <a:spAutoFit/>
          </a:bodyPr>
          <a:lstStyle/>
          <a:p>
            <a:r>
              <a:rPr lang="en-GB" b="1" dirty="0" smtClean="0">
                <a:solidFill>
                  <a:schemeClr val="bg1"/>
                </a:solidFill>
              </a:rPr>
              <a:t>Tests performed in the </a:t>
            </a:r>
            <a:r>
              <a:rPr lang="en-GB" b="1" dirty="0" err="1" smtClean="0">
                <a:solidFill>
                  <a:schemeClr val="bg1"/>
                </a:solidFill>
              </a:rPr>
              <a:t>cryolab</a:t>
            </a:r>
            <a:r>
              <a:rPr lang="en-GB" b="1" dirty="0" smtClean="0">
                <a:solidFill>
                  <a:schemeClr val="bg1"/>
                </a:solidFill>
              </a:rPr>
              <a:t> with WP9</a:t>
            </a:r>
          </a:p>
          <a:p>
            <a:pPr algn="ctr"/>
            <a:endParaRPr lang="en-GB" dirty="0">
              <a:solidFill>
                <a:schemeClr val="bg1"/>
              </a:solidFill>
            </a:endParaRPr>
          </a:p>
          <a:p>
            <a:pPr marL="285750" indent="-285750">
              <a:buFont typeface="Arial" panose="020B0604020202020204" pitchFamily="34" charset="0"/>
              <a:buChar char="•"/>
            </a:pPr>
            <a:r>
              <a:rPr lang="en-GB" u="sng" dirty="0">
                <a:solidFill>
                  <a:schemeClr val="bg1"/>
                </a:solidFill>
              </a:rPr>
              <a:t>Run 1</a:t>
            </a:r>
            <a:r>
              <a:rPr lang="en-GB" dirty="0">
                <a:solidFill>
                  <a:schemeClr val="bg1"/>
                </a:solidFill>
              </a:rPr>
              <a:t>: baseline configuration, parametric study (temperature, heat load)</a:t>
            </a:r>
          </a:p>
          <a:p>
            <a:pPr marL="285750" indent="-285750">
              <a:buFont typeface="Arial" panose="020B0604020202020204" pitchFamily="34" charset="0"/>
              <a:buChar char="•"/>
            </a:pPr>
            <a:r>
              <a:rPr lang="en-GB" u="sng" dirty="0">
                <a:solidFill>
                  <a:schemeClr val="bg1"/>
                </a:solidFill>
              </a:rPr>
              <a:t>Run 2</a:t>
            </a:r>
            <a:r>
              <a:rPr lang="en-GB" dirty="0">
                <a:solidFill>
                  <a:schemeClr val="bg1"/>
                </a:solidFill>
              </a:rPr>
              <a:t>: baseline </a:t>
            </a:r>
            <a:r>
              <a:rPr lang="en-GB" dirty="0" err="1">
                <a:solidFill>
                  <a:schemeClr val="bg1"/>
                </a:solidFill>
              </a:rPr>
              <a:t>config</a:t>
            </a:r>
            <a:r>
              <a:rPr lang="en-GB" dirty="0">
                <a:solidFill>
                  <a:schemeClr val="bg1"/>
                </a:solidFill>
              </a:rPr>
              <a:t>., reproducibility, varied </a:t>
            </a:r>
            <a:r>
              <a:rPr lang="en-GB" dirty="0" smtClean="0">
                <a:solidFill>
                  <a:schemeClr val="bg1"/>
                </a:solidFill>
              </a:rPr>
              <a:t>pressure</a:t>
            </a:r>
            <a:endParaRPr lang="en-GB" dirty="0">
              <a:solidFill>
                <a:schemeClr val="bg1"/>
              </a:solidFill>
            </a:endParaRPr>
          </a:p>
        </p:txBody>
      </p:sp>
      <p:pic>
        <p:nvPicPr>
          <p:cNvPr id="8" name="Picture 7"/>
          <p:cNvPicPr>
            <a:picLocks noChangeAspect="1"/>
          </p:cNvPicPr>
          <p:nvPr/>
        </p:nvPicPr>
        <p:blipFill>
          <a:blip r:embed="rId3"/>
          <a:stretch>
            <a:fillRect/>
          </a:stretch>
        </p:blipFill>
        <p:spPr>
          <a:xfrm>
            <a:off x="6346416" y="720254"/>
            <a:ext cx="2746784" cy="2376264"/>
          </a:xfrm>
          <a:prstGeom prst="rect">
            <a:avLst/>
          </a:prstGeom>
        </p:spPr>
      </p:pic>
    </p:spTree>
    <p:extLst>
      <p:ext uri="{BB962C8B-B14F-4D97-AF65-F5344CB8AC3E}">
        <p14:creationId xmlns:p14="http://schemas.microsoft.com/office/powerpoint/2010/main" val="216394475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2400" dirty="0" smtClean="0"/>
              <a:t>Results: Beam </a:t>
            </a:r>
            <a:r>
              <a:rPr lang="pt-PT" sz="2400" dirty="0"/>
              <a:t>screen temperature profile</a:t>
            </a:r>
            <a:endParaRPr lang="en-GB" sz="2400" dirty="0"/>
          </a:p>
        </p:txBody>
      </p:sp>
      <p:sp>
        <p:nvSpPr>
          <p:cNvPr id="3" name="Content Placeholder 2"/>
          <p:cNvSpPr>
            <a:spLocks noGrp="1"/>
          </p:cNvSpPr>
          <p:nvPr>
            <p:ph idx="1"/>
          </p:nvPr>
        </p:nvSpPr>
        <p:spPr>
          <a:xfrm>
            <a:off x="539998" y="1407973"/>
            <a:ext cx="7920000" cy="3680222"/>
          </a:xfrm>
        </p:spPr>
        <p:txBody>
          <a:bodyPr>
            <a:normAutofit/>
          </a:bodyPr>
          <a:lstStyle/>
          <a:p>
            <a:pPr algn="l"/>
            <a:r>
              <a:rPr lang="en-GB" sz="1400" b="1" dirty="0">
                <a:solidFill>
                  <a:schemeClr val="accent5">
                    <a:lumMod val="50000"/>
                  </a:schemeClr>
                </a:solidFill>
              </a:rPr>
              <a:t>Steady-state </a:t>
            </a:r>
            <a:r>
              <a:rPr lang="en-GB" sz="1400" dirty="0">
                <a:solidFill>
                  <a:schemeClr val="accent5">
                    <a:lumMod val="50000"/>
                  </a:schemeClr>
                </a:solidFill>
              </a:rPr>
              <a:t>measurements</a:t>
            </a:r>
          </a:p>
          <a:p>
            <a:pPr algn="l"/>
            <a:r>
              <a:rPr lang="en-GB" sz="1400" b="1" dirty="0">
                <a:solidFill>
                  <a:schemeClr val="accent5">
                    <a:lumMod val="50000"/>
                  </a:schemeClr>
                </a:solidFill>
              </a:rPr>
              <a:t>Homogeneously distributed heat load </a:t>
            </a:r>
            <a:r>
              <a:rPr lang="en-GB" sz="1400" dirty="0">
                <a:solidFill>
                  <a:schemeClr val="accent5">
                    <a:lumMod val="50000"/>
                  </a:schemeClr>
                </a:solidFill>
              </a:rPr>
              <a:t>on all 4 quadrants (0 to 20 W/m)</a:t>
            </a:r>
          </a:p>
          <a:p>
            <a:pPr algn="l"/>
            <a:r>
              <a:rPr lang="en-GB" sz="1400" dirty="0">
                <a:solidFill>
                  <a:schemeClr val="accent5">
                    <a:lumMod val="50000"/>
                  </a:schemeClr>
                </a:solidFill>
              </a:rPr>
              <a:t>Varied base (helium) temp. between </a:t>
            </a:r>
            <a:r>
              <a:rPr lang="en-GB" sz="1400" b="1" dirty="0">
                <a:solidFill>
                  <a:schemeClr val="accent5">
                    <a:lumMod val="50000"/>
                  </a:schemeClr>
                </a:solidFill>
              </a:rPr>
              <a:t>40 K and 80 K</a:t>
            </a:r>
          </a:p>
          <a:p>
            <a:pPr algn="l"/>
            <a:r>
              <a:rPr lang="en-GB" sz="1400" dirty="0">
                <a:solidFill>
                  <a:schemeClr val="accent5">
                    <a:lumMod val="50000"/>
                  </a:schemeClr>
                </a:solidFill>
              </a:rPr>
              <a:t>Pressurised He II bath (cold bore) </a:t>
            </a:r>
            <a:r>
              <a:rPr lang="en-GB" sz="1400" b="1" dirty="0">
                <a:solidFill>
                  <a:schemeClr val="accent5">
                    <a:lumMod val="50000"/>
                  </a:schemeClr>
                </a:solidFill>
              </a:rPr>
              <a:t>actively controlled at 1.9 K ± 1 mK</a:t>
            </a:r>
          </a:p>
          <a:p>
            <a:pPr algn="l"/>
            <a:endParaRPr lang="en-GB" sz="1400" dirty="0">
              <a:solidFill>
                <a:schemeClr val="accent5">
                  <a:lumMod val="50000"/>
                </a:schemeClr>
              </a:solidFill>
            </a:endParaRPr>
          </a:p>
        </p:txBody>
      </p:sp>
      <p:pic>
        <p:nvPicPr>
          <p:cNvPr id="13" name="Picture 12"/>
          <p:cNvPicPr>
            <a:picLocks noChangeAspect="1"/>
          </p:cNvPicPr>
          <p:nvPr/>
        </p:nvPicPr>
        <p:blipFill rotWithShape="1">
          <a:blip r:embed="rId2">
            <a:extLst>
              <a:ext uri="{28A0092B-C50C-407E-A947-70E740481C1C}">
                <a14:useLocalDpi xmlns:a14="http://schemas.microsoft.com/office/drawing/2010/main" val="0"/>
              </a:ext>
            </a:extLst>
          </a:blip>
          <a:srcRect l="69921" t="3284" r="2203" b="62283"/>
          <a:stretch/>
        </p:blipFill>
        <p:spPr>
          <a:xfrm>
            <a:off x="7409356" y="1186066"/>
            <a:ext cx="1505979" cy="1474874"/>
          </a:xfrm>
          <a:prstGeom prst="rect">
            <a:avLst/>
          </a:prstGeom>
        </p:spPr>
      </p:pic>
      <p:grpSp>
        <p:nvGrpSpPr>
          <p:cNvPr id="14" name="Group 13"/>
          <p:cNvGrpSpPr/>
          <p:nvPr/>
        </p:nvGrpSpPr>
        <p:grpSpPr>
          <a:xfrm>
            <a:off x="7088245" y="1639290"/>
            <a:ext cx="1023037" cy="434694"/>
            <a:chOff x="6951918" y="1500519"/>
            <a:chExt cx="1023037" cy="434694"/>
          </a:xfrm>
        </p:grpSpPr>
        <p:sp>
          <p:nvSpPr>
            <p:cNvPr id="15" name="Rectangle 14"/>
            <p:cNvSpPr/>
            <p:nvPr/>
          </p:nvSpPr>
          <p:spPr>
            <a:xfrm>
              <a:off x="6951918" y="1673603"/>
              <a:ext cx="1023037" cy="261610"/>
            </a:xfrm>
            <a:prstGeom prst="rect">
              <a:avLst/>
            </a:prstGeom>
            <a:solidFill>
              <a:sysClr val="window" lastClr="FFFFFF"/>
            </a:solidFill>
          </p:spPr>
          <p:txBody>
            <a:bodyPr wrap="none">
              <a:spAutoFit/>
            </a:bodyPr>
            <a:lstStyle/>
            <a:p>
              <a:pPr defTabSz="914400">
                <a:defRPr/>
              </a:pPr>
              <a:r>
                <a:rPr lang="pt-PT" sz="1100" b="1" kern="0" dirty="0">
                  <a:solidFill>
                    <a:srgbClr val="F17B16"/>
                  </a:solidFill>
                  <a:cs typeface="Times New Roman" panose="02020603050405020304" pitchFamily="18" charset="0"/>
                </a:rPr>
                <a:t>inner screen</a:t>
              </a:r>
              <a:endParaRPr lang="en-GB" sz="1100" b="1" kern="0" dirty="0">
                <a:solidFill>
                  <a:srgbClr val="F17B16"/>
                </a:solidFill>
              </a:endParaRPr>
            </a:p>
          </p:txBody>
        </p:sp>
        <p:cxnSp>
          <p:nvCxnSpPr>
            <p:cNvPr id="16" name="Straight Arrow Connector 15"/>
            <p:cNvCxnSpPr/>
            <p:nvPr/>
          </p:nvCxnSpPr>
          <p:spPr>
            <a:xfrm flipV="1">
              <a:off x="7662298" y="1500519"/>
              <a:ext cx="128390" cy="199654"/>
            </a:xfrm>
            <a:prstGeom prst="straightConnector1">
              <a:avLst/>
            </a:prstGeom>
            <a:noFill/>
            <a:ln w="12700" cap="flat" cmpd="sng" algn="ctr">
              <a:solidFill>
                <a:srgbClr val="F17B16"/>
              </a:solidFill>
              <a:prstDash val="solid"/>
              <a:tailEnd type="triangle"/>
            </a:ln>
            <a:effectLst>
              <a:glow rad="63500">
                <a:srgbClr val="DDDDDD">
                  <a:tint val="30000"/>
                  <a:shade val="95000"/>
                  <a:satMod val="300000"/>
                  <a:alpha val="50000"/>
                </a:srgbClr>
              </a:glow>
            </a:effectLst>
          </p:spPr>
        </p:cxnSp>
      </p:grpSp>
      <p:sp>
        <p:nvSpPr>
          <p:cNvPr id="18" name="Rectangle 17"/>
          <p:cNvSpPr/>
          <p:nvPr/>
        </p:nvSpPr>
        <p:spPr>
          <a:xfrm>
            <a:off x="8404592" y="1236198"/>
            <a:ext cx="631904" cy="261610"/>
          </a:xfrm>
          <a:prstGeom prst="rect">
            <a:avLst/>
          </a:prstGeom>
          <a:solidFill>
            <a:sysClr val="window" lastClr="FFFFFF"/>
          </a:solidFill>
        </p:spPr>
        <p:txBody>
          <a:bodyPr wrap="none">
            <a:spAutoFit/>
          </a:bodyPr>
          <a:lstStyle/>
          <a:p>
            <a:pPr defTabSz="914400">
              <a:defRPr/>
            </a:pPr>
            <a:r>
              <a:rPr lang="pt-PT" sz="1100" b="1" kern="0" dirty="0">
                <a:solidFill>
                  <a:srgbClr val="10A028"/>
                </a:solidFill>
                <a:cs typeface="Times New Roman" panose="02020603050405020304" pitchFamily="18" charset="0"/>
              </a:rPr>
              <a:t>base </a:t>
            </a:r>
            <a:r>
              <a:rPr lang="pt-PT" sz="1100" b="1" i="1" kern="0" dirty="0">
                <a:solidFill>
                  <a:srgbClr val="10A028"/>
                </a:solidFill>
                <a:cs typeface="Times New Roman" panose="02020603050405020304" pitchFamily="18" charset="0"/>
              </a:rPr>
              <a:t>T</a:t>
            </a:r>
            <a:endParaRPr lang="en-GB" sz="1100" b="1" kern="0" dirty="0">
              <a:solidFill>
                <a:srgbClr val="10A028"/>
              </a:solidFill>
            </a:endParaRPr>
          </a:p>
        </p:txBody>
      </p:sp>
      <p:cxnSp>
        <p:nvCxnSpPr>
          <p:cNvPr id="19" name="Straight Arrow Connector 18"/>
          <p:cNvCxnSpPr/>
          <p:nvPr/>
        </p:nvCxnSpPr>
        <p:spPr>
          <a:xfrm flipH="1">
            <a:off x="8289642" y="1473381"/>
            <a:ext cx="340712" cy="308528"/>
          </a:xfrm>
          <a:prstGeom prst="straightConnector1">
            <a:avLst/>
          </a:prstGeom>
          <a:noFill/>
          <a:ln w="12700" cap="flat" cmpd="sng" algn="ctr">
            <a:solidFill>
              <a:srgbClr val="10A028"/>
            </a:solidFill>
            <a:prstDash val="solid"/>
            <a:tailEnd type="triangle"/>
          </a:ln>
          <a:effectLst>
            <a:glow rad="63500">
              <a:srgbClr val="DDDDDD">
                <a:tint val="30000"/>
                <a:shade val="95000"/>
                <a:satMod val="300000"/>
                <a:alpha val="50000"/>
              </a:srgbClr>
            </a:glow>
          </a:effectLst>
        </p:spPr>
      </p:cxnSp>
      <p:grpSp>
        <p:nvGrpSpPr>
          <p:cNvPr id="27" name="Group 26"/>
          <p:cNvGrpSpPr/>
          <p:nvPr/>
        </p:nvGrpSpPr>
        <p:grpSpPr>
          <a:xfrm>
            <a:off x="7297027" y="2329740"/>
            <a:ext cx="1422819" cy="261610"/>
            <a:chOff x="7297026" y="1778716"/>
            <a:chExt cx="1422819" cy="261610"/>
          </a:xfrm>
        </p:grpSpPr>
        <p:sp>
          <p:nvSpPr>
            <p:cNvPr id="20" name="Rectangle 19"/>
            <p:cNvSpPr/>
            <p:nvPr/>
          </p:nvSpPr>
          <p:spPr>
            <a:xfrm>
              <a:off x="7297026" y="1778716"/>
              <a:ext cx="1188146" cy="261610"/>
            </a:xfrm>
            <a:prstGeom prst="rect">
              <a:avLst/>
            </a:prstGeom>
            <a:solidFill>
              <a:sysClr val="window" lastClr="FFFFFF"/>
            </a:solidFill>
          </p:spPr>
          <p:txBody>
            <a:bodyPr wrap="none">
              <a:spAutoFit/>
            </a:bodyPr>
            <a:lstStyle/>
            <a:p>
              <a:pPr defTabSz="914400">
                <a:defRPr/>
              </a:pPr>
              <a:r>
                <a:rPr lang="pt-PT" sz="1100" b="1" kern="0" dirty="0">
                  <a:solidFill>
                    <a:srgbClr val="4D4D4D"/>
                  </a:solidFill>
                  <a:cs typeface="Times New Roman" panose="02020603050405020304" pitchFamily="18" charset="0"/>
                </a:rPr>
                <a:t>tungsten block</a:t>
              </a:r>
              <a:endParaRPr lang="en-GB" sz="1100" b="1" kern="0" dirty="0">
                <a:solidFill>
                  <a:srgbClr val="4D4D4D"/>
                </a:solidFill>
              </a:endParaRPr>
            </a:p>
          </p:txBody>
        </p:sp>
        <p:cxnSp>
          <p:nvCxnSpPr>
            <p:cNvPr id="21" name="Straight Arrow Connector 20"/>
            <p:cNvCxnSpPr>
              <a:stCxn id="20" idx="3"/>
            </p:cNvCxnSpPr>
            <p:nvPr/>
          </p:nvCxnSpPr>
          <p:spPr>
            <a:xfrm>
              <a:off x="8485172" y="1909521"/>
              <a:ext cx="234673" cy="101736"/>
            </a:xfrm>
            <a:prstGeom prst="straightConnector1">
              <a:avLst/>
            </a:prstGeom>
            <a:noFill/>
            <a:ln w="12700" cap="flat" cmpd="sng" algn="ctr">
              <a:solidFill>
                <a:srgbClr val="4D4D4D"/>
              </a:solidFill>
              <a:prstDash val="solid"/>
              <a:tailEnd type="triangle"/>
            </a:ln>
            <a:effectLst>
              <a:glow rad="63500">
                <a:srgbClr val="DDDDDD">
                  <a:tint val="30000"/>
                  <a:shade val="95000"/>
                  <a:satMod val="300000"/>
                  <a:alpha val="50000"/>
                </a:srgbClr>
              </a:glow>
            </a:effectLst>
          </p:spPr>
        </p:cxnSp>
      </p:grpSp>
      <p:pic>
        <p:nvPicPr>
          <p:cNvPr id="25" name="Picture 24"/>
          <p:cNvPicPr>
            <a:picLocks noChangeAspect="1"/>
          </p:cNvPicPr>
          <p:nvPr/>
        </p:nvPicPr>
        <p:blipFill>
          <a:blip r:embed="rId3"/>
          <a:stretch>
            <a:fillRect/>
          </a:stretch>
        </p:blipFill>
        <p:spPr>
          <a:xfrm>
            <a:off x="163055" y="2837572"/>
            <a:ext cx="5063124" cy="3183716"/>
          </a:xfrm>
          <a:prstGeom prst="rect">
            <a:avLst/>
          </a:prstGeom>
        </p:spPr>
      </p:pic>
      <p:pic>
        <p:nvPicPr>
          <p:cNvPr id="26" name="Picture 25"/>
          <p:cNvPicPr>
            <a:picLocks noChangeAspect="1"/>
          </p:cNvPicPr>
          <p:nvPr/>
        </p:nvPicPr>
        <p:blipFill>
          <a:blip r:embed="rId4"/>
          <a:stretch>
            <a:fillRect/>
          </a:stretch>
        </p:blipFill>
        <p:spPr>
          <a:xfrm>
            <a:off x="4339461" y="2888183"/>
            <a:ext cx="5092955" cy="3164692"/>
          </a:xfrm>
          <a:prstGeom prst="rect">
            <a:avLst/>
          </a:prstGeom>
        </p:spPr>
      </p:pic>
      <p:sp>
        <p:nvSpPr>
          <p:cNvPr id="6" name="Oval 5"/>
          <p:cNvSpPr/>
          <p:nvPr/>
        </p:nvSpPr>
        <p:spPr>
          <a:xfrm>
            <a:off x="8100392" y="3356992"/>
            <a:ext cx="72008" cy="72008"/>
          </a:xfrm>
          <a:prstGeom prst="ellipse">
            <a:avLst/>
          </a:prstGeom>
          <a:solidFill>
            <a:srgbClr val="FFC000"/>
          </a:solidFill>
          <a:ln>
            <a:solidFill>
              <a:srgbClr val="FFC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 name="TextBox 6"/>
          <p:cNvSpPr txBox="1"/>
          <p:nvPr/>
        </p:nvSpPr>
        <p:spPr>
          <a:xfrm>
            <a:off x="7781244" y="3424599"/>
            <a:ext cx="482824" cy="276999"/>
          </a:xfrm>
          <a:prstGeom prst="rect">
            <a:avLst/>
          </a:prstGeom>
          <a:noFill/>
        </p:spPr>
        <p:txBody>
          <a:bodyPr wrap="none" rtlCol="0">
            <a:spAutoFit/>
          </a:bodyPr>
          <a:lstStyle/>
          <a:p>
            <a:r>
              <a:rPr lang="en-GB" sz="1200" dirty="0" smtClean="0">
                <a:solidFill>
                  <a:srgbClr val="FFC000"/>
                </a:solidFill>
              </a:rPr>
              <a:t>0.45</a:t>
            </a:r>
            <a:endParaRPr lang="en-GB" sz="1200" dirty="0">
              <a:solidFill>
                <a:srgbClr val="FFC000"/>
              </a:solidFill>
            </a:endParaRPr>
          </a:p>
        </p:txBody>
      </p:sp>
      <p:sp>
        <p:nvSpPr>
          <p:cNvPr id="22" name="Oval 21"/>
          <p:cNvSpPr/>
          <p:nvPr/>
        </p:nvSpPr>
        <p:spPr>
          <a:xfrm>
            <a:off x="6948264" y="3068960"/>
            <a:ext cx="72008" cy="72008"/>
          </a:xfrm>
          <a:prstGeom prst="ellipse">
            <a:avLst/>
          </a:prstGeom>
          <a:solidFill>
            <a:srgbClr val="FFC000"/>
          </a:solidFill>
          <a:ln>
            <a:solidFill>
              <a:srgbClr val="FFC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3" name="TextBox 22"/>
          <p:cNvSpPr txBox="1"/>
          <p:nvPr/>
        </p:nvSpPr>
        <p:spPr>
          <a:xfrm>
            <a:off x="6622406" y="3099658"/>
            <a:ext cx="397866" cy="276999"/>
          </a:xfrm>
          <a:prstGeom prst="rect">
            <a:avLst/>
          </a:prstGeom>
          <a:noFill/>
        </p:spPr>
        <p:txBody>
          <a:bodyPr wrap="none" rtlCol="0">
            <a:spAutoFit/>
          </a:bodyPr>
          <a:lstStyle/>
          <a:p>
            <a:r>
              <a:rPr lang="en-GB" sz="1200" dirty="0" smtClean="0">
                <a:solidFill>
                  <a:srgbClr val="FFC000"/>
                </a:solidFill>
              </a:rPr>
              <a:t>0.8</a:t>
            </a:r>
            <a:endParaRPr lang="en-GB" sz="1200" dirty="0">
              <a:solidFill>
                <a:srgbClr val="FFC000"/>
              </a:solidFill>
            </a:endParaRPr>
          </a:p>
        </p:txBody>
      </p:sp>
      <p:sp>
        <p:nvSpPr>
          <p:cNvPr id="24" name="Oval 23"/>
          <p:cNvSpPr/>
          <p:nvPr/>
        </p:nvSpPr>
        <p:spPr>
          <a:xfrm>
            <a:off x="8295208" y="4509120"/>
            <a:ext cx="72008" cy="72008"/>
          </a:xfrm>
          <a:prstGeom prst="ellipse">
            <a:avLst/>
          </a:prstGeom>
          <a:solidFill>
            <a:srgbClr val="FFC000"/>
          </a:solidFill>
          <a:ln>
            <a:solidFill>
              <a:srgbClr val="FFC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8" name="TextBox 27"/>
          <p:cNvSpPr txBox="1"/>
          <p:nvPr/>
        </p:nvSpPr>
        <p:spPr>
          <a:xfrm>
            <a:off x="8375316" y="4406624"/>
            <a:ext cx="510076" cy="276999"/>
          </a:xfrm>
          <a:prstGeom prst="rect">
            <a:avLst/>
          </a:prstGeom>
          <a:noFill/>
        </p:spPr>
        <p:txBody>
          <a:bodyPr wrap="none" rtlCol="0">
            <a:spAutoFit/>
          </a:bodyPr>
          <a:lstStyle/>
          <a:p>
            <a:r>
              <a:rPr lang="en-GB" sz="1200" dirty="0" smtClean="0">
                <a:solidFill>
                  <a:srgbClr val="FFC000"/>
                </a:solidFill>
              </a:rPr>
              <a:t>FEM</a:t>
            </a:r>
            <a:endParaRPr lang="en-GB" sz="1200" dirty="0">
              <a:solidFill>
                <a:srgbClr val="FFC000"/>
              </a:solidFill>
            </a:endParaRPr>
          </a:p>
        </p:txBody>
      </p:sp>
      <p:sp>
        <p:nvSpPr>
          <p:cNvPr id="29" name="Oval 28"/>
          <p:cNvSpPr/>
          <p:nvPr/>
        </p:nvSpPr>
        <p:spPr>
          <a:xfrm>
            <a:off x="2575022" y="3776340"/>
            <a:ext cx="72008" cy="72008"/>
          </a:xfrm>
          <a:prstGeom prst="ellipse">
            <a:avLst/>
          </a:prstGeom>
          <a:solidFill>
            <a:srgbClr val="FFC000"/>
          </a:solidFill>
          <a:ln>
            <a:solidFill>
              <a:srgbClr val="FFC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solidFill>
                <a:srgbClr val="00B050"/>
              </a:solidFill>
            </a:endParaRPr>
          </a:p>
        </p:txBody>
      </p:sp>
      <p:sp>
        <p:nvSpPr>
          <p:cNvPr id="30" name="TextBox 29"/>
          <p:cNvSpPr txBox="1"/>
          <p:nvPr/>
        </p:nvSpPr>
        <p:spPr>
          <a:xfrm>
            <a:off x="2034749" y="3673844"/>
            <a:ext cx="482824" cy="276999"/>
          </a:xfrm>
          <a:prstGeom prst="rect">
            <a:avLst/>
          </a:prstGeom>
          <a:noFill/>
        </p:spPr>
        <p:txBody>
          <a:bodyPr wrap="none" rtlCol="0">
            <a:spAutoFit/>
          </a:bodyPr>
          <a:lstStyle/>
          <a:p>
            <a:r>
              <a:rPr lang="en-GB" sz="1200" dirty="0" smtClean="0">
                <a:solidFill>
                  <a:srgbClr val="FFC000"/>
                </a:solidFill>
              </a:rPr>
              <a:t>10.3</a:t>
            </a:r>
            <a:endParaRPr lang="en-GB" sz="1200" dirty="0">
              <a:solidFill>
                <a:srgbClr val="FFC000"/>
              </a:solidFill>
            </a:endParaRPr>
          </a:p>
        </p:txBody>
      </p:sp>
      <p:sp>
        <p:nvSpPr>
          <p:cNvPr id="31" name="Oval 30"/>
          <p:cNvSpPr/>
          <p:nvPr/>
        </p:nvSpPr>
        <p:spPr>
          <a:xfrm>
            <a:off x="3923928" y="3024510"/>
            <a:ext cx="72008" cy="72008"/>
          </a:xfrm>
          <a:prstGeom prst="ellipse">
            <a:avLst/>
          </a:prstGeom>
          <a:solidFill>
            <a:srgbClr val="FFC000"/>
          </a:solidFill>
          <a:ln>
            <a:solidFill>
              <a:srgbClr val="FFC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solidFill>
                <a:srgbClr val="00B050"/>
              </a:solidFill>
            </a:endParaRPr>
          </a:p>
        </p:txBody>
      </p:sp>
      <p:sp>
        <p:nvSpPr>
          <p:cNvPr id="32" name="TextBox 31"/>
          <p:cNvSpPr txBox="1"/>
          <p:nvPr/>
        </p:nvSpPr>
        <p:spPr>
          <a:xfrm>
            <a:off x="3534151" y="3110033"/>
            <a:ext cx="482824" cy="276999"/>
          </a:xfrm>
          <a:prstGeom prst="rect">
            <a:avLst/>
          </a:prstGeom>
          <a:noFill/>
        </p:spPr>
        <p:txBody>
          <a:bodyPr wrap="none" rtlCol="0">
            <a:spAutoFit/>
          </a:bodyPr>
          <a:lstStyle/>
          <a:p>
            <a:r>
              <a:rPr lang="en-GB" sz="1200" dirty="0" smtClean="0">
                <a:solidFill>
                  <a:srgbClr val="FFC000"/>
                </a:solidFill>
              </a:rPr>
              <a:t>15.8</a:t>
            </a:r>
            <a:endParaRPr lang="en-GB" sz="1200" dirty="0">
              <a:solidFill>
                <a:srgbClr val="FFC000"/>
              </a:solidFill>
            </a:endParaRPr>
          </a:p>
        </p:txBody>
      </p:sp>
      <p:sp>
        <p:nvSpPr>
          <p:cNvPr id="33" name="Oval 32"/>
          <p:cNvSpPr/>
          <p:nvPr/>
        </p:nvSpPr>
        <p:spPr>
          <a:xfrm>
            <a:off x="768246" y="4634643"/>
            <a:ext cx="72008" cy="72008"/>
          </a:xfrm>
          <a:prstGeom prst="ellipse">
            <a:avLst/>
          </a:prstGeom>
          <a:solidFill>
            <a:srgbClr val="FFC000"/>
          </a:solidFill>
          <a:ln>
            <a:solidFill>
              <a:srgbClr val="FFC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solidFill>
                <a:srgbClr val="00B050"/>
              </a:solidFill>
            </a:endParaRPr>
          </a:p>
        </p:txBody>
      </p:sp>
      <p:sp>
        <p:nvSpPr>
          <p:cNvPr id="34" name="TextBox 33"/>
          <p:cNvSpPr txBox="1"/>
          <p:nvPr/>
        </p:nvSpPr>
        <p:spPr>
          <a:xfrm>
            <a:off x="858728" y="4545123"/>
            <a:ext cx="510076" cy="276999"/>
          </a:xfrm>
          <a:prstGeom prst="rect">
            <a:avLst/>
          </a:prstGeom>
          <a:noFill/>
        </p:spPr>
        <p:txBody>
          <a:bodyPr wrap="none" rtlCol="0">
            <a:spAutoFit/>
          </a:bodyPr>
          <a:lstStyle/>
          <a:p>
            <a:r>
              <a:rPr lang="en-GB" sz="1200" dirty="0" smtClean="0">
                <a:solidFill>
                  <a:srgbClr val="FFC000"/>
                </a:solidFill>
              </a:rPr>
              <a:t>FEM</a:t>
            </a:r>
            <a:endParaRPr lang="en-GB" sz="1200" dirty="0">
              <a:solidFill>
                <a:srgbClr val="FFC000"/>
              </a:solidFill>
            </a:endParaRPr>
          </a:p>
        </p:txBody>
      </p:sp>
      <p:sp>
        <p:nvSpPr>
          <p:cNvPr id="8" name="Rectangle 7"/>
          <p:cNvSpPr/>
          <p:nvPr/>
        </p:nvSpPr>
        <p:spPr>
          <a:xfrm>
            <a:off x="7877307" y="411368"/>
            <a:ext cx="1266693" cy="276999"/>
          </a:xfrm>
          <a:prstGeom prst="rect">
            <a:avLst/>
          </a:prstGeom>
        </p:spPr>
        <p:txBody>
          <a:bodyPr wrap="none">
            <a:spAutoFit/>
          </a:bodyPr>
          <a:lstStyle/>
          <a:p>
            <a:r>
              <a:rPr lang="en-GB" sz="1200" dirty="0"/>
              <a:t>EDMS 2042522</a:t>
            </a:r>
          </a:p>
        </p:txBody>
      </p:sp>
      <p:sp>
        <p:nvSpPr>
          <p:cNvPr id="35" name="TextBox 34"/>
          <p:cNvSpPr txBox="1"/>
          <p:nvPr/>
        </p:nvSpPr>
        <p:spPr>
          <a:xfrm>
            <a:off x="3347864" y="6270037"/>
            <a:ext cx="2196435" cy="261610"/>
          </a:xfrm>
          <a:prstGeom prst="rect">
            <a:avLst/>
          </a:prstGeom>
          <a:noFill/>
        </p:spPr>
        <p:txBody>
          <a:bodyPr wrap="none" rtlCol="0">
            <a:spAutoFit/>
          </a:bodyPr>
          <a:lstStyle/>
          <a:p>
            <a:r>
              <a:rPr lang="en-GB" sz="1100" dirty="0" smtClean="0"/>
              <a:t>Courtesy of P. Borges de Sousa</a:t>
            </a:r>
            <a:endParaRPr lang="en-GB" sz="1100" dirty="0"/>
          </a:p>
        </p:txBody>
      </p:sp>
      <p:sp>
        <p:nvSpPr>
          <p:cNvPr id="36" name="Footer Placeholder 3"/>
          <p:cNvSpPr txBox="1">
            <a:spLocks/>
          </p:cNvSpPr>
          <p:nvPr/>
        </p:nvSpPr>
        <p:spPr>
          <a:xfrm>
            <a:off x="1905000" y="6356350"/>
            <a:ext cx="6627000" cy="360000"/>
          </a:xfrm>
          <a:prstGeom prst="rect">
            <a:avLst/>
          </a:prstGeom>
        </p:spPr>
        <p:txBody>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fr-FR" sz="1200" dirty="0" smtClean="0">
                <a:solidFill>
                  <a:schemeClr val="accent1"/>
                </a:solidFill>
              </a:rPr>
              <a:t>M. Morrone, C. Garion</a:t>
            </a:r>
            <a:endParaRPr lang="en-GB" sz="1200" dirty="0">
              <a:solidFill>
                <a:schemeClr val="accent1"/>
              </a:solidFill>
            </a:endParaRPr>
          </a:p>
        </p:txBody>
      </p:sp>
      <p:sp>
        <p:nvSpPr>
          <p:cNvPr id="37" name="Slide Number Placeholder 4"/>
          <p:cNvSpPr txBox="1">
            <a:spLocks/>
          </p:cNvSpPr>
          <p:nvPr/>
        </p:nvSpPr>
        <p:spPr>
          <a:xfrm>
            <a:off x="8686800" y="6356350"/>
            <a:ext cx="360000" cy="360000"/>
          </a:xfrm>
          <a:prstGeom prst="rect">
            <a:avLst/>
          </a:prstGeom>
        </p:spPr>
        <p:txBody>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1200" dirty="0" smtClean="0">
                <a:solidFill>
                  <a:schemeClr val="accent1"/>
                </a:solidFill>
              </a:rPr>
              <a:t>41</a:t>
            </a:r>
            <a:endParaRPr lang="fr-FR" sz="1200" dirty="0">
              <a:solidFill>
                <a:schemeClr val="accent1"/>
              </a:solidFill>
            </a:endParaRPr>
          </a:p>
        </p:txBody>
      </p:sp>
    </p:spTree>
    <p:extLst>
      <p:ext uri="{BB962C8B-B14F-4D97-AF65-F5344CB8AC3E}">
        <p14:creationId xmlns:p14="http://schemas.microsoft.com/office/powerpoint/2010/main" val="1630035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xit" presetSubtype="0" fill="hold" nodeType="withEffect">
                                  <p:stCondLst>
                                    <p:cond delay="0"/>
                                  </p:stCondLst>
                                  <p:childTnLst>
                                    <p:animEffect transition="out" filter="fade">
                                      <p:cBhvr>
                                        <p:cTn id="9" dur="500"/>
                                        <p:tgtEl>
                                          <p:spTgt spid="27"/>
                                        </p:tgtEl>
                                      </p:cBhvr>
                                    </p:animEffect>
                                    <p:set>
                                      <p:cBhvr>
                                        <p:cTn id="10" dur="1" fill="hold">
                                          <p:stCondLst>
                                            <p:cond delay="499"/>
                                          </p:stCondLst>
                                        </p:cTn>
                                        <p:tgtEl>
                                          <p:spTgt spid="2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1000"/>
                                        <p:tgtEl>
                                          <p:spTgt spid="33"/>
                                        </p:tgtEl>
                                      </p:cBhvr>
                                    </p:animEffect>
                                    <p:anim calcmode="lin" valueType="num">
                                      <p:cBhvr>
                                        <p:cTn id="21" dur="1000" fill="hold"/>
                                        <p:tgtEl>
                                          <p:spTgt spid="33"/>
                                        </p:tgtEl>
                                        <p:attrNameLst>
                                          <p:attrName>ppt_x</p:attrName>
                                        </p:attrNameLst>
                                      </p:cBhvr>
                                      <p:tavLst>
                                        <p:tav tm="0">
                                          <p:val>
                                            <p:strVal val="#ppt_x"/>
                                          </p:val>
                                        </p:tav>
                                        <p:tav tm="100000">
                                          <p:val>
                                            <p:strVal val="#ppt_x"/>
                                          </p:val>
                                        </p:tav>
                                      </p:tavLst>
                                    </p:anim>
                                    <p:anim calcmode="lin" valueType="num">
                                      <p:cBhvr>
                                        <p:cTn id="22" dur="1000" fill="hold"/>
                                        <p:tgtEl>
                                          <p:spTgt spid="33"/>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1000"/>
                                        <p:tgtEl>
                                          <p:spTgt spid="34"/>
                                        </p:tgtEl>
                                      </p:cBhvr>
                                    </p:animEffect>
                                    <p:anim calcmode="lin" valueType="num">
                                      <p:cBhvr>
                                        <p:cTn id="26" dur="1000" fill="hold"/>
                                        <p:tgtEl>
                                          <p:spTgt spid="34"/>
                                        </p:tgtEl>
                                        <p:attrNameLst>
                                          <p:attrName>ppt_x</p:attrName>
                                        </p:attrNameLst>
                                      </p:cBhvr>
                                      <p:tavLst>
                                        <p:tav tm="0">
                                          <p:val>
                                            <p:strVal val="#ppt_x"/>
                                          </p:val>
                                        </p:tav>
                                        <p:tav tm="100000">
                                          <p:val>
                                            <p:strVal val="#ppt_x"/>
                                          </p:val>
                                        </p:tav>
                                      </p:tavLst>
                                    </p:anim>
                                    <p:anim calcmode="lin" valueType="num">
                                      <p:cBhvr>
                                        <p:cTn id="27" dur="1000" fill="hold"/>
                                        <p:tgtEl>
                                          <p:spTgt spid="3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1000"/>
                                        <p:tgtEl>
                                          <p:spTgt spid="30"/>
                                        </p:tgtEl>
                                      </p:cBhvr>
                                    </p:animEffect>
                                    <p:anim calcmode="lin" valueType="num">
                                      <p:cBhvr>
                                        <p:cTn id="31" dur="1000" fill="hold"/>
                                        <p:tgtEl>
                                          <p:spTgt spid="30"/>
                                        </p:tgtEl>
                                        <p:attrNameLst>
                                          <p:attrName>ppt_x</p:attrName>
                                        </p:attrNameLst>
                                      </p:cBhvr>
                                      <p:tavLst>
                                        <p:tav tm="0">
                                          <p:val>
                                            <p:strVal val="#ppt_x"/>
                                          </p:val>
                                        </p:tav>
                                        <p:tav tm="100000">
                                          <p:val>
                                            <p:strVal val="#ppt_x"/>
                                          </p:val>
                                        </p:tav>
                                      </p:tavLst>
                                    </p:anim>
                                    <p:anim calcmode="lin" valueType="num">
                                      <p:cBhvr>
                                        <p:cTn id="32" dur="1000" fill="hold"/>
                                        <p:tgtEl>
                                          <p:spTgt spid="30"/>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1000"/>
                                        <p:tgtEl>
                                          <p:spTgt spid="29"/>
                                        </p:tgtEl>
                                      </p:cBhvr>
                                    </p:animEffect>
                                    <p:anim calcmode="lin" valueType="num">
                                      <p:cBhvr>
                                        <p:cTn id="36" dur="1000" fill="hold"/>
                                        <p:tgtEl>
                                          <p:spTgt spid="29"/>
                                        </p:tgtEl>
                                        <p:attrNameLst>
                                          <p:attrName>ppt_x</p:attrName>
                                        </p:attrNameLst>
                                      </p:cBhvr>
                                      <p:tavLst>
                                        <p:tav tm="0">
                                          <p:val>
                                            <p:strVal val="#ppt_x"/>
                                          </p:val>
                                        </p:tav>
                                        <p:tav tm="100000">
                                          <p:val>
                                            <p:strVal val="#ppt_x"/>
                                          </p:val>
                                        </p:tav>
                                      </p:tavLst>
                                    </p:anim>
                                    <p:anim calcmode="lin" valueType="num">
                                      <p:cBhvr>
                                        <p:cTn id="37" dur="1000" fill="hold"/>
                                        <p:tgtEl>
                                          <p:spTgt spid="29"/>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1000"/>
                                        <p:tgtEl>
                                          <p:spTgt spid="32"/>
                                        </p:tgtEl>
                                      </p:cBhvr>
                                    </p:animEffect>
                                    <p:anim calcmode="lin" valueType="num">
                                      <p:cBhvr>
                                        <p:cTn id="41" dur="1000" fill="hold"/>
                                        <p:tgtEl>
                                          <p:spTgt spid="32"/>
                                        </p:tgtEl>
                                        <p:attrNameLst>
                                          <p:attrName>ppt_x</p:attrName>
                                        </p:attrNameLst>
                                      </p:cBhvr>
                                      <p:tavLst>
                                        <p:tav tm="0">
                                          <p:val>
                                            <p:strVal val="#ppt_x"/>
                                          </p:val>
                                        </p:tav>
                                        <p:tav tm="100000">
                                          <p:val>
                                            <p:strVal val="#ppt_x"/>
                                          </p:val>
                                        </p:tav>
                                      </p:tavLst>
                                    </p:anim>
                                    <p:anim calcmode="lin" valueType="num">
                                      <p:cBhvr>
                                        <p:cTn id="42" dur="1000" fill="hold"/>
                                        <p:tgtEl>
                                          <p:spTgt spid="32"/>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fade">
                                      <p:cBhvr>
                                        <p:cTn id="45" dur="1000"/>
                                        <p:tgtEl>
                                          <p:spTgt spid="31"/>
                                        </p:tgtEl>
                                      </p:cBhvr>
                                    </p:animEffect>
                                    <p:anim calcmode="lin" valueType="num">
                                      <p:cBhvr>
                                        <p:cTn id="46" dur="1000" fill="hold"/>
                                        <p:tgtEl>
                                          <p:spTgt spid="31"/>
                                        </p:tgtEl>
                                        <p:attrNameLst>
                                          <p:attrName>ppt_x</p:attrName>
                                        </p:attrNameLst>
                                      </p:cBhvr>
                                      <p:tavLst>
                                        <p:tav tm="0">
                                          <p:val>
                                            <p:strVal val="#ppt_x"/>
                                          </p:val>
                                        </p:tav>
                                        <p:tav tm="100000">
                                          <p:val>
                                            <p:strVal val="#ppt_x"/>
                                          </p:val>
                                        </p:tav>
                                      </p:tavLst>
                                    </p:anim>
                                    <p:anim calcmode="lin" valueType="num">
                                      <p:cBhvr>
                                        <p:cTn id="47"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1000"/>
                                        <p:tgtEl>
                                          <p:spTgt spid="22"/>
                                        </p:tgtEl>
                                      </p:cBhvr>
                                    </p:animEffect>
                                    <p:anim calcmode="lin" valueType="num">
                                      <p:cBhvr>
                                        <p:cTn id="53" dur="1000" fill="hold"/>
                                        <p:tgtEl>
                                          <p:spTgt spid="22"/>
                                        </p:tgtEl>
                                        <p:attrNameLst>
                                          <p:attrName>ppt_x</p:attrName>
                                        </p:attrNameLst>
                                      </p:cBhvr>
                                      <p:tavLst>
                                        <p:tav tm="0">
                                          <p:val>
                                            <p:strVal val="#ppt_x"/>
                                          </p:val>
                                        </p:tav>
                                        <p:tav tm="100000">
                                          <p:val>
                                            <p:strVal val="#ppt_x"/>
                                          </p:val>
                                        </p:tav>
                                      </p:tavLst>
                                    </p:anim>
                                    <p:anim calcmode="lin" valueType="num">
                                      <p:cBhvr>
                                        <p:cTn id="54" dur="1000" fill="hold"/>
                                        <p:tgtEl>
                                          <p:spTgt spid="22"/>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anim calcmode="lin" valueType="num">
                                      <p:cBhvr>
                                        <p:cTn id="58" dur="1000" fill="hold"/>
                                        <p:tgtEl>
                                          <p:spTgt spid="23"/>
                                        </p:tgtEl>
                                        <p:attrNameLst>
                                          <p:attrName>ppt_x</p:attrName>
                                        </p:attrNameLst>
                                      </p:cBhvr>
                                      <p:tavLst>
                                        <p:tav tm="0">
                                          <p:val>
                                            <p:strVal val="#ppt_x"/>
                                          </p:val>
                                        </p:tav>
                                        <p:tav tm="100000">
                                          <p:val>
                                            <p:strVal val="#ppt_x"/>
                                          </p:val>
                                        </p:tav>
                                      </p:tavLst>
                                    </p:anim>
                                    <p:anim calcmode="lin" valueType="num">
                                      <p:cBhvr>
                                        <p:cTn id="59" dur="1000" fill="hold"/>
                                        <p:tgtEl>
                                          <p:spTgt spid="2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fade">
                                      <p:cBhvr>
                                        <p:cTn id="62" dur="1000"/>
                                        <p:tgtEl>
                                          <p:spTgt spid="7"/>
                                        </p:tgtEl>
                                      </p:cBhvr>
                                    </p:animEffect>
                                    <p:anim calcmode="lin" valueType="num">
                                      <p:cBhvr>
                                        <p:cTn id="63" dur="1000" fill="hold"/>
                                        <p:tgtEl>
                                          <p:spTgt spid="7"/>
                                        </p:tgtEl>
                                        <p:attrNameLst>
                                          <p:attrName>ppt_x</p:attrName>
                                        </p:attrNameLst>
                                      </p:cBhvr>
                                      <p:tavLst>
                                        <p:tav tm="0">
                                          <p:val>
                                            <p:strVal val="#ppt_x"/>
                                          </p:val>
                                        </p:tav>
                                        <p:tav tm="100000">
                                          <p:val>
                                            <p:strVal val="#ppt_x"/>
                                          </p:val>
                                        </p:tav>
                                      </p:tavLst>
                                    </p:anim>
                                    <p:anim calcmode="lin" valueType="num">
                                      <p:cBhvr>
                                        <p:cTn id="64" dur="1000" fill="hold"/>
                                        <p:tgtEl>
                                          <p:spTgt spid="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fade">
                                      <p:cBhvr>
                                        <p:cTn id="67" dur="1000"/>
                                        <p:tgtEl>
                                          <p:spTgt spid="6"/>
                                        </p:tgtEl>
                                      </p:cBhvr>
                                    </p:animEffect>
                                    <p:anim calcmode="lin" valueType="num">
                                      <p:cBhvr>
                                        <p:cTn id="68" dur="1000" fill="hold"/>
                                        <p:tgtEl>
                                          <p:spTgt spid="6"/>
                                        </p:tgtEl>
                                        <p:attrNameLst>
                                          <p:attrName>ppt_x</p:attrName>
                                        </p:attrNameLst>
                                      </p:cBhvr>
                                      <p:tavLst>
                                        <p:tav tm="0">
                                          <p:val>
                                            <p:strVal val="#ppt_x"/>
                                          </p:val>
                                        </p:tav>
                                        <p:tav tm="100000">
                                          <p:val>
                                            <p:strVal val="#ppt_x"/>
                                          </p:val>
                                        </p:tav>
                                      </p:tavLst>
                                    </p:anim>
                                    <p:anim calcmode="lin" valueType="num">
                                      <p:cBhvr>
                                        <p:cTn id="69" dur="1000" fill="hold"/>
                                        <p:tgtEl>
                                          <p:spTgt spid="6"/>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1000"/>
                                        <p:tgtEl>
                                          <p:spTgt spid="24"/>
                                        </p:tgtEl>
                                      </p:cBhvr>
                                    </p:animEffect>
                                    <p:anim calcmode="lin" valueType="num">
                                      <p:cBhvr>
                                        <p:cTn id="73" dur="1000" fill="hold"/>
                                        <p:tgtEl>
                                          <p:spTgt spid="24"/>
                                        </p:tgtEl>
                                        <p:attrNameLst>
                                          <p:attrName>ppt_x</p:attrName>
                                        </p:attrNameLst>
                                      </p:cBhvr>
                                      <p:tavLst>
                                        <p:tav tm="0">
                                          <p:val>
                                            <p:strVal val="#ppt_x"/>
                                          </p:val>
                                        </p:tav>
                                        <p:tav tm="100000">
                                          <p:val>
                                            <p:strVal val="#ppt_x"/>
                                          </p:val>
                                        </p:tav>
                                      </p:tavLst>
                                    </p:anim>
                                    <p:anim calcmode="lin" valueType="num">
                                      <p:cBhvr>
                                        <p:cTn id="74" dur="1000" fill="hold"/>
                                        <p:tgtEl>
                                          <p:spTgt spid="2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fade">
                                      <p:cBhvr>
                                        <p:cTn id="77" dur="1000"/>
                                        <p:tgtEl>
                                          <p:spTgt spid="28"/>
                                        </p:tgtEl>
                                      </p:cBhvr>
                                    </p:animEffect>
                                    <p:anim calcmode="lin" valueType="num">
                                      <p:cBhvr>
                                        <p:cTn id="78" dur="1000" fill="hold"/>
                                        <p:tgtEl>
                                          <p:spTgt spid="28"/>
                                        </p:tgtEl>
                                        <p:attrNameLst>
                                          <p:attrName>ppt_x</p:attrName>
                                        </p:attrNameLst>
                                      </p:cBhvr>
                                      <p:tavLst>
                                        <p:tav tm="0">
                                          <p:val>
                                            <p:strVal val="#ppt_x"/>
                                          </p:val>
                                        </p:tav>
                                        <p:tav tm="100000">
                                          <p:val>
                                            <p:strVal val="#ppt_x"/>
                                          </p:val>
                                        </p:tav>
                                      </p:tavLst>
                                    </p:anim>
                                    <p:anim calcmode="lin" valueType="num">
                                      <p:cBhvr>
                                        <p:cTn id="79"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22" grpId="0" animBg="1"/>
      <p:bldP spid="23" grpId="0"/>
      <p:bldP spid="24" grpId="0" animBg="1"/>
      <p:bldP spid="28" grpId="0"/>
      <p:bldP spid="29" grpId="0" animBg="1"/>
      <p:bldP spid="30" grpId="0"/>
      <p:bldP spid="31" grpId="0" animBg="1"/>
      <p:bldP spid="32" grpId="0"/>
      <p:bldP spid="33" grpId="0" animBg="1"/>
      <p:bldP spid="3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521628" y="1485216"/>
            <a:ext cx="5973287" cy="3888000"/>
          </a:xfrm>
          <a:prstGeom prst="rect">
            <a:avLst/>
          </a:prstGeom>
        </p:spPr>
      </p:pic>
      <p:sp>
        <p:nvSpPr>
          <p:cNvPr id="2" name="Title 1"/>
          <p:cNvSpPr>
            <a:spLocks noGrp="1"/>
          </p:cNvSpPr>
          <p:nvPr>
            <p:ph type="title"/>
          </p:nvPr>
        </p:nvSpPr>
        <p:spPr/>
        <p:txBody>
          <a:bodyPr/>
          <a:lstStyle/>
          <a:p>
            <a:r>
              <a:rPr lang="pt-PT" sz="2400" dirty="0" smtClean="0"/>
              <a:t>Results: Heat </a:t>
            </a:r>
            <a:r>
              <a:rPr lang="pt-PT" sz="2400" dirty="0"/>
              <a:t>load </a:t>
            </a:r>
            <a:r>
              <a:rPr lang="pt-PT" sz="2400" dirty="0" smtClean="0"/>
              <a:t>to the cold </a:t>
            </a:r>
            <a:r>
              <a:rPr lang="pt-PT" sz="2400" dirty="0"/>
              <a:t>bore</a:t>
            </a:r>
            <a:endParaRPr lang="en-GB" sz="2400" dirty="0"/>
          </a:p>
        </p:txBody>
      </p:sp>
      <p:pic>
        <p:nvPicPr>
          <p:cNvPr id="8" name="Picture 7"/>
          <p:cNvPicPr>
            <a:picLocks noChangeAspect="1"/>
          </p:cNvPicPr>
          <p:nvPr/>
        </p:nvPicPr>
        <p:blipFill>
          <a:blip r:embed="rId3"/>
          <a:stretch>
            <a:fillRect/>
          </a:stretch>
        </p:blipFill>
        <p:spPr>
          <a:xfrm>
            <a:off x="521628" y="1484784"/>
            <a:ext cx="5973949" cy="3888432"/>
          </a:xfrm>
          <a:prstGeom prst="rect">
            <a:avLst/>
          </a:prstGeom>
        </p:spPr>
      </p:pic>
      <p:pic>
        <p:nvPicPr>
          <p:cNvPr id="11" name="Picture 10"/>
          <p:cNvPicPr>
            <a:picLocks noChangeAspect="1"/>
          </p:cNvPicPr>
          <p:nvPr/>
        </p:nvPicPr>
        <p:blipFill>
          <a:blip r:embed="rId4"/>
          <a:stretch>
            <a:fillRect/>
          </a:stretch>
        </p:blipFill>
        <p:spPr>
          <a:xfrm>
            <a:off x="6912022" y="3356993"/>
            <a:ext cx="1740685" cy="1960947"/>
          </a:xfrm>
          <a:prstGeom prst="rect">
            <a:avLst/>
          </a:prstGeom>
          <a:solidFill>
            <a:sysClr val="window" lastClr="FFFFFF"/>
          </a:solidFill>
          <a:ln w="19050">
            <a:solidFill>
              <a:schemeClr val="accent6"/>
            </a:solidFill>
          </a:ln>
        </p:spPr>
      </p:pic>
      <p:sp>
        <p:nvSpPr>
          <p:cNvPr id="13" name="Content Placeholder 5"/>
          <p:cNvSpPr>
            <a:spLocks noGrp="1"/>
          </p:cNvSpPr>
          <p:nvPr>
            <p:ph sz="quarter" idx="4294967295"/>
          </p:nvPr>
        </p:nvSpPr>
        <p:spPr>
          <a:xfrm>
            <a:off x="6463920" y="1687066"/>
            <a:ext cx="2674600" cy="3096344"/>
          </a:xfrm>
          <a:prstGeom prst="rect">
            <a:avLst/>
          </a:prstGeom>
        </p:spPr>
        <p:txBody>
          <a:bodyPr>
            <a:noAutofit/>
          </a:bodyPr>
          <a:lstStyle/>
          <a:p>
            <a:pPr marL="180000" indent="-180000"/>
            <a:r>
              <a:rPr lang="pt-PT" sz="1200" b="1" dirty="0">
                <a:solidFill>
                  <a:schemeClr val="accent5">
                    <a:lumMod val="50000"/>
                  </a:schemeClr>
                </a:solidFill>
                <a:latin typeface="Arial" panose="020B0604020202020204" pitchFamily="34" charset="0"/>
                <a:cs typeface="Arial" panose="020B0604020202020204" pitchFamily="34" charset="0"/>
              </a:rPr>
              <a:t>Static heat loads </a:t>
            </a:r>
            <a:r>
              <a:rPr lang="pt-PT" sz="1200" dirty="0">
                <a:solidFill>
                  <a:schemeClr val="accent5">
                    <a:lumMod val="50000"/>
                  </a:schemeClr>
                </a:solidFill>
                <a:latin typeface="Arial" panose="020B0604020202020204" pitchFamily="34" charset="0"/>
                <a:cs typeface="Arial" panose="020B0604020202020204" pitchFamily="34" charset="0"/>
              </a:rPr>
              <a:t>inherent to the cryostat </a:t>
            </a:r>
            <a:r>
              <a:rPr lang="pt-PT" sz="1200" b="1" dirty="0">
                <a:solidFill>
                  <a:schemeClr val="accent5">
                    <a:lumMod val="50000"/>
                  </a:schemeClr>
                </a:solidFill>
                <a:latin typeface="Arial" panose="020B0604020202020204" pitchFamily="34" charset="0"/>
                <a:cs typeface="Arial" panose="020B0604020202020204" pitchFamily="34" charset="0"/>
              </a:rPr>
              <a:t>removed</a:t>
            </a:r>
          </a:p>
          <a:p>
            <a:pPr marL="180000" indent="-180000"/>
            <a:r>
              <a:rPr lang="pt-PT" sz="1200" dirty="0">
                <a:solidFill>
                  <a:schemeClr val="accent5">
                    <a:lumMod val="50000"/>
                  </a:schemeClr>
                </a:solidFill>
                <a:latin typeface="Arial" panose="020B0604020202020204" pitchFamily="34" charset="0"/>
                <a:cs typeface="Arial" panose="020B0604020202020204" pitchFamily="34" charset="0"/>
              </a:rPr>
              <a:t>Nominal configuration</a:t>
            </a:r>
          </a:p>
          <a:p>
            <a:pPr marL="180000" indent="-180000"/>
            <a:r>
              <a:rPr lang="pt-PT" sz="1200" dirty="0">
                <a:solidFill>
                  <a:schemeClr val="accent5">
                    <a:lumMod val="50000"/>
                  </a:schemeClr>
                </a:solidFill>
                <a:latin typeface="Arial" panose="020B0604020202020204" pitchFamily="34" charset="0"/>
                <a:cs typeface="Arial" panose="020B0604020202020204" pitchFamily="34" charset="0"/>
              </a:rPr>
              <a:t>32 springs used</a:t>
            </a:r>
          </a:p>
          <a:p>
            <a:pPr marL="180000" indent="-180000"/>
            <a:r>
              <a:rPr lang="pt-PT" sz="1200" dirty="0">
                <a:solidFill>
                  <a:schemeClr val="accent5">
                    <a:lumMod val="50000"/>
                  </a:schemeClr>
                </a:solidFill>
                <a:latin typeface="Arial" panose="020B0604020202020204" pitchFamily="34" charset="0"/>
                <a:cs typeface="Arial" panose="020B0604020202020204" pitchFamily="34" charset="0"/>
              </a:rPr>
              <a:t>BS heaters used for different heat loads (</a:t>
            </a:r>
            <a:r>
              <a:rPr lang="el-GR" sz="1200" dirty="0">
                <a:solidFill>
                  <a:schemeClr val="accent5">
                    <a:lumMod val="50000"/>
                  </a:schemeClr>
                </a:solidFill>
                <a:latin typeface="Arial" panose="020B0604020202020204" pitchFamily="34" charset="0"/>
                <a:cs typeface="Arial" panose="020B0604020202020204" pitchFamily="34" charset="0"/>
              </a:rPr>
              <a:t>Δ</a:t>
            </a:r>
            <a:r>
              <a:rPr lang="pt-PT" sz="1200" i="1" dirty="0">
                <a:solidFill>
                  <a:schemeClr val="accent5">
                    <a:lumMod val="50000"/>
                  </a:schemeClr>
                </a:solidFill>
                <a:latin typeface="Arial" panose="020B0604020202020204" pitchFamily="34" charset="0"/>
                <a:cs typeface="Arial" panose="020B0604020202020204" pitchFamily="34" charset="0"/>
              </a:rPr>
              <a:t>T </a:t>
            </a:r>
            <a:r>
              <a:rPr lang="pt-PT" sz="1200" dirty="0">
                <a:solidFill>
                  <a:schemeClr val="accent5">
                    <a:lumMod val="50000"/>
                  </a:schemeClr>
                </a:solidFill>
                <a:latin typeface="Arial" panose="020B0604020202020204" pitchFamily="34" charset="0"/>
                <a:cs typeface="Arial" panose="020B0604020202020204" pitchFamily="34" charset="0"/>
              </a:rPr>
              <a:t>between screen and tungsten blocks)</a:t>
            </a:r>
          </a:p>
        </p:txBody>
      </p:sp>
      <p:sp>
        <p:nvSpPr>
          <p:cNvPr id="3" name="TextBox 2"/>
          <p:cNvSpPr txBox="1"/>
          <p:nvPr/>
        </p:nvSpPr>
        <p:spPr>
          <a:xfrm>
            <a:off x="6876255" y="5327630"/>
            <a:ext cx="1776451" cy="261610"/>
          </a:xfrm>
          <a:prstGeom prst="rect">
            <a:avLst/>
          </a:prstGeom>
          <a:noFill/>
        </p:spPr>
        <p:txBody>
          <a:bodyPr wrap="square" rtlCol="0">
            <a:spAutoFit/>
          </a:bodyPr>
          <a:lstStyle/>
          <a:p>
            <a:r>
              <a:rPr lang="pt-PT" sz="1100" dirty="0"/>
              <a:t>Results on </a:t>
            </a:r>
            <a:r>
              <a:rPr lang="pt-PT" sz="1100" dirty="0" smtClean="0"/>
              <a:t>specific setup</a:t>
            </a:r>
            <a:endParaRPr lang="en-GB" sz="1100" dirty="0"/>
          </a:p>
        </p:txBody>
      </p:sp>
      <p:sp>
        <p:nvSpPr>
          <p:cNvPr id="12" name="Oval 11"/>
          <p:cNvSpPr/>
          <p:nvPr/>
        </p:nvSpPr>
        <p:spPr>
          <a:xfrm>
            <a:off x="2960266" y="4149080"/>
            <a:ext cx="72008" cy="72008"/>
          </a:xfrm>
          <a:prstGeom prst="ellipse">
            <a:avLst/>
          </a:prstGeom>
          <a:solidFill>
            <a:srgbClr val="FFC000"/>
          </a:solidFill>
          <a:ln>
            <a:solidFill>
              <a:srgbClr val="FFC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solidFill>
                <a:srgbClr val="00B050"/>
              </a:solidFill>
            </a:endParaRPr>
          </a:p>
        </p:txBody>
      </p:sp>
      <p:sp>
        <p:nvSpPr>
          <p:cNvPr id="16" name="Oval 15"/>
          <p:cNvSpPr/>
          <p:nvPr/>
        </p:nvSpPr>
        <p:spPr>
          <a:xfrm>
            <a:off x="1403648" y="2852936"/>
            <a:ext cx="72008" cy="72008"/>
          </a:xfrm>
          <a:prstGeom prst="ellipse">
            <a:avLst/>
          </a:prstGeom>
          <a:solidFill>
            <a:srgbClr val="FFC000"/>
          </a:solidFill>
          <a:ln>
            <a:solidFill>
              <a:srgbClr val="FFC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solidFill>
                <a:srgbClr val="00B050"/>
              </a:solidFill>
            </a:endParaRPr>
          </a:p>
        </p:txBody>
      </p:sp>
      <p:sp>
        <p:nvSpPr>
          <p:cNvPr id="17" name="TextBox 16"/>
          <p:cNvSpPr txBox="1"/>
          <p:nvPr/>
        </p:nvSpPr>
        <p:spPr>
          <a:xfrm>
            <a:off x="1552105" y="2750440"/>
            <a:ext cx="1430200" cy="276999"/>
          </a:xfrm>
          <a:prstGeom prst="rect">
            <a:avLst/>
          </a:prstGeom>
          <a:noFill/>
        </p:spPr>
        <p:txBody>
          <a:bodyPr wrap="none" rtlCol="0">
            <a:spAutoFit/>
          </a:bodyPr>
          <a:lstStyle/>
          <a:p>
            <a:r>
              <a:rPr lang="en-GB" sz="1200" dirty="0" smtClean="0">
                <a:solidFill>
                  <a:srgbClr val="FFC000"/>
                </a:solidFill>
              </a:rPr>
              <a:t>FEM (Conduction)</a:t>
            </a:r>
            <a:endParaRPr lang="en-GB" sz="1200" dirty="0">
              <a:solidFill>
                <a:srgbClr val="FFC000"/>
              </a:solidFill>
            </a:endParaRPr>
          </a:p>
        </p:txBody>
      </p:sp>
      <p:sp>
        <p:nvSpPr>
          <p:cNvPr id="18" name="Oval 17"/>
          <p:cNvSpPr/>
          <p:nvPr/>
        </p:nvSpPr>
        <p:spPr>
          <a:xfrm>
            <a:off x="3419872" y="3958456"/>
            <a:ext cx="72008" cy="72008"/>
          </a:xfrm>
          <a:prstGeom prst="ellipse">
            <a:avLst/>
          </a:prstGeom>
          <a:solidFill>
            <a:srgbClr val="FFC000"/>
          </a:solidFill>
          <a:ln>
            <a:solidFill>
              <a:srgbClr val="FFC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solidFill>
                <a:srgbClr val="00B050"/>
              </a:solidFill>
            </a:endParaRPr>
          </a:p>
        </p:txBody>
      </p:sp>
      <p:sp>
        <p:nvSpPr>
          <p:cNvPr id="19" name="Oval 18"/>
          <p:cNvSpPr/>
          <p:nvPr/>
        </p:nvSpPr>
        <p:spPr>
          <a:xfrm>
            <a:off x="3923928" y="3735320"/>
            <a:ext cx="72008" cy="72008"/>
          </a:xfrm>
          <a:prstGeom prst="ellipse">
            <a:avLst/>
          </a:prstGeom>
          <a:solidFill>
            <a:srgbClr val="FFC000"/>
          </a:solidFill>
          <a:ln>
            <a:solidFill>
              <a:srgbClr val="FFC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solidFill>
                <a:srgbClr val="00B050"/>
              </a:solidFill>
            </a:endParaRPr>
          </a:p>
        </p:txBody>
      </p:sp>
      <p:sp>
        <p:nvSpPr>
          <p:cNvPr id="20" name="Oval 19"/>
          <p:cNvSpPr/>
          <p:nvPr/>
        </p:nvSpPr>
        <p:spPr>
          <a:xfrm>
            <a:off x="4415284" y="3554728"/>
            <a:ext cx="72008" cy="72008"/>
          </a:xfrm>
          <a:prstGeom prst="ellipse">
            <a:avLst/>
          </a:prstGeom>
          <a:solidFill>
            <a:srgbClr val="FFC000"/>
          </a:solidFill>
          <a:ln>
            <a:solidFill>
              <a:srgbClr val="FFC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solidFill>
                <a:srgbClr val="00B050"/>
              </a:solidFill>
            </a:endParaRPr>
          </a:p>
        </p:txBody>
      </p:sp>
      <p:sp>
        <p:nvSpPr>
          <p:cNvPr id="21" name="Oval 20"/>
          <p:cNvSpPr/>
          <p:nvPr/>
        </p:nvSpPr>
        <p:spPr>
          <a:xfrm>
            <a:off x="4900290" y="3336672"/>
            <a:ext cx="72008" cy="72008"/>
          </a:xfrm>
          <a:prstGeom prst="ellipse">
            <a:avLst/>
          </a:prstGeom>
          <a:solidFill>
            <a:srgbClr val="FFC000"/>
          </a:solidFill>
          <a:ln>
            <a:solidFill>
              <a:srgbClr val="FFC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solidFill>
                <a:srgbClr val="00B050"/>
              </a:solidFill>
            </a:endParaRPr>
          </a:p>
        </p:txBody>
      </p:sp>
      <p:sp>
        <p:nvSpPr>
          <p:cNvPr id="22" name="Oval 21"/>
          <p:cNvSpPr/>
          <p:nvPr/>
        </p:nvSpPr>
        <p:spPr>
          <a:xfrm>
            <a:off x="5370438" y="3067816"/>
            <a:ext cx="72008" cy="72008"/>
          </a:xfrm>
          <a:prstGeom prst="ellipse">
            <a:avLst/>
          </a:prstGeom>
          <a:solidFill>
            <a:srgbClr val="FFC000"/>
          </a:solidFill>
          <a:ln>
            <a:solidFill>
              <a:srgbClr val="FFC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solidFill>
                <a:srgbClr val="00B050"/>
              </a:solidFill>
            </a:endParaRPr>
          </a:p>
        </p:txBody>
      </p:sp>
      <p:sp>
        <p:nvSpPr>
          <p:cNvPr id="6" name="Oval 5"/>
          <p:cNvSpPr/>
          <p:nvPr/>
        </p:nvSpPr>
        <p:spPr>
          <a:xfrm rot="19467609">
            <a:off x="4321771" y="3112009"/>
            <a:ext cx="1046059" cy="570130"/>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ectangle 6"/>
          <p:cNvSpPr/>
          <p:nvPr/>
        </p:nvSpPr>
        <p:spPr>
          <a:xfrm>
            <a:off x="4956956" y="3525769"/>
            <a:ext cx="1505540" cy="338554"/>
          </a:xfrm>
          <a:prstGeom prst="rect">
            <a:avLst/>
          </a:prstGeom>
        </p:spPr>
        <p:txBody>
          <a:bodyPr wrap="none">
            <a:spAutoFit/>
          </a:bodyPr>
          <a:lstStyle/>
          <a:p>
            <a:r>
              <a:rPr lang="pt-PT" sz="1600" dirty="0" smtClean="0">
                <a:solidFill>
                  <a:srgbClr val="FF0000"/>
                </a:solidFill>
                <a:latin typeface="Arial" panose="020B0604020202020204" pitchFamily="34" charset="0"/>
                <a:cs typeface="Arial" panose="020B0604020202020204" pitchFamily="34" charset="0"/>
              </a:rPr>
              <a:t>HL-LHC range</a:t>
            </a:r>
            <a:endParaRPr lang="en-GB" sz="1600" dirty="0">
              <a:solidFill>
                <a:srgbClr val="FF0000"/>
              </a:solidFill>
            </a:endParaRPr>
          </a:p>
        </p:txBody>
      </p:sp>
      <p:cxnSp>
        <p:nvCxnSpPr>
          <p:cNvPr id="24" name="Straight Connector 23"/>
          <p:cNvCxnSpPr/>
          <p:nvPr/>
        </p:nvCxnSpPr>
        <p:spPr>
          <a:xfrm>
            <a:off x="3995936" y="2204864"/>
            <a:ext cx="2376264"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26" name="Rectangle 25"/>
          <p:cNvSpPr/>
          <p:nvPr/>
        </p:nvSpPr>
        <p:spPr>
          <a:xfrm>
            <a:off x="4253505" y="1782408"/>
            <a:ext cx="1633781" cy="369332"/>
          </a:xfrm>
          <a:prstGeom prst="rect">
            <a:avLst/>
          </a:prstGeom>
        </p:spPr>
        <p:txBody>
          <a:bodyPr wrap="none">
            <a:spAutoFit/>
          </a:bodyPr>
          <a:lstStyle/>
          <a:p>
            <a:r>
              <a:rPr lang="pt-PT" dirty="0" smtClean="0">
                <a:solidFill>
                  <a:srgbClr val="FF0000"/>
                </a:solidFill>
                <a:latin typeface="Arial" panose="020B0604020202020204" pitchFamily="34" charset="0"/>
                <a:cs typeface="Arial" panose="020B0604020202020204" pitchFamily="34" charset="0"/>
              </a:rPr>
              <a:t>Max threshold</a:t>
            </a:r>
            <a:endParaRPr lang="en-GB" dirty="0">
              <a:solidFill>
                <a:srgbClr val="FF0000"/>
              </a:solidFill>
            </a:endParaRPr>
          </a:p>
        </p:txBody>
      </p:sp>
      <p:sp>
        <p:nvSpPr>
          <p:cNvPr id="27" name="Rectangle 26"/>
          <p:cNvSpPr/>
          <p:nvPr/>
        </p:nvSpPr>
        <p:spPr>
          <a:xfrm>
            <a:off x="7877307" y="411368"/>
            <a:ext cx="1266693" cy="276999"/>
          </a:xfrm>
          <a:prstGeom prst="rect">
            <a:avLst/>
          </a:prstGeom>
        </p:spPr>
        <p:txBody>
          <a:bodyPr wrap="none">
            <a:spAutoFit/>
          </a:bodyPr>
          <a:lstStyle/>
          <a:p>
            <a:r>
              <a:rPr lang="en-GB" sz="1200" dirty="0"/>
              <a:t>EDMS 2042522</a:t>
            </a:r>
          </a:p>
        </p:txBody>
      </p:sp>
      <p:sp>
        <p:nvSpPr>
          <p:cNvPr id="28" name="TextBox 27"/>
          <p:cNvSpPr txBox="1"/>
          <p:nvPr/>
        </p:nvSpPr>
        <p:spPr>
          <a:xfrm>
            <a:off x="3415632" y="6105362"/>
            <a:ext cx="2196435" cy="261610"/>
          </a:xfrm>
          <a:prstGeom prst="rect">
            <a:avLst/>
          </a:prstGeom>
          <a:noFill/>
        </p:spPr>
        <p:txBody>
          <a:bodyPr wrap="none" rtlCol="0">
            <a:spAutoFit/>
          </a:bodyPr>
          <a:lstStyle/>
          <a:p>
            <a:r>
              <a:rPr lang="en-GB" sz="1100" dirty="0" smtClean="0"/>
              <a:t>Courtesy of P. Borges de Sousa</a:t>
            </a:r>
            <a:endParaRPr lang="en-GB" sz="1100" dirty="0"/>
          </a:p>
        </p:txBody>
      </p:sp>
      <p:sp>
        <p:nvSpPr>
          <p:cNvPr id="29" name="Footer Placeholder 3"/>
          <p:cNvSpPr txBox="1">
            <a:spLocks/>
          </p:cNvSpPr>
          <p:nvPr/>
        </p:nvSpPr>
        <p:spPr>
          <a:xfrm>
            <a:off x="1905000" y="6356350"/>
            <a:ext cx="6627000" cy="360000"/>
          </a:xfrm>
          <a:prstGeom prst="rect">
            <a:avLst/>
          </a:prstGeom>
        </p:spPr>
        <p:txBody>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fr-FR" sz="1200" dirty="0" smtClean="0">
                <a:solidFill>
                  <a:schemeClr val="accent1"/>
                </a:solidFill>
              </a:rPr>
              <a:t>M. Morrone, C. Garion</a:t>
            </a:r>
            <a:endParaRPr lang="en-GB" sz="1200" dirty="0">
              <a:solidFill>
                <a:schemeClr val="accent1"/>
              </a:solidFill>
            </a:endParaRPr>
          </a:p>
        </p:txBody>
      </p:sp>
      <p:sp>
        <p:nvSpPr>
          <p:cNvPr id="30" name="Slide Number Placeholder 4"/>
          <p:cNvSpPr txBox="1">
            <a:spLocks/>
          </p:cNvSpPr>
          <p:nvPr/>
        </p:nvSpPr>
        <p:spPr>
          <a:xfrm>
            <a:off x="8686800" y="6356350"/>
            <a:ext cx="360000" cy="360000"/>
          </a:xfrm>
          <a:prstGeom prst="rect">
            <a:avLst/>
          </a:prstGeom>
        </p:spPr>
        <p:txBody>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1200" dirty="0" smtClean="0">
                <a:solidFill>
                  <a:schemeClr val="accent1"/>
                </a:solidFill>
              </a:rPr>
              <a:t>42</a:t>
            </a:r>
            <a:endParaRPr lang="fr-FR" sz="1200" dirty="0">
              <a:solidFill>
                <a:schemeClr val="accent1"/>
              </a:solidFill>
            </a:endParaRPr>
          </a:p>
        </p:txBody>
      </p:sp>
    </p:spTree>
    <p:extLst>
      <p:ext uri="{BB962C8B-B14F-4D97-AF65-F5344CB8AC3E}">
        <p14:creationId xmlns:p14="http://schemas.microsoft.com/office/powerpoint/2010/main" val="2885256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xit" presetSubtype="0" fill="hold" nodeType="withEffect">
                                  <p:stCondLst>
                                    <p:cond delay="0"/>
                                  </p:stCondLst>
                                  <p:childTnLst>
                                    <p:animEffect transition="out" filter="fade">
                                      <p:cBhvr>
                                        <p:cTn id="9" dur="500"/>
                                        <p:tgtEl>
                                          <p:spTgt spid="8"/>
                                        </p:tgtEl>
                                      </p:cBhvr>
                                    </p:animEffect>
                                    <p:set>
                                      <p:cBhvr>
                                        <p:cTn id="10" dur="1" fill="hold">
                                          <p:stCondLst>
                                            <p:cond delay="499"/>
                                          </p:stCondLst>
                                        </p:cTn>
                                        <p:tgtEl>
                                          <p:spTgt spid="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1000"/>
                                        <p:tgtEl>
                                          <p:spTgt spid="16"/>
                                        </p:tgtEl>
                                      </p:cBhvr>
                                    </p:animEffect>
                                    <p:anim calcmode="lin" valueType="num">
                                      <p:cBhvr>
                                        <p:cTn id="24" dur="1000" fill="hold"/>
                                        <p:tgtEl>
                                          <p:spTgt spid="16"/>
                                        </p:tgtEl>
                                        <p:attrNameLst>
                                          <p:attrName>ppt_x</p:attrName>
                                        </p:attrNameLst>
                                      </p:cBhvr>
                                      <p:tavLst>
                                        <p:tav tm="0">
                                          <p:val>
                                            <p:strVal val="#ppt_x"/>
                                          </p:val>
                                        </p:tav>
                                        <p:tav tm="100000">
                                          <p:val>
                                            <p:strVal val="#ppt_x"/>
                                          </p:val>
                                        </p:tav>
                                      </p:tavLst>
                                    </p:anim>
                                    <p:anim calcmode="lin" valueType="num">
                                      <p:cBhvr>
                                        <p:cTn id="25" dur="1000" fill="hold"/>
                                        <p:tgtEl>
                                          <p:spTgt spid="1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1000"/>
                                        <p:tgtEl>
                                          <p:spTgt spid="12"/>
                                        </p:tgtEl>
                                      </p:cBhvr>
                                    </p:animEffect>
                                    <p:anim calcmode="lin" valueType="num">
                                      <p:cBhvr>
                                        <p:cTn id="34" dur="1000" fill="hold"/>
                                        <p:tgtEl>
                                          <p:spTgt spid="12"/>
                                        </p:tgtEl>
                                        <p:attrNameLst>
                                          <p:attrName>ppt_x</p:attrName>
                                        </p:attrNameLst>
                                      </p:cBhvr>
                                      <p:tavLst>
                                        <p:tav tm="0">
                                          <p:val>
                                            <p:strVal val="#ppt_x"/>
                                          </p:val>
                                        </p:tav>
                                        <p:tav tm="100000">
                                          <p:val>
                                            <p:strVal val="#ppt_x"/>
                                          </p:val>
                                        </p:tav>
                                      </p:tavLst>
                                    </p:anim>
                                    <p:anim calcmode="lin" valueType="num">
                                      <p:cBhvr>
                                        <p:cTn id="35" dur="1000" fill="hold"/>
                                        <p:tgtEl>
                                          <p:spTgt spid="12"/>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1000"/>
                                        <p:tgtEl>
                                          <p:spTgt spid="18"/>
                                        </p:tgtEl>
                                      </p:cBhvr>
                                    </p:animEffect>
                                    <p:anim calcmode="lin" valueType="num">
                                      <p:cBhvr>
                                        <p:cTn id="39" dur="1000" fill="hold"/>
                                        <p:tgtEl>
                                          <p:spTgt spid="18"/>
                                        </p:tgtEl>
                                        <p:attrNameLst>
                                          <p:attrName>ppt_x</p:attrName>
                                        </p:attrNameLst>
                                      </p:cBhvr>
                                      <p:tavLst>
                                        <p:tav tm="0">
                                          <p:val>
                                            <p:strVal val="#ppt_x"/>
                                          </p:val>
                                        </p:tav>
                                        <p:tav tm="100000">
                                          <p:val>
                                            <p:strVal val="#ppt_x"/>
                                          </p:val>
                                        </p:tav>
                                      </p:tavLst>
                                    </p:anim>
                                    <p:anim calcmode="lin" valueType="num">
                                      <p:cBhvr>
                                        <p:cTn id="40" dur="1000" fill="hold"/>
                                        <p:tgtEl>
                                          <p:spTgt spid="1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1000"/>
                                        <p:tgtEl>
                                          <p:spTgt spid="19"/>
                                        </p:tgtEl>
                                      </p:cBhvr>
                                    </p:animEffect>
                                    <p:anim calcmode="lin" valueType="num">
                                      <p:cBhvr>
                                        <p:cTn id="44" dur="1000" fill="hold"/>
                                        <p:tgtEl>
                                          <p:spTgt spid="19"/>
                                        </p:tgtEl>
                                        <p:attrNameLst>
                                          <p:attrName>ppt_x</p:attrName>
                                        </p:attrNameLst>
                                      </p:cBhvr>
                                      <p:tavLst>
                                        <p:tav tm="0">
                                          <p:val>
                                            <p:strVal val="#ppt_x"/>
                                          </p:val>
                                        </p:tav>
                                        <p:tav tm="100000">
                                          <p:val>
                                            <p:strVal val="#ppt_x"/>
                                          </p:val>
                                        </p:tav>
                                      </p:tavLst>
                                    </p:anim>
                                    <p:anim calcmode="lin" valueType="num">
                                      <p:cBhvr>
                                        <p:cTn id="45" dur="1000" fill="hold"/>
                                        <p:tgtEl>
                                          <p:spTgt spid="19"/>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1000"/>
                                        <p:tgtEl>
                                          <p:spTgt spid="20"/>
                                        </p:tgtEl>
                                      </p:cBhvr>
                                    </p:animEffect>
                                    <p:anim calcmode="lin" valueType="num">
                                      <p:cBhvr>
                                        <p:cTn id="49" dur="1000" fill="hold"/>
                                        <p:tgtEl>
                                          <p:spTgt spid="20"/>
                                        </p:tgtEl>
                                        <p:attrNameLst>
                                          <p:attrName>ppt_x</p:attrName>
                                        </p:attrNameLst>
                                      </p:cBhvr>
                                      <p:tavLst>
                                        <p:tav tm="0">
                                          <p:val>
                                            <p:strVal val="#ppt_x"/>
                                          </p:val>
                                        </p:tav>
                                        <p:tav tm="100000">
                                          <p:val>
                                            <p:strVal val="#ppt_x"/>
                                          </p:val>
                                        </p:tav>
                                      </p:tavLst>
                                    </p:anim>
                                    <p:anim calcmode="lin" valueType="num">
                                      <p:cBhvr>
                                        <p:cTn id="50" dur="1000" fill="hold"/>
                                        <p:tgtEl>
                                          <p:spTgt spid="20"/>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1000"/>
                                        <p:tgtEl>
                                          <p:spTgt spid="21"/>
                                        </p:tgtEl>
                                      </p:cBhvr>
                                    </p:animEffect>
                                    <p:anim calcmode="lin" valueType="num">
                                      <p:cBhvr>
                                        <p:cTn id="54" dur="1000" fill="hold"/>
                                        <p:tgtEl>
                                          <p:spTgt spid="21"/>
                                        </p:tgtEl>
                                        <p:attrNameLst>
                                          <p:attrName>ppt_x</p:attrName>
                                        </p:attrNameLst>
                                      </p:cBhvr>
                                      <p:tavLst>
                                        <p:tav tm="0">
                                          <p:val>
                                            <p:strVal val="#ppt_x"/>
                                          </p:val>
                                        </p:tav>
                                        <p:tav tm="100000">
                                          <p:val>
                                            <p:strVal val="#ppt_x"/>
                                          </p:val>
                                        </p:tav>
                                      </p:tavLst>
                                    </p:anim>
                                    <p:anim calcmode="lin" valueType="num">
                                      <p:cBhvr>
                                        <p:cTn id="55" dur="1000" fill="hold"/>
                                        <p:tgtEl>
                                          <p:spTgt spid="21"/>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1000"/>
                                        <p:tgtEl>
                                          <p:spTgt spid="22"/>
                                        </p:tgtEl>
                                      </p:cBhvr>
                                    </p:animEffect>
                                    <p:anim calcmode="lin" valueType="num">
                                      <p:cBhvr>
                                        <p:cTn id="59" dur="1000" fill="hold"/>
                                        <p:tgtEl>
                                          <p:spTgt spid="22"/>
                                        </p:tgtEl>
                                        <p:attrNameLst>
                                          <p:attrName>ppt_x</p:attrName>
                                        </p:attrNameLst>
                                      </p:cBhvr>
                                      <p:tavLst>
                                        <p:tav tm="0">
                                          <p:val>
                                            <p:strVal val="#ppt_x"/>
                                          </p:val>
                                        </p:tav>
                                        <p:tav tm="100000">
                                          <p:val>
                                            <p:strVal val="#ppt_x"/>
                                          </p:val>
                                        </p:tav>
                                      </p:tavLst>
                                    </p:anim>
                                    <p:anim calcmode="lin" valueType="num">
                                      <p:cBhvr>
                                        <p:cTn id="6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1000"/>
                                        <p:tgtEl>
                                          <p:spTgt spid="26"/>
                                        </p:tgtEl>
                                      </p:cBhvr>
                                    </p:animEffect>
                                    <p:anim calcmode="lin" valueType="num">
                                      <p:cBhvr>
                                        <p:cTn id="66" dur="1000" fill="hold"/>
                                        <p:tgtEl>
                                          <p:spTgt spid="26"/>
                                        </p:tgtEl>
                                        <p:attrNameLst>
                                          <p:attrName>ppt_x</p:attrName>
                                        </p:attrNameLst>
                                      </p:cBhvr>
                                      <p:tavLst>
                                        <p:tav tm="0">
                                          <p:val>
                                            <p:strVal val="#ppt_x"/>
                                          </p:val>
                                        </p:tav>
                                        <p:tav tm="100000">
                                          <p:val>
                                            <p:strVal val="#ppt_x"/>
                                          </p:val>
                                        </p:tav>
                                      </p:tavLst>
                                    </p:anim>
                                    <p:anim calcmode="lin" valueType="num">
                                      <p:cBhvr>
                                        <p:cTn id="67" dur="1000" fill="hold"/>
                                        <p:tgtEl>
                                          <p:spTgt spid="26"/>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1000"/>
                                        <p:tgtEl>
                                          <p:spTgt spid="24"/>
                                        </p:tgtEl>
                                      </p:cBhvr>
                                    </p:animEffect>
                                    <p:anim calcmode="lin" valueType="num">
                                      <p:cBhvr>
                                        <p:cTn id="71" dur="1000" fill="hold"/>
                                        <p:tgtEl>
                                          <p:spTgt spid="24"/>
                                        </p:tgtEl>
                                        <p:attrNameLst>
                                          <p:attrName>ppt_x</p:attrName>
                                        </p:attrNameLst>
                                      </p:cBhvr>
                                      <p:tavLst>
                                        <p:tav tm="0">
                                          <p:val>
                                            <p:strVal val="#ppt_x"/>
                                          </p:val>
                                        </p:tav>
                                        <p:tav tm="100000">
                                          <p:val>
                                            <p:strVal val="#ppt_x"/>
                                          </p:val>
                                        </p:tav>
                                      </p:tavLst>
                                    </p:anim>
                                    <p:anim calcmode="lin" valueType="num">
                                      <p:cBhvr>
                                        <p:cTn id="72" dur="1000" fill="hold"/>
                                        <p:tgtEl>
                                          <p:spTgt spid="24"/>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fade">
                                      <p:cBhvr>
                                        <p:cTn id="75" dur="1000"/>
                                        <p:tgtEl>
                                          <p:spTgt spid="6"/>
                                        </p:tgtEl>
                                      </p:cBhvr>
                                    </p:animEffect>
                                    <p:anim calcmode="lin" valueType="num">
                                      <p:cBhvr>
                                        <p:cTn id="76" dur="1000" fill="hold"/>
                                        <p:tgtEl>
                                          <p:spTgt spid="6"/>
                                        </p:tgtEl>
                                        <p:attrNameLst>
                                          <p:attrName>ppt_x</p:attrName>
                                        </p:attrNameLst>
                                      </p:cBhvr>
                                      <p:tavLst>
                                        <p:tav tm="0">
                                          <p:val>
                                            <p:strVal val="#ppt_x"/>
                                          </p:val>
                                        </p:tav>
                                        <p:tav tm="100000">
                                          <p:val>
                                            <p:strVal val="#ppt_x"/>
                                          </p:val>
                                        </p:tav>
                                      </p:tavLst>
                                    </p:anim>
                                    <p:anim calcmode="lin" valueType="num">
                                      <p:cBhvr>
                                        <p:cTn id="77" dur="1000" fill="hold"/>
                                        <p:tgtEl>
                                          <p:spTgt spid="6"/>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7"/>
                                        </p:tgtEl>
                                        <p:attrNameLst>
                                          <p:attrName>style.visibility</p:attrName>
                                        </p:attrNameLst>
                                      </p:cBhvr>
                                      <p:to>
                                        <p:strVal val="visible"/>
                                      </p:to>
                                    </p:set>
                                    <p:animEffect transition="in" filter="fade">
                                      <p:cBhvr>
                                        <p:cTn id="80" dur="1000"/>
                                        <p:tgtEl>
                                          <p:spTgt spid="7"/>
                                        </p:tgtEl>
                                      </p:cBhvr>
                                    </p:animEffect>
                                    <p:anim calcmode="lin" valueType="num">
                                      <p:cBhvr>
                                        <p:cTn id="81" dur="1000" fill="hold"/>
                                        <p:tgtEl>
                                          <p:spTgt spid="7"/>
                                        </p:tgtEl>
                                        <p:attrNameLst>
                                          <p:attrName>ppt_x</p:attrName>
                                        </p:attrNameLst>
                                      </p:cBhvr>
                                      <p:tavLst>
                                        <p:tav tm="0">
                                          <p:val>
                                            <p:strVal val="#ppt_x"/>
                                          </p:val>
                                        </p:tav>
                                        <p:tav tm="100000">
                                          <p:val>
                                            <p:strVal val="#ppt_x"/>
                                          </p:val>
                                        </p:tav>
                                      </p:tavLst>
                                    </p:anim>
                                    <p:anim calcmode="lin" valueType="num">
                                      <p:cBhvr>
                                        <p:cTn id="8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animBg="1"/>
      <p:bldP spid="16" grpId="0" animBg="1"/>
      <p:bldP spid="17" grpId="0"/>
      <p:bldP spid="18" grpId="0" animBg="1"/>
      <p:bldP spid="19" grpId="0" animBg="1"/>
      <p:bldP spid="20" grpId="0" animBg="1"/>
      <p:bldP spid="21" grpId="0" animBg="1"/>
      <p:bldP spid="22" grpId="0" animBg="1"/>
      <p:bldP spid="6" grpId="0" animBg="1"/>
      <p:bldP spid="7" grpId="0"/>
      <p:bldP spid="2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dirty="0" smtClean="0"/>
              <a:t>Conclusions</a:t>
            </a:r>
            <a:endParaRPr lang="en-GB" sz="2400" dirty="0"/>
          </a:p>
        </p:txBody>
      </p:sp>
      <p:sp>
        <p:nvSpPr>
          <p:cNvPr id="6" name="Espace réservé du contenu 2"/>
          <p:cNvSpPr txBox="1">
            <a:spLocks noGrp="1"/>
          </p:cNvSpPr>
          <p:nvPr>
            <p:ph idx="1"/>
          </p:nvPr>
        </p:nvSpPr>
        <p:spPr>
          <a:xfrm>
            <a:off x="514800" y="1700808"/>
            <a:ext cx="8532000" cy="3392190"/>
          </a:xfrm>
          <a:prstGeom prst="rect">
            <a:avLst/>
          </a:prstGeom>
        </p:spPr>
        <p:txBody>
          <a:bodyPr>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spcAft>
                <a:spcPts val="600"/>
              </a:spcAft>
            </a:pPr>
            <a:r>
              <a:rPr lang="en-GB" sz="1500" b="1" dirty="0">
                <a:solidFill>
                  <a:schemeClr val="accent5">
                    <a:lumMod val="50000"/>
                  </a:schemeClr>
                </a:solidFill>
              </a:rPr>
              <a:t>Maximum temperature rise on inner BS: </a:t>
            </a:r>
            <a:r>
              <a:rPr lang="en-GB" sz="1500" dirty="0">
                <a:solidFill>
                  <a:schemeClr val="accent5">
                    <a:lumMod val="50000"/>
                  </a:schemeClr>
                </a:solidFill>
              </a:rPr>
              <a:t>0.5 K </a:t>
            </a:r>
          </a:p>
          <a:p>
            <a:pPr lvl="1">
              <a:spcBef>
                <a:spcPts val="0"/>
              </a:spcBef>
              <a:spcAft>
                <a:spcPts val="1200"/>
              </a:spcAft>
            </a:pPr>
            <a:r>
              <a:rPr lang="en-GB" sz="1500" b="1" dirty="0">
                <a:solidFill>
                  <a:schemeClr val="accent5">
                    <a:lumMod val="50000"/>
                  </a:schemeClr>
                </a:solidFill>
              </a:rPr>
              <a:t>Factor 10 lower </a:t>
            </a:r>
            <a:r>
              <a:rPr lang="en-GB" sz="1500" dirty="0">
                <a:solidFill>
                  <a:schemeClr val="accent5">
                    <a:lumMod val="50000"/>
                  </a:schemeClr>
                </a:solidFill>
              </a:rPr>
              <a:t>than max. allowed (nominal conditions</a:t>
            </a:r>
            <a:r>
              <a:rPr lang="en-GB" sz="1500" dirty="0" smtClean="0">
                <a:solidFill>
                  <a:schemeClr val="accent5">
                    <a:lumMod val="50000"/>
                  </a:schemeClr>
                </a:solidFill>
              </a:rPr>
              <a:t>)</a:t>
            </a:r>
          </a:p>
          <a:p>
            <a:pPr lvl="1">
              <a:spcBef>
                <a:spcPts val="0"/>
              </a:spcBef>
              <a:spcAft>
                <a:spcPts val="1200"/>
              </a:spcAft>
            </a:pPr>
            <a:r>
              <a:rPr lang="en-GB" sz="1500" dirty="0">
                <a:solidFill>
                  <a:schemeClr val="accent5">
                    <a:lumMod val="50000"/>
                  </a:schemeClr>
                </a:solidFill>
              </a:rPr>
              <a:t>Very good thermal decoupling between the absorbers and the beam screen tube</a:t>
            </a:r>
          </a:p>
          <a:p>
            <a:pPr>
              <a:spcBef>
                <a:spcPts val="0"/>
              </a:spcBef>
              <a:spcAft>
                <a:spcPts val="600"/>
              </a:spcAft>
            </a:pPr>
            <a:r>
              <a:rPr lang="en-GB" sz="1500" b="1" dirty="0">
                <a:solidFill>
                  <a:schemeClr val="accent5">
                    <a:lumMod val="50000"/>
                  </a:schemeClr>
                </a:solidFill>
              </a:rPr>
              <a:t>Maximum temperature rise on tungsten blocks: </a:t>
            </a:r>
            <a:r>
              <a:rPr lang="en-GB" sz="1500" dirty="0">
                <a:solidFill>
                  <a:schemeClr val="accent5">
                    <a:lumMod val="50000"/>
                  </a:schemeClr>
                </a:solidFill>
              </a:rPr>
              <a:t>9 </a:t>
            </a:r>
            <a:r>
              <a:rPr lang="en-GB" sz="1500" dirty="0" smtClean="0">
                <a:solidFill>
                  <a:schemeClr val="accent5">
                    <a:lumMod val="50000"/>
                  </a:schemeClr>
                </a:solidFill>
              </a:rPr>
              <a:t>K – 15 K </a:t>
            </a:r>
            <a:r>
              <a:rPr lang="en-GB" sz="1500" dirty="0">
                <a:solidFill>
                  <a:schemeClr val="accent5">
                    <a:lumMod val="50000"/>
                  </a:schemeClr>
                </a:solidFill>
              </a:rPr>
              <a:t>(nominal conditions)</a:t>
            </a:r>
          </a:p>
          <a:p>
            <a:pPr lvl="1">
              <a:spcBef>
                <a:spcPts val="0"/>
              </a:spcBef>
              <a:spcAft>
                <a:spcPts val="600"/>
              </a:spcAft>
            </a:pPr>
            <a:r>
              <a:rPr lang="en-GB" sz="1500" dirty="0">
                <a:solidFill>
                  <a:schemeClr val="accent5">
                    <a:lumMod val="50000"/>
                  </a:schemeClr>
                </a:solidFill>
              </a:rPr>
              <a:t>Independent of base temperature</a:t>
            </a:r>
          </a:p>
          <a:p>
            <a:pPr lvl="1">
              <a:spcBef>
                <a:spcPts val="0"/>
              </a:spcBef>
              <a:spcAft>
                <a:spcPts val="1200"/>
              </a:spcAft>
            </a:pPr>
            <a:r>
              <a:rPr lang="en-GB" sz="1500" dirty="0">
                <a:solidFill>
                  <a:schemeClr val="accent5">
                    <a:lumMod val="50000"/>
                  </a:schemeClr>
                </a:solidFill>
              </a:rPr>
              <a:t>Highly linear with increasing heat loads</a:t>
            </a:r>
          </a:p>
          <a:p>
            <a:pPr>
              <a:spcBef>
                <a:spcPts val="0"/>
              </a:spcBef>
              <a:spcAft>
                <a:spcPts val="1200"/>
              </a:spcAft>
            </a:pPr>
            <a:r>
              <a:rPr lang="en-GB" sz="1500" b="1" dirty="0">
                <a:solidFill>
                  <a:schemeClr val="accent5">
                    <a:lumMod val="50000"/>
                  </a:schemeClr>
                </a:solidFill>
              </a:rPr>
              <a:t>Heat load to 1.9 K cold bore:</a:t>
            </a:r>
            <a:r>
              <a:rPr lang="en-GB" sz="1500" dirty="0">
                <a:solidFill>
                  <a:schemeClr val="accent5">
                    <a:lumMod val="50000"/>
                  </a:schemeClr>
                </a:solidFill>
              </a:rPr>
              <a:t> 200 mW to 375 mW </a:t>
            </a:r>
            <a:r>
              <a:rPr lang="en-GB" sz="1500" b="1" dirty="0">
                <a:solidFill>
                  <a:schemeClr val="accent5">
                    <a:lumMod val="50000"/>
                  </a:schemeClr>
                </a:solidFill>
              </a:rPr>
              <a:t>per meter </a:t>
            </a:r>
            <a:r>
              <a:rPr lang="en-GB" sz="1500" dirty="0">
                <a:solidFill>
                  <a:schemeClr val="accent5">
                    <a:lumMod val="50000"/>
                  </a:schemeClr>
                </a:solidFill>
              </a:rPr>
              <a:t>(nominal conditions, 60 K to 90 K tungsten blocks temp.)</a:t>
            </a:r>
          </a:p>
          <a:p>
            <a:pPr>
              <a:spcBef>
                <a:spcPts val="0"/>
              </a:spcBef>
              <a:spcAft>
                <a:spcPts val="600"/>
              </a:spcAft>
            </a:pPr>
            <a:r>
              <a:rPr lang="en-GB" sz="1500" dirty="0" smtClean="0">
                <a:solidFill>
                  <a:schemeClr val="accent5">
                    <a:lumMod val="50000"/>
                  </a:schemeClr>
                </a:solidFill>
              </a:rPr>
              <a:t>Very </a:t>
            </a:r>
            <a:r>
              <a:rPr lang="en-GB" sz="1500" dirty="0">
                <a:solidFill>
                  <a:schemeClr val="accent5">
                    <a:lumMod val="50000"/>
                  </a:schemeClr>
                </a:solidFill>
              </a:rPr>
              <a:t>good agreement between simulations and </a:t>
            </a:r>
            <a:r>
              <a:rPr lang="en-GB" sz="1500" dirty="0" smtClean="0">
                <a:solidFill>
                  <a:schemeClr val="accent5">
                    <a:lumMod val="50000"/>
                  </a:schemeClr>
                </a:solidFill>
              </a:rPr>
              <a:t>experiments</a:t>
            </a:r>
          </a:p>
          <a:p>
            <a:pPr>
              <a:spcBef>
                <a:spcPts val="0"/>
              </a:spcBef>
              <a:spcAft>
                <a:spcPts val="600"/>
              </a:spcAft>
            </a:pPr>
            <a:r>
              <a:rPr lang="pt-PT" sz="1500" b="1" dirty="0">
                <a:solidFill>
                  <a:schemeClr val="accent5">
                    <a:lumMod val="50000"/>
                  </a:schemeClr>
                </a:solidFill>
              </a:rPr>
              <a:t>Reproducibility </a:t>
            </a:r>
            <a:r>
              <a:rPr lang="pt-PT" sz="1500" dirty="0">
                <a:solidFill>
                  <a:schemeClr val="accent5">
                    <a:lumMod val="50000"/>
                  </a:schemeClr>
                </a:solidFill>
              </a:rPr>
              <a:t>of results confirmed</a:t>
            </a:r>
          </a:p>
          <a:p>
            <a:pPr marL="0" indent="0">
              <a:spcBef>
                <a:spcPts val="0"/>
              </a:spcBef>
              <a:spcAft>
                <a:spcPts val="600"/>
              </a:spcAft>
              <a:buNone/>
            </a:pPr>
            <a:endParaRPr lang="en-GB" sz="1500" dirty="0" smtClean="0">
              <a:solidFill>
                <a:schemeClr val="accent5">
                  <a:lumMod val="50000"/>
                </a:schemeClr>
              </a:solidFill>
            </a:endParaRPr>
          </a:p>
          <a:p>
            <a:pPr marL="0" indent="0">
              <a:spcBef>
                <a:spcPts val="0"/>
              </a:spcBef>
              <a:spcAft>
                <a:spcPts val="600"/>
              </a:spcAft>
              <a:buNone/>
            </a:pPr>
            <a:endParaRPr lang="en-GB" sz="1500" dirty="0">
              <a:solidFill>
                <a:schemeClr val="accent5">
                  <a:lumMod val="50000"/>
                </a:schemeClr>
              </a:solidFill>
            </a:endParaRPr>
          </a:p>
        </p:txBody>
      </p:sp>
      <p:sp>
        <p:nvSpPr>
          <p:cNvPr id="7" name="Footer Placeholder 3"/>
          <p:cNvSpPr txBox="1">
            <a:spLocks/>
          </p:cNvSpPr>
          <p:nvPr/>
        </p:nvSpPr>
        <p:spPr>
          <a:xfrm>
            <a:off x="1905000" y="6356350"/>
            <a:ext cx="6627000" cy="360000"/>
          </a:xfrm>
          <a:prstGeom prst="rect">
            <a:avLst/>
          </a:prstGeom>
        </p:spPr>
        <p:txBody>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fr-FR" sz="1200" dirty="0" smtClean="0">
                <a:solidFill>
                  <a:schemeClr val="accent1"/>
                </a:solidFill>
              </a:rPr>
              <a:t>M. Morrone, C. Garion</a:t>
            </a:r>
            <a:endParaRPr lang="en-GB" sz="1200" dirty="0">
              <a:solidFill>
                <a:schemeClr val="accent1"/>
              </a:solidFill>
            </a:endParaRPr>
          </a:p>
        </p:txBody>
      </p:sp>
      <p:sp>
        <p:nvSpPr>
          <p:cNvPr id="8" name="Slide Number Placeholder 4"/>
          <p:cNvSpPr txBox="1">
            <a:spLocks/>
          </p:cNvSpPr>
          <p:nvPr/>
        </p:nvSpPr>
        <p:spPr>
          <a:xfrm>
            <a:off x="8686800" y="6356350"/>
            <a:ext cx="360000" cy="360000"/>
          </a:xfrm>
          <a:prstGeom prst="rect">
            <a:avLst/>
          </a:prstGeom>
        </p:spPr>
        <p:txBody>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1200" dirty="0" smtClean="0">
                <a:solidFill>
                  <a:schemeClr val="accent1"/>
                </a:solidFill>
              </a:rPr>
              <a:t>43</a:t>
            </a:r>
            <a:endParaRPr lang="fr-FR" sz="1200" dirty="0">
              <a:solidFill>
                <a:schemeClr val="accent1"/>
              </a:solidFill>
            </a:endParaRPr>
          </a:p>
        </p:txBody>
      </p:sp>
    </p:spTree>
    <p:extLst>
      <p:ext uri="{BB962C8B-B14F-4D97-AF65-F5344CB8AC3E}">
        <p14:creationId xmlns:p14="http://schemas.microsoft.com/office/powerpoint/2010/main" val="129613850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440308" y="11561"/>
            <a:ext cx="8187184" cy="1008112"/>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Acknowledgements</a:t>
            </a:r>
            <a:endParaRPr lang="en-GB" dirty="0"/>
          </a:p>
        </p:txBody>
      </p:sp>
      <p:sp>
        <p:nvSpPr>
          <p:cNvPr id="6" name="Content Placeholder 2"/>
          <p:cNvSpPr>
            <a:spLocks noGrp="1"/>
          </p:cNvSpPr>
          <p:nvPr>
            <p:ph idx="1"/>
          </p:nvPr>
        </p:nvSpPr>
        <p:spPr>
          <a:xfrm>
            <a:off x="-108520" y="1143000"/>
            <a:ext cx="8871520" cy="5181600"/>
          </a:xfrm>
        </p:spPr>
        <p:txBody>
          <a:bodyPr>
            <a:normAutofit/>
          </a:bodyPr>
          <a:lstStyle/>
          <a:p>
            <a:pPr marL="457200" lvl="1" indent="0">
              <a:buNone/>
              <a:defRPr/>
            </a:pPr>
            <a:r>
              <a:rPr lang="en-GB" altLang="en-US" dirty="0" smtClean="0">
                <a:sym typeface="Symbol"/>
              </a:rPr>
              <a:t>A big thanks to the colleagues of WP3, WP9, SM18 and EN-MME. In particular:</a:t>
            </a:r>
          </a:p>
          <a:p>
            <a:pPr marL="457200" lvl="1" indent="0">
              <a:buNone/>
              <a:defRPr/>
            </a:pPr>
            <a:r>
              <a:rPr lang="en-GB" altLang="en-US" dirty="0" smtClean="0">
                <a:sym typeface="Symbol"/>
              </a:rPr>
              <a:t>P. Ferracin, E. </a:t>
            </a:r>
            <a:r>
              <a:rPr lang="en-GB" altLang="en-US" dirty="0">
                <a:sym typeface="Symbol"/>
              </a:rPr>
              <a:t>Todesco</a:t>
            </a:r>
            <a:r>
              <a:rPr lang="en-GB" altLang="en-US" dirty="0" smtClean="0">
                <a:sym typeface="Symbol"/>
              </a:rPr>
              <a:t>, </a:t>
            </a:r>
            <a:r>
              <a:rPr lang="en-GB" altLang="en-US" dirty="0">
                <a:sym typeface="Symbol"/>
              </a:rPr>
              <a:t>N. </a:t>
            </a:r>
            <a:r>
              <a:rPr lang="en-GB" altLang="en-US" dirty="0" smtClean="0">
                <a:sym typeface="Symbol"/>
              </a:rPr>
              <a:t>Bourcey,  </a:t>
            </a:r>
            <a:r>
              <a:rPr lang="en-GB" altLang="en-US" dirty="0">
                <a:sym typeface="Symbol"/>
              </a:rPr>
              <a:t>S. Izquierdo Bermudez, J.C. </a:t>
            </a:r>
            <a:r>
              <a:rPr lang="en-GB" altLang="en-US" dirty="0" smtClean="0">
                <a:sym typeface="Symbol"/>
              </a:rPr>
              <a:t>Perez,</a:t>
            </a:r>
            <a:r>
              <a:rPr lang="en-GB" altLang="en-US" dirty="0">
                <a:sym typeface="Symbol"/>
              </a:rPr>
              <a:t> </a:t>
            </a:r>
            <a:r>
              <a:rPr lang="en-US" dirty="0" smtClean="0"/>
              <a:t>M</a:t>
            </a:r>
            <a:r>
              <a:rPr lang="en-US" dirty="0"/>
              <a:t>. </a:t>
            </a:r>
            <a:r>
              <a:rPr lang="en-GB" dirty="0" err="1" smtClean="0"/>
              <a:t>Bajko</a:t>
            </a:r>
            <a:r>
              <a:rPr lang="en-GB" dirty="0"/>
              <a:t>, F. </a:t>
            </a:r>
            <a:r>
              <a:rPr lang="en-GB" dirty="0" smtClean="0"/>
              <a:t>Mangiarotti, J. </a:t>
            </a:r>
            <a:r>
              <a:rPr lang="en-GB" dirty="0" err="1" smtClean="0"/>
              <a:t>Feuvrier</a:t>
            </a:r>
            <a:r>
              <a:rPr lang="en-GB" dirty="0" smtClean="0"/>
              <a:t>, </a:t>
            </a:r>
            <a:r>
              <a:rPr lang="en-US" dirty="0"/>
              <a:t>O. Sacristan, M. Guinchard, L. </a:t>
            </a:r>
            <a:r>
              <a:rPr lang="en-US" dirty="0" smtClean="0"/>
              <a:t>Fiscarelli, </a:t>
            </a:r>
            <a:r>
              <a:rPr lang="en-GB" dirty="0" smtClean="0"/>
              <a:t>E. Ravaioli, L. Bortot, </a:t>
            </a:r>
            <a:r>
              <a:rPr lang="en-GB" dirty="0"/>
              <a:t>P. Borges de Sousa, T. Koettig, R. van Weelderen, J. Bremer, S. </a:t>
            </a:r>
            <a:r>
              <a:rPr lang="en-GB" dirty="0" err="1"/>
              <a:t>Claudet</a:t>
            </a:r>
            <a:r>
              <a:rPr lang="en-GB" dirty="0"/>
              <a:t> </a:t>
            </a:r>
          </a:p>
          <a:p>
            <a:pPr marL="457200" lvl="1" indent="0">
              <a:buNone/>
              <a:defRPr/>
            </a:pPr>
            <a:endParaRPr lang="en-GB" altLang="en-US" dirty="0">
              <a:solidFill>
                <a:srgbClr val="FF0000"/>
              </a:solidFill>
              <a:sym typeface="Symbol"/>
            </a:endParaRPr>
          </a:p>
        </p:txBody>
      </p:sp>
      <p:sp>
        <p:nvSpPr>
          <p:cNvPr id="9" name="Footer Placeholder 3"/>
          <p:cNvSpPr txBox="1">
            <a:spLocks/>
          </p:cNvSpPr>
          <p:nvPr/>
        </p:nvSpPr>
        <p:spPr>
          <a:xfrm>
            <a:off x="1905000" y="6356350"/>
            <a:ext cx="6627000" cy="360000"/>
          </a:xfrm>
          <a:prstGeom prst="rect">
            <a:avLst/>
          </a:prstGeom>
        </p:spPr>
        <p:txBody>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fr-FR" sz="1200" dirty="0" smtClean="0">
                <a:solidFill>
                  <a:schemeClr val="accent1"/>
                </a:solidFill>
              </a:rPr>
              <a:t>M. Morrone, C. Garion</a:t>
            </a:r>
            <a:endParaRPr lang="en-GB" sz="1200" dirty="0">
              <a:solidFill>
                <a:schemeClr val="accent1"/>
              </a:solidFill>
            </a:endParaRPr>
          </a:p>
        </p:txBody>
      </p:sp>
      <p:sp>
        <p:nvSpPr>
          <p:cNvPr id="10" name="Slide Number Placeholder 4"/>
          <p:cNvSpPr txBox="1">
            <a:spLocks/>
          </p:cNvSpPr>
          <p:nvPr/>
        </p:nvSpPr>
        <p:spPr>
          <a:xfrm>
            <a:off x="8686800" y="6356350"/>
            <a:ext cx="360000" cy="360000"/>
          </a:xfrm>
          <a:prstGeom prst="rect">
            <a:avLst/>
          </a:prstGeom>
        </p:spPr>
        <p:txBody>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1200" dirty="0" smtClean="0">
                <a:solidFill>
                  <a:schemeClr val="accent1"/>
                </a:solidFill>
              </a:rPr>
              <a:t>44</a:t>
            </a:r>
            <a:endParaRPr lang="fr-FR" sz="1200" dirty="0">
              <a:solidFill>
                <a:schemeClr val="accent1"/>
              </a:solidFill>
            </a:endParaRPr>
          </a:p>
        </p:txBody>
      </p:sp>
    </p:spTree>
    <p:extLst>
      <p:ext uri="{BB962C8B-B14F-4D97-AF65-F5344CB8AC3E}">
        <p14:creationId xmlns:p14="http://schemas.microsoft.com/office/powerpoint/2010/main" val="191786735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611552" y="2564904"/>
            <a:ext cx="7744016" cy="1008112"/>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Back up slides</a:t>
            </a:r>
            <a:endParaRPr lang="en-GB" dirty="0"/>
          </a:p>
        </p:txBody>
      </p:sp>
    </p:spTree>
    <p:extLst>
      <p:ext uri="{BB962C8B-B14F-4D97-AF65-F5344CB8AC3E}">
        <p14:creationId xmlns:p14="http://schemas.microsoft.com/office/powerpoint/2010/main" val="149363559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338"/>
            <a:ext cx="9144000" cy="6837323"/>
          </a:xfrm>
          <a:prstGeom prst="rect">
            <a:avLst/>
          </a:prstGeom>
        </p:spPr>
      </p:pic>
    </p:spTree>
    <p:extLst>
      <p:ext uri="{BB962C8B-B14F-4D97-AF65-F5344CB8AC3E}">
        <p14:creationId xmlns:p14="http://schemas.microsoft.com/office/powerpoint/2010/main" val="314774084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6712"/>
            <a:ext cx="9144000" cy="6724576"/>
          </a:xfrm>
          <a:prstGeom prst="rect">
            <a:avLst/>
          </a:prstGeom>
        </p:spPr>
      </p:pic>
    </p:spTree>
    <p:extLst>
      <p:ext uri="{BB962C8B-B14F-4D97-AF65-F5344CB8AC3E}">
        <p14:creationId xmlns:p14="http://schemas.microsoft.com/office/powerpoint/2010/main" val="165634354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769637" y="1193817"/>
            <a:ext cx="5820750" cy="3338965"/>
          </a:xfrm>
          <a:prstGeom prst="rect">
            <a:avLst/>
          </a:prstGeom>
        </p:spPr>
      </p:pic>
      <p:sp>
        <p:nvSpPr>
          <p:cNvPr id="13" name="TextBox 12"/>
          <p:cNvSpPr txBox="1"/>
          <p:nvPr/>
        </p:nvSpPr>
        <p:spPr>
          <a:xfrm>
            <a:off x="1747902" y="3191977"/>
            <a:ext cx="2416046" cy="738664"/>
          </a:xfrm>
          <a:prstGeom prst="rect">
            <a:avLst/>
          </a:prstGeom>
          <a:noFill/>
        </p:spPr>
        <p:txBody>
          <a:bodyPr wrap="none" rtlCol="0">
            <a:spAutoFit/>
          </a:bodyPr>
          <a:lstStyle/>
          <a:p>
            <a:r>
              <a:rPr lang="en-US" sz="1400" dirty="0" smtClean="0">
                <a:solidFill>
                  <a:srgbClr val="FF0000"/>
                </a:solidFill>
              </a:rPr>
              <a:t>P506 Elastic limit 1350 MPa</a:t>
            </a:r>
          </a:p>
          <a:p>
            <a:r>
              <a:rPr lang="en-US" sz="1400" dirty="0" smtClean="0">
                <a:solidFill>
                  <a:srgbClr val="FF0000"/>
                </a:solidFill>
              </a:rPr>
              <a:t>(RED AREAS)</a:t>
            </a:r>
          </a:p>
          <a:p>
            <a:r>
              <a:rPr lang="en-US" sz="1400" dirty="0" smtClean="0">
                <a:solidFill>
                  <a:srgbClr val="FF0000"/>
                </a:solidFill>
              </a:rPr>
              <a:t> </a:t>
            </a:r>
            <a:endParaRPr lang="en-GB" sz="1400" dirty="0">
              <a:solidFill>
                <a:srgbClr val="FF0000"/>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1756198892"/>
              </p:ext>
            </p:extLst>
          </p:nvPr>
        </p:nvGraphicFramePr>
        <p:xfrm>
          <a:off x="1547664" y="4643572"/>
          <a:ext cx="6264696" cy="1972085"/>
        </p:xfrm>
        <a:graphic>
          <a:graphicData uri="http://schemas.openxmlformats.org/drawingml/2006/table">
            <a:tbl>
              <a:tblPr firstRow="1" firstCol="1" bandRow="1">
                <a:tableStyleId>{5C22544A-7EE6-4342-B048-85BDC9FD1C3A}</a:tableStyleId>
              </a:tblPr>
              <a:tblGrid>
                <a:gridCol w="1152128">
                  <a:extLst>
                    <a:ext uri="{9D8B030D-6E8A-4147-A177-3AD203B41FA5}">
                      <a16:colId xmlns:a16="http://schemas.microsoft.com/office/drawing/2014/main" val="20000"/>
                    </a:ext>
                  </a:extLst>
                </a:gridCol>
                <a:gridCol w="1008112">
                  <a:extLst>
                    <a:ext uri="{9D8B030D-6E8A-4147-A177-3AD203B41FA5}">
                      <a16:colId xmlns:a16="http://schemas.microsoft.com/office/drawing/2014/main" val="20001"/>
                    </a:ext>
                  </a:extLst>
                </a:gridCol>
                <a:gridCol w="1368152">
                  <a:extLst>
                    <a:ext uri="{9D8B030D-6E8A-4147-A177-3AD203B41FA5}">
                      <a16:colId xmlns:a16="http://schemas.microsoft.com/office/drawing/2014/main" val="20002"/>
                    </a:ext>
                  </a:extLst>
                </a:gridCol>
                <a:gridCol w="864096">
                  <a:extLst>
                    <a:ext uri="{9D8B030D-6E8A-4147-A177-3AD203B41FA5}">
                      <a16:colId xmlns:a16="http://schemas.microsoft.com/office/drawing/2014/main" val="20003"/>
                    </a:ext>
                  </a:extLst>
                </a:gridCol>
                <a:gridCol w="1080120">
                  <a:extLst>
                    <a:ext uri="{9D8B030D-6E8A-4147-A177-3AD203B41FA5}">
                      <a16:colId xmlns:a16="http://schemas.microsoft.com/office/drawing/2014/main" val="20004"/>
                    </a:ext>
                  </a:extLst>
                </a:gridCol>
                <a:gridCol w="792088">
                  <a:extLst>
                    <a:ext uri="{9D8B030D-6E8A-4147-A177-3AD203B41FA5}">
                      <a16:colId xmlns:a16="http://schemas.microsoft.com/office/drawing/2014/main" val="20005"/>
                    </a:ext>
                  </a:extLst>
                </a:gridCol>
              </a:tblGrid>
              <a:tr h="191803">
                <a:tc rowSpan="2">
                  <a:txBody>
                    <a:bodyPr/>
                    <a:lstStyle/>
                    <a:p>
                      <a:pPr>
                        <a:lnSpc>
                          <a:spcPct val="107000"/>
                        </a:lnSpc>
                        <a:spcAft>
                          <a:spcPts val="0"/>
                        </a:spcAft>
                      </a:pPr>
                      <a:endParaRPr lang="en-GB" sz="1200" dirty="0" smtClean="0">
                        <a:effectLst/>
                      </a:endParaRPr>
                    </a:p>
                    <a:p>
                      <a:pPr>
                        <a:lnSpc>
                          <a:spcPct val="107000"/>
                        </a:lnSpc>
                        <a:spcAft>
                          <a:spcPts val="0"/>
                        </a:spcAft>
                      </a:pPr>
                      <a:r>
                        <a:rPr lang="en-GB" sz="1200" dirty="0" smtClean="0">
                          <a:effectLst/>
                        </a:rPr>
                        <a:t>component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lnSpc>
                          <a:spcPct val="107000"/>
                        </a:lnSpc>
                        <a:spcAft>
                          <a:spcPts val="0"/>
                        </a:spcAft>
                      </a:pPr>
                      <a:endParaRPr lang="en-GB" sz="1200" dirty="0" smtClean="0">
                        <a:effectLst/>
                      </a:endParaRPr>
                    </a:p>
                    <a:p>
                      <a:pPr algn="ctr">
                        <a:lnSpc>
                          <a:spcPct val="107000"/>
                        </a:lnSpc>
                        <a:spcAft>
                          <a:spcPts val="0"/>
                        </a:spcAft>
                      </a:pPr>
                      <a:r>
                        <a:rPr lang="en-GB" sz="1200" dirty="0" smtClean="0">
                          <a:effectLst/>
                        </a:rPr>
                        <a:t>material</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lnSpc>
                          <a:spcPct val="107000"/>
                        </a:lnSpc>
                        <a:spcAft>
                          <a:spcPts val="0"/>
                        </a:spcAft>
                      </a:pPr>
                      <a:endParaRPr lang="en-GB" sz="1200" dirty="0" smtClean="0">
                        <a:effectLst/>
                      </a:endParaRPr>
                    </a:p>
                    <a:p>
                      <a:pPr algn="ctr">
                        <a:lnSpc>
                          <a:spcPct val="107000"/>
                        </a:lnSpc>
                        <a:spcAft>
                          <a:spcPts val="0"/>
                        </a:spcAft>
                      </a:pPr>
                      <a:r>
                        <a:rPr lang="en-GB" sz="1200" dirty="0" smtClean="0">
                          <a:effectLst/>
                        </a:rPr>
                        <a:t>Elastic </a:t>
                      </a:r>
                      <a:r>
                        <a:rPr lang="en-GB" sz="1200" dirty="0">
                          <a:effectLst/>
                        </a:rPr>
                        <a:t>limit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lnSpc>
                          <a:spcPct val="107000"/>
                        </a:lnSpc>
                        <a:spcAft>
                          <a:spcPts val="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Q1</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nSpc>
                          <a:spcPct val="107000"/>
                        </a:lnSpc>
                        <a:spcAft>
                          <a:spcPts val="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a:lnSpc>
                          <a:spcPct val="107000"/>
                        </a:lnSpc>
                        <a:spcAft>
                          <a:spcPts val="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491481">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a:lnSpc>
                          <a:spcPct val="107000"/>
                        </a:lnSpc>
                        <a:spcAft>
                          <a:spcPts val="0"/>
                        </a:spcAft>
                      </a:pPr>
                      <a:r>
                        <a:rPr lang="en-GB" sz="1200" baseline="0" dirty="0" err="1" smtClean="0">
                          <a:effectLst/>
                          <a:latin typeface="Calibri" panose="020F0502020204030204" pitchFamily="34" charset="0"/>
                          <a:ea typeface="Calibri" panose="020F0502020204030204" pitchFamily="34" charset="0"/>
                          <a:cs typeface="Times New Roman" panose="02020603050405020304" pitchFamily="18" charset="0"/>
                        </a:rPr>
                        <a:t>F</a:t>
                      </a:r>
                      <a:r>
                        <a:rPr lang="en-GB" sz="1200" baseline="-25000" dirty="0" err="1" smtClean="0">
                          <a:effectLst/>
                          <a:latin typeface="Calibri" panose="020F0502020204030204" pitchFamily="34" charset="0"/>
                          <a:ea typeface="Calibri" panose="020F0502020204030204" pitchFamily="34" charset="0"/>
                          <a:cs typeface="Times New Roman" panose="02020603050405020304" pitchFamily="18" charset="0"/>
                        </a:rPr>
                        <a:t>y</a:t>
                      </a:r>
                      <a:r>
                        <a:rPr lang="en-GB" sz="1200" baseline="-25000" dirty="0" smtClean="0">
                          <a:effectLst/>
                          <a:latin typeface="Calibri" panose="020F0502020204030204" pitchFamily="34" charset="0"/>
                          <a:ea typeface="Calibri" panose="020F0502020204030204" pitchFamily="34" charset="0"/>
                          <a:cs typeface="Times New Roman" panose="02020603050405020304" pitchFamily="18" charset="0"/>
                        </a:rPr>
                        <a:t> max</a:t>
                      </a:r>
                      <a:r>
                        <a:rPr lang="en-GB"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   [N/mm]</a:t>
                      </a:r>
                    </a:p>
                    <a:p>
                      <a:pPr marL="0" marR="0" lvl="0" indent="0" algn="ctr" defTabSz="3027487" rtl="0" eaLnBrk="1" fontAlgn="auto" latinLnBrk="0" hangingPunct="1">
                        <a:lnSpc>
                          <a:spcPct val="107000"/>
                        </a:lnSpc>
                        <a:spcBef>
                          <a:spcPts val="0"/>
                        </a:spcBef>
                        <a:spcAft>
                          <a:spcPts val="0"/>
                        </a:spcAft>
                        <a:buClrTx/>
                        <a:buSzTx/>
                        <a:buFontTx/>
                        <a:buNone/>
                        <a:tabLst/>
                        <a:defRPr/>
                      </a:pPr>
                      <a:r>
                        <a:rPr lang="en-GB" sz="900" dirty="0" smtClean="0">
                          <a:effectLst/>
                          <a:latin typeface="Calibri" panose="020F0502020204030204" pitchFamily="34" charset="0"/>
                          <a:ea typeface="Calibri" panose="020F0502020204030204" pitchFamily="34" charset="0"/>
                          <a:cs typeface="Times New Roman" panose="02020603050405020304" pitchFamily="18" charset="0"/>
                        </a:rPr>
                        <a:t>-per</a:t>
                      </a:r>
                      <a:r>
                        <a:rPr lang="en-GB" sz="900" baseline="0" dirty="0" smtClean="0">
                          <a:effectLst/>
                          <a:latin typeface="Calibri" panose="020F0502020204030204" pitchFamily="34" charset="0"/>
                          <a:ea typeface="Calibri" panose="020F0502020204030204" pitchFamily="34" charset="0"/>
                          <a:cs typeface="Times New Roman" panose="02020603050405020304" pitchFamily="18" charset="0"/>
                        </a:rPr>
                        <a:t> eight-</a:t>
                      </a:r>
                      <a:endParaRPr lang="en-GB" sz="11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lnSpc>
                          <a:spcPct val="107000"/>
                        </a:lnSpc>
                        <a:spcAft>
                          <a:spcPts val="0"/>
                        </a:spcAft>
                      </a:pPr>
                      <a:r>
                        <a:rPr lang="el-GR" sz="1200" dirty="0" smtClean="0">
                          <a:effectLst/>
                          <a:latin typeface="Calibri" panose="020F0502020204030204" pitchFamily="34" charset="0"/>
                          <a:ea typeface="Calibri" panose="020F0502020204030204" pitchFamily="34" charset="0"/>
                          <a:cs typeface="Times New Roman" panose="02020603050405020304" pitchFamily="18" charset="0"/>
                        </a:rPr>
                        <a:t>σ</a:t>
                      </a:r>
                      <a:r>
                        <a:rPr lang="en-GB" sz="1200" baseline="-25000" dirty="0" smtClean="0">
                          <a:effectLst/>
                          <a:latin typeface="Calibri" panose="020F0502020204030204" pitchFamily="34" charset="0"/>
                          <a:ea typeface="Calibri" panose="020F0502020204030204" pitchFamily="34" charset="0"/>
                          <a:cs typeface="Times New Roman" panose="02020603050405020304" pitchFamily="18" charset="0"/>
                        </a:rPr>
                        <a:t>max </a:t>
                      </a:r>
                      <a:r>
                        <a:rPr lang="en-GB" sz="1200" dirty="0" smtClean="0">
                          <a:effectLst/>
                          <a:latin typeface="Calibri" panose="020F0502020204030204" pitchFamily="34" charset="0"/>
                          <a:ea typeface="Calibri" panose="020F0502020204030204" pitchFamily="34" charset="0"/>
                          <a:cs typeface="Times New Roman" panose="02020603050405020304" pitchFamily="18" charset="0"/>
                        </a:rPr>
                        <a:t> </a:t>
                      </a:r>
                    </a:p>
                    <a:p>
                      <a:pPr algn="ct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[MPa]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marL="0" marR="0" lvl="0" indent="0" algn="ctr" defTabSz="3027487" rtl="0" eaLnBrk="1" fontAlgn="auto" latinLnBrk="0" hangingPunct="1">
                        <a:lnSpc>
                          <a:spcPct val="107000"/>
                        </a:lnSpc>
                        <a:spcBef>
                          <a:spcPts val="0"/>
                        </a:spcBef>
                        <a:spcAft>
                          <a:spcPts val="0"/>
                        </a:spcAft>
                        <a:buClrTx/>
                        <a:buSzTx/>
                        <a:buFontTx/>
                        <a:buNone/>
                        <a:tabLst/>
                        <a:defRPr/>
                      </a:pPr>
                      <a:r>
                        <a:rPr lang="el-GR" sz="1200" dirty="0" smtClean="0">
                          <a:effectLst/>
                          <a:latin typeface="Calibri" panose="020F0502020204030204" pitchFamily="34" charset="0"/>
                          <a:ea typeface="Calibri" panose="020F0502020204030204" pitchFamily="34" charset="0"/>
                          <a:cs typeface="Times New Roman" panose="02020603050405020304" pitchFamily="18" charset="0"/>
                        </a:rPr>
                        <a:t>δ</a:t>
                      </a:r>
                      <a:r>
                        <a:rPr lang="en-GB" sz="1200" baseline="-25000" dirty="0" smtClean="0">
                          <a:effectLst/>
                          <a:latin typeface="Calibri" panose="020F0502020204030204" pitchFamily="34" charset="0"/>
                          <a:ea typeface="Calibri" panose="020F0502020204030204" pitchFamily="34" charset="0"/>
                          <a:cs typeface="Times New Roman" panose="02020603050405020304" pitchFamily="18" charset="0"/>
                        </a:rPr>
                        <a:t>max </a:t>
                      </a:r>
                    </a:p>
                    <a:p>
                      <a:pPr marL="0" marR="0" lvl="0" indent="0" algn="ctr" defTabSz="3027487" rtl="0" eaLnBrk="1" fontAlgn="auto" latinLnBrk="0" hangingPunct="1">
                        <a:lnSpc>
                          <a:spcPct val="107000"/>
                        </a:lnSpc>
                        <a:spcBef>
                          <a:spcPts val="0"/>
                        </a:spcBef>
                        <a:spcAft>
                          <a:spcPts val="0"/>
                        </a:spcAft>
                        <a:buClrTx/>
                        <a:buSzTx/>
                        <a:buFontTx/>
                        <a:buNone/>
                        <a:tabLst/>
                        <a:defRPr/>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[mm]</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1"/>
                  </a:ext>
                </a:extLst>
              </a:tr>
              <a:tr h="287728">
                <a:tc>
                  <a:txBody>
                    <a:bodyPr/>
                    <a:lstStyle/>
                    <a:p>
                      <a:pPr>
                        <a:lnSpc>
                          <a:spcPct val="107000"/>
                        </a:lnSpc>
                        <a:spcAft>
                          <a:spcPts val="0"/>
                        </a:spcAft>
                      </a:pPr>
                      <a:r>
                        <a:rPr lang="en-GB" sz="1100" dirty="0">
                          <a:effectLst/>
                        </a:rPr>
                        <a:t>Cold </a:t>
                      </a:r>
                      <a:r>
                        <a:rPr lang="en-GB" sz="1100" dirty="0" smtClean="0">
                          <a:effectLst/>
                        </a:rPr>
                        <a:t>bore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en-GB" sz="1200" dirty="0">
                          <a:effectLst/>
                        </a:rPr>
                        <a:t>Ss 316 LN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7000"/>
                        </a:lnSpc>
                        <a:spcAft>
                          <a:spcPts val="0"/>
                        </a:spcAft>
                      </a:pPr>
                      <a:r>
                        <a:rPr lang="en-GB" sz="1100" dirty="0">
                          <a:effectLst/>
                        </a:rPr>
                        <a:t>860 MPa (at 4 K)</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US" sz="1200" dirty="0" smtClean="0">
                          <a:effectLst/>
                          <a:latin typeface="Calibri" panose="020F0502020204030204" pitchFamily="34" charset="0"/>
                          <a:ea typeface="Calibri" panose="020F0502020204030204" pitchFamily="34" charset="0"/>
                          <a:cs typeface="Times New Roman" panose="02020603050405020304" pitchFamily="18" charset="0"/>
                        </a:rPr>
                        <a:t>12.3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US" sz="1200" dirty="0" smtClean="0">
                          <a:effectLst/>
                          <a:latin typeface="Calibri" panose="020F0502020204030204" pitchFamily="34" charset="0"/>
                          <a:ea typeface="Calibri" panose="020F0502020204030204" pitchFamily="34" charset="0"/>
                          <a:cs typeface="Times New Roman" panose="02020603050405020304" pitchFamily="18" charset="0"/>
                        </a:rPr>
                        <a:t>624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3027487" rtl="0" eaLnBrk="1" fontAlgn="auto" latinLnBrk="0" hangingPunct="1">
                        <a:lnSpc>
                          <a:spcPct val="107000"/>
                        </a:lnSpc>
                        <a:spcBef>
                          <a:spcPts val="0"/>
                        </a:spcBef>
                        <a:spcAft>
                          <a:spcPts val="0"/>
                        </a:spcAft>
                        <a:buClrTx/>
                        <a:buSzTx/>
                        <a:buFontTx/>
                        <a:buNone/>
                        <a:tabLst/>
                        <a:defRPr/>
                      </a:pPr>
                      <a:r>
                        <a:rPr lang="en-US" sz="12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1.51</a:t>
                      </a:r>
                      <a:endParaRPr lang="en-GB"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87728">
                <a:tc>
                  <a:txBody>
                    <a:bodyPr/>
                    <a:lstStyle/>
                    <a:p>
                      <a:pPr>
                        <a:lnSpc>
                          <a:spcPct val="107000"/>
                        </a:lnSpc>
                        <a:spcAft>
                          <a:spcPts val="0"/>
                        </a:spcAft>
                      </a:pPr>
                      <a:r>
                        <a:rPr lang="en-GB" sz="1100" dirty="0" smtClean="0">
                          <a:effectLst/>
                        </a:rPr>
                        <a:t>Heat absorber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en-GB" sz="1200" dirty="0">
                          <a:effectLst/>
                        </a:rPr>
                        <a:t>Inermet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en-GB" sz="1100" b="0" i="0" u="none" strike="noStrike" kern="1200" cap="none" spc="0" normalizeH="0" baseline="0" noProof="0" dirty="0" smtClean="0">
                          <a:ln>
                            <a:noFill/>
                          </a:ln>
                          <a:solidFill>
                            <a:prstClr val="black"/>
                          </a:solidFill>
                          <a:effectLst/>
                          <a:uLnTx/>
                          <a:uFillTx/>
                          <a:latin typeface="+mn-lt"/>
                          <a:ea typeface="+mn-ea"/>
                          <a:cs typeface="+mn-cs"/>
                        </a:rPr>
                        <a:t>1284 (at 77K)</a:t>
                      </a:r>
                      <a:endParaRPr kumimoji="0" lang="en-GB" sz="105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US" sz="1200" dirty="0" smtClean="0">
                          <a:effectLst/>
                          <a:latin typeface="Calibri" panose="020F0502020204030204" pitchFamily="34" charset="0"/>
                          <a:ea typeface="Calibri" panose="020F0502020204030204" pitchFamily="34" charset="0"/>
                          <a:cs typeface="Times New Roman" panose="02020603050405020304" pitchFamily="18" charset="0"/>
                        </a:rPr>
                        <a:t>22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&gt; 1284 (loc.)</a:t>
                      </a:r>
                      <a:endParaRPr lang="en-GB" sz="12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3027487" rtl="0" eaLnBrk="1" fontAlgn="auto" latinLnBrk="0" hangingPunct="1">
                        <a:lnSpc>
                          <a:spcPct val="107000"/>
                        </a:lnSpc>
                        <a:spcBef>
                          <a:spcPts val="0"/>
                        </a:spcBef>
                        <a:spcAft>
                          <a:spcPts val="0"/>
                        </a:spcAft>
                        <a:buClrTx/>
                        <a:buSzTx/>
                        <a:buFontTx/>
                        <a:buNone/>
                        <a:tabLst/>
                        <a:defRPr/>
                      </a:pPr>
                      <a:r>
                        <a:rPr lang="en-US" sz="110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87728">
                <a:tc>
                  <a:txBody>
                    <a:bodyPr/>
                    <a:lstStyle/>
                    <a:p>
                      <a:pPr>
                        <a:lnSpc>
                          <a:spcPct val="107000"/>
                        </a:lnSpc>
                        <a:spcAft>
                          <a:spcPts val="0"/>
                        </a:spcAft>
                      </a:pPr>
                      <a:r>
                        <a:rPr lang="en-GB" sz="1100" dirty="0" smtClean="0">
                          <a:effectLst/>
                        </a:rPr>
                        <a:t>Octagonal pipe+</a:t>
                      </a:r>
                      <a:r>
                        <a:rPr lang="en-GB" sz="1100" baseline="0" dirty="0" smtClean="0">
                          <a:effectLst/>
                        </a:rPr>
                        <a:t> Cu layer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en-GB" sz="1200" dirty="0">
                          <a:effectLst/>
                        </a:rPr>
                        <a:t>Ss P506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7000"/>
                        </a:lnSpc>
                        <a:spcAft>
                          <a:spcPts val="0"/>
                        </a:spcAft>
                      </a:pPr>
                      <a:r>
                        <a:rPr lang="en-GB" sz="1100" dirty="0">
                          <a:effectLst/>
                        </a:rPr>
                        <a:t>1350 MPa (at 50 K)</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US" sz="1200" dirty="0" smtClean="0">
                          <a:effectLst/>
                          <a:latin typeface="Calibri" panose="020F0502020204030204" pitchFamily="34" charset="0"/>
                          <a:ea typeface="Calibri" panose="020F0502020204030204" pitchFamily="34" charset="0"/>
                          <a:cs typeface="Times New Roman" panose="02020603050405020304" pitchFamily="18" charset="0"/>
                        </a:rPr>
                        <a:t>5.3</a:t>
                      </a:r>
                      <a:endParaRPr lang="en-GB" sz="12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&gt; 1350 (loc.)</a:t>
                      </a:r>
                      <a:endParaRPr lang="en-GB" sz="12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US" sz="110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87728">
                <a:tc>
                  <a:txBody>
                    <a:bodyPr/>
                    <a:lstStyle/>
                    <a:p>
                      <a:pPr>
                        <a:lnSpc>
                          <a:spcPct val="107000"/>
                        </a:lnSpc>
                        <a:spcAft>
                          <a:spcPts val="0"/>
                        </a:spcAft>
                      </a:pPr>
                      <a:r>
                        <a:rPr lang="en-US" sz="1100" dirty="0" smtClean="0">
                          <a:effectLst/>
                          <a:latin typeface="+mn-lt"/>
                          <a:ea typeface="Calibri" panose="020F0502020204030204" pitchFamily="34" charset="0"/>
                          <a:cs typeface="Times New Roman" panose="02020603050405020304" pitchFamily="18" charset="0"/>
                        </a:rPr>
                        <a:t>Pin</a:t>
                      </a:r>
                      <a:endParaRPr lang="en-GB" sz="11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GB" sz="1100" dirty="0" err="1" smtClean="0">
                          <a:effectLst/>
                        </a:rPr>
                        <a:t>Ss</a:t>
                      </a:r>
                      <a:r>
                        <a:rPr lang="en-GB" sz="1100" dirty="0" smtClean="0">
                          <a:effectLst/>
                        </a:rPr>
                        <a:t> P506</a:t>
                      </a:r>
                      <a:endParaRPr lang="en-GB" sz="105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GB" sz="1050" dirty="0" smtClean="0">
                          <a:effectLst/>
                        </a:rPr>
                        <a:t>1350 MPa (at 50 K)</a:t>
                      </a:r>
                      <a:endParaRPr lang="en-GB" sz="10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US" sz="120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en-GB" sz="12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&gt; 1350 (loc.)</a:t>
                      </a:r>
                      <a:endParaRPr lang="en-GB" sz="12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US" sz="110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7072770"/>
                  </a:ext>
                </a:extLst>
              </a:tr>
            </a:tbl>
          </a:graphicData>
        </a:graphic>
      </p:graphicFrame>
      <p:sp>
        <p:nvSpPr>
          <p:cNvPr id="9" name="Rectangle 8"/>
          <p:cNvSpPr/>
          <p:nvPr/>
        </p:nvSpPr>
        <p:spPr>
          <a:xfrm>
            <a:off x="3647441" y="769090"/>
            <a:ext cx="1672253" cy="369332"/>
          </a:xfrm>
          <a:prstGeom prst="rect">
            <a:avLst/>
          </a:prstGeom>
        </p:spPr>
        <p:txBody>
          <a:bodyPr wrap="none">
            <a:spAutoFit/>
          </a:bodyPr>
          <a:lstStyle/>
          <a:p>
            <a:r>
              <a:rPr lang="en-GB" dirty="0" smtClean="0"/>
              <a:t>CLIQ  phase 1</a:t>
            </a:r>
            <a:endParaRPr lang="en-GB" dirty="0"/>
          </a:p>
        </p:txBody>
      </p:sp>
      <p:sp>
        <p:nvSpPr>
          <p:cNvPr id="7" name="TextBox 6"/>
          <p:cNvSpPr txBox="1"/>
          <p:nvPr/>
        </p:nvSpPr>
        <p:spPr>
          <a:xfrm>
            <a:off x="2941067" y="260936"/>
            <a:ext cx="3768980" cy="338554"/>
          </a:xfrm>
          <a:prstGeom prst="rect">
            <a:avLst/>
          </a:prstGeom>
          <a:noFill/>
        </p:spPr>
        <p:txBody>
          <a:bodyPr wrap="none" rtlCol="0">
            <a:spAutoFit/>
          </a:bodyPr>
          <a:lstStyle/>
          <a:p>
            <a:r>
              <a:rPr lang="en-GB" sz="1600" b="1" dirty="0" smtClean="0"/>
              <a:t>Numerical results</a:t>
            </a:r>
            <a:r>
              <a:rPr lang="en-GB" sz="1600" b="1" dirty="0"/>
              <a:t>:</a:t>
            </a:r>
            <a:r>
              <a:rPr lang="en-GB" sz="1600" b="1" dirty="0" smtClean="0"/>
              <a:t> baseline (17.8 kA)</a:t>
            </a:r>
            <a:endParaRPr lang="en-GB" sz="1600" b="1" dirty="0"/>
          </a:p>
        </p:txBody>
      </p:sp>
    </p:spTree>
    <p:extLst>
      <p:ext uri="{BB962C8B-B14F-4D97-AF65-F5344CB8AC3E}">
        <p14:creationId xmlns:p14="http://schemas.microsoft.com/office/powerpoint/2010/main" val="31999944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4432" y="1268760"/>
            <a:ext cx="7614592" cy="4247317"/>
          </a:xfrm>
          <a:prstGeom prst="rect">
            <a:avLst/>
          </a:prstGeom>
        </p:spPr>
        <p:txBody>
          <a:bodyPr wrap="square">
            <a:spAutoFit/>
          </a:bodyPr>
          <a:lstStyle/>
          <a:p>
            <a:pPr>
              <a:spcAft>
                <a:spcPts val="0"/>
              </a:spcAft>
            </a:pPr>
            <a:endParaRPr lang="en-GB" dirty="0">
              <a:ea typeface="Calibri" panose="020F0502020204030204" pitchFamily="34" charset="0"/>
            </a:endParaRPr>
          </a:p>
          <a:p>
            <a:pPr marL="285750" indent="-285750">
              <a:spcAft>
                <a:spcPts val="0"/>
              </a:spcAft>
              <a:buFont typeface="Arial" panose="020B0604020202020204" pitchFamily="34" charset="0"/>
              <a:buChar char="•"/>
            </a:pPr>
            <a:r>
              <a:rPr lang="en-GB" dirty="0" smtClean="0">
                <a:ea typeface="Calibri" panose="020F0502020204030204" pitchFamily="34" charset="0"/>
              </a:rPr>
              <a:t>Training verification </a:t>
            </a:r>
            <a:r>
              <a:rPr lang="en-GB" dirty="0">
                <a:ea typeface="Calibri" panose="020F0502020204030204" pitchFamily="34" charset="0"/>
              </a:rPr>
              <a:t>of the </a:t>
            </a:r>
            <a:r>
              <a:rPr lang="en-GB" dirty="0" smtClean="0">
                <a:ea typeface="Calibri" panose="020F0502020204030204" pitchFamily="34" charset="0"/>
              </a:rPr>
              <a:t>MQXFS4b </a:t>
            </a:r>
            <a:r>
              <a:rPr lang="en-GB" dirty="0">
                <a:ea typeface="Calibri" panose="020F0502020204030204" pitchFamily="34" charset="0"/>
              </a:rPr>
              <a:t>at 1.9 </a:t>
            </a:r>
            <a:r>
              <a:rPr lang="en-GB" dirty="0" smtClean="0">
                <a:ea typeface="Calibri" panose="020F0502020204030204" pitchFamily="34" charset="0"/>
              </a:rPr>
              <a:t>K. </a:t>
            </a:r>
          </a:p>
          <a:p>
            <a:pPr>
              <a:spcAft>
                <a:spcPts val="0"/>
              </a:spcAft>
            </a:pPr>
            <a:endParaRPr lang="en-GB" dirty="0">
              <a:ea typeface="Calibri" panose="020F0502020204030204" pitchFamily="34" charset="0"/>
            </a:endParaRPr>
          </a:p>
          <a:p>
            <a:pPr marL="285750" indent="-285750">
              <a:spcAft>
                <a:spcPts val="0"/>
              </a:spcAft>
              <a:buFont typeface="Arial" panose="020B0604020202020204" pitchFamily="34" charset="0"/>
              <a:buChar char="•"/>
            </a:pPr>
            <a:r>
              <a:rPr lang="en-GB" dirty="0" smtClean="0">
                <a:ea typeface="Calibri" panose="020F0502020204030204" pitchFamily="34" charset="0"/>
              </a:rPr>
              <a:t>Flux </a:t>
            </a:r>
            <a:r>
              <a:rPr lang="en-GB" dirty="0">
                <a:ea typeface="Calibri" panose="020F0502020204030204" pitchFamily="34" charset="0"/>
              </a:rPr>
              <a:t>jump effect on the current studies, both during other tests' ramps and during dedicated exponential </a:t>
            </a:r>
            <a:r>
              <a:rPr lang="en-GB" dirty="0" smtClean="0">
                <a:ea typeface="Calibri" panose="020F0502020204030204" pitchFamily="34" charset="0"/>
              </a:rPr>
              <a:t>cycles;</a:t>
            </a:r>
          </a:p>
          <a:p>
            <a:pPr>
              <a:spcAft>
                <a:spcPts val="0"/>
              </a:spcAft>
            </a:pPr>
            <a:endParaRPr lang="en-GB" dirty="0">
              <a:ea typeface="Calibri" panose="020F0502020204030204" pitchFamily="34" charset="0"/>
            </a:endParaRPr>
          </a:p>
          <a:p>
            <a:pPr marL="285750" indent="-285750">
              <a:spcAft>
                <a:spcPts val="0"/>
              </a:spcAft>
              <a:buFont typeface="Arial" panose="020B0604020202020204" pitchFamily="34" charset="0"/>
              <a:buChar char="•"/>
            </a:pPr>
            <a:r>
              <a:rPr lang="en-GB" dirty="0" smtClean="0">
                <a:ea typeface="Calibri" panose="020F0502020204030204" pitchFamily="34" charset="0"/>
              </a:rPr>
              <a:t>Magnet </a:t>
            </a:r>
            <a:r>
              <a:rPr lang="en-GB" dirty="0">
                <a:ea typeface="Calibri" panose="020F0502020204030204" pitchFamily="34" charset="0"/>
              </a:rPr>
              <a:t>protection studies, including CLIQ discharges in different configurations, QH delay and performance and QH-only </a:t>
            </a:r>
            <a:r>
              <a:rPr lang="en-GB" dirty="0" smtClean="0">
                <a:ea typeface="Calibri" panose="020F0502020204030204" pitchFamily="34" charset="0"/>
              </a:rPr>
              <a:t>discharges;</a:t>
            </a:r>
          </a:p>
          <a:p>
            <a:pPr marL="285750" indent="-285750">
              <a:spcAft>
                <a:spcPts val="0"/>
              </a:spcAft>
              <a:buFont typeface="Arial" panose="020B0604020202020204" pitchFamily="34" charset="0"/>
              <a:buChar char="•"/>
            </a:pPr>
            <a:endParaRPr lang="en-GB" dirty="0">
              <a:ea typeface="Calibri" panose="020F0502020204030204" pitchFamily="34" charset="0"/>
            </a:endParaRPr>
          </a:p>
          <a:p>
            <a:pPr marL="285750" indent="-285750">
              <a:spcAft>
                <a:spcPts val="0"/>
              </a:spcAft>
              <a:buFont typeface="Arial" panose="020B0604020202020204" pitchFamily="34" charset="0"/>
              <a:buChar char="•"/>
            </a:pPr>
            <a:r>
              <a:rPr lang="en-GB" b="1" dirty="0">
                <a:ea typeface="Calibri" panose="020F0502020204030204" pitchFamily="34" charset="0"/>
              </a:rPr>
              <a:t>Effect of CLIQ </a:t>
            </a:r>
            <a:r>
              <a:rPr lang="en-GB" b="1" dirty="0" smtClean="0">
                <a:ea typeface="Calibri" panose="020F0502020204030204" pitchFamily="34" charset="0"/>
              </a:rPr>
              <a:t>on </a:t>
            </a:r>
            <a:r>
              <a:rPr lang="en-GB" b="1" dirty="0">
                <a:ea typeface="Calibri" panose="020F0502020204030204" pitchFamily="34" charset="0"/>
              </a:rPr>
              <a:t>the beam screen </a:t>
            </a:r>
            <a:r>
              <a:rPr lang="en-GB" dirty="0">
                <a:ea typeface="Calibri" panose="020F0502020204030204" pitchFamily="34" charset="0"/>
              </a:rPr>
              <a:t>studied  with over 20 runs dedicated to that measurement;</a:t>
            </a:r>
          </a:p>
          <a:p>
            <a:pPr marL="285750" indent="-285750">
              <a:spcAft>
                <a:spcPts val="0"/>
              </a:spcAft>
              <a:buFont typeface="Arial" panose="020B0604020202020204" pitchFamily="34" charset="0"/>
              <a:buChar char="•"/>
            </a:pPr>
            <a:endParaRPr lang="en-GB" dirty="0">
              <a:ea typeface="Calibri" panose="020F0502020204030204" pitchFamily="34" charset="0"/>
            </a:endParaRPr>
          </a:p>
          <a:p>
            <a:pPr marL="285750" indent="-285750">
              <a:buFont typeface="Arial" panose="020B0604020202020204" pitchFamily="34" charset="0"/>
              <a:buChar char="•"/>
            </a:pPr>
            <a:r>
              <a:rPr lang="en-GB" b="1" dirty="0">
                <a:ea typeface="Calibri" panose="020F0502020204030204" pitchFamily="34" charset="0"/>
              </a:rPr>
              <a:t>Measurement of the magnetic field</a:t>
            </a:r>
            <a:r>
              <a:rPr lang="en-GB" dirty="0">
                <a:ea typeface="Calibri" panose="020F0502020204030204" pitchFamily="34" charset="0"/>
              </a:rPr>
              <a:t> during CLIQ and quench heater discharge by means of dedicated pickup coils in the beam screen;</a:t>
            </a:r>
          </a:p>
          <a:p>
            <a:pPr marL="285750" indent="-285750">
              <a:spcAft>
                <a:spcPts val="0"/>
              </a:spcAft>
              <a:buFont typeface="Arial" panose="020B0604020202020204" pitchFamily="34" charset="0"/>
              <a:buChar char="•"/>
            </a:pPr>
            <a:endParaRPr lang="en-GB" dirty="0" smtClean="0">
              <a:ea typeface="Calibri" panose="020F0502020204030204" pitchFamily="34" charset="0"/>
            </a:endParaRPr>
          </a:p>
        </p:txBody>
      </p:sp>
      <p:sp>
        <p:nvSpPr>
          <p:cNvPr id="4" name="Titre 1"/>
          <p:cNvSpPr txBox="1">
            <a:spLocks/>
          </p:cNvSpPr>
          <p:nvPr/>
        </p:nvSpPr>
        <p:spPr>
          <a:xfrm>
            <a:off x="611560" y="188640"/>
            <a:ext cx="7744016" cy="576064"/>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Aim of the test</a:t>
            </a:r>
            <a:endParaRPr lang="en-GB" dirty="0"/>
          </a:p>
        </p:txBody>
      </p:sp>
      <p:sp>
        <p:nvSpPr>
          <p:cNvPr id="5" name="Rectangle 4"/>
          <p:cNvSpPr/>
          <p:nvPr/>
        </p:nvSpPr>
        <p:spPr>
          <a:xfrm>
            <a:off x="531250" y="3717032"/>
            <a:ext cx="7641150" cy="1656184"/>
          </a:xfrm>
          <a:prstGeom prst="rect">
            <a:avLst/>
          </a:prstGeom>
          <a:noFill/>
          <a:ln w="9525">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7" name="Slide Number Placeholder 4"/>
          <p:cNvSpPr>
            <a:spLocks noGrp="1"/>
          </p:cNvSpPr>
          <p:nvPr>
            <p:ph type="sldNum" sz="quarter" idx="12"/>
          </p:nvPr>
        </p:nvSpPr>
        <p:spPr>
          <a:xfrm>
            <a:off x="8686800" y="6356350"/>
            <a:ext cx="360000" cy="360000"/>
          </a:xfrm>
        </p:spPr>
        <p:txBody>
          <a:bodyPr/>
          <a:lstStyle/>
          <a:p>
            <a:r>
              <a:rPr lang="fr-FR" dirty="0" smtClean="0"/>
              <a:t>5</a:t>
            </a:r>
            <a:endParaRPr lang="fr-FR" dirty="0"/>
          </a:p>
        </p:txBody>
      </p:sp>
    </p:spTree>
    <p:extLst>
      <p:ext uri="{BB962C8B-B14F-4D97-AF65-F5344CB8AC3E}">
        <p14:creationId xmlns:p14="http://schemas.microsoft.com/office/powerpoint/2010/main" val="5301644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4658"/>
          <a:stretch/>
        </p:blipFill>
        <p:spPr>
          <a:xfrm>
            <a:off x="1245920" y="791219"/>
            <a:ext cx="6912768" cy="6065629"/>
          </a:xfrm>
          <a:prstGeom prst="rect">
            <a:avLst/>
          </a:prstGeom>
        </p:spPr>
      </p:pic>
      <p:sp>
        <p:nvSpPr>
          <p:cNvPr id="9" name="Rectangle 8"/>
          <p:cNvSpPr/>
          <p:nvPr/>
        </p:nvSpPr>
        <p:spPr>
          <a:xfrm>
            <a:off x="4446992" y="908720"/>
            <a:ext cx="1069524" cy="369332"/>
          </a:xfrm>
          <a:prstGeom prst="rect">
            <a:avLst/>
          </a:prstGeom>
        </p:spPr>
        <p:txBody>
          <a:bodyPr wrap="none">
            <a:spAutoFit/>
          </a:bodyPr>
          <a:lstStyle/>
          <a:p>
            <a:r>
              <a:rPr lang="en-GB" dirty="0" smtClean="0"/>
              <a:t> phase 2</a:t>
            </a:r>
            <a:endParaRPr lang="en-GB" dirty="0"/>
          </a:p>
        </p:txBody>
      </p:sp>
      <p:sp>
        <p:nvSpPr>
          <p:cNvPr id="5" name="TextBox 4"/>
          <p:cNvSpPr txBox="1"/>
          <p:nvPr/>
        </p:nvSpPr>
        <p:spPr>
          <a:xfrm>
            <a:off x="2941067" y="260936"/>
            <a:ext cx="3768980" cy="338554"/>
          </a:xfrm>
          <a:prstGeom prst="rect">
            <a:avLst/>
          </a:prstGeom>
          <a:noFill/>
        </p:spPr>
        <p:txBody>
          <a:bodyPr wrap="none" rtlCol="0">
            <a:spAutoFit/>
          </a:bodyPr>
          <a:lstStyle/>
          <a:p>
            <a:r>
              <a:rPr lang="en-GB" sz="1600" b="1" dirty="0" smtClean="0"/>
              <a:t>Numerical results</a:t>
            </a:r>
            <a:r>
              <a:rPr lang="en-GB" sz="1600" b="1" dirty="0"/>
              <a:t>:</a:t>
            </a:r>
            <a:r>
              <a:rPr lang="en-GB" sz="1600" b="1" dirty="0" smtClean="0"/>
              <a:t> baseline (17.8 kA)</a:t>
            </a:r>
            <a:endParaRPr lang="en-GB" sz="1600" b="1" dirty="0"/>
          </a:p>
        </p:txBody>
      </p:sp>
    </p:spTree>
    <p:extLst>
      <p:ext uri="{BB962C8B-B14F-4D97-AF65-F5344CB8AC3E}">
        <p14:creationId xmlns:p14="http://schemas.microsoft.com/office/powerpoint/2010/main" val="26932258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1412776"/>
            <a:ext cx="7020272" cy="5265204"/>
          </a:xfrm>
          <a:prstGeom prst="rect">
            <a:avLst/>
          </a:prstGeom>
        </p:spPr>
      </p:pic>
      <p:sp>
        <p:nvSpPr>
          <p:cNvPr id="4" name="TextBox 3"/>
          <p:cNvSpPr txBox="1"/>
          <p:nvPr/>
        </p:nvSpPr>
        <p:spPr>
          <a:xfrm>
            <a:off x="2771800" y="260936"/>
            <a:ext cx="4269117" cy="584775"/>
          </a:xfrm>
          <a:prstGeom prst="rect">
            <a:avLst/>
          </a:prstGeom>
          <a:noFill/>
        </p:spPr>
        <p:txBody>
          <a:bodyPr wrap="none" rtlCol="0">
            <a:spAutoFit/>
          </a:bodyPr>
          <a:lstStyle/>
          <a:p>
            <a:r>
              <a:rPr lang="en-GB" sz="1600" b="1" dirty="0"/>
              <a:t>signal of </a:t>
            </a:r>
            <a:r>
              <a:rPr lang="en-GB" sz="1600" b="1" dirty="0" smtClean="0"/>
              <a:t>the compensator </a:t>
            </a:r>
            <a:r>
              <a:rPr lang="en-GB" sz="1600" b="1" dirty="0"/>
              <a:t>probe at 8.2 kA</a:t>
            </a:r>
          </a:p>
          <a:p>
            <a:endParaRPr lang="en-GB" sz="1600" b="1" dirty="0"/>
          </a:p>
        </p:txBody>
      </p:sp>
    </p:spTree>
    <p:extLst>
      <p:ext uri="{BB962C8B-B14F-4D97-AF65-F5344CB8AC3E}">
        <p14:creationId xmlns:p14="http://schemas.microsoft.com/office/powerpoint/2010/main" val="387530021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834585" y="263526"/>
            <a:ext cx="5145961" cy="338554"/>
          </a:xfrm>
          <a:prstGeom prst="rect">
            <a:avLst/>
          </a:prstGeom>
          <a:noFill/>
        </p:spPr>
        <p:txBody>
          <a:bodyPr wrap="none" rtlCol="0">
            <a:spAutoFit/>
          </a:bodyPr>
          <a:lstStyle/>
          <a:p>
            <a:r>
              <a:rPr lang="en-GB" sz="1600" b="1" dirty="0" smtClean="0"/>
              <a:t>Cold bore and beam screen instrumentation layout</a:t>
            </a:r>
            <a:endParaRPr lang="en-GB" sz="1600" b="1" dirty="0"/>
          </a:p>
        </p:txBody>
      </p:sp>
      <p:pic>
        <p:nvPicPr>
          <p:cNvPr id="2" name="Picture 1"/>
          <p:cNvPicPr>
            <a:picLocks noChangeAspect="1"/>
          </p:cNvPicPr>
          <p:nvPr/>
        </p:nvPicPr>
        <p:blipFill rotWithShape="1">
          <a:blip r:embed="rId2"/>
          <a:srcRect b="464"/>
          <a:stretch/>
        </p:blipFill>
        <p:spPr>
          <a:xfrm>
            <a:off x="628762" y="620689"/>
            <a:ext cx="7903678" cy="5544616"/>
          </a:xfrm>
          <a:prstGeom prst="rect">
            <a:avLst/>
          </a:prstGeom>
        </p:spPr>
      </p:pic>
    </p:spTree>
    <p:extLst>
      <p:ext uri="{BB962C8B-B14F-4D97-AF65-F5344CB8AC3E}">
        <p14:creationId xmlns:p14="http://schemas.microsoft.com/office/powerpoint/2010/main" val="166516245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019175" y="4063666"/>
            <a:ext cx="3641057" cy="2730472"/>
          </a:xfrm>
          <a:prstGeom prst="rect">
            <a:avLst/>
          </a:prstGeom>
        </p:spPr>
      </p:pic>
      <p:pic>
        <p:nvPicPr>
          <p:cNvPr id="4" name="Picture 3"/>
          <p:cNvPicPr>
            <a:picLocks noChangeAspect="1"/>
          </p:cNvPicPr>
          <p:nvPr/>
        </p:nvPicPr>
        <p:blipFill rotWithShape="1">
          <a:blip r:embed="rId3"/>
          <a:srcRect l="9345" r="17442"/>
          <a:stretch/>
        </p:blipFill>
        <p:spPr>
          <a:xfrm>
            <a:off x="6280752" y="4005064"/>
            <a:ext cx="2630729" cy="2694652"/>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39" y="4172942"/>
            <a:ext cx="3458041" cy="2593226"/>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504" y="1111279"/>
            <a:ext cx="3828509" cy="3037801"/>
          </a:xfrm>
          <a:prstGeom prst="rect">
            <a:avLst/>
          </a:prstGeom>
        </p:spPr>
      </p:pic>
      <p:cxnSp>
        <p:nvCxnSpPr>
          <p:cNvPr id="11" name="Straight Connector 10"/>
          <p:cNvCxnSpPr/>
          <p:nvPr/>
        </p:nvCxnSpPr>
        <p:spPr>
          <a:xfrm>
            <a:off x="900467" y="1229848"/>
            <a:ext cx="0" cy="2552389"/>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2" name="Straight Connector 11"/>
          <p:cNvCxnSpPr/>
          <p:nvPr/>
        </p:nvCxnSpPr>
        <p:spPr>
          <a:xfrm>
            <a:off x="1424664" y="1220323"/>
            <a:ext cx="0" cy="2552389"/>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3" name="Rectangle 12"/>
          <p:cNvSpPr/>
          <p:nvPr/>
        </p:nvSpPr>
        <p:spPr>
          <a:xfrm>
            <a:off x="262437" y="836712"/>
            <a:ext cx="3407237" cy="276999"/>
          </a:xfrm>
          <a:prstGeom prst="rect">
            <a:avLst/>
          </a:prstGeom>
        </p:spPr>
        <p:txBody>
          <a:bodyPr wrap="square">
            <a:spAutoFit/>
          </a:bodyPr>
          <a:lstStyle/>
          <a:p>
            <a:pPr lvl="1" algn="ctr"/>
            <a:r>
              <a:rPr lang="en-US" sz="1200" dirty="0" smtClean="0">
                <a:solidFill>
                  <a:schemeClr val="accent5"/>
                </a:solidFill>
              </a:rPr>
              <a:t>Integrated forces induced in the W block</a:t>
            </a:r>
            <a:endParaRPr lang="en-US" sz="1200" dirty="0">
              <a:solidFill>
                <a:schemeClr val="accent5"/>
              </a:solidFill>
            </a:endParaRPr>
          </a:p>
        </p:txBody>
      </p:sp>
      <p:sp>
        <p:nvSpPr>
          <p:cNvPr id="14" name="TextBox 13"/>
          <p:cNvSpPr txBox="1"/>
          <p:nvPr/>
        </p:nvSpPr>
        <p:spPr>
          <a:xfrm>
            <a:off x="624058" y="1288103"/>
            <a:ext cx="284052" cy="307777"/>
          </a:xfrm>
          <a:prstGeom prst="rect">
            <a:avLst/>
          </a:prstGeom>
          <a:noFill/>
        </p:spPr>
        <p:txBody>
          <a:bodyPr wrap="none" rtlCol="0">
            <a:spAutoFit/>
          </a:bodyPr>
          <a:lstStyle/>
          <a:p>
            <a:r>
              <a:rPr lang="en-US" sz="1400" dirty="0" smtClean="0"/>
              <a:t>1</a:t>
            </a:r>
            <a:endParaRPr lang="en-GB" sz="1400" dirty="0"/>
          </a:p>
        </p:txBody>
      </p:sp>
      <p:sp>
        <p:nvSpPr>
          <p:cNvPr id="15" name="TextBox 14"/>
          <p:cNvSpPr txBox="1"/>
          <p:nvPr/>
        </p:nvSpPr>
        <p:spPr>
          <a:xfrm>
            <a:off x="1034851" y="1288103"/>
            <a:ext cx="284052" cy="307777"/>
          </a:xfrm>
          <a:prstGeom prst="rect">
            <a:avLst/>
          </a:prstGeom>
          <a:noFill/>
        </p:spPr>
        <p:txBody>
          <a:bodyPr wrap="none" rtlCol="0">
            <a:spAutoFit/>
          </a:bodyPr>
          <a:lstStyle/>
          <a:p>
            <a:r>
              <a:rPr lang="en-US" sz="1400" dirty="0"/>
              <a:t>2</a:t>
            </a:r>
            <a:endParaRPr lang="en-GB" sz="1400" dirty="0"/>
          </a:p>
        </p:txBody>
      </p:sp>
      <p:sp>
        <p:nvSpPr>
          <p:cNvPr id="16" name="TextBox 15"/>
          <p:cNvSpPr txBox="1"/>
          <p:nvPr/>
        </p:nvSpPr>
        <p:spPr>
          <a:xfrm>
            <a:off x="414296" y="4273351"/>
            <a:ext cx="284052" cy="307777"/>
          </a:xfrm>
          <a:prstGeom prst="rect">
            <a:avLst/>
          </a:prstGeom>
          <a:noFill/>
        </p:spPr>
        <p:txBody>
          <a:bodyPr wrap="none" rtlCol="0">
            <a:spAutoFit/>
          </a:bodyPr>
          <a:lstStyle/>
          <a:p>
            <a:r>
              <a:rPr lang="en-US" sz="1400" dirty="0" smtClean="0"/>
              <a:t>1</a:t>
            </a:r>
            <a:endParaRPr lang="en-GB" sz="1400" dirty="0"/>
          </a:p>
        </p:txBody>
      </p:sp>
      <p:sp>
        <p:nvSpPr>
          <p:cNvPr id="17" name="TextBox 16"/>
          <p:cNvSpPr txBox="1"/>
          <p:nvPr/>
        </p:nvSpPr>
        <p:spPr>
          <a:xfrm>
            <a:off x="382343" y="7643113"/>
            <a:ext cx="284052" cy="307777"/>
          </a:xfrm>
          <a:prstGeom prst="rect">
            <a:avLst/>
          </a:prstGeom>
          <a:noFill/>
        </p:spPr>
        <p:txBody>
          <a:bodyPr wrap="none" rtlCol="0">
            <a:spAutoFit/>
          </a:bodyPr>
          <a:lstStyle/>
          <a:p>
            <a:r>
              <a:rPr lang="en-US" sz="1400" dirty="0"/>
              <a:t>2</a:t>
            </a:r>
            <a:endParaRPr lang="en-GB" sz="1400" dirty="0"/>
          </a:p>
        </p:txBody>
      </p:sp>
      <p:sp>
        <p:nvSpPr>
          <p:cNvPr id="18" name="TextBox 17"/>
          <p:cNvSpPr txBox="1"/>
          <p:nvPr/>
        </p:nvSpPr>
        <p:spPr>
          <a:xfrm>
            <a:off x="5455267" y="744959"/>
            <a:ext cx="2095445" cy="307777"/>
          </a:xfrm>
          <a:prstGeom prst="rect">
            <a:avLst/>
          </a:prstGeom>
          <a:noFill/>
        </p:spPr>
        <p:txBody>
          <a:bodyPr wrap="none" rtlCol="0">
            <a:spAutoFit/>
          </a:bodyPr>
          <a:lstStyle/>
          <a:p>
            <a:r>
              <a:rPr lang="en-US" sz="1400" u="sng" dirty="0" smtClean="0">
                <a:solidFill>
                  <a:schemeClr val="accent5"/>
                </a:solidFill>
              </a:rPr>
              <a:t>Region 1: Most critical!!</a:t>
            </a:r>
            <a:endParaRPr lang="en-GB" sz="1400" u="sng" dirty="0">
              <a:solidFill>
                <a:schemeClr val="accent5"/>
              </a:solidFill>
            </a:endParaRPr>
          </a:p>
        </p:txBody>
      </p:sp>
      <p:sp>
        <p:nvSpPr>
          <p:cNvPr id="29" name="TextBox 28"/>
          <p:cNvSpPr txBox="1"/>
          <p:nvPr/>
        </p:nvSpPr>
        <p:spPr>
          <a:xfrm>
            <a:off x="1686716" y="1283058"/>
            <a:ext cx="284052" cy="307777"/>
          </a:xfrm>
          <a:prstGeom prst="rect">
            <a:avLst/>
          </a:prstGeom>
          <a:noFill/>
        </p:spPr>
        <p:txBody>
          <a:bodyPr wrap="none" rtlCol="0">
            <a:spAutoFit/>
          </a:bodyPr>
          <a:lstStyle/>
          <a:p>
            <a:r>
              <a:rPr lang="en-US" sz="1400" dirty="0" smtClean="0"/>
              <a:t>3</a:t>
            </a:r>
            <a:endParaRPr lang="en-GB" sz="1400" dirty="0"/>
          </a:p>
        </p:txBody>
      </p:sp>
      <p:sp>
        <p:nvSpPr>
          <p:cNvPr id="30" name="TextBox 29"/>
          <p:cNvSpPr txBox="1"/>
          <p:nvPr/>
        </p:nvSpPr>
        <p:spPr>
          <a:xfrm>
            <a:off x="3471678" y="4231585"/>
            <a:ext cx="284052" cy="307777"/>
          </a:xfrm>
          <a:prstGeom prst="rect">
            <a:avLst/>
          </a:prstGeom>
          <a:noFill/>
        </p:spPr>
        <p:txBody>
          <a:bodyPr wrap="none" rtlCol="0">
            <a:spAutoFit/>
          </a:bodyPr>
          <a:lstStyle/>
          <a:p>
            <a:r>
              <a:rPr lang="en-US" sz="1400" dirty="0" smtClean="0"/>
              <a:t>2</a:t>
            </a:r>
            <a:endParaRPr lang="en-GB" sz="1400" dirty="0"/>
          </a:p>
        </p:txBody>
      </p:sp>
      <p:sp>
        <p:nvSpPr>
          <p:cNvPr id="31" name="TextBox 30"/>
          <p:cNvSpPr txBox="1"/>
          <p:nvPr/>
        </p:nvSpPr>
        <p:spPr>
          <a:xfrm>
            <a:off x="6437936" y="4233185"/>
            <a:ext cx="284052" cy="307777"/>
          </a:xfrm>
          <a:prstGeom prst="rect">
            <a:avLst/>
          </a:prstGeom>
          <a:noFill/>
        </p:spPr>
        <p:txBody>
          <a:bodyPr wrap="none" rtlCol="0">
            <a:spAutoFit/>
          </a:bodyPr>
          <a:lstStyle/>
          <a:p>
            <a:r>
              <a:rPr lang="en-US" sz="1400" dirty="0" smtClean="0"/>
              <a:t>3</a:t>
            </a:r>
            <a:endParaRPr lang="en-GB" sz="1400" dirty="0"/>
          </a:p>
        </p:txBody>
      </p:sp>
      <p:graphicFrame>
        <p:nvGraphicFramePr>
          <p:cNvPr id="32" name="Table 31"/>
          <p:cNvGraphicFramePr>
            <a:graphicFrameLocks noGrp="1"/>
          </p:cNvGraphicFramePr>
          <p:nvPr>
            <p:extLst>
              <p:ext uri="{D42A27DB-BD31-4B8C-83A1-F6EECF244321}">
                <p14:modId xmlns:p14="http://schemas.microsoft.com/office/powerpoint/2010/main" val="4079301532"/>
              </p:ext>
            </p:extLst>
          </p:nvPr>
        </p:nvGraphicFramePr>
        <p:xfrm>
          <a:off x="4893091" y="1172509"/>
          <a:ext cx="2969594" cy="1499678"/>
        </p:xfrm>
        <a:graphic>
          <a:graphicData uri="http://schemas.openxmlformats.org/drawingml/2006/table">
            <a:tbl>
              <a:tblPr firstRow="1" firstCol="1" bandRow="1">
                <a:tableStyleId>{5C22544A-7EE6-4342-B048-85BDC9FD1C3A}</a:tableStyleId>
              </a:tblPr>
              <a:tblGrid>
                <a:gridCol w="1278988">
                  <a:extLst>
                    <a:ext uri="{9D8B030D-6E8A-4147-A177-3AD203B41FA5}">
                      <a16:colId xmlns:a16="http://schemas.microsoft.com/office/drawing/2014/main" val="20000"/>
                    </a:ext>
                  </a:extLst>
                </a:gridCol>
                <a:gridCol w="911534">
                  <a:extLst>
                    <a:ext uri="{9D8B030D-6E8A-4147-A177-3AD203B41FA5}">
                      <a16:colId xmlns:a16="http://schemas.microsoft.com/office/drawing/2014/main" val="20003"/>
                    </a:ext>
                  </a:extLst>
                </a:gridCol>
                <a:gridCol w="779072">
                  <a:extLst>
                    <a:ext uri="{9D8B030D-6E8A-4147-A177-3AD203B41FA5}">
                      <a16:colId xmlns:a16="http://schemas.microsoft.com/office/drawing/2014/main" val="20004"/>
                    </a:ext>
                  </a:extLst>
                </a:gridCol>
              </a:tblGrid>
              <a:tr h="232476">
                <a:tc rowSpan="2">
                  <a:txBody>
                    <a:bodyPr/>
                    <a:lstStyle/>
                    <a:p>
                      <a:pPr>
                        <a:lnSpc>
                          <a:spcPct val="107000"/>
                        </a:lnSpc>
                        <a:spcAft>
                          <a:spcPts val="0"/>
                        </a:spcAft>
                      </a:pPr>
                      <a:endParaRPr lang="en-GB" sz="1100" dirty="0" smtClean="0">
                        <a:effectLst/>
                      </a:endParaRPr>
                    </a:p>
                    <a:p>
                      <a:pPr>
                        <a:lnSpc>
                          <a:spcPct val="107000"/>
                        </a:lnSpc>
                        <a:spcAft>
                          <a:spcPts val="0"/>
                        </a:spcAft>
                      </a:pPr>
                      <a:r>
                        <a:rPr lang="en-GB" sz="1100" dirty="0" smtClean="0">
                          <a:effectLst/>
                        </a:rPr>
                        <a:t>component</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lnSpc>
                          <a:spcPct val="107000"/>
                        </a:lnSpc>
                        <a:spcAft>
                          <a:spcPts val="0"/>
                        </a:spcAft>
                      </a:pPr>
                      <a:r>
                        <a:rPr lang="en-GB" sz="1600" dirty="0" smtClean="0">
                          <a:effectLst/>
                          <a:latin typeface="Calibri" panose="020F0502020204030204" pitchFamily="34" charset="0"/>
                          <a:ea typeface="Calibri" panose="020F0502020204030204" pitchFamily="34" charset="0"/>
                          <a:cs typeface="Times New Roman" panose="02020603050405020304" pitchFamily="18" charset="0"/>
                        </a:rPr>
                        <a:t>Q1</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nSpc>
                          <a:spcPct val="107000"/>
                        </a:lnSpc>
                        <a:spcAft>
                          <a:spcPts val="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404495">
                <a:tc vMerge="1">
                  <a:txBody>
                    <a:bodyPr/>
                    <a:lstStyle/>
                    <a:p>
                      <a:endParaRPr lang="en-GB"/>
                    </a:p>
                  </a:txBody>
                  <a:tcPr/>
                </a:tc>
                <a:tc>
                  <a:txBody>
                    <a:bodyPr/>
                    <a:lstStyle/>
                    <a:p>
                      <a:pPr algn="ctr">
                        <a:lnSpc>
                          <a:spcPct val="107000"/>
                        </a:lnSpc>
                        <a:spcAft>
                          <a:spcPts val="0"/>
                        </a:spcAft>
                      </a:pPr>
                      <a:r>
                        <a:rPr lang="en-GB" sz="1000" baseline="0" dirty="0" smtClean="0">
                          <a:effectLst/>
                          <a:latin typeface="Calibri" panose="020F0502020204030204" pitchFamily="34" charset="0"/>
                          <a:ea typeface="Calibri" panose="020F0502020204030204" pitchFamily="34" charset="0"/>
                          <a:cs typeface="Times New Roman" panose="02020603050405020304" pitchFamily="18" charset="0"/>
                        </a:rPr>
                        <a:t>Torque</a:t>
                      </a:r>
                    </a:p>
                    <a:p>
                      <a:pPr algn="ctr">
                        <a:lnSpc>
                          <a:spcPct val="107000"/>
                        </a:lnSpc>
                        <a:spcAft>
                          <a:spcPts val="0"/>
                        </a:spcAft>
                      </a:pPr>
                      <a:r>
                        <a:rPr lang="en-GB" sz="900" baseline="0" dirty="0" smtClean="0">
                          <a:effectLst/>
                          <a:latin typeface="Calibri" panose="020F0502020204030204" pitchFamily="34" charset="0"/>
                          <a:ea typeface="Calibri" panose="020F0502020204030204" pitchFamily="34" charset="0"/>
                          <a:cs typeface="Times New Roman" panose="02020603050405020304" pitchFamily="18" charset="0"/>
                        </a:rPr>
                        <a:t> [N m/W block] </a:t>
                      </a:r>
                      <a:endParaRPr lang="en-GB" sz="8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lnSpc>
                          <a:spcPct val="107000"/>
                        </a:lnSpc>
                        <a:spcAft>
                          <a:spcPts val="0"/>
                        </a:spcAft>
                      </a:pPr>
                      <a:r>
                        <a:rPr lang="en-US" sz="900" dirty="0" smtClean="0">
                          <a:effectLst/>
                          <a:latin typeface="Calibri" panose="020F0502020204030204" pitchFamily="34" charset="0"/>
                          <a:ea typeface="Calibri" panose="020F0502020204030204" pitchFamily="34" charset="0"/>
                          <a:cs typeface="Times New Roman" panose="02020603050405020304" pitchFamily="18" charset="0"/>
                        </a:rPr>
                        <a:t>Tangential</a:t>
                      </a:r>
                      <a:r>
                        <a:rPr lang="en-US" sz="900" baseline="0" dirty="0" smtClean="0">
                          <a:effectLst/>
                          <a:latin typeface="Calibri" panose="020F0502020204030204" pitchFamily="34" charset="0"/>
                          <a:ea typeface="Calibri" panose="020F0502020204030204" pitchFamily="34" charset="0"/>
                          <a:cs typeface="Times New Roman" panose="02020603050405020304" pitchFamily="18" charset="0"/>
                        </a:rPr>
                        <a:t> force </a:t>
                      </a:r>
                    </a:p>
                    <a:p>
                      <a:pPr algn="ctr">
                        <a:lnSpc>
                          <a:spcPct val="107000"/>
                        </a:lnSpc>
                        <a:spcAft>
                          <a:spcPts val="0"/>
                        </a:spcAft>
                      </a:pPr>
                      <a:r>
                        <a:rPr lang="en-US" sz="900" baseline="0" dirty="0" smtClean="0">
                          <a:effectLst/>
                          <a:latin typeface="Calibri" panose="020F0502020204030204" pitchFamily="34" charset="0"/>
                          <a:ea typeface="Calibri" panose="020F0502020204030204" pitchFamily="34" charset="0"/>
                          <a:cs typeface="Times New Roman" panose="02020603050405020304" pitchFamily="18" charset="0"/>
                        </a:rPr>
                        <a:t>[N/W block]</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1"/>
                  </a:ext>
                </a:extLst>
              </a:tr>
              <a:tr h="256602">
                <a:tc>
                  <a:txBody>
                    <a:bodyPr/>
                    <a:lstStyle/>
                    <a:p>
                      <a:pPr>
                        <a:lnSpc>
                          <a:spcPct val="107000"/>
                        </a:lnSpc>
                        <a:spcAft>
                          <a:spcPts val="0"/>
                        </a:spcAft>
                      </a:pPr>
                      <a:r>
                        <a:rPr lang="en-GB" sz="1000" dirty="0">
                          <a:effectLst/>
                        </a:rPr>
                        <a:t>Cold </a:t>
                      </a:r>
                      <a:r>
                        <a:rPr lang="en-GB" sz="1000" dirty="0" smtClean="0">
                          <a:effectLst/>
                        </a:rPr>
                        <a:t>bore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1200" b="0" dirty="0" smtClean="0">
                          <a:latin typeface="+mn-lt"/>
                        </a:rPr>
                        <a:t>253 </a:t>
                      </a:r>
                      <a:endParaRPr lang="en-GB" sz="1200" b="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1200" b="0" dirty="0" smtClean="0">
                          <a:effectLst/>
                          <a:latin typeface="+mn-lt"/>
                          <a:ea typeface="Calibri" panose="020F0502020204030204" pitchFamily="34" charset="0"/>
                          <a:cs typeface="Times New Roman" panose="02020603050405020304" pitchFamily="18" charset="0"/>
                        </a:rPr>
                        <a:t>3400</a:t>
                      </a:r>
                      <a:endParaRPr lang="en-GB" sz="1200" b="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85306">
                <a:tc>
                  <a:txBody>
                    <a:bodyPr/>
                    <a:lstStyle/>
                    <a:p>
                      <a:pPr>
                        <a:lnSpc>
                          <a:spcPct val="107000"/>
                        </a:lnSpc>
                        <a:spcAft>
                          <a:spcPts val="0"/>
                        </a:spcAft>
                      </a:pPr>
                      <a:r>
                        <a:rPr lang="en-GB" sz="1000" dirty="0" smtClean="0">
                          <a:effectLst/>
                        </a:rPr>
                        <a:t>Heat absorber</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1200" b="0" dirty="0" smtClean="0">
                          <a:latin typeface="+mn-lt"/>
                        </a:rPr>
                        <a:t>280</a:t>
                      </a:r>
                      <a:endParaRPr lang="en-GB" sz="1200" b="0" dirty="0" smtClean="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1200" b="0" dirty="0" smtClean="0">
                          <a:effectLst/>
                          <a:latin typeface="+mn-lt"/>
                          <a:ea typeface="Calibri" panose="020F0502020204030204" pitchFamily="34" charset="0"/>
                          <a:cs typeface="Times New Roman" panose="02020603050405020304" pitchFamily="18" charset="0"/>
                        </a:rPr>
                        <a:t>4200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56602">
                <a:tc>
                  <a:txBody>
                    <a:bodyPr/>
                    <a:lstStyle/>
                    <a:p>
                      <a:pPr>
                        <a:lnSpc>
                          <a:spcPct val="107000"/>
                        </a:lnSpc>
                        <a:spcAft>
                          <a:spcPts val="0"/>
                        </a:spcAft>
                      </a:pPr>
                      <a:r>
                        <a:rPr lang="en-GB" sz="1000" dirty="0" smtClean="0">
                          <a:effectLst/>
                        </a:rPr>
                        <a:t>Octagonal pipe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1200" b="0" dirty="0" smtClean="0">
                          <a:latin typeface="+mn-lt"/>
                        </a:rPr>
                        <a:t>81.5 </a:t>
                      </a:r>
                      <a:endParaRPr lang="en-GB" sz="1200" b="0" dirty="0" smtClean="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1200" b="0" dirty="0" smtClean="0">
                          <a:latin typeface="+mn-lt"/>
                        </a:rPr>
                        <a:t>1600</a:t>
                      </a:r>
                      <a:endParaRPr lang="en-GB" sz="1200" b="0" dirty="0" smtClean="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33" name="Picture 32"/>
          <p:cNvPicPr>
            <a:picLocks noChangeAspect="1"/>
          </p:cNvPicPr>
          <p:nvPr/>
        </p:nvPicPr>
        <p:blipFill rotWithShape="1">
          <a:blip r:embed="rId6"/>
          <a:srcRect l="633" t="19701" r="45944" b="33017"/>
          <a:stretch/>
        </p:blipFill>
        <p:spPr>
          <a:xfrm>
            <a:off x="2856946" y="1777429"/>
            <a:ext cx="936105" cy="500547"/>
          </a:xfrm>
          <a:prstGeom prst="rect">
            <a:avLst/>
          </a:prstGeom>
        </p:spPr>
      </p:pic>
      <p:sp>
        <p:nvSpPr>
          <p:cNvPr id="34" name="TextBox 33"/>
          <p:cNvSpPr txBox="1"/>
          <p:nvPr/>
        </p:nvSpPr>
        <p:spPr>
          <a:xfrm>
            <a:off x="4744643" y="3091651"/>
            <a:ext cx="3448380" cy="307777"/>
          </a:xfrm>
          <a:prstGeom prst="rect">
            <a:avLst/>
          </a:prstGeom>
          <a:noFill/>
        </p:spPr>
        <p:txBody>
          <a:bodyPr wrap="none" rtlCol="0">
            <a:spAutoFit/>
          </a:bodyPr>
          <a:lstStyle/>
          <a:p>
            <a:r>
              <a:rPr lang="en-US" sz="1400" u="sng" dirty="0" smtClean="0">
                <a:solidFill>
                  <a:schemeClr val="accent5"/>
                </a:solidFill>
              </a:rPr>
              <a:t>Region 3: Less severe than without CLIQ</a:t>
            </a:r>
            <a:endParaRPr lang="en-GB" sz="1400" u="sng" dirty="0">
              <a:solidFill>
                <a:schemeClr val="accent5"/>
              </a:solidFill>
            </a:endParaRPr>
          </a:p>
        </p:txBody>
      </p:sp>
      <p:sp>
        <p:nvSpPr>
          <p:cNvPr id="35" name="Rectangle 34"/>
          <p:cNvSpPr/>
          <p:nvPr/>
        </p:nvSpPr>
        <p:spPr>
          <a:xfrm>
            <a:off x="4774943" y="3346933"/>
            <a:ext cx="4195630" cy="553998"/>
          </a:xfrm>
          <a:prstGeom prst="rect">
            <a:avLst/>
          </a:prstGeom>
          <a:ln w="3175">
            <a:noFill/>
          </a:ln>
        </p:spPr>
        <p:style>
          <a:lnRef idx="2">
            <a:schemeClr val="dk1"/>
          </a:lnRef>
          <a:fillRef idx="1">
            <a:schemeClr val="lt1"/>
          </a:fillRef>
          <a:effectRef idx="0">
            <a:schemeClr val="dk1"/>
          </a:effectRef>
          <a:fontRef idx="minor">
            <a:schemeClr val="dk1"/>
          </a:fontRef>
        </p:style>
        <p:txBody>
          <a:bodyPr wrap="square">
            <a:spAutoFit/>
          </a:bodyPr>
          <a:lstStyle/>
          <a:p>
            <a:r>
              <a:rPr lang="en-US" sz="1400" dirty="0" smtClean="0">
                <a:solidFill>
                  <a:schemeClr val="accent5"/>
                </a:solidFill>
              </a:rPr>
              <a:t>E.g. </a:t>
            </a:r>
            <a:r>
              <a:rPr lang="en-US" sz="1400" dirty="0" err="1" smtClean="0">
                <a:solidFill>
                  <a:schemeClr val="accent5"/>
                </a:solidFill>
              </a:rPr>
              <a:t>Fy</a:t>
            </a:r>
            <a:r>
              <a:rPr lang="en-US" sz="1400" dirty="0" smtClean="0">
                <a:solidFill>
                  <a:schemeClr val="accent5"/>
                </a:solidFill>
              </a:rPr>
              <a:t> for the tungsten block:</a:t>
            </a:r>
            <a:r>
              <a:rPr lang="en-GB" sz="1400" dirty="0">
                <a:solidFill>
                  <a:schemeClr val="accent5"/>
                </a:solidFill>
              </a:rPr>
              <a:t> </a:t>
            </a:r>
            <a:endParaRPr lang="en-GB" sz="1400" dirty="0" smtClean="0">
              <a:solidFill>
                <a:schemeClr val="accent5"/>
              </a:solidFill>
            </a:endParaRPr>
          </a:p>
          <a:p>
            <a:r>
              <a:rPr lang="en-GB" sz="1400" dirty="0" smtClean="0">
                <a:solidFill>
                  <a:schemeClr val="accent5"/>
                </a:solidFill>
              </a:rPr>
              <a:t>Q1</a:t>
            </a:r>
            <a:r>
              <a:rPr lang="en-GB" sz="1400" baseline="-25000" dirty="0" smtClean="0">
                <a:solidFill>
                  <a:schemeClr val="accent5"/>
                </a:solidFill>
              </a:rPr>
              <a:t>NO CLIQ</a:t>
            </a:r>
            <a:r>
              <a:rPr lang="en-GB" sz="1400" dirty="0" smtClean="0">
                <a:solidFill>
                  <a:schemeClr val="accent5"/>
                </a:solidFill>
              </a:rPr>
              <a:t> ~233.5  [N/mm] &gt; Q1</a:t>
            </a:r>
            <a:r>
              <a:rPr lang="en-GB" sz="1400" baseline="-25000" dirty="0" smtClean="0">
                <a:solidFill>
                  <a:schemeClr val="accent5"/>
                </a:solidFill>
              </a:rPr>
              <a:t>CLIQ</a:t>
            </a:r>
            <a:r>
              <a:rPr lang="en-GB" sz="1400" dirty="0" smtClean="0">
                <a:solidFill>
                  <a:schemeClr val="accent5"/>
                </a:solidFill>
              </a:rPr>
              <a:t> </a:t>
            </a:r>
            <a:r>
              <a:rPr lang="en-GB" sz="1400" dirty="0">
                <a:solidFill>
                  <a:schemeClr val="accent5"/>
                </a:solidFill>
              </a:rPr>
              <a:t>~</a:t>
            </a:r>
            <a:r>
              <a:rPr lang="en-GB" sz="1400" dirty="0" smtClean="0">
                <a:solidFill>
                  <a:schemeClr val="accent5"/>
                </a:solidFill>
              </a:rPr>
              <a:t>200.5  [N/mm</a:t>
            </a:r>
            <a:r>
              <a:rPr lang="en-GB" sz="1600" dirty="0" smtClean="0">
                <a:solidFill>
                  <a:schemeClr val="accent5"/>
                </a:solidFill>
              </a:rPr>
              <a:t>]</a:t>
            </a:r>
            <a:endParaRPr lang="en-GB" sz="1600" dirty="0">
              <a:solidFill>
                <a:schemeClr val="accent5"/>
              </a:solidFill>
            </a:endParaRPr>
          </a:p>
        </p:txBody>
      </p:sp>
      <p:sp>
        <p:nvSpPr>
          <p:cNvPr id="36" name="TextBox 35"/>
          <p:cNvSpPr txBox="1"/>
          <p:nvPr/>
        </p:nvSpPr>
        <p:spPr>
          <a:xfrm>
            <a:off x="4737912" y="2812789"/>
            <a:ext cx="3049233" cy="307777"/>
          </a:xfrm>
          <a:prstGeom prst="rect">
            <a:avLst/>
          </a:prstGeom>
          <a:noFill/>
        </p:spPr>
        <p:txBody>
          <a:bodyPr wrap="none" rtlCol="0">
            <a:spAutoFit/>
          </a:bodyPr>
          <a:lstStyle/>
          <a:p>
            <a:r>
              <a:rPr lang="en-US" sz="1400" u="sng" dirty="0" smtClean="0">
                <a:solidFill>
                  <a:schemeClr val="accent5"/>
                </a:solidFill>
              </a:rPr>
              <a:t>Region 2: Less severe than phase 1</a:t>
            </a:r>
            <a:endParaRPr lang="en-GB" sz="1400" u="sng" dirty="0">
              <a:solidFill>
                <a:schemeClr val="accent5"/>
              </a:solidFill>
            </a:endParaRPr>
          </a:p>
        </p:txBody>
      </p:sp>
      <p:cxnSp>
        <p:nvCxnSpPr>
          <p:cNvPr id="38" name="Straight Connector 37"/>
          <p:cNvCxnSpPr/>
          <p:nvPr/>
        </p:nvCxnSpPr>
        <p:spPr>
          <a:xfrm flipH="1">
            <a:off x="630409" y="3312463"/>
            <a:ext cx="3162642" cy="0"/>
          </a:xfrm>
          <a:prstGeom prst="line">
            <a:avLst/>
          </a:prstGeom>
          <a:ln w="317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0" name="Straight Connector 39"/>
          <p:cNvCxnSpPr/>
          <p:nvPr/>
        </p:nvCxnSpPr>
        <p:spPr>
          <a:xfrm>
            <a:off x="2123728" y="1220323"/>
            <a:ext cx="0" cy="2552389"/>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9" name="Titre 1"/>
          <p:cNvSpPr txBox="1">
            <a:spLocks/>
          </p:cNvSpPr>
          <p:nvPr/>
        </p:nvSpPr>
        <p:spPr>
          <a:xfrm>
            <a:off x="611560" y="44624"/>
            <a:ext cx="7744016" cy="576064"/>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N</a:t>
            </a:r>
            <a:r>
              <a:rPr lang="en-GB" dirty="0" smtClean="0"/>
              <a:t>umerical results at 17.8 kA</a:t>
            </a:r>
            <a:endParaRPr lang="en-GB" dirty="0"/>
          </a:p>
        </p:txBody>
      </p:sp>
      <p:pic>
        <p:nvPicPr>
          <p:cNvPr id="2" name="Picture 1"/>
          <p:cNvPicPr>
            <a:picLocks noChangeAspect="1"/>
          </p:cNvPicPr>
          <p:nvPr/>
        </p:nvPicPr>
        <p:blipFill>
          <a:blip r:embed="rId7"/>
          <a:stretch>
            <a:fillRect/>
          </a:stretch>
        </p:blipFill>
        <p:spPr>
          <a:xfrm>
            <a:off x="1234071" y="4742800"/>
            <a:ext cx="1298561" cy="1524132"/>
          </a:xfrm>
          <a:prstGeom prst="rect">
            <a:avLst/>
          </a:prstGeom>
        </p:spPr>
      </p:pic>
    </p:spTree>
    <p:extLst>
      <p:ext uri="{BB962C8B-B14F-4D97-AF65-F5344CB8AC3E}">
        <p14:creationId xmlns:p14="http://schemas.microsoft.com/office/powerpoint/2010/main" val="1646651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611560" y="260648"/>
            <a:ext cx="7744016" cy="576064"/>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Assumption of the numerical model</a:t>
            </a:r>
            <a:endParaRPr lang="en-GB" dirty="0"/>
          </a:p>
        </p:txBody>
      </p:sp>
      <p:sp>
        <p:nvSpPr>
          <p:cNvPr id="8" name="Rectangle 7"/>
          <p:cNvSpPr/>
          <p:nvPr/>
        </p:nvSpPr>
        <p:spPr>
          <a:xfrm>
            <a:off x="395536" y="1484784"/>
            <a:ext cx="8208912" cy="4555093"/>
          </a:xfrm>
          <a:prstGeom prst="rect">
            <a:avLst/>
          </a:prstGeom>
          <a:ln w="3175">
            <a:noFill/>
          </a:ln>
        </p:spPr>
        <p:style>
          <a:lnRef idx="2">
            <a:schemeClr val="dk1"/>
          </a:lnRef>
          <a:fillRef idx="1">
            <a:schemeClr val="lt1"/>
          </a:fillRef>
          <a:effectRef idx="0">
            <a:schemeClr val="dk1"/>
          </a:effectRef>
          <a:fontRef idx="minor">
            <a:schemeClr val="dk1"/>
          </a:fontRef>
        </p:style>
        <p:txBody>
          <a:bodyPr wrap="square">
            <a:spAutoFit/>
          </a:bodyPr>
          <a:lstStyle/>
          <a:p>
            <a:pPr marL="285750" indent="-285750">
              <a:buFontTx/>
              <a:buChar char="-"/>
            </a:pPr>
            <a:r>
              <a:rPr lang="en-GB" dirty="0" smtClean="0">
                <a:solidFill>
                  <a:schemeClr val="accent5"/>
                </a:solidFill>
              </a:rPr>
              <a:t>No magnet coil modelled;</a:t>
            </a:r>
          </a:p>
          <a:p>
            <a:endParaRPr lang="en-GB" dirty="0">
              <a:solidFill>
                <a:schemeClr val="accent5"/>
              </a:solidFill>
            </a:endParaRPr>
          </a:p>
          <a:p>
            <a:pPr marL="285750" indent="-285750">
              <a:buFontTx/>
              <a:buChar char="-"/>
            </a:pPr>
            <a:r>
              <a:rPr lang="en-GB" dirty="0" smtClean="0">
                <a:solidFill>
                  <a:schemeClr val="accent5"/>
                </a:solidFill>
              </a:rPr>
              <a:t>The electro-dynamic of the magnet is not considered (No IFCC, ISCC);</a:t>
            </a:r>
          </a:p>
          <a:p>
            <a:pPr marL="285750" indent="-285750">
              <a:buFontTx/>
              <a:buChar char="-"/>
            </a:pPr>
            <a:endParaRPr lang="en-GB" dirty="0">
              <a:solidFill>
                <a:schemeClr val="accent5"/>
              </a:solidFill>
            </a:endParaRPr>
          </a:p>
          <a:p>
            <a:pPr marL="285750" indent="-285750">
              <a:buFontTx/>
              <a:buChar char="-"/>
            </a:pPr>
            <a:r>
              <a:rPr lang="en-GB" dirty="0" smtClean="0">
                <a:solidFill>
                  <a:schemeClr val="accent5"/>
                </a:solidFill>
              </a:rPr>
              <a:t>Magneto-resistivity of copper considered;</a:t>
            </a:r>
          </a:p>
          <a:p>
            <a:pPr marL="285750" indent="-285750">
              <a:buFontTx/>
              <a:buChar char="-"/>
            </a:pPr>
            <a:endParaRPr lang="en-GB" dirty="0">
              <a:solidFill>
                <a:schemeClr val="accent5"/>
              </a:solidFill>
            </a:endParaRPr>
          </a:p>
          <a:p>
            <a:pPr marL="285750" indent="-285750">
              <a:buFontTx/>
              <a:buChar char="-"/>
            </a:pPr>
            <a:r>
              <a:rPr lang="en-GB" dirty="0" smtClean="0">
                <a:solidFill>
                  <a:schemeClr val="accent5"/>
                </a:solidFill>
              </a:rPr>
              <a:t>Heat load affecting the electrical properties considered;</a:t>
            </a:r>
          </a:p>
          <a:p>
            <a:pPr marL="285750" indent="-285750">
              <a:buFontTx/>
              <a:buChar char="-"/>
            </a:pPr>
            <a:endParaRPr lang="en-GB" dirty="0">
              <a:solidFill>
                <a:schemeClr val="accent5"/>
              </a:solidFill>
            </a:endParaRPr>
          </a:p>
          <a:p>
            <a:pPr marL="285750" indent="-285750">
              <a:buFontTx/>
              <a:buChar char="-"/>
            </a:pPr>
            <a:r>
              <a:rPr lang="en-GB" dirty="0" smtClean="0">
                <a:solidFill>
                  <a:schemeClr val="accent5"/>
                </a:solidFill>
              </a:rPr>
              <a:t>Measured magnetic field assigned as input for the comparison of the experimental results with the simulations in this presentation.</a:t>
            </a:r>
          </a:p>
          <a:p>
            <a:pPr marL="285750" indent="-285750">
              <a:buFontTx/>
              <a:buChar char="-"/>
            </a:pPr>
            <a:endParaRPr lang="en-GB" dirty="0">
              <a:solidFill>
                <a:schemeClr val="accent5"/>
              </a:solidFill>
            </a:endParaRPr>
          </a:p>
          <a:p>
            <a:pPr marL="285750" indent="-285750">
              <a:buFontTx/>
              <a:buChar char="-"/>
            </a:pPr>
            <a:endParaRPr lang="en-GB" dirty="0">
              <a:solidFill>
                <a:schemeClr val="accent5"/>
              </a:solidFill>
            </a:endParaRPr>
          </a:p>
          <a:p>
            <a:endParaRPr lang="en-GB" dirty="0">
              <a:solidFill>
                <a:schemeClr val="accent5"/>
              </a:solidFill>
            </a:endParaRPr>
          </a:p>
          <a:p>
            <a:endParaRPr lang="en-GB" dirty="0" smtClean="0">
              <a:solidFill>
                <a:schemeClr val="accent5"/>
              </a:solidFill>
            </a:endParaRPr>
          </a:p>
          <a:p>
            <a:endParaRPr lang="en-GB" dirty="0">
              <a:solidFill>
                <a:schemeClr val="accent5"/>
              </a:solidFill>
            </a:endParaRPr>
          </a:p>
          <a:p>
            <a:endParaRPr lang="en-GB" sz="2000" dirty="0">
              <a:solidFill>
                <a:schemeClr val="accent5"/>
              </a:solidFill>
            </a:endParaRPr>
          </a:p>
        </p:txBody>
      </p:sp>
      <p:sp>
        <p:nvSpPr>
          <p:cNvPr id="4"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Tree>
    <p:extLst>
      <p:ext uri="{BB962C8B-B14F-4D97-AF65-F5344CB8AC3E}">
        <p14:creationId xmlns:p14="http://schemas.microsoft.com/office/powerpoint/2010/main" val="141556759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20993" y="2063790"/>
            <a:ext cx="4382534" cy="3286902"/>
          </a:xfrm>
          <a:prstGeom prst="rect">
            <a:avLst/>
          </a:prstGeom>
        </p:spPr>
      </p:pic>
      <p:sp>
        <p:nvSpPr>
          <p:cNvPr id="2" name="Rectangle 1"/>
          <p:cNvSpPr/>
          <p:nvPr/>
        </p:nvSpPr>
        <p:spPr>
          <a:xfrm>
            <a:off x="1647941" y="1700808"/>
            <a:ext cx="1368152" cy="369332"/>
          </a:xfrm>
          <a:prstGeom prst="rect">
            <a:avLst/>
          </a:prstGeom>
        </p:spPr>
        <p:txBody>
          <a:bodyPr wrap="square">
            <a:spAutoFit/>
          </a:bodyPr>
          <a:lstStyle/>
          <a:p>
            <a:r>
              <a:rPr lang="en-GB" dirty="0" smtClean="0">
                <a:solidFill>
                  <a:schemeClr val="accent5"/>
                </a:solidFill>
              </a:rPr>
              <a:t>First phase</a:t>
            </a:r>
            <a:endParaRPr lang="en-GB" dirty="0">
              <a:solidFill>
                <a:schemeClr val="accent5"/>
              </a:solidFill>
            </a:endParaRPr>
          </a:p>
        </p:txBody>
      </p:sp>
      <p:pic>
        <p:nvPicPr>
          <p:cNvPr id="9" name="Q1_new_design">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5941" y="2323189"/>
            <a:ext cx="4592153" cy="2636502"/>
          </a:xfrm>
          <a:prstGeom prst="rect">
            <a:avLst/>
          </a:prstGeom>
        </p:spPr>
      </p:pic>
      <p:sp>
        <p:nvSpPr>
          <p:cNvPr id="10" name="Rectangle 9"/>
          <p:cNvSpPr/>
          <p:nvPr/>
        </p:nvSpPr>
        <p:spPr>
          <a:xfrm>
            <a:off x="5940152" y="1668542"/>
            <a:ext cx="1872208" cy="369332"/>
          </a:xfrm>
          <a:prstGeom prst="rect">
            <a:avLst/>
          </a:prstGeom>
        </p:spPr>
        <p:txBody>
          <a:bodyPr wrap="square">
            <a:spAutoFit/>
          </a:bodyPr>
          <a:lstStyle/>
          <a:p>
            <a:r>
              <a:rPr lang="en-GB" dirty="0" smtClean="0">
                <a:solidFill>
                  <a:schemeClr val="accent5"/>
                </a:solidFill>
              </a:rPr>
              <a:t>Second phase *</a:t>
            </a:r>
            <a:endParaRPr lang="en-GB" dirty="0">
              <a:solidFill>
                <a:schemeClr val="accent5"/>
              </a:solidFill>
            </a:endParaRPr>
          </a:p>
        </p:txBody>
      </p:sp>
      <p:sp>
        <p:nvSpPr>
          <p:cNvPr id="11" name="Rectangle 10"/>
          <p:cNvSpPr/>
          <p:nvPr/>
        </p:nvSpPr>
        <p:spPr>
          <a:xfrm>
            <a:off x="4932040" y="5357776"/>
            <a:ext cx="3888432" cy="261610"/>
          </a:xfrm>
          <a:prstGeom prst="rect">
            <a:avLst/>
          </a:prstGeom>
        </p:spPr>
        <p:txBody>
          <a:bodyPr wrap="square">
            <a:spAutoFit/>
          </a:bodyPr>
          <a:lstStyle/>
          <a:p>
            <a:r>
              <a:rPr lang="en-GB" sz="1100" dirty="0" smtClean="0">
                <a:solidFill>
                  <a:schemeClr val="accent5"/>
                </a:solidFill>
              </a:rPr>
              <a:t>* For visual purposes only as the W blocks are not welded.</a:t>
            </a:r>
            <a:endParaRPr lang="en-GB" sz="1100" dirty="0">
              <a:solidFill>
                <a:schemeClr val="accent5"/>
              </a:solidFill>
            </a:endParaRPr>
          </a:p>
        </p:txBody>
      </p:sp>
      <p:sp>
        <p:nvSpPr>
          <p:cNvPr id="13" name="Titre 1"/>
          <p:cNvSpPr txBox="1">
            <a:spLocks/>
          </p:cNvSpPr>
          <p:nvPr/>
        </p:nvSpPr>
        <p:spPr>
          <a:xfrm>
            <a:off x="611560" y="44624"/>
            <a:ext cx="7744016" cy="576064"/>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Animations</a:t>
            </a:r>
            <a:endParaRPr lang="en-GB" dirty="0"/>
          </a:p>
        </p:txBody>
      </p:sp>
      <p:sp>
        <p:nvSpPr>
          <p:cNvPr id="8"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pic>
        <p:nvPicPr>
          <p:cNvPr id="3" name="Picture 2"/>
          <p:cNvPicPr>
            <a:picLocks noChangeAspect="1"/>
          </p:cNvPicPr>
          <p:nvPr/>
        </p:nvPicPr>
        <p:blipFill>
          <a:blip r:embed="rId6"/>
          <a:stretch>
            <a:fillRect/>
          </a:stretch>
        </p:blipFill>
        <p:spPr>
          <a:xfrm>
            <a:off x="4811259" y="2176147"/>
            <a:ext cx="4292268" cy="3062187"/>
          </a:xfrm>
          <a:prstGeom prst="rect">
            <a:avLst/>
          </a:prstGeom>
        </p:spPr>
      </p:pic>
    </p:spTree>
    <p:extLst>
      <p:ext uri="{BB962C8B-B14F-4D97-AF65-F5344CB8AC3E}">
        <p14:creationId xmlns:p14="http://schemas.microsoft.com/office/powerpoint/2010/main" val="648023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66"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vol="80000">
                <p:cTn id="14" repeatCount="indefinite" fill="hold" display="0">
                  <p:stCondLst>
                    <p:cond delay="indefinite"/>
                  </p:stCondLst>
                </p:cTn>
                <p:tgtEl>
                  <p:spTgt spid="9"/>
                </p:tgtEl>
              </p:cMediaNode>
            </p:video>
            <p:seq concurrent="1" nextAc="seek">
              <p:cTn id="15" restart="whenNotActive" fill="hold" evtFilter="cancelBubble" nodeType="interactiveSeq">
                <p:stCondLst>
                  <p:cond evt="onClick" delay="0">
                    <p:tgtEl>
                      <p:spTgt spid="9"/>
                    </p:tgtEl>
                  </p:cond>
                </p:stCondLst>
                <p:endSync evt="end" delay="0">
                  <p:rtn val="all"/>
                </p:endSync>
                <p:childTnLst>
                  <p:par>
                    <p:cTn id="16" fill="hold">
                      <p:stCondLst>
                        <p:cond delay="0"/>
                      </p:stCondLst>
                      <p:childTnLst>
                        <p:par>
                          <p:cTn id="17" fill="hold">
                            <p:stCondLst>
                              <p:cond delay="0"/>
                            </p:stCondLst>
                            <p:childTnLst>
                              <p:par>
                                <p:cTn id="18" presetID="2" presetClass="mediacall" presetSubtype="0" fill="hold" nodeType="clickEffect">
                                  <p:stCondLst>
                                    <p:cond delay="0"/>
                                  </p:stCondLst>
                                  <p:childTnLst>
                                    <p:cmd type="call" cmd="togglePause">
                                      <p:cBhvr>
                                        <p:cTn id="19"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501976" y="856806"/>
            <a:ext cx="8642024" cy="1077218"/>
          </a:xfrm>
          <a:prstGeom prst="rect">
            <a:avLst/>
          </a:prstGeom>
          <a:noFill/>
        </p:spPr>
        <p:txBody>
          <a:bodyPr wrap="square" rtlCol="0">
            <a:spAutoFit/>
          </a:bodyPr>
          <a:lstStyle/>
          <a:p>
            <a:r>
              <a:rPr lang="en-GB" sz="1600" i="1" u="sng" dirty="0">
                <a:solidFill>
                  <a:schemeClr val="accent5"/>
                </a:solidFill>
              </a:rPr>
              <a:t>3 custom made displacement measuring heads </a:t>
            </a:r>
            <a:r>
              <a:rPr lang="en-GB" sz="1600" i="1" dirty="0">
                <a:solidFill>
                  <a:schemeClr val="accent5"/>
                </a:solidFill>
              </a:rPr>
              <a:t>inside the </a:t>
            </a:r>
            <a:r>
              <a:rPr lang="en-GB" sz="1600" i="1" dirty="0" smtClean="0">
                <a:solidFill>
                  <a:schemeClr val="accent5"/>
                </a:solidFill>
              </a:rPr>
              <a:t>beam screen to measure:</a:t>
            </a:r>
          </a:p>
          <a:p>
            <a:pPr marL="171450" indent="-171450">
              <a:buFont typeface="Arial" panose="020B0604020202020204" pitchFamily="34" charset="0"/>
              <a:buChar char="•"/>
            </a:pPr>
            <a:r>
              <a:rPr lang="en-GB" sz="1600" i="1" dirty="0" smtClean="0">
                <a:solidFill>
                  <a:schemeClr val="accent5"/>
                </a:solidFill>
              </a:rPr>
              <a:t>Beam screen expansion</a:t>
            </a:r>
          </a:p>
          <a:p>
            <a:pPr marL="171450" indent="-171450">
              <a:buFont typeface="Arial" panose="020B0604020202020204" pitchFamily="34" charset="0"/>
              <a:buChar char="•"/>
            </a:pPr>
            <a:r>
              <a:rPr lang="en-GB" sz="1600" i="1" dirty="0" smtClean="0">
                <a:solidFill>
                  <a:schemeClr val="accent5"/>
                </a:solidFill>
              </a:rPr>
              <a:t>W block tilt</a:t>
            </a:r>
          </a:p>
          <a:p>
            <a:pPr marL="171450" indent="-171450">
              <a:buFont typeface="Arial" panose="020B0604020202020204" pitchFamily="34" charset="0"/>
              <a:buChar char="•"/>
            </a:pPr>
            <a:r>
              <a:rPr lang="en-GB" sz="1600" i="1" dirty="0" smtClean="0">
                <a:solidFill>
                  <a:schemeClr val="accent5"/>
                </a:solidFill>
              </a:rPr>
              <a:t>Magnetic field</a:t>
            </a:r>
            <a:endParaRPr lang="en-GB" sz="1600" i="1" dirty="0">
              <a:solidFill>
                <a:schemeClr val="accent5"/>
              </a:solidFill>
            </a:endParaRPr>
          </a:p>
        </p:txBody>
      </p:sp>
      <p:sp>
        <p:nvSpPr>
          <p:cNvPr id="29" name="Titre 1"/>
          <p:cNvSpPr txBox="1">
            <a:spLocks/>
          </p:cNvSpPr>
          <p:nvPr/>
        </p:nvSpPr>
        <p:spPr>
          <a:xfrm>
            <a:off x="611560" y="188640"/>
            <a:ext cx="7744016" cy="576064"/>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Measuring probe</a:t>
            </a:r>
            <a:endParaRPr lang="en-GB" dirty="0"/>
          </a:p>
        </p:txBody>
      </p:sp>
      <p:sp>
        <p:nvSpPr>
          <p:cNvPr id="35" name="Footer Placeholder 3"/>
          <p:cNvSpPr txBox="1">
            <a:spLocks/>
          </p:cNvSpPr>
          <p:nvPr/>
        </p:nvSpPr>
        <p:spPr>
          <a:xfrm>
            <a:off x="1905000" y="6356350"/>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M. Morrone, C. Garion</a:t>
            </a:r>
            <a:endParaRPr lang="en-GB" dirty="0"/>
          </a:p>
        </p:txBody>
      </p:sp>
      <p:pic>
        <p:nvPicPr>
          <p:cNvPr id="34" name="Picture 33"/>
          <p:cNvPicPr>
            <a:picLocks noChangeAspect="1"/>
          </p:cNvPicPr>
          <p:nvPr/>
        </p:nvPicPr>
        <p:blipFill>
          <a:blip r:embed="rId2"/>
          <a:stretch>
            <a:fillRect/>
          </a:stretch>
        </p:blipFill>
        <p:spPr>
          <a:xfrm>
            <a:off x="611560" y="2222757"/>
            <a:ext cx="4287109" cy="2561454"/>
          </a:xfrm>
          <a:prstGeom prst="rect">
            <a:avLst/>
          </a:prstGeom>
        </p:spPr>
      </p:pic>
      <p:pic>
        <p:nvPicPr>
          <p:cNvPr id="39" name="Picture 38"/>
          <p:cNvPicPr>
            <a:picLocks noChangeAspect="1"/>
          </p:cNvPicPr>
          <p:nvPr/>
        </p:nvPicPr>
        <p:blipFill>
          <a:blip r:embed="rId3"/>
          <a:stretch>
            <a:fillRect/>
          </a:stretch>
        </p:blipFill>
        <p:spPr>
          <a:xfrm>
            <a:off x="5177144" y="2222756"/>
            <a:ext cx="3067263" cy="2584253"/>
          </a:xfrm>
          <a:prstGeom prst="rect">
            <a:avLst/>
          </a:prstGeom>
        </p:spPr>
      </p:pic>
      <p:sp>
        <p:nvSpPr>
          <p:cNvPr id="13" name="Footer Placeholder 3"/>
          <p:cNvSpPr>
            <a:spLocks noGrp="1"/>
          </p:cNvSpPr>
          <p:nvPr>
            <p:ph type="ftr" sz="quarter" idx="11"/>
          </p:nvPr>
        </p:nvSpPr>
        <p:spPr>
          <a:xfrm>
            <a:off x="7828162" y="389451"/>
            <a:ext cx="1054827" cy="360000"/>
          </a:xfrm>
        </p:spPr>
        <p:txBody>
          <a:bodyPr/>
          <a:lstStyle/>
          <a:p>
            <a:r>
              <a:rPr lang="en-US" dirty="0" smtClean="0">
                <a:solidFill>
                  <a:schemeClr val="tx1"/>
                </a:solidFill>
              </a:rPr>
              <a:t>EDMS 1762736</a:t>
            </a:r>
            <a:endParaRPr lang="en-US" dirty="0">
              <a:solidFill>
                <a:schemeClr val="tx1"/>
              </a:solidFill>
            </a:endParaRPr>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35317" y="2155339"/>
            <a:ext cx="4399474" cy="2651669"/>
          </a:xfrm>
          <a:prstGeom prst="rect">
            <a:avLst/>
          </a:prstGeom>
        </p:spPr>
      </p:pic>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48" y="2164947"/>
            <a:ext cx="4696996" cy="2642061"/>
          </a:xfrm>
          <a:prstGeom prst="rect">
            <a:avLst/>
          </a:prstGeom>
        </p:spPr>
      </p:pic>
      <p:sp>
        <p:nvSpPr>
          <p:cNvPr id="16" name="Rectangle 15"/>
          <p:cNvSpPr/>
          <p:nvPr/>
        </p:nvSpPr>
        <p:spPr>
          <a:xfrm>
            <a:off x="1192502" y="5028325"/>
            <a:ext cx="2505815" cy="369332"/>
          </a:xfrm>
          <a:prstGeom prst="rect">
            <a:avLst/>
          </a:prstGeom>
        </p:spPr>
        <p:txBody>
          <a:bodyPr wrap="none">
            <a:spAutoFit/>
          </a:bodyPr>
          <a:lstStyle/>
          <a:p>
            <a:pPr algn="ctr"/>
            <a:r>
              <a:rPr lang="en-GB" dirty="0" smtClean="0"/>
              <a:t>Before the quench test</a:t>
            </a:r>
          </a:p>
        </p:txBody>
      </p:sp>
      <p:sp>
        <p:nvSpPr>
          <p:cNvPr id="17" name="Rectangle 16"/>
          <p:cNvSpPr/>
          <p:nvPr/>
        </p:nvSpPr>
        <p:spPr>
          <a:xfrm>
            <a:off x="6084168" y="5034998"/>
            <a:ext cx="2313454" cy="369332"/>
          </a:xfrm>
          <a:prstGeom prst="rect">
            <a:avLst/>
          </a:prstGeom>
        </p:spPr>
        <p:txBody>
          <a:bodyPr wrap="none">
            <a:spAutoFit/>
          </a:bodyPr>
          <a:lstStyle/>
          <a:p>
            <a:r>
              <a:rPr lang="en-GB" dirty="0" smtClean="0"/>
              <a:t>After the quench test</a:t>
            </a:r>
            <a:endParaRPr lang="en-GB" dirty="0"/>
          </a:p>
        </p:txBody>
      </p:sp>
    </p:spTree>
    <p:extLst>
      <p:ext uri="{BB962C8B-B14F-4D97-AF65-F5344CB8AC3E}">
        <p14:creationId xmlns:p14="http://schemas.microsoft.com/office/powerpoint/2010/main" val="3074603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7504" y="1030664"/>
            <a:ext cx="9217024" cy="3262432"/>
          </a:xfrm>
          <a:prstGeom prst="rect">
            <a:avLst/>
          </a:prstGeom>
          <a:noFill/>
        </p:spPr>
        <p:txBody>
          <a:bodyPr wrap="square" rtlCol="0">
            <a:spAutoFit/>
          </a:bodyPr>
          <a:lstStyle/>
          <a:p>
            <a:pPr marL="285750" indent="-285750">
              <a:buFontTx/>
              <a:buChar char="-"/>
            </a:pPr>
            <a:r>
              <a:rPr lang="en-GB" sz="1500" dirty="0" smtClean="0">
                <a:solidFill>
                  <a:schemeClr val="accent5"/>
                </a:solidFill>
              </a:rPr>
              <a:t>Q1 beam screen version compatible with the CLIQ discharge (pins and W block geometry modified);</a:t>
            </a:r>
          </a:p>
          <a:p>
            <a:pPr marL="285750" indent="-285750">
              <a:buFontTx/>
              <a:buChar char="-"/>
            </a:pPr>
            <a:endParaRPr lang="en-GB" sz="1500" dirty="0">
              <a:solidFill>
                <a:schemeClr val="accent5"/>
              </a:solidFill>
            </a:endParaRPr>
          </a:p>
          <a:p>
            <a:pPr marL="285750" indent="-285750">
              <a:buFontTx/>
              <a:buChar char="-"/>
            </a:pPr>
            <a:r>
              <a:rPr lang="en-GB" sz="1500" dirty="0" smtClean="0">
                <a:solidFill>
                  <a:schemeClr val="accent5"/>
                </a:solidFill>
              </a:rPr>
              <a:t>Beam screen </a:t>
            </a:r>
            <a:r>
              <a:rPr lang="en-GB" sz="1500" dirty="0">
                <a:solidFill>
                  <a:schemeClr val="accent5"/>
                </a:solidFill>
              </a:rPr>
              <a:t>immersed in the </a:t>
            </a:r>
            <a:r>
              <a:rPr lang="en-GB" sz="1500" dirty="0" smtClean="0">
                <a:solidFill>
                  <a:schemeClr val="accent5"/>
                </a:solidFill>
              </a:rPr>
              <a:t>1.9 K helium </a:t>
            </a:r>
            <a:r>
              <a:rPr lang="en-GB" sz="1500" dirty="0">
                <a:solidFill>
                  <a:schemeClr val="accent5"/>
                </a:solidFill>
              </a:rPr>
              <a:t>bath</a:t>
            </a:r>
            <a:r>
              <a:rPr lang="en-GB" sz="1500" dirty="0" smtClean="0">
                <a:solidFill>
                  <a:schemeClr val="accent5"/>
                </a:solidFill>
              </a:rPr>
              <a:t>;</a:t>
            </a:r>
          </a:p>
          <a:p>
            <a:pPr marL="285750" indent="-285750">
              <a:buFontTx/>
              <a:buChar char="-"/>
            </a:pPr>
            <a:endParaRPr lang="en-GB" sz="1500" dirty="0" smtClean="0">
              <a:solidFill>
                <a:schemeClr val="accent5"/>
              </a:solidFill>
            </a:endParaRPr>
          </a:p>
          <a:p>
            <a:pPr marL="285750" indent="-285750">
              <a:buFontTx/>
              <a:buChar char="-"/>
            </a:pPr>
            <a:r>
              <a:rPr lang="en-GB" sz="1500" dirty="0">
                <a:solidFill>
                  <a:schemeClr val="accent5"/>
                </a:solidFill>
              </a:rPr>
              <a:t>Temperature: 1.9 K (significant change of the electrical resistivity </a:t>
            </a:r>
            <a:r>
              <a:rPr lang="en-GB" sz="1500" dirty="0" smtClean="0">
                <a:solidFill>
                  <a:schemeClr val="accent5"/>
                </a:solidFill>
              </a:rPr>
              <a:t>of Cu due to temperature </a:t>
            </a:r>
          </a:p>
          <a:p>
            <a:r>
              <a:rPr lang="en-GB" sz="1500" dirty="0">
                <a:solidFill>
                  <a:schemeClr val="accent5"/>
                </a:solidFill>
              </a:rPr>
              <a:t> </a:t>
            </a:r>
            <a:r>
              <a:rPr lang="en-GB" sz="1500" dirty="0" smtClean="0">
                <a:solidFill>
                  <a:schemeClr val="accent5"/>
                </a:solidFill>
              </a:rPr>
              <a:t>    and magneto-resistivity </a:t>
            </a:r>
            <a:r>
              <a:rPr lang="en-GB" sz="1500" dirty="0" smtClean="0">
                <a:solidFill>
                  <a:schemeClr val="accent5"/>
                </a:solidFill>
                <a:sym typeface="Wingdings" panose="05000000000000000000" pitchFamily="2" charset="2"/>
              </a:rPr>
              <a:t> reduced thickness of Cu inner layer for the prototype, from 75 </a:t>
            </a:r>
            <a:r>
              <a:rPr lang="el-GR" sz="1500" dirty="0" smtClean="0">
                <a:solidFill>
                  <a:schemeClr val="accent5"/>
                </a:solidFill>
                <a:sym typeface="Wingdings" panose="05000000000000000000" pitchFamily="2" charset="2"/>
              </a:rPr>
              <a:t>μ</a:t>
            </a:r>
            <a:r>
              <a:rPr lang="en-GB" sz="1500" dirty="0" smtClean="0">
                <a:solidFill>
                  <a:schemeClr val="accent5"/>
                </a:solidFill>
                <a:sym typeface="Wingdings" panose="05000000000000000000" pitchFamily="2" charset="2"/>
              </a:rPr>
              <a:t>m to 25 </a:t>
            </a:r>
            <a:r>
              <a:rPr lang="el-GR" sz="1500" dirty="0">
                <a:solidFill>
                  <a:schemeClr val="accent5"/>
                </a:solidFill>
                <a:sym typeface="Wingdings" panose="05000000000000000000" pitchFamily="2" charset="2"/>
              </a:rPr>
              <a:t>μ</a:t>
            </a:r>
            <a:r>
              <a:rPr lang="en-GB" sz="1500" dirty="0" smtClean="0">
                <a:solidFill>
                  <a:schemeClr val="accent5"/>
                </a:solidFill>
                <a:sym typeface="Wingdings" panose="05000000000000000000" pitchFamily="2" charset="2"/>
              </a:rPr>
              <a:t>m)</a:t>
            </a:r>
            <a:r>
              <a:rPr lang="en-GB" sz="1500" dirty="0" smtClean="0">
                <a:solidFill>
                  <a:schemeClr val="accent5"/>
                </a:solidFill>
              </a:rPr>
              <a:t>;</a:t>
            </a:r>
            <a:endParaRPr lang="en-GB" sz="1500" dirty="0">
              <a:solidFill>
                <a:schemeClr val="accent5"/>
              </a:solidFill>
            </a:endParaRPr>
          </a:p>
          <a:p>
            <a:endParaRPr lang="en-GB" sz="1500" dirty="0" smtClean="0">
              <a:solidFill>
                <a:schemeClr val="accent5"/>
              </a:solidFill>
            </a:endParaRPr>
          </a:p>
          <a:p>
            <a:pPr marL="285750" indent="-285750">
              <a:buFontTx/>
              <a:buChar char="-"/>
            </a:pPr>
            <a:r>
              <a:rPr lang="en-GB" sz="1500" dirty="0" smtClean="0">
                <a:solidFill>
                  <a:schemeClr val="accent5"/>
                </a:solidFill>
              </a:rPr>
              <a:t>Magnetic field decay representative of the HL-LHC conditions, including the CLIQ system;</a:t>
            </a:r>
          </a:p>
          <a:p>
            <a:endParaRPr lang="en-GB" sz="1500" dirty="0" smtClean="0">
              <a:solidFill>
                <a:schemeClr val="accent5"/>
              </a:solidFill>
            </a:endParaRPr>
          </a:p>
          <a:p>
            <a:pPr marL="285750" indent="-285750">
              <a:buFontTx/>
              <a:buChar char="-"/>
            </a:pPr>
            <a:r>
              <a:rPr lang="en-GB" sz="1500" dirty="0" smtClean="0">
                <a:solidFill>
                  <a:schemeClr val="accent5"/>
                </a:solidFill>
              </a:rPr>
              <a:t>Vertical position of the beam screen within the cryostat.</a:t>
            </a:r>
          </a:p>
          <a:p>
            <a:endParaRPr lang="en-GB" dirty="0" smtClean="0">
              <a:solidFill>
                <a:schemeClr val="accent5"/>
              </a:solidFill>
            </a:endParaRPr>
          </a:p>
          <a:p>
            <a:endParaRPr lang="en-GB" dirty="0" smtClean="0">
              <a:solidFill>
                <a:schemeClr val="accent5"/>
              </a:solidFill>
            </a:endParaRPr>
          </a:p>
          <a:p>
            <a:endParaRPr lang="en-GB" sz="2000" dirty="0">
              <a:solidFill>
                <a:schemeClr val="accent5"/>
              </a:solidFill>
            </a:endParaRPr>
          </a:p>
        </p:txBody>
      </p:sp>
      <p:pic>
        <p:nvPicPr>
          <p:cNvPr id="10" name="Picture 9"/>
          <p:cNvPicPr>
            <a:picLocks noChangeAspect="1"/>
          </p:cNvPicPr>
          <p:nvPr/>
        </p:nvPicPr>
        <p:blipFill rotWithShape="1">
          <a:blip r:embed="rId3"/>
          <a:srcRect t="6404"/>
          <a:stretch/>
        </p:blipFill>
        <p:spPr>
          <a:xfrm>
            <a:off x="1085357" y="3382010"/>
            <a:ext cx="6146289" cy="3437216"/>
          </a:xfrm>
          <a:prstGeom prst="rect">
            <a:avLst/>
          </a:prstGeom>
        </p:spPr>
      </p:pic>
      <p:pic>
        <p:nvPicPr>
          <p:cNvPr id="9" name="Picture 8"/>
          <p:cNvPicPr>
            <a:picLocks noChangeAspect="1"/>
          </p:cNvPicPr>
          <p:nvPr/>
        </p:nvPicPr>
        <p:blipFill rotWithShape="1">
          <a:blip r:embed="rId4">
            <a:clrChange>
              <a:clrFrom>
                <a:srgbClr val="FFFFFF"/>
              </a:clrFrom>
              <a:clrTo>
                <a:srgbClr val="FFFFFF">
                  <a:alpha val="0"/>
                </a:srgbClr>
              </a:clrTo>
            </a:clrChange>
          </a:blip>
          <a:srcRect r="5267"/>
          <a:stretch/>
        </p:blipFill>
        <p:spPr>
          <a:xfrm>
            <a:off x="6129701" y="4121982"/>
            <a:ext cx="2701179" cy="1515791"/>
          </a:xfrm>
          <a:prstGeom prst="rect">
            <a:avLst/>
          </a:prstGeom>
        </p:spPr>
      </p:pic>
      <p:sp>
        <p:nvSpPr>
          <p:cNvPr id="11" name="Oval 10"/>
          <p:cNvSpPr/>
          <p:nvPr/>
        </p:nvSpPr>
        <p:spPr>
          <a:xfrm>
            <a:off x="4748882" y="4102090"/>
            <a:ext cx="543197" cy="576064"/>
          </a:xfrm>
          <a:prstGeom prst="ellipse">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13" name="Straight Arrow Connector 12"/>
          <p:cNvCxnSpPr/>
          <p:nvPr/>
        </p:nvCxnSpPr>
        <p:spPr>
          <a:xfrm>
            <a:off x="5292079" y="4390122"/>
            <a:ext cx="1080121" cy="216024"/>
          </a:xfrm>
          <a:prstGeom prst="straightConnector1">
            <a:avLst/>
          </a:prstGeom>
          <a:ln>
            <a:solidFill>
              <a:srgbClr val="FF0000"/>
            </a:solidFill>
            <a:tailEnd type="triangle"/>
          </a:ln>
        </p:spPr>
        <p:style>
          <a:lnRef idx="1">
            <a:schemeClr val="accent3"/>
          </a:lnRef>
          <a:fillRef idx="0">
            <a:schemeClr val="accent3"/>
          </a:fillRef>
          <a:effectRef idx="0">
            <a:schemeClr val="accent3"/>
          </a:effectRef>
          <a:fontRef idx="minor">
            <a:schemeClr val="tx1"/>
          </a:fontRef>
        </p:style>
      </p:cxnSp>
      <p:cxnSp>
        <p:nvCxnSpPr>
          <p:cNvPr id="14" name="Straight Arrow Connector 13"/>
          <p:cNvCxnSpPr>
            <a:stCxn id="16" idx="2"/>
          </p:cNvCxnSpPr>
          <p:nvPr/>
        </p:nvCxnSpPr>
        <p:spPr>
          <a:xfrm>
            <a:off x="1120874" y="5369325"/>
            <a:ext cx="354782" cy="748989"/>
          </a:xfrm>
          <a:prstGeom prst="straightConnector1">
            <a:avLst/>
          </a:prstGeom>
          <a:ln>
            <a:solidFill>
              <a:srgbClr val="FF0000"/>
            </a:solidFill>
            <a:tailEnd type="triangle"/>
          </a:ln>
        </p:spPr>
        <p:style>
          <a:lnRef idx="1">
            <a:schemeClr val="accent3"/>
          </a:lnRef>
          <a:fillRef idx="0">
            <a:schemeClr val="accent3"/>
          </a:fillRef>
          <a:effectRef idx="0">
            <a:schemeClr val="accent3"/>
          </a:effectRef>
          <a:fontRef idx="minor">
            <a:schemeClr val="tx1"/>
          </a:fontRef>
        </p:style>
      </p:cxnSp>
      <p:sp>
        <p:nvSpPr>
          <p:cNvPr id="16" name="Rectangle 15"/>
          <p:cNvSpPr/>
          <p:nvPr/>
        </p:nvSpPr>
        <p:spPr>
          <a:xfrm>
            <a:off x="17847" y="4907660"/>
            <a:ext cx="2206053" cy="461665"/>
          </a:xfrm>
          <a:prstGeom prst="rect">
            <a:avLst/>
          </a:prstGeom>
        </p:spPr>
        <p:txBody>
          <a:bodyPr wrap="none">
            <a:spAutoFit/>
          </a:bodyPr>
          <a:lstStyle/>
          <a:p>
            <a:r>
              <a:rPr lang="en-GB" sz="1200" i="1" dirty="0">
                <a:solidFill>
                  <a:schemeClr val="accent5"/>
                </a:solidFill>
              </a:rPr>
              <a:t>I</a:t>
            </a:r>
            <a:r>
              <a:rPr lang="en-GB" sz="1200" i="1" dirty="0" smtClean="0">
                <a:solidFill>
                  <a:schemeClr val="accent5"/>
                </a:solidFill>
              </a:rPr>
              <a:t>nner </a:t>
            </a:r>
            <a:r>
              <a:rPr lang="en-GB" sz="1200" i="1" dirty="0">
                <a:solidFill>
                  <a:schemeClr val="accent5"/>
                </a:solidFill>
              </a:rPr>
              <a:t>copper layer </a:t>
            </a:r>
          </a:p>
          <a:p>
            <a:r>
              <a:rPr lang="en-GB" sz="1200" i="1" dirty="0" smtClean="0">
                <a:solidFill>
                  <a:schemeClr val="accent5"/>
                </a:solidFill>
              </a:rPr>
              <a:t>reduced </a:t>
            </a:r>
            <a:r>
              <a:rPr lang="en-GB" sz="1200" i="1" dirty="0">
                <a:solidFill>
                  <a:schemeClr val="accent5"/>
                </a:solidFill>
              </a:rPr>
              <a:t>from </a:t>
            </a:r>
            <a:r>
              <a:rPr lang="en-GB" sz="1200" i="1" dirty="0" smtClean="0">
                <a:solidFill>
                  <a:schemeClr val="accent5"/>
                </a:solidFill>
              </a:rPr>
              <a:t>75  to ~  25 </a:t>
            </a:r>
            <a:r>
              <a:rPr lang="el-GR" sz="1200" i="1" dirty="0">
                <a:solidFill>
                  <a:schemeClr val="accent5"/>
                </a:solidFill>
              </a:rPr>
              <a:t>μ</a:t>
            </a:r>
            <a:r>
              <a:rPr lang="en-GB" sz="1200" i="1" dirty="0">
                <a:solidFill>
                  <a:schemeClr val="accent5"/>
                </a:solidFill>
              </a:rPr>
              <a:t>m</a:t>
            </a:r>
            <a:r>
              <a:rPr lang="en-GB" sz="1200" i="1" dirty="0" smtClean="0">
                <a:solidFill>
                  <a:schemeClr val="accent5"/>
                </a:solidFill>
              </a:rPr>
              <a:t> </a:t>
            </a:r>
          </a:p>
        </p:txBody>
      </p:sp>
      <p:sp>
        <p:nvSpPr>
          <p:cNvPr id="22" name="Oval 21"/>
          <p:cNvSpPr/>
          <p:nvPr/>
        </p:nvSpPr>
        <p:spPr>
          <a:xfrm>
            <a:off x="3671930" y="4678154"/>
            <a:ext cx="543197" cy="576064"/>
          </a:xfrm>
          <a:prstGeom prst="ellipse">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pic>
        <p:nvPicPr>
          <p:cNvPr id="27" name="Picture 26"/>
          <p:cNvPicPr>
            <a:picLocks noChangeAspect="1"/>
          </p:cNvPicPr>
          <p:nvPr/>
        </p:nvPicPr>
        <p:blipFill>
          <a:blip r:embed="rId5"/>
          <a:stretch>
            <a:fillRect/>
          </a:stretch>
        </p:blipFill>
        <p:spPr>
          <a:xfrm>
            <a:off x="5320629" y="4960225"/>
            <a:ext cx="1686856" cy="1400601"/>
          </a:xfrm>
          <a:prstGeom prst="rect">
            <a:avLst/>
          </a:prstGeom>
        </p:spPr>
      </p:pic>
      <p:cxnSp>
        <p:nvCxnSpPr>
          <p:cNvPr id="24" name="Straight Arrow Connector 23"/>
          <p:cNvCxnSpPr/>
          <p:nvPr/>
        </p:nvCxnSpPr>
        <p:spPr>
          <a:xfrm>
            <a:off x="4131757" y="5156453"/>
            <a:ext cx="1360280" cy="287039"/>
          </a:xfrm>
          <a:prstGeom prst="straightConnector1">
            <a:avLst/>
          </a:prstGeom>
          <a:ln>
            <a:solidFill>
              <a:srgbClr val="FF0000"/>
            </a:solidFill>
            <a:tailEnd type="triangle"/>
          </a:ln>
        </p:spPr>
        <p:style>
          <a:lnRef idx="1">
            <a:schemeClr val="accent3"/>
          </a:lnRef>
          <a:fillRef idx="0">
            <a:schemeClr val="accent3"/>
          </a:fillRef>
          <a:effectRef idx="0">
            <a:schemeClr val="accent3"/>
          </a:effectRef>
          <a:fontRef idx="minor">
            <a:schemeClr val="tx1"/>
          </a:fontRef>
        </p:style>
      </p:cxnSp>
      <p:sp>
        <p:nvSpPr>
          <p:cNvPr id="21" name="TextBox 20"/>
          <p:cNvSpPr txBox="1"/>
          <p:nvPr/>
        </p:nvSpPr>
        <p:spPr>
          <a:xfrm>
            <a:off x="4318743" y="6233868"/>
            <a:ext cx="3094117" cy="253916"/>
          </a:xfrm>
          <a:prstGeom prst="rect">
            <a:avLst/>
          </a:prstGeom>
          <a:noFill/>
        </p:spPr>
        <p:txBody>
          <a:bodyPr wrap="none" rtlCol="0">
            <a:spAutoFit/>
          </a:bodyPr>
          <a:lstStyle/>
          <a:p>
            <a:r>
              <a:rPr lang="en-GB" sz="1050" dirty="0" smtClean="0">
                <a:solidFill>
                  <a:schemeClr val="accent5"/>
                </a:solidFill>
              </a:rPr>
              <a:t>2 versions of thermal link and elastic rings tested</a:t>
            </a:r>
            <a:endParaRPr lang="en-GB" sz="1050" dirty="0">
              <a:solidFill>
                <a:schemeClr val="accent5"/>
              </a:solidFill>
            </a:endParaRPr>
          </a:p>
        </p:txBody>
      </p:sp>
      <p:sp>
        <p:nvSpPr>
          <p:cNvPr id="17" name="Titre 1"/>
          <p:cNvSpPr txBox="1">
            <a:spLocks/>
          </p:cNvSpPr>
          <p:nvPr/>
        </p:nvSpPr>
        <p:spPr>
          <a:xfrm>
            <a:off x="611560" y="188640"/>
            <a:ext cx="7744016" cy="576064"/>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Test conditions</a:t>
            </a:r>
            <a:endParaRPr lang="en-GB" dirty="0"/>
          </a:p>
        </p:txBody>
      </p:sp>
      <p:sp>
        <p:nvSpPr>
          <p:cNvPr id="15"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18" name="Slide Number Placeholder 4"/>
          <p:cNvSpPr>
            <a:spLocks noGrp="1"/>
          </p:cNvSpPr>
          <p:nvPr>
            <p:ph type="sldNum" sz="quarter" idx="12"/>
          </p:nvPr>
        </p:nvSpPr>
        <p:spPr>
          <a:xfrm>
            <a:off x="8686800" y="6356350"/>
            <a:ext cx="360000" cy="360000"/>
          </a:xfrm>
        </p:spPr>
        <p:txBody>
          <a:bodyPr/>
          <a:lstStyle/>
          <a:p>
            <a:r>
              <a:rPr lang="fr-FR" dirty="0" smtClean="0"/>
              <a:t>6</a:t>
            </a:r>
            <a:endParaRPr lang="fr-FR" dirty="0"/>
          </a:p>
        </p:txBody>
      </p:sp>
    </p:spTree>
    <p:extLst>
      <p:ext uri="{BB962C8B-B14F-4D97-AF65-F5344CB8AC3E}">
        <p14:creationId xmlns:p14="http://schemas.microsoft.com/office/powerpoint/2010/main" val="18451181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itre 1"/>
          <p:cNvSpPr txBox="1">
            <a:spLocks/>
          </p:cNvSpPr>
          <p:nvPr/>
        </p:nvSpPr>
        <p:spPr>
          <a:xfrm>
            <a:off x="539552" y="548680"/>
            <a:ext cx="7744016" cy="1008112"/>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2000" dirty="0" smtClean="0">
                <a:solidFill>
                  <a:schemeClr val="accent3"/>
                </a:solidFill>
              </a:rPr>
              <a:t>BS quench test prototype</a:t>
            </a:r>
          </a:p>
          <a:p>
            <a:r>
              <a:rPr lang="en-GB" sz="2000" dirty="0" smtClean="0">
                <a:solidFill>
                  <a:schemeClr val="accent3"/>
                </a:solidFill>
              </a:rPr>
              <a:t>-Q1 type-</a:t>
            </a:r>
            <a:endParaRPr lang="en-GB" sz="2000" dirty="0">
              <a:solidFill>
                <a:schemeClr val="accent3"/>
              </a:solidFill>
            </a:endParaRPr>
          </a:p>
        </p:txBody>
      </p:sp>
      <p:cxnSp>
        <p:nvCxnSpPr>
          <p:cNvPr id="8" name="Straight Arrow Connector 7"/>
          <p:cNvCxnSpPr/>
          <p:nvPr/>
        </p:nvCxnSpPr>
        <p:spPr>
          <a:xfrm>
            <a:off x="251520" y="1052736"/>
            <a:ext cx="7776864" cy="576064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2567608" y="3429000"/>
            <a:ext cx="633507" cy="369332"/>
          </a:xfrm>
          <a:prstGeom prst="rect">
            <a:avLst/>
          </a:prstGeom>
          <a:noFill/>
        </p:spPr>
        <p:txBody>
          <a:bodyPr wrap="none" rtlCol="0">
            <a:spAutoFit/>
          </a:bodyPr>
          <a:lstStyle/>
          <a:p>
            <a:r>
              <a:rPr lang="en-GB" dirty="0" smtClean="0">
                <a:solidFill>
                  <a:schemeClr val="accent3"/>
                </a:solidFill>
              </a:rPr>
              <a:t>2 m </a:t>
            </a:r>
            <a:endParaRPr lang="en-GB" dirty="0">
              <a:solidFill>
                <a:schemeClr val="accent3"/>
              </a:solidFill>
            </a:endParaRPr>
          </a:p>
        </p:txBody>
      </p:sp>
    </p:spTree>
    <p:extLst>
      <p:ext uri="{BB962C8B-B14F-4D97-AF65-F5344CB8AC3E}">
        <p14:creationId xmlns:p14="http://schemas.microsoft.com/office/powerpoint/2010/main" val="9387236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2" name="Titre 1"/>
          <p:cNvSpPr txBox="1">
            <a:spLocks/>
          </p:cNvSpPr>
          <p:nvPr/>
        </p:nvSpPr>
        <p:spPr>
          <a:xfrm>
            <a:off x="611560" y="188640"/>
            <a:ext cx="7744016" cy="1008112"/>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2000" dirty="0" smtClean="0">
                <a:solidFill>
                  <a:schemeClr val="accent3"/>
                </a:solidFill>
              </a:rPr>
              <a:t>BS insertion in the MQXFs4b magnet</a:t>
            </a:r>
            <a:endParaRPr lang="en-GB" sz="2000" dirty="0">
              <a:solidFill>
                <a:schemeClr val="accent3"/>
              </a:solidFill>
            </a:endParaRPr>
          </a:p>
        </p:txBody>
      </p:sp>
    </p:spTree>
    <p:extLst>
      <p:ext uri="{BB962C8B-B14F-4D97-AF65-F5344CB8AC3E}">
        <p14:creationId xmlns:p14="http://schemas.microsoft.com/office/powerpoint/2010/main" val="5711899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108520" y="260648"/>
            <a:ext cx="2952336" cy="1008112"/>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Outline</a:t>
            </a:r>
            <a:endParaRPr lang="en-GB" dirty="0"/>
          </a:p>
        </p:txBody>
      </p:sp>
      <p:sp>
        <p:nvSpPr>
          <p:cNvPr id="3" name="Rectangle 2"/>
          <p:cNvSpPr/>
          <p:nvPr/>
        </p:nvSpPr>
        <p:spPr>
          <a:xfrm>
            <a:off x="539552" y="1102296"/>
            <a:ext cx="8136904" cy="5632311"/>
          </a:xfrm>
          <a:prstGeom prst="rect">
            <a:avLst/>
          </a:prstGeom>
        </p:spPr>
        <p:txBody>
          <a:bodyPr wrap="square">
            <a:spAutoFit/>
          </a:bodyPr>
          <a:lstStyle/>
          <a:p>
            <a:pPr marL="285750" indent="-285750">
              <a:spcAft>
                <a:spcPts val="0"/>
              </a:spcAft>
              <a:buFont typeface="Arial" panose="020B0604020202020204" pitchFamily="34" charset="0"/>
              <a:buChar char="•"/>
            </a:pPr>
            <a:endParaRPr lang="en-GB" sz="2400" dirty="0" smtClean="0">
              <a:solidFill>
                <a:schemeClr val="accent5"/>
              </a:solidFill>
              <a:ea typeface="Calibri" panose="020F0502020204030204" pitchFamily="34" charset="0"/>
            </a:endParaRPr>
          </a:p>
          <a:p>
            <a:pPr marL="285750" indent="-285750">
              <a:buFont typeface="Arial" panose="020B0604020202020204" pitchFamily="34" charset="0"/>
              <a:buChar char="•"/>
            </a:pPr>
            <a:r>
              <a:rPr lang="en-GB" sz="2400" dirty="0">
                <a:solidFill>
                  <a:schemeClr val="bg1">
                    <a:lumMod val="85000"/>
                  </a:schemeClr>
                </a:solidFill>
                <a:ea typeface="Calibri" panose="020F0502020204030204" pitchFamily="34" charset="0"/>
              </a:rPr>
              <a:t>Magnet quench </a:t>
            </a:r>
            <a:r>
              <a:rPr lang="en-GB" sz="2400" dirty="0" smtClean="0">
                <a:solidFill>
                  <a:schemeClr val="bg1">
                    <a:lumMod val="85000"/>
                  </a:schemeClr>
                </a:solidFill>
                <a:ea typeface="Calibri" panose="020F0502020204030204" pitchFamily="34" charset="0"/>
              </a:rPr>
              <a:t>test</a:t>
            </a:r>
          </a:p>
          <a:p>
            <a:pPr marL="285750" indent="-285750">
              <a:buFont typeface="Arial" panose="020B0604020202020204" pitchFamily="34" charset="0"/>
              <a:buChar char="•"/>
            </a:pPr>
            <a:endParaRPr lang="en-GB" sz="2400" dirty="0" smtClean="0">
              <a:solidFill>
                <a:schemeClr val="accent5"/>
              </a:solidFill>
              <a:ea typeface="Calibri" panose="020F0502020204030204" pitchFamily="34" charset="0"/>
            </a:endParaRPr>
          </a:p>
          <a:p>
            <a:pPr marL="285750" indent="-285750">
              <a:buFont typeface="Arial" panose="020B0604020202020204" pitchFamily="34" charset="0"/>
              <a:buChar char="•"/>
            </a:pPr>
            <a:r>
              <a:rPr lang="en-GB" sz="2400" dirty="0" smtClean="0">
                <a:solidFill>
                  <a:schemeClr val="accent5"/>
                </a:solidFill>
                <a:ea typeface="Calibri" panose="020F0502020204030204" pitchFamily="34" charset="0"/>
              </a:rPr>
              <a:t>Physics </a:t>
            </a:r>
            <a:r>
              <a:rPr lang="en-GB" sz="2400" dirty="0">
                <a:solidFill>
                  <a:schemeClr val="accent5"/>
                </a:solidFill>
                <a:ea typeface="Calibri" panose="020F0502020204030204" pitchFamily="34" charset="0"/>
              </a:rPr>
              <a:t>of the </a:t>
            </a:r>
            <a:r>
              <a:rPr lang="en-GB" sz="2400" dirty="0" smtClean="0">
                <a:solidFill>
                  <a:schemeClr val="accent5"/>
                </a:solidFill>
                <a:ea typeface="Calibri" panose="020F0502020204030204" pitchFamily="34" charset="0"/>
              </a:rPr>
              <a:t>problem</a:t>
            </a:r>
          </a:p>
          <a:p>
            <a:endParaRPr lang="en-GB" sz="2400" dirty="0" smtClean="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r>
              <a:rPr lang="en-GB" sz="2400" dirty="0">
                <a:solidFill>
                  <a:schemeClr val="bg1">
                    <a:lumMod val="85000"/>
                  </a:schemeClr>
                </a:solidFill>
                <a:ea typeface="Calibri" panose="020F0502020204030204" pitchFamily="34" charset="0"/>
              </a:rPr>
              <a:t>I</a:t>
            </a:r>
            <a:r>
              <a:rPr lang="en-GB" sz="2400" dirty="0" smtClean="0">
                <a:solidFill>
                  <a:schemeClr val="bg1">
                    <a:lumMod val="85000"/>
                  </a:schemeClr>
                </a:solidFill>
                <a:ea typeface="Calibri" panose="020F0502020204030204" pitchFamily="34" charset="0"/>
              </a:rPr>
              <a:t>nstrumentation</a:t>
            </a:r>
          </a:p>
          <a:p>
            <a:pPr>
              <a:spcAft>
                <a:spcPts val="0"/>
              </a:spcAft>
            </a:pPr>
            <a:endParaRPr lang="en-GB" sz="2400" dirty="0">
              <a:solidFill>
                <a:schemeClr val="bg1">
                  <a:lumMod val="85000"/>
                </a:schemeClr>
              </a:solidFill>
              <a:ea typeface="Calibri" panose="020F0502020204030204" pitchFamily="34" charset="0"/>
            </a:endParaRPr>
          </a:p>
          <a:p>
            <a:pPr marL="285750" indent="-285750">
              <a:spcAft>
                <a:spcPts val="0"/>
              </a:spcAft>
              <a:buFont typeface="Arial" panose="020B0604020202020204" pitchFamily="34" charset="0"/>
              <a:buChar char="•"/>
            </a:pPr>
            <a:r>
              <a:rPr lang="en-GB" sz="2400" dirty="0" smtClean="0">
                <a:solidFill>
                  <a:schemeClr val="bg1">
                    <a:lumMod val="85000"/>
                  </a:schemeClr>
                </a:solidFill>
                <a:ea typeface="Calibri" panose="020F0502020204030204" pitchFamily="34" charset="0"/>
              </a:rPr>
              <a:t>Results and comparison with simulations</a:t>
            </a:r>
          </a:p>
          <a:p>
            <a:pPr marL="285750" indent="-285750">
              <a:spcAft>
                <a:spcPts val="0"/>
              </a:spcAft>
              <a:buFont typeface="Arial" panose="020B0604020202020204" pitchFamily="34" charset="0"/>
              <a:buChar char="•"/>
            </a:pPr>
            <a:endParaRPr lang="en-GB" sz="2400" dirty="0">
              <a:solidFill>
                <a:schemeClr val="bg1">
                  <a:lumMod val="85000"/>
                </a:schemeClr>
              </a:solidFill>
              <a:ea typeface="Calibri" panose="020F0502020204030204" pitchFamily="34" charset="0"/>
            </a:endParaRPr>
          </a:p>
          <a:p>
            <a:pPr marL="285750" indent="-285750">
              <a:spcAft>
                <a:spcPts val="0"/>
              </a:spcAft>
              <a:buFont typeface="Arial" panose="020B0604020202020204" pitchFamily="34" charset="0"/>
              <a:buChar char="•"/>
            </a:pPr>
            <a:r>
              <a:rPr lang="en-GB" sz="2400" dirty="0" smtClean="0">
                <a:solidFill>
                  <a:schemeClr val="bg1">
                    <a:lumMod val="85000"/>
                  </a:schemeClr>
                </a:solidFill>
                <a:ea typeface="Calibri" panose="020F0502020204030204" pitchFamily="34" charset="0"/>
              </a:rPr>
              <a:t>Conclusions and next steps</a:t>
            </a:r>
          </a:p>
          <a:p>
            <a:pPr marL="285750" indent="-285750">
              <a:spcAft>
                <a:spcPts val="0"/>
              </a:spcAft>
              <a:buFont typeface="Arial" panose="020B0604020202020204" pitchFamily="34" charset="0"/>
              <a:buChar char="•"/>
            </a:pPr>
            <a:endParaRPr lang="en-GB" sz="2400" dirty="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endParaRPr lang="en-GB" sz="2400" dirty="0" smtClean="0">
              <a:solidFill>
                <a:schemeClr val="accent5"/>
              </a:solidFill>
              <a:ea typeface="Calibri" panose="020F0502020204030204" pitchFamily="34" charset="0"/>
            </a:endParaRPr>
          </a:p>
          <a:p>
            <a:pPr>
              <a:spcAft>
                <a:spcPts val="0"/>
              </a:spcAft>
            </a:pPr>
            <a:endParaRPr lang="en-GB" sz="2400" dirty="0">
              <a:solidFill>
                <a:schemeClr val="accent5"/>
              </a:solidFill>
              <a:ea typeface="Calibri" panose="020F0502020204030204" pitchFamily="34" charset="0"/>
            </a:endParaRPr>
          </a:p>
          <a:p>
            <a:pPr>
              <a:spcAft>
                <a:spcPts val="0"/>
              </a:spcAft>
            </a:pPr>
            <a:endParaRPr lang="en-GB" sz="2400" dirty="0">
              <a:solidFill>
                <a:schemeClr val="accent5"/>
              </a:solidFill>
              <a:ea typeface="Calibri" panose="020F0502020204030204" pitchFamily="34" charset="0"/>
            </a:endParaRPr>
          </a:p>
          <a:p>
            <a:pPr marL="285750" indent="-285750">
              <a:spcAft>
                <a:spcPts val="0"/>
              </a:spcAft>
              <a:buFont typeface="Arial" panose="020B0604020202020204" pitchFamily="34" charset="0"/>
              <a:buChar char="•"/>
            </a:pPr>
            <a:endParaRPr lang="en-GB" sz="2400" dirty="0">
              <a:solidFill>
                <a:schemeClr val="accent5"/>
              </a:solidFill>
              <a:ea typeface="Calibri" panose="020F0502020204030204" pitchFamily="34" charset="0"/>
            </a:endParaRPr>
          </a:p>
        </p:txBody>
      </p:sp>
      <p:sp>
        <p:nvSpPr>
          <p:cNvPr id="4" name="Footer Placeholder 3"/>
          <p:cNvSpPr>
            <a:spLocks noGrp="1"/>
          </p:cNvSpPr>
          <p:nvPr>
            <p:ph type="ftr" sz="quarter" idx="11"/>
          </p:nvPr>
        </p:nvSpPr>
        <p:spPr>
          <a:xfrm>
            <a:off x="1905000" y="6356350"/>
            <a:ext cx="6627000" cy="360000"/>
          </a:xfrm>
        </p:spPr>
        <p:txBody>
          <a:bodyPr/>
          <a:lstStyle/>
          <a:p>
            <a:r>
              <a:rPr lang="fr-FR" noProof="0" dirty="0" smtClean="0"/>
              <a:t>M. Morrone, C. Garion</a:t>
            </a:r>
            <a:endParaRPr lang="en-GB" noProof="0" dirty="0"/>
          </a:p>
        </p:txBody>
      </p:sp>
      <p:sp>
        <p:nvSpPr>
          <p:cNvPr id="5" name="Slide Number Placeholder 4"/>
          <p:cNvSpPr>
            <a:spLocks noGrp="1"/>
          </p:cNvSpPr>
          <p:nvPr>
            <p:ph type="sldNum" sz="quarter" idx="12"/>
          </p:nvPr>
        </p:nvSpPr>
        <p:spPr>
          <a:xfrm>
            <a:off x="8686800" y="6356350"/>
            <a:ext cx="360000" cy="360000"/>
          </a:xfrm>
        </p:spPr>
        <p:txBody>
          <a:bodyPr/>
          <a:lstStyle/>
          <a:p>
            <a:r>
              <a:rPr lang="fr-FR" dirty="0"/>
              <a:t>9</a:t>
            </a:r>
          </a:p>
        </p:txBody>
      </p:sp>
    </p:spTree>
    <p:extLst>
      <p:ext uri="{BB962C8B-B14F-4D97-AF65-F5344CB8AC3E}">
        <p14:creationId xmlns:p14="http://schemas.microsoft.com/office/powerpoint/2010/main" val="273214806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4:3 format</Description0>
    <Note xmlns="8946e33d-fd2f-4ae4-8ee9-d90c129cdf9e">https://edms.cern.ch/document/1501701/</Not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E4D6EDC-997E-4C63-BA6A-04B542778425}">
  <ds:schemaRefs>
    <ds:schemaRef ds:uri="http://schemas.microsoft.com/sharepoint/v3/contenttype/forms"/>
  </ds:schemaRefs>
</ds:datastoreItem>
</file>

<file path=customXml/itemProps2.xml><?xml version="1.0" encoding="utf-8"?>
<ds:datastoreItem xmlns:ds="http://schemas.openxmlformats.org/officeDocument/2006/customXml" ds:itemID="{15EC2627-59DE-4D3C-BDE1-4405272E797C}">
  <ds:schemaRefs>
    <ds:schemaRef ds:uri="http://purl.org/dc/dcmitype/"/>
    <ds:schemaRef ds:uri="http://schemas.microsoft.com/office/2006/documentManagement/types"/>
    <ds:schemaRef ds:uri="http://purl.org/dc/elements/1.1/"/>
    <ds:schemaRef ds:uri="http://schemas.microsoft.com/office/infopath/2007/PartnerControls"/>
    <ds:schemaRef ds:uri="8946e33d-fd2f-4ae4-8ee9-d90c129cdf9e"/>
    <ds:schemaRef ds:uri="http://www.w3.org/XML/1998/namespace"/>
    <ds:schemaRef ds:uri="http://schemas.openxmlformats.org/package/2006/metadata/core-propertie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F4A084DA-9E04-4F41-8E4F-60AEAC39D81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22077</TotalTime>
  <Words>2373</Words>
  <Application>Microsoft Office PowerPoint</Application>
  <PresentationFormat>On-screen Show (4:3)</PresentationFormat>
  <Paragraphs>530</Paragraphs>
  <Slides>56</Slides>
  <Notes>5</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56</vt:i4>
      </vt:variant>
    </vt:vector>
  </HeadingPairs>
  <TitlesOfParts>
    <vt:vector size="63" baseType="lpstr">
      <vt:lpstr>Arial</vt:lpstr>
      <vt:lpstr>Calibri</vt:lpstr>
      <vt:lpstr>Cambria Math</vt:lpstr>
      <vt:lpstr>Symbol</vt:lpstr>
      <vt:lpstr>Times New Roman</vt:lpstr>
      <vt:lpstr>Wingdings</vt:lpstr>
      <vt:lpstr>Thème Office</vt:lpstr>
      <vt:lpstr>Magnet quench and thermal tests  of the shielded HL-LHC beam screen      WP12 Meeting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Thermal link (17.8 kA)</vt:lpstr>
      <vt:lpstr>Thermal link</vt:lpstr>
      <vt:lpstr>Thermal link (17.8 kA)</vt:lpstr>
      <vt:lpstr>Thermal link (17.8 kA)</vt:lpstr>
      <vt:lpstr>PowerPoint Presentation</vt:lpstr>
      <vt:lpstr>PowerPoint Presentation</vt:lpstr>
      <vt:lpstr>PowerPoint Presentation</vt:lpstr>
      <vt:lpstr>PowerPoint Presentation</vt:lpstr>
      <vt:lpstr>Thermal requirements at a glance</vt:lpstr>
      <vt:lpstr>PowerPoint Presentation</vt:lpstr>
      <vt:lpstr>Nominal behaviour (Simulation of the temperature profile)</vt:lpstr>
      <vt:lpstr>PowerPoint Presentation</vt:lpstr>
      <vt:lpstr>Results: Beam screen temperature profile</vt:lpstr>
      <vt:lpstr>Results: Heat load to the cold bore</vt:lpstr>
      <vt:lpstr>Conclusions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Marco Morrone</cp:lastModifiedBy>
  <cp:revision>417</cp:revision>
  <cp:lastPrinted>2017-05-18T12:57:44Z</cp:lastPrinted>
  <dcterms:created xsi:type="dcterms:W3CDTF">2016-01-11T14:38:10Z</dcterms:created>
  <dcterms:modified xsi:type="dcterms:W3CDTF">2019-02-05T07:33:48Z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