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1"/>
  </p:notesMasterIdLst>
  <p:handoutMasterIdLst>
    <p:handoutMasterId r:id="rId32"/>
  </p:handoutMasterIdLst>
  <p:sldIdLst>
    <p:sldId id="259" r:id="rId3"/>
    <p:sldId id="260" r:id="rId4"/>
    <p:sldId id="411" r:id="rId5"/>
    <p:sldId id="413" r:id="rId6"/>
    <p:sldId id="417" r:id="rId7"/>
    <p:sldId id="427" r:id="rId8"/>
    <p:sldId id="407" r:id="rId9"/>
    <p:sldId id="426" r:id="rId10"/>
    <p:sldId id="421" r:id="rId11"/>
    <p:sldId id="438" r:id="rId12"/>
    <p:sldId id="422" r:id="rId13"/>
    <p:sldId id="423" r:id="rId14"/>
    <p:sldId id="424" r:id="rId15"/>
    <p:sldId id="437" r:id="rId16"/>
    <p:sldId id="338" r:id="rId17"/>
    <p:sldId id="342" r:id="rId18"/>
    <p:sldId id="433" r:id="rId19"/>
    <p:sldId id="434" r:id="rId20"/>
    <p:sldId id="435" r:id="rId21"/>
    <p:sldId id="436" r:id="rId22"/>
    <p:sldId id="428" r:id="rId23"/>
    <p:sldId id="409" r:id="rId24"/>
    <p:sldId id="416" r:id="rId25"/>
    <p:sldId id="432" r:id="rId26"/>
    <p:sldId id="429" r:id="rId27"/>
    <p:sldId id="439" r:id="rId28"/>
    <p:sldId id="410" r:id="rId29"/>
    <p:sldId id="360" r:id="rId30"/>
  </p:sldIdLst>
  <p:sldSz cx="9144000" cy="6858000" type="screen4x3"/>
  <p:notesSz cx="7102475" cy="102330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54174"/>
    <a:srgbClr val="243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4" autoAdjust="0"/>
    <p:restoredTop sz="95972" autoAdjust="0"/>
  </p:normalViewPr>
  <p:slideViewPr>
    <p:cSldViewPr snapToGrid="0">
      <p:cViewPr varScale="1">
        <p:scale>
          <a:sx n="110" d="100"/>
          <a:sy n="110" d="100"/>
        </p:scale>
        <p:origin x="1220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38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332DDDA4-64EA-4933-B9D5-79F3364389D5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7B3B0E67-FC84-41BA-9A45-B115E0C74F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118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3F9F1DC-27C1-4D29-8564-B94DB38E0817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AFC47213-56B8-4196-8901-82AD2D3306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619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980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471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141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247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288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668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52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 smtClean="0"/>
              <a:t> 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4002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1744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28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225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26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04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On</a:t>
            </a:r>
            <a:r>
              <a:rPr lang="en-US" altLang="zh-CN" baseline="0" dirty="0" smtClean="0"/>
              <a:t> SSRF, we have developed button BPM processor, operation monitor and charge monitor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537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956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696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874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47213-56B8-4196-8901-82AD2D3306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31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0801"/>
            <a:ext cx="9144000" cy="299787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-3846"/>
            <a:ext cx="9144000" cy="639375"/>
          </a:xfrm>
          <a:prstGeom prst="rect">
            <a:avLst/>
          </a:prstGeom>
          <a:gradFill>
            <a:gsLst>
              <a:gs pos="9000">
                <a:schemeClr val="bg1"/>
              </a:gs>
              <a:gs pos="20000">
                <a:schemeClr val="accent5">
                  <a:lumMod val="40000"/>
                  <a:lumOff val="60000"/>
                </a:schemeClr>
              </a:gs>
              <a:gs pos="72500">
                <a:srgbClr val="28477E"/>
              </a:gs>
              <a:gs pos="16000">
                <a:schemeClr val="accent5">
                  <a:lumMod val="20000"/>
                  <a:lumOff val="80000"/>
                </a:schemeClr>
              </a:gs>
              <a:gs pos="29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0" name="Picture 9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4" y="15887"/>
            <a:ext cx="754380" cy="581153"/>
          </a:xfrm>
          <a:prstGeom prst="rect">
            <a:avLst/>
          </a:prstGeom>
          <a:gradFill>
            <a:gsLst>
              <a:gs pos="14000">
                <a:schemeClr val="bg1"/>
              </a:gs>
              <a:gs pos="74000">
                <a:schemeClr val="accent5">
                  <a:lumMod val="75000"/>
                </a:schemeClr>
              </a:gs>
              <a:gs pos="8300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19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91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1056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868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639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704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744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842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8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486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670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30550" y="5213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916332" y="6474354"/>
            <a:ext cx="1227667" cy="365125"/>
          </a:xfrm>
          <a:prstGeom prst="rect">
            <a:avLst/>
          </a:prstGeom>
        </p:spPr>
        <p:txBody>
          <a:bodyPr/>
          <a:lstStyle/>
          <a:p>
            <a:fld id="{B89BF6D3-CA62-4D9F-9EA1-CDCBA82327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灯片编号占位符 5"/>
          <p:cNvSpPr txBox="1">
            <a:spLocks/>
          </p:cNvSpPr>
          <p:nvPr userDrawn="1"/>
        </p:nvSpPr>
        <p:spPr>
          <a:xfrm>
            <a:off x="3784601" y="6479379"/>
            <a:ext cx="251459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Longwei</a:t>
            </a:r>
            <a:r>
              <a:rPr lang="en-US" altLang="zh-CN" baseline="0" dirty="0" smtClean="0"/>
              <a:t> Lai, </a:t>
            </a:r>
            <a:r>
              <a:rPr lang="en-US" altLang="zh-CN" dirty="0" smtClean="0"/>
              <a:t>BI, SSRF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479380"/>
            <a:ext cx="1261533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2018/3/6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057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0130"/>
            <a:ext cx="9144000" cy="299787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639375"/>
          </a:xfrm>
          <a:prstGeom prst="rect">
            <a:avLst/>
          </a:prstGeom>
          <a:gradFill>
            <a:gsLst>
              <a:gs pos="9000">
                <a:schemeClr val="bg1"/>
              </a:gs>
              <a:gs pos="20000">
                <a:schemeClr val="accent5">
                  <a:lumMod val="40000"/>
                  <a:lumOff val="60000"/>
                </a:schemeClr>
              </a:gs>
              <a:gs pos="72500">
                <a:srgbClr val="28477E"/>
              </a:gs>
              <a:gs pos="16000">
                <a:schemeClr val="accent5">
                  <a:lumMod val="20000"/>
                  <a:lumOff val="80000"/>
                </a:schemeClr>
              </a:gs>
              <a:gs pos="29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Picture 9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222"/>
            <a:ext cx="754380" cy="581153"/>
          </a:xfrm>
          <a:prstGeom prst="rect">
            <a:avLst/>
          </a:prstGeom>
          <a:gradFill>
            <a:gsLst>
              <a:gs pos="14000">
                <a:schemeClr val="bg1"/>
              </a:gs>
              <a:gs pos="74000">
                <a:schemeClr val="accent5">
                  <a:lumMod val="75000"/>
                </a:schemeClr>
              </a:gs>
              <a:gs pos="8300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987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ImageV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8" t="42098" r="20032" b="50345"/>
          <a:stretch/>
        </p:blipFill>
        <p:spPr bwMode="auto">
          <a:xfrm>
            <a:off x="0" y="6470912"/>
            <a:ext cx="91440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" t="11012" r="6666" b="73187"/>
          <a:stretch/>
        </p:blipFill>
        <p:spPr>
          <a:xfrm>
            <a:off x="-1" y="279398"/>
            <a:ext cx="9143999" cy="74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7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ailongwei@sinap.ac.c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Relationship Id="rId9" Type="http://schemas.openxmlformats.org/officeDocument/2006/relationships/image" Target="../media/image4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g"/><Relationship Id="rId7" Type="http://schemas.openxmlformats.org/officeDocument/2006/relationships/image" Target="../media/image6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jpg"/><Relationship Id="rId4" Type="http://schemas.openxmlformats.org/officeDocument/2006/relationships/image" Target="../media/image59.jpg"/><Relationship Id="rId9" Type="http://schemas.openxmlformats.org/officeDocument/2006/relationships/image" Target="../media/image6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82.emf"/><Relationship Id="rId7" Type="http://schemas.openxmlformats.org/officeDocument/2006/relationships/image" Target="../media/image8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emf"/><Relationship Id="rId5" Type="http://schemas.openxmlformats.org/officeDocument/2006/relationships/image" Target="../media/image84.emf"/><Relationship Id="rId10" Type="http://schemas.openxmlformats.org/officeDocument/2006/relationships/image" Target="../media/image89.emf"/><Relationship Id="rId4" Type="http://schemas.openxmlformats.org/officeDocument/2006/relationships/image" Target="../media/image83.emf"/><Relationship Id="rId9" Type="http://schemas.openxmlformats.org/officeDocument/2006/relationships/image" Target="../media/image8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13" Type="http://schemas.openxmlformats.org/officeDocument/2006/relationships/image" Target="../media/image111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03.emf"/><Relationship Id="rId12" Type="http://schemas.openxmlformats.org/officeDocument/2006/relationships/image" Target="../media/image110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09.png"/><Relationship Id="rId5" Type="http://schemas.openxmlformats.org/officeDocument/2006/relationships/image" Target="../media/image105.emf"/><Relationship Id="rId10" Type="http://schemas.openxmlformats.org/officeDocument/2006/relationships/image" Target="../media/image108.png"/><Relationship Id="rId4" Type="http://schemas.openxmlformats.org/officeDocument/2006/relationships/image" Target="../media/image104.emf"/><Relationship Id="rId9" Type="http://schemas.openxmlformats.org/officeDocument/2006/relationships/image" Target="../media/image107.png"/><Relationship Id="rId14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5.emf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29.e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27.emf"/><Relationship Id="rId25" Type="http://schemas.openxmlformats.org/officeDocument/2006/relationships/image" Target="../media/image32.png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4.emf"/><Relationship Id="rId24" Type="http://schemas.openxmlformats.org/officeDocument/2006/relationships/image" Target="../media/image31.emf"/><Relationship Id="rId5" Type="http://schemas.openxmlformats.org/officeDocument/2006/relationships/image" Target="../media/image21.emf"/><Relationship Id="rId15" Type="http://schemas.openxmlformats.org/officeDocument/2006/relationships/image" Target="../media/image26.emf"/><Relationship Id="rId23" Type="http://schemas.openxmlformats.org/officeDocument/2006/relationships/image" Target="../media/image30.e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28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emf"/><Relationship Id="rId14" Type="http://schemas.openxmlformats.org/officeDocument/2006/relationships/oleObject" Target="../embeddings/oleObject7.bin"/><Relationship Id="rId22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39375"/>
          </a:xfrm>
          <a:prstGeom prst="rect">
            <a:avLst/>
          </a:prstGeom>
          <a:gradFill>
            <a:gsLst>
              <a:gs pos="9000">
                <a:schemeClr val="bg1"/>
              </a:gs>
              <a:gs pos="20000">
                <a:schemeClr val="accent5">
                  <a:lumMod val="40000"/>
                  <a:lumOff val="60000"/>
                </a:schemeClr>
              </a:gs>
              <a:gs pos="72500">
                <a:srgbClr val="28477E"/>
              </a:gs>
              <a:gs pos="16000">
                <a:schemeClr val="accent5">
                  <a:lumMod val="20000"/>
                  <a:lumOff val="80000"/>
                </a:schemeClr>
              </a:gs>
              <a:gs pos="29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555740"/>
            <a:ext cx="9144000" cy="302260"/>
          </a:xfrm>
          <a:prstGeom prst="rect">
            <a:avLst/>
          </a:prstGeom>
          <a:gradFill>
            <a:gsLst>
              <a:gs pos="0">
                <a:schemeClr val="bg1"/>
              </a:gs>
              <a:gs pos="20000">
                <a:schemeClr val="accent5">
                  <a:lumMod val="40000"/>
                  <a:lumOff val="60000"/>
                </a:schemeClr>
              </a:gs>
              <a:gs pos="72500">
                <a:srgbClr val="28477E"/>
              </a:gs>
              <a:gs pos="0">
                <a:schemeClr val="accent5">
                  <a:lumMod val="20000"/>
                  <a:lumOff val="80000"/>
                </a:schemeClr>
              </a:gs>
              <a:gs pos="29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ctrTitle" idx="4294967295"/>
          </p:nvPr>
        </p:nvSpPr>
        <p:spPr>
          <a:xfrm>
            <a:off x="0" y="1139252"/>
            <a:ext cx="9144000" cy="1369666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z="4000" dirty="0" smtClean="0"/>
              <a:t>The </a:t>
            </a:r>
            <a:r>
              <a:rPr lang="en-US" altLang="zh-CN" sz="4000" dirty="0"/>
              <a:t>development and application of digital BPM signal </a:t>
            </a:r>
            <a:r>
              <a:rPr lang="en-US" altLang="zh-CN" sz="4000" dirty="0" smtClean="0"/>
              <a:t>processors </a:t>
            </a:r>
            <a:r>
              <a:rPr lang="en-US" altLang="zh-CN" sz="4000" dirty="0"/>
              <a:t>at </a:t>
            </a:r>
            <a:r>
              <a:rPr lang="en-US" altLang="zh-CN" sz="4000" dirty="0" smtClean="0"/>
              <a:t>SSRF</a:t>
            </a:r>
            <a:endParaRPr lang="en-US" altLang="zh-C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>
            <p:ph type="subTitle" idx="4294967295"/>
          </p:nvPr>
        </p:nvSpPr>
        <p:spPr>
          <a:xfrm>
            <a:off x="897673" y="2610330"/>
            <a:ext cx="7571678" cy="16680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Longwei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Lai*, </a:t>
            </a:r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Yongbin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Leng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Yingbin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Yan</a:t>
            </a:r>
            <a:endParaRPr lang="en-US" altLang="zh-CN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lailongwei@sinap.ac.cn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BI, SSRF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820105" y="5936103"/>
            <a:ext cx="5852335" cy="67655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9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0" dirty="0" smtClean="0">
                <a:solidFill>
                  <a:schemeClr val="bg1"/>
                </a:solidFill>
              </a:rPr>
              <a:t>DEELS2019 ESRF</a:t>
            </a:r>
          </a:p>
          <a:p>
            <a:r>
              <a:rPr lang="en-US" altLang="zh-CN" sz="8000" dirty="0" smtClean="0">
                <a:solidFill>
                  <a:schemeClr val="bg1"/>
                </a:solidFill>
              </a:rPr>
              <a:t>June 2019</a:t>
            </a:r>
            <a:endParaRPr lang="en-US" altLang="zh-CN" sz="80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altLang="zh-CN" sz="18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zh-CN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328864" y="27422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973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89"/>
    </mc:Choice>
    <mc:Fallback xmlns="">
      <p:transition spd="slow" advTm="1708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3483" y="77057"/>
            <a:ext cx="6556681" cy="557508"/>
          </a:xfrm>
        </p:spPr>
        <p:txBody>
          <a:bodyPr/>
          <a:lstStyle/>
          <a:p>
            <a:r>
              <a:rPr lang="en-US" altLang="zh-CN" dirty="0" smtClean="0"/>
              <a:t>Control panel and data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440" y="768507"/>
            <a:ext cx="2898266" cy="2785952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440" y="3635302"/>
            <a:ext cx="3031866" cy="29143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25" y="3691953"/>
            <a:ext cx="2913997" cy="28010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26" y="834229"/>
            <a:ext cx="2913997" cy="2801073"/>
          </a:xfrm>
          <a:prstGeom prst="rect">
            <a:avLst/>
          </a:prstGeom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806110" y="3466025"/>
            <a:ext cx="102968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ADC data</a:t>
            </a:r>
            <a:endParaRPr lang="zh-CN" altLang="en-US" sz="16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40359" y="3357097"/>
            <a:ext cx="298642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Turn-by-turn data during injection</a:t>
            </a:r>
            <a:endParaRPr lang="zh-CN" altLang="en-US" sz="1600" dirty="0"/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490170" y="6330211"/>
            <a:ext cx="1658144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Turn-by-turn data</a:t>
            </a:r>
            <a:endParaRPr lang="zh-CN" altLang="en-US" sz="1600" dirty="0"/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026269" y="6305077"/>
            <a:ext cx="102968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SA data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89739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24914" y="19327"/>
            <a:ext cx="7519086" cy="801687"/>
          </a:xfrm>
        </p:spPr>
        <p:txBody>
          <a:bodyPr/>
          <a:lstStyle/>
          <a:p>
            <a:r>
              <a:rPr lang="en-US" altLang="zh-CN" sz="3600" dirty="0" smtClean="0"/>
              <a:t>SSRF Beam Test—Check With Brilliance</a:t>
            </a:r>
            <a:endParaRPr lang="zh-CN" altLang="en-US" sz="3600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07" b="32835"/>
          <a:stretch/>
        </p:blipFill>
        <p:spPr>
          <a:xfrm>
            <a:off x="513993" y="1232686"/>
            <a:ext cx="2791175" cy="1875760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80" b="33220"/>
          <a:stretch/>
        </p:blipFill>
        <p:spPr>
          <a:xfrm>
            <a:off x="3365500" y="1242862"/>
            <a:ext cx="2784190" cy="1865584"/>
          </a:xfrm>
          <a:prstGeom prst="rect">
            <a:avLst/>
          </a:prstGeom>
        </p:spPr>
      </p:pic>
      <p:pic>
        <p:nvPicPr>
          <p:cNvPr id="9" name="内容占位符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95" b="33090"/>
          <a:stretch/>
        </p:blipFill>
        <p:spPr>
          <a:xfrm>
            <a:off x="429066" y="3491823"/>
            <a:ext cx="2903249" cy="19432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19" b="32684"/>
          <a:stretch/>
        </p:blipFill>
        <p:spPr>
          <a:xfrm>
            <a:off x="3332315" y="3502382"/>
            <a:ext cx="2833155" cy="191797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744031" y="3108446"/>
            <a:ext cx="5733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TBT X</a:t>
            </a:r>
            <a:endParaRPr lang="zh-CN" altLang="en-US" sz="1350" dirty="0"/>
          </a:p>
        </p:txBody>
      </p:sp>
      <p:sp>
        <p:nvSpPr>
          <p:cNvPr id="12" name="文本框 11"/>
          <p:cNvSpPr txBox="1"/>
          <p:nvPr/>
        </p:nvSpPr>
        <p:spPr>
          <a:xfrm>
            <a:off x="1718977" y="5518388"/>
            <a:ext cx="5685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TBT Y</a:t>
            </a:r>
            <a:endParaRPr lang="zh-CN" altLang="en-US" sz="1350" dirty="0"/>
          </a:p>
        </p:txBody>
      </p:sp>
      <p:pic>
        <p:nvPicPr>
          <p:cNvPr id="13" name="内容占位符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36" b="32876"/>
          <a:stretch/>
        </p:blipFill>
        <p:spPr>
          <a:xfrm>
            <a:off x="6226954" y="1298168"/>
            <a:ext cx="2572820" cy="173442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402264" y="3079869"/>
            <a:ext cx="4911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SA X</a:t>
            </a:r>
            <a:endParaRPr lang="zh-CN" altLang="en-US" sz="1350" dirty="0"/>
          </a:p>
        </p:txBody>
      </p:sp>
      <p:sp>
        <p:nvSpPr>
          <p:cNvPr id="15" name="椭圆形标注 14"/>
          <p:cNvSpPr/>
          <p:nvPr/>
        </p:nvSpPr>
        <p:spPr>
          <a:xfrm rot="10800000">
            <a:off x="7296323" y="1622701"/>
            <a:ext cx="420756" cy="1137424"/>
          </a:xfrm>
          <a:prstGeom prst="wedgeEllipseCallout">
            <a:avLst>
              <a:gd name="adj1" fmla="val 61326"/>
              <a:gd name="adj2" fmla="val 71011"/>
            </a:avLst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504342" y="1031364"/>
            <a:ext cx="14985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~2Hz injecting rate</a:t>
            </a:r>
            <a:endParaRPr lang="zh-CN" altLang="en-US" sz="135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83" b="32679"/>
          <a:stretch/>
        </p:blipFill>
        <p:spPr>
          <a:xfrm>
            <a:off x="6168740" y="3502382"/>
            <a:ext cx="2738111" cy="1852688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618074" y="3108446"/>
            <a:ext cx="12348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TBT X(zoom in)</a:t>
            </a:r>
            <a:endParaRPr lang="zh-CN" altLang="en-US" sz="1350" dirty="0"/>
          </a:p>
        </p:txBody>
      </p:sp>
      <p:sp>
        <p:nvSpPr>
          <p:cNvPr id="19" name="文本框 18"/>
          <p:cNvSpPr txBox="1"/>
          <p:nvPr/>
        </p:nvSpPr>
        <p:spPr>
          <a:xfrm>
            <a:off x="4446624" y="5424263"/>
            <a:ext cx="1230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TBT Y(zoom in)</a:t>
            </a:r>
            <a:endParaRPr lang="zh-CN" altLang="en-US" sz="1350" dirty="0"/>
          </a:p>
        </p:txBody>
      </p:sp>
      <p:sp>
        <p:nvSpPr>
          <p:cNvPr id="20" name="文本框 19"/>
          <p:cNvSpPr txBox="1"/>
          <p:nvPr/>
        </p:nvSpPr>
        <p:spPr>
          <a:xfrm>
            <a:off x="7344574" y="5411065"/>
            <a:ext cx="486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SA Y</a:t>
            </a:r>
            <a:endParaRPr lang="zh-CN" altLang="en-US" sz="1350" dirty="0"/>
          </a:p>
        </p:txBody>
      </p:sp>
      <p:pic>
        <p:nvPicPr>
          <p:cNvPr id="22" name="内容占位符 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89" b="32767"/>
          <a:stretch/>
        </p:blipFill>
        <p:spPr>
          <a:xfrm>
            <a:off x="22938" y="5245349"/>
            <a:ext cx="1724145" cy="1229005"/>
          </a:xfrm>
          <a:prstGeom prst="rect">
            <a:avLst/>
          </a:prstGeom>
        </p:spPr>
      </p:pic>
      <p:sp>
        <p:nvSpPr>
          <p:cNvPr id="21" name="文本框 3"/>
          <p:cNvSpPr txBox="1">
            <a:spLocks noChangeArrowheads="1"/>
          </p:cNvSpPr>
          <p:nvPr/>
        </p:nvSpPr>
        <p:spPr bwMode="auto">
          <a:xfrm>
            <a:off x="2287531" y="5648987"/>
            <a:ext cx="5608085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 dirty="0" smtClean="0">
                <a:latin typeface="+mn-lt"/>
              </a:rPr>
              <a:t>Assuming </a:t>
            </a:r>
            <a:r>
              <a:rPr lang="en-US" altLang="zh-CN" sz="2000" dirty="0">
                <a:latin typeface="+mn-lt"/>
              </a:rPr>
              <a:t>the Brilliance </a:t>
            </a:r>
            <a:r>
              <a:rPr lang="en-US" altLang="zh-CN" sz="2000" dirty="0" smtClean="0">
                <a:latin typeface="+mn-lt"/>
              </a:rPr>
              <a:t>results are correct.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000" dirty="0" smtClean="0">
                <a:latin typeface="+mn-lt"/>
                <a:ea typeface="宋体" panose="02010600030101010101" pitchFamily="2" charset="-122"/>
              </a:rPr>
              <a:t>Data spectrums show they fit quite well.</a:t>
            </a:r>
            <a:endParaRPr lang="zh-CN" altLang="en-US" sz="2000" dirty="0">
              <a:latin typeface="+mn-lt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591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14" b="33820"/>
          <a:stretch/>
        </p:blipFill>
        <p:spPr>
          <a:xfrm>
            <a:off x="3184062" y="685949"/>
            <a:ext cx="2818496" cy="1788018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13" r="36041" b="33324"/>
          <a:stretch/>
        </p:blipFill>
        <p:spPr>
          <a:xfrm>
            <a:off x="6048537" y="685949"/>
            <a:ext cx="2901807" cy="18644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06" b="32233"/>
          <a:stretch/>
        </p:blipFill>
        <p:spPr>
          <a:xfrm>
            <a:off x="352860" y="4578231"/>
            <a:ext cx="3053479" cy="201467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687422" y="4745897"/>
            <a:ext cx="3648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altLang="zh-CN" dirty="0" smtClean="0"/>
              <a:t>Fit </a:t>
            </a:r>
            <a:r>
              <a:rPr lang="pt-BR" altLang="zh-CN" dirty="0"/>
              <a:t>polynomial to </a:t>
            </a:r>
            <a:r>
              <a:rPr lang="pt-BR" altLang="zh-CN" dirty="0" smtClean="0"/>
              <a:t>data.</a:t>
            </a:r>
          </a:p>
          <a:p>
            <a:r>
              <a:rPr lang="pt-BR" altLang="zh-CN" dirty="0"/>
              <a:t>P = POLYFIT(X,Y,N</a:t>
            </a:r>
            <a:r>
              <a:rPr lang="pt-BR" altLang="zh-CN" dirty="0" smtClean="0"/>
              <a:t>), N=3</a:t>
            </a:r>
          </a:p>
          <a:p>
            <a:r>
              <a:rPr lang="pt-BR" altLang="zh-CN" dirty="0" smtClean="0"/>
              <a:t>X: SA channel read out</a:t>
            </a:r>
          </a:p>
          <a:p>
            <a:r>
              <a:rPr lang="pt-BR" altLang="zh-CN" dirty="0" smtClean="0"/>
              <a:t>Y: current, mA</a:t>
            </a:r>
            <a:endParaRPr lang="pt-BR" altLang="zh-CN" dirty="0"/>
          </a:p>
          <a:p>
            <a:r>
              <a:rPr lang="pt-BR" altLang="zh-CN" dirty="0" smtClean="0"/>
              <a:t>Y=P(1</a:t>
            </a:r>
            <a:r>
              <a:rPr lang="pt-BR" altLang="zh-CN" dirty="0"/>
              <a:t>)*</a:t>
            </a:r>
            <a:r>
              <a:rPr lang="pt-BR" altLang="zh-CN" dirty="0" smtClean="0"/>
              <a:t>X^3 </a:t>
            </a:r>
            <a:r>
              <a:rPr lang="pt-BR" altLang="zh-CN" dirty="0"/>
              <a:t>+ P(2)*</a:t>
            </a:r>
            <a:r>
              <a:rPr lang="pt-BR" altLang="zh-CN" dirty="0" smtClean="0"/>
              <a:t>X^2+P(3)*</a:t>
            </a:r>
            <a:r>
              <a:rPr lang="pt-BR" altLang="zh-CN" dirty="0"/>
              <a:t>X + </a:t>
            </a:r>
            <a:r>
              <a:rPr lang="pt-BR" altLang="zh-CN" dirty="0" smtClean="0"/>
              <a:t>P(4)</a:t>
            </a:r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879600" y="26903"/>
            <a:ext cx="7264400" cy="801687"/>
          </a:xfrm>
        </p:spPr>
        <p:txBody>
          <a:bodyPr/>
          <a:lstStyle/>
          <a:p>
            <a:r>
              <a:rPr lang="en-US" altLang="zh-CN" sz="3600" dirty="0" smtClean="0"/>
              <a:t>SSRF Beam Test—Current Dependency</a:t>
            </a:r>
            <a:endParaRPr lang="zh-CN" altLang="en-US" sz="3600" dirty="0"/>
          </a:p>
        </p:txBody>
      </p:sp>
      <p:sp>
        <p:nvSpPr>
          <p:cNvPr id="10" name="文本框 9"/>
          <p:cNvSpPr txBox="1"/>
          <p:nvPr/>
        </p:nvSpPr>
        <p:spPr>
          <a:xfrm>
            <a:off x="4417918" y="2510270"/>
            <a:ext cx="4911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SA X</a:t>
            </a:r>
            <a:endParaRPr lang="zh-CN" altLang="en-US" sz="1350" dirty="0"/>
          </a:p>
        </p:txBody>
      </p:sp>
      <p:sp>
        <p:nvSpPr>
          <p:cNvPr id="13" name="文本框 12"/>
          <p:cNvSpPr txBox="1"/>
          <p:nvPr/>
        </p:nvSpPr>
        <p:spPr>
          <a:xfrm>
            <a:off x="7421314" y="2550384"/>
            <a:ext cx="486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 smtClean="0"/>
              <a:t>SA Y</a:t>
            </a:r>
            <a:endParaRPr lang="zh-CN" altLang="en-US" sz="1350" dirty="0"/>
          </a:p>
        </p:txBody>
      </p:sp>
      <p:sp>
        <p:nvSpPr>
          <p:cNvPr id="14" name="文本框 13"/>
          <p:cNvSpPr txBox="1"/>
          <p:nvPr/>
        </p:nvSpPr>
        <p:spPr>
          <a:xfrm>
            <a:off x="127675" y="2700425"/>
            <a:ext cx="89312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 BPM pickup </a:t>
            </a:r>
            <a:r>
              <a:rPr lang="en-US" altLang="zh-CN" sz="2000" dirty="0" smtClean="0"/>
              <a:t>sum signal is divided into 8 channels and put into </a:t>
            </a:r>
            <a:r>
              <a:rPr lang="en-US" altLang="zh-CN" sz="2000" dirty="0"/>
              <a:t>DBPM and </a:t>
            </a:r>
            <a:r>
              <a:rPr lang="en-US" altLang="zh-CN" sz="2000" dirty="0" smtClean="0"/>
              <a:t>Brilliance, similar to beam passing through BPM center. The output position value should be stable.</a:t>
            </a:r>
          </a:p>
          <a:p>
            <a:r>
              <a:rPr lang="en-US" altLang="zh-CN" sz="2000" dirty="0" smtClean="0"/>
              <a:t>The DBPM output is </a:t>
            </a:r>
            <a:r>
              <a:rPr lang="en-US" altLang="zh-CN" sz="2000" dirty="0" smtClean="0">
                <a:solidFill>
                  <a:srgbClr val="FF0000"/>
                </a:solidFill>
              </a:rPr>
              <a:t>drifting when beam current decays from 260mA to 200mA</a:t>
            </a:r>
            <a:r>
              <a:rPr lang="en-US" altLang="zh-CN" sz="2000" dirty="0" smtClean="0"/>
              <a:t>. Brilliance output is stable when crossbars are switched off.</a:t>
            </a:r>
          </a:p>
          <a:p>
            <a:r>
              <a:rPr lang="en-US" altLang="zh-CN" sz="2000" dirty="0" smtClean="0"/>
              <a:t>The main reason is the </a:t>
            </a:r>
            <a:r>
              <a:rPr lang="en-US" altLang="zh-CN" sz="2000" dirty="0">
                <a:solidFill>
                  <a:srgbClr val="FF0000"/>
                </a:solidFill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</a:rPr>
              <a:t>nconsistency</a:t>
            </a:r>
            <a:r>
              <a:rPr lang="en-US" altLang="zh-CN" sz="2000" dirty="0">
                <a:solidFill>
                  <a:srgbClr val="FF0000"/>
                </a:solidFill>
              </a:rPr>
              <a:t> </a:t>
            </a:r>
            <a:r>
              <a:rPr lang="en-US" altLang="zh-CN" sz="2000" dirty="0" smtClean="0">
                <a:solidFill>
                  <a:srgbClr val="FF0000"/>
                </a:solidFill>
              </a:rPr>
              <a:t>between the four channels</a:t>
            </a:r>
            <a:r>
              <a:rPr lang="en-US" altLang="zh-CN" sz="2000" dirty="0" smtClean="0"/>
              <a:t>. </a:t>
            </a:r>
            <a:endParaRPr lang="zh-CN" altLang="en-US" sz="2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" y="1436319"/>
            <a:ext cx="2903133" cy="83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2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09" b="32910"/>
          <a:stretch/>
        </p:blipFill>
        <p:spPr>
          <a:xfrm>
            <a:off x="847302" y="902641"/>
            <a:ext cx="3327400" cy="2114403"/>
          </a:xfr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80" b="32867"/>
          <a:stretch/>
        </p:blipFill>
        <p:spPr>
          <a:xfrm>
            <a:off x="4519602" y="658851"/>
            <a:ext cx="3508389" cy="2277130"/>
          </a:xfrm>
          <a:prstGeom prst="rect">
            <a:avLst/>
          </a:prstGeom>
        </p:spPr>
      </p:pic>
      <p:sp>
        <p:nvSpPr>
          <p:cNvPr id="8" name="标题 1"/>
          <p:cNvSpPr txBox="1">
            <a:spLocks/>
          </p:cNvSpPr>
          <p:nvPr/>
        </p:nvSpPr>
        <p:spPr>
          <a:xfrm>
            <a:off x="1670050" y="58653"/>
            <a:ext cx="7213600" cy="8016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 smtClean="0"/>
              <a:t>SSRF Beam Test—Correction</a:t>
            </a:r>
            <a:endParaRPr lang="zh-CN" altLang="en-US" sz="3600" dirty="0"/>
          </a:p>
        </p:txBody>
      </p:sp>
      <p:sp>
        <p:nvSpPr>
          <p:cNvPr id="9" name="文本框 8"/>
          <p:cNvSpPr txBox="1"/>
          <p:nvPr/>
        </p:nvSpPr>
        <p:spPr>
          <a:xfrm>
            <a:off x="573616" y="5326400"/>
            <a:ext cx="4703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X fits well after correction.</a:t>
            </a:r>
          </a:p>
          <a:p>
            <a:r>
              <a:rPr lang="en-US" altLang="zh-CN" sz="2000" dirty="0" smtClean="0"/>
              <a:t>Y not very good. </a:t>
            </a:r>
          </a:p>
          <a:p>
            <a:r>
              <a:rPr lang="en-US" altLang="zh-CN" sz="2000" dirty="0" smtClean="0"/>
              <a:t>Correction effect is obvious during injection.</a:t>
            </a:r>
            <a:endParaRPr lang="zh-CN" altLang="en-US" sz="2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82" b="32166"/>
          <a:stretch/>
        </p:blipFill>
        <p:spPr>
          <a:xfrm>
            <a:off x="726086" y="3052448"/>
            <a:ext cx="3385396" cy="223854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" t="-1173" r="38449" b="35582"/>
          <a:stretch/>
        </p:blipFill>
        <p:spPr>
          <a:xfrm>
            <a:off x="4582991" y="2912763"/>
            <a:ext cx="3527389" cy="2238548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 rot="10800000">
            <a:off x="6070596" y="3460748"/>
            <a:ext cx="406403" cy="1111249"/>
          </a:xfrm>
          <a:prstGeom prst="wedgeEllipseCallout">
            <a:avLst>
              <a:gd name="adj1" fmla="val 309619"/>
              <a:gd name="adj2" fmla="val -176241"/>
            </a:avLst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30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52649" y="40206"/>
            <a:ext cx="6309677" cy="640879"/>
          </a:xfrm>
        </p:spPr>
        <p:txBody>
          <a:bodyPr/>
          <a:lstStyle/>
          <a:p>
            <a:r>
              <a:rPr lang="en-US" altLang="zh-CN" dirty="0" smtClean="0"/>
              <a:t>Beam test on booster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086" y="760588"/>
            <a:ext cx="2072331" cy="2031198"/>
          </a:xfr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4" y="3216641"/>
            <a:ext cx="3880984" cy="308374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939" y="2824702"/>
            <a:ext cx="2466061" cy="18462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335" y="2800001"/>
            <a:ext cx="2488082" cy="18627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84" y="727616"/>
            <a:ext cx="2105970" cy="206417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44170" y="1098659"/>
            <a:ext cx="4944532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Streaming data or capture data for: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ADC raw data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turn-by-turn data</a:t>
            </a:r>
            <a:endParaRPr lang="en-US" altLang="zh-CN" sz="2400" dirty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7.9kHz data(TBT/210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), cover ramping period within 2000 points</a:t>
            </a:r>
            <a:endParaRPr lang="en-US" altLang="zh-CN" sz="2400" dirty="0" smtClean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zh-CN" sz="2400" dirty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5026685" y="4529261"/>
            <a:ext cx="35877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TBT </a:t>
            </a:r>
            <a:r>
              <a:rPr lang="en-US" altLang="zh-CN" sz="1600" dirty="0" smtClean="0"/>
              <a:t>data s</a:t>
            </a:r>
            <a:r>
              <a:rPr lang="en-US" altLang="zh-CN" sz="1600" dirty="0" smtClean="0"/>
              <a:t>pectrum </a:t>
            </a:r>
            <a:r>
              <a:rPr lang="en-US" altLang="zh-CN" sz="1600" dirty="0" smtClean="0"/>
              <a:t>during one injection</a:t>
            </a:r>
            <a:endParaRPr lang="zh-CN" altLang="en-US" sz="160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55" y="4841726"/>
            <a:ext cx="1690119" cy="1265330"/>
          </a:xfrm>
          <a:prstGeom prst="rect">
            <a:avLst/>
          </a:prstGeom>
        </p:spPr>
      </p:pic>
      <p:pic>
        <p:nvPicPr>
          <p:cNvPr id="18" name="内容占位符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338" y="4908076"/>
            <a:ext cx="1639607" cy="122751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128" y="4910839"/>
            <a:ext cx="1635917" cy="1224750"/>
          </a:xfrm>
          <a:prstGeom prst="rect">
            <a:avLst/>
          </a:prstGeom>
        </p:spPr>
      </p:pic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4940299" y="6107056"/>
            <a:ext cx="39718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x/y/sum of one top-up period(five injections)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197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流程图: 过程 29"/>
          <p:cNvSpPr/>
          <p:nvPr/>
        </p:nvSpPr>
        <p:spPr>
          <a:xfrm>
            <a:off x="588441" y="1155141"/>
            <a:ext cx="4286250" cy="2394584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60828" y="106652"/>
            <a:ext cx="5717392" cy="624984"/>
          </a:xfrm>
        </p:spPr>
        <p:txBody>
          <a:bodyPr/>
          <a:lstStyle/>
          <a:p>
            <a:r>
              <a:rPr lang="en-US" altLang="zh-CN" sz="36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SSRF Operation Monitor</a:t>
            </a:r>
            <a:endParaRPr lang="zh-CN" altLang="en-US" sz="3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流程图: 过程 3"/>
          <p:cNvSpPr/>
          <p:nvPr/>
        </p:nvSpPr>
        <p:spPr>
          <a:xfrm>
            <a:off x="975989" y="1368081"/>
            <a:ext cx="658265" cy="411313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altLang="zh-CN" sz="1350" dirty="0">
                <a:solidFill>
                  <a:schemeClr val="tx1"/>
                </a:solidFill>
              </a:rPr>
              <a:t>Δ</a:t>
            </a:r>
            <a:r>
              <a:rPr lang="en-US" altLang="zh-CN" sz="1350" dirty="0">
                <a:solidFill>
                  <a:schemeClr val="tx1"/>
                </a:solidFill>
              </a:rPr>
              <a:t>/</a:t>
            </a:r>
            <a:r>
              <a:rPr lang="el-GR" altLang="zh-CN" sz="1350" dirty="0">
                <a:solidFill>
                  <a:schemeClr val="tx1"/>
                </a:solidFill>
              </a:rPr>
              <a:t>∑</a:t>
            </a:r>
            <a:endParaRPr lang="en-US" altLang="zh-CN" sz="1350" dirty="0">
              <a:solidFill>
                <a:schemeClr val="tx1"/>
              </a:solidFill>
            </a:endParaRPr>
          </a:p>
        </p:txBody>
      </p:sp>
      <p:sp>
        <p:nvSpPr>
          <p:cNvPr id="7" name="流程图: 过程 6"/>
          <p:cNvSpPr/>
          <p:nvPr/>
        </p:nvSpPr>
        <p:spPr>
          <a:xfrm>
            <a:off x="1872805" y="1368081"/>
            <a:ext cx="658265" cy="411313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FIFO</a:t>
            </a:r>
          </a:p>
        </p:txBody>
      </p:sp>
      <p:sp>
        <p:nvSpPr>
          <p:cNvPr id="8" name="流程图: 过程 7"/>
          <p:cNvSpPr/>
          <p:nvPr/>
        </p:nvSpPr>
        <p:spPr>
          <a:xfrm>
            <a:off x="2765225" y="1368081"/>
            <a:ext cx="658265" cy="411313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FFT</a:t>
            </a:r>
          </a:p>
        </p:txBody>
      </p:sp>
      <p:sp>
        <p:nvSpPr>
          <p:cNvPr id="9" name="流程图: 过程 8"/>
          <p:cNvSpPr/>
          <p:nvPr/>
        </p:nvSpPr>
        <p:spPr>
          <a:xfrm>
            <a:off x="3669074" y="1320516"/>
            <a:ext cx="871861" cy="516821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Abnormal judge</a:t>
            </a:r>
          </a:p>
        </p:txBody>
      </p:sp>
      <p:sp>
        <p:nvSpPr>
          <p:cNvPr id="10" name="流程图: 过程 9"/>
          <p:cNvSpPr/>
          <p:nvPr/>
        </p:nvSpPr>
        <p:spPr>
          <a:xfrm>
            <a:off x="975989" y="2062673"/>
            <a:ext cx="658265" cy="411313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altLang="zh-CN" sz="1350" dirty="0">
                <a:solidFill>
                  <a:schemeClr val="tx1"/>
                </a:solidFill>
              </a:rPr>
              <a:t>∑</a:t>
            </a:r>
            <a:endParaRPr lang="en-US" altLang="zh-CN" sz="1350" dirty="0">
              <a:solidFill>
                <a:schemeClr val="tx1"/>
              </a:solidFill>
            </a:endParaRPr>
          </a:p>
        </p:txBody>
      </p:sp>
      <p:sp>
        <p:nvSpPr>
          <p:cNvPr id="11" name="流程图: 过程 10"/>
          <p:cNvSpPr/>
          <p:nvPr/>
        </p:nvSpPr>
        <p:spPr>
          <a:xfrm>
            <a:off x="1868407" y="2009919"/>
            <a:ext cx="892421" cy="516821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Beam loss judge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V="1">
            <a:off x="460952" y="1573738"/>
            <a:ext cx="499781" cy="518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1629815" y="1569098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531069" y="1578927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3429204" y="1578927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741834" y="2268329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1634253" y="2268329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723433" y="1583566"/>
            <a:ext cx="18401" cy="1482896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11" idx="3"/>
          </p:cNvCxnSpPr>
          <p:nvPr/>
        </p:nvCxnSpPr>
        <p:spPr>
          <a:xfrm>
            <a:off x="2760828" y="2268329"/>
            <a:ext cx="460016" cy="0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4546650" y="1581246"/>
            <a:ext cx="137541" cy="0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流程图: 过程 26"/>
          <p:cNvSpPr/>
          <p:nvPr/>
        </p:nvSpPr>
        <p:spPr>
          <a:xfrm>
            <a:off x="3111220" y="3627870"/>
            <a:ext cx="1132290" cy="868514"/>
          </a:xfrm>
          <a:prstGeom prst="flowChartProcess">
            <a:avLst/>
          </a:prstGeom>
          <a:solidFill>
            <a:srgbClr val="FF66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ARM</a:t>
            </a:r>
          </a:p>
        </p:txBody>
      </p:sp>
      <p:sp>
        <p:nvSpPr>
          <p:cNvPr id="28" name="流程图: 过程 27"/>
          <p:cNvSpPr/>
          <p:nvPr/>
        </p:nvSpPr>
        <p:spPr>
          <a:xfrm>
            <a:off x="3238504" y="2011922"/>
            <a:ext cx="892421" cy="516821"/>
          </a:xfrm>
          <a:prstGeom prst="flowChartProcess">
            <a:avLst/>
          </a:prstGeom>
          <a:solidFill>
            <a:srgbClr val="5C9CD6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Trigger</a:t>
            </a:r>
          </a:p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&amp; Tag</a:t>
            </a:r>
          </a:p>
        </p:txBody>
      </p:sp>
      <p:sp>
        <p:nvSpPr>
          <p:cNvPr id="29" name="椭圆 28"/>
          <p:cNvSpPr/>
          <p:nvPr/>
        </p:nvSpPr>
        <p:spPr>
          <a:xfrm>
            <a:off x="932982" y="2743115"/>
            <a:ext cx="1243263" cy="646694"/>
          </a:xfrm>
          <a:prstGeom prst="ellipse">
            <a:avLst/>
          </a:prstGeom>
          <a:solidFill>
            <a:srgbClr val="B7D8A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chemeClr val="tx1"/>
                </a:solidFill>
              </a:rPr>
              <a:t>16384×4FIFO</a:t>
            </a:r>
            <a:endParaRPr lang="zh-CN" altLang="en-US" sz="1350" dirty="0">
              <a:solidFill>
                <a:schemeClr val="tx1"/>
              </a:solidFill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4670615" y="1583566"/>
            <a:ext cx="5357" cy="689402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endCxn id="28" idx="3"/>
          </p:cNvCxnSpPr>
          <p:nvPr/>
        </p:nvCxnSpPr>
        <p:spPr>
          <a:xfrm flipH="1">
            <a:off x="4130925" y="2268330"/>
            <a:ext cx="562708" cy="2003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flipV="1">
            <a:off x="727504" y="3061823"/>
            <a:ext cx="234155" cy="4639"/>
          </a:xfrm>
          <a:prstGeom prst="straightConnector1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 flipH="1">
            <a:off x="3429204" y="2537382"/>
            <a:ext cx="2" cy="1089236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1554614" y="2600612"/>
            <a:ext cx="1874591" cy="1798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1561505" y="2600612"/>
            <a:ext cx="929" cy="139295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 flipH="1">
            <a:off x="3856787" y="2537382"/>
            <a:ext cx="2" cy="1089236"/>
          </a:xfrm>
          <a:prstGeom prst="straightConnector1">
            <a:avLst/>
          </a:prstGeom>
          <a:ln w="38100">
            <a:solidFill>
              <a:srgbClr val="DEB4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肘形连接符 73"/>
          <p:cNvCxnSpPr>
            <a:stCxn id="29" idx="4"/>
            <a:endCxn id="27" idx="1"/>
          </p:cNvCxnSpPr>
          <p:nvPr/>
        </p:nvCxnSpPr>
        <p:spPr>
          <a:xfrm rot="16200000" flipH="1">
            <a:off x="1996758" y="2947665"/>
            <a:ext cx="672318" cy="1556606"/>
          </a:xfrm>
          <a:prstGeom prst="bentConnector2">
            <a:avLst/>
          </a:prstGeom>
          <a:ln w="38100">
            <a:solidFill>
              <a:srgbClr val="DEB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2661127" y="2921262"/>
            <a:ext cx="8520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Trigger</a:t>
            </a:r>
            <a:endParaRPr lang="zh-CN" altLang="en-US" sz="1350" dirty="0"/>
          </a:p>
        </p:txBody>
      </p:sp>
      <p:sp>
        <p:nvSpPr>
          <p:cNvPr id="88" name="文本框 87"/>
          <p:cNvSpPr txBox="1"/>
          <p:nvPr/>
        </p:nvSpPr>
        <p:spPr>
          <a:xfrm>
            <a:off x="3843555" y="2957099"/>
            <a:ext cx="6626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Tag</a:t>
            </a:r>
            <a:endParaRPr lang="zh-CN" altLang="en-US" sz="1350" dirty="0"/>
          </a:p>
        </p:txBody>
      </p:sp>
      <p:sp>
        <p:nvSpPr>
          <p:cNvPr id="89" name="文本框 88"/>
          <p:cNvSpPr txBox="1"/>
          <p:nvPr/>
        </p:nvSpPr>
        <p:spPr>
          <a:xfrm>
            <a:off x="2187811" y="3771642"/>
            <a:ext cx="6626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Data</a:t>
            </a:r>
            <a:endParaRPr lang="zh-CN" altLang="en-US" sz="1350" dirty="0"/>
          </a:p>
        </p:txBody>
      </p:sp>
      <p:sp>
        <p:nvSpPr>
          <p:cNvPr id="90" name="文本框 89"/>
          <p:cNvSpPr txBox="1"/>
          <p:nvPr/>
        </p:nvSpPr>
        <p:spPr>
          <a:xfrm>
            <a:off x="237808" y="1300287"/>
            <a:ext cx="7491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TBT data</a:t>
            </a:r>
            <a:endParaRPr lang="zh-CN" altLang="en-US" sz="1350" dirty="0"/>
          </a:p>
        </p:txBody>
      </p:sp>
      <p:sp>
        <p:nvSpPr>
          <p:cNvPr id="91" name="文本框 88"/>
          <p:cNvSpPr txBox="1"/>
          <p:nvPr/>
        </p:nvSpPr>
        <p:spPr>
          <a:xfrm>
            <a:off x="4256742" y="3200110"/>
            <a:ext cx="5798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350" b="1" dirty="0"/>
              <a:t>FPGA</a:t>
            </a:r>
            <a:endParaRPr lang="zh-CN" altLang="en-US" sz="1350" b="1" dirty="0"/>
          </a:p>
        </p:txBody>
      </p:sp>
      <p:pic>
        <p:nvPicPr>
          <p:cNvPr id="93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786" y="2295475"/>
            <a:ext cx="2017178" cy="1386847"/>
          </a:xfrm>
        </p:spPr>
      </p:pic>
      <p:pic>
        <p:nvPicPr>
          <p:cNvPr id="94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14" y="2295475"/>
            <a:ext cx="1940365" cy="1380526"/>
          </a:xfrm>
          <a:prstGeom prst="rect">
            <a:avLst/>
          </a:prstGeom>
        </p:spPr>
      </p:pic>
      <p:pic>
        <p:nvPicPr>
          <p:cNvPr id="97" name="内容占位符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14" y="4246900"/>
            <a:ext cx="2005619" cy="1304366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798" y="4235638"/>
            <a:ext cx="1899942" cy="1306246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5452749" y="3667767"/>
            <a:ext cx="31773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/>
              <a:t>TBT data waveform and spectrum during injecting.(Hor.)</a:t>
            </a:r>
            <a:endParaRPr lang="zh-CN" altLang="en-US" sz="1350" b="1" dirty="0"/>
          </a:p>
        </p:txBody>
      </p:sp>
      <p:sp>
        <p:nvSpPr>
          <p:cNvPr id="42" name="文本框 98"/>
          <p:cNvSpPr txBox="1"/>
          <p:nvPr/>
        </p:nvSpPr>
        <p:spPr>
          <a:xfrm>
            <a:off x="4995501" y="980537"/>
            <a:ext cx="40303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000" dirty="0" smtClean="0"/>
              <a:t>Monitoring beam status and capture data when injection is detected.</a:t>
            </a:r>
          </a:p>
          <a:p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0952" y="499367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L.W. Lai, Y.B. Leng, Y.B. Yan, Z.C. </a:t>
            </a:r>
            <a:r>
              <a:rPr lang="en-US" altLang="zh-CN" sz="16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Chen,</a:t>
            </a:r>
            <a:r>
              <a:rPr lang="en-US" altLang="zh-CN" sz="1600" kern="100" dirty="0" err="1">
                <a:cs typeface="Times New Roman" panose="02020603050405020304" pitchFamily="18" charset="0"/>
              </a:rPr>
              <a:t>An</a:t>
            </a:r>
            <a:r>
              <a:rPr lang="en-US" altLang="zh-CN" sz="1600" kern="100" dirty="0">
                <a:cs typeface="Times New Roman" panose="02020603050405020304" pitchFamily="18" charset="0"/>
              </a:rPr>
              <a:t> Intelligent Trigger Abnormal Beam Operation Monitoring Processor at the SSRF, IPAC2015</a:t>
            </a:r>
            <a:endParaRPr lang="zh-CN" altLang="en-US" sz="1600" dirty="0"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363613" y="5510928"/>
            <a:ext cx="14173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 smtClean="0"/>
              <a:t>Tune monitoring.</a:t>
            </a:r>
            <a:endParaRPr lang="zh-CN" alt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34008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96131" y="59970"/>
            <a:ext cx="4887725" cy="543097"/>
          </a:xfrm>
        </p:spPr>
        <p:txBody>
          <a:bodyPr/>
          <a:lstStyle/>
          <a:p>
            <a:r>
              <a:rPr lang="en-US" altLang="zh-CN" sz="36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Bunch Charge Monitor</a:t>
            </a:r>
            <a:endParaRPr lang="zh-CN" altLang="en-US" sz="3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32" y="2235736"/>
            <a:ext cx="2253320" cy="1689991"/>
          </a:xfrm>
        </p:spPr>
      </p:pic>
      <p:pic>
        <p:nvPicPr>
          <p:cNvPr id="6" name="Picture 3" descr="IMG_623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5" b="5636"/>
          <a:stretch/>
        </p:blipFill>
        <p:spPr bwMode="auto">
          <a:xfrm>
            <a:off x="6016720" y="724323"/>
            <a:ext cx="2522631" cy="245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文本框 57"/>
          <p:cNvSpPr txBox="1"/>
          <p:nvPr/>
        </p:nvSpPr>
        <p:spPr>
          <a:xfrm>
            <a:off x="2741752" y="3625645"/>
            <a:ext cx="21375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smtClean="0">
                <a:ea typeface="微软雅黑" panose="020B0503020204020204" pitchFamily="34" charset="-122"/>
              </a:rPr>
              <a:t>Wideband ADC board</a:t>
            </a:r>
            <a:endParaRPr lang="zh-CN" altLang="en-US" sz="1350" dirty="0"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547024" y="6036458"/>
            <a:ext cx="21942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smtClean="0">
                <a:ea typeface="微软雅黑" panose="020B0503020204020204" pitchFamily="34" charset="-122"/>
              </a:rPr>
              <a:t>Interleaved Sampling</a:t>
            </a:r>
            <a:endParaRPr lang="zh-CN" altLang="en-US" sz="1350" dirty="0"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94" y="3375744"/>
            <a:ext cx="3799357" cy="2663101"/>
          </a:xfrm>
          <a:prstGeom prst="rect">
            <a:avLst/>
          </a:prstGeom>
        </p:spPr>
      </p:pic>
      <p:sp>
        <p:nvSpPr>
          <p:cNvPr id="57" name="文本框 98"/>
          <p:cNvSpPr txBox="1"/>
          <p:nvPr/>
        </p:nvSpPr>
        <p:spPr>
          <a:xfrm>
            <a:off x="425600" y="995880"/>
            <a:ext cx="5905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/>
              <a:t>4 ADCs on wideband RF board make bunch-by-bunch charge measurement with </a:t>
            </a:r>
            <a:r>
              <a:rPr lang="en-US" altLang="zh-CN" sz="2000" dirty="0" smtClean="0">
                <a:solidFill>
                  <a:srgbClr val="FF0000"/>
                </a:solidFill>
              </a:rPr>
              <a:t>interleaved sampling</a:t>
            </a:r>
            <a:r>
              <a:rPr lang="en-US" altLang="zh-CN" sz="2000" dirty="0" smtClean="0"/>
              <a:t>.</a:t>
            </a:r>
          </a:p>
          <a:p>
            <a:r>
              <a:rPr lang="en-US" altLang="zh-CN" sz="2000" dirty="0" smtClean="0"/>
              <a:t>Optimization is ongoing.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98" y="4100046"/>
            <a:ext cx="4445095" cy="1930936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2" t="9012" r="6328" b="4197"/>
          <a:stretch/>
        </p:blipFill>
        <p:spPr>
          <a:xfrm>
            <a:off x="2745408" y="2224576"/>
            <a:ext cx="1998242" cy="128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7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2368625"/>
            <a:ext cx="9144000" cy="738914"/>
          </a:xfrm>
          <a:solidFill>
            <a:srgbClr val="002060"/>
          </a:solidFill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Applications on FEL/LINAC</a:t>
            </a:r>
            <a:endParaRPr lang="zh-CN" altLang="en-US" dirty="0">
              <a:solidFill>
                <a:schemeClr val="bg1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4177" y="3107539"/>
            <a:ext cx="6480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ea typeface="隶书" panose="02010509060101010101" pitchFamily="49" charset="-122"/>
              </a:rPr>
              <a:t>Stripline</a:t>
            </a:r>
            <a:r>
              <a:rPr lang="en-US" altLang="zh-CN" sz="2400" dirty="0" smtClean="0">
                <a:ea typeface="隶书" panose="02010509060101010101" pitchFamily="49" charset="-122"/>
              </a:rPr>
              <a:t> BPM Processor</a:t>
            </a:r>
          </a:p>
          <a:p>
            <a:r>
              <a:rPr lang="en-US" altLang="zh-CN" sz="2400" dirty="0" smtClean="0">
                <a:ea typeface="隶书" panose="02010509060101010101" pitchFamily="49" charset="-122"/>
              </a:rPr>
              <a:t>Cavity BPM Processor</a:t>
            </a:r>
          </a:p>
          <a:p>
            <a:r>
              <a:rPr lang="en-US" altLang="zh-CN" sz="2400" dirty="0" smtClean="0">
                <a:ea typeface="隶书" panose="02010509060101010101" pitchFamily="49" charset="-122"/>
              </a:rPr>
              <a:t>BAM processor</a:t>
            </a:r>
            <a:endParaRPr lang="zh-CN" altLang="en-US" sz="2400" dirty="0">
              <a:ea typeface="隶书" panose="02010509060101010101" pitchFamily="49" charset="-122"/>
            </a:endParaRPr>
          </a:p>
        </p:txBody>
      </p:sp>
      <p:pic>
        <p:nvPicPr>
          <p:cNvPr id="8" name="Picture 2" descr="http://img2.imgtn.bdimg.com/it/u=1765472077,2614739741&amp;fm=15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9" y="4421062"/>
            <a:ext cx="2949262" cy="139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25" y="4421062"/>
            <a:ext cx="2546927" cy="1399966"/>
          </a:xfrm>
          <a:prstGeom prst="rect">
            <a:avLst/>
          </a:prstGeom>
        </p:spPr>
      </p:pic>
      <p:pic>
        <p:nvPicPr>
          <p:cNvPr id="14344" name="Picture 8" descr="Image result for å·´è¥¿å éå¨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97" y="4428822"/>
            <a:ext cx="2469668" cy="139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632490" y="5972171"/>
            <a:ext cx="734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DCLS</a:t>
            </a:r>
            <a:endParaRPr lang="zh-CN" altLang="en-US" sz="1600" dirty="0"/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4392913" y="5959815"/>
            <a:ext cx="9009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SXFEL</a:t>
            </a:r>
            <a:endParaRPr lang="zh-CN" altLang="en-US" sz="1600" dirty="0"/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953140" y="5959815"/>
            <a:ext cx="14400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Sirius LINAC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340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38985" y="-100541"/>
            <a:ext cx="7287625" cy="77169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Mass Application on SXFEL/DCLS</a:t>
            </a:r>
            <a:endParaRPr lang="zh-CN" altLang="en-US" sz="3600" dirty="0"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195" y="1198879"/>
            <a:ext cx="3458869" cy="4611825"/>
          </a:xfrm>
        </p:spPr>
      </p:pic>
      <p:pic>
        <p:nvPicPr>
          <p:cNvPr id="5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7" y="1198880"/>
            <a:ext cx="2314050" cy="2314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147" y="1198880"/>
            <a:ext cx="2295303" cy="22953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5" y="3496654"/>
            <a:ext cx="2314051" cy="2314051"/>
          </a:xfrm>
          <a:prstGeom prst="rect">
            <a:avLst/>
          </a:prstGeom>
        </p:spPr>
      </p:pic>
      <p:pic>
        <p:nvPicPr>
          <p:cNvPr id="9" name="内容占位符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17" b="6201"/>
          <a:stretch/>
        </p:blipFill>
        <p:spPr>
          <a:xfrm>
            <a:off x="2956147" y="3496654"/>
            <a:ext cx="2295303" cy="231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99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/>
          <a:stretch/>
        </p:blipFill>
        <p:spPr bwMode="auto">
          <a:xfrm>
            <a:off x="3367107" y="2723278"/>
            <a:ext cx="2604532" cy="184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9"/>
          <a:stretch/>
        </p:blipFill>
        <p:spPr bwMode="auto">
          <a:xfrm>
            <a:off x="3246318" y="727520"/>
            <a:ext cx="2971469" cy="197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2182854" y="68799"/>
            <a:ext cx="6565729" cy="667265"/>
          </a:xfrm>
        </p:spPr>
        <p:txBody>
          <a:bodyPr/>
          <a:lstStyle/>
          <a:p>
            <a:pPr eaLnBrk="1" hangingPunct="1"/>
            <a:r>
              <a:rPr lang="en-US" altLang="zh-CN" sz="3600" dirty="0" smtClean="0"/>
              <a:t>SBPM Evaluation</a:t>
            </a:r>
            <a:endParaRPr lang="zh-CN" altLang="en-US" sz="3600" dirty="0" smtClean="0"/>
          </a:p>
        </p:txBody>
      </p:sp>
      <p:sp>
        <p:nvSpPr>
          <p:cNvPr id="6148" name="文本框 3"/>
          <p:cNvSpPr txBox="1">
            <a:spLocks noChangeArrowheads="1"/>
          </p:cNvSpPr>
          <p:nvPr/>
        </p:nvSpPr>
        <p:spPr bwMode="auto">
          <a:xfrm>
            <a:off x="3144025" y="2362938"/>
            <a:ext cx="3733478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K=5.24,  4.3</a:t>
            </a:r>
            <a:r>
              <a:rPr lang="el-GR" altLang="zh-CN" sz="2000" b="1" dirty="0" smtClean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μ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m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@188pC</a:t>
            </a:r>
            <a:endParaRPr lang="zh-CN" altLang="en-US" sz="2000" b="1" dirty="0">
              <a:solidFill>
                <a:srgbClr val="FF0000"/>
              </a:solidFill>
              <a:latin typeface="+mn-lt"/>
              <a:ea typeface="宋体" panose="02010600030101010101" pitchFamily="2" charset="-122"/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06"/>
          <a:stretch/>
        </p:blipFill>
        <p:spPr bwMode="auto">
          <a:xfrm>
            <a:off x="332195" y="727520"/>
            <a:ext cx="2681937" cy="191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5" r="8128"/>
          <a:stretch/>
        </p:blipFill>
        <p:spPr bwMode="auto">
          <a:xfrm>
            <a:off x="5658770" y="733195"/>
            <a:ext cx="2697252" cy="194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56" y="4510977"/>
            <a:ext cx="3074107" cy="165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916" y="4496323"/>
            <a:ext cx="3060397" cy="165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3"/>
          <a:stretch/>
        </p:blipFill>
        <p:spPr bwMode="auto">
          <a:xfrm>
            <a:off x="314607" y="2693373"/>
            <a:ext cx="2699525" cy="193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1"/>
          <a:stretch/>
        </p:blipFill>
        <p:spPr bwMode="auto">
          <a:xfrm>
            <a:off x="5964293" y="2669832"/>
            <a:ext cx="2600824" cy="182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3014132" y="4151046"/>
            <a:ext cx="2720617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宋体" panose="02010600030101010101" pitchFamily="2" charset="-122"/>
              </a:rPr>
              <a:t>K=5.24,  0.18pC@188pC</a:t>
            </a:r>
            <a:endParaRPr lang="zh-CN" altLang="en-US" sz="2000" b="1" dirty="0">
              <a:solidFill>
                <a:srgbClr val="FF0000"/>
              </a:solidFill>
              <a:latin typeface="+mn-lt"/>
              <a:ea typeface="宋体" panose="02010600030101010101" pitchFamily="2" charset="-122"/>
            </a:endParaRPr>
          </a:p>
        </p:txBody>
      </p:sp>
      <p:sp>
        <p:nvSpPr>
          <p:cNvPr id="17" name="文本框 3"/>
          <p:cNvSpPr txBox="1">
            <a:spLocks noChangeArrowheads="1"/>
          </p:cNvSpPr>
          <p:nvPr/>
        </p:nvSpPr>
        <p:spPr bwMode="auto">
          <a:xfrm>
            <a:off x="609600" y="6142064"/>
            <a:ext cx="3567560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 dirty="0" smtClean="0"/>
              <a:t>Vertical </a:t>
            </a:r>
            <a:r>
              <a:rPr lang="en-US" altLang="zh-CN" sz="2000" dirty="0"/>
              <a:t>displacement is getting larger along the beam </a:t>
            </a:r>
            <a:r>
              <a:rPr lang="en-US" altLang="zh-CN" sz="2000" dirty="0" smtClean="0"/>
              <a:t>direction.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文本框 3"/>
          <p:cNvSpPr txBox="1">
            <a:spLocks noChangeArrowheads="1"/>
          </p:cNvSpPr>
          <p:nvPr/>
        </p:nvSpPr>
        <p:spPr bwMode="auto">
          <a:xfrm>
            <a:off x="4163393" y="6134650"/>
            <a:ext cx="4657442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 dirty="0"/>
              <a:t>C</a:t>
            </a:r>
            <a:r>
              <a:rPr lang="en-US" altLang="zh-CN" sz="2000" dirty="0" smtClean="0"/>
              <a:t>harge </a:t>
            </a:r>
            <a:r>
              <a:rPr lang="en-US" altLang="zh-CN" sz="2000" dirty="0"/>
              <a:t>measurement accuracy is getting worse when the beam moving from center.</a:t>
            </a:r>
            <a:endParaRPr lang="zh-CN" altLang="en-US" sz="20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07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667427" y="0"/>
            <a:ext cx="2340266" cy="646616"/>
          </a:xfrm>
        </p:spPr>
        <p:txBody>
          <a:bodyPr/>
          <a:lstStyle/>
          <a:p>
            <a:pPr algn="l"/>
            <a:r>
              <a:rPr lang="en-US" altLang="zh-CN" sz="3200" dirty="0" smtClean="0">
                <a:latin typeface="+mn-lt"/>
                <a:ea typeface="隶书" panose="02010509060101010101" pitchFamily="49" charset="-122"/>
              </a:rPr>
              <a:t>Outline</a:t>
            </a:r>
            <a:endParaRPr lang="zh-CN" altLang="en-US" sz="3600" dirty="0">
              <a:latin typeface="+mn-lt"/>
              <a:ea typeface="隶书" panose="02010509060101010101" pitchFamily="49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99533" y="874644"/>
            <a:ext cx="8200085" cy="53763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</a:t>
            </a:r>
          </a:p>
          <a:p>
            <a:pPr lvl="1" algn="l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Applications on SSRF</a:t>
            </a:r>
          </a:p>
          <a:p>
            <a:pPr lvl="1" algn="l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Applications</a:t>
            </a: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on </a:t>
            </a: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FEL</a:t>
            </a:r>
            <a:endParaRPr lang="en-US" altLang="zh-CN" sz="28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 algn="l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New processors </a:t>
            </a: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for </a:t>
            </a:r>
            <a:r>
              <a:rPr lang="en-US" altLang="zh-CN" sz="28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SHINE</a:t>
            </a:r>
            <a:endParaRPr lang="en-US" altLang="zh-CN" sz="28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67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96"/>
    </mc:Choice>
    <mc:Fallback xmlns="">
      <p:transition spd="slow" advTm="2429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2583989" y="76995"/>
            <a:ext cx="6038852" cy="6207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dirty="0" smtClean="0"/>
              <a:t>Phase and k Calibration</a:t>
            </a:r>
            <a:endParaRPr lang="zh-CN" altLang="en-US" sz="36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000125"/>
            <a:ext cx="4421187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/>
          <p:cNvCxnSpPr/>
          <p:nvPr/>
        </p:nvCxnSpPr>
        <p:spPr bwMode="auto">
          <a:xfrm rot="5400000">
            <a:off x="-80962" y="4867275"/>
            <a:ext cx="2592388" cy="158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 bwMode="auto">
          <a:xfrm rot="5400000">
            <a:off x="1562100" y="2224088"/>
            <a:ext cx="2592387" cy="158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295401" y="5083176"/>
            <a:ext cx="16308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After correction</a:t>
            </a:r>
            <a:endParaRPr lang="zh-CN" altLang="en-US" sz="1600" dirty="0"/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1357313" y="3878264"/>
            <a:ext cx="173680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Before correction</a:t>
            </a:r>
            <a:endParaRPr lang="zh-CN" altLang="en-US" sz="1600" dirty="0"/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1357313" y="1357313"/>
            <a:ext cx="16430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Before correction</a:t>
            </a:r>
            <a:endParaRPr lang="zh-CN" altLang="en-US" sz="1600" dirty="0"/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357313" y="2786063"/>
            <a:ext cx="16033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After correction</a:t>
            </a:r>
            <a:endParaRPr lang="zh-CN" altLang="en-US" sz="1600" dirty="0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1181308" y="6089611"/>
            <a:ext cx="2088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Phase calibration tests.</a:t>
            </a:r>
            <a:endParaRPr lang="zh-CN" altLang="en-US" sz="1600" dirty="0"/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2960650" y="1917291"/>
            <a:ext cx="1889058" cy="962814"/>
          </a:xfrm>
          <a:prstGeom prst="wedgeRoundRectCallout">
            <a:avLst>
              <a:gd name="adj1" fmla="val -48979"/>
              <a:gd name="adj2" fmla="val 72413"/>
              <a:gd name="adj3" fmla="val 16667"/>
            </a:avLst>
          </a:prstGeom>
          <a:solidFill>
            <a:srgbClr val="D9E3F7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 sz="1400" dirty="0" smtClean="0">
                <a:solidFill>
                  <a:srgbClr val="7030A0"/>
                </a:solidFill>
              </a:rPr>
              <a:t>X phase distribution is wider than Y, caused by beam tilt in X direction.</a:t>
            </a:r>
            <a:endParaRPr lang="en-US" altLang="zh-CN" sz="1400" dirty="0">
              <a:solidFill>
                <a:srgbClr val="7030A0"/>
              </a:solidFill>
            </a:endParaRPr>
          </a:p>
        </p:txBody>
      </p:sp>
      <p:pic>
        <p:nvPicPr>
          <p:cNvPr id="20" name="图片 3" descr="CBPM7_kx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7031" r="7031" b="1823"/>
          <a:stretch>
            <a:fillRect/>
          </a:stretch>
        </p:blipFill>
        <p:spPr bwMode="auto">
          <a:xfrm>
            <a:off x="5237728" y="1065143"/>
            <a:ext cx="3036300" cy="233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4" descr="CBPM7_ky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7031" r="7031" b="1823"/>
          <a:stretch>
            <a:fillRect/>
          </a:stretch>
        </p:blipFill>
        <p:spPr bwMode="auto">
          <a:xfrm>
            <a:off x="5290850" y="3569290"/>
            <a:ext cx="3030592" cy="230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6369580" y="3317205"/>
            <a:ext cx="12144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err="1"/>
              <a:t>Kx</a:t>
            </a:r>
            <a:r>
              <a:rPr lang="en-US" altLang="zh-CN" sz="1600" dirty="0"/>
              <a:t> = 0.37</a:t>
            </a:r>
            <a:endParaRPr lang="zh-CN" altLang="en-US" sz="1600" dirty="0"/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6361752" y="5874360"/>
            <a:ext cx="12144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err="1"/>
              <a:t>Ky</a:t>
            </a:r>
            <a:r>
              <a:rPr lang="en-US" altLang="zh-CN" sz="1600" dirty="0"/>
              <a:t> = 0.34</a:t>
            </a:r>
            <a:endParaRPr lang="zh-CN" altLang="en-US" sz="1600" dirty="0"/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5839633" y="6102978"/>
            <a:ext cx="20888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华文新魏" panose="020108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dirty="0" smtClean="0"/>
              <a:t>K calibration tests.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85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2368625"/>
            <a:ext cx="9144000" cy="738914"/>
          </a:xfrm>
          <a:solidFill>
            <a:srgbClr val="002060"/>
          </a:solidFill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+mn-lt"/>
                <a:ea typeface="隶书" panose="02010509060101010101" pitchFamily="49" charset="-122"/>
              </a:rPr>
              <a:t>Processor for SHINE</a:t>
            </a:r>
            <a:endParaRPr lang="zh-CN" altLang="en-US" dirty="0">
              <a:solidFill>
                <a:schemeClr val="bg1"/>
              </a:solidFill>
              <a:latin typeface="+mn-lt"/>
              <a:ea typeface="隶书" panose="020105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4670" y="3107539"/>
            <a:ext cx="6480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ea typeface="隶书" panose="02010509060101010101" pitchFamily="49" charset="-122"/>
              </a:rPr>
              <a:t>Cold </a:t>
            </a:r>
            <a:r>
              <a:rPr lang="en-US" altLang="zh-CN" sz="2400" dirty="0">
                <a:ea typeface="隶书" panose="02010509060101010101" pitchFamily="49" charset="-122"/>
              </a:rPr>
              <a:t>button BPM p</a:t>
            </a:r>
            <a:r>
              <a:rPr lang="en-US" altLang="zh-CN" sz="2400" dirty="0" smtClean="0">
                <a:ea typeface="隶书" panose="02010509060101010101" pitchFamily="49" charset="-122"/>
              </a:rPr>
              <a:t>rocessor</a:t>
            </a:r>
          </a:p>
          <a:p>
            <a:r>
              <a:rPr lang="en-US" altLang="zh-CN" sz="2400" dirty="0" err="1" smtClean="0">
                <a:ea typeface="隶书" panose="02010509060101010101" pitchFamily="49" charset="-122"/>
              </a:rPr>
              <a:t>Stripline</a:t>
            </a:r>
            <a:r>
              <a:rPr lang="en-US" altLang="zh-CN" sz="2400" dirty="0">
                <a:ea typeface="隶书" panose="02010509060101010101" pitchFamily="49" charset="-122"/>
              </a:rPr>
              <a:t> BPM </a:t>
            </a:r>
            <a:r>
              <a:rPr lang="en-US" altLang="zh-CN" sz="2400" dirty="0" smtClean="0">
                <a:ea typeface="隶书" panose="02010509060101010101" pitchFamily="49" charset="-122"/>
              </a:rPr>
              <a:t>processor</a:t>
            </a:r>
          </a:p>
          <a:p>
            <a:r>
              <a:rPr lang="en-US" altLang="zh-CN" sz="2400" dirty="0" smtClean="0">
                <a:ea typeface="隶书" panose="02010509060101010101" pitchFamily="49" charset="-122"/>
              </a:rPr>
              <a:t>Cavity BPM processor</a:t>
            </a:r>
          </a:p>
          <a:p>
            <a:r>
              <a:rPr lang="en-US" altLang="zh-CN" sz="2400" dirty="0" smtClean="0">
                <a:ea typeface="隶书" panose="02010509060101010101" pitchFamily="49" charset="-122"/>
              </a:rPr>
              <a:t>……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solidFill>
                  <a:srgbClr val="FF0000"/>
                </a:solidFill>
                <a:ea typeface="隶书" panose="02010509060101010101" pitchFamily="49" charset="-122"/>
              </a:rPr>
              <a:t>ADC+FPGA</a:t>
            </a:r>
            <a:endParaRPr lang="zh-CN" altLang="en-US" sz="2400" b="1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74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99285" y="-29660"/>
            <a:ext cx="5487553" cy="694668"/>
          </a:xfrm>
        </p:spPr>
        <p:txBody>
          <a:bodyPr/>
          <a:lstStyle/>
          <a:p>
            <a:r>
              <a:rPr lang="en-US" altLang="zh-CN" dirty="0" smtClean="0"/>
              <a:t>Processor Overview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48" y="3006174"/>
            <a:ext cx="2548015" cy="2373992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851" y="3006174"/>
            <a:ext cx="5088773" cy="11954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839" y="4900420"/>
            <a:ext cx="4609266" cy="4881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27505" y="815519"/>
            <a:ext cx="8214845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standalone structure based on Xilinx SOC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common platform for beam signal processing…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FMC ADC and timing mezzanine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cards </a:t>
            </a:r>
            <a:endParaRPr lang="en-US" altLang="zh-CN" sz="2400" dirty="0" smtClean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IF sampling / RF sampling ADC card, 1MHz repetition rate</a:t>
            </a:r>
            <a:endParaRPr lang="en-US" altLang="zh-CN" sz="2400" dirty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5" name="图片 24"/>
          <p:cNvPicPr/>
          <p:nvPr/>
        </p:nvPicPr>
        <p:blipFill>
          <a:blip r:embed="rId5"/>
          <a:stretch>
            <a:fillRect/>
          </a:stretch>
        </p:blipFill>
        <p:spPr>
          <a:xfrm>
            <a:off x="1985456" y="5229444"/>
            <a:ext cx="1316550" cy="31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0458" y="97434"/>
            <a:ext cx="2435193" cy="614836"/>
          </a:xfrm>
        </p:spPr>
        <p:txBody>
          <a:bodyPr/>
          <a:lstStyle/>
          <a:p>
            <a:r>
              <a:rPr lang="en-US" altLang="zh-CN" dirty="0" smtClean="0"/>
              <a:t>Hardware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BF6D3-CA62-4D9F-9EA1-CDCBA8232769}" type="slidenum">
              <a:rPr lang="zh-CN" altLang="en-US" smtClean="0"/>
              <a:t>23</a:t>
            </a:fld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62" y="5691020"/>
            <a:ext cx="2389091" cy="11669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2" descr="zcu102calloutupda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5" y="3008014"/>
            <a:ext cx="4060526" cy="263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821793" y="2905248"/>
            <a:ext cx="5241079" cy="395275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790813" y="4540413"/>
            <a:ext cx="14296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00FF"/>
                </a:solidFill>
              </a:rPr>
              <a:t>IF sampling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56090" y="6439369"/>
            <a:ext cx="14296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</a:rPr>
              <a:t>R</a:t>
            </a:r>
            <a:r>
              <a:rPr lang="en-US" altLang="zh-CN" sz="2000" dirty="0" smtClean="0">
                <a:solidFill>
                  <a:srgbClr val="0000FF"/>
                </a:solidFill>
              </a:rPr>
              <a:t>F sampling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0984" y="835726"/>
            <a:ext cx="8423549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Refer to the design of Xilinx ZCU102 evaluation board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err="1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Zynq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Ultrascale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SOC FPGA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ZU19EG</a:t>
            </a:r>
            <a:endParaRPr lang="en-US" altLang="zh-CN" sz="2400" dirty="0" smtClean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500MSPS, </a:t>
            </a:r>
            <a:r>
              <a:rPr lang="en-US" altLang="zh-CN" sz="24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14bits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IF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sampling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processor(AC&amp;DC),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also can be used as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BxB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processor on synchrotron facility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RF </a:t>
            </a:r>
            <a:r>
              <a:rPr lang="en-US" altLang="zh-CN" sz="24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direct sampling technique (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bandwidth &gt;5GHz) is also studied for C band cavity BPM signal 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processor, 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sz="2400" dirty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14bits </a:t>
            </a:r>
            <a:endParaRPr lang="en-US" altLang="zh-CN" sz="2400" dirty="0" smtClean="0"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0535"/>
            <a:ext cx="7886700" cy="612424"/>
          </a:xfrm>
        </p:spPr>
        <p:txBody>
          <a:bodyPr/>
          <a:lstStyle/>
          <a:p>
            <a:pPr algn="ctr"/>
            <a:r>
              <a:rPr lang="en-US" altLang="zh-CN" dirty="0" smtClean="0"/>
              <a:t>FPGA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IBIC2017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0165"/>
            <a:ext cx="9144000" cy="5030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7668"/>
            <a:ext cx="9144000" cy="9724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0" y="2572912"/>
            <a:ext cx="5734050" cy="400496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4505" y="2988862"/>
            <a:ext cx="448295" cy="3290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435599" y="4818789"/>
            <a:ext cx="475939" cy="15332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927349" y="1940165"/>
            <a:ext cx="485775" cy="25412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362449" y="1945192"/>
            <a:ext cx="485775" cy="25412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411787" y="4471850"/>
            <a:ext cx="485775" cy="155711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425764" y="4110581"/>
            <a:ext cx="485775" cy="15571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641164" y="1964367"/>
            <a:ext cx="563556" cy="2299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944257" y="2845380"/>
            <a:ext cx="3199743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ZU19EG VS. XC5VSX50T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≥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16 </a:t>
            </a:r>
            <a:r>
              <a:rPr lang="en-US" altLang="zh-CN" sz="20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times LUTs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6.8</a:t>
            </a:r>
            <a:r>
              <a:rPr lang="en-US" altLang="zh-CN" sz="20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times DSP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7.28</a:t>
            </a:r>
            <a:r>
              <a:rPr lang="en-US" altLang="zh-CN" sz="20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times block RAM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1.4</a:t>
            </a:r>
            <a:r>
              <a:rPr lang="en-US" altLang="zh-CN" sz="20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 times user I/O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Quad-core Arm</a:t>
            </a:r>
          </a:p>
        </p:txBody>
      </p:sp>
    </p:spTree>
    <p:extLst>
      <p:ext uri="{BB962C8B-B14F-4D97-AF65-F5344CB8AC3E}">
        <p14:creationId xmlns:p14="http://schemas.microsoft.com/office/powerpoint/2010/main" val="19061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33807" y="48259"/>
            <a:ext cx="5210560" cy="618557"/>
          </a:xfrm>
        </p:spPr>
        <p:txBody>
          <a:bodyPr/>
          <a:lstStyle/>
          <a:p>
            <a:r>
              <a:rPr lang="en-US" altLang="zh-CN" dirty="0" smtClean="0"/>
              <a:t>FPGA design overview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2697" y="5486209"/>
            <a:ext cx="7632848" cy="88290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2697" y="1021713"/>
            <a:ext cx="7632848" cy="446449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6713" y="1165729"/>
            <a:ext cx="1080120" cy="1224136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ADC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Interface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7658" y="2483514"/>
            <a:ext cx="1080120" cy="1224136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Clock </a:t>
            </a:r>
            <a:r>
              <a:rPr lang="en-US" altLang="zh-CN" dirty="0" err="1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Config</a:t>
            </a:r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5384" y="1165729"/>
            <a:ext cx="1080120" cy="1173769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Timing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Interface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7658" y="3815230"/>
            <a:ext cx="1080120" cy="1224136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SFP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Interface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78291" y="3758017"/>
            <a:ext cx="1080120" cy="1224136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SDRAM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Interface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27073" y="3011514"/>
            <a:ext cx="695743" cy="696136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DMA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2697" y="5144976"/>
            <a:ext cx="7632848" cy="341233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PS-PL Interface</a:t>
            </a:r>
          </a:p>
        </p:txBody>
      </p:sp>
      <p:sp>
        <p:nvSpPr>
          <p:cNvPr id="16" name="矩形 15"/>
          <p:cNvSpPr/>
          <p:nvPr/>
        </p:nvSpPr>
        <p:spPr>
          <a:xfrm>
            <a:off x="2326872" y="1165729"/>
            <a:ext cx="2016225" cy="1734212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Signal Processing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Module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(algorithm </a:t>
            </a:r>
            <a:r>
              <a:rPr lang="en-US" altLang="zh-CN" dirty="0" err="1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config</a:t>
            </a:r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.)</a:t>
            </a:r>
          </a:p>
        </p:txBody>
      </p:sp>
      <p:sp>
        <p:nvSpPr>
          <p:cNvPr id="17" name="矩形 16"/>
          <p:cNvSpPr/>
          <p:nvPr/>
        </p:nvSpPr>
        <p:spPr>
          <a:xfrm>
            <a:off x="4770476" y="1190378"/>
            <a:ext cx="1728192" cy="1684914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ata Flow Control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18" name="矩形 17"/>
          <p:cNvSpPr/>
          <p:nvPr/>
        </p:nvSpPr>
        <p:spPr>
          <a:xfrm>
            <a:off x="6930715" y="2445108"/>
            <a:ext cx="1078941" cy="1027279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Interlock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Module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30715" y="3581272"/>
            <a:ext cx="1078941" cy="1044534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User IO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&amp; LED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53788" y="3788520"/>
            <a:ext cx="1728192" cy="1229888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Register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Control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Manager</a:t>
            </a:r>
          </a:p>
        </p:txBody>
      </p:sp>
      <p:sp>
        <p:nvSpPr>
          <p:cNvPr id="21" name="矩形 20"/>
          <p:cNvSpPr/>
          <p:nvPr/>
        </p:nvSpPr>
        <p:spPr>
          <a:xfrm>
            <a:off x="2370278" y="2965928"/>
            <a:ext cx="1324747" cy="20734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543259" y="5599362"/>
            <a:ext cx="718407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SD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89846" y="5599362"/>
            <a:ext cx="718407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QSPI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36433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UART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50019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ETH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63605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USB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77191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HDMI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59256" y="474913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PL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7879903" y="5758907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PS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6290777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Driver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104362" y="5599362"/>
            <a:ext cx="785406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OS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6672" y="5599362"/>
            <a:ext cx="718407" cy="626697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APP</a:t>
            </a:r>
            <a:endParaRPr lang="zh-CN" altLang="en-US" sz="1600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18546" y="2960281"/>
            <a:ext cx="998675" cy="751655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System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Monitor</a:t>
            </a: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796055" y="2955995"/>
            <a:ext cx="1183365" cy="1793138"/>
          </a:xfrm>
          <a:prstGeom prst="rect">
            <a:avLst/>
          </a:prstGeom>
          <a:solidFill>
            <a:srgbClr val="7030A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Trigger</a:t>
            </a:r>
          </a:p>
          <a:p>
            <a:pPr algn="ctr"/>
            <a:r>
              <a:rPr lang="en-US" altLang="zh-CN" dirty="0" err="1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Config</a:t>
            </a:r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(delay control, mode </a:t>
            </a:r>
            <a:r>
              <a:rPr lang="en-US" altLang="zh-CN" dirty="0" err="1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config</a:t>
            </a:r>
            <a:r>
              <a:rPr lang="en-US" altLang="zh-CN" dirty="0" smtClean="0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654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8412" y="84672"/>
            <a:ext cx="8306521" cy="722270"/>
          </a:xfrm>
        </p:spPr>
        <p:txBody>
          <a:bodyPr/>
          <a:lstStyle/>
          <a:p>
            <a:r>
              <a:rPr lang="en-US" altLang="zh-CN" sz="3600" dirty="0" err="1" smtClean="0">
                <a:latin typeface="+mn-lt"/>
                <a:ea typeface="隶书" panose="02010509060101010101" pitchFamily="49" charset="-122"/>
              </a:rPr>
              <a:t>BxB</a:t>
            </a:r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 DBPM / PT Acc. </a:t>
            </a:r>
            <a:r>
              <a:rPr lang="en-US" altLang="zh-CN" sz="3600" dirty="0">
                <a:latin typeface="+mn-lt"/>
                <a:ea typeface="隶书" panose="02010509060101010101" pitchFamily="49" charset="-122"/>
              </a:rPr>
              <a:t>D</a:t>
            </a:r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BPM </a:t>
            </a:r>
            <a:r>
              <a:rPr lang="en-US" altLang="zh-CN" sz="3600" dirty="0">
                <a:latin typeface="+mn-lt"/>
                <a:ea typeface="隶书" panose="02010509060101010101" pitchFamily="49" charset="-122"/>
              </a:rPr>
              <a:t>/ </a:t>
            </a:r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TBF Processor</a:t>
            </a:r>
            <a:endParaRPr lang="zh-CN" altLang="en-US" sz="3600" dirty="0">
              <a:latin typeface="+mn-lt"/>
              <a:ea typeface="隶书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6223" y="5737770"/>
            <a:ext cx="2339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隶书" panose="02010509060101010101" pitchFamily="49" charset="-122"/>
              </a:rPr>
              <a:t>500M bunch-by-bunch BPM processor</a:t>
            </a:r>
          </a:p>
          <a:p>
            <a:r>
              <a:rPr lang="en-US" altLang="zh-CN" dirty="0">
                <a:ea typeface="隶书" panose="02010509060101010101" pitchFamily="49" charset="-122"/>
              </a:rPr>
              <a:t>Tested on SSRF</a:t>
            </a:r>
            <a:r>
              <a:rPr lang="en-US" altLang="zh-CN" dirty="0" smtClean="0">
                <a:ea typeface="隶书" panose="02010509060101010101" pitchFamily="49" charset="-122"/>
              </a:rPr>
              <a:t>.</a:t>
            </a:r>
            <a:endParaRPr lang="zh-CN" altLang="en-US" dirty="0">
              <a:ea typeface="隶书" panose="02010509060101010101" pitchFamily="49" charset="-122"/>
            </a:endParaRPr>
          </a:p>
        </p:txBody>
      </p:sp>
      <p:pic>
        <p:nvPicPr>
          <p:cNvPr id="18" name="Picture 18" descr="位置数据时域波形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50" y="4577857"/>
            <a:ext cx="2373939" cy="115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D:\临时数据处理20150920\储存环逐束团束长测量\样本1\500M信号波形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8" t="5650" r="8032" b="9430"/>
          <a:stretch>
            <a:fillRect/>
          </a:stretch>
        </p:blipFill>
        <p:spPr bwMode="auto">
          <a:xfrm>
            <a:off x="716223" y="3189458"/>
            <a:ext cx="2373939" cy="117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对象 8"/>
          <p:cNvGraphicFramePr>
            <a:graphicFrameLocks noChangeAspect="1"/>
          </p:cNvGraphicFramePr>
          <p:nvPr>
            <p:extLst/>
          </p:nvPr>
        </p:nvGraphicFramePr>
        <p:xfrm>
          <a:off x="782535" y="1386228"/>
          <a:ext cx="2373341" cy="1764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Visio" r:id="rId6" imgW="6108894" imgH="4539456" progId="Visio.Drawing.11">
                  <p:embed/>
                </p:oleObj>
              </mc:Choice>
              <mc:Fallback>
                <p:oleObj name="Visio" r:id="rId6" imgW="6108894" imgH="453945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535" y="1386228"/>
                        <a:ext cx="2373341" cy="17647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938" y="950595"/>
            <a:ext cx="2364672" cy="27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26759" y="933182"/>
            <a:ext cx="1651000" cy="18116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643" y="3392256"/>
            <a:ext cx="2382247" cy="1526934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3226978" y="1013231"/>
            <a:ext cx="41012" cy="537087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267991" y="5089572"/>
            <a:ext cx="24339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隶书" panose="02010509060101010101" pitchFamily="49" charset="-122"/>
              </a:rPr>
              <a:t>BPM Processor on Proton Therapy Accelerator.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  <a:ea typeface="隶书" panose="02010509060101010101" pitchFamily="49" charset="-122"/>
              </a:rPr>
              <a:t>On-line.</a:t>
            </a:r>
            <a:endParaRPr lang="zh-CN" altLang="en-US" sz="2000" dirty="0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62136" y="2784493"/>
            <a:ext cx="211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隶书" panose="02010509060101010101" pitchFamily="49" charset="-122"/>
              </a:rPr>
              <a:t>SP Device PXI board.</a:t>
            </a:r>
            <a:endParaRPr lang="zh-CN" altLang="en-US" dirty="0">
              <a:ea typeface="隶书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79650" y="765928"/>
            <a:ext cx="2637437" cy="1551822"/>
          </a:xfrm>
          <a:prstGeom prst="rect">
            <a:avLst/>
          </a:prstGeom>
        </p:spPr>
      </p:pic>
      <p:pic>
        <p:nvPicPr>
          <p:cNvPr id="20" name="Picture 2" descr="PCB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711" y="2399677"/>
            <a:ext cx="2373313" cy="186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60735" y="4347578"/>
            <a:ext cx="1421140" cy="93437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17127" y="4347578"/>
            <a:ext cx="1443608" cy="927846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5677549" y="950595"/>
            <a:ext cx="41012" cy="537087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800457" y="5275026"/>
            <a:ext cx="24339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隶书" panose="02010509060101010101" pitchFamily="49" charset="-122"/>
              </a:rPr>
              <a:t>Bunch-by-bunch transverse feedback processor.</a:t>
            </a:r>
          </a:p>
          <a:p>
            <a:r>
              <a:rPr lang="en-US" altLang="zh-CN" sz="2000" dirty="0" smtClean="0">
                <a:ea typeface="隶书" panose="02010509060101010101" pitchFamily="49" charset="-122"/>
              </a:rPr>
              <a:t>Tested on SSRF.</a:t>
            </a:r>
            <a:endParaRPr lang="zh-CN" altLang="en-US" sz="2000" dirty="0"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04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383252"/>
              </p:ext>
            </p:extLst>
          </p:nvPr>
        </p:nvGraphicFramePr>
        <p:xfrm>
          <a:off x="1943100" y="1915777"/>
          <a:ext cx="5257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Facility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Number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Brazil Sirius LINAC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2+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DCLS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19+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SXFEL test facility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60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SXFEL user facility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SSRF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10+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SHINE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300+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0208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BF6D3-CA62-4D9F-9EA1-CDCBA8232769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320628" y="3166778"/>
            <a:ext cx="6696744" cy="1658198"/>
          </a:xfrm>
        </p:spPr>
        <p:txBody>
          <a:bodyPr/>
          <a:lstStyle/>
          <a:p>
            <a:r>
              <a:rPr lang="en-US" altLang="zh-CN" b="1" i="1" dirty="0" smtClean="0">
                <a:latin typeface="+mn-lt"/>
                <a:cs typeface="Times New Roman" panose="02020603050405020304" pitchFamily="18" charset="0"/>
              </a:rPr>
              <a:t>Thanks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your attention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01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75502" y="-21892"/>
            <a:ext cx="4396574" cy="831955"/>
          </a:xfrm>
        </p:spPr>
        <p:txBody>
          <a:bodyPr/>
          <a:lstStyle/>
          <a:p>
            <a:r>
              <a:rPr lang="en-US" altLang="zh-CN" dirty="0" smtClean="0"/>
              <a:t>SSRF 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35966" y="710589"/>
            <a:ext cx="3886499" cy="2297051"/>
          </a:xfrm>
        </p:spPr>
        <p:txBody>
          <a:bodyPr/>
          <a:lstStyle/>
          <a:p>
            <a:r>
              <a:rPr lang="en-US" altLang="zh-CN" sz="2400" dirty="0" smtClean="0"/>
              <a:t>SSRF synchrotron radiation </a:t>
            </a:r>
            <a:r>
              <a:rPr lang="en-US" altLang="zh-CN" sz="2400" dirty="0" smtClean="0"/>
              <a:t>facility @ phase II</a:t>
            </a:r>
            <a:endParaRPr lang="en-US" altLang="zh-CN" sz="2400" dirty="0" smtClean="0"/>
          </a:p>
          <a:p>
            <a:r>
              <a:rPr lang="en-US" altLang="zh-CN" sz="2400" dirty="0" smtClean="0"/>
              <a:t>soft x-ray </a:t>
            </a:r>
            <a:r>
              <a:rPr lang="en-US" altLang="zh-CN" sz="2400" dirty="0" smtClean="0"/>
              <a:t>FEL @ user facility</a:t>
            </a:r>
            <a:endParaRPr lang="en-US" altLang="zh-CN" sz="2400" dirty="0" smtClean="0"/>
          </a:p>
          <a:p>
            <a:r>
              <a:rPr lang="en-US" altLang="zh-CN" sz="2400" dirty="0" smtClean="0"/>
              <a:t>hard x-ray FEL: </a:t>
            </a:r>
            <a:r>
              <a:rPr lang="en-US" altLang="zh-CN" sz="2400" dirty="0" smtClean="0"/>
              <a:t>SHINE @ tunnel construction</a:t>
            </a:r>
            <a:endParaRPr lang="zh-CN" altLang="en-US" sz="2400" dirty="0"/>
          </a:p>
        </p:txBody>
      </p:sp>
      <p:pic>
        <p:nvPicPr>
          <p:cNvPr id="9222" name="Picture 6" descr="http://mmbiz.qpic.cn/mmbiz_png/nwwZ2RRjhlFCSA5AUAW9Kk61P6II40I6YhBrp4vSqadOy9VtTP4Rf1BUj8HUJticFY5sArwUiaRljYLCBSfyJkbw/640?wx_fmt=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6" y="3346623"/>
            <a:ext cx="7892471" cy="30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接连接符 7"/>
          <p:cNvCxnSpPr/>
          <p:nvPr/>
        </p:nvCxnSpPr>
        <p:spPr>
          <a:xfrm>
            <a:off x="3328449" y="4498508"/>
            <a:ext cx="310101" cy="88259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æ¥çæºå¾å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6" y="737017"/>
            <a:ext cx="4540131" cy="258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901021" y="5740883"/>
            <a:ext cx="121102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00FF"/>
                </a:solidFill>
              </a:rPr>
              <a:t>SHINE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05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2138901" y="0"/>
            <a:ext cx="6488264" cy="646616"/>
          </a:xfrm>
        </p:spPr>
        <p:txBody>
          <a:bodyPr/>
          <a:lstStyle/>
          <a:p>
            <a:pPr algn="l"/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BPM </a:t>
            </a:r>
            <a:r>
              <a:rPr lang="en-US" altLang="zh-CN" sz="3600" dirty="0">
                <a:latin typeface="+mn-lt"/>
                <a:ea typeface="隶书" panose="02010509060101010101" pitchFamily="49" charset="-122"/>
              </a:rPr>
              <a:t>S</a:t>
            </a:r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ignal </a:t>
            </a:r>
            <a:r>
              <a:rPr lang="en-US" altLang="zh-CN" sz="3600" dirty="0">
                <a:latin typeface="+mn-lt"/>
                <a:ea typeface="隶书" panose="02010509060101010101" pitchFamily="49" charset="-122"/>
              </a:rPr>
              <a:t>P</a:t>
            </a:r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rocessor Milestones</a:t>
            </a:r>
            <a:endParaRPr lang="zh-CN" altLang="en-US" sz="3600" dirty="0">
              <a:latin typeface="+mn-lt"/>
              <a:ea typeface="隶书" panose="02010509060101010101" pitchFamily="49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8554340" y="6474354"/>
            <a:ext cx="589659" cy="365125"/>
          </a:xfrm>
          <a:prstGeom prst="rect">
            <a:avLst/>
          </a:prstGeom>
        </p:spPr>
        <p:txBody>
          <a:bodyPr/>
          <a:lstStyle/>
          <a:p>
            <a:pPr algn="ctr"/>
            <a:fld id="{B89BF6D3-CA62-4D9F-9EA1-CDCBA8232769}" type="slidenum">
              <a:rPr lang="zh-CN" altLang="en-US" smtClean="0"/>
              <a:pPr algn="ctr"/>
              <a:t>4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>
          <a:xfrm>
            <a:off x="6836637" y="6474354"/>
            <a:ext cx="2307362" cy="365125"/>
          </a:xfrm>
        </p:spPr>
        <p:txBody>
          <a:bodyPr/>
          <a:lstStyle/>
          <a:p>
            <a:r>
              <a:rPr lang="zh-CN" altLang="en-US" dirty="0" smtClean="0">
                <a:ea typeface="隶书" panose="02010509060101010101" pitchFamily="49" charset="-122"/>
              </a:rPr>
              <a:t>上海光源束测组</a:t>
            </a:r>
            <a:endParaRPr lang="zh-CN" altLang="en-US" dirty="0">
              <a:ea typeface="隶书" panose="02010509060101010101" pitchFamily="49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92040" y="728133"/>
            <a:ext cx="8651960" cy="612986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800"/>
              </a:lnSpc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2009.9       Project Start</a:t>
            </a:r>
            <a:endParaRPr lang="zh-CN" altLang="en-US" sz="2000" b="1" dirty="0" smtClean="0">
              <a:solidFill>
                <a:srgbClr val="FF0000"/>
              </a:solidFill>
            </a:endParaRPr>
          </a:p>
          <a:p>
            <a:pPr>
              <a:lnSpc>
                <a:spcPts val="800"/>
              </a:lnSpc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2010.12     Principle Prototype: RF front-end and Digital Signal </a:t>
            </a:r>
            <a:r>
              <a:rPr lang="en-US" altLang="zh-CN" sz="2000" b="1" dirty="0">
                <a:solidFill>
                  <a:srgbClr val="FF0000"/>
                </a:solidFill>
              </a:rPr>
              <a:t>P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rocessing</a:t>
            </a:r>
          </a:p>
          <a:p>
            <a:pPr>
              <a:lnSpc>
                <a:spcPts val="400"/>
              </a:lnSpc>
            </a:pPr>
            <a:r>
              <a:rPr lang="en-US" altLang="zh-CN" sz="1200" b="1" dirty="0"/>
              <a:t>Lai </a:t>
            </a:r>
            <a:r>
              <a:rPr lang="en-US" altLang="zh-CN" sz="1200" b="1" dirty="0" err="1"/>
              <a:t>Longwei</a:t>
            </a:r>
            <a:r>
              <a:rPr lang="en-US" altLang="zh-CN" sz="1200" b="1" dirty="0"/>
              <a:t>, </a:t>
            </a:r>
            <a:r>
              <a:rPr lang="en-US" altLang="zh-CN" sz="1200" b="1" dirty="0" err="1"/>
              <a:t>Leng</a:t>
            </a:r>
            <a:r>
              <a:rPr lang="en-US" altLang="zh-CN" sz="1200" b="1" dirty="0"/>
              <a:t> </a:t>
            </a:r>
            <a:r>
              <a:rPr lang="en-US" altLang="zh-CN" sz="1200" b="1" dirty="0" err="1"/>
              <a:t>Yongbin</a:t>
            </a:r>
            <a:r>
              <a:rPr lang="en-US" altLang="zh-CN" sz="1200" b="1" dirty="0"/>
              <a:t>*, Yi Xing, et al. DBPM signal processing with field programmable gate arrays[J], </a:t>
            </a:r>
            <a:r>
              <a:rPr lang="en-US" altLang="zh-CN" sz="1200" b="1" i="1" dirty="0" smtClean="0"/>
              <a:t>NST </a:t>
            </a:r>
            <a:r>
              <a:rPr lang="en-US" altLang="zh-CN" sz="1200" b="1" dirty="0"/>
              <a:t>22(2011), 129-133.</a:t>
            </a:r>
            <a:endParaRPr lang="zh-CN" altLang="zh-CN" sz="1200" b="1" dirty="0"/>
          </a:p>
          <a:p>
            <a:pPr>
              <a:lnSpc>
                <a:spcPts val="400"/>
              </a:lnSpc>
            </a:pPr>
            <a:r>
              <a:rPr lang="fr-FR" altLang="zh-CN" sz="1200" b="1" dirty="0"/>
              <a:t>Yi Xing, Leng Yongbin*, Lai Longwei, </a:t>
            </a:r>
            <a:r>
              <a:rPr lang="fr-FR" altLang="zh-CN" sz="1200" b="1" i="1" dirty="0"/>
              <a:t>et al</a:t>
            </a:r>
            <a:r>
              <a:rPr lang="fr-FR" altLang="zh-CN" sz="1200" b="1" dirty="0"/>
              <a:t>. </a:t>
            </a:r>
            <a:r>
              <a:rPr lang="en-US" altLang="zh-CN" sz="1200" b="1" dirty="0"/>
              <a:t>RF front-end for digital beam position monitor signal processor[J], </a:t>
            </a:r>
            <a:r>
              <a:rPr lang="en-US" altLang="zh-CN" sz="1200" b="1" i="1" dirty="0" smtClean="0"/>
              <a:t>NST</a:t>
            </a:r>
            <a:r>
              <a:rPr lang="en-US" altLang="zh-CN" sz="1200" b="1" dirty="0" smtClean="0"/>
              <a:t> </a:t>
            </a:r>
            <a:r>
              <a:rPr lang="en-US" altLang="zh-CN" sz="1200" b="1" dirty="0"/>
              <a:t>22(2011), 65-69.</a:t>
            </a:r>
            <a:endParaRPr lang="zh-CN" altLang="zh-CN" sz="1200" b="1" dirty="0"/>
          </a:p>
          <a:p>
            <a:pPr>
              <a:lnSpc>
                <a:spcPts val="400"/>
              </a:lnSpc>
            </a:pPr>
            <a:r>
              <a:rPr lang="zh-CN" altLang="zh-CN" sz="1200" b="1" dirty="0"/>
              <a:t>赖龙伟，冷用斌</a:t>
            </a:r>
            <a:r>
              <a:rPr lang="en-US" altLang="zh-CN" sz="1200" b="1" dirty="0"/>
              <a:t>*</a:t>
            </a:r>
            <a:r>
              <a:rPr lang="zh-CN" altLang="zh-CN" sz="1200" b="1" dirty="0"/>
              <a:t>，阎映炳，杨桂森等，数字</a:t>
            </a:r>
            <a:r>
              <a:rPr lang="en-US" altLang="zh-CN" sz="1200" b="1" dirty="0"/>
              <a:t>BPM</a:t>
            </a:r>
            <a:r>
              <a:rPr lang="zh-CN" altLang="zh-CN" sz="1200" b="1" dirty="0"/>
              <a:t>信号处理算法研究，核技术，</a:t>
            </a:r>
            <a:r>
              <a:rPr lang="en-US" altLang="zh-CN" sz="1200" b="1" dirty="0"/>
              <a:t>2010</a:t>
            </a:r>
            <a:r>
              <a:rPr lang="zh-CN" altLang="zh-CN" sz="1200" b="1" dirty="0"/>
              <a:t>年，第</a:t>
            </a:r>
            <a:r>
              <a:rPr lang="en-US" altLang="zh-CN" sz="1200" b="1" dirty="0"/>
              <a:t>33</a:t>
            </a:r>
            <a:r>
              <a:rPr lang="zh-CN" altLang="zh-CN" sz="1200" b="1" dirty="0"/>
              <a:t>卷第</a:t>
            </a:r>
            <a:r>
              <a:rPr lang="en-US" altLang="zh-CN" sz="1200" b="1" dirty="0"/>
              <a:t>10</a:t>
            </a:r>
            <a:r>
              <a:rPr lang="zh-CN" altLang="zh-CN" sz="1200" b="1" dirty="0"/>
              <a:t>期，</a:t>
            </a:r>
            <a:r>
              <a:rPr lang="en-US" altLang="zh-CN" sz="1200" b="1" dirty="0"/>
              <a:t>734-739 </a:t>
            </a:r>
            <a:endParaRPr lang="zh-CN" altLang="zh-CN" sz="1200" b="1" dirty="0"/>
          </a:p>
          <a:p>
            <a:pPr>
              <a:lnSpc>
                <a:spcPts val="800"/>
              </a:lnSpc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2011.6       Version-I and Beam Tests</a:t>
            </a:r>
          </a:p>
          <a:p>
            <a:pPr>
              <a:lnSpc>
                <a:spcPts val="400"/>
              </a:lnSpc>
            </a:pPr>
            <a:r>
              <a:rPr lang="zh-CN" altLang="zh-CN" sz="1200" b="1" dirty="0"/>
              <a:t>易星，冷用斌</a:t>
            </a:r>
            <a:r>
              <a:rPr lang="en-US" altLang="zh-CN" sz="1200" b="1" dirty="0"/>
              <a:t>*</a:t>
            </a:r>
            <a:r>
              <a:rPr lang="zh-CN" altLang="zh-CN" sz="1200" b="1" dirty="0"/>
              <a:t>，赖龙伟等</a:t>
            </a:r>
            <a:r>
              <a:rPr lang="en-US" altLang="zh-CN" sz="1200" b="1" dirty="0"/>
              <a:t>. </a:t>
            </a:r>
            <a:r>
              <a:rPr lang="zh-CN" altLang="zh-CN" sz="1200" b="1" dirty="0"/>
              <a:t>基于软件无线电的新型数字束流位置处理器</a:t>
            </a:r>
            <a:r>
              <a:rPr lang="en-US" altLang="zh-CN" sz="1200" b="1" dirty="0"/>
              <a:t>[J]</a:t>
            </a:r>
            <a:r>
              <a:rPr lang="zh-CN" altLang="zh-CN" sz="1200" b="1" dirty="0"/>
              <a:t>，核技术，</a:t>
            </a:r>
            <a:r>
              <a:rPr lang="en-US" altLang="zh-CN" sz="1200" b="1" dirty="0"/>
              <a:t>2012</a:t>
            </a:r>
            <a:r>
              <a:rPr lang="zh-CN" altLang="zh-CN" sz="1200" b="1" dirty="0"/>
              <a:t>年，第</a:t>
            </a:r>
            <a:r>
              <a:rPr lang="en-US" altLang="zh-CN" sz="1200" b="1" dirty="0"/>
              <a:t>35</a:t>
            </a:r>
            <a:r>
              <a:rPr lang="zh-CN" altLang="zh-CN" sz="1200" b="1" dirty="0"/>
              <a:t>卷第</a:t>
            </a:r>
            <a:r>
              <a:rPr lang="en-US" altLang="zh-CN" sz="1200" b="1" dirty="0"/>
              <a:t>5</a:t>
            </a:r>
            <a:r>
              <a:rPr lang="zh-CN" altLang="zh-CN" sz="1200" b="1" dirty="0" smtClean="0"/>
              <a:t>期</a:t>
            </a:r>
            <a:endParaRPr lang="en-US" altLang="zh-CN" sz="1200" b="1" dirty="0" smtClean="0"/>
          </a:p>
          <a:p>
            <a:pPr>
              <a:lnSpc>
                <a:spcPts val="400"/>
              </a:lnSpc>
            </a:pPr>
            <a:r>
              <a:rPr lang="en-US" altLang="zh-CN" sz="1200" b="1" dirty="0" smtClean="0"/>
              <a:t>X</a:t>
            </a:r>
            <a:r>
              <a:rPr lang="en-US" altLang="zh-CN" sz="1200" b="1" dirty="0"/>
              <a:t>. D. Sun, Y. B. </a:t>
            </a:r>
            <a:r>
              <a:rPr lang="en-US" altLang="zh-CN" sz="1200" b="1" dirty="0" err="1"/>
              <a:t>Leng</a:t>
            </a:r>
            <a:r>
              <a:rPr lang="en-US" altLang="zh-CN" sz="1200" b="1" dirty="0"/>
              <a:t>*, An DBPM Calibration Method Implemented on FPGA, IBIC 2012, Tsukuba, Japan</a:t>
            </a:r>
            <a:endParaRPr lang="zh-CN" altLang="zh-CN" sz="1200" b="1" dirty="0"/>
          </a:p>
          <a:p>
            <a:pPr>
              <a:lnSpc>
                <a:spcPts val="400"/>
              </a:lnSpc>
            </a:pPr>
            <a:r>
              <a:rPr lang="fr-FR" altLang="zh-CN" sz="1200" b="1" dirty="0"/>
              <a:t>Leng Yongbin, Yi Xin, Lai Longwei, et al. </a:t>
            </a:r>
            <a:r>
              <a:rPr lang="en-US" altLang="zh-CN" sz="1200" b="1" dirty="0"/>
              <a:t>Online Evaluation of New DBPM Processor at SINAP[C]// Prof of ICALEPCS2011, </a:t>
            </a:r>
            <a:endParaRPr lang="en-US" altLang="zh-CN" sz="1200" b="1" dirty="0" smtClean="0"/>
          </a:p>
          <a:p>
            <a:pPr>
              <a:lnSpc>
                <a:spcPts val="400"/>
              </a:lnSpc>
            </a:pPr>
            <a:r>
              <a:rPr lang="zh-CN" altLang="zh-CN" sz="1200" b="1" dirty="0" smtClean="0"/>
              <a:t>冷</a:t>
            </a:r>
            <a:r>
              <a:rPr lang="zh-CN" altLang="zh-CN" sz="1200" b="1" dirty="0"/>
              <a:t>用斌，易星，赖龙伟等</a:t>
            </a:r>
            <a:r>
              <a:rPr lang="en-US" altLang="zh-CN" sz="1200" b="1" dirty="0"/>
              <a:t>. </a:t>
            </a:r>
            <a:r>
              <a:rPr lang="zh-CN" altLang="zh-CN" sz="1200" b="1" dirty="0"/>
              <a:t>新型数字</a:t>
            </a:r>
            <a:r>
              <a:rPr lang="en-US" altLang="zh-CN" sz="1200" b="1" dirty="0"/>
              <a:t>BPM</a:t>
            </a:r>
            <a:r>
              <a:rPr lang="zh-CN" altLang="zh-CN" sz="1200" b="1" dirty="0"/>
              <a:t>信号处理器研制进展</a:t>
            </a:r>
            <a:r>
              <a:rPr lang="en-US" altLang="zh-CN" sz="1200" b="1" dirty="0"/>
              <a:t>[J]</a:t>
            </a:r>
            <a:r>
              <a:rPr lang="zh-CN" altLang="zh-CN" sz="1200" b="1" dirty="0"/>
              <a:t>，核技术，</a:t>
            </a:r>
            <a:r>
              <a:rPr lang="en-US" altLang="zh-CN" sz="1200" b="1" dirty="0"/>
              <a:t>2011</a:t>
            </a:r>
            <a:r>
              <a:rPr lang="zh-CN" altLang="zh-CN" sz="1200" b="1" dirty="0"/>
              <a:t>年，第</a:t>
            </a:r>
            <a:r>
              <a:rPr lang="en-US" altLang="zh-CN" sz="1200" b="1" dirty="0"/>
              <a:t>33</a:t>
            </a:r>
            <a:r>
              <a:rPr lang="zh-CN" altLang="zh-CN" sz="1200" b="1" dirty="0"/>
              <a:t>卷第</a:t>
            </a:r>
            <a:r>
              <a:rPr lang="en-US" altLang="zh-CN" sz="1200" b="1" dirty="0"/>
              <a:t>5</a:t>
            </a:r>
            <a:r>
              <a:rPr lang="zh-CN" altLang="zh-CN" sz="1200" b="1" dirty="0"/>
              <a:t>期，</a:t>
            </a:r>
            <a:r>
              <a:rPr lang="en-US" altLang="zh-CN" sz="1200" b="1" dirty="0" smtClean="0"/>
              <a:t>326-330</a:t>
            </a:r>
          </a:p>
          <a:p>
            <a:pPr>
              <a:lnSpc>
                <a:spcPts val="400"/>
              </a:lnSpc>
            </a:pPr>
            <a:r>
              <a:rPr lang="es-ES" altLang="zh-CN" sz="1200" b="1" dirty="0"/>
              <a:t>X.D. Sun, </a:t>
            </a:r>
            <a:r>
              <a:rPr lang="en-US" altLang="zh-CN" sz="1200" b="1" dirty="0"/>
              <a:t>Y.B. </a:t>
            </a:r>
            <a:r>
              <a:rPr lang="en-US" altLang="zh-CN" sz="1200" b="1" dirty="0" err="1"/>
              <a:t>Leng</a:t>
            </a:r>
            <a:r>
              <a:rPr lang="en-US" altLang="zh-CN" sz="1200" b="1" dirty="0"/>
              <a:t>. Implementation and integration of a systematic DBPM calibration </a:t>
            </a:r>
            <a:r>
              <a:rPr lang="en-US" altLang="zh-CN" sz="1200" b="1" dirty="0" smtClean="0"/>
              <a:t>[</a:t>
            </a:r>
            <a:r>
              <a:rPr lang="en-US" altLang="zh-CN" sz="1200" b="1" dirty="0"/>
              <a:t>J],</a:t>
            </a:r>
            <a:r>
              <a:rPr lang="en-US" altLang="zh-CN" sz="1200" b="1" i="1" dirty="0"/>
              <a:t> </a:t>
            </a:r>
            <a:r>
              <a:rPr lang="en-US" altLang="zh-CN" sz="1200" b="1" i="1" dirty="0" smtClean="0"/>
              <a:t>NST </a:t>
            </a:r>
            <a:r>
              <a:rPr lang="en-US" altLang="zh-CN" sz="1200" b="1" dirty="0"/>
              <a:t>25(2014), 020401-1-6.</a:t>
            </a:r>
            <a:endParaRPr lang="zh-CN" altLang="zh-CN" sz="1200" b="1" dirty="0"/>
          </a:p>
          <a:p>
            <a:pPr>
              <a:lnSpc>
                <a:spcPts val="400"/>
              </a:lnSpc>
            </a:pPr>
            <a:r>
              <a:rPr lang="es-ES" altLang="zh-CN" sz="1200" b="1" dirty="0"/>
              <a:t>X.D. Sun, </a:t>
            </a:r>
            <a:r>
              <a:rPr lang="en-US" altLang="zh-CN" sz="1200" b="1" dirty="0"/>
              <a:t>Y.B. </a:t>
            </a:r>
            <a:r>
              <a:rPr lang="en-US" altLang="zh-CN" sz="1200" b="1" dirty="0" err="1"/>
              <a:t>Leng</a:t>
            </a:r>
            <a:r>
              <a:rPr lang="en-US" altLang="zh-CN" sz="1200" b="1" dirty="0"/>
              <a:t>. MATLAB Simulation of DBPM Digital Down Conversion [J] </a:t>
            </a:r>
            <a:r>
              <a:rPr lang="en-US" altLang="zh-CN" sz="1200" b="1" i="1" dirty="0" smtClean="0"/>
              <a:t>AMM</a:t>
            </a:r>
            <a:r>
              <a:rPr lang="en-US" altLang="zh-CN" sz="1200" b="1" dirty="0" smtClean="0"/>
              <a:t>, </a:t>
            </a:r>
            <a:r>
              <a:rPr lang="en-US" altLang="zh-CN" sz="1200" b="1" dirty="0"/>
              <a:t>333(2013), 680-683.</a:t>
            </a:r>
            <a:endParaRPr lang="zh-CN" altLang="zh-CN" sz="1200" b="1" dirty="0"/>
          </a:p>
          <a:p>
            <a:pPr>
              <a:lnSpc>
                <a:spcPts val="400"/>
              </a:lnSpc>
            </a:pPr>
            <a:r>
              <a:rPr lang="zh-CN" altLang="zh-CN" sz="1200" b="1" dirty="0"/>
              <a:t>赖龙伟，冷用斌，易星等</a:t>
            </a:r>
            <a:r>
              <a:rPr lang="en-US" altLang="zh-CN" sz="1200" b="1" dirty="0"/>
              <a:t>. </a:t>
            </a:r>
            <a:r>
              <a:rPr lang="zh-CN" altLang="zh-CN" sz="1200" b="1" dirty="0"/>
              <a:t>数字束流位置信号处理算法优化</a:t>
            </a:r>
            <a:r>
              <a:rPr lang="en-US" altLang="zh-CN" sz="1200" b="1" dirty="0"/>
              <a:t>[J], </a:t>
            </a:r>
            <a:r>
              <a:rPr lang="zh-CN" altLang="zh-CN" sz="1200" b="1" dirty="0"/>
              <a:t>强激光与粒子束</a:t>
            </a:r>
            <a:r>
              <a:rPr lang="en-US" altLang="zh-CN" sz="1200" b="1" dirty="0"/>
              <a:t>,2013</a:t>
            </a:r>
            <a:r>
              <a:rPr lang="zh-CN" altLang="zh-CN" sz="1200" b="1" dirty="0"/>
              <a:t>年，第</a:t>
            </a:r>
            <a:r>
              <a:rPr lang="en-US" altLang="zh-CN" sz="1200" b="1" dirty="0"/>
              <a:t>25</a:t>
            </a:r>
            <a:r>
              <a:rPr lang="zh-CN" altLang="zh-CN" sz="1200" b="1" dirty="0"/>
              <a:t>卷第</a:t>
            </a:r>
            <a:r>
              <a:rPr lang="en-US" altLang="zh-CN" sz="1200" b="1" dirty="0"/>
              <a:t>1</a:t>
            </a:r>
            <a:r>
              <a:rPr lang="zh-CN" altLang="zh-CN" sz="1200" b="1" dirty="0"/>
              <a:t>期，</a:t>
            </a:r>
            <a:r>
              <a:rPr lang="en-US" altLang="zh-CN" sz="1200" b="1" dirty="0" smtClean="0"/>
              <a:t>109-113</a:t>
            </a:r>
            <a:endParaRPr lang="zh-CN" altLang="zh-CN" sz="1200" b="1" dirty="0" smtClean="0"/>
          </a:p>
          <a:p>
            <a:pPr>
              <a:lnSpc>
                <a:spcPts val="800"/>
              </a:lnSpc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2014.6     Small amount(5) tests</a:t>
            </a:r>
          </a:p>
          <a:p>
            <a:pPr>
              <a:lnSpc>
                <a:spcPts val="800"/>
              </a:lnSpc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2015.6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   Optimization, Intelligent Trigger Application Development</a:t>
            </a:r>
          </a:p>
          <a:p>
            <a:pPr>
              <a:lnSpc>
                <a:spcPts val="400"/>
              </a:lnSpc>
            </a:pPr>
            <a:r>
              <a:rPr lang="en-US" altLang="zh-CN" sz="1200" b="1" dirty="0" smtClean="0"/>
              <a:t>L.W. Lai, Y.B. Leng, AN INTELLIGIENT TRIGGER ABNORMAL BEAM OPERATION MONITORING PROCESSOR AT THE SSRF, IPAC2015</a:t>
            </a:r>
            <a:endParaRPr lang="en-US" altLang="zh-CN" sz="2000" b="1" dirty="0" smtClean="0"/>
          </a:p>
          <a:p>
            <a:pPr>
              <a:lnSpc>
                <a:spcPts val="400"/>
              </a:lnSpc>
            </a:pPr>
            <a:r>
              <a:rPr lang="zh-CN" altLang="zh-CN" sz="1200" b="1" dirty="0" smtClean="0"/>
              <a:t>赖</a:t>
            </a:r>
            <a:r>
              <a:rPr lang="zh-CN" altLang="zh-CN" sz="1200" b="1" dirty="0"/>
              <a:t>龙伟，冷用</a:t>
            </a:r>
            <a:r>
              <a:rPr lang="zh-CN" altLang="zh-CN" sz="1200" b="1" dirty="0" smtClean="0"/>
              <a:t>斌等</a:t>
            </a:r>
            <a:r>
              <a:rPr lang="en-US" altLang="zh-CN" sz="1200" b="1" dirty="0"/>
              <a:t>. </a:t>
            </a:r>
            <a:r>
              <a:rPr lang="zh-CN" altLang="zh-CN" sz="1200" b="1" dirty="0" smtClean="0"/>
              <a:t>数字</a:t>
            </a:r>
            <a:r>
              <a:rPr lang="en-US" altLang="zh-CN" sz="1200" b="1" dirty="0" smtClean="0"/>
              <a:t>BPM</a:t>
            </a:r>
            <a:r>
              <a:rPr lang="zh-CN" altLang="zh-CN" sz="1200" b="1" dirty="0" smtClean="0"/>
              <a:t>信号处理</a:t>
            </a:r>
            <a:r>
              <a:rPr lang="zh-CN" altLang="en-US" sz="1200" b="1" dirty="0" smtClean="0"/>
              <a:t>器研制进展</a:t>
            </a:r>
            <a:r>
              <a:rPr lang="en-US" altLang="zh-CN" sz="1200" b="1" dirty="0" smtClean="0"/>
              <a:t>[J</a:t>
            </a:r>
            <a:r>
              <a:rPr lang="en-US" altLang="zh-CN" sz="1200" b="1" dirty="0"/>
              <a:t>], </a:t>
            </a:r>
            <a:r>
              <a:rPr lang="zh-CN" altLang="en-US" sz="1200" b="1" dirty="0" smtClean="0"/>
              <a:t>原子能科学技术</a:t>
            </a:r>
            <a:r>
              <a:rPr lang="en-US" altLang="zh-CN" sz="1200" b="1" dirty="0" smtClean="0"/>
              <a:t>,2015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2016.6     Version-II, Volume Application on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SXFEL, DCLS and Sirius LINAC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200" b="1" dirty="0" smtClean="0"/>
              <a:t>L.W. Lai, Y.B. Leng, BATCH APPLICATIONS OF DIGITAL BPM PROCESSORS FROM THE SINAP, IBIC2016</a:t>
            </a:r>
          </a:p>
          <a:p>
            <a:pPr>
              <a:lnSpc>
                <a:spcPts val="400"/>
              </a:lnSpc>
            </a:pPr>
            <a:r>
              <a:rPr lang="en-US" altLang="zh-CN" sz="1200" b="1" dirty="0" smtClean="0"/>
              <a:t>L.W</a:t>
            </a:r>
            <a:r>
              <a:rPr lang="en-US" altLang="zh-CN" sz="1200" b="1" dirty="0"/>
              <a:t>. Lai, Y.B. </a:t>
            </a:r>
            <a:r>
              <a:rPr lang="en-US" altLang="zh-CN" sz="1200" b="1" dirty="0" err="1"/>
              <a:t>Leng</a:t>
            </a:r>
            <a:r>
              <a:rPr lang="en-US" altLang="zh-CN" sz="1200" b="1" dirty="0"/>
              <a:t>, </a:t>
            </a:r>
            <a:r>
              <a:rPr lang="en-US" altLang="zh-CN" sz="1200" b="1" dirty="0" smtClean="0"/>
              <a:t>DESIGN </a:t>
            </a:r>
            <a:r>
              <a:rPr lang="en-US" altLang="zh-CN" sz="1200" b="1" dirty="0"/>
              <a:t>AND PERFORMANCE OF DIGITAL BPM PROCESSOR </a:t>
            </a:r>
            <a:r>
              <a:rPr lang="en-US" altLang="zh-CN" sz="1200" b="1" dirty="0" smtClean="0"/>
              <a:t>FOR DCLS </a:t>
            </a:r>
            <a:r>
              <a:rPr lang="en-US" altLang="zh-CN" sz="1200" b="1" dirty="0"/>
              <a:t>AND </a:t>
            </a:r>
            <a:r>
              <a:rPr lang="en-US" altLang="zh-CN" sz="1200" b="1" dirty="0" smtClean="0"/>
              <a:t>SXFEL, IPAC2017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2017.12  </a:t>
            </a:r>
            <a:r>
              <a:rPr lang="en-US" altLang="zh-CN" sz="2000" b="1" dirty="0">
                <a:solidFill>
                  <a:srgbClr val="FF0000"/>
                </a:solidFill>
              </a:rPr>
              <a:t>Firmware and software upgrade for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SXFEL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200" b="1" dirty="0" err="1" smtClean="0"/>
              <a:t>L.W.Lai</a:t>
            </a:r>
            <a:r>
              <a:rPr lang="en-US" altLang="zh-CN" sz="1200" b="1" dirty="0" smtClean="0"/>
              <a:t>, </a:t>
            </a:r>
            <a:r>
              <a:rPr lang="en-US" altLang="zh-CN" sz="1200" dirty="0"/>
              <a:t>, et.al, </a:t>
            </a:r>
            <a:r>
              <a:rPr lang="en-US" altLang="zh-CN" sz="1200" b="1" dirty="0" smtClean="0"/>
              <a:t>UPGRADE </a:t>
            </a:r>
            <a:r>
              <a:rPr lang="en-US" altLang="zh-CN" sz="1200" b="1" dirty="0"/>
              <a:t>OF DIGITAL BPM PROCESSOR AT DCLS AND </a:t>
            </a:r>
            <a:r>
              <a:rPr lang="en-US" altLang="zh-CN" sz="1200" b="1" dirty="0" smtClean="0"/>
              <a:t>SXFEL, IPAC2018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>
                <a:solidFill>
                  <a:srgbClr val="FF0000"/>
                </a:solidFill>
              </a:rPr>
              <a:t>2017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Ideas </a:t>
            </a:r>
            <a:r>
              <a:rPr lang="en-US" altLang="zh-CN" sz="2000" b="1" dirty="0">
                <a:solidFill>
                  <a:srgbClr val="FF0000"/>
                </a:solidFill>
              </a:rPr>
              <a:t>on direct RF sampling BPM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processor for C band cavity BPM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200" b="1" dirty="0" err="1"/>
              <a:t>L.W.Lai</a:t>
            </a:r>
            <a:r>
              <a:rPr lang="en-US" altLang="zh-CN" sz="1200" b="1" dirty="0"/>
              <a:t>, et.al, THE APPLICATION OF DIRECT RF SAMPLING SYSTEM ON CAVITY BPM SIGNAL PROCESSING, IBIC2017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2018.1    Firmware and software upgrade for SSRF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200" b="1" dirty="0" err="1" smtClean="0"/>
              <a:t>L.W.Lai</a:t>
            </a:r>
            <a:r>
              <a:rPr lang="en-US" altLang="zh-CN" sz="1200" b="1" dirty="0" smtClean="0"/>
              <a:t> </a:t>
            </a:r>
            <a:r>
              <a:rPr lang="en-US" altLang="zh-CN" sz="1200" b="1" dirty="0"/>
              <a:t>, et.al, </a:t>
            </a:r>
            <a:r>
              <a:rPr lang="en-US" altLang="zh-CN" sz="1200" b="1" dirty="0" smtClean="0"/>
              <a:t>THE </a:t>
            </a:r>
            <a:r>
              <a:rPr lang="en-US" altLang="zh-CN" sz="1200" b="1" dirty="0"/>
              <a:t>DEVELOPMENT AND APPLICATIONS OF THE DIGITAL BPM SIGNAL PROCESSOR AT </a:t>
            </a:r>
            <a:r>
              <a:rPr lang="en-US" altLang="zh-CN" sz="1200" b="1" dirty="0" smtClean="0"/>
              <a:t>SINAP, FLS2018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1200" b="1" dirty="0" err="1"/>
              <a:t>L.W.Lai</a:t>
            </a:r>
            <a:r>
              <a:rPr lang="en-US" altLang="zh-CN" sz="1200" b="1" dirty="0"/>
              <a:t> , et.al, </a:t>
            </a:r>
            <a:r>
              <a:rPr lang="en-US" altLang="zh-CN" sz="1200" b="1" dirty="0" smtClean="0"/>
              <a:t>THE </a:t>
            </a:r>
            <a:r>
              <a:rPr lang="en-US" altLang="zh-CN" sz="1200" b="1" dirty="0"/>
              <a:t>DEVELOPMENT AND APPLICATIONS </a:t>
            </a:r>
            <a:r>
              <a:rPr lang="en-US" altLang="zh-CN" sz="1200" b="1" dirty="0" smtClean="0"/>
              <a:t>OF DIGITAL </a:t>
            </a:r>
            <a:r>
              <a:rPr lang="en-US" altLang="zh-CN" sz="1200" b="1" dirty="0"/>
              <a:t>BPM SIGNAL PROCESSOR ON </a:t>
            </a:r>
            <a:r>
              <a:rPr lang="en-US" altLang="zh-CN" sz="1200" b="1" dirty="0" smtClean="0"/>
              <a:t>SSRF, IBIC2018</a:t>
            </a:r>
            <a:r>
              <a:rPr lang="en-US" altLang="zh-CN" sz="1200" dirty="0" smtClean="0"/>
              <a:t> </a:t>
            </a:r>
            <a:endParaRPr lang="en-US" altLang="zh-CN" sz="12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2019.4  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10 units on-line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operation on SSRF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2019       Start new processor design for SHINE  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lvl="1"/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15798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2989690" y="0"/>
            <a:ext cx="4460682" cy="646616"/>
          </a:xfrm>
        </p:spPr>
        <p:txBody>
          <a:bodyPr/>
          <a:lstStyle/>
          <a:p>
            <a:pPr algn="l"/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Processor Overview</a:t>
            </a:r>
            <a:endParaRPr lang="zh-CN" altLang="en-US" sz="3600" dirty="0">
              <a:latin typeface="+mn-lt"/>
              <a:ea typeface="隶书" panose="02010509060101010101" pitchFamily="49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31213"/>
              </p:ext>
            </p:extLst>
          </p:nvPr>
        </p:nvGraphicFramePr>
        <p:xfrm>
          <a:off x="5706536" y="3244310"/>
          <a:ext cx="3207233" cy="2998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2577"/>
                <a:gridCol w="1824656"/>
              </a:tblGrid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Parameters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value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Channels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4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Central Frequency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500MHz/wideband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Bandwidth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800" dirty="0">
                          <a:effectLst/>
                        </a:rPr>
                        <a:t>~</a:t>
                      </a:r>
                      <a:r>
                        <a:rPr lang="en-GB" sz="1400" kern="800" dirty="0" smtClean="0">
                          <a:effectLst/>
                        </a:rPr>
                        <a:t>20MHz</a:t>
                      </a:r>
                      <a:r>
                        <a:rPr lang="en-GB" altLang="zh-CN" sz="1400" kern="800" dirty="0" smtClean="0">
                          <a:effectLst/>
                        </a:rPr>
                        <a:t>/wideband</a:t>
                      </a:r>
                      <a:endParaRPr lang="zh-CN" altLang="zh-CN" sz="1400" dirty="0" smtClean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Dynamic range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 smtClean="0">
                          <a:effectLst/>
                        </a:rPr>
                        <a:t>31dB/NA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ADC bits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16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ADC bandwidth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650MHz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</a:rPr>
                        <a:t>Max ADC rate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125MSPS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</a:rPr>
                        <a:t>FPGA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Xilinx xc5vsx50t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</a:rPr>
                        <a:t>Clock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Ext./Int.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Trigger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Ext./Self/Period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23284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>
                          <a:effectLst/>
                        </a:rPr>
                        <a:t>Software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800" dirty="0">
                          <a:effectLst/>
                        </a:rPr>
                        <a:t>Arm-Linux/EPICS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83" y="3886841"/>
            <a:ext cx="2646535" cy="2356429"/>
          </a:xfrm>
          <a:prstGeom prst="rect">
            <a:avLst/>
          </a:prstGeom>
        </p:spPr>
      </p:pic>
      <p:pic>
        <p:nvPicPr>
          <p:cNvPr id="17" name="图片 16" descr="E:\work\CavityBPM\DBPM图片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051" y="3562908"/>
            <a:ext cx="2986485" cy="951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内容占位符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220" y="4557293"/>
            <a:ext cx="2564728" cy="1685977"/>
          </a:xfrm>
          <a:prstGeom prst="rect">
            <a:avLst/>
          </a:prstGeom>
        </p:spPr>
      </p:pic>
      <p:pic>
        <p:nvPicPr>
          <p:cNvPr id="8" name="内容占位符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84" y="706576"/>
            <a:ext cx="3949700" cy="17403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t="8859" r="1278" b="4698"/>
          <a:stretch/>
        </p:blipFill>
        <p:spPr>
          <a:xfrm>
            <a:off x="4736407" y="751020"/>
            <a:ext cx="1594482" cy="1903919"/>
          </a:xfrm>
          <a:prstGeom prst="rect">
            <a:avLst/>
          </a:prstGeom>
        </p:spPr>
      </p:pic>
      <p:pic>
        <p:nvPicPr>
          <p:cNvPr id="11" name="内容占位符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6" r="3198" b="13166"/>
          <a:stretch/>
        </p:blipFill>
        <p:spPr>
          <a:xfrm>
            <a:off x="6728746" y="759338"/>
            <a:ext cx="1490262" cy="846889"/>
          </a:xfrm>
          <a:prstGeom prst="rect">
            <a:avLst/>
          </a:prstGeom>
        </p:spPr>
      </p:pic>
      <p:pic>
        <p:nvPicPr>
          <p:cNvPr id="13" name="内容占位符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712" y="1688878"/>
            <a:ext cx="1440388" cy="10802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" b="15794"/>
          <a:stretch/>
        </p:blipFill>
        <p:spPr>
          <a:xfrm rot="10800000">
            <a:off x="4736407" y="1309449"/>
            <a:ext cx="462119" cy="53461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6" y="2454754"/>
            <a:ext cx="8565590" cy="10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6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2368625"/>
            <a:ext cx="9144000" cy="738914"/>
          </a:xfrm>
          <a:solidFill>
            <a:srgbClr val="002060"/>
          </a:solidFill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+mn-lt"/>
                <a:ea typeface="隶书" panose="02010509060101010101" pitchFamily="49" charset="-122"/>
              </a:rPr>
              <a:t>Applications on SSRF</a:t>
            </a:r>
            <a:endParaRPr lang="zh-CN" altLang="en-US" dirty="0">
              <a:solidFill>
                <a:schemeClr val="bg1"/>
              </a:solidFill>
              <a:latin typeface="+mn-lt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45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4789" y="2790"/>
            <a:ext cx="6115376" cy="696470"/>
          </a:xfrm>
        </p:spPr>
        <p:txBody>
          <a:bodyPr/>
          <a:lstStyle/>
          <a:p>
            <a:r>
              <a:rPr lang="en-US" altLang="zh-CN" dirty="0" smtClean="0"/>
              <a:t>Applications on SSRF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02" y="4154219"/>
            <a:ext cx="1633085" cy="2177446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621" y="4154219"/>
            <a:ext cx="1633085" cy="217744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946" y="4138677"/>
            <a:ext cx="1633085" cy="2177446"/>
          </a:xfrm>
          <a:prstGeom prst="rect">
            <a:avLst/>
          </a:prstGeom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063866"/>
              </p:ext>
            </p:extLst>
          </p:nvPr>
        </p:nvGraphicFramePr>
        <p:xfrm>
          <a:off x="4557974" y="656259"/>
          <a:ext cx="4154811" cy="332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SmartDraw" r:id="rId6" imgW="6867144" imgH="5498592" progId="SmartDraw.2">
                  <p:embed/>
                </p:oleObj>
              </mc:Choice>
              <mc:Fallback>
                <p:oleObj name="SmartDraw" r:id="rId6" imgW="6867144" imgH="5498592" progId="SmartDraw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974" y="656259"/>
                        <a:ext cx="4154811" cy="332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流程图: 联系 18"/>
          <p:cNvSpPr/>
          <p:nvPr/>
        </p:nvSpPr>
        <p:spPr>
          <a:xfrm>
            <a:off x="5374523" y="3242782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联系 21"/>
          <p:cNvSpPr/>
          <p:nvPr/>
        </p:nvSpPr>
        <p:spPr>
          <a:xfrm>
            <a:off x="5465540" y="3345064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22"/>
          <p:cNvSpPr/>
          <p:nvPr/>
        </p:nvSpPr>
        <p:spPr>
          <a:xfrm>
            <a:off x="5537913" y="3440907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联系 23"/>
          <p:cNvSpPr/>
          <p:nvPr/>
        </p:nvSpPr>
        <p:spPr>
          <a:xfrm>
            <a:off x="5623164" y="3542287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联系 24"/>
          <p:cNvSpPr/>
          <p:nvPr/>
        </p:nvSpPr>
        <p:spPr>
          <a:xfrm>
            <a:off x="5219465" y="3030054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流程图: 联系 25"/>
          <p:cNvSpPr/>
          <p:nvPr/>
        </p:nvSpPr>
        <p:spPr>
          <a:xfrm>
            <a:off x="5077064" y="2362592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联系 26"/>
          <p:cNvSpPr/>
          <p:nvPr/>
        </p:nvSpPr>
        <p:spPr>
          <a:xfrm>
            <a:off x="6027202" y="2246569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流程图: 联系 27"/>
          <p:cNvSpPr/>
          <p:nvPr/>
        </p:nvSpPr>
        <p:spPr>
          <a:xfrm>
            <a:off x="6327546" y="2464874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流程图: 联系 28"/>
          <p:cNvSpPr/>
          <p:nvPr/>
        </p:nvSpPr>
        <p:spPr>
          <a:xfrm>
            <a:off x="6635379" y="2657520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流程图: 联系 29"/>
          <p:cNvSpPr/>
          <p:nvPr/>
        </p:nvSpPr>
        <p:spPr>
          <a:xfrm>
            <a:off x="4938046" y="1695427"/>
            <a:ext cx="107673" cy="10228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44170" y="1098659"/>
            <a:ext cx="4944532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/>
              </a:buClr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Small amount of processors are installed on SSRF: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LINAC     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/3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LTB          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/3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Booster     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/30 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BTS            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/5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Storage ring 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/140</a:t>
            </a:r>
          </a:p>
          <a:p>
            <a:pPr>
              <a:buClr>
                <a:schemeClr val="accent1"/>
              </a:buClr>
            </a:pPr>
            <a:r>
              <a:rPr lang="en-US" altLang="zh-CN" sz="2400" dirty="0" smtClean="0"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More will be installed gradually…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77583" y="4419103"/>
            <a:ext cx="2119056" cy="158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8314" y="80162"/>
            <a:ext cx="8118108" cy="665797"/>
          </a:xfrm>
        </p:spPr>
        <p:txBody>
          <a:bodyPr/>
          <a:lstStyle/>
          <a:p>
            <a:r>
              <a:rPr lang="en-US" altLang="zh-CN" sz="3600" dirty="0" smtClean="0">
                <a:latin typeface="+mn-lt"/>
                <a:ea typeface="隶书" panose="02010509060101010101" pitchFamily="49" charset="-122"/>
              </a:rPr>
              <a:t>Version-I DBPM Beam Tests on SR@2012</a:t>
            </a:r>
            <a:endParaRPr lang="zh-CN" altLang="en-US" sz="3600" dirty="0">
              <a:latin typeface="+mn-lt"/>
              <a:ea typeface="隶书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7777" y="1923729"/>
            <a:ext cx="7886700" cy="326350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流程图: 过程 3"/>
          <p:cNvSpPr/>
          <p:nvPr/>
        </p:nvSpPr>
        <p:spPr>
          <a:xfrm>
            <a:off x="4709541" y="1492489"/>
            <a:ext cx="4011571" cy="4129115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tx1"/>
              </a:solidFill>
            </a:endParaRPr>
          </a:p>
        </p:txBody>
      </p:sp>
      <p:sp>
        <p:nvSpPr>
          <p:cNvPr id="5" name="流程图: 过程 4"/>
          <p:cNvSpPr/>
          <p:nvPr/>
        </p:nvSpPr>
        <p:spPr>
          <a:xfrm>
            <a:off x="746067" y="1481532"/>
            <a:ext cx="3805836" cy="4140072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solidFill>
                <a:schemeClr val="tx1"/>
              </a:solidFill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/>
          </p:nvPr>
        </p:nvGraphicFramePr>
        <p:xfrm>
          <a:off x="4814969" y="4146543"/>
          <a:ext cx="1819073" cy="1107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2" name="Visio" r:id="rId4" imgW="2648390" imgH="1551308" progId="Visio.Drawing.11">
                  <p:embed/>
                </p:oleObj>
              </mc:Choice>
              <mc:Fallback>
                <p:oleObj name="Visio" r:id="rId4" imgW="2648390" imgH="15513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4969" y="4146543"/>
                        <a:ext cx="1819073" cy="1107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/>
          </p:nvPr>
        </p:nvGraphicFramePr>
        <p:xfrm>
          <a:off x="817877" y="2852097"/>
          <a:ext cx="1822985" cy="1192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3" name="Visio" r:id="rId6" imgW="4079005" imgH="2530897" progId="Visio.Drawing.11">
                  <p:embed/>
                </p:oleObj>
              </mc:Choice>
              <mc:Fallback>
                <p:oleObj name="Visio" r:id="rId6" imgW="4079005" imgH="253089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877" y="2852097"/>
                        <a:ext cx="1822985" cy="11928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/>
          </p:nvPr>
        </p:nvGraphicFramePr>
        <p:xfrm>
          <a:off x="809391" y="4205573"/>
          <a:ext cx="1839956" cy="115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4" name="Visio" r:id="rId8" imgW="4438966" imgH="2566727" progId="Visio.Drawing.11">
                  <p:embed/>
                </p:oleObj>
              </mc:Choice>
              <mc:Fallback>
                <p:oleObj name="Visio" r:id="rId8" imgW="4438966" imgH="256672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391" y="4205573"/>
                        <a:ext cx="1839956" cy="1159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/>
          </p:nvPr>
        </p:nvGraphicFramePr>
        <p:xfrm>
          <a:off x="2649347" y="4212491"/>
          <a:ext cx="1757043" cy="114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5" name="Visio" r:id="rId10" imgW="4330911" imgH="2566727" progId="Visio.Drawing.11">
                  <p:embed/>
                </p:oleObj>
              </mc:Choice>
              <mc:Fallback>
                <p:oleObj name="Visio" r:id="rId10" imgW="4330911" imgH="256672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9347" y="4212491"/>
                        <a:ext cx="1757043" cy="1145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/>
          </p:nvPr>
        </p:nvGraphicFramePr>
        <p:xfrm>
          <a:off x="4906085" y="1516342"/>
          <a:ext cx="1765648" cy="118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6" name="Visio" r:id="rId12" imgW="5374999" imgH="3610831" progId="Visio.Drawing.11">
                  <p:embed/>
                </p:oleObj>
              </mc:Choice>
              <mc:Fallback>
                <p:oleObj name="Visio" r:id="rId12" imgW="5374999" imgH="361083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085" y="1516342"/>
                        <a:ext cx="1765648" cy="1186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/>
          </p:nvPr>
        </p:nvGraphicFramePr>
        <p:xfrm>
          <a:off x="6684407" y="1535832"/>
          <a:ext cx="1848145" cy="1147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7" name="Visio" r:id="rId14" imgW="5374999" imgH="2903934" progId="Visio.Drawing.11">
                  <p:embed/>
                </p:oleObj>
              </mc:Choice>
              <mc:Fallback>
                <p:oleObj name="Visio" r:id="rId14" imgW="5374999" imgH="290393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4407" y="1535832"/>
                        <a:ext cx="1848145" cy="1147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>
            <p:extLst/>
          </p:nvPr>
        </p:nvGraphicFramePr>
        <p:xfrm>
          <a:off x="4764604" y="2860686"/>
          <a:ext cx="2048608" cy="1175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8" name="Visio" r:id="rId16" imgW="2603029" imgH="1486793" progId="Visio.Drawing.11">
                  <p:embed/>
                </p:oleObj>
              </mc:Choice>
              <mc:Fallback>
                <p:oleObj name="Visio" r:id="rId16" imgW="2603029" imgH="148679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4604" y="2860686"/>
                        <a:ext cx="2048608" cy="11756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/>
          </p:nvPr>
        </p:nvGraphicFramePr>
        <p:xfrm>
          <a:off x="6684407" y="2900837"/>
          <a:ext cx="1918082" cy="1219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39" name="Visio" r:id="rId18" imgW="2404984" imgH="1486793" progId="Visio.Drawing.11">
                  <p:embed/>
                </p:oleObj>
              </mc:Choice>
              <mc:Fallback>
                <p:oleObj name="Visio" r:id="rId18" imgW="2404984" imgH="148679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4407" y="2900837"/>
                        <a:ext cx="1918082" cy="12193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>
            <p:extLst/>
          </p:nvPr>
        </p:nvGraphicFramePr>
        <p:xfrm>
          <a:off x="2741276" y="2900837"/>
          <a:ext cx="1771514" cy="1095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40" name="Visio" r:id="rId20" imgW="4510891" imgH="2788407" progId="Visio.Drawing.11">
                  <p:embed/>
                </p:oleObj>
              </mc:Choice>
              <mc:Fallback>
                <p:oleObj name="Visio" r:id="rId20" imgW="4510891" imgH="278840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276" y="2900837"/>
                        <a:ext cx="1771514" cy="1095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>
            <p:extLst/>
          </p:nvPr>
        </p:nvGraphicFramePr>
        <p:xfrm>
          <a:off x="6813212" y="4185373"/>
          <a:ext cx="1695198" cy="1017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41" name="Visio" r:id="rId22" imgW="4324220" imgH="2305199" progId="Visio.Drawing.11">
                  <p:embed/>
                </p:oleObj>
              </mc:Choice>
              <mc:Fallback>
                <p:oleObj name="Visio" r:id="rId22" imgW="4324220" imgH="230519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3212" y="4185373"/>
                        <a:ext cx="1695198" cy="1017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336" y="1511437"/>
            <a:ext cx="2085194" cy="115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图片 25" descr="C:\Users\yx\Desktop\小论文\013.bmp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126" y="1560166"/>
            <a:ext cx="1699736" cy="101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862231" y="2552906"/>
            <a:ext cx="1888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50" b="1" dirty="0" smtClean="0"/>
              <a:t>RF 3dB bandwidth</a:t>
            </a:r>
            <a:endParaRPr lang="zh-CN" altLang="en-US" sz="1350" b="1" dirty="0"/>
          </a:p>
        </p:txBody>
      </p:sp>
      <p:sp>
        <p:nvSpPr>
          <p:cNvPr id="19" name="矩形 18"/>
          <p:cNvSpPr/>
          <p:nvPr/>
        </p:nvSpPr>
        <p:spPr>
          <a:xfrm>
            <a:off x="3054347" y="2572667"/>
            <a:ext cx="121539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ADC</a:t>
            </a:r>
            <a:r>
              <a:rPr lang="zh-CN" altLang="en-US" sz="1350" b="1" dirty="0" smtClean="0"/>
              <a:t> </a:t>
            </a:r>
            <a:r>
              <a:rPr lang="en-US" altLang="zh-CN" sz="1350" b="1" dirty="0" smtClean="0"/>
              <a:t>Spectrum</a:t>
            </a:r>
            <a:endParaRPr lang="zh-CN" altLang="en-US" sz="1350" b="1" dirty="0"/>
          </a:p>
        </p:txBody>
      </p:sp>
      <p:sp>
        <p:nvSpPr>
          <p:cNvPr id="20" name="矩形 19"/>
          <p:cNvSpPr/>
          <p:nvPr/>
        </p:nvSpPr>
        <p:spPr>
          <a:xfrm>
            <a:off x="1181125" y="3971097"/>
            <a:ext cx="117474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TBT</a:t>
            </a:r>
            <a:r>
              <a:rPr lang="zh-CN" altLang="en-US" sz="1350" b="1" dirty="0" smtClean="0"/>
              <a:t> </a:t>
            </a:r>
            <a:r>
              <a:rPr lang="en-US" altLang="zh-CN" sz="1350" b="1" dirty="0" smtClean="0"/>
              <a:t>Spectrum</a:t>
            </a:r>
            <a:endParaRPr lang="zh-CN" altLang="en-US" sz="1350" b="1" dirty="0"/>
          </a:p>
        </p:txBody>
      </p:sp>
      <p:sp>
        <p:nvSpPr>
          <p:cNvPr id="21" name="矩形 20"/>
          <p:cNvSpPr/>
          <p:nvPr/>
        </p:nvSpPr>
        <p:spPr>
          <a:xfrm>
            <a:off x="2591590" y="3935492"/>
            <a:ext cx="194418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TBT Spectrum(injecting)</a:t>
            </a:r>
            <a:endParaRPr lang="zh-CN" altLang="en-US" sz="1350" b="1" dirty="0"/>
          </a:p>
        </p:txBody>
      </p:sp>
      <p:sp>
        <p:nvSpPr>
          <p:cNvPr id="22" name="矩形 21"/>
          <p:cNvSpPr/>
          <p:nvPr/>
        </p:nvSpPr>
        <p:spPr>
          <a:xfrm>
            <a:off x="1248314" y="5324634"/>
            <a:ext cx="108536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FA Spectrum</a:t>
            </a:r>
            <a:endParaRPr lang="zh-CN" altLang="en-US" sz="1350" b="1" dirty="0"/>
          </a:p>
        </p:txBody>
      </p:sp>
      <p:sp>
        <p:nvSpPr>
          <p:cNvPr id="23" name="矩形 22"/>
          <p:cNvSpPr/>
          <p:nvPr/>
        </p:nvSpPr>
        <p:spPr>
          <a:xfrm>
            <a:off x="2705048" y="5296980"/>
            <a:ext cx="176208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FA</a:t>
            </a:r>
            <a:r>
              <a:rPr lang="zh-CN" altLang="en-US" sz="1350" b="1" dirty="0" smtClean="0"/>
              <a:t> </a:t>
            </a:r>
            <a:r>
              <a:rPr lang="en-US" altLang="zh-CN" sz="1350" b="1" dirty="0" smtClean="0"/>
              <a:t>Spectrum(zoom in)</a:t>
            </a:r>
            <a:endParaRPr lang="zh-CN" altLang="en-US" sz="1350" b="1" dirty="0"/>
          </a:p>
        </p:txBody>
      </p:sp>
      <p:sp>
        <p:nvSpPr>
          <p:cNvPr id="24" name="矩形 23"/>
          <p:cNvSpPr/>
          <p:nvPr/>
        </p:nvSpPr>
        <p:spPr>
          <a:xfrm>
            <a:off x="5241579" y="2583687"/>
            <a:ext cx="109466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SA(injecting)</a:t>
            </a:r>
            <a:endParaRPr lang="zh-CN" altLang="en-US" sz="1350" b="1" dirty="0"/>
          </a:p>
        </p:txBody>
      </p:sp>
      <p:sp>
        <p:nvSpPr>
          <p:cNvPr id="25" name="矩形 24"/>
          <p:cNvSpPr/>
          <p:nvPr/>
        </p:nvSpPr>
        <p:spPr>
          <a:xfrm>
            <a:off x="6750401" y="2601544"/>
            <a:ext cx="182081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SA Spectrum(injecting)</a:t>
            </a:r>
            <a:endParaRPr lang="zh-CN" altLang="en-US" sz="1350" b="1" dirty="0"/>
          </a:p>
        </p:txBody>
      </p:sp>
      <p:sp>
        <p:nvSpPr>
          <p:cNvPr id="26" name="矩形 25"/>
          <p:cNvSpPr/>
          <p:nvPr/>
        </p:nvSpPr>
        <p:spPr>
          <a:xfrm>
            <a:off x="4816666" y="3928574"/>
            <a:ext cx="181569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Current Meas. With SA</a:t>
            </a:r>
            <a:endParaRPr lang="zh-CN" altLang="en-US" sz="1350" b="1" dirty="0"/>
          </a:p>
        </p:txBody>
      </p:sp>
      <p:sp>
        <p:nvSpPr>
          <p:cNvPr id="27" name="矩形 26"/>
          <p:cNvSpPr/>
          <p:nvPr/>
        </p:nvSpPr>
        <p:spPr>
          <a:xfrm>
            <a:off x="6921632" y="3920598"/>
            <a:ext cx="152926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Life Meas. With SA</a:t>
            </a:r>
            <a:endParaRPr lang="zh-CN" altLang="en-US" sz="1350" b="1" dirty="0"/>
          </a:p>
        </p:txBody>
      </p:sp>
      <p:sp>
        <p:nvSpPr>
          <p:cNvPr id="28" name="矩形 27"/>
          <p:cNvSpPr/>
          <p:nvPr/>
        </p:nvSpPr>
        <p:spPr>
          <a:xfrm>
            <a:off x="5101640" y="5158480"/>
            <a:ext cx="137454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RMS </a:t>
            </a:r>
            <a:r>
              <a:rPr lang="en-US" altLang="zh-CN" sz="1350" b="1" dirty="0" err="1"/>
              <a:t>E</a:t>
            </a:r>
            <a:r>
              <a:rPr lang="en-US" altLang="zh-CN" sz="1350" b="1" dirty="0" err="1" smtClean="0"/>
              <a:t>val</a:t>
            </a:r>
            <a:r>
              <a:rPr lang="en-US" altLang="zh-CN" sz="1350" b="1" dirty="0" smtClean="0"/>
              <a:t>. At Lab</a:t>
            </a:r>
            <a:endParaRPr lang="zh-CN" altLang="en-US" sz="1350" b="1" dirty="0"/>
          </a:p>
        </p:txBody>
      </p:sp>
      <p:sp>
        <p:nvSpPr>
          <p:cNvPr id="29" name="矩形 28"/>
          <p:cNvSpPr/>
          <p:nvPr/>
        </p:nvSpPr>
        <p:spPr>
          <a:xfrm>
            <a:off x="6980843" y="5158480"/>
            <a:ext cx="1516121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350" b="1" dirty="0" smtClean="0"/>
              <a:t>RMS </a:t>
            </a:r>
            <a:r>
              <a:rPr lang="en-US" altLang="zh-CN" sz="1350" b="1" dirty="0" err="1" smtClean="0"/>
              <a:t>Eval</a:t>
            </a:r>
            <a:r>
              <a:rPr lang="en-US" altLang="zh-CN" sz="1350" b="1" dirty="0" smtClean="0"/>
              <a:t>. On SSRF</a:t>
            </a:r>
            <a:endParaRPr lang="zh-CN" alt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78669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8611" y="84969"/>
            <a:ext cx="7719461" cy="619008"/>
          </a:xfrm>
        </p:spPr>
        <p:txBody>
          <a:bodyPr/>
          <a:lstStyle/>
          <a:p>
            <a:r>
              <a:rPr lang="en-US" altLang="zh-CN" sz="3200" dirty="0" smtClean="0"/>
              <a:t>Version-II DBPM Beam Tests on </a:t>
            </a:r>
            <a:r>
              <a:rPr lang="en-US" altLang="zh-CN" sz="3200" dirty="0" err="1" smtClean="0"/>
              <a:t>SR@Jan</a:t>
            </a:r>
            <a:r>
              <a:rPr lang="en-US" altLang="zh-CN" sz="3200" dirty="0" smtClean="0"/>
              <a:t>. 2018</a:t>
            </a:r>
            <a:endParaRPr lang="zh-CN" altLang="en-US" sz="3200" dirty="0"/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060" b="32753"/>
          <a:stretch/>
        </p:blipFill>
        <p:spPr>
          <a:xfrm>
            <a:off x="284218" y="3462428"/>
            <a:ext cx="2847464" cy="2322066"/>
          </a:xfr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61" b="32568"/>
          <a:stretch/>
        </p:blipFill>
        <p:spPr>
          <a:xfrm>
            <a:off x="3159214" y="3462428"/>
            <a:ext cx="2811502" cy="229536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13" b="33139"/>
          <a:stretch/>
        </p:blipFill>
        <p:spPr>
          <a:xfrm>
            <a:off x="5970716" y="3431938"/>
            <a:ext cx="2944846" cy="232585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20343" y="5814982"/>
            <a:ext cx="5409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K=10mm, Turn-by-turn resolution:0.34</a:t>
            </a:r>
            <a:r>
              <a:rPr lang="el-GR" altLang="zh-CN" sz="2400" dirty="0" smtClean="0">
                <a:solidFill>
                  <a:srgbClr val="FF0000"/>
                </a:solidFill>
              </a:rPr>
              <a:t>μ</a:t>
            </a:r>
            <a:r>
              <a:rPr lang="en-US" altLang="zh-CN" sz="2400" dirty="0" smtClean="0">
                <a:solidFill>
                  <a:srgbClr val="FF0000"/>
                </a:solidFill>
              </a:rPr>
              <a:t>m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71057" y="1064994"/>
            <a:ext cx="2674570" cy="2005927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5370050" y="1324737"/>
            <a:ext cx="753761" cy="2594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20343" y="1590935"/>
            <a:ext cx="838200" cy="844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Power divider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389939" y="1328351"/>
            <a:ext cx="1673314" cy="1384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DBPM</a:t>
            </a:r>
            <a:endParaRPr lang="zh-CN" altLang="en-US" dirty="0"/>
          </a:p>
        </p:txBody>
      </p:sp>
      <p:cxnSp>
        <p:nvCxnSpPr>
          <p:cNvPr id="26" name="直接箭头连接符 25"/>
          <p:cNvCxnSpPr/>
          <p:nvPr/>
        </p:nvCxnSpPr>
        <p:spPr>
          <a:xfrm flipV="1">
            <a:off x="1758543" y="1705420"/>
            <a:ext cx="631396" cy="5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1758543" y="1930845"/>
            <a:ext cx="631396" cy="5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1758543" y="2151137"/>
            <a:ext cx="631396" cy="5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V="1">
            <a:off x="1765723" y="2318433"/>
            <a:ext cx="631396" cy="5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288947" y="2020501"/>
            <a:ext cx="631396" cy="51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965" b="33487"/>
          <a:stretch/>
        </p:blipFill>
        <p:spPr>
          <a:xfrm>
            <a:off x="6178259" y="1513166"/>
            <a:ext cx="2529759" cy="184463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20425" y="1982285"/>
            <a:ext cx="8206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 smtClean="0"/>
              <a:t>Pickup RF signal</a:t>
            </a:r>
            <a:endParaRPr lang="zh-CN" altLang="en-US" sz="1350" dirty="0"/>
          </a:p>
        </p:txBody>
      </p:sp>
      <p:sp>
        <p:nvSpPr>
          <p:cNvPr id="18" name="矩形 17"/>
          <p:cNvSpPr/>
          <p:nvPr/>
        </p:nvSpPr>
        <p:spPr>
          <a:xfrm>
            <a:off x="4130206" y="1443383"/>
            <a:ext cx="848194" cy="1408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9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27664</TotalTime>
  <Words>1444</Words>
  <Application>Microsoft Office PowerPoint</Application>
  <PresentationFormat>全屏显示(4:3)</PresentationFormat>
  <Paragraphs>298</Paragraphs>
  <Slides>28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华文新魏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1_Office 主题</vt:lpstr>
      <vt:lpstr>自定义设计方案</vt:lpstr>
      <vt:lpstr>SmartDraw</vt:lpstr>
      <vt:lpstr>Visio</vt:lpstr>
      <vt:lpstr>The development and application of digital BPM signal processors at SSRF</vt:lpstr>
      <vt:lpstr>Outline</vt:lpstr>
      <vt:lpstr>SSRF introduction</vt:lpstr>
      <vt:lpstr>BPM Signal Processor Milestones</vt:lpstr>
      <vt:lpstr>Processor Overview</vt:lpstr>
      <vt:lpstr>Applications on SSRF</vt:lpstr>
      <vt:lpstr>Applications on SSRF</vt:lpstr>
      <vt:lpstr>Version-I DBPM Beam Tests on SR@2012</vt:lpstr>
      <vt:lpstr>Version-II DBPM Beam Tests on SR@Jan. 2018</vt:lpstr>
      <vt:lpstr>Control panel and data</vt:lpstr>
      <vt:lpstr>SSRF Beam Test—Check With Brilliance</vt:lpstr>
      <vt:lpstr>SSRF Beam Test—Current Dependency</vt:lpstr>
      <vt:lpstr>PowerPoint 演示文稿</vt:lpstr>
      <vt:lpstr>Beam test on booster</vt:lpstr>
      <vt:lpstr>SSRF Operation Monitor</vt:lpstr>
      <vt:lpstr>Bunch Charge Monitor</vt:lpstr>
      <vt:lpstr>Applications on FEL/LINAC</vt:lpstr>
      <vt:lpstr>Mass Application on SXFEL/DCLS</vt:lpstr>
      <vt:lpstr>SBPM Evaluation</vt:lpstr>
      <vt:lpstr>PowerPoint 演示文稿</vt:lpstr>
      <vt:lpstr>Processor for SHINE</vt:lpstr>
      <vt:lpstr>Processor Overview</vt:lpstr>
      <vt:lpstr>Hardware</vt:lpstr>
      <vt:lpstr>FPGA </vt:lpstr>
      <vt:lpstr>FPGA design overview</vt:lpstr>
      <vt:lpstr>BxB DBPM / PT Acc. DBPM / TBF Processor</vt:lpstr>
      <vt:lpstr>PowerPoint 演示文稿</vt:lpstr>
      <vt:lpstr>Thanks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BAM双频法实验数据处理</dc:title>
  <dc:creator>shan cao</dc:creator>
  <cp:lastModifiedBy>赖 龙伟</cp:lastModifiedBy>
  <cp:revision>696</cp:revision>
  <cp:lastPrinted>2019-06-03T21:00:39Z</cp:lastPrinted>
  <dcterms:created xsi:type="dcterms:W3CDTF">2017-06-30T02:28:16Z</dcterms:created>
  <dcterms:modified xsi:type="dcterms:W3CDTF">2019-06-03T21:05:28Z</dcterms:modified>
</cp:coreProperties>
</file>