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7" r:id="rId3"/>
    <p:sldId id="279" r:id="rId4"/>
    <p:sldId id="258" r:id="rId5"/>
    <p:sldId id="259" r:id="rId6"/>
    <p:sldId id="267" r:id="rId7"/>
    <p:sldId id="268" r:id="rId8"/>
    <p:sldId id="269" r:id="rId9"/>
    <p:sldId id="270" r:id="rId10"/>
    <p:sldId id="271" r:id="rId11"/>
    <p:sldId id="278" r:id="rId12"/>
    <p:sldId id="272" r:id="rId13"/>
    <p:sldId id="273" r:id="rId14"/>
    <p:sldId id="274" r:id="rId15"/>
    <p:sldId id="280" r:id="rId16"/>
    <p:sldId id="281" r:id="rId17"/>
    <p:sldId id="283" r:id="rId18"/>
    <p:sldId id="284" r:id="rId19"/>
    <p:sldId id="285" r:id="rId20"/>
    <p:sldId id="287" r:id="rId21"/>
    <p:sldId id="288" r:id="rId22"/>
    <p:sldId id="282" r:id="rId23"/>
    <p:sldId id="289" r:id="rId24"/>
    <p:sldId id="277" r:id="rId25"/>
    <p:sldId id="264" r:id="rId26"/>
    <p:sldId id="265" r:id="rId27"/>
    <p:sldId id="266" r:id="rId28"/>
    <p:sldId id="290" r:id="rId29"/>
    <p:sldId id="291" r:id="rId30"/>
    <p:sldId id="292" r:id="rId3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2D4F"/>
    <a:srgbClr val="88A0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25" autoAdjust="0"/>
    <p:restoredTop sz="94660"/>
  </p:normalViewPr>
  <p:slideViewPr>
    <p:cSldViewPr snapToGrid="0">
      <p:cViewPr>
        <p:scale>
          <a:sx n="75" d="100"/>
          <a:sy n="75" d="100"/>
        </p:scale>
        <p:origin x="-1266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95C8A-C15C-4AA6-95E1-00EBA5A9A15A}" type="datetimeFigureOut">
              <a:rPr lang="es-ES" smtClean="0"/>
              <a:t>03/06/2019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4813DD-DAAB-4354-8C0C-BEFED41B76F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8420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0956" cy="6858000"/>
          </a:xfrm>
          <a:prstGeom prst="rect">
            <a:avLst/>
          </a:prstGeom>
        </p:spPr>
      </p:pic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2965341" y="2871970"/>
            <a:ext cx="5535386" cy="165961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>
              <a:defRPr sz="38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24" name="Marcador de contenido 23"/>
          <p:cNvSpPr>
            <a:spLocks noGrp="1"/>
          </p:cNvSpPr>
          <p:nvPr>
            <p:ph sz="quarter" idx="10" hasCustomPrompt="1"/>
          </p:nvPr>
        </p:nvSpPr>
        <p:spPr>
          <a:xfrm>
            <a:off x="2973506" y="2301900"/>
            <a:ext cx="5535386" cy="470669"/>
          </a:xfrm>
        </p:spPr>
        <p:txBody>
          <a:bodyPr/>
          <a:lstStyle>
            <a:lvl1pPr marL="0" indent="0">
              <a:buNone/>
              <a:defRPr sz="2800">
                <a:solidFill>
                  <a:srgbClr val="122D4F"/>
                </a:solidFill>
              </a:defRPr>
            </a:lvl1pPr>
          </a:lstStyle>
          <a:p>
            <a:pPr lvl="0"/>
            <a:r>
              <a:rPr lang="es-ES" dirty="0" err="1" smtClean="0"/>
              <a:t>Author</a:t>
            </a:r>
            <a:endParaRPr lang="es-ES" dirty="0"/>
          </a:p>
        </p:txBody>
      </p:sp>
      <p:sp>
        <p:nvSpPr>
          <p:cNvPr id="25" name="Marcador de contenido 23"/>
          <p:cNvSpPr>
            <a:spLocks noGrp="1"/>
          </p:cNvSpPr>
          <p:nvPr>
            <p:ph sz="quarter" idx="11" hasCustomPrompt="1"/>
          </p:nvPr>
        </p:nvSpPr>
        <p:spPr>
          <a:xfrm>
            <a:off x="2973506" y="4630987"/>
            <a:ext cx="5535386" cy="470669"/>
          </a:xfrm>
        </p:spPr>
        <p:txBody>
          <a:bodyPr/>
          <a:lstStyle>
            <a:lvl1pPr marL="0" indent="0">
              <a:buNone/>
              <a:defRPr sz="2000">
                <a:solidFill>
                  <a:srgbClr val="122D4F"/>
                </a:solidFill>
              </a:defRPr>
            </a:lvl1pPr>
          </a:lstStyle>
          <a:p>
            <a:pPr lvl="0"/>
            <a:r>
              <a:rPr lang="es-ES" dirty="0" smtClean="0"/>
              <a:t>20/05/2015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62450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dirty="0" smtClean="0"/>
              <a:t>Haga clic para modificar </a:t>
            </a:r>
            <a:br>
              <a:rPr lang="es-ES" dirty="0" smtClean="0"/>
            </a:br>
            <a:r>
              <a:rPr lang="es-ES" dirty="0" smtClean="0"/>
              <a:t>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60370-0E88-4734-9211-70F676DBAFB4}" type="datetime1">
              <a:rPr lang="es-ES" smtClean="0"/>
              <a:t>03/06/2019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3834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47894" y="285069"/>
            <a:ext cx="1457325" cy="1000125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543675" y="365125"/>
            <a:ext cx="2126796" cy="5811838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es-ES" dirty="0" smtClean="0"/>
              <a:t>Haga clic para modificar </a:t>
            </a:r>
            <a:br>
              <a:rPr lang="es-ES" dirty="0" smtClean="0"/>
            </a:br>
            <a:r>
              <a:rPr lang="es-ES" dirty="0" smtClean="0"/>
              <a:t>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20052-A604-434E-8C65-ABED4CF32048}" type="datetime1">
              <a:rPr lang="es-ES" smtClean="0"/>
              <a:t>03/06/2019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7026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dirty="0" smtClean="0"/>
              <a:t>Haga clic para modificar </a:t>
            </a:r>
            <a:br>
              <a:rPr lang="es-ES" dirty="0" smtClean="0"/>
            </a:br>
            <a:r>
              <a:rPr lang="es-ES" dirty="0" smtClean="0"/>
              <a:t>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89247"/>
            <a:ext cx="6400800" cy="232229"/>
          </a:xfrm>
        </p:spPr>
        <p:txBody>
          <a:bodyPr/>
          <a:lstStyle/>
          <a:p>
            <a:fld id="{F2651C96-19B1-40F4-9850-7FBA07D31737}" type="datetime1">
              <a:rPr lang="es-ES" smtClean="0"/>
              <a:t>03/06/2019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8650" y="6176963"/>
            <a:ext cx="6400800" cy="300493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45963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906915"/>
          </a:xfr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2800350"/>
            <a:ext cx="7886700" cy="328930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49AB-34DF-466E-A580-3C81DFFCF737}" type="datetime1">
              <a:rPr lang="es-ES" smtClean="0"/>
              <a:t>03/06/2019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1654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dirty="0" smtClean="0"/>
              <a:t>Haga clic para modificar </a:t>
            </a:r>
            <a:br>
              <a:rPr lang="es-ES" dirty="0" smtClean="0"/>
            </a:br>
            <a:r>
              <a:rPr lang="es-ES" dirty="0" smtClean="0"/>
              <a:t>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08364"/>
            <a:ext cx="3886200" cy="4568599"/>
          </a:xfr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08364"/>
            <a:ext cx="3886200" cy="456859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0AF5B-93B9-45F9-AD4F-ED228E0F92C0}" type="datetime1">
              <a:rPr lang="es-ES" smtClean="0"/>
              <a:t>03/06/2019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1794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9841" y="365126"/>
            <a:ext cx="7085409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s-ES" dirty="0" smtClean="0"/>
              <a:t>Haga clic para modificar </a:t>
            </a:r>
            <a:br>
              <a:rPr lang="es-ES" dirty="0" smtClean="0"/>
            </a:br>
            <a:r>
              <a:rPr lang="es-ES" dirty="0" smtClean="0"/>
              <a:t>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ctr">
            <a:normAutofit/>
          </a:bodyPr>
          <a:lstStyle>
            <a:lvl1pPr marL="0" indent="0">
              <a:buNone/>
              <a:defRPr sz="1600" b="0">
                <a:solidFill>
                  <a:srgbClr val="88A0B8"/>
                </a:solidFill>
                <a:latin typeface="Arial Black" panose="020B0A040201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ctr">
            <a:normAutofit/>
          </a:bodyPr>
          <a:lstStyle>
            <a:lvl1pPr marL="0" indent="0">
              <a:buNone/>
              <a:defRPr lang="es-ES" sz="1600" b="0" kern="1200" dirty="0" smtClean="0">
                <a:solidFill>
                  <a:srgbClr val="88A0B8"/>
                </a:solidFill>
                <a:latin typeface="Arial Black" panose="020B0A040201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9750E-4045-44B4-992E-4CB35650A328}" type="datetime1">
              <a:rPr lang="es-ES" smtClean="0"/>
              <a:t>03/06/2019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5236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dirty="0" smtClean="0"/>
              <a:t>Haga clic para modificar </a:t>
            </a:r>
            <a:br>
              <a:rPr lang="es-ES" dirty="0" smtClean="0"/>
            </a:br>
            <a:r>
              <a:rPr lang="es-ES" dirty="0" smtClean="0"/>
              <a:t>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2549A-7626-436A-AA77-7CA4F38E38D9}" type="datetime1">
              <a:rPr lang="es-ES" smtClean="0"/>
              <a:t>03/06/2019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1422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56BF-FD26-450D-886A-2B66C992CF36}" type="datetime1">
              <a:rPr lang="es-ES" smtClean="0"/>
              <a:t>03/06/2019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90526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987426"/>
            <a:ext cx="2949178" cy="1069974"/>
          </a:xfrm>
        </p:spPr>
        <p:txBody>
          <a:bodyPr anchor="t">
            <a:normAutofit/>
          </a:bodyPr>
          <a:lstStyle>
            <a:lvl1pPr>
              <a:defRPr sz="18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6E163-4F32-477B-AD24-AD11012ABBDF}" type="datetime1">
              <a:rPr lang="es-ES" smtClean="0"/>
              <a:t>03/06/2019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0906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987426"/>
            <a:ext cx="2949178" cy="1069974"/>
          </a:xfrm>
        </p:spPr>
        <p:txBody>
          <a:bodyPr anchor="t">
            <a:normAutofit/>
          </a:bodyPr>
          <a:lstStyle>
            <a:lvl1pPr>
              <a:defRPr sz="1800"/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EA93-E24C-48E1-AA36-EF8A615E41FF}" type="datetime1">
              <a:rPr lang="es-ES" smtClean="0"/>
              <a:t>03/06/2019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8711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" y="0"/>
            <a:ext cx="9140956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77348"/>
            <a:ext cx="7070271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dirty="0" smtClean="0"/>
              <a:t>Haga clic para modificar </a:t>
            </a:r>
            <a:br>
              <a:rPr lang="es-ES" dirty="0" smtClean="0"/>
            </a:br>
            <a:r>
              <a:rPr lang="es-ES" dirty="0" smtClean="0"/>
              <a:t>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67543"/>
            <a:ext cx="7886700" cy="46094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489247"/>
            <a:ext cx="2057400" cy="2322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EEE9790-2C7A-4B60-9979-E950BD8F5A78}" type="datetime1">
              <a:rPr lang="es-ES" smtClean="0"/>
              <a:t>03/06/2019</a:t>
            </a:fld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8650" y="6176963"/>
            <a:ext cx="3086100" cy="3004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s-E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8561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9A3C1E9-1E17-4B2D-975E-2F80F7CB45F8}" type="slidenum">
              <a:rPr lang="es-ES" smtClean="0"/>
              <a:pPr/>
              <a:t>‹#›</a:t>
            </a:fld>
            <a:endParaRPr lang="es-E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7085078" y="6489247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D026923-C7E2-45C3-B29C-32230263B074}" type="slidenum">
              <a:rPr lang="es-ES" smtClean="0"/>
              <a:pPr/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94110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lang="en-US" sz="1800" b="0" kern="1200" dirty="0">
          <a:solidFill>
            <a:srgbClr val="323E4F"/>
          </a:solidFill>
          <a:latin typeface="Arial Black" charset="0"/>
          <a:ea typeface="+mn-ea"/>
          <a:cs typeface="+mn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5"/>
          <p:cNvSpPr>
            <a:spLocks noGrp="1"/>
          </p:cNvSpPr>
          <p:nvPr>
            <p:ph type="title"/>
          </p:nvPr>
        </p:nvSpPr>
        <p:spPr>
          <a:xfrm>
            <a:off x="1039133" y="2951537"/>
            <a:ext cx="6612617" cy="648912"/>
          </a:xfrm>
        </p:spPr>
        <p:txBody>
          <a:bodyPr/>
          <a:lstStyle/>
          <a:p>
            <a:r>
              <a:rPr lang="en-US" dirty="0" smtClean="0"/>
              <a:t>ALBA optical fiber BLMs</a:t>
            </a:r>
            <a:endParaRPr lang="en-US" dirty="0"/>
          </a:p>
        </p:txBody>
      </p:sp>
      <p:sp>
        <p:nvSpPr>
          <p:cNvPr id="9" name="Marcador de contenido 6"/>
          <p:cNvSpPr>
            <a:spLocks noGrp="1"/>
          </p:cNvSpPr>
          <p:nvPr>
            <p:ph sz="quarter" idx="10"/>
          </p:nvPr>
        </p:nvSpPr>
        <p:spPr>
          <a:xfrm>
            <a:off x="2320191" y="4291401"/>
            <a:ext cx="4253701" cy="631965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en-US" dirty="0" smtClean="0"/>
              <a:t>Angel Olmos</a:t>
            </a:r>
          </a:p>
          <a:p>
            <a:pPr algn="ctr"/>
            <a:r>
              <a:rPr lang="en-US" dirty="0" smtClean="0"/>
              <a:t>(on behalf of the ALBA and ICCUB/</a:t>
            </a:r>
            <a:r>
              <a:rPr lang="en-US" dirty="0" err="1" smtClean="0"/>
              <a:t>SiUB</a:t>
            </a:r>
            <a:r>
              <a:rPr lang="en-US" dirty="0" smtClean="0"/>
              <a:t> teams)</a:t>
            </a:r>
            <a:endParaRPr lang="en-US" dirty="0"/>
          </a:p>
        </p:txBody>
      </p:sp>
      <p:sp>
        <p:nvSpPr>
          <p:cNvPr id="10" name="Marcador de contenido 7"/>
          <p:cNvSpPr>
            <a:spLocks noGrp="1"/>
          </p:cNvSpPr>
          <p:nvPr>
            <p:ph sz="quarter" idx="11"/>
          </p:nvPr>
        </p:nvSpPr>
        <p:spPr>
          <a:xfrm>
            <a:off x="2725030" y="5034917"/>
            <a:ext cx="3444022" cy="35300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DEELS19, ESRF - Grenoble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770" y="688135"/>
            <a:ext cx="2220111" cy="572932"/>
          </a:xfrm>
          <a:prstGeom prst="rect">
            <a:avLst/>
          </a:prstGeom>
        </p:spPr>
      </p:pic>
      <p:graphicFrame>
        <p:nvGraphicFramePr>
          <p:cNvPr id="1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9074882"/>
              </p:ext>
            </p:extLst>
          </p:nvPr>
        </p:nvGraphicFramePr>
        <p:xfrm>
          <a:off x="3243900" y="461737"/>
          <a:ext cx="1313583" cy="954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4" name="Acrobat Document" r:id="rId4" imgW="2971590" imgH="2158831" progId="Acrobat.Document.11">
                  <p:embed/>
                </p:oleObj>
              </mc:Choice>
              <mc:Fallback>
                <p:oleObj name="Acrobat Document" r:id="rId4" imgW="2971590" imgH="2158831" progId="Acrobat.Document.11">
                  <p:embed/>
                  <p:pic>
                    <p:nvPicPr>
                      <p:cNvPr id="9" name="Objeto 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43900" y="461737"/>
                        <a:ext cx="1313583" cy="954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to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8536882"/>
              </p:ext>
            </p:extLst>
          </p:nvPr>
        </p:nvGraphicFramePr>
        <p:xfrm>
          <a:off x="7532353" y="599911"/>
          <a:ext cx="849647" cy="75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5" name="Acrobat Document" r:id="rId6" imgW="1190520" imgH="1057115" progId="Acrobat.Document.11">
                  <p:embed/>
                </p:oleObj>
              </mc:Choice>
              <mc:Fallback>
                <p:oleObj name="Acrobat Document" r:id="rId6" imgW="1190520" imgH="1057115" progId="Acrobat.Document.11">
                  <p:embed/>
                  <p:pic>
                    <p:nvPicPr>
                      <p:cNvPr id="10" name="Objeto 12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532353" y="599911"/>
                        <a:ext cx="849647" cy="754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349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9681" y="1846851"/>
            <a:ext cx="7903700" cy="4993043"/>
            <a:chOff x="709681" y="1846851"/>
            <a:chExt cx="7903700" cy="4993043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4684" y="1846851"/>
              <a:ext cx="7568697" cy="4744917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3924593" y="6470562"/>
              <a:ext cx="194655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 threshold [~mV] 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391100" y="3617211"/>
              <a:ext cx="100649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Counts #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183515" y="6009764"/>
              <a:ext cx="2114681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70C0"/>
                  </a:solidFill>
                </a:rPr>
                <a:t>CH0 </a:t>
              </a:r>
              <a:r>
                <a:rPr lang="en-US" dirty="0" smtClean="0">
                  <a:solidFill>
                    <a:schemeClr val="accent2">
                      <a:lumMod val="75000"/>
                    </a:schemeClr>
                  </a:solidFill>
                </a:rPr>
                <a:t>CH1 </a:t>
              </a:r>
              <a:r>
                <a:rPr lang="en-US" dirty="0" smtClean="0"/>
                <a:t>//</a:t>
              </a:r>
              <a:r>
                <a:rPr lang="en-US" dirty="0" smtClean="0">
                  <a:solidFill>
                    <a:srgbClr val="0070C0"/>
                  </a:solidFill>
                </a:rPr>
                <a:t> </a:t>
              </a:r>
              <a:r>
                <a:rPr lang="en-US" dirty="0" smtClean="0">
                  <a:solidFill>
                    <a:srgbClr val="FFC000"/>
                  </a:solidFill>
                </a:rPr>
                <a:t>CH5</a:t>
              </a:r>
              <a:r>
                <a:rPr lang="en-US" dirty="0" smtClean="0">
                  <a:solidFill>
                    <a:srgbClr val="0070C0"/>
                  </a:solidFill>
                </a:rPr>
                <a:t> </a:t>
              </a:r>
              <a:r>
                <a:rPr lang="en-US" dirty="0" smtClean="0">
                  <a:solidFill>
                    <a:srgbClr val="7030A0"/>
                  </a:solidFill>
                </a:rPr>
                <a:t>CH6</a:t>
              </a:r>
              <a:endParaRPr lang="en-US" dirty="0">
                <a:solidFill>
                  <a:srgbClr val="7030A0"/>
                </a:solidFill>
              </a:endParaRPr>
            </a:p>
          </p:txBody>
        </p:sp>
      </p:grpSp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009653" y="133012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TESTS WITH BEAM</a:t>
            </a:r>
            <a:endParaRPr lang="en-US" sz="32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527053" y="852679"/>
            <a:ext cx="7070271" cy="994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0" kern="1200">
                <a:solidFill>
                  <a:srgbClr val="323E4F"/>
                </a:solidFill>
                <a:latin typeface="Arial Black" charset="0"/>
                <a:ea typeface="+mn-ea"/>
                <a:cs typeface="+mn-cs"/>
              </a:defRPr>
            </a:lvl1pPr>
          </a:lstStyle>
          <a:p>
            <a:pPr algn="l"/>
            <a:r>
              <a:rPr lang="en-US" sz="3200" dirty="0" smtClean="0">
                <a:solidFill>
                  <a:srgbClr val="FFC000"/>
                </a:solidFill>
              </a:rPr>
              <a:t>Calibration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10" name="10 CuadroTexto"/>
          <p:cNvSpPr txBox="1"/>
          <p:nvPr/>
        </p:nvSpPr>
        <p:spPr>
          <a:xfrm>
            <a:off x="514068" y="1339751"/>
            <a:ext cx="86299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 smtClean="0"/>
              <a:t>SiPM</a:t>
            </a:r>
            <a:r>
              <a:rPr lang="en-US" sz="2000" dirty="0" smtClean="0"/>
              <a:t> response calibration with beam turned to be too complicated</a:t>
            </a:r>
            <a:endParaRPr lang="en-US" sz="20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1312751" y="4128380"/>
            <a:ext cx="6853473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023878" y="5083784"/>
            <a:ext cx="2805154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Difficult to find “good” </a:t>
            </a:r>
            <a:r>
              <a:rPr lang="en-US" dirty="0" err="1" smtClean="0"/>
              <a:t>SiPM</a:t>
            </a:r>
            <a:r>
              <a:rPr lang="en-US" dirty="0" smtClean="0"/>
              <a:t> thresholds providing same counts for all sensors</a:t>
            </a:r>
          </a:p>
        </p:txBody>
      </p:sp>
    </p:spTree>
    <p:extLst>
      <p:ext uri="{BB962C8B-B14F-4D97-AF65-F5344CB8AC3E}">
        <p14:creationId xmlns:p14="http://schemas.microsoft.com/office/powerpoint/2010/main" val="4264601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009653" y="133012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TESTS WITH BEAM</a:t>
            </a:r>
            <a:endParaRPr lang="en-US" sz="32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527053" y="852679"/>
            <a:ext cx="7070271" cy="994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0" kern="1200">
                <a:solidFill>
                  <a:srgbClr val="323E4F"/>
                </a:solidFill>
                <a:latin typeface="Arial Black" charset="0"/>
                <a:ea typeface="+mn-ea"/>
                <a:cs typeface="+mn-cs"/>
              </a:defRPr>
            </a:lvl1pPr>
          </a:lstStyle>
          <a:p>
            <a:pPr algn="l"/>
            <a:r>
              <a:rPr lang="en-US" sz="3200" dirty="0" smtClean="0">
                <a:solidFill>
                  <a:srgbClr val="FFC000"/>
                </a:solidFill>
              </a:rPr>
              <a:t>Counting Mode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10" name="10 CuadroTexto"/>
          <p:cNvSpPr txBox="1"/>
          <p:nvPr/>
        </p:nvSpPr>
        <p:spPr>
          <a:xfrm>
            <a:off x="514069" y="1339751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Example: Losses </a:t>
            </a:r>
            <a:r>
              <a:rPr lang="en-US" sz="2000" dirty="0"/>
              <a:t>during </a:t>
            </a:r>
            <a:r>
              <a:rPr lang="en-US" sz="2000" dirty="0" smtClean="0"/>
              <a:t>normal Beamlines operation</a:t>
            </a:r>
            <a:endParaRPr lang="en-US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6073"/>
            <a:ext cx="9144000" cy="487252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70694" y="3312251"/>
            <a:ext cx="825867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DCCT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07917" y="5674786"/>
            <a:ext cx="2114681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CH0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CH1 </a:t>
            </a:r>
            <a:r>
              <a:rPr lang="en-US" dirty="0" smtClean="0"/>
              <a:t>//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CH5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CH6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86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009653" y="133012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TESTS WITH BEAM</a:t>
            </a:r>
            <a:endParaRPr lang="en-US" sz="32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527053" y="852679"/>
            <a:ext cx="7070271" cy="994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0" kern="1200">
                <a:solidFill>
                  <a:srgbClr val="323E4F"/>
                </a:solidFill>
                <a:latin typeface="Arial Black" charset="0"/>
                <a:ea typeface="+mn-ea"/>
                <a:cs typeface="+mn-cs"/>
              </a:defRPr>
            </a:lvl1pPr>
          </a:lstStyle>
          <a:p>
            <a:pPr algn="l"/>
            <a:r>
              <a:rPr lang="en-US" sz="3200" dirty="0" smtClean="0">
                <a:solidFill>
                  <a:srgbClr val="FFC000"/>
                </a:solidFill>
              </a:rPr>
              <a:t>Counting Mode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10" name="10 CuadroTexto"/>
          <p:cNvSpPr txBox="1"/>
          <p:nvPr/>
        </p:nvSpPr>
        <p:spPr>
          <a:xfrm>
            <a:off x="514069" y="1339751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Example: Beam </a:t>
            </a:r>
            <a:r>
              <a:rPr lang="en-US" sz="2000" dirty="0"/>
              <a:t>lost and </a:t>
            </a:r>
            <a:r>
              <a:rPr lang="en-US" sz="2000" dirty="0" smtClean="0"/>
              <a:t>reinjection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4" y="1785329"/>
            <a:ext cx="9121775" cy="48284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7969" y="2423182"/>
            <a:ext cx="825867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DCCT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0921" y="4733226"/>
            <a:ext cx="2114681" cy="369332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CH0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CH1 </a:t>
            </a:r>
            <a:r>
              <a:rPr lang="en-US" dirty="0" smtClean="0"/>
              <a:t>//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CH5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CH6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818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02" y="1731480"/>
            <a:ext cx="8946597" cy="4821866"/>
          </a:xfrm>
          <a:prstGeom prst="rect">
            <a:avLst/>
          </a:prstGeom>
        </p:spPr>
      </p:pic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009653" y="133012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TESTS WITH BEAM</a:t>
            </a:r>
            <a:endParaRPr lang="en-US" sz="32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527053" y="852679"/>
            <a:ext cx="7070271" cy="994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0" kern="1200">
                <a:solidFill>
                  <a:srgbClr val="323E4F"/>
                </a:solidFill>
                <a:latin typeface="Arial Black" charset="0"/>
                <a:ea typeface="+mn-ea"/>
                <a:cs typeface="+mn-cs"/>
              </a:defRPr>
            </a:lvl1pPr>
          </a:lstStyle>
          <a:p>
            <a:pPr algn="l"/>
            <a:r>
              <a:rPr lang="en-US" sz="3200" dirty="0" smtClean="0">
                <a:solidFill>
                  <a:srgbClr val="FFC000"/>
                </a:solidFill>
              </a:rPr>
              <a:t>Counting Mode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10" name="10 CuadroTexto"/>
          <p:cNvSpPr txBox="1"/>
          <p:nvPr/>
        </p:nvSpPr>
        <p:spPr>
          <a:xfrm>
            <a:off x="514069" y="1339751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Example: Acquired </a:t>
            </a:r>
            <a:r>
              <a:rPr lang="en-US" sz="2000" dirty="0"/>
              <a:t>losses during a beam </a:t>
            </a:r>
            <a:r>
              <a:rPr lang="en-US" sz="2000" dirty="0" smtClean="0"/>
              <a:t>scraping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3186820" y="3201329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Jaws inserted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2444436" y="2059021"/>
            <a:ext cx="950614" cy="121833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264182" y="3570661"/>
            <a:ext cx="706170" cy="88364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67970" y="2059020"/>
            <a:ext cx="825867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DCCT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4416582" y="2906163"/>
            <a:ext cx="553770" cy="37119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2598346" y="3570661"/>
            <a:ext cx="796704" cy="103604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901310" y="4568755"/>
            <a:ext cx="2114681" cy="369332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CH0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CH1 </a:t>
            </a:r>
            <a:r>
              <a:rPr lang="en-US" dirty="0" smtClean="0"/>
              <a:t>//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CH5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CH6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530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 animBg="1"/>
      <p:bldP spid="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009653" y="133012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TESTS WITH BEAM</a:t>
            </a:r>
            <a:endParaRPr lang="en-US" sz="32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527053" y="852679"/>
            <a:ext cx="7070271" cy="994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0" kern="1200">
                <a:solidFill>
                  <a:srgbClr val="323E4F"/>
                </a:solidFill>
                <a:latin typeface="Arial Black" charset="0"/>
                <a:ea typeface="+mn-ea"/>
                <a:cs typeface="+mn-cs"/>
              </a:defRPr>
            </a:lvl1pPr>
          </a:lstStyle>
          <a:p>
            <a:pPr algn="l"/>
            <a:r>
              <a:rPr lang="en-US" sz="3200" dirty="0" smtClean="0">
                <a:solidFill>
                  <a:srgbClr val="FFC000"/>
                </a:solidFill>
              </a:rPr>
              <a:t>Counting Mode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10" name="10 CuadroTexto"/>
          <p:cNvSpPr txBox="1"/>
          <p:nvPr/>
        </p:nvSpPr>
        <p:spPr>
          <a:xfrm>
            <a:off x="514069" y="1339751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Example: Single </a:t>
            </a:r>
            <a:r>
              <a:rPr lang="en-US" sz="2000" dirty="0"/>
              <a:t>Bunch </a:t>
            </a:r>
            <a:r>
              <a:rPr lang="en-US" sz="2000" dirty="0" smtClean="0"/>
              <a:t>operation</a:t>
            </a:r>
            <a:endParaRPr lang="en-US" sz="20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3594"/>
            <a:ext cx="9144000" cy="494955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67970" y="2059020"/>
            <a:ext cx="825867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DCCT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6496" y="4753421"/>
            <a:ext cx="2114681" cy="369332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CH0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CH1 </a:t>
            </a:r>
            <a:r>
              <a:rPr lang="en-US" dirty="0" smtClean="0"/>
              <a:t>//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CH5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7030A0"/>
                </a:solidFill>
              </a:rPr>
              <a:t>CH6</a:t>
            </a:r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735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009653" y="133012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TESTS WITH BEAM</a:t>
            </a:r>
            <a:endParaRPr lang="en-US" sz="32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527053" y="852679"/>
            <a:ext cx="7070271" cy="994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0" kern="1200">
                <a:solidFill>
                  <a:srgbClr val="323E4F"/>
                </a:solidFill>
                <a:latin typeface="Arial Black" charset="0"/>
                <a:ea typeface="+mn-ea"/>
                <a:cs typeface="+mn-cs"/>
              </a:defRPr>
            </a:lvl1pPr>
          </a:lstStyle>
          <a:p>
            <a:pPr algn="l"/>
            <a:r>
              <a:rPr lang="en-US" sz="3200" dirty="0" smtClean="0">
                <a:solidFill>
                  <a:srgbClr val="FFC000"/>
                </a:solidFill>
              </a:rPr>
              <a:t>Losses Location Mode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8" name="10 CuadroTexto"/>
          <p:cNvSpPr txBox="1"/>
          <p:nvPr/>
        </p:nvSpPr>
        <p:spPr>
          <a:xfrm>
            <a:off x="2053158" y="2788306"/>
            <a:ext cx="34422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Not yet done !!!</a:t>
            </a:r>
            <a:endParaRPr lang="en-US" sz="2000" dirty="0"/>
          </a:p>
        </p:txBody>
      </p:sp>
      <p:pic>
        <p:nvPicPr>
          <p:cNvPr id="2051" name="Picture 3" descr="C:\Program Files\Microsoft Office\MEDIA\CAGCAT10\j0286034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422" y="2545791"/>
            <a:ext cx="1120389" cy="1079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976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973441" y="133012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PROBLEMS / To be understood</a:t>
            </a:r>
            <a:endParaRPr lang="en-US" sz="3200" dirty="0"/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27053" y="852678"/>
            <a:ext cx="8444931" cy="75595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0" kern="1200">
                <a:solidFill>
                  <a:srgbClr val="323E4F"/>
                </a:solidFill>
                <a:latin typeface="Arial Black" charset="0"/>
                <a:ea typeface="+mn-ea"/>
                <a:cs typeface="+mn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en-US" sz="2000" dirty="0">
                <a:solidFill>
                  <a:srgbClr val="C00000"/>
                </a:solidFill>
              </a:rPr>
              <a:t>Too different channels counts even after </a:t>
            </a:r>
            <a:r>
              <a:rPr lang="en-US" sz="2000" dirty="0" smtClean="0">
                <a:solidFill>
                  <a:srgbClr val="C00000"/>
                </a:solidFill>
              </a:rPr>
              <a:t>calibration</a:t>
            </a:r>
          </a:p>
          <a:p>
            <a:pPr algn="l">
              <a:lnSpc>
                <a:spcPct val="100000"/>
              </a:lnSpc>
            </a:pPr>
            <a:endParaRPr lang="en-US" sz="2000" dirty="0">
              <a:solidFill>
                <a:srgbClr val="C0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1608636"/>
            <a:ext cx="9144000" cy="5199702"/>
            <a:chOff x="0" y="1608636"/>
            <a:chExt cx="9144000" cy="519970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08636"/>
              <a:ext cx="9144000" cy="4799592"/>
            </a:xfrm>
            <a:prstGeom prst="rect">
              <a:avLst/>
            </a:prstGeom>
          </p:spPr>
        </p:pic>
        <p:cxnSp>
          <p:nvCxnSpPr>
            <p:cNvPr id="5" name="Straight Arrow Connector 4"/>
            <p:cNvCxnSpPr/>
            <p:nvPr/>
          </p:nvCxnSpPr>
          <p:spPr>
            <a:xfrm>
              <a:off x="5622202" y="6599976"/>
              <a:ext cx="2996697" cy="1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527053" y="6599977"/>
              <a:ext cx="2996697" cy="1"/>
            </a:xfrm>
            <a:prstGeom prst="straightConnector1">
              <a:avLst/>
            </a:prstGeom>
            <a:ln w="571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10 CuadroTexto"/>
            <p:cNvSpPr txBox="1"/>
            <p:nvPr/>
          </p:nvSpPr>
          <p:spPr>
            <a:xfrm>
              <a:off x="4153538" y="6408228"/>
              <a:ext cx="134189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2000" dirty="0" smtClean="0"/>
                <a:t>3days</a:t>
              </a:r>
              <a:endParaRPr lang="en-US" sz="2000" dirty="0"/>
            </a:p>
          </p:txBody>
        </p:sp>
      </p:grpSp>
      <p:sp>
        <p:nvSpPr>
          <p:cNvPr id="21" name="10 CuadroTexto"/>
          <p:cNvSpPr txBox="1"/>
          <p:nvPr/>
        </p:nvSpPr>
        <p:spPr>
          <a:xfrm>
            <a:off x="1800101" y="2280742"/>
            <a:ext cx="640284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C00000"/>
                </a:solidFill>
              </a:rPr>
              <a:t>Calibration needs to be better understood and better performed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574800" y="3237998"/>
            <a:ext cx="450601" cy="5974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368300" y="4736598"/>
            <a:ext cx="450601" cy="59740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393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8636"/>
            <a:ext cx="9144000" cy="4799592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527053" y="852679"/>
            <a:ext cx="8444931" cy="49708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0" kern="1200">
                <a:solidFill>
                  <a:srgbClr val="323E4F"/>
                </a:solidFill>
                <a:latin typeface="Arial Black" charset="0"/>
                <a:ea typeface="+mn-ea"/>
                <a:cs typeface="+mn-cs"/>
              </a:defRPr>
            </a:lvl1pPr>
          </a:lstStyle>
          <a:p>
            <a:pPr algn="l"/>
            <a:r>
              <a:rPr lang="en-US" sz="2000" dirty="0">
                <a:solidFill>
                  <a:srgbClr val="C00000"/>
                </a:solidFill>
              </a:rPr>
              <a:t>Sudden counts increase w/o correlation to other machine parameters</a:t>
            </a:r>
          </a:p>
          <a:p>
            <a:pPr algn="l"/>
            <a:endParaRPr lang="en-US" sz="2000" dirty="0">
              <a:solidFill>
                <a:srgbClr val="C00000"/>
              </a:solidFill>
            </a:endParaRPr>
          </a:p>
          <a:p>
            <a:pPr algn="l"/>
            <a:endParaRPr lang="en-US" sz="2000" dirty="0">
              <a:solidFill>
                <a:srgbClr val="C0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622202" y="6599976"/>
            <a:ext cx="2996697" cy="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27053" y="6599977"/>
            <a:ext cx="2996697" cy="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0 CuadroTexto"/>
          <p:cNvSpPr txBox="1"/>
          <p:nvPr/>
        </p:nvSpPr>
        <p:spPr>
          <a:xfrm>
            <a:off x="4153538" y="6408228"/>
            <a:ext cx="1341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3days</a:t>
            </a:r>
            <a:endParaRPr lang="en-US" sz="2000" dirty="0"/>
          </a:p>
        </p:txBody>
      </p:sp>
      <p:sp>
        <p:nvSpPr>
          <p:cNvPr id="11" name="Oval 10"/>
          <p:cNvSpPr/>
          <p:nvPr/>
        </p:nvSpPr>
        <p:spPr>
          <a:xfrm>
            <a:off x="135802" y="2218099"/>
            <a:ext cx="1086416" cy="406500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640" y="1484768"/>
            <a:ext cx="7467165" cy="3912946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</p:pic>
      <p:sp>
        <p:nvSpPr>
          <p:cNvPr id="12" name="10 CuadroTexto"/>
          <p:cNvSpPr txBox="1"/>
          <p:nvPr/>
        </p:nvSpPr>
        <p:spPr>
          <a:xfrm>
            <a:off x="4824484" y="1945764"/>
            <a:ext cx="359422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C00000"/>
                </a:solidFill>
              </a:rPr>
              <a:t>… and it takes days to stabilize back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4" name="Título 1"/>
          <p:cNvSpPr>
            <a:spLocks noGrp="1"/>
          </p:cNvSpPr>
          <p:nvPr>
            <p:ph type="title"/>
          </p:nvPr>
        </p:nvSpPr>
        <p:spPr>
          <a:xfrm>
            <a:off x="973441" y="133012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PROBLEMS / To be understood</a:t>
            </a:r>
            <a:endParaRPr lang="en-US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4880218" y="3269768"/>
            <a:ext cx="3340330" cy="1477328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Is it real?</a:t>
            </a:r>
          </a:p>
          <a:p>
            <a:r>
              <a:rPr lang="en-US" b="1" dirty="0" smtClean="0"/>
              <a:t>Seems to be an electronics issue</a:t>
            </a:r>
          </a:p>
          <a:p>
            <a:endParaRPr lang="en-US" b="1" dirty="0"/>
          </a:p>
          <a:p>
            <a:r>
              <a:rPr lang="en-US" b="1" dirty="0" smtClean="0"/>
              <a:t>Orbit/Corrs/Lifetime … checked and no correlation observed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781300" y="2130430"/>
            <a:ext cx="250450" cy="78206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5898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 txBox="1">
            <a:spLocks/>
          </p:cNvSpPr>
          <p:nvPr/>
        </p:nvSpPr>
        <p:spPr>
          <a:xfrm>
            <a:off x="527053" y="852679"/>
            <a:ext cx="8444931" cy="4970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0" kern="1200">
                <a:solidFill>
                  <a:srgbClr val="323E4F"/>
                </a:solidFill>
                <a:latin typeface="Arial Black" charset="0"/>
                <a:ea typeface="+mn-ea"/>
                <a:cs typeface="+mn-cs"/>
              </a:defRPr>
            </a:lvl1pPr>
          </a:lstStyle>
          <a:p>
            <a:pPr algn="l"/>
            <a:r>
              <a:rPr lang="en-US" sz="2000" dirty="0" smtClean="0">
                <a:solidFill>
                  <a:srgbClr val="C00000"/>
                </a:solidFill>
              </a:rPr>
              <a:t>Counts fluctuation with time</a:t>
            </a:r>
            <a:endParaRPr lang="en-US" sz="2000" dirty="0">
              <a:solidFill>
                <a:srgbClr val="C00000"/>
              </a:solidFill>
            </a:endParaRPr>
          </a:p>
          <a:p>
            <a:pPr algn="l"/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18" name="Título 1"/>
          <p:cNvSpPr>
            <a:spLocks noGrp="1"/>
          </p:cNvSpPr>
          <p:nvPr>
            <p:ph type="title"/>
          </p:nvPr>
        </p:nvSpPr>
        <p:spPr>
          <a:xfrm>
            <a:off x="973441" y="133012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PROBLEMS / To be understood</a:t>
            </a:r>
            <a:endParaRPr lang="en-US" sz="32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8636"/>
            <a:ext cx="9144000" cy="4799592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>
            <a:off x="5622202" y="6599976"/>
            <a:ext cx="2996697" cy="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527053" y="6599977"/>
            <a:ext cx="2996697" cy="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10 CuadroTexto"/>
          <p:cNvSpPr txBox="1"/>
          <p:nvPr/>
        </p:nvSpPr>
        <p:spPr>
          <a:xfrm>
            <a:off x="4153538" y="6408228"/>
            <a:ext cx="1341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3days</a:t>
            </a:r>
            <a:endParaRPr lang="en-US" sz="20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495430" y="2488198"/>
            <a:ext cx="553770" cy="10517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687346" y="2640597"/>
            <a:ext cx="553770" cy="10517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3926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"/>
          <p:cNvSpPr>
            <a:spLocks noGrp="1"/>
          </p:cNvSpPr>
          <p:nvPr>
            <p:ph type="title"/>
          </p:nvPr>
        </p:nvSpPr>
        <p:spPr>
          <a:xfrm>
            <a:off x="973441" y="133012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PROBLEMS / To be understood</a:t>
            </a:r>
            <a:endParaRPr lang="en-US" sz="3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5683"/>
            <a:ext cx="9144000" cy="4780873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695113" y="1247753"/>
            <a:ext cx="3315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120 storage ring </a:t>
            </a:r>
            <a:r>
              <a:rPr lang="en-US" sz="2000" dirty="0" err="1" smtClean="0"/>
              <a:t>Bergoz</a:t>
            </a:r>
            <a:r>
              <a:rPr lang="en-US" sz="2000" dirty="0" smtClean="0"/>
              <a:t> BLMs</a:t>
            </a:r>
            <a:endParaRPr lang="en-US" sz="20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522619" y="6590923"/>
            <a:ext cx="2996697" cy="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27470" y="6590924"/>
            <a:ext cx="2996697" cy="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0 CuadroTexto"/>
          <p:cNvSpPr txBox="1"/>
          <p:nvPr/>
        </p:nvSpPr>
        <p:spPr>
          <a:xfrm>
            <a:off x="4053955" y="6399175"/>
            <a:ext cx="1341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3days</a:t>
            </a:r>
            <a:endParaRPr lang="en-US" sz="2000" dirty="0"/>
          </a:p>
        </p:txBody>
      </p:sp>
      <p:sp>
        <p:nvSpPr>
          <p:cNvPr id="15" name="Título 1"/>
          <p:cNvSpPr txBox="1">
            <a:spLocks/>
          </p:cNvSpPr>
          <p:nvPr/>
        </p:nvSpPr>
        <p:spPr>
          <a:xfrm>
            <a:off x="527053" y="852679"/>
            <a:ext cx="8444931" cy="4970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0" kern="1200">
                <a:solidFill>
                  <a:srgbClr val="323E4F"/>
                </a:solidFill>
                <a:latin typeface="Arial Black" charset="0"/>
                <a:ea typeface="+mn-ea"/>
                <a:cs typeface="+mn-cs"/>
              </a:defRPr>
            </a:lvl1pPr>
          </a:lstStyle>
          <a:p>
            <a:pPr algn="l"/>
            <a:r>
              <a:rPr lang="en-US" sz="2000" dirty="0" smtClean="0">
                <a:solidFill>
                  <a:srgbClr val="C00000"/>
                </a:solidFill>
              </a:rPr>
              <a:t>Counts fluctuation with time</a:t>
            </a:r>
            <a:endParaRPr lang="en-US" sz="2000" dirty="0">
              <a:solidFill>
                <a:srgbClr val="C00000"/>
              </a:solidFill>
            </a:endParaRPr>
          </a:p>
          <a:p>
            <a:pPr algn="l"/>
            <a:endParaRPr lang="en-US" sz="2000" dirty="0">
              <a:solidFill>
                <a:srgbClr val="C0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173463" y="1942976"/>
            <a:ext cx="2" cy="1930523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16" idx="1"/>
          </p:cNvCxnSpPr>
          <p:nvPr/>
        </p:nvCxnSpPr>
        <p:spPr>
          <a:xfrm>
            <a:off x="200055" y="4797065"/>
            <a:ext cx="0" cy="180216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0 CuadroTexto"/>
          <p:cNvSpPr txBox="1"/>
          <p:nvPr/>
        </p:nvSpPr>
        <p:spPr>
          <a:xfrm rot="16200000">
            <a:off x="-261728" y="4135227"/>
            <a:ext cx="92356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BLM #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427471" y="1828800"/>
            <a:ext cx="8091846" cy="355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40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2</a:t>
            </a:fld>
            <a:endParaRPr lang="es-ES" dirty="0"/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1009653" y="133012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s-ES" sz="3200" dirty="0" smtClean="0"/>
              <a:t>MOTIVATION</a:t>
            </a:r>
            <a:endParaRPr lang="es-E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81652" y="969770"/>
            <a:ext cx="8437646" cy="22467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We suspected to have a Physical Aperture problem in our MPW chamber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Vertical bumps seem to point out towards a </a:t>
            </a:r>
            <a:r>
              <a:rPr lang="en-US" sz="2000" dirty="0" smtClean="0"/>
              <a:t>chamber misalignment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 order to diagnose, many </a:t>
            </a:r>
            <a:r>
              <a:rPr lang="en-US" sz="2000" dirty="0" err="1" smtClean="0"/>
              <a:t>Bergoz</a:t>
            </a:r>
            <a:r>
              <a:rPr lang="en-US" sz="2000" dirty="0" smtClean="0"/>
              <a:t> BLMs were placed on the chamber (top/bottom)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Results were contradictory and so we decided to look for other methods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Development of a BLM based on optical fibers, which will provide integrated losses all along the chamber and possibilities of losses location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004" y="3364646"/>
            <a:ext cx="5749460" cy="32340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649" y="4000776"/>
            <a:ext cx="6263249" cy="274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77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1"/>
          <p:cNvSpPr>
            <a:spLocks noGrp="1"/>
          </p:cNvSpPr>
          <p:nvPr>
            <p:ph type="title"/>
          </p:nvPr>
        </p:nvSpPr>
        <p:spPr>
          <a:xfrm>
            <a:off x="973441" y="133012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PROBLEMS / To be understood</a:t>
            </a:r>
            <a:endParaRPr lang="en-US" sz="32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95112" y="1247753"/>
            <a:ext cx="6113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Comparison </a:t>
            </a:r>
            <a:r>
              <a:rPr lang="en-US" sz="2000" dirty="0" err="1" smtClean="0"/>
              <a:t>wrt</a:t>
            </a:r>
            <a:r>
              <a:rPr lang="en-US" sz="2000" dirty="0" smtClean="0"/>
              <a:t> </a:t>
            </a:r>
            <a:r>
              <a:rPr lang="en-US" sz="2000" dirty="0" err="1" smtClean="0"/>
              <a:t>Bergoz</a:t>
            </a:r>
            <a:r>
              <a:rPr lang="en-US" sz="2000" dirty="0" smtClean="0"/>
              <a:t> BLM with higher counts</a:t>
            </a:r>
            <a:endParaRPr lang="en-US" sz="20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522619" y="6590923"/>
            <a:ext cx="2996697" cy="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27470" y="6590924"/>
            <a:ext cx="2996697" cy="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0 CuadroTexto"/>
          <p:cNvSpPr txBox="1"/>
          <p:nvPr/>
        </p:nvSpPr>
        <p:spPr>
          <a:xfrm>
            <a:off x="4053955" y="6399175"/>
            <a:ext cx="1341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3days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9337"/>
            <a:ext cx="9144000" cy="4770533"/>
          </a:xfrm>
          <a:prstGeom prst="rect">
            <a:avLst/>
          </a:prstGeom>
        </p:spPr>
      </p:pic>
      <p:sp>
        <p:nvSpPr>
          <p:cNvPr id="10" name="10 CuadroTexto"/>
          <p:cNvSpPr txBox="1"/>
          <p:nvPr/>
        </p:nvSpPr>
        <p:spPr>
          <a:xfrm>
            <a:off x="7429383" y="1879986"/>
            <a:ext cx="1479227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SiPM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BLM</a:t>
            </a:r>
          </a:p>
          <a:p>
            <a:pPr algn="just"/>
            <a:r>
              <a:rPr lang="en-US" sz="2000" dirty="0" err="1" smtClean="0">
                <a:solidFill>
                  <a:srgbClr val="FF0000"/>
                </a:solidFill>
              </a:rPr>
              <a:t>Bergoz</a:t>
            </a:r>
            <a:r>
              <a:rPr lang="en-US" sz="2000" dirty="0" smtClean="0">
                <a:solidFill>
                  <a:srgbClr val="FF0000"/>
                </a:solidFill>
              </a:rPr>
              <a:t> BLM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" name="10 CuadroTexto"/>
          <p:cNvSpPr txBox="1"/>
          <p:nvPr/>
        </p:nvSpPr>
        <p:spPr>
          <a:xfrm>
            <a:off x="1435989" y="2749118"/>
            <a:ext cx="5209256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rgbClr val="C00000"/>
                </a:solidFill>
              </a:rPr>
              <a:t>Sometimes they coincide, sometimes they don’t</a:t>
            </a:r>
          </a:p>
          <a:p>
            <a:pPr algn="just"/>
            <a:r>
              <a:rPr lang="en-US" sz="2000" dirty="0" smtClean="0">
                <a:solidFill>
                  <a:srgbClr val="C00000"/>
                </a:solidFill>
              </a:rPr>
              <a:t>sometimes they behave opposite (?)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16" name="Título 1"/>
          <p:cNvSpPr txBox="1">
            <a:spLocks/>
          </p:cNvSpPr>
          <p:nvPr/>
        </p:nvSpPr>
        <p:spPr>
          <a:xfrm>
            <a:off x="527053" y="852679"/>
            <a:ext cx="8444931" cy="4970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0" kern="1200">
                <a:solidFill>
                  <a:srgbClr val="323E4F"/>
                </a:solidFill>
                <a:latin typeface="Arial Black" charset="0"/>
                <a:ea typeface="+mn-ea"/>
                <a:cs typeface="+mn-cs"/>
              </a:defRPr>
            </a:lvl1pPr>
          </a:lstStyle>
          <a:p>
            <a:pPr algn="l"/>
            <a:r>
              <a:rPr lang="en-US" sz="2000" dirty="0" smtClean="0">
                <a:solidFill>
                  <a:srgbClr val="C00000"/>
                </a:solidFill>
              </a:rPr>
              <a:t>Counts fluctuation with time</a:t>
            </a:r>
            <a:endParaRPr lang="en-US" sz="2000" dirty="0">
              <a:solidFill>
                <a:srgbClr val="C00000"/>
              </a:solidFill>
            </a:endParaRPr>
          </a:p>
          <a:p>
            <a:pPr algn="l"/>
            <a:endParaRPr lang="en-US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095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 animBg="1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4804"/>
            <a:ext cx="9144000" cy="4812023"/>
          </a:xfrm>
          <a:prstGeom prst="rect">
            <a:avLst/>
          </a:prstGeom>
        </p:spPr>
      </p:pic>
      <p:sp>
        <p:nvSpPr>
          <p:cNvPr id="18" name="Título 1"/>
          <p:cNvSpPr>
            <a:spLocks noGrp="1"/>
          </p:cNvSpPr>
          <p:nvPr>
            <p:ph type="title"/>
          </p:nvPr>
        </p:nvSpPr>
        <p:spPr>
          <a:xfrm>
            <a:off x="973441" y="133012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PROBLEMS / To be understood</a:t>
            </a:r>
            <a:endParaRPr lang="en-US" sz="32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95113" y="1247753"/>
            <a:ext cx="4908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Comparison </a:t>
            </a:r>
            <a:r>
              <a:rPr lang="en-US" sz="2000" dirty="0" err="1" smtClean="0"/>
              <a:t>wrt</a:t>
            </a:r>
            <a:r>
              <a:rPr lang="en-US" sz="2000" dirty="0" smtClean="0"/>
              <a:t> Injection Bump</a:t>
            </a:r>
            <a:endParaRPr lang="en-US" sz="20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522619" y="6590923"/>
            <a:ext cx="2996697" cy="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27470" y="6590924"/>
            <a:ext cx="2996697" cy="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0 CuadroTexto"/>
          <p:cNvSpPr txBox="1"/>
          <p:nvPr/>
        </p:nvSpPr>
        <p:spPr>
          <a:xfrm>
            <a:off x="4053955" y="6399175"/>
            <a:ext cx="1341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3days</a:t>
            </a:r>
            <a:endParaRPr lang="en-US" sz="2000" dirty="0"/>
          </a:p>
        </p:txBody>
      </p:sp>
      <p:sp>
        <p:nvSpPr>
          <p:cNvPr id="15" name="10 CuadroTexto"/>
          <p:cNvSpPr txBox="1"/>
          <p:nvPr/>
        </p:nvSpPr>
        <p:spPr>
          <a:xfrm>
            <a:off x="2513352" y="2375040"/>
            <a:ext cx="235741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rgbClr val="C00000"/>
                </a:solidFill>
              </a:rPr>
              <a:t>Not clear correlation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16" name="10 CuadroTexto"/>
          <p:cNvSpPr txBox="1"/>
          <p:nvPr/>
        </p:nvSpPr>
        <p:spPr>
          <a:xfrm>
            <a:off x="7650178" y="1950905"/>
            <a:ext cx="1249378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SiPM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BLM</a:t>
            </a:r>
          </a:p>
        </p:txBody>
      </p:sp>
      <p:sp>
        <p:nvSpPr>
          <p:cNvPr id="19" name="10 CuadroTexto"/>
          <p:cNvSpPr txBox="1"/>
          <p:nvPr/>
        </p:nvSpPr>
        <p:spPr>
          <a:xfrm>
            <a:off x="8039478" y="4511527"/>
            <a:ext cx="93250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Kicker01</a:t>
            </a:r>
          </a:p>
          <a:p>
            <a:pPr algn="just"/>
            <a:r>
              <a:rPr lang="en-US" sz="1600" dirty="0" smtClean="0">
                <a:solidFill>
                  <a:srgbClr val="C00000"/>
                </a:solidFill>
              </a:rPr>
              <a:t>Kicker03</a:t>
            </a:r>
          </a:p>
          <a:p>
            <a:pPr algn="just"/>
            <a:r>
              <a:rPr lang="en-US" sz="1600" dirty="0" smtClean="0">
                <a:solidFill>
                  <a:srgbClr val="FFC000"/>
                </a:solidFill>
              </a:rPr>
              <a:t>Kicker04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501342" y="4152526"/>
            <a:ext cx="553770" cy="10517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1501342" y="3711922"/>
            <a:ext cx="429285" cy="44060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ítulo 1"/>
          <p:cNvSpPr txBox="1">
            <a:spLocks/>
          </p:cNvSpPr>
          <p:nvPr/>
        </p:nvSpPr>
        <p:spPr>
          <a:xfrm>
            <a:off x="527053" y="852679"/>
            <a:ext cx="8444931" cy="4970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0" kern="1200">
                <a:solidFill>
                  <a:srgbClr val="323E4F"/>
                </a:solidFill>
                <a:latin typeface="Arial Black" charset="0"/>
                <a:ea typeface="+mn-ea"/>
                <a:cs typeface="+mn-cs"/>
              </a:defRPr>
            </a:lvl1pPr>
          </a:lstStyle>
          <a:p>
            <a:pPr algn="l"/>
            <a:r>
              <a:rPr lang="en-US" sz="2000" dirty="0" smtClean="0">
                <a:solidFill>
                  <a:srgbClr val="C00000"/>
                </a:solidFill>
              </a:rPr>
              <a:t>Counts fluctuation with time</a:t>
            </a:r>
            <a:endParaRPr lang="en-US" sz="2000" dirty="0">
              <a:solidFill>
                <a:srgbClr val="C00000"/>
              </a:solidFill>
            </a:endParaRPr>
          </a:p>
          <a:p>
            <a:pPr algn="l"/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17" name="10 CuadroTexto"/>
          <p:cNvSpPr txBox="1"/>
          <p:nvPr/>
        </p:nvSpPr>
        <p:spPr>
          <a:xfrm>
            <a:off x="635227" y="3926790"/>
            <a:ext cx="1341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rgbClr val="FF0000"/>
                </a:solidFill>
              </a:rPr>
              <a:t>Maybe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817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6" grpId="0" animBg="1"/>
      <p:bldP spid="19" grpId="0" animBg="1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8636"/>
            <a:ext cx="9144000" cy="4799592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527053" y="852679"/>
            <a:ext cx="8444931" cy="4970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0" kern="1200">
                <a:solidFill>
                  <a:srgbClr val="323E4F"/>
                </a:solidFill>
                <a:latin typeface="Arial Black" charset="0"/>
                <a:ea typeface="+mn-ea"/>
                <a:cs typeface="+mn-cs"/>
              </a:defRPr>
            </a:lvl1pPr>
          </a:lstStyle>
          <a:p>
            <a:pPr algn="l"/>
            <a:r>
              <a:rPr lang="en-US" sz="2000" dirty="0">
                <a:solidFill>
                  <a:srgbClr val="C00000"/>
                </a:solidFill>
              </a:rPr>
              <a:t>Spurious </a:t>
            </a:r>
            <a:r>
              <a:rPr lang="en-US" sz="2000" dirty="0" smtClean="0">
                <a:solidFill>
                  <a:srgbClr val="C00000"/>
                </a:solidFill>
              </a:rPr>
              <a:t>counts / glitches</a:t>
            </a:r>
            <a:endParaRPr lang="en-US" sz="2000" dirty="0">
              <a:solidFill>
                <a:srgbClr val="C0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622202" y="6599976"/>
            <a:ext cx="2996697" cy="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27053" y="6599977"/>
            <a:ext cx="2996697" cy="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0 CuadroTexto"/>
          <p:cNvSpPr txBox="1"/>
          <p:nvPr/>
        </p:nvSpPr>
        <p:spPr>
          <a:xfrm>
            <a:off x="4153538" y="6408228"/>
            <a:ext cx="1341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3days</a:t>
            </a:r>
            <a:endParaRPr lang="en-US" sz="2000" dirty="0"/>
          </a:p>
        </p:txBody>
      </p:sp>
      <p:sp>
        <p:nvSpPr>
          <p:cNvPr id="11" name="Oval 10"/>
          <p:cNvSpPr/>
          <p:nvPr/>
        </p:nvSpPr>
        <p:spPr>
          <a:xfrm>
            <a:off x="5622202" y="2888054"/>
            <a:ext cx="1086416" cy="340410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94" y="1421393"/>
            <a:ext cx="7818179" cy="4050203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cxnSp>
        <p:nvCxnSpPr>
          <p:cNvPr id="12" name="Straight Arrow Connector 11"/>
          <p:cNvCxnSpPr/>
          <p:nvPr/>
        </p:nvCxnSpPr>
        <p:spPr>
          <a:xfrm>
            <a:off x="2950860" y="2055140"/>
            <a:ext cx="553770" cy="18107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495430" y="2488198"/>
            <a:ext cx="553770" cy="18107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154848" y="4144981"/>
            <a:ext cx="553770" cy="18107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ítulo 1"/>
          <p:cNvSpPr>
            <a:spLocks noGrp="1"/>
          </p:cNvSpPr>
          <p:nvPr>
            <p:ph type="title"/>
          </p:nvPr>
        </p:nvSpPr>
        <p:spPr>
          <a:xfrm>
            <a:off x="973441" y="133012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PROBLEMS / To be understood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92120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6412"/>
            <a:ext cx="9144000" cy="4761305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527053" y="852679"/>
            <a:ext cx="8444931" cy="4970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0" kern="1200">
                <a:solidFill>
                  <a:srgbClr val="323E4F"/>
                </a:solidFill>
                <a:latin typeface="Arial Black" charset="0"/>
                <a:ea typeface="+mn-ea"/>
                <a:cs typeface="+mn-cs"/>
              </a:defRPr>
            </a:lvl1pPr>
          </a:lstStyle>
          <a:p>
            <a:pPr algn="l"/>
            <a:r>
              <a:rPr lang="en-US" sz="2000" dirty="0">
                <a:solidFill>
                  <a:srgbClr val="C00000"/>
                </a:solidFill>
              </a:rPr>
              <a:t>Spurious </a:t>
            </a:r>
            <a:r>
              <a:rPr lang="en-US" sz="2000" dirty="0" smtClean="0">
                <a:solidFill>
                  <a:srgbClr val="C00000"/>
                </a:solidFill>
              </a:rPr>
              <a:t>counts / glitches</a:t>
            </a:r>
            <a:endParaRPr lang="en-US" sz="2000" dirty="0">
              <a:solidFill>
                <a:srgbClr val="C0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5622202" y="6599976"/>
            <a:ext cx="2996697" cy="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27053" y="6599977"/>
            <a:ext cx="2996697" cy="1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10 CuadroTexto"/>
          <p:cNvSpPr txBox="1"/>
          <p:nvPr/>
        </p:nvSpPr>
        <p:spPr>
          <a:xfrm>
            <a:off x="4153538" y="6408228"/>
            <a:ext cx="1341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3days</a:t>
            </a:r>
            <a:endParaRPr lang="en-US" sz="2000" dirty="0"/>
          </a:p>
        </p:txBody>
      </p:sp>
      <p:sp>
        <p:nvSpPr>
          <p:cNvPr id="18" name="Título 1"/>
          <p:cNvSpPr>
            <a:spLocks noGrp="1"/>
          </p:cNvSpPr>
          <p:nvPr>
            <p:ph type="title"/>
          </p:nvPr>
        </p:nvSpPr>
        <p:spPr>
          <a:xfrm>
            <a:off x="973441" y="133012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PROBLEMS / To be understood</a:t>
            </a:r>
            <a:endParaRPr lang="en-US" sz="3200" dirty="0"/>
          </a:p>
        </p:txBody>
      </p:sp>
      <p:sp>
        <p:nvSpPr>
          <p:cNvPr id="13" name="10 CuadroTexto"/>
          <p:cNvSpPr txBox="1"/>
          <p:nvPr/>
        </p:nvSpPr>
        <p:spPr>
          <a:xfrm>
            <a:off x="695112" y="1247753"/>
            <a:ext cx="6113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/>
              <a:t>Comparison </a:t>
            </a:r>
            <a:r>
              <a:rPr lang="en-US" sz="2000" dirty="0" err="1" smtClean="0"/>
              <a:t>wrt</a:t>
            </a:r>
            <a:r>
              <a:rPr lang="en-US" sz="2000" dirty="0" smtClean="0"/>
              <a:t> closest </a:t>
            </a:r>
            <a:r>
              <a:rPr lang="en-US" sz="2000" dirty="0" err="1" smtClean="0"/>
              <a:t>Bergoz</a:t>
            </a:r>
            <a:r>
              <a:rPr lang="en-US" sz="2000" dirty="0" smtClean="0"/>
              <a:t> BLM</a:t>
            </a:r>
            <a:endParaRPr lang="en-US" sz="2000" dirty="0"/>
          </a:p>
        </p:txBody>
      </p:sp>
      <p:sp>
        <p:nvSpPr>
          <p:cNvPr id="16" name="10 CuadroTexto"/>
          <p:cNvSpPr txBox="1"/>
          <p:nvPr/>
        </p:nvSpPr>
        <p:spPr>
          <a:xfrm>
            <a:off x="7429383" y="1952410"/>
            <a:ext cx="1479227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 smtClean="0">
                <a:solidFill>
                  <a:schemeClr val="accent1">
                    <a:lumMod val="75000"/>
                  </a:schemeClr>
                </a:solidFill>
              </a:rPr>
              <a:t>SiPM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BLM</a:t>
            </a:r>
          </a:p>
          <a:p>
            <a:pPr algn="just"/>
            <a:r>
              <a:rPr lang="en-US" sz="2000" dirty="0" err="1" smtClean="0">
                <a:solidFill>
                  <a:srgbClr val="C00000"/>
                </a:solidFill>
              </a:rPr>
              <a:t>Bergoz</a:t>
            </a:r>
            <a:r>
              <a:rPr lang="en-US" sz="2000" dirty="0" smtClean="0">
                <a:solidFill>
                  <a:srgbClr val="C00000"/>
                </a:solidFill>
              </a:rPr>
              <a:t> BLM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5812325" y="3520174"/>
            <a:ext cx="1086416" cy="288805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33" y="2169798"/>
            <a:ext cx="6379178" cy="3326343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sp>
        <p:nvSpPr>
          <p:cNvPr id="20" name="10 CuadroTexto"/>
          <p:cNvSpPr txBox="1"/>
          <p:nvPr/>
        </p:nvSpPr>
        <p:spPr>
          <a:xfrm>
            <a:off x="1562738" y="2660296"/>
            <a:ext cx="2375520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B050"/>
                </a:solidFill>
              </a:rPr>
              <a:t>These are real losses </a:t>
            </a:r>
          </a:p>
          <a:p>
            <a:pPr algn="just"/>
            <a:r>
              <a:rPr lang="en-US" sz="2000" b="1" dirty="0" smtClean="0">
                <a:solidFill>
                  <a:srgbClr val="C00000"/>
                </a:solidFill>
              </a:rPr>
              <a:t>... due to (?)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864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 animBg="1"/>
      <p:bldP spid="17" grpId="0" animBg="1"/>
      <p:bldP spid="2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009653" y="133012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SUMMARY</a:t>
            </a:r>
            <a:endParaRPr lang="en-US" sz="32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441645" y="1211502"/>
            <a:ext cx="8557500" cy="41549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Preliminary results show that it should work as an standard BLM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Extra feature of losses </a:t>
            </a:r>
            <a:r>
              <a:rPr lang="en-US" sz="2400" dirty="0">
                <a:solidFill>
                  <a:srgbClr val="002060"/>
                </a:solidFill>
              </a:rPr>
              <a:t>location </a:t>
            </a:r>
            <a:r>
              <a:rPr lang="en-US" sz="2400" dirty="0" smtClean="0">
                <a:solidFill>
                  <a:srgbClr val="002060"/>
                </a:solidFill>
              </a:rPr>
              <a:t>to be tested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2060"/>
                </a:solidFill>
              </a:rPr>
              <a:t>Problems with </a:t>
            </a:r>
            <a:r>
              <a:rPr lang="en-US" sz="2400" dirty="0" err="1">
                <a:solidFill>
                  <a:srgbClr val="002060"/>
                </a:solidFill>
              </a:rPr>
              <a:t>RaspberryPI</a:t>
            </a:r>
            <a:r>
              <a:rPr lang="en-US" sz="2400" dirty="0">
                <a:solidFill>
                  <a:srgbClr val="002060"/>
                </a:solidFill>
              </a:rPr>
              <a:t> hanging </a:t>
            </a:r>
            <a:r>
              <a:rPr lang="en-US" sz="2400" dirty="0">
                <a:solidFill>
                  <a:srgbClr val="002060"/>
                </a:solidFill>
                <a:sym typeface="Wingdings" panose="05000000000000000000" pitchFamily="2" charset="2"/>
              </a:rPr>
              <a:t> Replaced by NUC-PC seems to </a:t>
            </a:r>
            <a:r>
              <a:rPr lang="en-US" sz="2400" dirty="0" smtClean="0">
                <a:solidFill>
                  <a:srgbClr val="002060"/>
                </a:solidFill>
                <a:sym typeface="Wingdings" panose="05000000000000000000" pitchFamily="2" charset="2"/>
              </a:rPr>
              <a:t>work </a:t>
            </a:r>
            <a:r>
              <a:rPr lang="en-US" sz="2400" dirty="0" smtClean="0">
                <a:solidFill>
                  <a:srgbClr val="C00000"/>
                </a:solidFill>
                <a:sym typeface="Wingdings" panose="05000000000000000000" pitchFamily="2" charset="2"/>
              </a:rPr>
              <a:t>… but it is Windows</a:t>
            </a:r>
            <a:endParaRPr lang="en-US" sz="2400" dirty="0" smtClean="0">
              <a:solidFill>
                <a:srgbClr val="C00000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C00000"/>
                </a:solidFill>
              </a:rPr>
              <a:t>Too different channels counts even after </a:t>
            </a:r>
            <a:r>
              <a:rPr lang="en-US" sz="2400" dirty="0" smtClean="0">
                <a:solidFill>
                  <a:srgbClr val="C00000"/>
                </a:solidFill>
              </a:rPr>
              <a:t>calibration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C00000"/>
                </a:solidFill>
                <a:sym typeface="Wingdings" panose="05000000000000000000" pitchFamily="2" charset="2"/>
              </a:rPr>
              <a:t>Extremely sensible to fibers placing on the </a:t>
            </a:r>
            <a:r>
              <a:rPr lang="en-US" sz="2400" b="1" dirty="0" err="1">
                <a:solidFill>
                  <a:srgbClr val="C00000"/>
                </a:solidFill>
                <a:sym typeface="Wingdings" panose="05000000000000000000" pitchFamily="2" charset="2"/>
              </a:rPr>
              <a:t>SiPM</a:t>
            </a:r>
            <a:r>
              <a:rPr lang="en-US" sz="2400" b="1" dirty="0">
                <a:solidFill>
                  <a:srgbClr val="C00000"/>
                </a:solidFill>
                <a:sym typeface="Wingdings" panose="05000000000000000000" pitchFamily="2" charset="2"/>
              </a:rPr>
              <a:t>  company needed to perform proper </a:t>
            </a:r>
            <a:r>
              <a:rPr lang="en-US" sz="2400" b="1" dirty="0" err="1">
                <a:solidFill>
                  <a:srgbClr val="C00000"/>
                </a:solidFill>
                <a:sym typeface="Wingdings" panose="05000000000000000000" pitchFamily="2" charset="2"/>
              </a:rPr>
              <a:t>connectorized</a:t>
            </a:r>
            <a:r>
              <a:rPr lang="en-US" sz="2400" b="1" dirty="0">
                <a:solidFill>
                  <a:srgbClr val="C00000"/>
                </a:solidFill>
                <a:sym typeface="Wingdings" panose="05000000000000000000" pitchFamily="2" charset="2"/>
              </a:rPr>
              <a:t> </a:t>
            </a:r>
            <a:r>
              <a:rPr lang="en-US" sz="2400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setup</a:t>
            </a:r>
            <a:endParaRPr lang="en-US" sz="2400" dirty="0" smtClean="0">
              <a:solidFill>
                <a:srgbClr val="C00000"/>
              </a:solidFill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Sudden counts </a:t>
            </a:r>
            <a:r>
              <a:rPr lang="en-US" sz="2400" dirty="0">
                <a:solidFill>
                  <a:srgbClr val="C00000"/>
                </a:solidFill>
              </a:rPr>
              <a:t>increase </a:t>
            </a:r>
            <a:r>
              <a:rPr lang="en-US" sz="2400" dirty="0" smtClean="0">
                <a:solidFill>
                  <a:srgbClr val="C00000"/>
                </a:solidFill>
              </a:rPr>
              <a:t>w/o correlation to other machine parameters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  <a:sym typeface="Wingdings" panose="05000000000000000000" pitchFamily="2" charset="2"/>
              </a:rPr>
              <a:t>TANGO </a:t>
            </a:r>
            <a:r>
              <a:rPr lang="en-US" sz="2400" dirty="0">
                <a:solidFill>
                  <a:srgbClr val="C00000"/>
                </a:solidFill>
                <a:sym typeface="Wingdings" panose="05000000000000000000" pitchFamily="2" charset="2"/>
              </a:rPr>
              <a:t>Device Server not yet fully </a:t>
            </a:r>
            <a:r>
              <a:rPr lang="en-US" sz="2400" dirty="0" smtClean="0">
                <a:solidFill>
                  <a:srgbClr val="C00000"/>
                </a:solidFill>
                <a:sym typeface="Wingdings" panose="05000000000000000000" pitchFamily="2" charset="2"/>
              </a:rPr>
              <a:t>operational</a:t>
            </a:r>
            <a:endParaRPr lang="en-US" sz="2400" dirty="0">
              <a:solidFill>
                <a:srgbClr val="C00000"/>
              </a:solidFill>
              <a:sym typeface="Wingdings" panose="05000000000000000000" pitchFamily="2" charset="2"/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708122" y="5741550"/>
            <a:ext cx="7557692" cy="994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0" kern="1200">
                <a:solidFill>
                  <a:srgbClr val="323E4F"/>
                </a:solidFill>
                <a:latin typeface="Arial Black" charset="0"/>
                <a:ea typeface="+mn-ea"/>
                <a:cs typeface="+mn-cs"/>
              </a:defRPr>
            </a:lvl1pPr>
          </a:lstStyle>
          <a:p>
            <a:pPr algn="l"/>
            <a:r>
              <a:rPr lang="en-US" sz="3200" dirty="0" smtClean="0">
                <a:solidFill>
                  <a:srgbClr val="FFC000"/>
                </a:solidFill>
              </a:rPr>
              <a:t>Many thanks for you attention!!</a:t>
            </a:r>
            <a:endParaRPr lang="en-US" sz="3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506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25</a:t>
            </a:fld>
            <a:endParaRPr lang="es-ES" dirty="0"/>
          </a:p>
        </p:txBody>
      </p:sp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984253" y="2656078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s-ES" sz="3200" dirty="0" smtClean="0"/>
              <a:t>EXTRA SLIDES</a:t>
            </a: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151646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26</a:t>
            </a:fld>
            <a:endParaRPr lang="es-E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739" y="1504077"/>
            <a:ext cx="7744459" cy="377912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88265" y="582548"/>
            <a:ext cx="18902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SiPM</a:t>
            </a:r>
            <a:r>
              <a:rPr lang="en-US" dirty="0" smtClean="0"/>
              <a:t> </a:t>
            </a:r>
            <a:r>
              <a:rPr lang="en-US" b="1" dirty="0" smtClean="0"/>
              <a:t>Hamamatsu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2896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27</a:t>
            </a:fld>
            <a:endParaRPr lang="es-E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86" y="3200400"/>
            <a:ext cx="5024338" cy="34173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525" y="73958"/>
            <a:ext cx="5603476" cy="29994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1066" y="784254"/>
            <a:ext cx="233401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Fiber </a:t>
            </a:r>
            <a:r>
              <a:rPr lang="en-US" b="1" dirty="0" smtClean="0"/>
              <a:t>Kuraray</a:t>
            </a:r>
            <a:r>
              <a:rPr lang="en-US" dirty="0" smtClean="0"/>
              <a:t> SCSF-78</a:t>
            </a:r>
          </a:p>
          <a:p>
            <a:r>
              <a:rPr lang="en-US" dirty="0" smtClean="0"/>
              <a:t>1mm diameter</a:t>
            </a:r>
          </a:p>
        </p:txBody>
      </p:sp>
    </p:spTree>
    <p:extLst>
      <p:ext uri="{BB962C8B-B14F-4D97-AF65-F5344CB8AC3E}">
        <p14:creationId xmlns:p14="http://schemas.microsoft.com/office/powerpoint/2010/main" val="269516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28</a:t>
            </a:fld>
            <a:endParaRPr lang="es-E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68" y="1228154"/>
            <a:ext cx="8501204" cy="4582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8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29</a:t>
            </a:fld>
            <a:endParaRPr lang="es-E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40" y="1472754"/>
            <a:ext cx="8757634" cy="4578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77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3</a:t>
            </a:fld>
            <a:endParaRPr lang="es-ES" dirty="0"/>
          </a:p>
        </p:txBody>
      </p:sp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1009653" y="133012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s-ES" sz="3200" dirty="0" smtClean="0"/>
              <a:t>PARTS OF THE SYSTEM</a:t>
            </a:r>
            <a:endParaRPr lang="es-E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19037" y="991834"/>
            <a:ext cx="8006777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Beam lost monitor system based on scintillating optical fibers + </a:t>
            </a:r>
            <a:r>
              <a:rPr lang="en-US" sz="2000" dirty="0" err="1" smtClean="0"/>
              <a:t>SiPM</a:t>
            </a:r>
            <a:r>
              <a:rPr lang="en-US" sz="2000" dirty="0" smtClean="0"/>
              <a:t>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Possibility to identify the place of the losses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Preliminary tests of remote control done using a </a:t>
            </a:r>
            <a:r>
              <a:rPr lang="en-US" sz="2000" dirty="0" err="1" smtClean="0"/>
              <a:t>skippy</a:t>
            </a:r>
            <a:r>
              <a:rPr lang="en-US" sz="2000" dirty="0" smtClean="0"/>
              <a:t>-TANGO interface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48734" y="2762124"/>
            <a:ext cx="8458198" cy="3606322"/>
            <a:chOff x="448734" y="2762124"/>
            <a:chExt cx="8458198" cy="360632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8734" y="2792365"/>
              <a:ext cx="2549814" cy="339975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64809" y="2762124"/>
              <a:ext cx="4642123" cy="3606322"/>
            </a:xfrm>
            <a:prstGeom prst="rect">
              <a:avLst/>
            </a:prstGeom>
          </p:spPr>
        </p:pic>
        <p:sp>
          <p:nvSpPr>
            <p:cNvPr id="12" name="Freeform 11"/>
            <p:cNvSpPr/>
            <p:nvPr/>
          </p:nvSpPr>
          <p:spPr>
            <a:xfrm>
              <a:off x="2447185" y="3246695"/>
              <a:ext cx="2336800" cy="409104"/>
            </a:xfrm>
            <a:custGeom>
              <a:avLst/>
              <a:gdLst>
                <a:gd name="connsiteX0" fmla="*/ 2149813 w 2149813"/>
                <a:gd name="connsiteY0" fmla="*/ 272374 h 438957"/>
                <a:gd name="connsiteX1" fmla="*/ 2120630 w 2149813"/>
                <a:gd name="connsiteY1" fmla="*/ 223736 h 438957"/>
                <a:gd name="connsiteX2" fmla="*/ 2091447 w 2149813"/>
                <a:gd name="connsiteY2" fmla="*/ 204281 h 438957"/>
                <a:gd name="connsiteX3" fmla="*/ 2081720 w 2149813"/>
                <a:gd name="connsiteY3" fmla="*/ 175098 h 438957"/>
                <a:gd name="connsiteX4" fmla="*/ 2023354 w 2149813"/>
                <a:gd name="connsiteY4" fmla="*/ 136187 h 438957"/>
                <a:gd name="connsiteX5" fmla="*/ 1974715 w 2149813"/>
                <a:gd name="connsiteY5" fmla="*/ 97276 h 438957"/>
                <a:gd name="connsiteX6" fmla="*/ 1945532 w 2149813"/>
                <a:gd name="connsiteY6" fmla="*/ 68093 h 438957"/>
                <a:gd name="connsiteX7" fmla="*/ 1887166 w 2149813"/>
                <a:gd name="connsiteY7" fmla="*/ 48638 h 438957"/>
                <a:gd name="connsiteX8" fmla="*/ 1780162 w 2149813"/>
                <a:gd name="connsiteY8" fmla="*/ 29183 h 438957"/>
                <a:gd name="connsiteX9" fmla="*/ 1692613 w 2149813"/>
                <a:gd name="connsiteY9" fmla="*/ 9727 h 438957"/>
                <a:gd name="connsiteX10" fmla="*/ 1605064 w 2149813"/>
                <a:gd name="connsiteY10" fmla="*/ 0 h 438957"/>
                <a:gd name="connsiteX11" fmla="*/ 1400783 w 2149813"/>
                <a:gd name="connsiteY11" fmla="*/ 9727 h 438957"/>
                <a:gd name="connsiteX12" fmla="*/ 1342417 w 2149813"/>
                <a:gd name="connsiteY12" fmla="*/ 19455 h 438957"/>
                <a:gd name="connsiteX13" fmla="*/ 1313235 w 2149813"/>
                <a:gd name="connsiteY13" fmla="*/ 48638 h 438957"/>
                <a:gd name="connsiteX14" fmla="*/ 1303507 w 2149813"/>
                <a:gd name="connsiteY14" fmla="*/ 369651 h 438957"/>
                <a:gd name="connsiteX15" fmla="*/ 1361873 w 2149813"/>
                <a:gd name="connsiteY15" fmla="*/ 418289 h 438957"/>
                <a:gd name="connsiteX16" fmla="*/ 1420239 w 2149813"/>
                <a:gd name="connsiteY16" fmla="*/ 437744 h 438957"/>
                <a:gd name="connsiteX17" fmla="*/ 1595337 w 2149813"/>
                <a:gd name="connsiteY17" fmla="*/ 428017 h 438957"/>
                <a:gd name="connsiteX18" fmla="*/ 1614792 w 2149813"/>
                <a:gd name="connsiteY18" fmla="*/ 369651 h 438957"/>
                <a:gd name="connsiteX19" fmla="*/ 1595337 w 2149813"/>
                <a:gd name="connsiteY19" fmla="*/ 291830 h 438957"/>
                <a:gd name="connsiteX20" fmla="*/ 1585609 w 2149813"/>
                <a:gd name="connsiteY20" fmla="*/ 262647 h 438957"/>
                <a:gd name="connsiteX21" fmla="*/ 1566154 w 2149813"/>
                <a:gd name="connsiteY21" fmla="*/ 233464 h 438957"/>
                <a:gd name="connsiteX22" fmla="*/ 1488332 w 2149813"/>
                <a:gd name="connsiteY22" fmla="*/ 165370 h 438957"/>
                <a:gd name="connsiteX23" fmla="*/ 1420239 w 2149813"/>
                <a:gd name="connsiteY23" fmla="*/ 145915 h 438957"/>
                <a:gd name="connsiteX24" fmla="*/ 1381328 w 2149813"/>
                <a:gd name="connsiteY24" fmla="*/ 126459 h 438957"/>
                <a:gd name="connsiteX25" fmla="*/ 1274324 w 2149813"/>
                <a:gd name="connsiteY25" fmla="*/ 107004 h 438957"/>
                <a:gd name="connsiteX26" fmla="*/ 1021405 w 2149813"/>
                <a:gd name="connsiteY26" fmla="*/ 77821 h 438957"/>
                <a:gd name="connsiteX27" fmla="*/ 904673 w 2149813"/>
                <a:gd name="connsiteY27" fmla="*/ 87549 h 438957"/>
                <a:gd name="connsiteX28" fmla="*/ 671209 w 2149813"/>
                <a:gd name="connsiteY28" fmla="*/ 97276 h 438957"/>
                <a:gd name="connsiteX29" fmla="*/ 612843 w 2149813"/>
                <a:gd name="connsiteY29" fmla="*/ 107004 h 438957"/>
                <a:gd name="connsiteX30" fmla="*/ 525294 w 2149813"/>
                <a:gd name="connsiteY30" fmla="*/ 116732 h 438957"/>
                <a:gd name="connsiteX31" fmla="*/ 437745 w 2149813"/>
                <a:gd name="connsiteY31" fmla="*/ 136187 h 438957"/>
                <a:gd name="connsiteX32" fmla="*/ 379379 w 2149813"/>
                <a:gd name="connsiteY32" fmla="*/ 145915 h 438957"/>
                <a:gd name="connsiteX33" fmla="*/ 291830 w 2149813"/>
                <a:gd name="connsiteY33" fmla="*/ 175098 h 438957"/>
                <a:gd name="connsiteX34" fmla="*/ 223737 w 2149813"/>
                <a:gd name="connsiteY34" fmla="*/ 194553 h 438957"/>
                <a:gd name="connsiteX35" fmla="*/ 165371 w 2149813"/>
                <a:gd name="connsiteY35" fmla="*/ 243191 h 438957"/>
                <a:gd name="connsiteX36" fmla="*/ 107005 w 2149813"/>
                <a:gd name="connsiteY36" fmla="*/ 282102 h 438957"/>
                <a:gd name="connsiteX37" fmla="*/ 97277 w 2149813"/>
                <a:gd name="connsiteY37" fmla="*/ 311285 h 438957"/>
                <a:gd name="connsiteX38" fmla="*/ 38911 w 2149813"/>
                <a:gd name="connsiteY38" fmla="*/ 330740 h 438957"/>
                <a:gd name="connsiteX39" fmla="*/ 0 w 2149813"/>
                <a:gd name="connsiteY39" fmla="*/ 369651 h 438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149813" h="438957">
                  <a:moveTo>
                    <a:pt x="2149813" y="272374"/>
                  </a:moveTo>
                  <a:cubicBezTo>
                    <a:pt x="2140085" y="256161"/>
                    <a:pt x="2132935" y="238091"/>
                    <a:pt x="2120630" y="223736"/>
                  </a:cubicBezTo>
                  <a:cubicBezTo>
                    <a:pt x="2113021" y="214859"/>
                    <a:pt x="2098750" y="213410"/>
                    <a:pt x="2091447" y="204281"/>
                  </a:cubicBezTo>
                  <a:cubicBezTo>
                    <a:pt x="2085042" y="196274"/>
                    <a:pt x="2088970" y="182349"/>
                    <a:pt x="2081720" y="175098"/>
                  </a:cubicBezTo>
                  <a:cubicBezTo>
                    <a:pt x="2065186" y="158564"/>
                    <a:pt x="2042264" y="149940"/>
                    <a:pt x="2023354" y="136187"/>
                  </a:cubicBezTo>
                  <a:cubicBezTo>
                    <a:pt x="2006562" y="123975"/>
                    <a:pt x="1990341" y="110948"/>
                    <a:pt x="1974715" y="97276"/>
                  </a:cubicBezTo>
                  <a:cubicBezTo>
                    <a:pt x="1964362" y="88217"/>
                    <a:pt x="1957558" y="74774"/>
                    <a:pt x="1945532" y="68093"/>
                  </a:cubicBezTo>
                  <a:cubicBezTo>
                    <a:pt x="1927605" y="58134"/>
                    <a:pt x="1906809" y="54531"/>
                    <a:pt x="1887166" y="48638"/>
                  </a:cubicBezTo>
                  <a:cubicBezTo>
                    <a:pt x="1836242" y="33361"/>
                    <a:pt x="1843946" y="40780"/>
                    <a:pt x="1780162" y="29183"/>
                  </a:cubicBezTo>
                  <a:cubicBezTo>
                    <a:pt x="1702266" y="15020"/>
                    <a:pt x="1782740" y="22602"/>
                    <a:pt x="1692613" y="9727"/>
                  </a:cubicBezTo>
                  <a:cubicBezTo>
                    <a:pt x="1663546" y="5575"/>
                    <a:pt x="1634247" y="3242"/>
                    <a:pt x="1605064" y="0"/>
                  </a:cubicBezTo>
                  <a:cubicBezTo>
                    <a:pt x="1536970" y="3242"/>
                    <a:pt x="1468768" y="4691"/>
                    <a:pt x="1400783" y="9727"/>
                  </a:cubicBezTo>
                  <a:cubicBezTo>
                    <a:pt x="1381113" y="11184"/>
                    <a:pt x="1360441" y="11444"/>
                    <a:pt x="1342417" y="19455"/>
                  </a:cubicBezTo>
                  <a:cubicBezTo>
                    <a:pt x="1329846" y="25042"/>
                    <a:pt x="1322962" y="38910"/>
                    <a:pt x="1313235" y="48638"/>
                  </a:cubicBezTo>
                  <a:cubicBezTo>
                    <a:pt x="1279924" y="181875"/>
                    <a:pt x="1275043" y="170407"/>
                    <a:pt x="1303507" y="369651"/>
                  </a:cubicBezTo>
                  <a:cubicBezTo>
                    <a:pt x="1305060" y="380523"/>
                    <a:pt x="1351750" y="413790"/>
                    <a:pt x="1361873" y="418289"/>
                  </a:cubicBezTo>
                  <a:cubicBezTo>
                    <a:pt x="1380613" y="426618"/>
                    <a:pt x="1420239" y="437744"/>
                    <a:pt x="1420239" y="437744"/>
                  </a:cubicBezTo>
                  <a:cubicBezTo>
                    <a:pt x="1478605" y="434502"/>
                    <a:pt x="1540163" y="447328"/>
                    <a:pt x="1595337" y="428017"/>
                  </a:cubicBezTo>
                  <a:cubicBezTo>
                    <a:pt x="1614693" y="421242"/>
                    <a:pt x="1614792" y="369651"/>
                    <a:pt x="1614792" y="369651"/>
                  </a:cubicBezTo>
                  <a:cubicBezTo>
                    <a:pt x="1608307" y="343711"/>
                    <a:pt x="1603793" y="317196"/>
                    <a:pt x="1595337" y="291830"/>
                  </a:cubicBezTo>
                  <a:cubicBezTo>
                    <a:pt x="1592094" y="282102"/>
                    <a:pt x="1590195" y="271818"/>
                    <a:pt x="1585609" y="262647"/>
                  </a:cubicBezTo>
                  <a:cubicBezTo>
                    <a:pt x="1580381" y="252190"/>
                    <a:pt x="1573853" y="242262"/>
                    <a:pt x="1566154" y="233464"/>
                  </a:cubicBezTo>
                  <a:cubicBezTo>
                    <a:pt x="1546431" y="210923"/>
                    <a:pt x="1517634" y="180021"/>
                    <a:pt x="1488332" y="165370"/>
                  </a:cubicBezTo>
                  <a:cubicBezTo>
                    <a:pt x="1474373" y="158391"/>
                    <a:pt x="1432711" y="149033"/>
                    <a:pt x="1420239" y="145915"/>
                  </a:cubicBezTo>
                  <a:cubicBezTo>
                    <a:pt x="1407269" y="139430"/>
                    <a:pt x="1395085" y="131045"/>
                    <a:pt x="1381328" y="126459"/>
                  </a:cubicBezTo>
                  <a:cubicBezTo>
                    <a:pt x="1368486" y="122178"/>
                    <a:pt x="1283224" y="108339"/>
                    <a:pt x="1274324" y="107004"/>
                  </a:cubicBezTo>
                  <a:cubicBezTo>
                    <a:pt x="1118224" y="83589"/>
                    <a:pt x="1167879" y="90028"/>
                    <a:pt x="1021405" y="77821"/>
                  </a:cubicBezTo>
                  <a:cubicBezTo>
                    <a:pt x="982494" y="81064"/>
                    <a:pt x="943658" y="85383"/>
                    <a:pt x="904673" y="87549"/>
                  </a:cubicBezTo>
                  <a:cubicBezTo>
                    <a:pt x="826904" y="91869"/>
                    <a:pt x="748925" y="92095"/>
                    <a:pt x="671209" y="97276"/>
                  </a:cubicBezTo>
                  <a:cubicBezTo>
                    <a:pt x="651529" y="98588"/>
                    <a:pt x="632394" y="104397"/>
                    <a:pt x="612843" y="107004"/>
                  </a:cubicBezTo>
                  <a:cubicBezTo>
                    <a:pt x="583738" y="110885"/>
                    <a:pt x="554477" y="113489"/>
                    <a:pt x="525294" y="116732"/>
                  </a:cubicBezTo>
                  <a:cubicBezTo>
                    <a:pt x="483664" y="127139"/>
                    <a:pt x="483019" y="127955"/>
                    <a:pt x="437745" y="136187"/>
                  </a:cubicBezTo>
                  <a:cubicBezTo>
                    <a:pt x="418339" y="139715"/>
                    <a:pt x="398437" y="140833"/>
                    <a:pt x="379379" y="145915"/>
                  </a:cubicBezTo>
                  <a:cubicBezTo>
                    <a:pt x="349656" y="153841"/>
                    <a:pt x="321673" y="167638"/>
                    <a:pt x="291830" y="175098"/>
                  </a:cubicBezTo>
                  <a:cubicBezTo>
                    <a:pt x="242972" y="187312"/>
                    <a:pt x="265603" y="180597"/>
                    <a:pt x="223737" y="194553"/>
                  </a:cubicBezTo>
                  <a:cubicBezTo>
                    <a:pt x="197178" y="221110"/>
                    <a:pt x="203908" y="216215"/>
                    <a:pt x="165371" y="243191"/>
                  </a:cubicBezTo>
                  <a:cubicBezTo>
                    <a:pt x="146215" y="256600"/>
                    <a:pt x="107005" y="282102"/>
                    <a:pt x="107005" y="282102"/>
                  </a:cubicBezTo>
                  <a:cubicBezTo>
                    <a:pt x="103762" y="291830"/>
                    <a:pt x="105621" y="305325"/>
                    <a:pt x="97277" y="311285"/>
                  </a:cubicBezTo>
                  <a:cubicBezTo>
                    <a:pt x="80589" y="323205"/>
                    <a:pt x="38911" y="330740"/>
                    <a:pt x="38911" y="330740"/>
                  </a:cubicBezTo>
                  <a:lnTo>
                    <a:pt x="0" y="369651"/>
                  </a:lnTo>
                </a:path>
              </a:pathLst>
            </a:cu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2482851" y="3107268"/>
              <a:ext cx="2336800" cy="409104"/>
            </a:xfrm>
            <a:custGeom>
              <a:avLst/>
              <a:gdLst>
                <a:gd name="connsiteX0" fmla="*/ 2149813 w 2149813"/>
                <a:gd name="connsiteY0" fmla="*/ 272374 h 438957"/>
                <a:gd name="connsiteX1" fmla="*/ 2120630 w 2149813"/>
                <a:gd name="connsiteY1" fmla="*/ 223736 h 438957"/>
                <a:gd name="connsiteX2" fmla="*/ 2091447 w 2149813"/>
                <a:gd name="connsiteY2" fmla="*/ 204281 h 438957"/>
                <a:gd name="connsiteX3" fmla="*/ 2081720 w 2149813"/>
                <a:gd name="connsiteY3" fmla="*/ 175098 h 438957"/>
                <a:gd name="connsiteX4" fmla="*/ 2023354 w 2149813"/>
                <a:gd name="connsiteY4" fmla="*/ 136187 h 438957"/>
                <a:gd name="connsiteX5" fmla="*/ 1974715 w 2149813"/>
                <a:gd name="connsiteY5" fmla="*/ 97276 h 438957"/>
                <a:gd name="connsiteX6" fmla="*/ 1945532 w 2149813"/>
                <a:gd name="connsiteY6" fmla="*/ 68093 h 438957"/>
                <a:gd name="connsiteX7" fmla="*/ 1887166 w 2149813"/>
                <a:gd name="connsiteY7" fmla="*/ 48638 h 438957"/>
                <a:gd name="connsiteX8" fmla="*/ 1780162 w 2149813"/>
                <a:gd name="connsiteY8" fmla="*/ 29183 h 438957"/>
                <a:gd name="connsiteX9" fmla="*/ 1692613 w 2149813"/>
                <a:gd name="connsiteY9" fmla="*/ 9727 h 438957"/>
                <a:gd name="connsiteX10" fmla="*/ 1605064 w 2149813"/>
                <a:gd name="connsiteY10" fmla="*/ 0 h 438957"/>
                <a:gd name="connsiteX11" fmla="*/ 1400783 w 2149813"/>
                <a:gd name="connsiteY11" fmla="*/ 9727 h 438957"/>
                <a:gd name="connsiteX12" fmla="*/ 1342417 w 2149813"/>
                <a:gd name="connsiteY12" fmla="*/ 19455 h 438957"/>
                <a:gd name="connsiteX13" fmla="*/ 1313235 w 2149813"/>
                <a:gd name="connsiteY13" fmla="*/ 48638 h 438957"/>
                <a:gd name="connsiteX14" fmla="*/ 1303507 w 2149813"/>
                <a:gd name="connsiteY14" fmla="*/ 369651 h 438957"/>
                <a:gd name="connsiteX15" fmla="*/ 1361873 w 2149813"/>
                <a:gd name="connsiteY15" fmla="*/ 418289 h 438957"/>
                <a:gd name="connsiteX16" fmla="*/ 1420239 w 2149813"/>
                <a:gd name="connsiteY16" fmla="*/ 437744 h 438957"/>
                <a:gd name="connsiteX17" fmla="*/ 1595337 w 2149813"/>
                <a:gd name="connsiteY17" fmla="*/ 428017 h 438957"/>
                <a:gd name="connsiteX18" fmla="*/ 1614792 w 2149813"/>
                <a:gd name="connsiteY18" fmla="*/ 369651 h 438957"/>
                <a:gd name="connsiteX19" fmla="*/ 1595337 w 2149813"/>
                <a:gd name="connsiteY19" fmla="*/ 291830 h 438957"/>
                <a:gd name="connsiteX20" fmla="*/ 1585609 w 2149813"/>
                <a:gd name="connsiteY20" fmla="*/ 262647 h 438957"/>
                <a:gd name="connsiteX21" fmla="*/ 1566154 w 2149813"/>
                <a:gd name="connsiteY21" fmla="*/ 233464 h 438957"/>
                <a:gd name="connsiteX22" fmla="*/ 1488332 w 2149813"/>
                <a:gd name="connsiteY22" fmla="*/ 165370 h 438957"/>
                <a:gd name="connsiteX23" fmla="*/ 1420239 w 2149813"/>
                <a:gd name="connsiteY23" fmla="*/ 145915 h 438957"/>
                <a:gd name="connsiteX24" fmla="*/ 1381328 w 2149813"/>
                <a:gd name="connsiteY24" fmla="*/ 126459 h 438957"/>
                <a:gd name="connsiteX25" fmla="*/ 1274324 w 2149813"/>
                <a:gd name="connsiteY25" fmla="*/ 107004 h 438957"/>
                <a:gd name="connsiteX26" fmla="*/ 1021405 w 2149813"/>
                <a:gd name="connsiteY26" fmla="*/ 77821 h 438957"/>
                <a:gd name="connsiteX27" fmla="*/ 904673 w 2149813"/>
                <a:gd name="connsiteY27" fmla="*/ 87549 h 438957"/>
                <a:gd name="connsiteX28" fmla="*/ 671209 w 2149813"/>
                <a:gd name="connsiteY28" fmla="*/ 97276 h 438957"/>
                <a:gd name="connsiteX29" fmla="*/ 612843 w 2149813"/>
                <a:gd name="connsiteY29" fmla="*/ 107004 h 438957"/>
                <a:gd name="connsiteX30" fmla="*/ 525294 w 2149813"/>
                <a:gd name="connsiteY30" fmla="*/ 116732 h 438957"/>
                <a:gd name="connsiteX31" fmla="*/ 437745 w 2149813"/>
                <a:gd name="connsiteY31" fmla="*/ 136187 h 438957"/>
                <a:gd name="connsiteX32" fmla="*/ 379379 w 2149813"/>
                <a:gd name="connsiteY32" fmla="*/ 145915 h 438957"/>
                <a:gd name="connsiteX33" fmla="*/ 291830 w 2149813"/>
                <a:gd name="connsiteY33" fmla="*/ 175098 h 438957"/>
                <a:gd name="connsiteX34" fmla="*/ 223737 w 2149813"/>
                <a:gd name="connsiteY34" fmla="*/ 194553 h 438957"/>
                <a:gd name="connsiteX35" fmla="*/ 165371 w 2149813"/>
                <a:gd name="connsiteY35" fmla="*/ 243191 h 438957"/>
                <a:gd name="connsiteX36" fmla="*/ 107005 w 2149813"/>
                <a:gd name="connsiteY36" fmla="*/ 282102 h 438957"/>
                <a:gd name="connsiteX37" fmla="*/ 97277 w 2149813"/>
                <a:gd name="connsiteY37" fmla="*/ 311285 h 438957"/>
                <a:gd name="connsiteX38" fmla="*/ 38911 w 2149813"/>
                <a:gd name="connsiteY38" fmla="*/ 330740 h 438957"/>
                <a:gd name="connsiteX39" fmla="*/ 0 w 2149813"/>
                <a:gd name="connsiteY39" fmla="*/ 369651 h 438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149813" h="438957">
                  <a:moveTo>
                    <a:pt x="2149813" y="272374"/>
                  </a:moveTo>
                  <a:cubicBezTo>
                    <a:pt x="2140085" y="256161"/>
                    <a:pt x="2132935" y="238091"/>
                    <a:pt x="2120630" y="223736"/>
                  </a:cubicBezTo>
                  <a:cubicBezTo>
                    <a:pt x="2113021" y="214859"/>
                    <a:pt x="2098750" y="213410"/>
                    <a:pt x="2091447" y="204281"/>
                  </a:cubicBezTo>
                  <a:cubicBezTo>
                    <a:pt x="2085042" y="196274"/>
                    <a:pt x="2088970" y="182349"/>
                    <a:pt x="2081720" y="175098"/>
                  </a:cubicBezTo>
                  <a:cubicBezTo>
                    <a:pt x="2065186" y="158564"/>
                    <a:pt x="2042264" y="149940"/>
                    <a:pt x="2023354" y="136187"/>
                  </a:cubicBezTo>
                  <a:cubicBezTo>
                    <a:pt x="2006562" y="123975"/>
                    <a:pt x="1990341" y="110948"/>
                    <a:pt x="1974715" y="97276"/>
                  </a:cubicBezTo>
                  <a:cubicBezTo>
                    <a:pt x="1964362" y="88217"/>
                    <a:pt x="1957558" y="74774"/>
                    <a:pt x="1945532" y="68093"/>
                  </a:cubicBezTo>
                  <a:cubicBezTo>
                    <a:pt x="1927605" y="58134"/>
                    <a:pt x="1906809" y="54531"/>
                    <a:pt x="1887166" y="48638"/>
                  </a:cubicBezTo>
                  <a:cubicBezTo>
                    <a:pt x="1836242" y="33361"/>
                    <a:pt x="1843946" y="40780"/>
                    <a:pt x="1780162" y="29183"/>
                  </a:cubicBezTo>
                  <a:cubicBezTo>
                    <a:pt x="1702266" y="15020"/>
                    <a:pt x="1782740" y="22602"/>
                    <a:pt x="1692613" y="9727"/>
                  </a:cubicBezTo>
                  <a:cubicBezTo>
                    <a:pt x="1663546" y="5575"/>
                    <a:pt x="1634247" y="3242"/>
                    <a:pt x="1605064" y="0"/>
                  </a:cubicBezTo>
                  <a:cubicBezTo>
                    <a:pt x="1536970" y="3242"/>
                    <a:pt x="1468768" y="4691"/>
                    <a:pt x="1400783" y="9727"/>
                  </a:cubicBezTo>
                  <a:cubicBezTo>
                    <a:pt x="1381113" y="11184"/>
                    <a:pt x="1360441" y="11444"/>
                    <a:pt x="1342417" y="19455"/>
                  </a:cubicBezTo>
                  <a:cubicBezTo>
                    <a:pt x="1329846" y="25042"/>
                    <a:pt x="1322962" y="38910"/>
                    <a:pt x="1313235" y="48638"/>
                  </a:cubicBezTo>
                  <a:cubicBezTo>
                    <a:pt x="1279924" y="181875"/>
                    <a:pt x="1275043" y="170407"/>
                    <a:pt x="1303507" y="369651"/>
                  </a:cubicBezTo>
                  <a:cubicBezTo>
                    <a:pt x="1305060" y="380523"/>
                    <a:pt x="1351750" y="413790"/>
                    <a:pt x="1361873" y="418289"/>
                  </a:cubicBezTo>
                  <a:cubicBezTo>
                    <a:pt x="1380613" y="426618"/>
                    <a:pt x="1420239" y="437744"/>
                    <a:pt x="1420239" y="437744"/>
                  </a:cubicBezTo>
                  <a:cubicBezTo>
                    <a:pt x="1478605" y="434502"/>
                    <a:pt x="1540163" y="447328"/>
                    <a:pt x="1595337" y="428017"/>
                  </a:cubicBezTo>
                  <a:cubicBezTo>
                    <a:pt x="1614693" y="421242"/>
                    <a:pt x="1614792" y="369651"/>
                    <a:pt x="1614792" y="369651"/>
                  </a:cubicBezTo>
                  <a:cubicBezTo>
                    <a:pt x="1608307" y="343711"/>
                    <a:pt x="1603793" y="317196"/>
                    <a:pt x="1595337" y="291830"/>
                  </a:cubicBezTo>
                  <a:cubicBezTo>
                    <a:pt x="1592094" y="282102"/>
                    <a:pt x="1590195" y="271818"/>
                    <a:pt x="1585609" y="262647"/>
                  </a:cubicBezTo>
                  <a:cubicBezTo>
                    <a:pt x="1580381" y="252190"/>
                    <a:pt x="1573853" y="242262"/>
                    <a:pt x="1566154" y="233464"/>
                  </a:cubicBezTo>
                  <a:cubicBezTo>
                    <a:pt x="1546431" y="210923"/>
                    <a:pt x="1517634" y="180021"/>
                    <a:pt x="1488332" y="165370"/>
                  </a:cubicBezTo>
                  <a:cubicBezTo>
                    <a:pt x="1474373" y="158391"/>
                    <a:pt x="1432711" y="149033"/>
                    <a:pt x="1420239" y="145915"/>
                  </a:cubicBezTo>
                  <a:cubicBezTo>
                    <a:pt x="1407269" y="139430"/>
                    <a:pt x="1395085" y="131045"/>
                    <a:pt x="1381328" y="126459"/>
                  </a:cubicBezTo>
                  <a:cubicBezTo>
                    <a:pt x="1368486" y="122178"/>
                    <a:pt x="1283224" y="108339"/>
                    <a:pt x="1274324" y="107004"/>
                  </a:cubicBezTo>
                  <a:cubicBezTo>
                    <a:pt x="1118224" y="83589"/>
                    <a:pt x="1167879" y="90028"/>
                    <a:pt x="1021405" y="77821"/>
                  </a:cubicBezTo>
                  <a:cubicBezTo>
                    <a:pt x="982494" y="81064"/>
                    <a:pt x="943658" y="85383"/>
                    <a:pt x="904673" y="87549"/>
                  </a:cubicBezTo>
                  <a:cubicBezTo>
                    <a:pt x="826904" y="91869"/>
                    <a:pt x="748925" y="92095"/>
                    <a:pt x="671209" y="97276"/>
                  </a:cubicBezTo>
                  <a:cubicBezTo>
                    <a:pt x="651529" y="98588"/>
                    <a:pt x="632394" y="104397"/>
                    <a:pt x="612843" y="107004"/>
                  </a:cubicBezTo>
                  <a:cubicBezTo>
                    <a:pt x="583738" y="110885"/>
                    <a:pt x="554477" y="113489"/>
                    <a:pt x="525294" y="116732"/>
                  </a:cubicBezTo>
                  <a:cubicBezTo>
                    <a:pt x="483664" y="127139"/>
                    <a:pt x="483019" y="127955"/>
                    <a:pt x="437745" y="136187"/>
                  </a:cubicBezTo>
                  <a:cubicBezTo>
                    <a:pt x="418339" y="139715"/>
                    <a:pt x="398437" y="140833"/>
                    <a:pt x="379379" y="145915"/>
                  </a:cubicBezTo>
                  <a:cubicBezTo>
                    <a:pt x="349656" y="153841"/>
                    <a:pt x="321673" y="167638"/>
                    <a:pt x="291830" y="175098"/>
                  </a:cubicBezTo>
                  <a:cubicBezTo>
                    <a:pt x="242972" y="187312"/>
                    <a:pt x="265603" y="180597"/>
                    <a:pt x="223737" y="194553"/>
                  </a:cubicBezTo>
                  <a:cubicBezTo>
                    <a:pt x="197178" y="221110"/>
                    <a:pt x="203908" y="216215"/>
                    <a:pt x="165371" y="243191"/>
                  </a:cubicBezTo>
                  <a:cubicBezTo>
                    <a:pt x="146215" y="256600"/>
                    <a:pt x="107005" y="282102"/>
                    <a:pt x="107005" y="282102"/>
                  </a:cubicBezTo>
                  <a:cubicBezTo>
                    <a:pt x="103762" y="291830"/>
                    <a:pt x="105621" y="305325"/>
                    <a:pt x="97277" y="311285"/>
                  </a:cubicBezTo>
                  <a:cubicBezTo>
                    <a:pt x="80589" y="323205"/>
                    <a:pt x="38911" y="330740"/>
                    <a:pt x="38911" y="330740"/>
                  </a:cubicBezTo>
                  <a:lnTo>
                    <a:pt x="0" y="369651"/>
                  </a:lnTo>
                </a:path>
              </a:pathLst>
            </a:cu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2435293" y="2977561"/>
              <a:ext cx="2581207" cy="409104"/>
            </a:xfrm>
            <a:custGeom>
              <a:avLst/>
              <a:gdLst>
                <a:gd name="connsiteX0" fmla="*/ 2149813 w 2149813"/>
                <a:gd name="connsiteY0" fmla="*/ 272374 h 438957"/>
                <a:gd name="connsiteX1" fmla="*/ 2120630 w 2149813"/>
                <a:gd name="connsiteY1" fmla="*/ 223736 h 438957"/>
                <a:gd name="connsiteX2" fmla="*/ 2091447 w 2149813"/>
                <a:gd name="connsiteY2" fmla="*/ 204281 h 438957"/>
                <a:gd name="connsiteX3" fmla="*/ 2081720 w 2149813"/>
                <a:gd name="connsiteY3" fmla="*/ 175098 h 438957"/>
                <a:gd name="connsiteX4" fmla="*/ 2023354 w 2149813"/>
                <a:gd name="connsiteY4" fmla="*/ 136187 h 438957"/>
                <a:gd name="connsiteX5" fmla="*/ 1974715 w 2149813"/>
                <a:gd name="connsiteY5" fmla="*/ 97276 h 438957"/>
                <a:gd name="connsiteX6" fmla="*/ 1945532 w 2149813"/>
                <a:gd name="connsiteY6" fmla="*/ 68093 h 438957"/>
                <a:gd name="connsiteX7" fmla="*/ 1887166 w 2149813"/>
                <a:gd name="connsiteY7" fmla="*/ 48638 h 438957"/>
                <a:gd name="connsiteX8" fmla="*/ 1780162 w 2149813"/>
                <a:gd name="connsiteY8" fmla="*/ 29183 h 438957"/>
                <a:gd name="connsiteX9" fmla="*/ 1692613 w 2149813"/>
                <a:gd name="connsiteY9" fmla="*/ 9727 h 438957"/>
                <a:gd name="connsiteX10" fmla="*/ 1605064 w 2149813"/>
                <a:gd name="connsiteY10" fmla="*/ 0 h 438957"/>
                <a:gd name="connsiteX11" fmla="*/ 1400783 w 2149813"/>
                <a:gd name="connsiteY11" fmla="*/ 9727 h 438957"/>
                <a:gd name="connsiteX12" fmla="*/ 1342417 w 2149813"/>
                <a:gd name="connsiteY12" fmla="*/ 19455 h 438957"/>
                <a:gd name="connsiteX13" fmla="*/ 1313235 w 2149813"/>
                <a:gd name="connsiteY13" fmla="*/ 48638 h 438957"/>
                <a:gd name="connsiteX14" fmla="*/ 1303507 w 2149813"/>
                <a:gd name="connsiteY14" fmla="*/ 369651 h 438957"/>
                <a:gd name="connsiteX15" fmla="*/ 1361873 w 2149813"/>
                <a:gd name="connsiteY15" fmla="*/ 418289 h 438957"/>
                <a:gd name="connsiteX16" fmla="*/ 1420239 w 2149813"/>
                <a:gd name="connsiteY16" fmla="*/ 437744 h 438957"/>
                <a:gd name="connsiteX17" fmla="*/ 1595337 w 2149813"/>
                <a:gd name="connsiteY17" fmla="*/ 428017 h 438957"/>
                <a:gd name="connsiteX18" fmla="*/ 1614792 w 2149813"/>
                <a:gd name="connsiteY18" fmla="*/ 369651 h 438957"/>
                <a:gd name="connsiteX19" fmla="*/ 1595337 w 2149813"/>
                <a:gd name="connsiteY19" fmla="*/ 291830 h 438957"/>
                <a:gd name="connsiteX20" fmla="*/ 1585609 w 2149813"/>
                <a:gd name="connsiteY20" fmla="*/ 262647 h 438957"/>
                <a:gd name="connsiteX21" fmla="*/ 1566154 w 2149813"/>
                <a:gd name="connsiteY21" fmla="*/ 233464 h 438957"/>
                <a:gd name="connsiteX22" fmla="*/ 1488332 w 2149813"/>
                <a:gd name="connsiteY22" fmla="*/ 165370 h 438957"/>
                <a:gd name="connsiteX23" fmla="*/ 1420239 w 2149813"/>
                <a:gd name="connsiteY23" fmla="*/ 145915 h 438957"/>
                <a:gd name="connsiteX24" fmla="*/ 1381328 w 2149813"/>
                <a:gd name="connsiteY24" fmla="*/ 126459 h 438957"/>
                <a:gd name="connsiteX25" fmla="*/ 1274324 w 2149813"/>
                <a:gd name="connsiteY25" fmla="*/ 107004 h 438957"/>
                <a:gd name="connsiteX26" fmla="*/ 1021405 w 2149813"/>
                <a:gd name="connsiteY26" fmla="*/ 77821 h 438957"/>
                <a:gd name="connsiteX27" fmla="*/ 904673 w 2149813"/>
                <a:gd name="connsiteY27" fmla="*/ 87549 h 438957"/>
                <a:gd name="connsiteX28" fmla="*/ 671209 w 2149813"/>
                <a:gd name="connsiteY28" fmla="*/ 97276 h 438957"/>
                <a:gd name="connsiteX29" fmla="*/ 612843 w 2149813"/>
                <a:gd name="connsiteY29" fmla="*/ 107004 h 438957"/>
                <a:gd name="connsiteX30" fmla="*/ 525294 w 2149813"/>
                <a:gd name="connsiteY30" fmla="*/ 116732 h 438957"/>
                <a:gd name="connsiteX31" fmla="*/ 437745 w 2149813"/>
                <a:gd name="connsiteY31" fmla="*/ 136187 h 438957"/>
                <a:gd name="connsiteX32" fmla="*/ 379379 w 2149813"/>
                <a:gd name="connsiteY32" fmla="*/ 145915 h 438957"/>
                <a:gd name="connsiteX33" fmla="*/ 291830 w 2149813"/>
                <a:gd name="connsiteY33" fmla="*/ 175098 h 438957"/>
                <a:gd name="connsiteX34" fmla="*/ 223737 w 2149813"/>
                <a:gd name="connsiteY34" fmla="*/ 194553 h 438957"/>
                <a:gd name="connsiteX35" fmla="*/ 165371 w 2149813"/>
                <a:gd name="connsiteY35" fmla="*/ 243191 h 438957"/>
                <a:gd name="connsiteX36" fmla="*/ 107005 w 2149813"/>
                <a:gd name="connsiteY36" fmla="*/ 282102 h 438957"/>
                <a:gd name="connsiteX37" fmla="*/ 97277 w 2149813"/>
                <a:gd name="connsiteY37" fmla="*/ 311285 h 438957"/>
                <a:gd name="connsiteX38" fmla="*/ 38911 w 2149813"/>
                <a:gd name="connsiteY38" fmla="*/ 330740 h 438957"/>
                <a:gd name="connsiteX39" fmla="*/ 0 w 2149813"/>
                <a:gd name="connsiteY39" fmla="*/ 369651 h 438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149813" h="438957">
                  <a:moveTo>
                    <a:pt x="2149813" y="272374"/>
                  </a:moveTo>
                  <a:cubicBezTo>
                    <a:pt x="2140085" y="256161"/>
                    <a:pt x="2132935" y="238091"/>
                    <a:pt x="2120630" y="223736"/>
                  </a:cubicBezTo>
                  <a:cubicBezTo>
                    <a:pt x="2113021" y="214859"/>
                    <a:pt x="2098750" y="213410"/>
                    <a:pt x="2091447" y="204281"/>
                  </a:cubicBezTo>
                  <a:cubicBezTo>
                    <a:pt x="2085042" y="196274"/>
                    <a:pt x="2088970" y="182349"/>
                    <a:pt x="2081720" y="175098"/>
                  </a:cubicBezTo>
                  <a:cubicBezTo>
                    <a:pt x="2065186" y="158564"/>
                    <a:pt x="2042264" y="149940"/>
                    <a:pt x="2023354" y="136187"/>
                  </a:cubicBezTo>
                  <a:cubicBezTo>
                    <a:pt x="2006562" y="123975"/>
                    <a:pt x="1990341" y="110948"/>
                    <a:pt x="1974715" y="97276"/>
                  </a:cubicBezTo>
                  <a:cubicBezTo>
                    <a:pt x="1964362" y="88217"/>
                    <a:pt x="1957558" y="74774"/>
                    <a:pt x="1945532" y="68093"/>
                  </a:cubicBezTo>
                  <a:cubicBezTo>
                    <a:pt x="1927605" y="58134"/>
                    <a:pt x="1906809" y="54531"/>
                    <a:pt x="1887166" y="48638"/>
                  </a:cubicBezTo>
                  <a:cubicBezTo>
                    <a:pt x="1836242" y="33361"/>
                    <a:pt x="1843946" y="40780"/>
                    <a:pt x="1780162" y="29183"/>
                  </a:cubicBezTo>
                  <a:cubicBezTo>
                    <a:pt x="1702266" y="15020"/>
                    <a:pt x="1782740" y="22602"/>
                    <a:pt x="1692613" y="9727"/>
                  </a:cubicBezTo>
                  <a:cubicBezTo>
                    <a:pt x="1663546" y="5575"/>
                    <a:pt x="1634247" y="3242"/>
                    <a:pt x="1605064" y="0"/>
                  </a:cubicBezTo>
                  <a:cubicBezTo>
                    <a:pt x="1536970" y="3242"/>
                    <a:pt x="1468768" y="4691"/>
                    <a:pt x="1400783" y="9727"/>
                  </a:cubicBezTo>
                  <a:cubicBezTo>
                    <a:pt x="1381113" y="11184"/>
                    <a:pt x="1360441" y="11444"/>
                    <a:pt x="1342417" y="19455"/>
                  </a:cubicBezTo>
                  <a:cubicBezTo>
                    <a:pt x="1329846" y="25042"/>
                    <a:pt x="1322962" y="38910"/>
                    <a:pt x="1313235" y="48638"/>
                  </a:cubicBezTo>
                  <a:cubicBezTo>
                    <a:pt x="1279924" y="181875"/>
                    <a:pt x="1275043" y="170407"/>
                    <a:pt x="1303507" y="369651"/>
                  </a:cubicBezTo>
                  <a:cubicBezTo>
                    <a:pt x="1305060" y="380523"/>
                    <a:pt x="1351750" y="413790"/>
                    <a:pt x="1361873" y="418289"/>
                  </a:cubicBezTo>
                  <a:cubicBezTo>
                    <a:pt x="1380613" y="426618"/>
                    <a:pt x="1420239" y="437744"/>
                    <a:pt x="1420239" y="437744"/>
                  </a:cubicBezTo>
                  <a:cubicBezTo>
                    <a:pt x="1478605" y="434502"/>
                    <a:pt x="1540163" y="447328"/>
                    <a:pt x="1595337" y="428017"/>
                  </a:cubicBezTo>
                  <a:cubicBezTo>
                    <a:pt x="1614693" y="421242"/>
                    <a:pt x="1614792" y="369651"/>
                    <a:pt x="1614792" y="369651"/>
                  </a:cubicBezTo>
                  <a:cubicBezTo>
                    <a:pt x="1608307" y="343711"/>
                    <a:pt x="1603793" y="317196"/>
                    <a:pt x="1595337" y="291830"/>
                  </a:cubicBezTo>
                  <a:cubicBezTo>
                    <a:pt x="1592094" y="282102"/>
                    <a:pt x="1590195" y="271818"/>
                    <a:pt x="1585609" y="262647"/>
                  </a:cubicBezTo>
                  <a:cubicBezTo>
                    <a:pt x="1580381" y="252190"/>
                    <a:pt x="1573853" y="242262"/>
                    <a:pt x="1566154" y="233464"/>
                  </a:cubicBezTo>
                  <a:cubicBezTo>
                    <a:pt x="1546431" y="210923"/>
                    <a:pt x="1517634" y="180021"/>
                    <a:pt x="1488332" y="165370"/>
                  </a:cubicBezTo>
                  <a:cubicBezTo>
                    <a:pt x="1474373" y="158391"/>
                    <a:pt x="1432711" y="149033"/>
                    <a:pt x="1420239" y="145915"/>
                  </a:cubicBezTo>
                  <a:cubicBezTo>
                    <a:pt x="1407269" y="139430"/>
                    <a:pt x="1395085" y="131045"/>
                    <a:pt x="1381328" y="126459"/>
                  </a:cubicBezTo>
                  <a:cubicBezTo>
                    <a:pt x="1368486" y="122178"/>
                    <a:pt x="1283224" y="108339"/>
                    <a:pt x="1274324" y="107004"/>
                  </a:cubicBezTo>
                  <a:cubicBezTo>
                    <a:pt x="1118224" y="83589"/>
                    <a:pt x="1167879" y="90028"/>
                    <a:pt x="1021405" y="77821"/>
                  </a:cubicBezTo>
                  <a:cubicBezTo>
                    <a:pt x="982494" y="81064"/>
                    <a:pt x="943658" y="85383"/>
                    <a:pt x="904673" y="87549"/>
                  </a:cubicBezTo>
                  <a:cubicBezTo>
                    <a:pt x="826904" y="91869"/>
                    <a:pt x="748925" y="92095"/>
                    <a:pt x="671209" y="97276"/>
                  </a:cubicBezTo>
                  <a:cubicBezTo>
                    <a:pt x="651529" y="98588"/>
                    <a:pt x="632394" y="104397"/>
                    <a:pt x="612843" y="107004"/>
                  </a:cubicBezTo>
                  <a:cubicBezTo>
                    <a:pt x="583738" y="110885"/>
                    <a:pt x="554477" y="113489"/>
                    <a:pt x="525294" y="116732"/>
                  </a:cubicBezTo>
                  <a:cubicBezTo>
                    <a:pt x="483664" y="127139"/>
                    <a:pt x="483019" y="127955"/>
                    <a:pt x="437745" y="136187"/>
                  </a:cubicBezTo>
                  <a:cubicBezTo>
                    <a:pt x="418339" y="139715"/>
                    <a:pt x="398437" y="140833"/>
                    <a:pt x="379379" y="145915"/>
                  </a:cubicBezTo>
                  <a:cubicBezTo>
                    <a:pt x="349656" y="153841"/>
                    <a:pt x="321673" y="167638"/>
                    <a:pt x="291830" y="175098"/>
                  </a:cubicBezTo>
                  <a:cubicBezTo>
                    <a:pt x="242972" y="187312"/>
                    <a:pt x="265603" y="180597"/>
                    <a:pt x="223737" y="194553"/>
                  </a:cubicBezTo>
                  <a:cubicBezTo>
                    <a:pt x="197178" y="221110"/>
                    <a:pt x="203908" y="216215"/>
                    <a:pt x="165371" y="243191"/>
                  </a:cubicBezTo>
                  <a:cubicBezTo>
                    <a:pt x="146215" y="256600"/>
                    <a:pt x="107005" y="282102"/>
                    <a:pt x="107005" y="282102"/>
                  </a:cubicBezTo>
                  <a:cubicBezTo>
                    <a:pt x="103762" y="291830"/>
                    <a:pt x="105621" y="305325"/>
                    <a:pt x="97277" y="311285"/>
                  </a:cubicBezTo>
                  <a:cubicBezTo>
                    <a:pt x="80589" y="323205"/>
                    <a:pt x="38911" y="330740"/>
                    <a:pt x="38911" y="330740"/>
                  </a:cubicBezTo>
                  <a:lnTo>
                    <a:pt x="0" y="369651"/>
                  </a:ln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2425566" y="2870553"/>
              <a:ext cx="2581207" cy="409104"/>
            </a:xfrm>
            <a:custGeom>
              <a:avLst/>
              <a:gdLst>
                <a:gd name="connsiteX0" fmla="*/ 2149813 w 2149813"/>
                <a:gd name="connsiteY0" fmla="*/ 272374 h 438957"/>
                <a:gd name="connsiteX1" fmla="*/ 2120630 w 2149813"/>
                <a:gd name="connsiteY1" fmla="*/ 223736 h 438957"/>
                <a:gd name="connsiteX2" fmla="*/ 2091447 w 2149813"/>
                <a:gd name="connsiteY2" fmla="*/ 204281 h 438957"/>
                <a:gd name="connsiteX3" fmla="*/ 2081720 w 2149813"/>
                <a:gd name="connsiteY3" fmla="*/ 175098 h 438957"/>
                <a:gd name="connsiteX4" fmla="*/ 2023354 w 2149813"/>
                <a:gd name="connsiteY4" fmla="*/ 136187 h 438957"/>
                <a:gd name="connsiteX5" fmla="*/ 1974715 w 2149813"/>
                <a:gd name="connsiteY5" fmla="*/ 97276 h 438957"/>
                <a:gd name="connsiteX6" fmla="*/ 1945532 w 2149813"/>
                <a:gd name="connsiteY6" fmla="*/ 68093 h 438957"/>
                <a:gd name="connsiteX7" fmla="*/ 1887166 w 2149813"/>
                <a:gd name="connsiteY7" fmla="*/ 48638 h 438957"/>
                <a:gd name="connsiteX8" fmla="*/ 1780162 w 2149813"/>
                <a:gd name="connsiteY8" fmla="*/ 29183 h 438957"/>
                <a:gd name="connsiteX9" fmla="*/ 1692613 w 2149813"/>
                <a:gd name="connsiteY9" fmla="*/ 9727 h 438957"/>
                <a:gd name="connsiteX10" fmla="*/ 1605064 w 2149813"/>
                <a:gd name="connsiteY10" fmla="*/ 0 h 438957"/>
                <a:gd name="connsiteX11" fmla="*/ 1400783 w 2149813"/>
                <a:gd name="connsiteY11" fmla="*/ 9727 h 438957"/>
                <a:gd name="connsiteX12" fmla="*/ 1342417 w 2149813"/>
                <a:gd name="connsiteY12" fmla="*/ 19455 h 438957"/>
                <a:gd name="connsiteX13" fmla="*/ 1313235 w 2149813"/>
                <a:gd name="connsiteY13" fmla="*/ 48638 h 438957"/>
                <a:gd name="connsiteX14" fmla="*/ 1303507 w 2149813"/>
                <a:gd name="connsiteY14" fmla="*/ 369651 h 438957"/>
                <a:gd name="connsiteX15" fmla="*/ 1361873 w 2149813"/>
                <a:gd name="connsiteY15" fmla="*/ 418289 h 438957"/>
                <a:gd name="connsiteX16" fmla="*/ 1420239 w 2149813"/>
                <a:gd name="connsiteY16" fmla="*/ 437744 h 438957"/>
                <a:gd name="connsiteX17" fmla="*/ 1595337 w 2149813"/>
                <a:gd name="connsiteY17" fmla="*/ 428017 h 438957"/>
                <a:gd name="connsiteX18" fmla="*/ 1614792 w 2149813"/>
                <a:gd name="connsiteY18" fmla="*/ 369651 h 438957"/>
                <a:gd name="connsiteX19" fmla="*/ 1595337 w 2149813"/>
                <a:gd name="connsiteY19" fmla="*/ 291830 h 438957"/>
                <a:gd name="connsiteX20" fmla="*/ 1585609 w 2149813"/>
                <a:gd name="connsiteY20" fmla="*/ 262647 h 438957"/>
                <a:gd name="connsiteX21" fmla="*/ 1566154 w 2149813"/>
                <a:gd name="connsiteY21" fmla="*/ 233464 h 438957"/>
                <a:gd name="connsiteX22" fmla="*/ 1488332 w 2149813"/>
                <a:gd name="connsiteY22" fmla="*/ 165370 h 438957"/>
                <a:gd name="connsiteX23" fmla="*/ 1420239 w 2149813"/>
                <a:gd name="connsiteY23" fmla="*/ 145915 h 438957"/>
                <a:gd name="connsiteX24" fmla="*/ 1381328 w 2149813"/>
                <a:gd name="connsiteY24" fmla="*/ 126459 h 438957"/>
                <a:gd name="connsiteX25" fmla="*/ 1274324 w 2149813"/>
                <a:gd name="connsiteY25" fmla="*/ 107004 h 438957"/>
                <a:gd name="connsiteX26" fmla="*/ 1021405 w 2149813"/>
                <a:gd name="connsiteY26" fmla="*/ 77821 h 438957"/>
                <a:gd name="connsiteX27" fmla="*/ 904673 w 2149813"/>
                <a:gd name="connsiteY27" fmla="*/ 87549 h 438957"/>
                <a:gd name="connsiteX28" fmla="*/ 671209 w 2149813"/>
                <a:gd name="connsiteY28" fmla="*/ 97276 h 438957"/>
                <a:gd name="connsiteX29" fmla="*/ 612843 w 2149813"/>
                <a:gd name="connsiteY29" fmla="*/ 107004 h 438957"/>
                <a:gd name="connsiteX30" fmla="*/ 525294 w 2149813"/>
                <a:gd name="connsiteY30" fmla="*/ 116732 h 438957"/>
                <a:gd name="connsiteX31" fmla="*/ 437745 w 2149813"/>
                <a:gd name="connsiteY31" fmla="*/ 136187 h 438957"/>
                <a:gd name="connsiteX32" fmla="*/ 379379 w 2149813"/>
                <a:gd name="connsiteY32" fmla="*/ 145915 h 438957"/>
                <a:gd name="connsiteX33" fmla="*/ 291830 w 2149813"/>
                <a:gd name="connsiteY33" fmla="*/ 175098 h 438957"/>
                <a:gd name="connsiteX34" fmla="*/ 223737 w 2149813"/>
                <a:gd name="connsiteY34" fmla="*/ 194553 h 438957"/>
                <a:gd name="connsiteX35" fmla="*/ 165371 w 2149813"/>
                <a:gd name="connsiteY35" fmla="*/ 243191 h 438957"/>
                <a:gd name="connsiteX36" fmla="*/ 107005 w 2149813"/>
                <a:gd name="connsiteY36" fmla="*/ 282102 h 438957"/>
                <a:gd name="connsiteX37" fmla="*/ 97277 w 2149813"/>
                <a:gd name="connsiteY37" fmla="*/ 311285 h 438957"/>
                <a:gd name="connsiteX38" fmla="*/ 38911 w 2149813"/>
                <a:gd name="connsiteY38" fmla="*/ 330740 h 438957"/>
                <a:gd name="connsiteX39" fmla="*/ 0 w 2149813"/>
                <a:gd name="connsiteY39" fmla="*/ 369651 h 438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149813" h="438957">
                  <a:moveTo>
                    <a:pt x="2149813" y="272374"/>
                  </a:moveTo>
                  <a:cubicBezTo>
                    <a:pt x="2140085" y="256161"/>
                    <a:pt x="2132935" y="238091"/>
                    <a:pt x="2120630" y="223736"/>
                  </a:cubicBezTo>
                  <a:cubicBezTo>
                    <a:pt x="2113021" y="214859"/>
                    <a:pt x="2098750" y="213410"/>
                    <a:pt x="2091447" y="204281"/>
                  </a:cubicBezTo>
                  <a:cubicBezTo>
                    <a:pt x="2085042" y="196274"/>
                    <a:pt x="2088970" y="182349"/>
                    <a:pt x="2081720" y="175098"/>
                  </a:cubicBezTo>
                  <a:cubicBezTo>
                    <a:pt x="2065186" y="158564"/>
                    <a:pt x="2042264" y="149940"/>
                    <a:pt x="2023354" y="136187"/>
                  </a:cubicBezTo>
                  <a:cubicBezTo>
                    <a:pt x="2006562" y="123975"/>
                    <a:pt x="1990341" y="110948"/>
                    <a:pt x="1974715" y="97276"/>
                  </a:cubicBezTo>
                  <a:cubicBezTo>
                    <a:pt x="1964362" y="88217"/>
                    <a:pt x="1957558" y="74774"/>
                    <a:pt x="1945532" y="68093"/>
                  </a:cubicBezTo>
                  <a:cubicBezTo>
                    <a:pt x="1927605" y="58134"/>
                    <a:pt x="1906809" y="54531"/>
                    <a:pt x="1887166" y="48638"/>
                  </a:cubicBezTo>
                  <a:cubicBezTo>
                    <a:pt x="1836242" y="33361"/>
                    <a:pt x="1843946" y="40780"/>
                    <a:pt x="1780162" y="29183"/>
                  </a:cubicBezTo>
                  <a:cubicBezTo>
                    <a:pt x="1702266" y="15020"/>
                    <a:pt x="1782740" y="22602"/>
                    <a:pt x="1692613" y="9727"/>
                  </a:cubicBezTo>
                  <a:cubicBezTo>
                    <a:pt x="1663546" y="5575"/>
                    <a:pt x="1634247" y="3242"/>
                    <a:pt x="1605064" y="0"/>
                  </a:cubicBezTo>
                  <a:cubicBezTo>
                    <a:pt x="1536970" y="3242"/>
                    <a:pt x="1468768" y="4691"/>
                    <a:pt x="1400783" y="9727"/>
                  </a:cubicBezTo>
                  <a:cubicBezTo>
                    <a:pt x="1381113" y="11184"/>
                    <a:pt x="1360441" y="11444"/>
                    <a:pt x="1342417" y="19455"/>
                  </a:cubicBezTo>
                  <a:cubicBezTo>
                    <a:pt x="1329846" y="25042"/>
                    <a:pt x="1322962" y="38910"/>
                    <a:pt x="1313235" y="48638"/>
                  </a:cubicBezTo>
                  <a:cubicBezTo>
                    <a:pt x="1279924" y="181875"/>
                    <a:pt x="1275043" y="170407"/>
                    <a:pt x="1303507" y="369651"/>
                  </a:cubicBezTo>
                  <a:cubicBezTo>
                    <a:pt x="1305060" y="380523"/>
                    <a:pt x="1351750" y="413790"/>
                    <a:pt x="1361873" y="418289"/>
                  </a:cubicBezTo>
                  <a:cubicBezTo>
                    <a:pt x="1380613" y="426618"/>
                    <a:pt x="1420239" y="437744"/>
                    <a:pt x="1420239" y="437744"/>
                  </a:cubicBezTo>
                  <a:cubicBezTo>
                    <a:pt x="1478605" y="434502"/>
                    <a:pt x="1540163" y="447328"/>
                    <a:pt x="1595337" y="428017"/>
                  </a:cubicBezTo>
                  <a:cubicBezTo>
                    <a:pt x="1614693" y="421242"/>
                    <a:pt x="1614792" y="369651"/>
                    <a:pt x="1614792" y="369651"/>
                  </a:cubicBezTo>
                  <a:cubicBezTo>
                    <a:pt x="1608307" y="343711"/>
                    <a:pt x="1603793" y="317196"/>
                    <a:pt x="1595337" y="291830"/>
                  </a:cubicBezTo>
                  <a:cubicBezTo>
                    <a:pt x="1592094" y="282102"/>
                    <a:pt x="1590195" y="271818"/>
                    <a:pt x="1585609" y="262647"/>
                  </a:cubicBezTo>
                  <a:cubicBezTo>
                    <a:pt x="1580381" y="252190"/>
                    <a:pt x="1573853" y="242262"/>
                    <a:pt x="1566154" y="233464"/>
                  </a:cubicBezTo>
                  <a:cubicBezTo>
                    <a:pt x="1546431" y="210923"/>
                    <a:pt x="1517634" y="180021"/>
                    <a:pt x="1488332" y="165370"/>
                  </a:cubicBezTo>
                  <a:cubicBezTo>
                    <a:pt x="1474373" y="158391"/>
                    <a:pt x="1432711" y="149033"/>
                    <a:pt x="1420239" y="145915"/>
                  </a:cubicBezTo>
                  <a:cubicBezTo>
                    <a:pt x="1407269" y="139430"/>
                    <a:pt x="1395085" y="131045"/>
                    <a:pt x="1381328" y="126459"/>
                  </a:cubicBezTo>
                  <a:cubicBezTo>
                    <a:pt x="1368486" y="122178"/>
                    <a:pt x="1283224" y="108339"/>
                    <a:pt x="1274324" y="107004"/>
                  </a:cubicBezTo>
                  <a:cubicBezTo>
                    <a:pt x="1118224" y="83589"/>
                    <a:pt x="1167879" y="90028"/>
                    <a:pt x="1021405" y="77821"/>
                  </a:cubicBezTo>
                  <a:cubicBezTo>
                    <a:pt x="982494" y="81064"/>
                    <a:pt x="943658" y="85383"/>
                    <a:pt x="904673" y="87549"/>
                  </a:cubicBezTo>
                  <a:cubicBezTo>
                    <a:pt x="826904" y="91869"/>
                    <a:pt x="748925" y="92095"/>
                    <a:pt x="671209" y="97276"/>
                  </a:cubicBezTo>
                  <a:cubicBezTo>
                    <a:pt x="651529" y="98588"/>
                    <a:pt x="632394" y="104397"/>
                    <a:pt x="612843" y="107004"/>
                  </a:cubicBezTo>
                  <a:cubicBezTo>
                    <a:pt x="583738" y="110885"/>
                    <a:pt x="554477" y="113489"/>
                    <a:pt x="525294" y="116732"/>
                  </a:cubicBezTo>
                  <a:cubicBezTo>
                    <a:pt x="483664" y="127139"/>
                    <a:pt x="483019" y="127955"/>
                    <a:pt x="437745" y="136187"/>
                  </a:cubicBezTo>
                  <a:cubicBezTo>
                    <a:pt x="418339" y="139715"/>
                    <a:pt x="398437" y="140833"/>
                    <a:pt x="379379" y="145915"/>
                  </a:cubicBezTo>
                  <a:cubicBezTo>
                    <a:pt x="349656" y="153841"/>
                    <a:pt x="321673" y="167638"/>
                    <a:pt x="291830" y="175098"/>
                  </a:cubicBezTo>
                  <a:cubicBezTo>
                    <a:pt x="242972" y="187312"/>
                    <a:pt x="265603" y="180597"/>
                    <a:pt x="223737" y="194553"/>
                  </a:cubicBezTo>
                  <a:cubicBezTo>
                    <a:pt x="197178" y="221110"/>
                    <a:pt x="203908" y="216215"/>
                    <a:pt x="165371" y="243191"/>
                  </a:cubicBezTo>
                  <a:cubicBezTo>
                    <a:pt x="146215" y="256600"/>
                    <a:pt x="107005" y="282102"/>
                    <a:pt x="107005" y="282102"/>
                  </a:cubicBezTo>
                  <a:cubicBezTo>
                    <a:pt x="103762" y="291830"/>
                    <a:pt x="105621" y="305325"/>
                    <a:pt x="97277" y="311285"/>
                  </a:cubicBezTo>
                  <a:cubicBezTo>
                    <a:pt x="80589" y="323205"/>
                    <a:pt x="38911" y="330740"/>
                    <a:pt x="38911" y="330740"/>
                  </a:cubicBezTo>
                  <a:lnTo>
                    <a:pt x="0" y="369651"/>
                  </a:ln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01166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30</a:t>
            </a:fld>
            <a:endParaRPr lang="es-E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54" y="1371052"/>
            <a:ext cx="8693239" cy="4558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9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4</a:t>
            </a:fld>
            <a:endParaRPr lang="es-ES" dirty="0"/>
          </a:p>
        </p:txBody>
      </p:sp>
      <p:sp>
        <p:nvSpPr>
          <p:cNvPr id="8" name="Marcador de número de diapositiva 5"/>
          <p:cNvSpPr txBox="1">
            <a:spLocks/>
          </p:cNvSpPr>
          <p:nvPr/>
        </p:nvSpPr>
        <p:spPr>
          <a:xfrm>
            <a:off x="6754335" y="4499241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05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9A3C1E9-1E17-4B2D-975E-2F80F7CB45F8}" type="slidenum">
              <a:rPr lang="es-ES" smtClean="0"/>
              <a:pPr/>
              <a:t>4</a:t>
            </a:fld>
            <a:endParaRPr lang="es-ES" dirty="0"/>
          </a:p>
        </p:txBody>
      </p:sp>
      <p:sp>
        <p:nvSpPr>
          <p:cNvPr id="9" name="TextBox 8"/>
          <p:cNvSpPr txBox="1"/>
          <p:nvPr/>
        </p:nvSpPr>
        <p:spPr>
          <a:xfrm>
            <a:off x="544796" y="989362"/>
            <a:ext cx="841890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MUSIC board developed by ICCUB/</a:t>
            </a:r>
            <a:r>
              <a:rPr lang="en-US" sz="2000" dirty="0" err="1" smtClean="0"/>
              <a:t>SiUB</a:t>
            </a:r>
            <a:r>
              <a:rPr lang="en-US" sz="2000" dirty="0" smtClean="0"/>
              <a:t> team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It takes care of the </a:t>
            </a:r>
            <a:r>
              <a:rPr lang="en-US" sz="2000" dirty="0" err="1" smtClean="0"/>
              <a:t>SiPM</a:t>
            </a:r>
            <a:r>
              <a:rPr lang="en-US" sz="2000" dirty="0" smtClean="0"/>
              <a:t> reading + digitalization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Provides analog/digital signals to scope (debugging) and data to Raspberry PI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320860"/>
            <a:ext cx="4303608" cy="33433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09" b="26797"/>
          <a:stretch/>
        </p:blipFill>
        <p:spPr>
          <a:xfrm>
            <a:off x="5127093" y="4971179"/>
            <a:ext cx="3518635" cy="153122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639" y="2241677"/>
            <a:ext cx="3519894" cy="263992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60867" y="3141132"/>
            <a:ext cx="4343400" cy="2624668"/>
          </a:xfrm>
          <a:prstGeom prst="rect">
            <a:avLst/>
          </a:prstGeom>
          <a:noFill/>
          <a:ln w="2857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stCxn id="13" idx="3"/>
            <a:endCxn id="12" idx="1"/>
          </p:cNvCxnSpPr>
          <p:nvPr/>
        </p:nvCxnSpPr>
        <p:spPr>
          <a:xfrm flipV="1">
            <a:off x="4504267" y="3561637"/>
            <a:ext cx="603372" cy="891829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1"/>
          </p:cNvCxnSpPr>
          <p:nvPr/>
        </p:nvCxnSpPr>
        <p:spPr>
          <a:xfrm flipH="1" flipV="1">
            <a:off x="3539567" y="5522512"/>
            <a:ext cx="1587526" cy="21427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ítulo 1"/>
          <p:cNvSpPr>
            <a:spLocks noGrp="1"/>
          </p:cNvSpPr>
          <p:nvPr>
            <p:ph type="title"/>
          </p:nvPr>
        </p:nvSpPr>
        <p:spPr>
          <a:xfrm>
            <a:off x="1009653" y="133012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s-ES" sz="3200" dirty="0" smtClean="0"/>
              <a:t>PARTS OF THE SYSTEM</a:t>
            </a:r>
            <a:endParaRPr lang="es-ES" sz="3200" dirty="0"/>
          </a:p>
        </p:txBody>
      </p:sp>
      <p:sp>
        <p:nvSpPr>
          <p:cNvPr id="2" name="Rectangle 1"/>
          <p:cNvSpPr/>
          <p:nvPr/>
        </p:nvSpPr>
        <p:spPr>
          <a:xfrm>
            <a:off x="7594600" y="5079999"/>
            <a:ext cx="749300" cy="65678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775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3C1E9-1E17-4B2D-975E-2F80F7CB45F8}" type="slidenum">
              <a:rPr lang="es-ES" smtClean="0"/>
              <a:t>5</a:t>
            </a:fld>
            <a:endParaRPr lang="es-ES" dirty="0"/>
          </a:p>
        </p:txBody>
      </p:sp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009653" y="133012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s-ES" sz="3200" dirty="0" smtClean="0"/>
              <a:t>LAB TESTS</a:t>
            </a:r>
            <a:endParaRPr lang="es-ES" sz="3200" dirty="0"/>
          </a:p>
        </p:txBody>
      </p:sp>
      <p:sp>
        <p:nvSpPr>
          <p:cNvPr id="4" name="Rectangle 3"/>
          <p:cNvSpPr/>
          <p:nvPr/>
        </p:nvSpPr>
        <p:spPr>
          <a:xfrm>
            <a:off x="2904067" y="4021667"/>
            <a:ext cx="2590800" cy="1524000"/>
          </a:xfrm>
          <a:prstGeom prst="rect">
            <a:avLst/>
          </a:prstGeom>
          <a:solidFill>
            <a:srgbClr val="00B0F0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341034" y="3335867"/>
            <a:ext cx="0" cy="685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093634" y="3335867"/>
            <a:ext cx="0" cy="6858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904067" y="2954867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+80V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885267" y="2954867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+5V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5190067" y="5240867"/>
            <a:ext cx="1143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4961467" y="5240867"/>
            <a:ext cx="1143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732867" y="5240867"/>
            <a:ext cx="1143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4504267" y="5240867"/>
            <a:ext cx="1143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2667847" y="3716867"/>
            <a:ext cx="3055620" cy="213360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/>
          <p:cNvGrpSpPr/>
          <p:nvPr/>
        </p:nvGrpSpPr>
        <p:grpSpPr>
          <a:xfrm>
            <a:off x="770467" y="804333"/>
            <a:ext cx="6781800" cy="4512734"/>
            <a:chOff x="770467" y="804333"/>
            <a:chExt cx="6781800" cy="4512734"/>
          </a:xfrm>
        </p:grpSpPr>
        <p:sp>
          <p:nvSpPr>
            <p:cNvPr id="5" name="Freeform 4"/>
            <p:cNvSpPr/>
            <p:nvPr/>
          </p:nvSpPr>
          <p:spPr>
            <a:xfrm>
              <a:off x="847929" y="927261"/>
              <a:ext cx="2802898" cy="4008806"/>
            </a:xfrm>
            <a:custGeom>
              <a:avLst/>
              <a:gdLst>
                <a:gd name="connsiteX0" fmla="*/ 2780038 w 2802898"/>
                <a:gd name="connsiteY0" fmla="*/ 363087 h 4686528"/>
                <a:gd name="connsiteX1" fmla="*/ 90178 w 2802898"/>
                <a:gd name="connsiteY1" fmla="*/ 393567 h 4686528"/>
                <a:gd name="connsiteX2" fmla="*/ 836938 w 2802898"/>
                <a:gd name="connsiteY2" fmla="*/ 4378827 h 4686528"/>
                <a:gd name="connsiteX3" fmla="*/ 2802898 w 2802898"/>
                <a:gd name="connsiteY3" fmla="*/ 4119747 h 468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02898" h="4686528">
                  <a:moveTo>
                    <a:pt x="2780038" y="363087"/>
                  </a:moveTo>
                  <a:cubicBezTo>
                    <a:pt x="1597033" y="43682"/>
                    <a:pt x="414028" y="-275723"/>
                    <a:pt x="90178" y="393567"/>
                  </a:cubicBezTo>
                  <a:cubicBezTo>
                    <a:pt x="-233672" y="1062857"/>
                    <a:pt x="384818" y="3757797"/>
                    <a:pt x="836938" y="4378827"/>
                  </a:cubicBezTo>
                  <a:cubicBezTo>
                    <a:pt x="1289058" y="4999857"/>
                    <a:pt x="2045978" y="4559802"/>
                    <a:pt x="2802898" y="4119747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/>
          </p:nvSpPr>
          <p:spPr>
            <a:xfrm>
              <a:off x="770467" y="804333"/>
              <a:ext cx="2802898" cy="4512734"/>
            </a:xfrm>
            <a:custGeom>
              <a:avLst/>
              <a:gdLst>
                <a:gd name="connsiteX0" fmla="*/ 2780038 w 2802898"/>
                <a:gd name="connsiteY0" fmla="*/ 363087 h 4686528"/>
                <a:gd name="connsiteX1" fmla="*/ 90178 w 2802898"/>
                <a:gd name="connsiteY1" fmla="*/ 393567 h 4686528"/>
                <a:gd name="connsiteX2" fmla="*/ 836938 w 2802898"/>
                <a:gd name="connsiteY2" fmla="*/ 4378827 h 4686528"/>
                <a:gd name="connsiteX3" fmla="*/ 2802898 w 2802898"/>
                <a:gd name="connsiteY3" fmla="*/ 4119747 h 468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02898" h="4686528">
                  <a:moveTo>
                    <a:pt x="2780038" y="363087"/>
                  </a:moveTo>
                  <a:cubicBezTo>
                    <a:pt x="1597033" y="43682"/>
                    <a:pt x="414028" y="-275723"/>
                    <a:pt x="90178" y="393567"/>
                  </a:cubicBezTo>
                  <a:cubicBezTo>
                    <a:pt x="-233672" y="1062857"/>
                    <a:pt x="384818" y="3757797"/>
                    <a:pt x="836938" y="4378827"/>
                  </a:cubicBezTo>
                  <a:cubicBezTo>
                    <a:pt x="1289058" y="4999857"/>
                    <a:pt x="2045978" y="4559802"/>
                    <a:pt x="2802898" y="4119747"/>
                  </a:cubicBezTo>
                </a:path>
              </a:pathLst>
            </a:cu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7"/>
            <p:cNvSpPr/>
            <p:nvPr/>
          </p:nvSpPr>
          <p:spPr>
            <a:xfrm flipH="1">
              <a:off x="4673169" y="924588"/>
              <a:ext cx="2802898" cy="4008806"/>
            </a:xfrm>
            <a:custGeom>
              <a:avLst/>
              <a:gdLst>
                <a:gd name="connsiteX0" fmla="*/ 2780038 w 2802898"/>
                <a:gd name="connsiteY0" fmla="*/ 363087 h 4686528"/>
                <a:gd name="connsiteX1" fmla="*/ 90178 w 2802898"/>
                <a:gd name="connsiteY1" fmla="*/ 393567 h 4686528"/>
                <a:gd name="connsiteX2" fmla="*/ 836938 w 2802898"/>
                <a:gd name="connsiteY2" fmla="*/ 4378827 h 4686528"/>
                <a:gd name="connsiteX3" fmla="*/ 2802898 w 2802898"/>
                <a:gd name="connsiteY3" fmla="*/ 4119747 h 468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02898" h="4686528">
                  <a:moveTo>
                    <a:pt x="2780038" y="363087"/>
                  </a:moveTo>
                  <a:cubicBezTo>
                    <a:pt x="1597033" y="43682"/>
                    <a:pt x="414028" y="-275723"/>
                    <a:pt x="90178" y="393567"/>
                  </a:cubicBezTo>
                  <a:cubicBezTo>
                    <a:pt x="-233672" y="1062857"/>
                    <a:pt x="384818" y="3757797"/>
                    <a:pt x="836938" y="4378827"/>
                  </a:cubicBezTo>
                  <a:cubicBezTo>
                    <a:pt x="1289058" y="4999857"/>
                    <a:pt x="2045978" y="4559802"/>
                    <a:pt x="2802898" y="4119747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8"/>
            <p:cNvSpPr/>
            <p:nvPr/>
          </p:nvSpPr>
          <p:spPr>
            <a:xfrm flipH="1">
              <a:off x="4749369" y="804333"/>
              <a:ext cx="2802898" cy="4512734"/>
            </a:xfrm>
            <a:custGeom>
              <a:avLst/>
              <a:gdLst>
                <a:gd name="connsiteX0" fmla="*/ 2780038 w 2802898"/>
                <a:gd name="connsiteY0" fmla="*/ 363087 h 4686528"/>
                <a:gd name="connsiteX1" fmla="*/ 90178 w 2802898"/>
                <a:gd name="connsiteY1" fmla="*/ 393567 h 4686528"/>
                <a:gd name="connsiteX2" fmla="*/ 836938 w 2802898"/>
                <a:gd name="connsiteY2" fmla="*/ 4378827 h 4686528"/>
                <a:gd name="connsiteX3" fmla="*/ 2802898 w 2802898"/>
                <a:gd name="connsiteY3" fmla="*/ 4119747 h 468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02898" h="4686528">
                  <a:moveTo>
                    <a:pt x="2780038" y="363087"/>
                  </a:moveTo>
                  <a:cubicBezTo>
                    <a:pt x="1597033" y="43682"/>
                    <a:pt x="414028" y="-275723"/>
                    <a:pt x="90178" y="393567"/>
                  </a:cubicBezTo>
                  <a:cubicBezTo>
                    <a:pt x="-233672" y="1062857"/>
                    <a:pt x="384818" y="3757797"/>
                    <a:pt x="836938" y="4378827"/>
                  </a:cubicBezTo>
                  <a:cubicBezTo>
                    <a:pt x="1289058" y="4999857"/>
                    <a:pt x="2045978" y="4559802"/>
                    <a:pt x="2802898" y="4119747"/>
                  </a:cubicBezTo>
                </a:path>
              </a:pathLst>
            </a:cu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496734" y="931334"/>
              <a:ext cx="1295400" cy="609600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2504" y="961997"/>
              <a:ext cx="650725" cy="570469"/>
            </a:xfrm>
            <a:prstGeom prst="rect">
              <a:avLst/>
            </a:prstGeom>
          </p:spPr>
        </p:pic>
        <p:cxnSp>
          <p:nvCxnSpPr>
            <p:cNvPr id="27" name="Straight Connector 26"/>
            <p:cNvCxnSpPr/>
            <p:nvPr/>
          </p:nvCxnSpPr>
          <p:spPr>
            <a:xfrm flipV="1">
              <a:off x="3127903" y="4515381"/>
              <a:ext cx="383381" cy="183355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3151717" y="4783668"/>
              <a:ext cx="361950" cy="207168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809067" y="4783667"/>
              <a:ext cx="361950" cy="207168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809067" y="4500299"/>
              <a:ext cx="361950" cy="185737"/>
            </a:xfrm>
            <a:prstGeom prst="line">
              <a:avLst/>
            </a:prstGeom>
            <a:ln w="571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ctangle 30"/>
          <p:cNvSpPr/>
          <p:nvPr/>
        </p:nvSpPr>
        <p:spPr>
          <a:xfrm>
            <a:off x="3513667" y="4631267"/>
            <a:ext cx="533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err="1" smtClean="0"/>
              <a:t>SiPM</a:t>
            </a:r>
            <a:endParaRPr lang="en-US" sz="1100" b="1" dirty="0"/>
          </a:p>
        </p:txBody>
      </p:sp>
      <p:sp>
        <p:nvSpPr>
          <p:cNvPr id="32" name="Rectangle 31"/>
          <p:cNvSpPr/>
          <p:nvPr/>
        </p:nvSpPr>
        <p:spPr>
          <a:xfrm>
            <a:off x="4275667" y="4250267"/>
            <a:ext cx="533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err="1" smtClean="0"/>
              <a:t>SiPM</a:t>
            </a:r>
            <a:endParaRPr lang="en-US" sz="1100" b="1" dirty="0"/>
          </a:p>
        </p:txBody>
      </p:sp>
      <p:sp>
        <p:nvSpPr>
          <p:cNvPr id="33" name="Rectangle 32"/>
          <p:cNvSpPr/>
          <p:nvPr/>
        </p:nvSpPr>
        <p:spPr>
          <a:xfrm>
            <a:off x="4275667" y="4631267"/>
            <a:ext cx="533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err="1" smtClean="0"/>
              <a:t>SiPM</a:t>
            </a:r>
            <a:endParaRPr lang="en-US" sz="1100" b="1" dirty="0"/>
          </a:p>
        </p:txBody>
      </p:sp>
      <p:sp>
        <p:nvSpPr>
          <p:cNvPr id="34" name="Rectangle 33"/>
          <p:cNvSpPr/>
          <p:nvPr/>
        </p:nvSpPr>
        <p:spPr>
          <a:xfrm>
            <a:off x="3513667" y="4250267"/>
            <a:ext cx="533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 err="1" smtClean="0"/>
              <a:t>SiPM</a:t>
            </a:r>
            <a:endParaRPr lang="en-US" sz="1100" b="1" dirty="0"/>
          </a:p>
        </p:txBody>
      </p:sp>
      <p:sp>
        <p:nvSpPr>
          <p:cNvPr id="35" name="Rectangle 34"/>
          <p:cNvSpPr/>
          <p:nvPr/>
        </p:nvSpPr>
        <p:spPr>
          <a:xfrm>
            <a:off x="3056467" y="4174067"/>
            <a:ext cx="2247900" cy="899160"/>
          </a:xfrm>
          <a:prstGeom prst="rect">
            <a:avLst/>
          </a:prstGeom>
          <a:noFill/>
          <a:ln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triped Right Arrow 1"/>
          <p:cNvSpPr/>
          <p:nvPr/>
        </p:nvSpPr>
        <p:spPr>
          <a:xfrm>
            <a:off x="4258731" y="1638300"/>
            <a:ext cx="1151467" cy="414866"/>
          </a:xfrm>
          <a:prstGeom prst="stripedRightArrow">
            <a:avLst>
              <a:gd name="adj1" fmla="val 41836"/>
              <a:gd name="adj2" fmla="val 663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triped Right Arrow 39"/>
          <p:cNvSpPr/>
          <p:nvPr/>
        </p:nvSpPr>
        <p:spPr>
          <a:xfrm flipH="1">
            <a:off x="2929465" y="1638300"/>
            <a:ext cx="1151467" cy="414866"/>
          </a:xfrm>
          <a:prstGeom prst="stripedRightArrow">
            <a:avLst>
              <a:gd name="adj1" fmla="val 41836"/>
              <a:gd name="adj2" fmla="val 663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4070558" y="5240867"/>
            <a:ext cx="3055553" cy="1617133"/>
            <a:chOff x="4070558" y="5240867"/>
            <a:chExt cx="3055553" cy="1617133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247217" y="5240867"/>
              <a:ext cx="0" cy="9906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18617" y="5240867"/>
              <a:ext cx="0" cy="9906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790017" y="5240867"/>
              <a:ext cx="0" cy="9906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561417" y="5240867"/>
              <a:ext cx="0" cy="9906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4070558" y="6155267"/>
              <a:ext cx="1424309" cy="609600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SCOPE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pic>
          <p:nvPicPr>
            <p:cNvPr id="41" name="Picture 40" descr="Illustrazione gratis: Computer, Tasti, Raggi, Pc ...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0466" y="5901266"/>
              <a:ext cx="1275645" cy="956734"/>
            </a:xfrm>
            <a:prstGeom prst="rect">
              <a:avLst/>
            </a:prstGeom>
          </p:spPr>
        </p:pic>
        <p:cxnSp>
          <p:nvCxnSpPr>
            <p:cNvPr id="43" name="Straight Arrow Connector 42"/>
            <p:cNvCxnSpPr/>
            <p:nvPr/>
          </p:nvCxnSpPr>
          <p:spPr>
            <a:xfrm>
              <a:off x="5554132" y="6392333"/>
              <a:ext cx="516467" cy="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3508969" y="3347535"/>
            <a:ext cx="1445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MUSIC board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220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009653" y="133012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LAB TESTS</a:t>
            </a:r>
            <a:endParaRPr lang="en-US" sz="32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527053" y="852679"/>
            <a:ext cx="8435878" cy="994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0" kern="1200">
                <a:solidFill>
                  <a:srgbClr val="323E4F"/>
                </a:solidFill>
                <a:latin typeface="Arial Black" charset="0"/>
                <a:ea typeface="+mn-ea"/>
                <a:cs typeface="+mn-cs"/>
              </a:defRPr>
            </a:lvl1pPr>
          </a:lstStyle>
          <a:p>
            <a:pPr algn="l"/>
            <a:r>
              <a:rPr lang="en-US" sz="3200" dirty="0" smtClean="0">
                <a:solidFill>
                  <a:srgbClr val="FFC000"/>
                </a:solidFill>
              </a:rPr>
              <a:t>Losses location / Delay Distribution</a:t>
            </a:r>
            <a:endParaRPr lang="en-US" sz="3200" dirty="0">
              <a:solidFill>
                <a:srgbClr val="FFC000"/>
              </a:solidFill>
            </a:endParaRPr>
          </a:p>
        </p:txBody>
      </p:sp>
      <p:pic>
        <p:nvPicPr>
          <p:cNvPr id="6" name="6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34" y="2203662"/>
            <a:ext cx="7632848" cy="4270761"/>
          </a:xfrm>
          <a:prstGeom prst="rect">
            <a:avLst/>
          </a:prstGeom>
        </p:spPr>
      </p:pic>
      <p:sp>
        <p:nvSpPr>
          <p:cNvPr id="7" name="7 CuadroTexto"/>
          <p:cNvSpPr txBox="1"/>
          <p:nvPr/>
        </p:nvSpPr>
        <p:spPr>
          <a:xfrm>
            <a:off x="590434" y="1441343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en-US" sz="2000" dirty="0" smtClean="0"/>
              <a:t>Delay time between the signals from the </a:t>
            </a:r>
            <a:r>
              <a:rPr lang="en-US" sz="2000" dirty="0" err="1" smtClean="0"/>
              <a:t>SiPM</a:t>
            </a:r>
            <a:r>
              <a:rPr lang="en-US" sz="2000" dirty="0" smtClean="0"/>
              <a:t> at both ends of the fiber, processed with MUSIC ASIC and recorded with Scope.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38885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009653" y="133012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LAB TESTS</a:t>
            </a:r>
            <a:endParaRPr lang="en-US" sz="3200" dirty="0"/>
          </a:p>
        </p:txBody>
      </p:sp>
      <p:pic>
        <p:nvPicPr>
          <p:cNvPr id="8" name="7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72648"/>
            <a:ext cx="7399460" cy="4140175"/>
          </a:xfrm>
        </p:spPr>
      </p:pic>
      <p:sp>
        <p:nvSpPr>
          <p:cNvPr id="9" name="10 CuadroTexto"/>
          <p:cNvSpPr txBox="1"/>
          <p:nvPr/>
        </p:nvSpPr>
        <p:spPr>
          <a:xfrm>
            <a:off x="514069" y="1339751"/>
            <a:ext cx="81369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en-US" sz="2000" dirty="0" smtClean="0"/>
              <a:t>Histogram summation for all the delay times from the different positions</a:t>
            </a:r>
            <a:endParaRPr lang="en-US" sz="2000" dirty="0"/>
          </a:p>
        </p:txBody>
      </p:sp>
      <p:sp>
        <p:nvSpPr>
          <p:cNvPr id="10" name="11 CuadroTexto"/>
          <p:cNvSpPr txBox="1"/>
          <p:nvPr/>
        </p:nvSpPr>
        <p:spPr>
          <a:xfrm>
            <a:off x="755576" y="5944931"/>
            <a:ext cx="7776864" cy="707886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en-US" sz="2000" dirty="0" smtClean="0"/>
              <a:t>Enough resolution to distinguish two losses with 20cm of separation in a 2m optical fiber</a:t>
            </a:r>
            <a:endParaRPr lang="en-US" sz="2000" dirty="0"/>
          </a:p>
        </p:txBody>
      </p:sp>
      <p:sp>
        <p:nvSpPr>
          <p:cNvPr id="11" name="2 Rectángulo"/>
          <p:cNvSpPr/>
          <p:nvPr/>
        </p:nvSpPr>
        <p:spPr bwMode="auto">
          <a:xfrm rot="-960000">
            <a:off x="5947260" y="2499618"/>
            <a:ext cx="1656184" cy="284336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n-US" sz="1400" b="1" dirty="0" smtClean="0">
                <a:solidFill>
                  <a:srgbClr val="FF0000"/>
                </a:solidFill>
                <a:latin typeface="Arial" pitchFamily="34" charset="0"/>
              </a:rPr>
              <a:t>20cm resolution</a:t>
            </a:r>
            <a:endParaRPr kumimoji="0" lang="en-US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527053" y="852679"/>
            <a:ext cx="8435878" cy="994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0" kern="1200">
                <a:solidFill>
                  <a:srgbClr val="323E4F"/>
                </a:solidFill>
                <a:latin typeface="Arial Black" charset="0"/>
                <a:ea typeface="+mn-ea"/>
                <a:cs typeface="+mn-cs"/>
              </a:defRPr>
            </a:lvl1pPr>
          </a:lstStyle>
          <a:p>
            <a:pPr algn="l"/>
            <a:r>
              <a:rPr lang="en-US" sz="3200" dirty="0" smtClean="0">
                <a:solidFill>
                  <a:srgbClr val="FFC000"/>
                </a:solidFill>
              </a:rPr>
              <a:t>Losses location / Delay Distribution</a:t>
            </a:r>
            <a:endParaRPr lang="en-US" sz="3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914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009653" y="133012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TESTS WITH BEAM</a:t>
            </a:r>
            <a:endParaRPr lang="en-US" sz="3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34" y="2166790"/>
            <a:ext cx="2549814" cy="33997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8609" y="2136549"/>
            <a:ext cx="4642123" cy="3606322"/>
          </a:xfrm>
          <a:prstGeom prst="rect">
            <a:avLst/>
          </a:prstGeom>
        </p:spPr>
      </p:pic>
      <p:sp>
        <p:nvSpPr>
          <p:cNvPr id="17" name="Freeform 16"/>
          <p:cNvSpPr/>
          <p:nvPr/>
        </p:nvSpPr>
        <p:spPr>
          <a:xfrm>
            <a:off x="2370985" y="2621120"/>
            <a:ext cx="2336800" cy="409104"/>
          </a:xfrm>
          <a:custGeom>
            <a:avLst/>
            <a:gdLst>
              <a:gd name="connsiteX0" fmla="*/ 2149813 w 2149813"/>
              <a:gd name="connsiteY0" fmla="*/ 272374 h 438957"/>
              <a:gd name="connsiteX1" fmla="*/ 2120630 w 2149813"/>
              <a:gd name="connsiteY1" fmla="*/ 223736 h 438957"/>
              <a:gd name="connsiteX2" fmla="*/ 2091447 w 2149813"/>
              <a:gd name="connsiteY2" fmla="*/ 204281 h 438957"/>
              <a:gd name="connsiteX3" fmla="*/ 2081720 w 2149813"/>
              <a:gd name="connsiteY3" fmla="*/ 175098 h 438957"/>
              <a:gd name="connsiteX4" fmla="*/ 2023354 w 2149813"/>
              <a:gd name="connsiteY4" fmla="*/ 136187 h 438957"/>
              <a:gd name="connsiteX5" fmla="*/ 1974715 w 2149813"/>
              <a:gd name="connsiteY5" fmla="*/ 97276 h 438957"/>
              <a:gd name="connsiteX6" fmla="*/ 1945532 w 2149813"/>
              <a:gd name="connsiteY6" fmla="*/ 68093 h 438957"/>
              <a:gd name="connsiteX7" fmla="*/ 1887166 w 2149813"/>
              <a:gd name="connsiteY7" fmla="*/ 48638 h 438957"/>
              <a:gd name="connsiteX8" fmla="*/ 1780162 w 2149813"/>
              <a:gd name="connsiteY8" fmla="*/ 29183 h 438957"/>
              <a:gd name="connsiteX9" fmla="*/ 1692613 w 2149813"/>
              <a:gd name="connsiteY9" fmla="*/ 9727 h 438957"/>
              <a:gd name="connsiteX10" fmla="*/ 1605064 w 2149813"/>
              <a:gd name="connsiteY10" fmla="*/ 0 h 438957"/>
              <a:gd name="connsiteX11" fmla="*/ 1400783 w 2149813"/>
              <a:gd name="connsiteY11" fmla="*/ 9727 h 438957"/>
              <a:gd name="connsiteX12" fmla="*/ 1342417 w 2149813"/>
              <a:gd name="connsiteY12" fmla="*/ 19455 h 438957"/>
              <a:gd name="connsiteX13" fmla="*/ 1313235 w 2149813"/>
              <a:gd name="connsiteY13" fmla="*/ 48638 h 438957"/>
              <a:gd name="connsiteX14" fmla="*/ 1303507 w 2149813"/>
              <a:gd name="connsiteY14" fmla="*/ 369651 h 438957"/>
              <a:gd name="connsiteX15" fmla="*/ 1361873 w 2149813"/>
              <a:gd name="connsiteY15" fmla="*/ 418289 h 438957"/>
              <a:gd name="connsiteX16" fmla="*/ 1420239 w 2149813"/>
              <a:gd name="connsiteY16" fmla="*/ 437744 h 438957"/>
              <a:gd name="connsiteX17" fmla="*/ 1595337 w 2149813"/>
              <a:gd name="connsiteY17" fmla="*/ 428017 h 438957"/>
              <a:gd name="connsiteX18" fmla="*/ 1614792 w 2149813"/>
              <a:gd name="connsiteY18" fmla="*/ 369651 h 438957"/>
              <a:gd name="connsiteX19" fmla="*/ 1595337 w 2149813"/>
              <a:gd name="connsiteY19" fmla="*/ 291830 h 438957"/>
              <a:gd name="connsiteX20" fmla="*/ 1585609 w 2149813"/>
              <a:gd name="connsiteY20" fmla="*/ 262647 h 438957"/>
              <a:gd name="connsiteX21" fmla="*/ 1566154 w 2149813"/>
              <a:gd name="connsiteY21" fmla="*/ 233464 h 438957"/>
              <a:gd name="connsiteX22" fmla="*/ 1488332 w 2149813"/>
              <a:gd name="connsiteY22" fmla="*/ 165370 h 438957"/>
              <a:gd name="connsiteX23" fmla="*/ 1420239 w 2149813"/>
              <a:gd name="connsiteY23" fmla="*/ 145915 h 438957"/>
              <a:gd name="connsiteX24" fmla="*/ 1381328 w 2149813"/>
              <a:gd name="connsiteY24" fmla="*/ 126459 h 438957"/>
              <a:gd name="connsiteX25" fmla="*/ 1274324 w 2149813"/>
              <a:gd name="connsiteY25" fmla="*/ 107004 h 438957"/>
              <a:gd name="connsiteX26" fmla="*/ 1021405 w 2149813"/>
              <a:gd name="connsiteY26" fmla="*/ 77821 h 438957"/>
              <a:gd name="connsiteX27" fmla="*/ 904673 w 2149813"/>
              <a:gd name="connsiteY27" fmla="*/ 87549 h 438957"/>
              <a:gd name="connsiteX28" fmla="*/ 671209 w 2149813"/>
              <a:gd name="connsiteY28" fmla="*/ 97276 h 438957"/>
              <a:gd name="connsiteX29" fmla="*/ 612843 w 2149813"/>
              <a:gd name="connsiteY29" fmla="*/ 107004 h 438957"/>
              <a:gd name="connsiteX30" fmla="*/ 525294 w 2149813"/>
              <a:gd name="connsiteY30" fmla="*/ 116732 h 438957"/>
              <a:gd name="connsiteX31" fmla="*/ 437745 w 2149813"/>
              <a:gd name="connsiteY31" fmla="*/ 136187 h 438957"/>
              <a:gd name="connsiteX32" fmla="*/ 379379 w 2149813"/>
              <a:gd name="connsiteY32" fmla="*/ 145915 h 438957"/>
              <a:gd name="connsiteX33" fmla="*/ 291830 w 2149813"/>
              <a:gd name="connsiteY33" fmla="*/ 175098 h 438957"/>
              <a:gd name="connsiteX34" fmla="*/ 223737 w 2149813"/>
              <a:gd name="connsiteY34" fmla="*/ 194553 h 438957"/>
              <a:gd name="connsiteX35" fmla="*/ 165371 w 2149813"/>
              <a:gd name="connsiteY35" fmla="*/ 243191 h 438957"/>
              <a:gd name="connsiteX36" fmla="*/ 107005 w 2149813"/>
              <a:gd name="connsiteY36" fmla="*/ 282102 h 438957"/>
              <a:gd name="connsiteX37" fmla="*/ 97277 w 2149813"/>
              <a:gd name="connsiteY37" fmla="*/ 311285 h 438957"/>
              <a:gd name="connsiteX38" fmla="*/ 38911 w 2149813"/>
              <a:gd name="connsiteY38" fmla="*/ 330740 h 438957"/>
              <a:gd name="connsiteX39" fmla="*/ 0 w 2149813"/>
              <a:gd name="connsiteY39" fmla="*/ 369651 h 438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149813" h="438957">
                <a:moveTo>
                  <a:pt x="2149813" y="272374"/>
                </a:moveTo>
                <a:cubicBezTo>
                  <a:pt x="2140085" y="256161"/>
                  <a:pt x="2132935" y="238091"/>
                  <a:pt x="2120630" y="223736"/>
                </a:cubicBezTo>
                <a:cubicBezTo>
                  <a:pt x="2113021" y="214859"/>
                  <a:pt x="2098750" y="213410"/>
                  <a:pt x="2091447" y="204281"/>
                </a:cubicBezTo>
                <a:cubicBezTo>
                  <a:pt x="2085042" y="196274"/>
                  <a:pt x="2088970" y="182349"/>
                  <a:pt x="2081720" y="175098"/>
                </a:cubicBezTo>
                <a:cubicBezTo>
                  <a:pt x="2065186" y="158564"/>
                  <a:pt x="2042264" y="149940"/>
                  <a:pt x="2023354" y="136187"/>
                </a:cubicBezTo>
                <a:cubicBezTo>
                  <a:pt x="2006562" y="123975"/>
                  <a:pt x="1990341" y="110948"/>
                  <a:pt x="1974715" y="97276"/>
                </a:cubicBezTo>
                <a:cubicBezTo>
                  <a:pt x="1964362" y="88217"/>
                  <a:pt x="1957558" y="74774"/>
                  <a:pt x="1945532" y="68093"/>
                </a:cubicBezTo>
                <a:cubicBezTo>
                  <a:pt x="1927605" y="58134"/>
                  <a:pt x="1906809" y="54531"/>
                  <a:pt x="1887166" y="48638"/>
                </a:cubicBezTo>
                <a:cubicBezTo>
                  <a:pt x="1836242" y="33361"/>
                  <a:pt x="1843946" y="40780"/>
                  <a:pt x="1780162" y="29183"/>
                </a:cubicBezTo>
                <a:cubicBezTo>
                  <a:pt x="1702266" y="15020"/>
                  <a:pt x="1782740" y="22602"/>
                  <a:pt x="1692613" y="9727"/>
                </a:cubicBezTo>
                <a:cubicBezTo>
                  <a:pt x="1663546" y="5575"/>
                  <a:pt x="1634247" y="3242"/>
                  <a:pt x="1605064" y="0"/>
                </a:cubicBezTo>
                <a:cubicBezTo>
                  <a:pt x="1536970" y="3242"/>
                  <a:pt x="1468768" y="4691"/>
                  <a:pt x="1400783" y="9727"/>
                </a:cubicBezTo>
                <a:cubicBezTo>
                  <a:pt x="1381113" y="11184"/>
                  <a:pt x="1360441" y="11444"/>
                  <a:pt x="1342417" y="19455"/>
                </a:cubicBezTo>
                <a:cubicBezTo>
                  <a:pt x="1329846" y="25042"/>
                  <a:pt x="1322962" y="38910"/>
                  <a:pt x="1313235" y="48638"/>
                </a:cubicBezTo>
                <a:cubicBezTo>
                  <a:pt x="1279924" y="181875"/>
                  <a:pt x="1275043" y="170407"/>
                  <a:pt x="1303507" y="369651"/>
                </a:cubicBezTo>
                <a:cubicBezTo>
                  <a:pt x="1305060" y="380523"/>
                  <a:pt x="1351750" y="413790"/>
                  <a:pt x="1361873" y="418289"/>
                </a:cubicBezTo>
                <a:cubicBezTo>
                  <a:pt x="1380613" y="426618"/>
                  <a:pt x="1420239" y="437744"/>
                  <a:pt x="1420239" y="437744"/>
                </a:cubicBezTo>
                <a:cubicBezTo>
                  <a:pt x="1478605" y="434502"/>
                  <a:pt x="1540163" y="447328"/>
                  <a:pt x="1595337" y="428017"/>
                </a:cubicBezTo>
                <a:cubicBezTo>
                  <a:pt x="1614693" y="421242"/>
                  <a:pt x="1614792" y="369651"/>
                  <a:pt x="1614792" y="369651"/>
                </a:cubicBezTo>
                <a:cubicBezTo>
                  <a:pt x="1608307" y="343711"/>
                  <a:pt x="1603793" y="317196"/>
                  <a:pt x="1595337" y="291830"/>
                </a:cubicBezTo>
                <a:cubicBezTo>
                  <a:pt x="1592094" y="282102"/>
                  <a:pt x="1590195" y="271818"/>
                  <a:pt x="1585609" y="262647"/>
                </a:cubicBezTo>
                <a:cubicBezTo>
                  <a:pt x="1580381" y="252190"/>
                  <a:pt x="1573853" y="242262"/>
                  <a:pt x="1566154" y="233464"/>
                </a:cubicBezTo>
                <a:cubicBezTo>
                  <a:pt x="1546431" y="210923"/>
                  <a:pt x="1517634" y="180021"/>
                  <a:pt x="1488332" y="165370"/>
                </a:cubicBezTo>
                <a:cubicBezTo>
                  <a:pt x="1474373" y="158391"/>
                  <a:pt x="1432711" y="149033"/>
                  <a:pt x="1420239" y="145915"/>
                </a:cubicBezTo>
                <a:cubicBezTo>
                  <a:pt x="1407269" y="139430"/>
                  <a:pt x="1395085" y="131045"/>
                  <a:pt x="1381328" y="126459"/>
                </a:cubicBezTo>
                <a:cubicBezTo>
                  <a:pt x="1368486" y="122178"/>
                  <a:pt x="1283224" y="108339"/>
                  <a:pt x="1274324" y="107004"/>
                </a:cubicBezTo>
                <a:cubicBezTo>
                  <a:pt x="1118224" y="83589"/>
                  <a:pt x="1167879" y="90028"/>
                  <a:pt x="1021405" y="77821"/>
                </a:cubicBezTo>
                <a:cubicBezTo>
                  <a:pt x="982494" y="81064"/>
                  <a:pt x="943658" y="85383"/>
                  <a:pt x="904673" y="87549"/>
                </a:cubicBezTo>
                <a:cubicBezTo>
                  <a:pt x="826904" y="91869"/>
                  <a:pt x="748925" y="92095"/>
                  <a:pt x="671209" y="97276"/>
                </a:cubicBezTo>
                <a:cubicBezTo>
                  <a:pt x="651529" y="98588"/>
                  <a:pt x="632394" y="104397"/>
                  <a:pt x="612843" y="107004"/>
                </a:cubicBezTo>
                <a:cubicBezTo>
                  <a:pt x="583738" y="110885"/>
                  <a:pt x="554477" y="113489"/>
                  <a:pt x="525294" y="116732"/>
                </a:cubicBezTo>
                <a:cubicBezTo>
                  <a:pt x="483664" y="127139"/>
                  <a:pt x="483019" y="127955"/>
                  <a:pt x="437745" y="136187"/>
                </a:cubicBezTo>
                <a:cubicBezTo>
                  <a:pt x="418339" y="139715"/>
                  <a:pt x="398437" y="140833"/>
                  <a:pt x="379379" y="145915"/>
                </a:cubicBezTo>
                <a:cubicBezTo>
                  <a:pt x="349656" y="153841"/>
                  <a:pt x="321673" y="167638"/>
                  <a:pt x="291830" y="175098"/>
                </a:cubicBezTo>
                <a:cubicBezTo>
                  <a:pt x="242972" y="187312"/>
                  <a:pt x="265603" y="180597"/>
                  <a:pt x="223737" y="194553"/>
                </a:cubicBezTo>
                <a:cubicBezTo>
                  <a:pt x="197178" y="221110"/>
                  <a:pt x="203908" y="216215"/>
                  <a:pt x="165371" y="243191"/>
                </a:cubicBezTo>
                <a:cubicBezTo>
                  <a:pt x="146215" y="256600"/>
                  <a:pt x="107005" y="282102"/>
                  <a:pt x="107005" y="282102"/>
                </a:cubicBezTo>
                <a:cubicBezTo>
                  <a:pt x="103762" y="291830"/>
                  <a:pt x="105621" y="305325"/>
                  <a:pt x="97277" y="311285"/>
                </a:cubicBezTo>
                <a:cubicBezTo>
                  <a:pt x="80589" y="323205"/>
                  <a:pt x="38911" y="330740"/>
                  <a:pt x="38911" y="330740"/>
                </a:cubicBezTo>
                <a:lnTo>
                  <a:pt x="0" y="369651"/>
                </a:lnTo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2406651" y="2481693"/>
            <a:ext cx="2336800" cy="409104"/>
          </a:xfrm>
          <a:custGeom>
            <a:avLst/>
            <a:gdLst>
              <a:gd name="connsiteX0" fmla="*/ 2149813 w 2149813"/>
              <a:gd name="connsiteY0" fmla="*/ 272374 h 438957"/>
              <a:gd name="connsiteX1" fmla="*/ 2120630 w 2149813"/>
              <a:gd name="connsiteY1" fmla="*/ 223736 h 438957"/>
              <a:gd name="connsiteX2" fmla="*/ 2091447 w 2149813"/>
              <a:gd name="connsiteY2" fmla="*/ 204281 h 438957"/>
              <a:gd name="connsiteX3" fmla="*/ 2081720 w 2149813"/>
              <a:gd name="connsiteY3" fmla="*/ 175098 h 438957"/>
              <a:gd name="connsiteX4" fmla="*/ 2023354 w 2149813"/>
              <a:gd name="connsiteY4" fmla="*/ 136187 h 438957"/>
              <a:gd name="connsiteX5" fmla="*/ 1974715 w 2149813"/>
              <a:gd name="connsiteY5" fmla="*/ 97276 h 438957"/>
              <a:gd name="connsiteX6" fmla="*/ 1945532 w 2149813"/>
              <a:gd name="connsiteY6" fmla="*/ 68093 h 438957"/>
              <a:gd name="connsiteX7" fmla="*/ 1887166 w 2149813"/>
              <a:gd name="connsiteY7" fmla="*/ 48638 h 438957"/>
              <a:gd name="connsiteX8" fmla="*/ 1780162 w 2149813"/>
              <a:gd name="connsiteY8" fmla="*/ 29183 h 438957"/>
              <a:gd name="connsiteX9" fmla="*/ 1692613 w 2149813"/>
              <a:gd name="connsiteY9" fmla="*/ 9727 h 438957"/>
              <a:gd name="connsiteX10" fmla="*/ 1605064 w 2149813"/>
              <a:gd name="connsiteY10" fmla="*/ 0 h 438957"/>
              <a:gd name="connsiteX11" fmla="*/ 1400783 w 2149813"/>
              <a:gd name="connsiteY11" fmla="*/ 9727 h 438957"/>
              <a:gd name="connsiteX12" fmla="*/ 1342417 w 2149813"/>
              <a:gd name="connsiteY12" fmla="*/ 19455 h 438957"/>
              <a:gd name="connsiteX13" fmla="*/ 1313235 w 2149813"/>
              <a:gd name="connsiteY13" fmla="*/ 48638 h 438957"/>
              <a:gd name="connsiteX14" fmla="*/ 1303507 w 2149813"/>
              <a:gd name="connsiteY14" fmla="*/ 369651 h 438957"/>
              <a:gd name="connsiteX15" fmla="*/ 1361873 w 2149813"/>
              <a:gd name="connsiteY15" fmla="*/ 418289 h 438957"/>
              <a:gd name="connsiteX16" fmla="*/ 1420239 w 2149813"/>
              <a:gd name="connsiteY16" fmla="*/ 437744 h 438957"/>
              <a:gd name="connsiteX17" fmla="*/ 1595337 w 2149813"/>
              <a:gd name="connsiteY17" fmla="*/ 428017 h 438957"/>
              <a:gd name="connsiteX18" fmla="*/ 1614792 w 2149813"/>
              <a:gd name="connsiteY18" fmla="*/ 369651 h 438957"/>
              <a:gd name="connsiteX19" fmla="*/ 1595337 w 2149813"/>
              <a:gd name="connsiteY19" fmla="*/ 291830 h 438957"/>
              <a:gd name="connsiteX20" fmla="*/ 1585609 w 2149813"/>
              <a:gd name="connsiteY20" fmla="*/ 262647 h 438957"/>
              <a:gd name="connsiteX21" fmla="*/ 1566154 w 2149813"/>
              <a:gd name="connsiteY21" fmla="*/ 233464 h 438957"/>
              <a:gd name="connsiteX22" fmla="*/ 1488332 w 2149813"/>
              <a:gd name="connsiteY22" fmla="*/ 165370 h 438957"/>
              <a:gd name="connsiteX23" fmla="*/ 1420239 w 2149813"/>
              <a:gd name="connsiteY23" fmla="*/ 145915 h 438957"/>
              <a:gd name="connsiteX24" fmla="*/ 1381328 w 2149813"/>
              <a:gd name="connsiteY24" fmla="*/ 126459 h 438957"/>
              <a:gd name="connsiteX25" fmla="*/ 1274324 w 2149813"/>
              <a:gd name="connsiteY25" fmla="*/ 107004 h 438957"/>
              <a:gd name="connsiteX26" fmla="*/ 1021405 w 2149813"/>
              <a:gd name="connsiteY26" fmla="*/ 77821 h 438957"/>
              <a:gd name="connsiteX27" fmla="*/ 904673 w 2149813"/>
              <a:gd name="connsiteY27" fmla="*/ 87549 h 438957"/>
              <a:gd name="connsiteX28" fmla="*/ 671209 w 2149813"/>
              <a:gd name="connsiteY28" fmla="*/ 97276 h 438957"/>
              <a:gd name="connsiteX29" fmla="*/ 612843 w 2149813"/>
              <a:gd name="connsiteY29" fmla="*/ 107004 h 438957"/>
              <a:gd name="connsiteX30" fmla="*/ 525294 w 2149813"/>
              <a:gd name="connsiteY30" fmla="*/ 116732 h 438957"/>
              <a:gd name="connsiteX31" fmla="*/ 437745 w 2149813"/>
              <a:gd name="connsiteY31" fmla="*/ 136187 h 438957"/>
              <a:gd name="connsiteX32" fmla="*/ 379379 w 2149813"/>
              <a:gd name="connsiteY32" fmla="*/ 145915 h 438957"/>
              <a:gd name="connsiteX33" fmla="*/ 291830 w 2149813"/>
              <a:gd name="connsiteY33" fmla="*/ 175098 h 438957"/>
              <a:gd name="connsiteX34" fmla="*/ 223737 w 2149813"/>
              <a:gd name="connsiteY34" fmla="*/ 194553 h 438957"/>
              <a:gd name="connsiteX35" fmla="*/ 165371 w 2149813"/>
              <a:gd name="connsiteY35" fmla="*/ 243191 h 438957"/>
              <a:gd name="connsiteX36" fmla="*/ 107005 w 2149813"/>
              <a:gd name="connsiteY36" fmla="*/ 282102 h 438957"/>
              <a:gd name="connsiteX37" fmla="*/ 97277 w 2149813"/>
              <a:gd name="connsiteY37" fmla="*/ 311285 h 438957"/>
              <a:gd name="connsiteX38" fmla="*/ 38911 w 2149813"/>
              <a:gd name="connsiteY38" fmla="*/ 330740 h 438957"/>
              <a:gd name="connsiteX39" fmla="*/ 0 w 2149813"/>
              <a:gd name="connsiteY39" fmla="*/ 369651 h 438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149813" h="438957">
                <a:moveTo>
                  <a:pt x="2149813" y="272374"/>
                </a:moveTo>
                <a:cubicBezTo>
                  <a:pt x="2140085" y="256161"/>
                  <a:pt x="2132935" y="238091"/>
                  <a:pt x="2120630" y="223736"/>
                </a:cubicBezTo>
                <a:cubicBezTo>
                  <a:pt x="2113021" y="214859"/>
                  <a:pt x="2098750" y="213410"/>
                  <a:pt x="2091447" y="204281"/>
                </a:cubicBezTo>
                <a:cubicBezTo>
                  <a:pt x="2085042" y="196274"/>
                  <a:pt x="2088970" y="182349"/>
                  <a:pt x="2081720" y="175098"/>
                </a:cubicBezTo>
                <a:cubicBezTo>
                  <a:pt x="2065186" y="158564"/>
                  <a:pt x="2042264" y="149940"/>
                  <a:pt x="2023354" y="136187"/>
                </a:cubicBezTo>
                <a:cubicBezTo>
                  <a:pt x="2006562" y="123975"/>
                  <a:pt x="1990341" y="110948"/>
                  <a:pt x="1974715" y="97276"/>
                </a:cubicBezTo>
                <a:cubicBezTo>
                  <a:pt x="1964362" y="88217"/>
                  <a:pt x="1957558" y="74774"/>
                  <a:pt x="1945532" y="68093"/>
                </a:cubicBezTo>
                <a:cubicBezTo>
                  <a:pt x="1927605" y="58134"/>
                  <a:pt x="1906809" y="54531"/>
                  <a:pt x="1887166" y="48638"/>
                </a:cubicBezTo>
                <a:cubicBezTo>
                  <a:pt x="1836242" y="33361"/>
                  <a:pt x="1843946" y="40780"/>
                  <a:pt x="1780162" y="29183"/>
                </a:cubicBezTo>
                <a:cubicBezTo>
                  <a:pt x="1702266" y="15020"/>
                  <a:pt x="1782740" y="22602"/>
                  <a:pt x="1692613" y="9727"/>
                </a:cubicBezTo>
                <a:cubicBezTo>
                  <a:pt x="1663546" y="5575"/>
                  <a:pt x="1634247" y="3242"/>
                  <a:pt x="1605064" y="0"/>
                </a:cubicBezTo>
                <a:cubicBezTo>
                  <a:pt x="1536970" y="3242"/>
                  <a:pt x="1468768" y="4691"/>
                  <a:pt x="1400783" y="9727"/>
                </a:cubicBezTo>
                <a:cubicBezTo>
                  <a:pt x="1381113" y="11184"/>
                  <a:pt x="1360441" y="11444"/>
                  <a:pt x="1342417" y="19455"/>
                </a:cubicBezTo>
                <a:cubicBezTo>
                  <a:pt x="1329846" y="25042"/>
                  <a:pt x="1322962" y="38910"/>
                  <a:pt x="1313235" y="48638"/>
                </a:cubicBezTo>
                <a:cubicBezTo>
                  <a:pt x="1279924" y="181875"/>
                  <a:pt x="1275043" y="170407"/>
                  <a:pt x="1303507" y="369651"/>
                </a:cubicBezTo>
                <a:cubicBezTo>
                  <a:pt x="1305060" y="380523"/>
                  <a:pt x="1351750" y="413790"/>
                  <a:pt x="1361873" y="418289"/>
                </a:cubicBezTo>
                <a:cubicBezTo>
                  <a:pt x="1380613" y="426618"/>
                  <a:pt x="1420239" y="437744"/>
                  <a:pt x="1420239" y="437744"/>
                </a:cubicBezTo>
                <a:cubicBezTo>
                  <a:pt x="1478605" y="434502"/>
                  <a:pt x="1540163" y="447328"/>
                  <a:pt x="1595337" y="428017"/>
                </a:cubicBezTo>
                <a:cubicBezTo>
                  <a:pt x="1614693" y="421242"/>
                  <a:pt x="1614792" y="369651"/>
                  <a:pt x="1614792" y="369651"/>
                </a:cubicBezTo>
                <a:cubicBezTo>
                  <a:pt x="1608307" y="343711"/>
                  <a:pt x="1603793" y="317196"/>
                  <a:pt x="1595337" y="291830"/>
                </a:cubicBezTo>
                <a:cubicBezTo>
                  <a:pt x="1592094" y="282102"/>
                  <a:pt x="1590195" y="271818"/>
                  <a:pt x="1585609" y="262647"/>
                </a:cubicBezTo>
                <a:cubicBezTo>
                  <a:pt x="1580381" y="252190"/>
                  <a:pt x="1573853" y="242262"/>
                  <a:pt x="1566154" y="233464"/>
                </a:cubicBezTo>
                <a:cubicBezTo>
                  <a:pt x="1546431" y="210923"/>
                  <a:pt x="1517634" y="180021"/>
                  <a:pt x="1488332" y="165370"/>
                </a:cubicBezTo>
                <a:cubicBezTo>
                  <a:pt x="1474373" y="158391"/>
                  <a:pt x="1432711" y="149033"/>
                  <a:pt x="1420239" y="145915"/>
                </a:cubicBezTo>
                <a:cubicBezTo>
                  <a:pt x="1407269" y="139430"/>
                  <a:pt x="1395085" y="131045"/>
                  <a:pt x="1381328" y="126459"/>
                </a:cubicBezTo>
                <a:cubicBezTo>
                  <a:pt x="1368486" y="122178"/>
                  <a:pt x="1283224" y="108339"/>
                  <a:pt x="1274324" y="107004"/>
                </a:cubicBezTo>
                <a:cubicBezTo>
                  <a:pt x="1118224" y="83589"/>
                  <a:pt x="1167879" y="90028"/>
                  <a:pt x="1021405" y="77821"/>
                </a:cubicBezTo>
                <a:cubicBezTo>
                  <a:pt x="982494" y="81064"/>
                  <a:pt x="943658" y="85383"/>
                  <a:pt x="904673" y="87549"/>
                </a:cubicBezTo>
                <a:cubicBezTo>
                  <a:pt x="826904" y="91869"/>
                  <a:pt x="748925" y="92095"/>
                  <a:pt x="671209" y="97276"/>
                </a:cubicBezTo>
                <a:cubicBezTo>
                  <a:pt x="651529" y="98588"/>
                  <a:pt x="632394" y="104397"/>
                  <a:pt x="612843" y="107004"/>
                </a:cubicBezTo>
                <a:cubicBezTo>
                  <a:pt x="583738" y="110885"/>
                  <a:pt x="554477" y="113489"/>
                  <a:pt x="525294" y="116732"/>
                </a:cubicBezTo>
                <a:cubicBezTo>
                  <a:pt x="483664" y="127139"/>
                  <a:pt x="483019" y="127955"/>
                  <a:pt x="437745" y="136187"/>
                </a:cubicBezTo>
                <a:cubicBezTo>
                  <a:pt x="418339" y="139715"/>
                  <a:pt x="398437" y="140833"/>
                  <a:pt x="379379" y="145915"/>
                </a:cubicBezTo>
                <a:cubicBezTo>
                  <a:pt x="349656" y="153841"/>
                  <a:pt x="321673" y="167638"/>
                  <a:pt x="291830" y="175098"/>
                </a:cubicBezTo>
                <a:cubicBezTo>
                  <a:pt x="242972" y="187312"/>
                  <a:pt x="265603" y="180597"/>
                  <a:pt x="223737" y="194553"/>
                </a:cubicBezTo>
                <a:cubicBezTo>
                  <a:pt x="197178" y="221110"/>
                  <a:pt x="203908" y="216215"/>
                  <a:pt x="165371" y="243191"/>
                </a:cubicBezTo>
                <a:cubicBezTo>
                  <a:pt x="146215" y="256600"/>
                  <a:pt x="107005" y="282102"/>
                  <a:pt x="107005" y="282102"/>
                </a:cubicBezTo>
                <a:cubicBezTo>
                  <a:pt x="103762" y="291830"/>
                  <a:pt x="105621" y="305325"/>
                  <a:pt x="97277" y="311285"/>
                </a:cubicBezTo>
                <a:cubicBezTo>
                  <a:pt x="80589" y="323205"/>
                  <a:pt x="38911" y="330740"/>
                  <a:pt x="38911" y="330740"/>
                </a:cubicBezTo>
                <a:lnTo>
                  <a:pt x="0" y="369651"/>
                </a:lnTo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2359093" y="2351986"/>
            <a:ext cx="2581207" cy="409104"/>
          </a:xfrm>
          <a:custGeom>
            <a:avLst/>
            <a:gdLst>
              <a:gd name="connsiteX0" fmla="*/ 2149813 w 2149813"/>
              <a:gd name="connsiteY0" fmla="*/ 272374 h 438957"/>
              <a:gd name="connsiteX1" fmla="*/ 2120630 w 2149813"/>
              <a:gd name="connsiteY1" fmla="*/ 223736 h 438957"/>
              <a:gd name="connsiteX2" fmla="*/ 2091447 w 2149813"/>
              <a:gd name="connsiteY2" fmla="*/ 204281 h 438957"/>
              <a:gd name="connsiteX3" fmla="*/ 2081720 w 2149813"/>
              <a:gd name="connsiteY3" fmla="*/ 175098 h 438957"/>
              <a:gd name="connsiteX4" fmla="*/ 2023354 w 2149813"/>
              <a:gd name="connsiteY4" fmla="*/ 136187 h 438957"/>
              <a:gd name="connsiteX5" fmla="*/ 1974715 w 2149813"/>
              <a:gd name="connsiteY5" fmla="*/ 97276 h 438957"/>
              <a:gd name="connsiteX6" fmla="*/ 1945532 w 2149813"/>
              <a:gd name="connsiteY6" fmla="*/ 68093 h 438957"/>
              <a:gd name="connsiteX7" fmla="*/ 1887166 w 2149813"/>
              <a:gd name="connsiteY7" fmla="*/ 48638 h 438957"/>
              <a:gd name="connsiteX8" fmla="*/ 1780162 w 2149813"/>
              <a:gd name="connsiteY8" fmla="*/ 29183 h 438957"/>
              <a:gd name="connsiteX9" fmla="*/ 1692613 w 2149813"/>
              <a:gd name="connsiteY9" fmla="*/ 9727 h 438957"/>
              <a:gd name="connsiteX10" fmla="*/ 1605064 w 2149813"/>
              <a:gd name="connsiteY10" fmla="*/ 0 h 438957"/>
              <a:gd name="connsiteX11" fmla="*/ 1400783 w 2149813"/>
              <a:gd name="connsiteY11" fmla="*/ 9727 h 438957"/>
              <a:gd name="connsiteX12" fmla="*/ 1342417 w 2149813"/>
              <a:gd name="connsiteY12" fmla="*/ 19455 h 438957"/>
              <a:gd name="connsiteX13" fmla="*/ 1313235 w 2149813"/>
              <a:gd name="connsiteY13" fmla="*/ 48638 h 438957"/>
              <a:gd name="connsiteX14" fmla="*/ 1303507 w 2149813"/>
              <a:gd name="connsiteY14" fmla="*/ 369651 h 438957"/>
              <a:gd name="connsiteX15" fmla="*/ 1361873 w 2149813"/>
              <a:gd name="connsiteY15" fmla="*/ 418289 h 438957"/>
              <a:gd name="connsiteX16" fmla="*/ 1420239 w 2149813"/>
              <a:gd name="connsiteY16" fmla="*/ 437744 h 438957"/>
              <a:gd name="connsiteX17" fmla="*/ 1595337 w 2149813"/>
              <a:gd name="connsiteY17" fmla="*/ 428017 h 438957"/>
              <a:gd name="connsiteX18" fmla="*/ 1614792 w 2149813"/>
              <a:gd name="connsiteY18" fmla="*/ 369651 h 438957"/>
              <a:gd name="connsiteX19" fmla="*/ 1595337 w 2149813"/>
              <a:gd name="connsiteY19" fmla="*/ 291830 h 438957"/>
              <a:gd name="connsiteX20" fmla="*/ 1585609 w 2149813"/>
              <a:gd name="connsiteY20" fmla="*/ 262647 h 438957"/>
              <a:gd name="connsiteX21" fmla="*/ 1566154 w 2149813"/>
              <a:gd name="connsiteY21" fmla="*/ 233464 h 438957"/>
              <a:gd name="connsiteX22" fmla="*/ 1488332 w 2149813"/>
              <a:gd name="connsiteY22" fmla="*/ 165370 h 438957"/>
              <a:gd name="connsiteX23" fmla="*/ 1420239 w 2149813"/>
              <a:gd name="connsiteY23" fmla="*/ 145915 h 438957"/>
              <a:gd name="connsiteX24" fmla="*/ 1381328 w 2149813"/>
              <a:gd name="connsiteY24" fmla="*/ 126459 h 438957"/>
              <a:gd name="connsiteX25" fmla="*/ 1274324 w 2149813"/>
              <a:gd name="connsiteY25" fmla="*/ 107004 h 438957"/>
              <a:gd name="connsiteX26" fmla="*/ 1021405 w 2149813"/>
              <a:gd name="connsiteY26" fmla="*/ 77821 h 438957"/>
              <a:gd name="connsiteX27" fmla="*/ 904673 w 2149813"/>
              <a:gd name="connsiteY27" fmla="*/ 87549 h 438957"/>
              <a:gd name="connsiteX28" fmla="*/ 671209 w 2149813"/>
              <a:gd name="connsiteY28" fmla="*/ 97276 h 438957"/>
              <a:gd name="connsiteX29" fmla="*/ 612843 w 2149813"/>
              <a:gd name="connsiteY29" fmla="*/ 107004 h 438957"/>
              <a:gd name="connsiteX30" fmla="*/ 525294 w 2149813"/>
              <a:gd name="connsiteY30" fmla="*/ 116732 h 438957"/>
              <a:gd name="connsiteX31" fmla="*/ 437745 w 2149813"/>
              <a:gd name="connsiteY31" fmla="*/ 136187 h 438957"/>
              <a:gd name="connsiteX32" fmla="*/ 379379 w 2149813"/>
              <a:gd name="connsiteY32" fmla="*/ 145915 h 438957"/>
              <a:gd name="connsiteX33" fmla="*/ 291830 w 2149813"/>
              <a:gd name="connsiteY33" fmla="*/ 175098 h 438957"/>
              <a:gd name="connsiteX34" fmla="*/ 223737 w 2149813"/>
              <a:gd name="connsiteY34" fmla="*/ 194553 h 438957"/>
              <a:gd name="connsiteX35" fmla="*/ 165371 w 2149813"/>
              <a:gd name="connsiteY35" fmla="*/ 243191 h 438957"/>
              <a:gd name="connsiteX36" fmla="*/ 107005 w 2149813"/>
              <a:gd name="connsiteY36" fmla="*/ 282102 h 438957"/>
              <a:gd name="connsiteX37" fmla="*/ 97277 w 2149813"/>
              <a:gd name="connsiteY37" fmla="*/ 311285 h 438957"/>
              <a:gd name="connsiteX38" fmla="*/ 38911 w 2149813"/>
              <a:gd name="connsiteY38" fmla="*/ 330740 h 438957"/>
              <a:gd name="connsiteX39" fmla="*/ 0 w 2149813"/>
              <a:gd name="connsiteY39" fmla="*/ 369651 h 438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149813" h="438957">
                <a:moveTo>
                  <a:pt x="2149813" y="272374"/>
                </a:moveTo>
                <a:cubicBezTo>
                  <a:pt x="2140085" y="256161"/>
                  <a:pt x="2132935" y="238091"/>
                  <a:pt x="2120630" y="223736"/>
                </a:cubicBezTo>
                <a:cubicBezTo>
                  <a:pt x="2113021" y="214859"/>
                  <a:pt x="2098750" y="213410"/>
                  <a:pt x="2091447" y="204281"/>
                </a:cubicBezTo>
                <a:cubicBezTo>
                  <a:pt x="2085042" y="196274"/>
                  <a:pt x="2088970" y="182349"/>
                  <a:pt x="2081720" y="175098"/>
                </a:cubicBezTo>
                <a:cubicBezTo>
                  <a:pt x="2065186" y="158564"/>
                  <a:pt x="2042264" y="149940"/>
                  <a:pt x="2023354" y="136187"/>
                </a:cubicBezTo>
                <a:cubicBezTo>
                  <a:pt x="2006562" y="123975"/>
                  <a:pt x="1990341" y="110948"/>
                  <a:pt x="1974715" y="97276"/>
                </a:cubicBezTo>
                <a:cubicBezTo>
                  <a:pt x="1964362" y="88217"/>
                  <a:pt x="1957558" y="74774"/>
                  <a:pt x="1945532" y="68093"/>
                </a:cubicBezTo>
                <a:cubicBezTo>
                  <a:pt x="1927605" y="58134"/>
                  <a:pt x="1906809" y="54531"/>
                  <a:pt x="1887166" y="48638"/>
                </a:cubicBezTo>
                <a:cubicBezTo>
                  <a:pt x="1836242" y="33361"/>
                  <a:pt x="1843946" y="40780"/>
                  <a:pt x="1780162" y="29183"/>
                </a:cubicBezTo>
                <a:cubicBezTo>
                  <a:pt x="1702266" y="15020"/>
                  <a:pt x="1782740" y="22602"/>
                  <a:pt x="1692613" y="9727"/>
                </a:cubicBezTo>
                <a:cubicBezTo>
                  <a:pt x="1663546" y="5575"/>
                  <a:pt x="1634247" y="3242"/>
                  <a:pt x="1605064" y="0"/>
                </a:cubicBezTo>
                <a:cubicBezTo>
                  <a:pt x="1536970" y="3242"/>
                  <a:pt x="1468768" y="4691"/>
                  <a:pt x="1400783" y="9727"/>
                </a:cubicBezTo>
                <a:cubicBezTo>
                  <a:pt x="1381113" y="11184"/>
                  <a:pt x="1360441" y="11444"/>
                  <a:pt x="1342417" y="19455"/>
                </a:cubicBezTo>
                <a:cubicBezTo>
                  <a:pt x="1329846" y="25042"/>
                  <a:pt x="1322962" y="38910"/>
                  <a:pt x="1313235" y="48638"/>
                </a:cubicBezTo>
                <a:cubicBezTo>
                  <a:pt x="1279924" y="181875"/>
                  <a:pt x="1275043" y="170407"/>
                  <a:pt x="1303507" y="369651"/>
                </a:cubicBezTo>
                <a:cubicBezTo>
                  <a:pt x="1305060" y="380523"/>
                  <a:pt x="1351750" y="413790"/>
                  <a:pt x="1361873" y="418289"/>
                </a:cubicBezTo>
                <a:cubicBezTo>
                  <a:pt x="1380613" y="426618"/>
                  <a:pt x="1420239" y="437744"/>
                  <a:pt x="1420239" y="437744"/>
                </a:cubicBezTo>
                <a:cubicBezTo>
                  <a:pt x="1478605" y="434502"/>
                  <a:pt x="1540163" y="447328"/>
                  <a:pt x="1595337" y="428017"/>
                </a:cubicBezTo>
                <a:cubicBezTo>
                  <a:pt x="1614693" y="421242"/>
                  <a:pt x="1614792" y="369651"/>
                  <a:pt x="1614792" y="369651"/>
                </a:cubicBezTo>
                <a:cubicBezTo>
                  <a:pt x="1608307" y="343711"/>
                  <a:pt x="1603793" y="317196"/>
                  <a:pt x="1595337" y="291830"/>
                </a:cubicBezTo>
                <a:cubicBezTo>
                  <a:pt x="1592094" y="282102"/>
                  <a:pt x="1590195" y="271818"/>
                  <a:pt x="1585609" y="262647"/>
                </a:cubicBezTo>
                <a:cubicBezTo>
                  <a:pt x="1580381" y="252190"/>
                  <a:pt x="1573853" y="242262"/>
                  <a:pt x="1566154" y="233464"/>
                </a:cubicBezTo>
                <a:cubicBezTo>
                  <a:pt x="1546431" y="210923"/>
                  <a:pt x="1517634" y="180021"/>
                  <a:pt x="1488332" y="165370"/>
                </a:cubicBezTo>
                <a:cubicBezTo>
                  <a:pt x="1474373" y="158391"/>
                  <a:pt x="1432711" y="149033"/>
                  <a:pt x="1420239" y="145915"/>
                </a:cubicBezTo>
                <a:cubicBezTo>
                  <a:pt x="1407269" y="139430"/>
                  <a:pt x="1395085" y="131045"/>
                  <a:pt x="1381328" y="126459"/>
                </a:cubicBezTo>
                <a:cubicBezTo>
                  <a:pt x="1368486" y="122178"/>
                  <a:pt x="1283224" y="108339"/>
                  <a:pt x="1274324" y="107004"/>
                </a:cubicBezTo>
                <a:cubicBezTo>
                  <a:pt x="1118224" y="83589"/>
                  <a:pt x="1167879" y="90028"/>
                  <a:pt x="1021405" y="77821"/>
                </a:cubicBezTo>
                <a:cubicBezTo>
                  <a:pt x="982494" y="81064"/>
                  <a:pt x="943658" y="85383"/>
                  <a:pt x="904673" y="87549"/>
                </a:cubicBezTo>
                <a:cubicBezTo>
                  <a:pt x="826904" y="91869"/>
                  <a:pt x="748925" y="92095"/>
                  <a:pt x="671209" y="97276"/>
                </a:cubicBezTo>
                <a:cubicBezTo>
                  <a:pt x="651529" y="98588"/>
                  <a:pt x="632394" y="104397"/>
                  <a:pt x="612843" y="107004"/>
                </a:cubicBezTo>
                <a:cubicBezTo>
                  <a:pt x="583738" y="110885"/>
                  <a:pt x="554477" y="113489"/>
                  <a:pt x="525294" y="116732"/>
                </a:cubicBezTo>
                <a:cubicBezTo>
                  <a:pt x="483664" y="127139"/>
                  <a:pt x="483019" y="127955"/>
                  <a:pt x="437745" y="136187"/>
                </a:cubicBezTo>
                <a:cubicBezTo>
                  <a:pt x="418339" y="139715"/>
                  <a:pt x="398437" y="140833"/>
                  <a:pt x="379379" y="145915"/>
                </a:cubicBezTo>
                <a:cubicBezTo>
                  <a:pt x="349656" y="153841"/>
                  <a:pt x="321673" y="167638"/>
                  <a:pt x="291830" y="175098"/>
                </a:cubicBezTo>
                <a:cubicBezTo>
                  <a:pt x="242972" y="187312"/>
                  <a:pt x="265603" y="180597"/>
                  <a:pt x="223737" y="194553"/>
                </a:cubicBezTo>
                <a:cubicBezTo>
                  <a:pt x="197178" y="221110"/>
                  <a:pt x="203908" y="216215"/>
                  <a:pt x="165371" y="243191"/>
                </a:cubicBezTo>
                <a:cubicBezTo>
                  <a:pt x="146215" y="256600"/>
                  <a:pt x="107005" y="282102"/>
                  <a:pt x="107005" y="282102"/>
                </a:cubicBezTo>
                <a:cubicBezTo>
                  <a:pt x="103762" y="291830"/>
                  <a:pt x="105621" y="305325"/>
                  <a:pt x="97277" y="311285"/>
                </a:cubicBezTo>
                <a:cubicBezTo>
                  <a:pt x="80589" y="323205"/>
                  <a:pt x="38911" y="330740"/>
                  <a:pt x="38911" y="330740"/>
                </a:cubicBezTo>
                <a:lnTo>
                  <a:pt x="0" y="369651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2349366" y="2244978"/>
            <a:ext cx="2581207" cy="409104"/>
          </a:xfrm>
          <a:custGeom>
            <a:avLst/>
            <a:gdLst>
              <a:gd name="connsiteX0" fmla="*/ 2149813 w 2149813"/>
              <a:gd name="connsiteY0" fmla="*/ 272374 h 438957"/>
              <a:gd name="connsiteX1" fmla="*/ 2120630 w 2149813"/>
              <a:gd name="connsiteY1" fmla="*/ 223736 h 438957"/>
              <a:gd name="connsiteX2" fmla="*/ 2091447 w 2149813"/>
              <a:gd name="connsiteY2" fmla="*/ 204281 h 438957"/>
              <a:gd name="connsiteX3" fmla="*/ 2081720 w 2149813"/>
              <a:gd name="connsiteY3" fmla="*/ 175098 h 438957"/>
              <a:gd name="connsiteX4" fmla="*/ 2023354 w 2149813"/>
              <a:gd name="connsiteY4" fmla="*/ 136187 h 438957"/>
              <a:gd name="connsiteX5" fmla="*/ 1974715 w 2149813"/>
              <a:gd name="connsiteY5" fmla="*/ 97276 h 438957"/>
              <a:gd name="connsiteX6" fmla="*/ 1945532 w 2149813"/>
              <a:gd name="connsiteY6" fmla="*/ 68093 h 438957"/>
              <a:gd name="connsiteX7" fmla="*/ 1887166 w 2149813"/>
              <a:gd name="connsiteY7" fmla="*/ 48638 h 438957"/>
              <a:gd name="connsiteX8" fmla="*/ 1780162 w 2149813"/>
              <a:gd name="connsiteY8" fmla="*/ 29183 h 438957"/>
              <a:gd name="connsiteX9" fmla="*/ 1692613 w 2149813"/>
              <a:gd name="connsiteY9" fmla="*/ 9727 h 438957"/>
              <a:gd name="connsiteX10" fmla="*/ 1605064 w 2149813"/>
              <a:gd name="connsiteY10" fmla="*/ 0 h 438957"/>
              <a:gd name="connsiteX11" fmla="*/ 1400783 w 2149813"/>
              <a:gd name="connsiteY11" fmla="*/ 9727 h 438957"/>
              <a:gd name="connsiteX12" fmla="*/ 1342417 w 2149813"/>
              <a:gd name="connsiteY12" fmla="*/ 19455 h 438957"/>
              <a:gd name="connsiteX13" fmla="*/ 1313235 w 2149813"/>
              <a:gd name="connsiteY13" fmla="*/ 48638 h 438957"/>
              <a:gd name="connsiteX14" fmla="*/ 1303507 w 2149813"/>
              <a:gd name="connsiteY14" fmla="*/ 369651 h 438957"/>
              <a:gd name="connsiteX15" fmla="*/ 1361873 w 2149813"/>
              <a:gd name="connsiteY15" fmla="*/ 418289 h 438957"/>
              <a:gd name="connsiteX16" fmla="*/ 1420239 w 2149813"/>
              <a:gd name="connsiteY16" fmla="*/ 437744 h 438957"/>
              <a:gd name="connsiteX17" fmla="*/ 1595337 w 2149813"/>
              <a:gd name="connsiteY17" fmla="*/ 428017 h 438957"/>
              <a:gd name="connsiteX18" fmla="*/ 1614792 w 2149813"/>
              <a:gd name="connsiteY18" fmla="*/ 369651 h 438957"/>
              <a:gd name="connsiteX19" fmla="*/ 1595337 w 2149813"/>
              <a:gd name="connsiteY19" fmla="*/ 291830 h 438957"/>
              <a:gd name="connsiteX20" fmla="*/ 1585609 w 2149813"/>
              <a:gd name="connsiteY20" fmla="*/ 262647 h 438957"/>
              <a:gd name="connsiteX21" fmla="*/ 1566154 w 2149813"/>
              <a:gd name="connsiteY21" fmla="*/ 233464 h 438957"/>
              <a:gd name="connsiteX22" fmla="*/ 1488332 w 2149813"/>
              <a:gd name="connsiteY22" fmla="*/ 165370 h 438957"/>
              <a:gd name="connsiteX23" fmla="*/ 1420239 w 2149813"/>
              <a:gd name="connsiteY23" fmla="*/ 145915 h 438957"/>
              <a:gd name="connsiteX24" fmla="*/ 1381328 w 2149813"/>
              <a:gd name="connsiteY24" fmla="*/ 126459 h 438957"/>
              <a:gd name="connsiteX25" fmla="*/ 1274324 w 2149813"/>
              <a:gd name="connsiteY25" fmla="*/ 107004 h 438957"/>
              <a:gd name="connsiteX26" fmla="*/ 1021405 w 2149813"/>
              <a:gd name="connsiteY26" fmla="*/ 77821 h 438957"/>
              <a:gd name="connsiteX27" fmla="*/ 904673 w 2149813"/>
              <a:gd name="connsiteY27" fmla="*/ 87549 h 438957"/>
              <a:gd name="connsiteX28" fmla="*/ 671209 w 2149813"/>
              <a:gd name="connsiteY28" fmla="*/ 97276 h 438957"/>
              <a:gd name="connsiteX29" fmla="*/ 612843 w 2149813"/>
              <a:gd name="connsiteY29" fmla="*/ 107004 h 438957"/>
              <a:gd name="connsiteX30" fmla="*/ 525294 w 2149813"/>
              <a:gd name="connsiteY30" fmla="*/ 116732 h 438957"/>
              <a:gd name="connsiteX31" fmla="*/ 437745 w 2149813"/>
              <a:gd name="connsiteY31" fmla="*/ 136187 h 438957"/>
              <a:gd name="connsiteX32" fmla="*/ 379379 w 2149813"/>
              <a:gd name="connsiteY32" fmla="*/ 145915 h 438957"/>
              <a:gd name="connsiteX33" fmla="*/ 291830 w 2149813"/>
              <a:gd name="connsiteY33" fmla="*/ 175098 h 438957"/>
              <a:gd name="connsiteX34" fmla="*/ 223737 w 2149813"/>
              <a:gd name="connsiteY34" fmla="*/ 194553 h 438957"/>
              <a:gd name="connsiteX35" fmla="*/ 165371 w 2149813"/>
              <a:gd name="connsiteY35" fmla="*/ 243191 h 438957"/>
              <a:gd name="connsiteX36" fmla="*/ 107005 w 2149813"/>
              <a:gd name="connsiteY36" fmla="*/ 282102 h 438957"/>
              <a:gd name="connsiteX37" fmla="*/ 97277 w 2149813"/>
              <a:gd name="connsiteY37" fmla="*/ 311285 h 438957"/>
              <a:gd name="connsiteX38" fmla="*/ 38911 w 2149813"/>
              <a:gd name="connsiteY38" fmla="*/ 330740 h 438957"/>
              <a:gd name="connsiteX39" fmla="*/ 0 w 2149813"/>
              <a:gd name="connsiteY39" fmla="*/ 369651 h 438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2149813" h="438957">
                <a:moveTo>
                  <a:pt x="2149813" y="272374"/>
                </a:moveTo>
                <a:cubicBezTo>
                  <a:pt x="2140085" y="256161"/>
                  <a:pt x="2132935" y="238091"/>
                  <a:pt x="2120630" y="223736"/>
                </a:cubicBezTo>
                <a:cubicBezTo>
                  <a:pt x="2113021" y="214859"/>
                  <a:pt x="2098750" y="213410"/>
                  <a:pt x="2091447" y="204281"/>
                </a:cubicBezTo>
                <a:cubicBezTo>
                  <a:pt x="2085042" y="196274"/>
                  <a:pt x="2088970" y="182349"/>
                  <a:pt x="2081720" y="175098"/>
                </a:cubicBezTo>
                <a:cubicBezTo>
                  <a:pt x="2065186" y="158564"/>
                  <a:pt x="2042264" y="149940"/>
                  <a:pt x="2023354" y="136187"/>
                </a:cubicBezTo>
                <a:cubicBezTo>
                  <a:pt x="2006562" y="123975"/>
                  <a:pt x="1990341" y="110948"/>
                  <a:pt x="1974715" y="97276"/>
                </a:cubicBezTo>
                <a:cubicBezTo>
                  <a:pt x="1964362" y="88217"/>
                  <a:pt x="1957558" y="74774"/>
                  <a:pt x="1945532" y="68093"/>
                </a:cubicBezTo>
                <a:cubicBezTo>
                  <a:pt x="1927605" y="58134"/>
                  <a:pt x="1906809" y="54531"/>
                  <a:pt x="1887166" y="48638"/>
                </a:cubicBezTo>
                <a:cubicBezTo>
                  <a:pt x="1836242" y="33361"/>
                  <a:pt x="1843946" y="40780"/>
                  <a:pt x="1780162" y="29183"/>
                </a:cubicBezTo>
                <a:cubicBezTo>
                  <a:pt x="1702266" y="15020"/>
                  <a:pt x="1782740" y="22602"/>
                  <a:pt x="1692613" y="9727"/>
                </a:cubicBezTo>
                <a:cubicBezTo>
                  <a:pt x="1663546" y="5575"/>
                  <a:pt x="1634247" y="3242"/>
                  <a:pt x="1605064" y="0"/>
                </a:cubicBezTo>
                <a:cubicBezTo>
                  <a:pt x="1536970" y="3242"/>
                  <a:pt x="1468768" y="4691"/>
                  <a:pt x="1400783" y="9727"/>
                </a:cubicBezTo>
                <a:cubicBezTo>
                  <a:pt x="1381113" y="11184"/>
                  <a:pt x="1360441" y="11444"/>
                  <a:pt x="1342417" y="19455"/>
                </a:cubicBezTo>
                <a:cubicBezTo>
                  <a:pt x="1329846" y="25042"/>
                  <a:pt x="1322962" y="38910"/>
                  <a:pt x="1313235" y="48638"/>
                </a:cubicBezTo>
                <a:cubicBezTo>
                  <a:pt x="1279924" y="181875"/>
                  <a:pt x="1275043" y="170407"/>
                  <a:pt x="1303507" y="369651"/>
                </a:cubicBezTo>
                <a:cubicBezTo>
                  <a:pt x="1305060" y="380523"/>
                  <a:pt x="1351750" y="413790"/>
                  <a:pt x="1361873" y="418289"/>
                </a:cubicBezTo>
                <a:cubicBezTo>
                  <a:pt x="1380613" y="426618"/>
                  <a:pt x="1420239" y="437744"/>
                  <a:pt x="1420239" y="437744"/>
                </a:cubicBezTo>
                <a:cubicBezTo>
                  <a:pt x="1478605" y="434502"/>
                  <a:pt x="1540163" y="447328"/>
                  <a:pt x="1595337" y="428017"/>
                </a:cubicBezTo>
                <a:cubicBezTo>
                  <a:pt x="1614693" y="421242"/>
                  <a:pt x="1614792" y="369651"/>
                  <a:pt x="1614792" y="369651"/>
                </a:cubicBezTo>
                <a:cubicBezTo>
                  <a:pt x="1608307" y="343711"/>
                  <a:pt x="1603793" y="317196"/>
                  <a:pt x="1595337" y="291830"/>
                </a:cubicBezTo>
                <a:cubicBezTo>
                  <a:pt x="1592094" y="282102"/>
                  <a:pt x="1590195" y="271818"/>
                  <a:pt x="1585609" y="262647"/>
                </a:cubicBezTo>
                <a:cubicBezTo>
                  <a:pt x="1580381" y="252190"/>
                  <a:pt x="1573853" y="242262"/>
                  <a:pt x="1566154" y="233464"/>
                </a:cubicBezTo>
                <a:cubicBezTo>
                  <a:pt x="1546431" y="210923"/>
                  <a:pt x="1517634" y="180021"/>
                  <a:pt x="1488332" y="165370"/>
                </a:cubicBezTo>
                <a:cubicBezTo>
                  <a:pt x="1474373" y="158391"/>
                  <a:pt x="1432711" y="149033"/>
                  <a:pt x="1420239" y="145915"/>
                </a:cubicBezTo>
                <a:cubicBezTo>
                  <a:pt x="1407269" y="139430"/>
                  <a:pt x="1395085" y="131045"/>
                  <a:pt x="1381328" y="126459"/>
                </a:cubicBezTo>
                <a:cubicBezTo>
                  <a:pt x="1368486" y="122178"/>
                  <a:pt x="1283224" y="108339"/>
                  <a:pt x="1274324" y="107004"/>
                </a:cubicBezTo>
                <a:cubicBezTo>
                  <a:pt x="1118224" y="83589"/>
                  <a:pt x="1167879" y="90028"/>
                  <a:pt x="1021405" y="77821"/>
                </a:cubicBezTo>
                <a:cubicBezTo>
                  <a:pt x="982494" y="81064"/>
                  <a:pt x="943658" y="85383"/>
                  <a:pt x="904673" y="87549"/>
                </a:cubicBezTo>
                <a:cubicBezTo>
                  <a:pt x="826904" y="91869"/>
                  <a:pt x="748925" y="92095"/>
                  <a:pt x="671209" y="97276"/>
                </a:cubicBezTo>
                <a:cubicBezTo>
                  <a:pt x="651529" y="98588"/>
                  <a:pt x="632394" y="104397"/>
                  <a:pt x="612843" y="107004"/>
                </a:cubicBezTo>
                <a:cubicBezTo>
                  <a:pt x="583738" y="110885"/>
                  <a:pt x="554477" y="113489"/>
                  <a:pt x="525294" y="116732"/>
                </a:cubicBezTo>
                <a:cubicBezTo>
                  <a:pt x="483664" y="127139"/>
                  <a:pt x="483019" y="127955"/>
                  <a:pt x="437745" y="136187"/>
                </a:cubicBezTo>
                <a:cubicBezTo>
                  <a:pt x="418339" y="139715"/>
                  <a:pt x="398437" y="140833"/>
                  <a:pt x="379379" y="145915"/>
                </a:cubicBezTo>
                <a:cubicBezTo>
                  <a:pt x="349656" y="153841"/>
                  <a:pt x="321673" y="167638"/>
                  <a:pt x="291830" y="175098"/>
                </a:cubicBezTo>
                <a:cubicBezTo>
                  <a:pt x="242972" y="187312"/>
                  <a:pt x="265603" y="180597"/>
                  <a:pt x="223737" y="194553"/>
                </a:cubicBezTo>
                <a:cubicBezTo>
                  <a:pt x="197178" y="221110"/>
                  <a:pt x="203908" y="216215"/>
                  <a:pt x="165371" y="243191"/>
                </a:cubicBezTo>
                <a:cubicBezTo>
                  <a:pt x="146215" y="256600"/>
                  <a:pt x="107005" y="282102"/>
                  <a:pt x="107005" y="282102"/>
                </a:cubicBezTo>
                <a:cubicBezTo>
                  <a:pt x="103762" y="291830"/>
                  <a:pt x="105621" y="305325"/>
                  <a:pt x="97277" y="311285"/>
                </a:cubicBezTo>
                <a:cubicBezTo>
                  <a:pt x="80589" y="323205"/>
                  <a:pt x="38911" y="330740"/>
                  <a:pt x="38911" y="330740"/>
                </a:cubicBezTo>
                <a:lnTo>
                  <a:pt x="0" y="369651"/>
                </a:ln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ítulo 1"/>
          <p:cNvSpPr txBox="1">
            <a:spLocks/>
          </p:cNvSpPr>
          <p:nvPr/>
        </p:nvSpPr>
        <p:spPr>
          <a:xfrm>
            <a:off x="635689" y="852679"/>
            <a:ext cx="7070271" cy="994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0" kern="1200">
                <a:solidFill>
                  <a:srgbClr val="323E4F"/>
                </a:solidFill>
                <a:latin typeface="Arial Black" charset="0"/>
                <a:ea typeface="+mn-ea"/>
                <a:cs typeface="+mn-cs"/>
              </a:defRPr>
            </a:lvl1pPr>
          </a:lstStyle>
          <a:p>
            <a:pPr algn="l"/>
            <a:r>
              <a:rPr lang="en-US" sz="3200" dirty="0" smtClean="0">
                <a:solidFill>
                  <a:srgbClr val="FFC000"/>
                </a:solidFill>
              </a:rPr>
              <a:t>Setup</a:t>
            </a:r>
            <a:endParaRPr lang="en-US" sz="32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278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>
            <a:spLocks noGrp="1"/>
          </p:cNvSpPr>
          <p:nvPr>
            <p:ph type="title"/>
          </p:nvPr>
        </p:nvSpPr>
        <p:spPr>
          <a:xfrm>
            <a:off x="1009653" y="133012"/>
            <a:ext cx="7070271" cy="99417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TESTS WITH BEAM</a:t>
            </a:r>
            <a:endParaRPr lang="en-US" sz="32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527053" y="852679"/>
            <a:ext cx="7070271" cy="9941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1800" b="0" kern="1200">
                <a:solidFill>
                  <a:srgbClr val="323E4F"/>
                </a:solidFill>
                <a:latin typeface="Arial Black" charset="0"/>
                <a:ea typeface="+mn-ea"/>
                <a:cs typeface="+mn-cs"/>
              </a:defRPr>
            </a:lvl1pPr>
          </a:lstStyle>
          <a:p>
            <a:pPr algn="l"/>
            <a:r>
              <a:rPr lang="en-US" sz="3200" dirty="0" smtClean="0">
                <a:solidFill>
                  <a:srgbClr val="FFC000"/>
                </a:solidFill>
              </a:rPr>
              <a:t>Scope Mode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9" name="10 CuadroTexto"/>
          <p:cNvSpPr txBox="1"/>
          <p:nvPr/>
        </p:nvSpPr>
        <p:spPr>
          <a:xfrm>
            <a:off x="514069" y="1339751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Debug mode not intended for normal operation, just for calibration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Example of turn </a:t>
            </a:r>
            <a:r>
              <a:rPr lang="en-US" sz="2000" dirty="0"/>
              <a:t>by turn losses during </a:t>
            </a:r>
            <a:r>
              <a:rPr lang="en-US" sz="2000" dirty="0" smtClean="0"/>
              <a:t>a </a:t>
            </a:r>
            <a:r>
              <a:rPr lang="en-US" sz="2000" dirty="0" err="1" smtClean="0"/>
              <a:t>TopUp</a:t>
            </a:r>
            <a:r>
              <a:rPr lang="en-US" sz="2000" dirty="0" smtClean="0"/>
              <a:t>  injection cycle</a:t>
            </a:r>
            <a:endParaRPr lang="en-US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57" y="2172590"/>
            <a:ext cx="7908403" cy="4615295"/>
          </a:xfrm>
          <a:prstGeom prst="rect">
            <a:avLst/>
          </a:prstGeom>
        </p:spPr>
      </p:pic>
      <p:sp>
        <p:nvSpPr>
          <p:cNvPr id="13" name="Left-Right Arrow 12"/>
          <p:cNvSpPr/>
          <p:nvPr/>
        </p:nvSpPr>
        <p:spPr>
          <a:xfrm>
            <a:off x="5707432" y="5526624"/>
            <a:ext cx="885217" cy="19455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762754" y="5605747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turn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272399" y="6258445"/>
            <a:ext cx="3264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Digitalized pulses width ~ losses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582521" y="5410201"/>
            <a:ext cx="499534" cy="83819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9719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13" grpId="0" animBg="1"/>
      <p:bldP spid="14" grpId="0"/>
      <p:bldP spid="15" grpId="0"/>
    </p:bld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t">
        <a:noAutofit/>
      </a:bodyPr>
      <a:lstStyle>
        <a:defPPr>
          <a:defRPr sz="2800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812</TotalTime>
  <Words>683</Words>
  <Application>Microsoft Office PowerPoint</Application>
  <PresentationFormat>On-screen Show (4:3)</PresentationFormat>
  <Paragraphs>148</Paragraphs>
  <Slides>30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Tema de Office</vt:lpstr>
      <vt:lpstr>Acrobat Document</vt:lpstr>
      <vt:lpstr>ALBA optical fiber BLMs</vt:lpstr>
      <vt:lpstr>MOTIVATION</vt:lpstr>
      <vt:lpstr>PARTS OF THE SYSTEM</vt:lpstr>
      <vt:lpstr>PARTS OF THE SYSTEM</vt:lpstr>
      <vt:lpstr>LAB TESTS</vt:lpstr>
      <vt:lpstr>LAB TESTS</vt:lpstr>
      <vt:lpstr>LAB TESTS</vt:lpstr>
      <vt:lpstr>TESTS WITH BEAM</vt:lpstr>
      <vt:lpstr>TESTS WITH BEAM</vt:lpstr>
      <vt:lpstr>TESTS WITH BEAM</vt:lpstr>
      <vt:lpstr>TESTS WITH BEAM</vt:lpstr>
      <vt:lpstr>TESTS WITH BEAM</vt:lpstr>
      <vt:lpstr>TESTS WITH BEAM</vt:lpstr>
      <vt:lpstr>TESTS WITH BEAM</vt:lpstr>
      <vt:lpstr>TESTS WITH BEAM</vt:lpstr>
      <vt:lpstr>PROBLEMS / To be understood</vt:lpstr>
      <vt:lpstr>PROBLEMS / To be understood</vt:lpstr>
      <vt:lpstr>PROBLEMS / To be understood</vt:lpstr>
      <vt:lpstr>PROBLEMS / To be understood</vt:lpstr>
      <vt:lpstr>PROBLEMS / To be understood</vt:lpstr>
      <vt:lpstr>PROBLEMS / To be understood</vt:lpstr>
      <vt:lpstr>PROBLEMS / To be understood</vt:lpstr>
      <vt:lpstr>PROBLEMS / To be understood</vt:lpstr>
      <vt:lpstr>SUMMARY</vt:lpstr>
      <vt:lpstr>EXTRA SLIDES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Lucas Wainer</dc:creator>
  <cp:lastModifiedBy>Angel Olmos Giner</cp:lastModifiedBy>
  <cp:revision>137</cp:revision>
  <dcterms:created xsi:type="dcterms:W3CDTF">2015-04-21T23:16:41Z</dcterms:created>
  <dcterms:modified xsi:type="dcterms:W3CDTF">2019-06-03T21:13:06Z</dcterms:modified>
</cp:coreProperties>
</file>