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31"/>
  </p:notesMasterIdLst>
  <p:sldIdLst>
    <p:sldId id="256" r:id="rId2"/>
    <p:sldId id="258" r:id="rId3"/>
    <p:sldId id="260" r:id="rId4"/>
    <p:sldId id="270" r:id="rId5"/>
    <p:sldId id="261" r:id="rId6"/>
    <p:sldId id="271" r:id="rId7"/>
    <p:sldId id="286" r:id="rId8"/>
    <p:sldId id="273" r:id="rId9"/>
    <p:sldId id="288" r:id="rId10"/>
    <p:sldId id="263" r:id="rId11"/>
    <p:sldId id="289" r:id="rId12"/>
    <p:sldId id="262" r:id="rId13"/>
    <p:sldId id="268" r:id="rId14"/>
    <p:sldId id="269" r:id="rId15"/>
    <p:sldId id="274" r:id="rId16"/>
    <p:sldId id="275" r:id="rId17"/>
    <p:sldId id="264" r:id="rId18"/>
    <p:sldId id="259" r:id="rId19"/>
    <p:sldId id="277" r:id="rId20"/>
    <p:sldId id="265" r:id="rId21"/>
    <p:sldId id="278" r:id="rId22"/>
    <p:sldId id="279" r:id="rId23"/>
    <p:sldId id="276" r:id="rId24"/>
    <p:sldId id="280" r:id="rId25"/>
    <p:sldId id="281" r:id="rId26"/>
    <p:sldId id="283" r:id="rId27"/>
    <p:sldId id="284" r:id="rId28"/>
    <p:sldId id="285" r:id="rId29"/>
    <p:sldId id="28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5ACC"/>
    <a:srgbClr val="A9A5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84" autoAdjust="0"/>
    <p:restoredTop sz="87928" autoAdjust="0"/>
  </p:normalViewPr>
  <p:slideViewPr>
    <p:cSldViewPr>
      <p:cViewPr varScale="1">
        <p:scale>
          <a:sx n="70" d="100"/>
          <a:sy n="70" d="100"/>
        </p:scale>
        <p:origin x="91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5841C2-2548-4619-8AB6-8BE2A9D9B095}" type="datetimeFigureOut">
              <a:rPr lang="en-US" smtClean="0"/>
              <a:t>6/4/2019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06C026-BA74-44C0-A734-BAD6908FE99E}" type="slidenum">
              <a:rPr lang="en-US" smtClean="0"/>
              <a:t>‹#›</a:t>
            </a:fld>
            <a:endParaRPr lang="en-US"/>
          </a:p>
        </p:txBody>
      </p:sp>
    </p:spTree>
    <p:extLst>
      <p:ext uri="{BB962C8B-B14F-4D97-AF65-F5344CB8AC3E}">
        <p14:creationId xmlns:p14="http://schemas.microsoft.com/office/powerpoint/2010/main" val="5465734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effectLst/>
              </a:rPr>
              <a:t>BpmLab</a:t>
            </a:r>
            <a:r>
              <a:rPr lang="en-US" sz="1200" dirty="0">
                <a:effectLst/>
              </a:rPr>
              <a:t> is a 2D finite element-based tool for </a:t>
            </a:r>
            <a:r>
              <a:rPr lang="en-US" sz="1200" dirty="0" err="1">
                <a:effectLst/>
              </a:rPr>
              <a:t>Matlab</a:t>
            </a:r>
            <a:r>
              <a:rPr lang="en-US" sz="1200" dirty="0">
                <a:effectLst/>
              </a:rPr>
              <a:t> developed at ALBA and aimed at simulating the electrode response of BPMs of arbitrary geometry to emulated beam excitation. Lately, </a:t>
            </a:r>
            <a:r>
              <a:rPr lang="en-US" sz="1200" dirty="0" err="1">
                <a:effectLst/>
              </a:rPr>
              <a:t>BpmLab</a:t>
            </a:r>
            <a:r>
              <a:rPr lang="en-US" sz="1200" dirty="0">
                <a:effectLst/>
              </a:rPr>
              <a:t> has been thoroughly adapted to EBS BPM geometries to analyze the nonlinear effects and the remedies around them. More complicated situations have as well been studied, e.g. imperfect positioned BPM-buttons. Finally the 2-dimensional geometry-dependent polynomials were calculated to strongly minimize errors and coupling effects that are usually produced by the traditional Delta-over-Sum algorithms for beam position, sum signal and the incoherence (Q) values. Apart from the fast-data streams, all data &amp; buffers of the new EBS will be calculated with such polynomial families, selectable inside the device server of the (Libera and Spark) BPM electronics. Specific beam tests were performed both in ESRF and ALBA to achieve high orbit offsets and study the effects of polynomials on the BPM data to better understand their efficiency. </a:t>
            </a:r>
            <a:endParaRPr lang="en-US" sz="1200" dirty="0"/>
          </a:p>
          <a:p>
            <a:endParaRPr lang="es-ES" dirty="0"/>
          </a:p>
        </p:txBody>
      </p:sp>
      <p:sp>
        <p:nvSpPr>
          <p:cNvPr id="4" name="Slide Number Placeholder 3"/>
          <p:cNvSpPr>
            <a:spLocks noGrp="1"/>
          </p:cNvSpPr>
          <p:nvPr>
            <p:ph type="sldNum" sz="quarter" idx="5"/>
          </p:nvPr>
        </p:nvSpPr>
        <p:spPr/>
        <p:txBody>
          <a:bodyPr/>
          <a:lstStyle/>
          <a:p>
            <a:fld id="{2A06C026-BA74-44C0-A734-BAD6908FE99E}" type="slidenum">
              <a:rPr lang="en-US" smtClean="0"/>
              <a:t>1</a:t>
            </a:fld>
            <a:endParaRPr lang="en-US"/>
          </a:p>
        </p:txBody>
      </p:sp>
    </p:spTree>
    <p:extLst>
      <p:ext uri="{BB962C8B-B14F-4D97-AF65-F5344CB8AC3E}">
        <p14:creationId xmlns:p14="http://schemas.microsoft.com/office/powerpoint/2010/main" val="2566454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76E754-B1F8-4B3E-8CF0-A6F4F112B0CA}" type="slidenum">
              <a:rPr lang="en-US" smtClean="0"/>
              <a:t>18</a:t>
            </a:fld>
            <a:endParaRPr lang="en-US"/>
          </a:p>
        </p:txBody>
      </p:sp>
    </p:spTree>
    <p:extLst>
      <p:ext uri="{BB962C8B-B14F-4D97-AF65-F5344CB8AC3E}">
        <p14:creationId xmlns:p14="http://schemas.microsoft.com/office/powerpoint/2010/main" val="2984704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9769DAB-E69F-42E2-96F7-72667829EB23}" type="datetime1">
              <a:rPr lang="en-US" smtClean="0"/>
              <a:t>6/4/2019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16326C-0E8C-45B6-90E3-DB1D53F4796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2491347-7D30-4297-9294-71C06E01EE42}" type="datetime1">
              <a:rPr lang="en-US" smtClean="0"/>
              <a:t>6/4/2019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16326C-0E8C-45B6-90E3-DB1D53F4796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6DCF94-4E11-418F-8177-DB1ED11EE5FF}" type="datetime1">
              <a:rPr lang="en-US" smtClean="0"/>
              <a:t>6/4/2019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16326C-0E8C-45B6-90E3-DB1D53F4796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5997988-F765-4277-B4D6-452FF01A7BC4}" type="datetime1">
              <a:rPr lang="en-US" smtClean="0"/>
              <a:t>6/4/2019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16326C-0E8C-45B6-90E3-DB1D53F4796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E51AC12-1680-43DB-AEA0-E4EAF00A36DD}" type="datetime1">
              <a:rPr lang="en-US" smtClean="0"/>
              <a:t>6/4/2019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16326C-0E8C-45B6-90E3-DB1D53F4796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67CF18-0234-4318-8ED8-014BD2722325}" type="datetime1">
              <a:rPr lang="en-US" smtClean="0"/>
              <a:t>6/4/2019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16326C-0E8C-45B6-90E3-DB1D53F4796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E4F0D58-9A9D-45C5-95D9-B3391BC62170}" type="datetime1">
              <a:rPr lang="en-US" smtClean="0"/>
              <a:t>6/4/2019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16326C-0E8C-45B6-90E3-DB1D53F4796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FCEA555-2D11-4110-8E6F-C897B275DF1D}" type="datetime1">
              <a:rPr lang="en-US" smtClean="0"/>
              <a:t>6/4/2019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16326C-0E8C-45B6-90E3-DB1D53F4796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047295-E83B-49EB-B7E4-DC9E1CED826A}" type="datetime1">
              <a:rPr lang="en-US" smtClean="0"/>
              <a:t>6/4/2019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16326C-0E8C-45B6-90E3-DB1D53F4796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E8DDA2-989C-4055-A681-8A708E098F27}" type="datetime1">
              <a:rPr lang="en-US" smtClean="0"/>
              <a:t>6/4/2019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16326C-0E8C-45B6-90E3-DB1D53F47963}"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010E20F-14E3-4B2C-8C2A-F3177BC16C91}" type="datetime1">
              <a:rPr lang="en-US" smtClean="0"/>
              <a:t>6/4/2019</a:t>
            </a:fld>
            <a:endParaRPr lang="en-US"/>
          </a:p>
        </p:txBody>
      </p:sp>
      <p:sp>
        <p:nvSpPr>
          <p:cNvPr id="9" name="Slide Number Placeholder 8"/>
          <p:cNvSpPr>
            <a:spLocks noGrp="1"/>
          </p:cNvSpPr>
          <p:nvPr>
            <p:ph type="sldNum" sz="quarter" idx="11"/>
          </p:nvPr>
        </p:nvSpPr>
        <p:spPr/>
        <p:txBody>
          <a:bodyPr/>
          <a:lstStyle/>
          <a:p>
            <a:fld id="{A416326C-0E8C-45B6-90E3-DB1D53F47963}"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416326C-0E8C-45B6-90E3-DB1D53F47963}"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6A038F6-A5C5-48DD-A885-5268A2EF7F4F}" type="datetime1">
              <a:rPr lang="en-US" smtClean="0"/>
              <a:t>6/4/2019</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gif"/></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intranet.cells.es/Divisions/Accelerators/RF_Diagnostics/Diagnostics/OrbitPosition/Tools/bpmlab"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1.png"/><Relationship Id="rId7" Type="http://schemas.openxmlformats.org/officeDocument/2006/relationships/image" Target="../media/image54.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36.png"/><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gif"/><Relationship Id="rId7" Type="http://schemas.openxmlformats.org/officeDocument/2006/relationships/image" Target="../media/image61.png"/><Relationship Id="rId2" Type="http://schemas.openxmlformats.org/officeDocument/2006/relationships/image" Target="../media/image56.gif"/><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image" Target="../media/image58.png"/><Relationship Id="rId9" Type="http://schemas.openxmlformats.org/officeDocument/2006/relationships/image" Target="../media/image63.png"/></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5.png"/><Relationship Id="rId1" Type="http://schemas.openxmlformats.org/officeDocument/2006/relationships/slideLayout" Target="../slideLayouts/slideLayout2.xml"/><Relationship Id="rId5" Type="http://schemas.openxmlformats.org/officeDocument/2006/relationships/image" Target="../media/image67.gif"/><Relationship Id="rId4" Type="http://schemas.openxmlformats.org/officeDocument/2006/relationships/image" Target="../media/image66.gif"/></Relationships>
</file>

<file path=ppt/slides/_rels/slide2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2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5" Type="http://schemas.openxmlformats.org/officeDocument/2006/relationships/image" Target="../media/image74.gif"/><Relationship Id="rId4" Type="http://schemas.openxmlformats.org/officeDocument/2006/relationships/image" Target="../media/image73.png"/></Relationships>
</file>

<file path=ppt/slides/_rels/slide2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26.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82.png"/><Relationship Id="rId4" Type="http://schemas.openxmlformats.org/officeDocument/2006/relationships/image" Target="../media/image81.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20532" y="1688453"/>
            <a:ext cx="6318448" cy="1200329"/>
          </a:xfrm>
          <a:prstGeom prst="rect">
            <a:avLst/>
          </a:prstGeom>
        </p:spPr>
        <p:txBody>
          <a:bodyPr wrap="square">
            <a:spAutoFit/>
          </a:bodyPr>
          <a:lstStyle/>
          <a:p>
            <a:pPr algn="ctr"/>
            <a:r>
              <a:rPr lang="en-US" sz="2400" b="1" dirty="0"/>
              <a:t>Calculation of corrected BPM data with polynomials obtained from BpmLab: ESRF and ALBA showcases </a:t>
            </a:r>
          </a:p>
        </p:txBody>
      </p:sp>
      <p:sp>
        <p:nvSpPr>
          <p:cNvPr id="5" name="Rectangle 4"/>
          <p:cNvSpPr/>
          <p:nvPr/>
        </p:nvSpPr>
        <p:spPr>
          <a:xfrm>
            <a:off x="2912577" y="3071314"/>
            <a:ext cx="2309907" cy="369332"/>
          </a:xfrm>
          <a:prstGeom prst="rect">
            <a:avLst/>
          </a:prstGeom>
        </p:spPr>
        <p:txBody>
          <a:bodyPr wrap="square">
            <a:spAutoFit/>
          </a:bodyPr>
          <a:lstStyle/>
          <a:p>
            <a:r>
              <a:rPr lang="en-US" dirty="0"/>
              <a:t>A. </a:t>
            </a:r>
            <a:r>
              <a:rPr lang="en-US" dirty="0" err="1"/>
              <a:t>Nosych</a:t>
            </a:r>
            <a:r>
              <a:rPr lang="en-US" dirty="0"/>
              <a:t>, K.B. </a:t>
            </a:r>
            <a:r>
              <a:rPr lang="en-US" dirty="0" err="1"/>
              <a:t>Scheidt</a:t>
            </a:r>
            <a:endParaRPr lang="en-US" dirty="0"/>
          </a:p>
        </p:txBody>
      </p:sp>
      <p:pic>
        <p:nvPicPr>
          <p:cNvPr id="1026" name="Picture 2" descr="D:\Personal\CERNbox\ALBA\T-Shirt ALBA\ALBALogo_BLACK.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91524" y="3842976"/>
            <a:ext cx="2294106" cy="126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st - Present - Future - Esrf Logo Png Clipart (825x900), Png Download"/>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2000" y="3717032"/>
            <a:ext cx="1126730" cy="1260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2870653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91728" y="-2691680"/>
            <a:ext cx="4824536" cy="923330"/>
          </a:xfrm>
          <a:prstGeom prst="rect">
            <a:avLst/>
          </a:prstGeom>
          <a:noFill/>
        </p:spPr>
        <p:txBody>
          <a:bodyPr wrap="square" rtlCol="0">
            <a:spAutoFit/>
          </a:bodyPr>
          <a:lstStyle/>
          <a:p>
            <a:r>
              <a:rPr lang="en-US" dirty="0"/>
              <a:t>Sum signal  + corrected sum (3D plot)</a:t>
            </a:r>
          </a:p>
          <a:p>
            <a:r>
              <a:rPr lang="en-US" dirty="0"/>
              <a:t>Coherence + corrected coherence (3D plot)</a:t>
            </a:r>
          </a:p>
          <a:p>
            <a:r>
              <a:rPr lang="en-US" dirty="0"/>
              <a:t>Coupling</a:t>
            </a:r>
          </a:p>
        </p:txBody>
      </p:sp>
      <p:sp>
        <p:nvSpPr>
          <p:cNvPr id="3" name="Rectangle 2"/>
          <p:cNvSpPr/>
          <p:nvPr/>
        </p:nvSpPr>
        <p:spPr>
          <a:xfrm>
            <a:off x="395536" y="-3905"/>
            <a:ext cx="7704856" cy="400110"/>
          </a:xfrm>
          <a:prstGeom prst="rect">
            <a:avLst/>
          </a:prstGeom>
        </p:spPr>
        <p:txBody>
          <a:bodyPr wrap="square">
            <a:spAutoFit/>
          </a:bodyPr>
          <a:lstStyle/>
          <a:p>
            <a:pPr algn="ctr"/>
            <a:r>
              <a:rPr lang="en-US" sz="2000" b="1" u="sng" dirty="0" err="1"/>
              <a:t>BpmLab</a:t>
            </a:r>
            <a:r>
              <a:rPr lang="en-US" sz="2000" b="1" u="sng" dirty="0"/>
              <a:t>: </a:t>
            </a:r>
            <a:r>
              <a:rPr lang="en-US" sz="2000" u="sng" dirty="0"/>
              <a:t>Coupling</a:t>
            </a:r>
          </a:p>
        </p:txBody>
      </p:sp>
      <p:pic>
        <p:nvPicPr>
          <p:cNvPr id="4100" name="Picture 4" descr="D:\Personal\Dropbox\Workflow\Temp\bpmlab\sum\Untitled3_0002_Screenshot-2019-05-27-11.15.10.p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879" y="1068675"/>
            <a:ext cx="2705294" cy="2520000"/>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D:\Personal\Dropbox\Workflow\Temp\bpmlab\sum\Untitled3_0003_Screenshot-2019-05-27-11.15.13.p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3705" y="1094575"/>
            <a:ext cx="2705294" cy="2520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530216" y="635165"/>
            <a:ext cx="2507418" cy="369332"/>
          </a:xfrm>
          <a:prstGeom prst="rect">
            <a:avLst/>
          </a:prstGeom>
        </p:spPr>
        <p:txBody>
          <a:bodyPr wrap="none">
            <a:spAutoFit/>
          </a:bodyPr>
          <a:lstStyle/>
          <a:p>
            <a:r>
              <a:rPr lang="en-US" dirty="0"/>
              <a:t>Coupling (DOS positions)</a:t>
            </a:r>
          </a:p>
        </p:txBody>
      </p:sp>
      <p:sp>
        <p:nvSpPr>
          <p:cNvPr id="10" name="Rectangle 9"/>
          <p:cNvSpPr/>
          <p:nvPr/>
        </p:nvSpPr>
        <p:spPr>
          <a:xfrm>
            <a:off x="537879" y="3717032"/>
            <a:ext cx="3560077" cy="369332"/>
          </a:xfrm>
          <a:prstGeom prst="rect">
            <a:avLst/>
          </a:prstGeom>
        </p:spPr>
        <p:txBody>
          <a:bodyPr wrap="none">
            <a:spAutoFit/>
          </a:bodyPr>
          <a:lstStyle/>
          <a:p>
            <a:r>
              <a:rPr lang="en-US" dirty="0"/>
              <a:t>Coupling improved (Poly correction)</a:t>
            </a:r>
          </a:p>
        </p:txBody>
      </p:sp>
      <p:pic>
        <p:nvPicPr>
          <p:cNvPr id="4103" name="Picture 7" descr="D:\Personal\Dropbox\Workflow\Temp\bpmlab\sum\Screenshot 2019-05-27 11.53.35.png"/>
          <p:cNvPicPr>
            <a:picLocks noChangeAspect="1" noChangeArrowheads="1"/>
          </p:cNvPicPr>
          <p:nvPr/>
        </p:nvPicPr>
        <p:blipFill rotWithShape="1">
          <a:blip r:embed="rId4">
            <a:extLst>
              <a:ext uri="{28A0092B-C50C-407E-A947-70E740481C1C}">
                <a14:useLocalDpi xmlns:a14="http://schemas.microsoft.com/office/drawing/2010/main" val="0"/>
              </a:ext>
            </a:extLst>
          </a:blip>
          <a:srcRect l="62782" t="24207" r="7320" b="25395"/>
          <a:stretch/>
        </p:blipFill>
        <p:spPr bwMode="auto">
          <a:xfrm>
            <a:off x="3491880" y="4112878"/>
            <a:ext cx="2663401" cy="25200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D:\Personal\Dropbox\Workflow\Temp\bpmlab\sum\Screenshot 2019-05-27 11.53.38.png"/>
          <p:cNvPicPr>
            <a:picLocks noChangeAspect="1" noChangeArrowheads="1"/>
          </p:cNvPicPr>
          <p:nvPr/>
        </p:nvPicPr>
        <p:blipFill rotWithShape="1">
          <a:blip r:embed="rId5">
            <a:extLst>
              <a:ext uri="{28A0092B-C50C-407E-A947-70E740481C1C}">
                <a14:useLocalDpi xmlns:a14="http://schemas.microsoft.com/office/drawing/2010/main" val="0"/>
              </a:ext>
            </a:extLst>
          </a:blip>
          <a:srcRect l="62958" t="24570" r="7575" b="25657"/>
          <a:stretch/>
        </p:blipFill>
        <p:spPr bwMode="auto">
          <a:xfrm>
            <a:off x="537879" y="4091691"/>
            <a:ext cx="2657638" cy="25200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422944" y="733107"/>
            <a:ext cx="1967332" cy="2523768"/>
          </a:xfrm>
          <a:prstGeom prst="rect">
            <a:avLst/>
          </a:prstGeom>
          <a:noFill/>
        </p:spPr>
        <p:txBody>
          <a:bodyPr wrap="square" rtlCol="0">
            <a:spAutoFit/>
          </a:bodyPr>
          <a:lstStyle/>
          <a:p>
            <a:r>
              <a:rPr lang="en-US" b="1" dirty="0"/>
              <a:t>Coupling</a:t>
            </a:r>
            <a:r>
              <a:rPr lang="en-US" dirty="0"/>
              <a:t>: </a:t>
            </a:r>
          </a:p>
          <a:p>
            <a:r>
              <a:rPr lang="en-US" sz="1400" dirty="0"/>
              <a:t>Ratio of how much the position change in one dimension affect its change in the other dimension.</a:t>
            </a:r>
          </a:p>
          <a:p>
            <a:endParaRPr lang="en-US" sz="1400" dirty="0"/>
          </a:p>
          <a:p>
            <a:r>
              <a:rPr lang="en-US" sz="1400" dirty="0"/>
              <a:t>Using the polynomial corrected positions can minimize the coupling effect. </a:t>
            </a:r>
          </a:p>
        </p:txBody>
      </p:sp>
      <p:sp>
        <p:nvSpPr>
          <p:cNvPr id="8" name="Slide Number Placeholder 7">
            <a:extLst>
              <a:ext uri="{FF2B5EF4-FFF2-40B4-BE49-F238E27FC236}">
                <a16:creationId xmlns:a16="http://schemas.microsoft.com/office/drawing/2014/main" id="{DAA0DAF8-6B3B-4721-ACA5-762C64FAA03F}"/>
              </a:ext>
            </a:extLst>
          </p:cNvPr>
          <p:cNvSpPr>
            <a:spLocks noGrp="1"/>
          </p:cNvSpPr>
          <p:nvPr>
            <p:ph type="sldNum" sz="quarter" idx="12"/>
          </p:nvPr>
        </p:nvSpPr>
        <p:spPr/>
        <p:txBody>
          <a:bodyPr/>
          <a:lstStyle/>
          <a:p>
            <a:fld id="{A416326C-0E8C-45B6-90E3-DB1D53F47963}" type="slidenum">
              <a:rPr lang="en-US" smtClean="0"/>
              <a:t>10</a:t>
            </a:fld>
            <a:endParaRPr lang="en-US"/>
          </a:p>
        </p:txBody>
      </p:sp>
      <p:sp>
        <p:nvSpPr>
          <p:cNvPr id="21" name="TextBox 20">
            <a:extLst>
              <a:ext uri="{FF2B5EF4-FFF2-40B4-BE49-F238E27FC236}">
                <a16:creationId xmlns:a16="http://schemas.microsoft.com/office/drawing/2014/main" id="{7E8BE3FE-44AF-45DF-9905-B7AA8FE0792C}"/>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
        <p:nvSpPr>
          <p:cNvPr id="11" name="Oval 10">
            <a:extLst>
              <a:ext uri="{FF2B5EF4-FFF2-40B4-BE49-F238E27FC236}">
                <a16:creationId xmlns:a16="http://schemas.microsoft.com/office/drawing/2014/main" id="{A8A5FBD5-F24E-44A9-87FA-8CC50D004E0F}"/>
              </a:ext>
            </a:extLst>
          </p:cNvPr>
          <p:cNvSpPr/>
          <p:nvPr/>
        </p:nvSpPr>
        <p:spPr>
          <a:xfrm>
            <a:off x="683568" y="3068960"/>
            <a:ext cx="648072" cy="51971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2034792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91728" y="-2691680"/>
            <a:ext cx="4824536" cy="923330"/>
          </a:xfrm>
          <a:prstGeom prst="rect">
            <a:avLst/>
          </a:prstGeom>
          <a:noFill/>
        </p:spPr>
        <p:txBody>
          <a:bodyPr wrap="square" rtlCol="0">
            <a:spAutoFit/>
          </a:bodyPr>
          <a:lstStyle/>
          <a:p>
            <a:r>
              <a:rPr lang="en-US" dirty="0"/>
              <a:t>Sum signal  + corrected sum (3D plot)</a:t>
            </a:r>
          </a:p>
          <a:p>
            <a:r>
              <a:rPr lang="en-US" dirty="0"/>
              <a:t>Coherence + corrected coherence (3D plot)</a:t>
            </a:r>
          </a:p>
          <a:p>
            <a:r>
              <a:rPr lang="en-US" dirty="0"/>
              <a:t>Coupling</a:t>
            </a:r>
          </a:p>
        </p:txBody>
      </p:sp>
      <p:sp>
        <p:nvSpPr>
          <p:cNvPr id="3" name="Rectangle 2"/>
          <p:cNvSpPr/>
          <p:nvPr/>
        </p:nvSpPr>
        <p:spPr>
          <a:xfrm>
            <a:off x="395536" y="-3905"/>
            <a:ext cx="7704856" cy="400110"/>
          </a:xfrm>
          <a:prstGeom prst="rect">
            <a:avLst/>
          </a:prstGeom>
        </p:spPr>
        <p:txBody>
          <a:bodyPr wrap="square">
            <a:spAutoFit/>
          </a:bodyPr>
          <a:lstStyle/>
          <a:p>
            <a:pPr algn="ctr"/>
            <a:r>
              <a:rPr lang="en-US" sz="2000" b="1" u="sng" dirty="0"/>
              <a:t>BpmLab: </a:t>
            </a:r>
            <a:r>
              <a:rPr lang="en-US" sz="2000" u="sng" dirty="0"/>
              <a:t>Sum, coherence</a:t>
            </a:r>
          </a:p>
        </p:txBody>
      </p:sp>
      <p:pic>
        <p:nvPicPr>
          <p:cNvPr id="4098" name="Picture 2" descr="D:\Personal\Dropbox\Workflow\Temp\bpmlab\sum\Untitled3_0000_Screenshot-2019-05-27-11.15.00.p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081" y="1124744"/>
            <a:ext cx="2705294" cy="25200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D:\Personal\Dropbox\Workflow\Temp\bpmlab\sum\Untitled3_0001_Screenshot-2019-05-27-11.15.06.p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2850" y="1124744"/>
            <a:ext cx="2705294" cy="25200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D:\Personal\Dropbox\Workflow\Temp\bpmlab\sum\Screenshot 2019-05-27 11.40.4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865" t="14011" r="8251" b="5392"/>
          <a:stretch/>
        </p:blipFill>
        <p:spPr bwMode="auto">
          <a:xfrm>
            <a:off x="128303" y="4221088"/>
            <a:ext cx="5953042" cy="2478106"/>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3649437" y="620688"/>
            <a:ext cx="1818768" cy="369332"/>
          </a:xfrm>
          <a:prstGeom prst="rect">
            <a:avLst/>
          </a:prstGeom>
        </p:spPr>
        <p:txBody>
          <a:bodyPr wrap="none">
            <a:spAutoFit/>
          </a:bodyPr>
          <a:lstStyle/>
          <a:p>
            <a:r>
              <a:rPr lang="en-US" b="1" dirty="0"/>
              <a:t>Signal Coherence</a:t>
            </a:r>
          </a:p>
        </p:txBody>
      </p:sp>
      <p:sp>
        <p:nvSpPr>
          <p:cNvPr id="15" name="Rectangle 14"/>
          <p:cNvSpPr/>
          <p:nvPr/>
        </p:nvSpPr>
        <p:spPr>
          <a:xfrm>
            <a:off x="689264" y="620688"/>
            <a:ext cx="1207382" cy="369332"/>
          </a:xfrm>
          <a:prstGeom prst="rect">
            <a:avLst/>
          </a:prstGeom>
        </p:spPr>
        <p:txBody>
          <a:bodyPr wrap="none">
            <a:spAutoFit/>
          </a:bodyPr>
          <a:lstStyle/>
          <a:p>
            <a:r>
              <a:rPr lang="en-US" b="1" dirty="0"/>
              <a:t>Sum signal</a:t>
            </a:r>
          </a:p>
        </p:txBody>
      </p:sp>
      <p:sp>
        <p:nvSpPr>
          <p:cNvPr id="6" name="TextBox 5"/>
          <p:cNvSpPr txBox="1"/>
          <p:nvPr/>
        </p:nvSpPr>
        <p:spPr>
          <a:xfrm>
            <a:off x="724685" y="3780710"/>
            <a:ext cx="1382110" cy="369332"/>
          </a:xfrm>
          <a:prstGeom prst="rect">
            <a:avLst/>
          </a:prstGeom>
          <a:noFill/>
        </p:spPr>
        <p:txBody>
          <a:bodyPr wrap="none" rtlCol="0">
            <a:spAutoFit/>
          </a:bodyPr>
          <a:lstStyle/>
          <a:p>
            <a:r>
              <a:rPr lang="el-GR" dirty="0"/>
              <a:t>Σ</a:t>
            </a:r>
            <a:r>
              <a:rPr lang="en-US" dirty="0"/>
              <a:t> = A+B+C+D</a:t>
            </a:r>
          </a:p>
        </p:txBody>
      </p:sp>
      <p:sp>
        <p:nvSpPr>
          <p:cNvPr id="17" name="TextBox 16"/>
          <p:cNvSpPr txBox="1"/>
          <p:nvPr/>
        </p:nvSpPr>
        <p:spPr>
          <a:xfrm>
            <a:off x="3594615" y="3780710"/>
            <a:ext cx="1784463" cy="369332"/>
          </a:xfrm>
          <a:prstGeom prst="rect">
            <a:avLst/>
          </a:prstGeom>
          <a:noFill/>
        </p:spPr>
        <p:txBody>
          <a:bodyPr wrap="none" rtlCol="0">
            <a:spAutoFit/>
          </a:bodyPr>
          <a:lstStyle/>
          <a:p>
            <a:r>
              <a:rPr lang="en-US" dirty="0"/>
              <a:t>Q = (A+C-B-D) / </a:t>
            </a:r>
            <a:r>
              <a:rPr lang="el-GR" dirty="0"/>
              <a:t>Σ</a:t>
            </a:r>
            <a:endParaRPr lang="en-US" dirty="0"/>
          </a:p>
        </p:txBody>
      </p:sp>
      <p:sp>
        <p:nvSpPr>
          <p:cNvPr id="7" name="Rectangle 6"/>
          <p:cNvSpPr/>
          <p:nvPr/>
        </p:nvSpPr>
        <p:spPr>
          <a:xfrm>
            <a:off x="1037334" y="1602666"/>
            <a:ext cx="821059" cy="1754326"/>
          </a:xfrm>
          <a:prstGeom prst="rect">
            <a:avLst/>
          </a:prstGeom>
        </p:spPr>
        <p:txBody>
          <a:bodyPr wrap="none">
            <a:spAutoFit/>
          </a:bodyPr>
          <a:lstStyle/>
          <a:p>
            <a:r>
              <a:rPr lang="en-US" dirty="0"/>
              <a:t>B       A</a:t>
            </a:r>
          </a:p>
          <a:p>
            <a:endParaRPr lang="en-US" dirty="0"/>
          </a:p>
          <a:p>
            <a:endParaRPr lang="en-US" dirty="0"/>
          </a:p>
          <a:p>
            <a:endParaRPr lang="en-US" dirty="0"/>
          </a:p>
          <a:p>
            <a:endParaRPr lang="en-US" dirty="0"/>
          </a:p>
          <a:p>
            <a:r>
              <a:rPr lang="en-US" dirty="0"/>
              <a:t>C       D</a:t>
            </a:r>
          </a:p>
        </p:txBody>
      </p:sp>
      <p:sp>
        <p:nvSpPr>
          <p:cNvPr id="20" name="Rectangle 19"/>
          <p:cNvSpPr/>
          <p:nvPr/>
        </p:nvSpPr>
        <p:spPr>
          <a:xfrm>
            <a:off x="4069700" y="1602666"/>
            <a:ext cx="821059" cy="1754326"/>
          </a:xfrm>
          <a:prstGeom prst="rect">
            <a:avLst/>
          </a:prstGeom>
        </p:spPr>
        <p:txBody>
          <a:bodyPr wrap="none">
            <a:spAutoFit/>
          </a:bodyPr>
          <a:lstStyle/>
          <a:p>
            <a:r>
              <a:rPr lang="en-US" dirty="0"/>
              <a:t>B       A</a:t>
            </a:r>
          </a:p>
          <a:p>
            <a:endParaRPr lang="en-US" dirty="0"/>
          </a:p>
          <a:p>
            <a:endParaRPr lang="en-US" dirty="0"/>
          </a:p>
          <a:p>
            <a:endParaRPr lang="en-US" dirty="0"/>
          </a:p>
          <a:p>
            <a:endParaRPr lang="en-US" dirty="0"/>
          </a:p>
          <a:p>
            <a:r>
              <a:rPr lang="en-US" dirty="0"/>
              <a:t>C       D</a:t>
            </a:r>
          </a:p>
        </p:txBody>
      </p:sp>
      <p:sp>
        <p:nvSpPr>
          <p:cNvPr id="8" name="Slide Number Placeholder 7">
            <a:extLst>
              <a:ext uri="{FF2B5EF4-FFF2-40B4-BE49-F238E27FC236}">
                <a16:creationId xmlns:a16="http://schemas.microsoft.com/office/drawing/2014/main" id="{DAA0DAF8-6B3B-4721-ACA5-762C64FAA03F}"/>
              </a:ext>
            </a:extLst>
          </p:cNvPr>
          <p:cNvSpPr>
            <a:spLocks noGrp="1"/>
          </p:cNvSpPr>
          <p:nvPr>
            <p:ph type="sldNum" sz="quarter" idx="12"/>
          </p:nvPr>
        </p:nvSpPr>
        <p:spPr/>
        <p:txBody>
          <a:bodyPr/>
          <a:lstStyle/>
          <a:p>
            <a:fld id="{A416326C-0E8C-45B6-90E3-DB1D53F47963}" type="slidenum">
              <a:rPr lang="en-US" smtClean="0"/>
              <a:t>11</a:t>
            </a:fld>
            <a:endParaRPr lang="en-US"/>
          </a:p>
        </p:txBody>
      </p:sp>
      <p:sp>
        <p:nvSpPr>
          <p:cNvPr id="21" name="TextBox 20">
            <a:extLst>
              <a:ext uri="{FF2B5EF4-FFF2-40B4-BE49-F238E27FC236}">
                <a16:creationId xmlns:a16="http://schemas.microsoft.com/office/drawing/2014/main" id="{7E8BE3FE-44AF-45DF-9905-B7AA8FE0792C}"/>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
        <p:nvSpPr>
          <p:cNvPr id="23" name="TextBox 22">
            <a:extLst>
              <a:ext uri="{FF2B5EF4-FFF2-40B4-BE49-F238E27FC236}">
                <a16:creationId xmlns:a16="http://schemas.microsoft.com/office/drawing/2014/main" id="{21745577-8032-4691-91A4-739BB2F7C5E3}"/>
              </a:ext>
            </a:extLst>
          </p:cNvPr>
          <p:cNvSpPr txBox="1"/>
          <p:nvPr/>
        </p:nvSpPr>
        <p:spPr>
          <a:xfrm>
            <a:off x="6240890" y="4150042"/>
            <a:ext cx="2178425" cy="1231106"/>
          </a:xfrm>
          <a:prstGeom prst="rect">
            <a:avLst/>
          </a:prstGeom>
          <a:noFill/>
        </p:spPr>
        <p:txBody>
          <a:bodyPr wrap="square" rtlCol="0">
            <a:spAutoFit/>
          </a:bodyPr>
          <a:lstStyle/>
          <a:p>
            <a:r>
              <a:rPr lang="en-US" b="1" dirty="0"/>
              <a:t>Sum &amp; Coherence</a:t>
            </a:r>
            <a:r>
              <a:rPr lang="en-US" dirty="0"/>
              <a:t>: </a:t>
            </a:r>
          </a:p>
          <a:p>
            <a:r>
              <a:rPr lang="en-US" sz="1400" dirty="0"/>
              <a:t>Strongly nonlinear. </a:t>
            </a:r>
          </a:p>
          <a:p>
            <a:endParaRPr lang="en-US" sz="1400" dirty="0"/>
          </a:p>
          <a:p>
            <a:r>
              <a:rPr lang="en-US" sz="1400" dirty="0"/>
              <a:t>Can be linearized with higher-order polynomials.</a:t>
            </a:r>
          </a:p>
        </p:txBody>
      </p:sp>
    </p:spTree>
    <p:extLst>
      <p:ext uri="{BB962C8B-B14F-4D97-AF65-F5344CB8AC3E}">
        <p14:creationId xmlns:p14="http://schemas.microsoft.com/office/powerpoint/2010/main" val="173973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583520"/>
            <a:ext cx="7776864" cy="1477328"/>
          </a:xfrm>
          <a:prstGeom prst="rect">
            <a:avLst/>
          </a:prstGeom>
          <a:noFill/>
        </p:spPr>
        <p:txBody>
          <a:bodyPr wrap="square" rtlCol="0">
            <a:spAutoFit/>
          </a:bodyPr>
          <a:lstStyle/>
          <a:p>
            <a:r>
              <a:rPr lang="en-US" dirty="0"/>
              <a:t>A polynomial is defined by its effective ROI and max power. Ho can we pick them? </a:t>
            </a:r>
          </a:p>
          <a:p>
            <a:endParaRPr lang="en-US" dirty="0"/>
          </a:p>
          <a:p>
            <a:r>
              <a:rPr lang="en-US" b="1" dirty="0"/>
              <a:t>Step 1) </a:t>
            </a:r>
            <a:r>
              <a:rPr lang="en-US" dirty="0"/>
              <a:t>Fix max polynomial power (here: x</a:t>
            </a:r>
            <a:r>
              <a:rPr lang="en-US" baseline="30000" dirty="0"/>
              <a:t>7</a:t>
            </a:r>
            <a:r>
              <a:rPr lang="en-US" dirty="0"/>
              <a:t>y</a:t>
            </a:r>
            <a:r>
              <a:rPr lang="en-US" baseline="30000" dirty="0"/>
              <a:t>7</a:t>
            </a:r>
            <a:r>
              <a:rPr lang="en-US" dirty="0"/>
              <a:t>) and scan the ROI dimensions.</a:t>
            </a:r>
          </a:p>
          <a:p>
            <a:endParaRPr lang="en-US" dirty="0"/>
          </a:p>
          <a:p>
            <a:r>
              <a:rPr lang="en-US" dirty="0"/>
              <a:t>Accuracy starts to deteriorates as the poly needs to fit a more curvy surface: </a:t>
            </a:r>
          </a:p>
        </p:txBody>
      </p:sp>
      <p:sp>
        <p:nvSpPr>
          <p:cNvPr id="3" name="Rectangle 2"/>
          <p:cNvSpPr/>
          <p:nvPr/>
        </p:nvSpPr>
        <p:spPr>
          <a:xfrm>
            <a:off x="395536" y="-3905"/>
            <a:ext cx="7704856" cy="400110"/>
          </a:xfrm>
          <a:prstGeom prst="rect">
            <a:avLst/>
          </a:prstGeom>
        </p:spPr>
        <p:txBody>
          <a:bodyPr wrap="square">
            <a:spAutoFit/>
          </a:bodyPr>
          <a:lstStyle/>
          <a:p>
            <a:pPr algn="ctr"/>
            <a:r>
              <a:rPr lang="en-US" sz="2000" b="1" u="sng" dirty="0"/>
              <a:t>BpmLab: </a:t>
            </a:r>
            <a:r>
              <a:rPr lang="en-US" sz="2000" u="sng" dirty="0"/>
              <a:t>Polynomial ROI fitness</a:t>
            </a:r>
          </a:p>
        </p:txBody>
      </p:sp>
      <p:grpSp>
        <p:nvGrpSpPr>
          <p:cNvPr id="7" name="Group 6"/>
          <p:cNvGrpSpPr/>
          <p:nvPr/>
        </p:nvGrpSpPr>
        <p:grpSpPr>
          <a:xfrm>
            <a:off x="827584" y="2421368"/>
            <a:ext cx="7073588" cy="4320000"/>
            <a:chOff x="827584" y="1772815"/>
            <a:chExt cx="7073588" cy="4320000"/>
          </a:xfrm>
        </p:grpSpPr>
        <p:pic>
          <p:nvPicPr>
            <p:cNvPr id="1026" name="Picture 2" descr="D:\Personal\Dropbox\Workflow\poly-roi.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772815"/>
              <a:ext cx="7073588" cy="4320000"/>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6012160" y="5301208"/>
              <a:ext cx="432048" cy="432048"/>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547664" y="5229200"/>
              <a:ext cx="1224136" cy="4320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5">
            <a:extLst>
              <a:ext uri="{FF2B5EF4-FFF2-40B4-BE49-F238E27FC236}">
                <a16:creationId xmlns:a16="http://schemas.microsoft.com/office/drawing/2014/main" id="{7D4F7F3B-BB12-4516-9987-A66F271016C8}"/>
              </a:ext>
            </a:extLst>
          </p:cNvPr>
          <p:cNvSpPr>
            <a:spLocks noGrp="1"/>
          </p:cNvSpPr>
          <p:nvPr>
            <p:ph type="sldNum" sz="quarter" idx="12"/>
          </p:nvPr>
        </p:nvSpPr>
        <p:spPr/>
        <p:txBody>
          <a:bodyPr/>
          <a:lstStyle/>
          <a:p>
            <a:fld id="{A416326C-0E8C-45B6-90E3-DB1D53F47963}" type="slidenum">
              <a:rPr lang="en-US" smtClean="0"/>
              <a:t>12</a:t>
            </a:fld>
            <a:endParaRPr lang="en-US"/>
          </a:p>
        </p:txBody>
      </p:sp>
      <p:sp>
        <p:nvSpPr>
          <p:cNvPr id="9" name="TextBox 8">
            <a:extLst>
              <a:ext uri="{FF2B5EF4-FFF2-40B4-BE49-F238E27FC236}">
                <a16:creationId xmlns:a16="http://schemas.microsoft.com/office/drawing/2014/main" id="{457BE57E-FEE4-496D-8FF0-1A95AD597593}"/>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1087631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5536" y="-3905"/>
            <a:ext cx="7704856" cy="400110"/>
          </a:xfrm>
          <a:prstGeom prst="rect">
            <a:avLst/>
          </a:prstGeom>
        </p:spPr>
        <p:txBody>
          <a:bodyPr wrap="square">
            <a:spAutoFit/>
          </a:bodyPr>
          <a:lstStyle/>
          <a:p>
            <a:pPr algn="ctr"/>
            <a:r>
              <a:rPr lang="en-US" sz="2000" b="1" u="sng" dirty="0"/>
              <a:t>BpmLab: </a:t>
            </a:r>
            <a:r>
              <a:rPr lang="en-US" sz="2000" u="sng" dirty="0"/>
              <a:t>Polynomial power fitness</a:t>
            </a:r>
          </a:p>
        </p:txBody>
      </p:sp>
      <p:pic>
        <p:nvPicPr>
          <p:cNvPr id="2050" name="Picture 2" descr="D:\Personal\Dropbox\Workflow\poly-pwr.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90804" y="2349360"/>
            <a:ext cx="7114319" cy="4320000"/>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p:cNvSpPr/>
          <p:nvPr/>
        </p:nvSpPr>
        <p:spPr>
          <a:xfrm>
            <a:off x="5868144" y="5862176"/>
            <a:ext cx="432048"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51520" y="476672"/>
            <a:ext cx="8136904" cy="1477328"/>
          </a:xfrm>
          <a:prstGeom prst="rect">
            <a:avLst/>
          </a:prstGeom>
          <a:noFill/>
        </p:spPr>
        <p:txBody>
          <a:bodyPr wrap="square" rtlCol="0">
            <a:spAutoFit/>
          </a:bodyPr>
          <a:lstStyle/>
          <a:p>
            <a:r>
              <a:rPr lang="en-US" b="1" dirty="0"/>
              <a:t>Step 2)</a:t>
            </a:r>
            <a:r>
              <a:rPr lang="en-US" dirty="0"/>
              <a:t> Fix the ROI (here ±20 mm x ± 10 mm) and scan the poly power. </a:t>
            </a:r>
          </a:p>
          <a:p>
            <a:endParaRPr lang="en-US" dirty="0"/>
          </a:p>
          <a:p>
            <a:r>
              <a:rPr lang="en-US" b="1" dirty="0"/>
              <a:t>Step 3) </a:t>
            </a:r>
            <a:r>
              <a:rPr lang="en-US" dirty="0"/>
              <a:t>Choose the power/ROI combination that fits your needs</a:t>
            </a:r>
          </a:p>
          <a:p>
            <a:endParaRPr lang="en-US" dirty="0"/>
          </a:p>
          <a:p>
            <a:r>
              <a:rPr lang="en-US" dirty="0"/>
              <a:t>Beware: speed of calculation can increase for higher power polynomials. </a:t>
            </a:r>
          </a:p>
        </p:txBody>
      </p:sp>
      <p:sp>
        <p:nvSpPr>
          <p:cNvPr id="2" name="Slide Number Placeholder 1">
            <a:extLst>
              <a:ext uri="{FF2B5EF4-FFF2-40B4-BE49-F238E27FC236}">
                <a16:creationId xmlns:a16="http://schemas.microsoft.com/office/drawing/2014/main" id="{6F39F711-4E88-4026-8C59-BB5084D318DB}"/>
              </a:ext>
            </a:extLst>
          </p:cNvPr>
          <p:cNvSpPr>
            <a:spLocks noGrp="1"/>
          </p:cNvSpPr>
          <p:nvPr>
            <p:ph type="sldNum" sz="quarter" idx="12"/>
          </p:nvPr>
        </p:nvSpPr>
        <p:spPr/>
        <p:txBody>
          <a:bodyPr/>
          <a:lstStyle/>
          <a:p>
            <a:fld id="{A416326C-0E8C-45B6-90E3-DB1D53F47963}" type="slidenum">
              <a:rPr lang="en-US" smtClean="0"/>
              <a:t>13</a:t>
            </a:fld>
            <a:endParaRPr lang="en-US"/>
          </a:p>
        </p:txBody>
      </p:sp>
      <p:sp>
        <p:nvSpPr>
          <p:cNvPr id="7" name="TextBox 6">
            <a:extLst>
              <a:ext uri="{FF2B5EF4-FFF2-40B4-BE49-F238E27FC236}">
                <a16:creationId xmlns:a16="http://schemas.microsoft.com/office/drawing/2014/main" id="{DE39D987-5742-45D6-A686-6B7051BE0518}"/>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3669277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0BD8F58-E94B-4668-9945-056A4C093DF7}"/>
              </a:ext>
            </a:extLst>
          </p:cNvPr>
          <p:cNvPicPr>
            <a:picLocks noChangeAspect="1"/>
          </p:cNvPicPr>
          <p:nvPr/>
        </p:nvPicPr>
        <p:blipFill rotWithShape="1">
          <a:blip r:embed="rId2">
            <a:extLst>
              <a:ext uri="{28A0092B-C50C-407E-A947-70E740481C1C}">
                <a14:useLocalDpi xmlns:a14="http://schemas.microsoft.com/office/drawing/2010/main" val="0"/>
              </a:ext>
            </a:extLst>
          </a:blip>
          <a:srcRect l="23625" t="23851" r="6288" b="10216"/>
          <a:stretch/>
        </p:blipFill>
        <p:spPr>
          <a:xfrm>
            <a:off x="2348254" y="476672"/>
            <a:ext cx="6011860" cy="3174803"/>
          </a:xfrm>
          <a:prstGeom prst="rect">
            <a:avLst/>
          </a:prstGeom>
        </p:spPr>
      </p:pic>
      <p:pic>
        <p:nvPicPr>
          <p:cNvPr id="7" name="Picture 6">
            <a:extLst>
              <a:ext uri="{FF2B5EF4-FFF2-40B4-BE49-F238E27FC236}">
                <a16:creationId xmlns:a16="http://schemas.microsoft.com/office/drawing/2014/main" id="{F2E5AD6D-E329-48B1-B326-15FA619B2893}"/>
              </a:ext>
            </a:extLst>
          </p:cNvPr>
          <p:cNvPicPr>
            <a:picLocks noChangeAspect="1"/>
          </p:cNvPicPr>
          <p:nvPr/>
        </p:nvPicPr>
        <p:blipFill rotWithShape="1">
          <a:blip r:embed="rId3">
            <a:extLst>
              <a:ext uri="{28A0092B-C50C-407E-A947-70E740481C1C}">
                <a14:useLocalDpi xmlns:a14="http://schemas.microsoft.com/office/drawing/2010/main" val="0"/>
              </a:ext>
            </a:extLst>
          </a:blip>
          <a:srcRect l="23121" t="24880" r="5225" b="10590"/>
          <a:stretch/>
        </p:blipFill>
        <p:spPr>
          <a:xfrm>
            <a:off x="2348254" y="3758960"/>
            <a:ext cx="6011860" cy="3039264"/>
          </a:xfrm>
          <a:prstGeom prst="rect">
            <a:avLst/>
          </a:prstGeom>
        </p:spPr>
      </p:pic>
      <p:sp>
        <p:nvSpPr>
          <p:cNvPr id="4" name="TextBox 3"/>
          <p:cNvSpPr txBox="1"/>
          <p:nvPr/>
        </p:nvSpPr>
        <p:spPr>
          <a:xfrm>
            <a:off x="154831" y="503690"/>
            <a:ext cx="2304256" cy="6001643"/>
          </a:xfrm>
          <a:prstGeom prst="rect">
            <a:avLst/>
          </a:prstGeom>
          <a:noFill/>
        </p:spPr>
        <p:txBody>
          <a:bodyPr wrap="square" rtlCol="0">
            <a:spAutoFit/>
          </a:bodyPr>
          <a:lstStyle/>
          <a:p>
            <a:r>
              <a:rPr lang="en-US" sz="1600" dirty="0"/>
              <a:t>Finally we have to stop somewhere, e.g.: </a:t>
            </a:r>
          </a:p>
          <a:p>
            <a:endParaRPr lang="en-US" sz="1600" dirty="0"/>
          </a:p>
          <a:p>
            <a:endParaRPr lang="en-US" sz="1600" dirty="0"/>
          </a:p>
          <a:p>
            <a:r>
              <a:rPr lang="en-US" sz="1600" b="1" dirty="0"/>
              <a:t>ALBA SR BPM</a:t>
            </a:r>
          </a:p>
          <a:p>
            <a:r>
              <a:rPr lang="en-US" sz="1600" dirty="0"/>
              <a:t>ROI = ±[22, 10] mm </a:t>
            </a:r>
          </a:p>
          <a:p>
            <a:r>
              <a:rPr lang="en-US" sz="1600" dirty="0"/>
              <a:t>max </a:t>
            </a:r>
            <a:r>
              <a:rPr lang="en-US" sz="1600" dirty="0" err="1"/>
              <a:t>pwr</a:t>
            </a:r>
            <a:r>
              <a:rPr lang="en-US" sz="1600" dirty="0"/>
              <a:t> = 11</a:t>
            </a:r>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dirty="0"/>
              <a:t>ESRF SR BPM</a:t>
            </a:r>
          </a:p>
          <a:p>
            <a:r>
              <a:rPr lang="en-US" sz="1600" dirty="0"/>
              <a:t>ROI = ±[25, 14] mm </a:t>
            </a:r>
          </a:p>
          <a:p>
            <a:r>
              <a:rPr lang="en-US" sz="1600" dirty="0"/>
              <a:t>max </a:t>
            </a:r>
            <a:r>
              <a:rPr lang="en-US" sz="1600" dirty="0" err="1"/>
              <a:t>pwr</a:t>
            </a:r>
            <a:r>
              <a:rPr lang="en-US" sz="1600" dirty="0"/>
              <a:t> = 15</a:t>
            </a:r>
          </a:p>
          <a:p>
            <a:endParaRPr lang="en-US" sz="1600" dirty="0"/>
          </a:p>
          <a:p>
            <a:endParaRPr lang="en-US" sz="1600" dirty="0"/>
          </a:p>
          <a:p>
            <a:endParaRPr lang="en-US" sz="1600" dirty="0"/>
          </a:p>
          <a:p>
            <a:endParaRPr lang="en-US" sz="1600" dirty="0"/>
          </a:p>
          <a:p>
            <a:r>
              <a:rPr lang="en-US" sz="1600" b="1" dirty="0">
                <a:solidFill>
                  <a:srgbClr val="00B050"/>
                </a:solidFill>
              </a:rPr>
              <a:t>EBS BPM</a:t>
            </a:r>
          </a:p>
          <a:p>
            <a:r>
              <a:rPr lang="en-US" sz="1600" dirty="0">
                <a:solidFill>
                  <a:srgbClr val="00B050"/>
                </a:solidFill>
              </a:rPr>
              <a:t>Several Poly families</a:t>
            </a:r>
          </a:p>
          <a:p>
            <a:r>
              <a:rPr lang="en-US" sz="1600" dirty="0">
                <a:solidFill>
                  <a:srgbClr val="00B050"/>
                </a:solidFill>
              </a:rPr>
              <a:t>selectable in Libera DS.</a:t>
            </a:r>
          </a:p>
          <a:p>
            <a:r>
              <a:rPr lang="en-US" sz="1600" dirty="0">
                <a:solidFill>
                  <a:srgbClr val="00B050"/>
                </a:solidFill>
              </a:rPr>
              <a:t>max </a:t>
            </a:r>
            <a:r>
              <a:rPr lang="en-US" sz="1600" dirty="0" err="1">
                <a:solidFill>
                  <a:srgbClr val="00B050"/>
                </a:solidFill>
              </a:rPr>
              <a:t>pwr</a:t>
            </a:r>
            <a:r>
              <a:rPr lang="en-US" sz="1600" dirty="0">
                <a:solidFill>
                  <a:srgbClr val="00B050"/>
                </a:solidFill>
              </a:rPr>
              <a:t> = ??</a:t>
            </a:r>
          </a:p>
        </p:txBody>
      </p:sp>
      <p:sp>
        <p:nvSpPr>
          <p:cNvPr id="3" name="Rectangle 2"/>
          <p:cNvSpPr/>
          <p:nvPr/>
        </p:nvSpPr>
        <p:spPr>
          <a:xfrm>
            <a:off x="395536" y="-3905"/>
            <a:ext cx="7704856" cy="400110"/>
          </a:xfrm>
          <a:prstGeom prst="rect">
            <a:avLst/>
          </a:prstGeom>
        </p:spPr>
        <p:txBody>
          <a:bodyPr wrap="square">
            <a:spAutoFit/>
          </a:bodyPr>
          <a:lstStyle/>
          <a:p>
            <a:pPr algn="ctr"/>
            <a:r>
              <a:rPr lang="en-US" sz="2000" b="1" u="sng" dirty="0"/>
              <a:t>BpmLab: </a:t>
            </a:r>
            <a:r>
              <a:rPr lang="en-US" sz="2000" u="sng" dirty="0"/>
              <a:t>Polynomial fitness</a:t>
            </a:r>
          </a:p>
        </p:txBody>
      </p:sp>
      <p:sp>
        <p:nvSpPr>
          <p:cNvPr id="2" name="Slide Number Placeholder 1">
            <a:extLst>
              <a:ext uri="{FF2B5EF4-FFF2-40B4-BE49-F238E27FC236}">
                <a16:creationId xmlns:a16="http://schemas.microsoft.com/office/drawing/2014/main" id="{B149BDC5-6996-49DA-9F0A-A03DDA24A608}"/>
              </a:ext>
            </a:extLst>
          </p:cNvPr>
          <p:cNvSpPr>
            <a:spLocks noGrp="1"/>
          </p:cNvSpPr>
          <p:nvPr>
            <p:ph type="sldNum" sz="quarter" idx="12"/>
          </p:nvPr>
        </p:nvSpPr>
        <p:spPr/>
        <p:txBody>
          <a:bodyPr/>
          <a:lstStyle/>
          <a:p>
            <a:fld id="{A416326C-0E8C-45B6-90E3-DB1D53F47963}" type="slidenum">
              <a:rPr lang="en-US" smtClean="0"/>
              <a:t>14</a:t>
            </a:fld>
            <a:endParaRPr lang="en-US"/>
          </a:p>
        </p:txBody>
      </p:sp>
      <p:sp>
        <p:nvSpPr>
          <p:cNvPr id="11" name="TextBox 10">
            <a:extLst>
              <a:ext uri="{FF2B5EF4-FFF2-40B4-BE49-F238E27FC236}">
                <a16:creationId xmlns:a16="http://schemas.microsoft.com/office/drawing/2014/main" id="{06F6FA04-7046-4D72-8ADC-C61ADDEE8339}"/>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322418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5536" y="-3905"/>
            <a:ext cx="7704856" cy="400110"/>
          </a:xfrm>
          <a:prstGeom prst="rect">
            <a:avLst/>
          </a:prstGeom>
        </p:spPr>
        <p:txBody>
          <a:bodyPr wrap="square">
            <a:spAutoFit/>
          </a:bodyPr>
          <a:lstStyle/>
          <a:p>
            <a:pPr algn="ctr"/>
            <a:r>
              <a:rPr lang="en-US" sz="2000" b="1" u="sng" dirty="0" err="1"/>
              <a:t>BpmLab</a:t>
            </a:r>
            <a:r>
              <a:rPr lang="en-US" sz="2000" u="sng" dirty="0"/>
              <a:t>: Post-processing real signals</a:t>
            </a:r>
          </a:p>
        </p:txBody>
      </p:sp>
      <p:grpSp>
        <p:nvGrpSpPr>
          <p:cNvPr id="15" name="Group 14" hidden="1">
            <a:extLst>
              <a:ext uri="{FF2B5EF4-FFF2-40B4-BE49-F238E27FC236}">
                <a16:creationId xmlns:a16="http://schemas.microsoft.com/office/drawing/2014/main" id="{2A7FF4F6-FF19-4FF7-83A5-6F9C2438DF48}"/>
              </a:ext>
            </a:extLst>
          </p:cNvPr>
          <p:cNvGrpSpPr/>
          <p:nvPr/>
        </p:nvGrpSpPr>
        <p:grpSpPr>
          <a:xfrm>
            <a:off x="227904" y="641465"/>
            <a:ext cx="8161475" cy="5473710"/>
            <a:chOff x="227904" y="641465"/>
            <a:chExt cx="8161475" cy="5473710"/>
          </a:xfrm>
        </p:grpSpPr>
        <p:pic>
          <p:nvPicPr>
            <p:cNvPr id="9" name="Picture 8">
              <a:extLst>
                <a:ext uri="{FF2B5EF4-FFF2-40B4-BE49-F238E27FC236}">
                  <a16:creationId xmlns:a16="http://schemas.microsoft.com/office/drawing/2014/main" id="{5D6677D8-D79B-4808-B97C-7B59F9CB2174}"/>
                </a:ext>
              </a:extLst>
            </p:cNvPr>
            <p:cNvPicPr>
              <a:picLocks noChangeAspect="1"/>
            </p:cNvPicPr>
            <p:nvPr/>
          </p:nvPicPr>
          <p:blipFill rotWithShape="1">
            <a:blip r:embed="rId2">
              <a:extLst>
                <a:ext uri="{28A0092B-C50C-407E-A947-70E740481C1C}">
                  <a14:useLocalDpi xmlns:a14="http://schemas.microsoft.com/office/drawing/2010/main" val="0"/>
                </a:ext>
              </a:extLst>
            </a:blip>
            <a:srcRect l="21781" t="23848" r="5771" b="13025"/>
            <a:stretch/>
          </p:blipFill>
          <p:spPr>
            <a:xfrm>
              <a:off x="253428" y="1052736"/>
              <a:ext cx="5544618" cy="2712041"/>
            </a:xfrm>
            <a:prstGeom prst="rect">
              <a:avLst/>
            </a:prstGeom>
          </p:spPr>
        </p:pic>
        <p:pic>
          <p:nvPicPr>
            <p:cNvPr id="11" name="Picture 10">
              <a:extLst>
                <a:ext uri="{FF2B5EF4-FFF2-40B4-BE49-F238E27FC236}">
                  <a16:creationId xmlns:a16="http://schemas.microsoft.com/office/drawing/2014/main" id="{4D7C0BB2-378A-4ECD-9EC9-67E555F44368}"/>
                </a:ext>
              </a:extLst>
            </p:cNvPr>
            <p:cNvPicPr>
              <a:picLocks noChangeAspect="1"/>
            </p:cNvPicPr>
            <p:nvPr/>
          </p:nvPicPr>
          <p:blipFill rotWithShape="1">
            <a:blip r:embed="rId3">
              <a:extLst>
                <a:ext uri="{28A0092B-C50C-407E-A947-70E740481C1C}">
                  <a14:useLocalDpi xmlns:a14="http://schemas.microsoft.com/office/drawing/2010/main" val="0"/>
                </a:ext>
              </a:extLst>
            </a:blip>
            <a:srcRect l="23139" t="25086" r="6645" b="9893"/>
            <a:stretch/>
          </p:blipFill>
          <p:spPr>
            <a:xfrm>
              <a:off x="3206713" y="3421139"/>
              <a:ext cx="5182666" cy="2694036"/>
            </a:xfrm>
            <a:prstGeom prst="rect">
              <a:avLst/>
            </a:prstGeom>
          </p:spPr>
        </p:pic>
        <p:sp>
          <p:nvSpPr>
            <p:cNvPr id="12" name="Rectangle 11">
              <a:extLst>
                <a:ext uri="{FF2B5EF4-FFF2-40B4-BE49-F238E27FC236}">
                  <a16:creationId xmlns:a16="http://schemas.microsoft.com/office/drawing/2014/main" id="{8682FDC3-DF9E-490C-B73C-7458B3CBED2E}"/>
                </a:ext>
              </a:extLst>
            </p:cNvPr>
            <p:cNvSpPr/>
            <p:nvPr/>
          </p:nvSpPr>
          <p:spPr>
            <a:xfrm>
              <a:off x="227904" y="641465"/>
              <a:ext cx="5336204" cy="369332"/>
            </a:xfrm>
            <a:prstGeom prst="rect">
              <a:avLst/>
            </a:prstGeom>
          </p:spPr>
          <p:txBody>
            <a:bodyPr wrap="none">
              <a:spAutoFit/>
            </a:bodyPr>
            <a:lstStyle/>
            <a:p>
              <a:r>
                <a:rPr lang="en-US" dirty="0"/>
                <a:t>Add noise (1%) to all channels:       after DOS treatment</a:t>
              </a:r>
            </a:p>
          </p:txBody>
        </p:sp>
        <p:sp>
          <p:nvSpPr>
            <p:cNvPr id="13" name="Rectangle 12">
              <a:extLst>
                <a:ext uri="{FF2B5EF4-FFF2-40B4-BE49-F238E27FC236}">
                  <a16:creationId xmlns:a16="http://schemas.microsoft.com/office/drawing/2014/main" id="{3001135E-434C-48AA-BD5E-48E4C1089590}"/>
                </a:ext>
              </a:extLst>
            </p:cNvPr>
            <p:cNvSpPr/>
            <p:nvPr/>
          </p:nvSpPr>
          <p:spPr>
            <a:xfrm>
              <a:off x="5798046" y="2976206"/>
              <a:ext cx="2094869" cy="369332"/>
            </a:xfrm>
            <a:prstGeom prst="rect">
              <a:avLst/>
            </a:prstGeom>
          </p:spPr>
          <p:txBody>
            <a:bodyPr wrap="none">
              <a:spAutoFit/>
            </a:bodyPr>
            <a:lstStyle/>
            <a:p>
              <a:r>
                <a:rPr lang="en-US" dirty="0"/>
                <a:t>after Poly correction</a:t>
              </a:r>
              <a:endParaRPr lang="es-ES" dirty="0"/>
            </a:p>
          </p:txBody>
        </p:sp>
        <p:sp>
          <p:nvSpPr>
            <p:cNvPr id="14" name="Oval 13">
              <a:extLst>
                <a:ext uri="{FF2B5EF4-FFF2-40B4-BE49-F238E27FC236}">
                  <a16:creationId xmlns:a16="http://schemas.microsoft.com/office/drawing/2014/main" id="{3C168A39-DC4D-4B18-8BF8-1E6CEF233F28}"/>
                </a:ext>
              </a:extLst>
            </p:cNvPr>
            <p:cNvSpPr/>
            <p:nvPr/>
          </p:nvSpPr>
          <p:spPr>
            <a:xfrm>
              <a:off x="2627784" y="3421138"/>
              <a:ext cx="432048" cy="385577"/>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grpSp>
        <p:nvGrpSpPr>
          <p:cNvPr id="49" name="Group 48">
            <a:extLst>
              <a:ext uri="{FF2B5EF4-FFF2-40B4-BE49-F238E27FC236}">
                <a16:creationId xmlns:a16="http://schemas.microsoft.com/office/drawing/2014/main" id="{C44939F8-C374-4885-8674-978BE95A5095}"/>
              </a:ext>
            </a:extLst>
          </p:cNvPr>
          <p:cNvGrpSpPr/>
          <p:nvPr/>
        </p:nvGrpSpPr>
        <p:grpSpPr>
          <a:xfrm>
            <a:off x="9404105" y="3650796"/>
            <a:ext cx="5041514" cy="3184020"/>
            <a:chOff x="3347864" y="3605691"/>
            <a:chExt cx="5041514" cy="3184020"/>
          </a:xfrm>
        </p:grpSpPr>
        <p:grpSp>
          <p:nvGrpSpPr>
            <p:cNvPr id="48" name="Group 47">
              <a:extLst>
                <a:ext uri="{FF2B5EF4-FFF2-40B4-BE49-F238E27FC236}">
                  <a16:creationId xmlns:a16="http://schemas.microsoft.com/office/drawing/2014/main" id="{92D63085-0FD1-4379-A02C-599EA1FCC0DF}"/>
                </a:ext>
              </a:extLst>
            </p:cNvPr>
            <p:cNvGrpSpPr/>
            <p:nvPr/>
          </p:nvGrpSpPr>
          <p:grpSpPr>
            <a:xfrm>
              <a:off x="3347864" y="3605691"/>
              <a:ext cx="4752528" cy="3184020"/>
              <a:chOff x="3347864" y="3605691"/>
              <a:chExt cx="4752528" cy="3184020"/>
            </a:xfrm>
          </p:grpSpPr>
          <p:sp>
            <p:nvSpPr>
              <p:cNvPr id="47" name="Rectangle 46">
                <a:extLst>
                  <a:ext uri="{FF2B5EF4-FFF2-40B4-BE49-F238E27FC236}">
                    <a16:creationId xmlns:a16="http://schemas.microsoft.com/office/drawing/2014/main" id="{0A508E0E-CB02-434B-B5F9-BC214BF27886}"/>
                  </a:ext>
                </a:extLst>
              </p:cNvPr>
              <p:cNvSpPr/>
              <p:nvPr/>
            </p:nvSpPr>
            <p:spPr>
              <a:xfrm>
                <a:off x="3347864" y="3605691"/>
                <a:ext cx="4752528" cy="3184020"/>
              </a:xfrm>
              <a:prstGeom prst="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7" name="Picture 6">
                <a:extLst>
                  <a:ext uri="{FF2B5EF4-FFF2-40B4-BE49-F238E27FC236}">
                    <a16:creationId xmlns:a16="http://schemas.microsoft.com/office/drawing/2014/main" id="{C52C046F-D973-4060-A858-CE5A0E7459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1880" y="4005064"/>
                <a:ext cx="2582449" cy="2694036"/>
              </a:xfrm>
              <a:prstGeom prst="rect">
                <a:avLst/>
              </a:prstGeom>
            </p:spPr>
          </p:pic>
          <p:sp>
            <p:nvSpPr>
              <p:cNvPr id="20" name="Rectangle 19">
                <a:extLst>
                  <a:ext uri="{FF2B5EF4-FFF2-40B4-BE49-F238E27FC236}">
                    <a16:creationId xmlns:a16="http://schemas.microsoft.com/office/drawing/2014/main" id="{20E1E294-F212-4104-AE29-BA81A1E8615B}"/>
                  </a:ext>
                </a:extLst>
              </p:cNvPr>
              <p:cNvSpPr/>
              <p:nvPr/>
            </p:nvSpPr>
            <p:spPr>
              <a:xfrm>
                <a:off x="4355976" y="3645024"/>
                <a:ext cx="2913298" cy="369332"/>
              </a:xfrm>
              <a:prstGeom prst="rect">
                <a:avLst/>
              </a:prstGeom>
            </p:spPr>
            <p:txBody>
              <a:bodyPr wrap="none">
                <a:spAutoFit/>
              </a:bodyPr>
              <a:lstStyle/>
              <a:p>
                <a:r>
                  <a:rPr lang="en-US" dirty="0"/>
                  <a:t>ESRF SR: injection with RF off</a:t>
                </a:r>
                <a:endParaRPr lang="es-ES" dirty="0"/>
              </a:p>
            </p:txBody>
          </p:sp>
        </p:grpSp>
        <p:sp>
          <p:nvSpPr>
            <p:cNvPr id="21" name="TextBox 20">
              <a:extLst>
                <a:ext uri="{FF2B5EF4-FFF2-40B4-BE49-F238E27FC236}">
                  <a16:creationId xmlns:a16="http://schemas.microsoft.com/office/drawing/2014/main" id="{FC19FBD7-7F75-4A7F-BA5C-217725F8D7FD}"/>
                </a:ext>
              </a:extLst>
            </p:cNvPr>
            <p:cNvSpPr txBox="1"/>
            <p:nvPr/>
          </p:nvSpPr>
          <p:spPr>
            <a:xfrm>
              <a:off x="6076829" y="4578706"/>
              <a:ext cx="2312549" cy="1477328"/>
            </a:xfrm>
            <a:prstGeom prst="rect">
              <a:avLst/>
            </a:prstGeom>
            <a:noFill/>
          </p:spPr>
          <p:txBody>
            <a:bodyPr wrap="square" rtlCol="0">
              <a:spAutoFit/>
            </a:bodyPr>
            <a:lstStyle/>
            <a:p>
              <a:r>
                <a:rPr lang="en-US" dirty="0"/>
                <a:t>Each dot: </a:t>
              </a:r>
            </a:p>
            <a:p>
              <a:r>
                <a:rPr lang="en-US" dirty="0"/>
                <a:t>position in one BPM (224 BPMs total)</a:t>
              </a:r>
            </a:p>
            <a:p>
              <a:endParaRPr lang="en-US" dirty="0"/>
            </a:p>
            <a:p>
              <a:r>
                <a:rPr lang="en-US" dirty="0"/>
                <a:t>Each image: turn</a:t>
              </a:r>
              <a:endParaRPr lang="es-ES" dirty="0"/>
            </a:p>
          </p:txBody>
        </p:sp>
      </p:grpSp>
      <p:pic>
        <p:nvPicPr>
          <p:cNvPr id="30" name="Picture 29">
            <a:extLst>
              <a:ext uri="{FF2B5EF4-FFF2-40B4-BE49-F238E27FC236}">
                <a16:creationId xmlns:a16="http://schemas.microsoft.com/office/drawing/2014/main" id="{85103CDF-DEB2-4ACC-942A-154CE9574487}"/>
              </a:ext>
            </a:extLst>
          </p:cNvPr>
          <p:cNvPicPr>
            <a:picLocks noChangeAspect="1"/>
          </p:cNvPicPr>
          <p:nvPr/>
        </p:nvPicPr>
        <p:blipFill rotWithShape="1">
          <a:blip r:embed="rId5">
            <a:extLst>
              <a:ext uri="{28A0092B-C50C-407E-A947-70E740481C1C}">
                <a14:useLocalDpi xmlns:a14="http://schemas.microsoft.com/office/drawing/2010/main" val="0"/>
              </a:ext>
            </a:extLst>
          </a:blip>
          <a:srcRect l="27951" t="19348" r="25588" b="9931"/>
          <a:stretch/>
        </p:blipFill>
        <p:spPr>
          <a:xfrm>
            <a:off x="5026828" y="3695902"/>
            <a:ext cx="3133890" cy="3093809"/>
          </a:xfrm>
          <a:prstGeom prst="rect">
            <a:avLst/>
          </a:prstGeom>
        </p:spPr>
      </p:pic>
      <p:pic>
        <p:nvPicPr>
          <p:cNvPr id="25" name="Picture 24">
            <a:extLst>
              <a:ext uri="{FF2B5EF4-FFF2-40B4-BE49-F238E27FC236}">
                <a16:creationId xmlns:a16="http://schemas.microsoft.com/office/drawing/2014/main" id="{C591A68D-F51C-4F47-BF85-B30743A496D5}"/>
              </a:ext>
            </a:extLst>
          </p:cNvPr>
          <p:cNvPicPr>
            <a:picLocks noChangeAspect="1"/>
          </p:cNvPicPr>
          <p:nvPr/>
        </p:nvPicPr>
        <p:blipFill rotWithShape="1">
          <a:blip r:embed="rId6">
            <a:extLst>
              <a:ext uri="{28A0092B-C50C-407E-A947-70E740481C1C}">
                <a14:useLocalDpi xmlns:a14="http://schemas.microsoft.com/office/drawing/2010/main" val="0"/>
              </a:ext>
            </a:extLst>
          </a:blip>
          <a:srcRect l="28008" t="19348" r="25587" b="9931"/>
          <a:stretch/>
        </p:blipFill>
        <p:spPr>
          <a:xfrm>
            <a:off x="3459884" y="516311"/>
            <a:ext cx="3133889" cy="3097615"/>
          </a:xfrm>
          <a:prstGeom prst="rect">
            <a:avLst/>
          </a:prstGeom>
        </p:spPr>
      </p:pic>
      <p:pic>
        <p:nvPicPr>
          <p:cNvPr id="8" name="Picture 7">
            <a:extLst>
              <a:ext uri="{FF2B5EF4-FFF2-40B4-BE49-F238E27FC236}">
                <a16:creationId xmlns:a16="http://schemas.microsoft.com/office/drawing/2014/main" id="{8E110A07-FA38-42B2-BF3E-04C58942CDB2}"/>
              </a:ext>
            </a:extLst>
          </p:cNvPr>
          <p:cNvPicPr>
            <a:picLocks noChangeAspect="1"/>
          </p:cNvPicPr>
          <p:nvPr/>
        </p:nvPicPr>
        <p:blipFill>
          <a:blip r:embed="rId7"/>
          <a:stretch>
            <a:fillRect/>
          </a:stretch>
        </p:blipFill>
        <p:spPr>
          <a:xfrm>
            <a:off x="285165" y="1331932"/>
            <a:ext cx="2589020" cy="3526424"/>
          </a:xfrm>
          <a:prstGeom prst="rect">
            <a:avLst/>
          </a:prstGeom>
        </p:spPr>
      </p:pic>
      <p:sp>
        <p:nvSpPr>
          <p:cNvPr id="10" name="Arrow: Right 9">
            <a:extLst>
              <a:ext uri="{FF2B5EF4-FFF2-40B4-BE49-F238E27FC236}">
                <a16:creationId xmlns:a16="http://schemas.microsoft.com/office/drawing/2014/main" id="{9DFB0EEF-18ED-4999-8255-87EF6931A54F}"/>
              </a:ext>
            </a:extLst>
          </p:cNvPr>
          <p:cNvSpPr/>
          <p:nvPr/>
        </p:nvSpPr>
        <p:spPr>
          <a:xfrm rot="3668881">
            <a:off x="4859411" y="3518336"/>
            <a:ext cx="621452" cy="3308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TextBox 15">
            <a:extLst>
              <a:ext uri="{FF2B5EF4-FFF2-40B4-BE49-F238E27FC236}">
                <a16:creationId xmlns:a16="http://schemas.microsoft.com/office/drawing/2014/main" id="{CACC4DC3-89A1-4474-B109-E3BA2D3C9514}"/>
              </a:ext>
            </a:extLst>
          </p:cNvPr>
          <p:cNvSpPr txBox="1"/>
          <p:nvPr/>
        </p:nvSpPr>
        <p:spPr>
          <a:xfrm>
            <a:off x="253428" y="709153"/>
            <a:ext cx="2705741" cy="584775"/>
          </a:xfrm>
          <a:prstGeom prst="rect">
            <a:avLst/>
          </a:prstGeom>
          <a:noFill/>
        </p:spPr>
        <p:txBody>
          <a:bodyPr wrap="none" rtlCol="0">
            <a:spAutoFit/>
          </a:bodyPr>
          <a:lstStyle/>
          <a:p>
            <a:r>
              <a:rPr lang="en-US" sz="1600" dirty="0"/>
              <a:t>ALBA SR</a:t>
            </a:r>
          </a:p>
          <a:p>
            <a:r>
              <a:rPr lang="en-US" sz="1600" dirty="0"/>
              <a:t>Local bump, 4 orbit-correctors</a:t>
            </a:r>
            <a:endParaRPr lang="es-ES" sz="1600" dirty="0"/>
          </a:p>
        </p:txBody>
      </p:sp>
      <p:sp>
        <p:nvSpPr>
          <p:cNvPr id="35" name="TextBox 34">
            <a:extLst>
              <a:ext uri="{FF2B5EF4-FFF2-40B4-BE49-F238E27FC236}">
                <a16:creationId xmlns:a16="http://schemas.microsoft.com/office/drawing/2014/main" id="{FCC9E3F4-1F69-49C3-AB1E-7474C4F9FD10}"/>
              </a:ext>
            </a:extLst>
          </p:cNvPr>
          <p:cNvSpPr txBox="1"/>
          <p:nvPr/>
        </p:nvSpPr>
        <p:spPr>
          <a:xfrm>
            <a:off x="3752815" y="719768"/>
            <a:ext cx="1292341" cy="523220"/>
          </a:xfrm>
          <a:prstGeom prst="rect">
            <a:avLst/>
          </a:prstGeom>
          <a:noFill/>
        </p:spPr>
        <p:txBody>
          <a:bodyPr wrap="none" rtlCol="0">
            <a:spAutoFit/>
          </a:bodyPr>
          <a:lstStyle/>
          <a:p>
            <a:r>
              <a:rPr lang="en-US" sz="1400" dirty="0" err="1"/>
              <a:t>Hor</a:t>
            </a:r>
            <a:r>
              <a:rPr lang="en-US" sz="1400" dirty="0"/>
              <a:t>: 0 → 3 mm</a:t>
            </a:r>
          </a:p>
          <a:p>
            <a:r>
              <a:rPr lang="en-US" sz="1400" dirty="0"/>
              <a:t>Ver: 0 → 4 mm</a:t>
            </a:r>
            <a:endParaRPr lang="es-ES" sz="1400" dirty="0"/>
          </a:p>
        </p:txBody>
      </p:sp>
      <p:sp>
        <p:nvSpPr>
          <p:cNvPr id="37" name="TextBox 36">
            <a:extLst>
              <a:ext uri="{FF2B5EF4-FFF2-40B4-BE49-F238E27FC236}">
                <a16:creationId xmlns:a16="http://schemas.microsoft.com/office/drawing/2014/main" id="{707B32CC-548F-4A70-ADF8-BCBA6FC14072}"/>
              </a:ext>
            </a:extLst>
          </p:cNvPr>
          <p:cNvSpPr txBox="1"/>
          <p:nvPr/>
        </p:nvSpPr>
        <p:spPr>
          <a:xfrm>
            <a:off x="5798046" y="3788792"/>
            <a:ext cx="1231684" cy="307777"/>
          </a:xfrm>
          <a:prstGeom prst="rect">
            <a:avLst/>
          </a:prstGeom>
          <a:noFill/>
        </p:spPr>
        <p:txBody>
          <a:bodyPr wrap="none" rtlCol="0">
            <a:spAutoFit/>
          </a:bodyPr>
          <a:lstStyle/>
          <a:p>
            <a:r>
              <a:rPr lang="en-US" sz="1400" dirty="0"/>
              <a:t>Poly corrected</a:t>
            </a:r>
            <a:endParaRPr lang="es-ES" sz="1400" dirty="0"/>
          </a:p>
        </p:txBody>
      </p:sp>
      <p:sp>
        <p:nvSpPr>
          <p:cNvPr id="38" name="TextBox 37">
            <a:extLst>
              <a:ext uri="{FF2B5EF4-FFF2-40B4-BE49-F238E27FC236}">
                <a16:creationId xmlns:a16="http://schemas.microsoft.com/office/drawing/2014/main" id="{4F1DEB92-860A-4B6C-B529-3FA9E8637BDF}"/>
              </a:ext>
            </a:extLst>
          </p:cNvPr>
          <p:cNvSpPr txBox="1"/>
          <p:nvPr/>
        </p:nvSpPr>
        <p:spPr>
          <a:xfrm>
            <a:off x="7501329" y="4319905"/>
            <a:ext cx="495649" cy="307777"/>
          </a:xfrm>
          <a:prstGeom prst="rect">
            <a:avLst/>
          </a:prstGeom>
          <a:noFill/>
        </p:spPr>
        <p:txBody>
          <a:bodyPr wrap="none" rtlCol="0">
            <a:spAutoFit/>
          </a:bodyPr>
          <a:lstStyle/>
          <a:p>
            <a:r>
              <a:rPr lang="en-US" sz="1400" dirty="0"/>
              <a:t>DOS</a:t>
            </a:r>
            <a:endParaRPr lang="es-ES" sz="1400" dirty="0"/>
          </a:p>
        </p:txBody>
      </p:sp>
      <p:cxnSp>
        <p:nvCxnSpPr>
          <p:cNvPr id="40" name="Straight Arrow Connector 39">
            <a:extLst>
              <a:ext uri="{FF2B5EF4-FFF2-40B4-BE49-F238E27FC236}">
                <a16:creationId xmlns:a16="http://schemas.microsoft.com/office/drawing/2014/main" id="{32FE245A-39D8-413F-8CB2-5C8CF92E561F}"/>
              </a:ext>
            </a:extLst>
          </p:cNvPr>
          <p:cNvCxnSpPr>
            <a:cxnSpLocks/>
          </p:cNvCxnSpPr>
          <p:nvPr/>
        </p:nvCxnSpPr>
        <p:spPr>
          <a:xfrm>
            <a:off x="6845344" y="4077368"/>
            <a:ext cx="317761" cy="1419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EA51A4AE-2870-468C-985B-53F656F9FFC4}"/>
              </a:ext>
            </a:extLst>
          </p:cNvPr>
          <p:cNvCxnSpPr>
            <a:cxnSpLocks/>
            <a:stCxn id="38" idx="0"/>
          </p:cNvCxnSpPr>
          <p:nvPr/>
        </p:nvCxnSpPr>
        <p:spPr>
          <a:xfrm flipH="1" flipV="1">
            <a:off x="7501329" y="4061253"/>
            <a:ext cx="247825" cy="2586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Rounded Corners 1">
            <a:extLst>
              <a:ext uri="{FF2B5EF4-FFF2-40B4-BE49-F238E27FC236}">
                <a16:creationId xmlns:a16="http://schemas.microsoft.com/office/drawing/2014/main" id="{51012FFE-672B-4738-8742-B6DDA2A31FAE}"/>
              </a:ext>
            </a:extLst>
          </p:cNvPr>
          <p:cNvSpPr/>
          <p:nvPr/>
        </p:nvSpPr>
        <p:spPr>
          <a:xfrm>
            <a:off x="285165" y="4581128"/>
            <a:ext cx="1910571" cy="36246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Slide Number Placeholder 4">
            <a:extLst>
              <a:ext uri="{FF2B5EF4-FFF2-40B4-BE49-F238E27FC236}">
                <a16:creationId xmlns:a16="http://schemas.microsoft.com/office/drawing/2014/main" id="{9E135ACC-281B-4F89-B385-1B593008E2EF}"/>
              </a:ext>
            </a:extLst>
          </p:cNvPr>
          <p:cNvSpPr>
            <a:spLocks noGrp="1"/>
          </p:cNvSpPr>
          <p:nvPr>
            <p:ph type="sldNum" sz="quarter" idx="12"/>
          </p:nvPr>
        </p:nvSpPr>
        <p:spPr/>
        <p:txBody>
          <a:bodyPr/>
          <a:lstStyle/>
          <a:p>
            <a:fld id="{A416326C-0E8C-45B6-90E3-DB1D53F47963}" type="slidenum">
              <a:rPr lang="en-US" smtClean="0"/>
              <a:t>15</a:t>
            </a:fld>
            <a:endParaRPr lang="en-US"/>
          </a:p>
        </p:txBody>
      </p:sp>
      <p:sp>
        <p:nvSpPr>
          <p:cNvPr id="28" name="TextBox 27">
            <a:extLst>
              <a:ext uri="{FF2B5EF4-FFF2-40B4-BE49-F238E27FC236}">
                <a16:creationId xmlns:a16="http://schemas.microsoft.com/office/drawing/2014/main" id="{15E8F019-AB18-46FB-A631-22A0DD7A6254}"/>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1834251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5536" y="-3905"/>
            <a:ext cx="7704856" cy="400110"/>
          </a:xfrm>
          <a:prstGeom prst="rect">
            <a:avLst/>
          </a:prstGeom>
        </p:spPr>
        <p:txBody>
          <a:bodyPr wrap="square">
            <a:spAutoFit/>
          </a:bodyPr>
          <a:lstStyle/>
          <a:p>
            <a:pPr algn="ctr"/>
            <a:r>
              <a:rPr lang="en-US" sz="2000" b="1" u="sng" dirty="0"/>
              <a:t>BpmLab</a:t>
            </a:r>
            <a:r>
              <a:rPr lang="en-US" sz="2000" u="sng" dirty="0"/>
              <a:t>: Button imperfections (retraction/protrusion)</a:t>
            </a:r>
          </a:p>
        </p:txBody>
      </p:sp>
      <p:grpSp>
        <p:nvGrpSpPr>
          <p:cNvPr id="15" name="Group 14" hidden="1">
            <a:extLst>
              <a:ext uri="{FF2B5EF4-FFF2-40B4-BE49-F238E27FC236}">
                <a16:creationId xmlns:a16="http://schemas.microsoft.com/office/drawing/2014/main" id="{2A7FF4F6-FF19-4FF7-83A5-6F9C2438DF48}"/>
              </a:ext>
            </a:extLst>
          </p:cNvPr>
          <p:cNvGrpSpPr/>
          <p:nvPr/>
        </p:nvGrpSpPr>
        <p:grpSpPr>
          <a:xfrm>
            <a:off x="227904" y="641465"/>
            <a:ext cx="8161475" cy="5473710"/>
            <a:chOff x="227904" y="641465"/>
            <a:chExt cx="8161475" cy="5473710"/>
          </a:xfrm>
        </p:grpSpPr>
        <p:pic>
          <p:nvPicPr>
            <p:cNvPr id="9" name="Picture 8">
              <a:extLst>
                <a:ext uri="{FF2B5EF4-FFF2-40B4-BE49-F238E27FC236}">
                  <a16:creationId xmlns:a16="http://schemas.microsoft.com/office/drawing/2014/main" id="{5D6677D8-D79B-4808-B97C-7B59F9CB2174}"/>
                </a:ext>
              </a:extLst>
            </p:cNvPr>
            <p:cNvPicPr>
              <a:picLocks noChangeAspect="1"/>
            </p:cNvPicPr>
            <p:nvPr/>
          </p:nvPicPr>
          <p:blipFill rotWithShape="1">
            <a:blip r:embed="rId2">
              <a:extLst>
                <a:ext uri="{28A0092B-C50C-407E-A947-70E740481C1C}">
                  <a14:useLocalDpi xmlns:a14="http://schemas.microsoft.com/office/drawing/2010/main" val="0"/>
                </a:ext>
              </a:extLst>
            </a:blip>
            <a:srcRect l="21781" t="23848" r="5771" b="13025"/>
            <a:stretch/>
          </p:blipFill>
          <p:spPr>
            <a:xfrm>
              <a:off x="253428" y="1052736"/>
              <a:ext cx="5544618" cy="2712041"/>
            </a:xfrm>
            <a:prstGeom prst="rect">
              <a:avLst/>
            </a:prstGeom>
          </p:spPr>
        </p:pic>
        <p:pic>
          <p:nvPicPr>
            <p:cNvPr id="11" name="Picture 10">
              <a:extLst>
                <a:ext uri="{FF2B5EF4-FFF2-40B4-BE49-F238E27FC236}">
                  <a16:creationId xmlns:a16="http://schemas.microsoft.com/office/drawing/2014/main" id="{4D7C0BB2-378A-4ECD-9EC9-67E555F44368}"/>
                </a:ext>
              </a:extLst>
            </p:cNvPr>
            <p:cNvPicPr>
              <a:picLocks noChangeAspect="1"/>
            </p:cNvPicPr>
            <p:nvPr/>
          </p:nvPicPr>
          <p:blipFill rotWithShape="1">
            <a:blip r:embed="rId3">
              <a:extLst>
                <a:ext uri="{28A0092B-C50C-407E-A947-70E740481C1C}">
                  <a14:useLocalDpi xmlns:a14="http://schemas.microsoft.com/office/drawing/2010/main" val="0"/>
                </a:ext>
              </a:extLst>
            </a:blip>
            <a:srcRect l="23139" t="25086" r="6645" b="9893"/>
            <a:stretch/>
          </p:blipFill>
          <p:spPr>
            <a:xfrm>
              <a:off x="3206713" y="3421139"/>
              <a:ext cx="5182666" cy="2694036"/>
            </a:xfrm>
            <a:prstGeom prst="rect">
              <a:avLst/>
            </a:prstGeom>
          </p:spPr>
        </p:pic>
        <p:sp>
          <p:nvSpPr>
            <p:cNvPr id="12" name="Rectangle 11">
              <a:extLst>
                <a:ext uri="{FF2B5EF4-FFF2-40B4-BE49-F238E27FC236}">
                  <a16:creationId xmlns:a16="http://schemas.microsoft.com/office/drawing/2014/main" id="{8682FDC3-DF9E-490C-B73C-7458B3CBED2E}"/>
                </a:ext>
              </a:extLst>
            </p:cNvPr>
            <p:cNvSpPr/>
            <p:nvPr/>
          </p:nvSpPr>
          <p:spPr>
            <a:xfrm>
              <a:off x="227904" y="641465"/>
              <a:ext cx="5336204" cy="369332"/>
            </a:xfrm>
            <a:prstGeom prst="rect">
              <a:avLst/>
            </a:prstGeom>
          </p:spPr>
          <p:txBody>
            <a:bodyPr wrap="none">
              <a:spAutoFit/>
            </a:bodyPr>
            <a:lstStyle/>
            <a:p>
              <a:r>
                <a:rPr lang="en-US" dirty="0"/>
                <a:t>Add noise (1%) to all channels:       after DOS treatment</a:t>
              </a:r>
            </a:p>
          </p:txBody>
        </p:sp>
        <p:sp>
          <p:nvSpPr>
            <p:cNvPr id="13" name="Rectangle 12">
              <a:extLst>
                <a:ext uri="{FF2B5EF4-FFF2-40B4-BE49-F238E27FC236}">
                  <a16:creationId xmlns:a16="http://schemas.microsoft.com/office/drawing/2014/main" id="{3001135E-434C-48AA-BD5E-48E4C1089590}"/>
                </a:ext>
              </a:extLst>
            </p:cNvPr>
            <p:cNvSpPr/>
            <p:nvPr/>
          </p:nvSpPr>
          <p:spPr>
            <a:xfrm>
              <a:off x="5798046" y="2976206"/>
              <a:ext cx="2094869" cy="369332"/>
            </a:xfrm>
            <a:prstGeom prst="rect">
              <a:avLst/>
            </a:prstGeom>
          </p:spPr>
          <p:txBody>
            <a:bodyPr wrap="none">
              <a:spAutoFit/>
            </a:bodyPr>
            <a:lstStyle/>
            <a:p>
              <a:r>
                <a:rPr lang="en-US" dirty="0"/>
                <a:t>after Poly correction</a:t>
              </a:r>
              <a:endParaRPr lang="es-ES" dirty="0"/>
            </a:p>
          </p:txBody>
        </p:sp>
        <p:sp>
          <p:nvSpPr>
            <p:cNvPr id="14" name="Oval 13">
              <a:extLst>
                <a:ext uri="{FF2B5EF4-FFF2-40B4-BE49-F238E27FC236}">
                  <a16:creationId xmlns:a16="http://schemas.microsoft.com/office/drawing/2014/main" id="{3C168A39-DC4D-4B18-8BF8-1E6CEF233F28}"/>
                </a:ext>
              </a:extLst>
            </p:cNvPr>
            <p:cNvSpPr/>
            <p:nvPr/>
          </p:nvSpPr>
          <p:spPr>
            <a:xfrm>
              <a:off x="2627784" y="3421138"/>
              <a:ext cx="432048" cy="385577"/>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grpSp>
        <p:nvGrpSpPr>
          <p:cNvPr id="8" name="Group 7">
            <a:extLst>
              <a:ext uri="{FF2B5EF4-FFF2-40B4-BE49-F238E27FC236}">
                <a16:creationId xmlns:a16="http://schemas.microsoft.com/office/drawing/2014/main" id="{0BA7A5F3-5327-496A-8B7B-0616CB6E4D0C}"/>
              </a:ext>
            </a:extLst>
          </p:cNvPr>
          <p:cNvGrpSpPr/>
          <p:nvPr/>
        </p:nvGrpSpPr>
        <p:grpSpPr>
          <a:xfrm>
            <a:off x="-1724702" y="433861"/>
            <a:ext cx="6851709" cy="4075259"/>
            <a:chOff x="-1724702" y="620688"/>
            <a:chExt cx="6851709" cy="4075259"/>
          </a:xfrm>
        </p:grpSpPr>
        <p:pic>
          <p:nvPicPr>
            <p:cNvPr id="17" name="Picture 16">
              <a:extLst>
                <a:ext uri="{FF2B5EF4-FFF2-40B4-BE49-F238E27FC236}">
                  <a16:creationId xmlns:a16="http://schemas.microsoft.com/office/drawing/2014/main" id="{C21A6B8C-09C2-40C9-9948-EF19E167D77E}"/>
                </a:ext>
              </a:extLst>
            </p:cNvPr>
            <p:cNvPicPr>
              <a:picLocks noChangeAspect="1"/>
            </p:cNvPicPr>
            <p:nvPr/>
          </p:nvPicPr>
          <p:blipFill rotWithShape="1">
            <a:blip r:embed="rId4">
              <a:extLst>
                <a:ext uri="{28A0092B-C50C-407E-A947-70E740481C1C}">
                  <a14:useLocalDpi xmlns:a14="http://schemas.microsoft.com/office/drawing/2010/main" val="0"/>
                </a:ext>
              </a:extLst>
            </a:blip>
            <a:srcRect l="28805" t="28721" r="25387" b="25220"/>
            <a:stretch/>
          </p:blipFill>
          <p:spPr>
            <a:xfrm>
              <a:off x="-1724702" y="697819"/>
              <a:ext cx="6511029" cy="3998128"/>
            </a:xfrm>
            <a:prstGeom prst="rect">
              <a:avLst/>
            </a:prstGeom>
            <a:noFill/>
          </p:spPr>
        </p:pic>
        <p:sp>
          <p:nvSpPr>
            <p:cNvPr id="19" name="TextBox 18">
              <a:extLst>
                <a:ext uri="{FF2B5EF4-FFF2-40B4-BE49-F238E27FC236}">
                  <a16:creationId xmlns:a16="http://schemas.microsoft.com/office/drawing/2014/main" id="{27E96830-7308-4710-89F6-31D98FD19848}"/>
                </a:ext>
              </a:extLst>
            </p:cNvPr>
            <p:cNvSpPr txBox="1"/>
            <p:nvPr/>
          </p:nvSpPr>
          <p:spPr>
            <a:xfrm>
              <a:off x="3315549" y="620688"/>
              <a:ext cx="1811458" cy="369332"/>
            </a:xfrm>
            <a:prstGeom prst="rect">
              <a:avLst/>
            </a:prstGeom>
            <a:noFill/>
          </p:spPr>
          <p:txBody>
            <a:bodyPr wrap="none" rtlCol="0">
              <a:spAutoFit/>
            </a:bodyPr>
            <a:lstStyle/>
            <a:p>
              <a:r>
                <a:rPr lang="en-US" dirty="0"/>
                <a:t>300 um retracted</a:t>
              </a:r>
              <a:endParaRPr lang="es-ES" dirty="0"/>
            </a:p>
          </p:txBody>
        </p:sp>
        <p:cxnSp>
          <p:nvCxnSpPr>
            <p:cNvPr id="27" name="Straight Arrow Connector 26">
              <a:extLst>
                <a:ext uri="{FF2B5EF4-FFF2-40B4-BE49-F238E27FC236}">
                  <a16:creationId xmlns:a16="http://schemas.microsoft.com/office/drawing/2014/main" id="{1E3C72CD-83EB-4D88-B03F-A1C4FEA8E113}"/>
                </a:ext>
              </a:extLst>
            </p:cNvPr>
            <p:cNvCxnSpPr>
              <a:cxnSpLocks/>
            </p:cNvCxnSpPr>
            <p:nvPr/>
          </p:nvCxnSpPr>
          <p:spPr>
            <a:xfrm flipH="1">
              <a:off x="2896006" y="971097"/>
              <a:ext cx="523867" cy="162900"/>
            </a:xfrm>
            <a:prstGeom prst="straightConnector1">
              <a:avLst/>
            </a:prstGeom>
            <a:noFill/>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 name="Group 3">
            <a:extLst>
              <a:ext uri="{FF2B5EF4-FFF2-40B4-BE49-F238E27FC236}">
                <a16:creationId xmlns:a16="http://schemas.microsoft.com/office/drawing/2014/main" id="{5CD31BCA-5DD2-405E-8068-F609E84FD0FA}"/>
              </a:ext>
            </a:extLst>
          </p:cNvPr>
          <p:cNvGrpSpPr/>
          <p:nvPr/>
        </p:nvGrpSpPr>
        <p:grpSpPr>
          <a:xfrm>
            <a:off x="3531828" y="1759362"/>
            <a:ext cx="4856596" cy="4909998"/>
            <a:chOff x="3314072" y="1759362"/>
            <a:chExt cx="4856596" cy="4909998"/>
          </a:xfrm>
        </p:grpSpPr>
        <p:pic>
          <p:nvPicPr>
            <p:cNvPr id="31" name="Picture 30">
              <a:extLst>
                <a:ext uri="{FF2B5EF4-FFF2-40B4-BE49-F238E27FC236}">
                  <a16:creationId xmlns:a16="http://schemas.microsoft.com/office/drawing/2014/main" id="{697FEF23-304E-441A-9D0F-F3881BAFE8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14072" y="4617360"/>
              <a:ext cx="4856596" cy="2052000"/>
            </a:xfrm>
            <a:prstGeom prst="rect">
              <a:avLst/>
            </a:prstGeom>
            <a:noFill/>
          </p:spPr>
        </p:pic>
        <p:pic>
          <p:nvPicPr>
            <p:cNvPr id="23" name="Picture 22">
              <a:extLst>
                <a:ext uri="{FF2B5EF4-FFF2-40B4-BE49-F238E27FC236}">
                  <a16:creationId xmlns:a16="http://schemas.microsoft.com/office/drawing/2014/main" id="{912F2369-EBA1-4297-9AC7-A53E7C1EE3B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15549" y="2094677"/>
              <a:ext cx="4855119" cy="2051376"/>
            </a:xfrm>
            <a:prstGeom prst="rect">
              <a:avLst/>
            </a:prstGeom>
            <a:noFill/>
          </p:spPr>
        </p:pic>
        <p:sp>
          <p:nvSpPr>
            <p:cNvPr id="32" name="TextBox 31">
              <a:extLst>
                <a:ext uri="{FF2B5EF4-FFF2-40B4-BE49-F238E27FC236}">
                  <a16:creationId xmlns:a16="http://schemas.microsoft.com/office/drawing/2014/main" id="{FD203A55-DA40-4F50-BAE0-D7DA583452C5}"/>
                </a:ext>
              </a:extLst>
            </p:cNvPr>
            <p:cNvSpPr txBox="1"/>
            <p:nvPr/>
          </p:nvSpPr>
          <p:spPr>
            <a:xfrm>
              <a:off x="3908337" y="4246330"/>
              <a:ext cx="3959674" cy="369332"/>
            </a:xfrm>
            <a:prstGeom prst="rect">
              <a:avLst/>
            </a:prstGeom>
            <a:noFill/>
          </p:spPr>
          <p:txBody>
            <a:bodyPr wrap="none" rtlCol="0">
              <a:spAutoFit/>
            </a:bodyPr>
            <a:lstStyle/>
            <a:p>
              <a:r>
                <a:rPr lang="en-US" dirty="0"/>
                <a:t>Poly correction: channel A compensated</a:t>
              </a:r>
              <a:endParaRPr lang="es-ES" dirty="0"/>
            </a:p>
          </p:txBody>
        </p:sp>
        <p:sp>
          <p:nvSpPr>
            <p:cNvPr id="33" name="TextBox 32">
              <a:extLst>
                <a:ext uri="{FF2B5EF4-FFF2-40B4-BE49-F238E27FC236}">
                  <a16:creationId xmlns:a16="http://schemas.microsoft.com/office/drawing/2014/main" id="{6C903BA6-01E8-413C-86B6-427C839C3798}"/>
                </a:ext>
              </a:extLst>
            </p:cNvPr>
            <p:cNvSpPr txBox="1"/>
            <p:nvPr/>
          </p:nvSpPr>
          <p:spPr>
            <a:xfrm>
              <a:off x="4051503" y="1759362"/>
              <a:ext cx="3084562" cy="369332"/>
            </a:xfrm>
            <a:prstGeom prst="rect">
              <a:avLst/>
            </a:prstGeom>
            <a:noFill/>
          </p:spPr>
          <p:txBody>
            <a:bodyPr wrap="none" rtlCol="0">
              <a:spAutoFit/>
            </a:bodyPr>
            <a:lstStyle/>
            <a:p>
              <a:r>
                <a:rPr lang="en-US" dirty="0"/>
                <a:t>Poly correction: channel A as is</a:t>
              </a:r>
              <a:endParaRPr lang="es-ES" dirty="0"/>
            </a:p>
          </p:txBody>
        </p:sp>
      </p:grpSp>
      <p:sp>
        <p:nvSpPr>
          <p:cNvPr id="2" name="Slide Number Placeholder 1">
            <a:extLst>
              <a:ext uri="{FF2B5EF4-FFF2-40B4-BE49-F238E27FC236}">
                <a16:creationId xmlns:a16="http://schemas.microsoft.com/office/drawing/2014/main" id="{565D3823-4608-4E93-8357-980749FB8A45}"/>
              </a:ext>
            </a:extLst>
          </p:cNvPr>
          <p:cNvSpPr>
            <a:spLocks noGrp="1"/>
          </p:cNvSpPr>
          <p:nvPr>
            <p:ph type="sldNum" sz="quarter" idx="12"/>
          </p:nvPr>
        </p:nvSpPr>
        <p:spPr/>
        <p:txBody>
          <a:bodyPr/>
          <a:lstStyle/>
          <a:p>
            <a:fld id="{A416326C-0E8C-45B6-90E3-DB1D53F47963}" type="slidenum">
              <a:rPr lang="en-US" smtClean="0"/>
              <a:t>16</a:t>
            </a:fld>
            <a:endParaRPr lang="en-US"/>
          </a:p>
        </p:txBody>
      </p:sp>
      <p:sp>
        <p:nvSpPr>
          <p:cNvPr id="22" name="TextBox 21">
            <a:extLst>
              <a:ext uri="{FF2B5EF4-FFF2-40B4-BE49-F238E27FC236}">
                <a16:creationId xmlns:a16="http://schemas.microsoft.com/office/drawing/2014/main" id="{E1E79E22-710F-4EC3-B0EF-0009F0E5287B}"/>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
        <p:nvSpPr>
          <p:cNvPr id="5" name="TextBox 4">
            <a:extLst>
              <a:ext uri="{FF2B5EF4-FFF2-40B4-BE49-F238E27FC236}">
                <a16:creationId xmlns:a16="http://schemas.microsoft.com/office/drawing/2014/main" id="{6AEFBC7C-07C5-4D55-A8CC-66B9DA226EBD}"/>
              </a:ext>
            </a:extLst>
          </p:cNvPr>
          <p:cNvSpPr txBox="1"/>
          <p:nvPr/>
        </p:nvSpPr>
        <p:spPr>
          <a:xfrm>
            <a:off x="5325840" y="1005744"/>
            <a:ext cx="2302346" cy="646331"/>
          </a:xfrm>
          <a:prstGeom prst="rect">
            <a:avLst/>
          </a:prstGeom>
          <a:noFill/>
        </p:spPr>
        <p:txBody>
          <a:bodyPr wrap="square" rtlCol="0">
            <a:spAutoFit/>
          </a:bodyPr>
          <a:lstStyle/>
          <a:p>
            <a:r>
              <a:rPr lang="en-US" dirty="0"/>
              <a:t>Use “perfect Poly” to correct this distortion</a:t>
            </a:r>
            <a:endParaRPr lang="es-ES" dirty="0"/>
          </a:p>
        </p:txBody>
      </p:sp>
    </p:spTree>
    <p:extLst>
      <p:ext uri="{BB962C8B-B14F-4D97-AF65-F5344CB8AC3E}">
        <p14:creationId xmlns:p14="http://schemas.microsoft.com/office/powerpoint/2010/main" val="237072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5536" y="-3905"/>
            <a:ext cx="7704856" cy="400110"/>
          </a:xfrm>
          <a:prstGeom prst="rect">
            <a:avLst/>
          </a:prstGeom>
        </p:spPr>
        <p:txBody>
          <a:bodyPr wrap="square">
            <a:spAutoFit/>
          </a:bodyPr>
          <a:lstStyle/>
          <a:p>
            <a:pPr algn="ctr"/>
            <a:r>
              <a:rPr lang="en-US" sz="2000" b="1" u="sng" dirty="0"/>
              <a:t>BpmLab</a:t>
            </a:r>
            <a:r>
              <a:rPr lang="en-US" sz="2000" u="sng" dirty="0"/>
              <a:t>: Signal manipulation</a:t>
            </a:r>
          </a:p>
        </p:txBody>
      </p:sp>
      <p:pic>
        <p:nvPicPr>
          <p:cNvPr id="9" name="Picture 8">
            <a:extLst>
              <a:ext uri="{FF2B5EF4-FFF2-40B4-BE49-F238E27FC236}">
                <a16:creationId xmlns:a16="http://schemas.microsoft.com/office/drawing/2014/main" id="{5D6677D8-D79B-4808-B97C-7B59F9CB2174}"/>
              </a:ext>
            </a:extLst>
          </p:cNvPr>
          <p:cNvPicPr>
            <a:picLocks noChangeAspect="1"/>
          </p:cNvPicPr>
          <p:nvPr/>
        </p:nvPicPr>
        <p:blipFill rotWithShape="1">
          <a:blip r:embed="rId2">
            <a:extLst>
              <a:ext uri="{28A0092B-C50C-407E-A947-70E740481C1C}">
                <a14:useLocalDpi xmlns:a14="http://schemas.microsoft.com/office/drawing/2010/main" val="0"/>
              </a:ext>
            </a:extLst>
          </a:blip>
          <a:srcRect l="21781" t="23848" r="5771" b="13025"/>
          <a:stretch/>
        </p:blipFill>
        <p:spPr>
          <a:xfrm>
            <a:off x="253428" y="1052736"/>
            <a:ext cx="5544618" cy="2712041"/>
          </a:xfrm>
          <a:prstGeom prst="rect">
            <a:avLst/>
          </a:prstGeom>
        </p:spPr>
      </p:pic>
      <p:sp>
        <p:nvSpPr>
          <p:cNvPr id="12" name="Rectangle 11">
            <a:extLst>
              <a:ext uri="{FF2B5EF4-FFF2-40B4-BE49-F238E27FC236}">
                <a16:creationId xmlns:a16="http://schemas.microsoft.com/office/drawing/2014/main" id="{8682FDC3-DF9E-490C-B73C-7458B3CBED2E}"/>
              </a:ext>
            </a:extLst>
          </p:cNvPr>
          <p:cNvSpPr/>
          <p:nvPr/>
        </p:nvSpPr>
        <p:spPr>
          <a:xfrm>
            <a:off x="227904" y="641465"/>
            <a:ext cx="5282985" cy="369332"/>
          </a:xfrm>
          <a:prstGeom prst="rect">
            <a:avLst/>
          </a:prstGeom>
        </p:spPr>
        <p:txBody>
          <a:bodyPr wrap="none">
            <a:spAutoFit/>
          </a:bodyPr>
          <a:lstStyle/>
          <a:p>
            <a:r>
              <a:rPr lang="en-US" dirty="0"/>
              <a:t>Add noise (1%) to all channels: 	DOS treatment</a:t>
            </a:r>
          </a:p>
        </p:txBody>
      </p:sp>
      <p:grpSp>
        <p:nvGrpSpPr>
          <p:cNvPr id="4" name="Group 3">
            <a:extLst>
              <a:ext uri="{FF2B5EF4-FFF2-40B4-BE49-F238E27FC236}">
                <a16:creationId xmlns:a16="http://schemas.microsoft.com/office/drawing/2014/main" id="{2EAB8DDB-46A2-4D16-B978-89B1F7A96951}"/>
              </a:ext>
            </a:extLst>
          </p:cNvPr>
          <p:cNvGrpSpPr/>
          <p:nvPr/>
        </p:nvGrpSpPr>
        <p:grpSpPr>
          <a:xfrm>
            <a:off x="3206713" y="3554728"/>
            <a:ext cx="5182666" cy="3114632"/>
            <a:chOff x="3206713" y="3000543"/>
            <a:chExt cx="5182666" cy="3114632"/>
          </a:xfrm>
        </p:grpSpPr>
        <p:pic>
          <p:nvPicPr>
            <p:cNvPr id="11" name="Picture 10">
              <a:extLst>
                <a:ext uri="{FF2B5EF4-FFF2-40B4-BE49-F238E27FC236}">
                  <a16:creationId xmlns:a16="http://schemas.microsoft.com/office/drawing/2014/main" id="{4D7C0BB2-378A-4ECD-9EC9-67E555F44368}"/>
                </a:ext>
              </a:extLst>
            </p:cNvPr>
            <p:cNvPicPr>
              <a:picLocks noChangeAspect="1"/>
            </p:cNvPicPr>
            <p:nvPr/>
          </p:nvPicPr>
          <p:blipFill rotWithShape="1">
            <a:blip r:embed="rId3">
              <a:extLst>
                <a:ext uri="{28A0092B-C50C-407E-A947-70E740481C1C}">
                  <a14:useLocalDpi xmlns:a14="http://schemas.microsoft.com/office/drawing/2010/main" val="0"/>
                </a:ext>
              </a:extLst>
            </a:blip>
            <a:srcRect l="23139" t="25086" r="6645" b="9893"/>
            <a:stretch/>
          </p:blipFill>
          <p:spPr>
            <a:xfrm>
              <a:off x="3206713" y="3421139"/>
              <a:ext cx="5182666" cy="2694036"/>
            </a:xfrm>
            <a:prstGeom prst="rect">
              <a:avLst/>
            </a:prstGeom>
          </p:spPr>
        </p:pic>
        <p:sp>
          <p:nvSpPr>
            <p:cNvPr id="13" name="Rectangle 12">
              <a:extLst>
                <a:ext uri="{FF2B5EF4-FFF2-40B4-BE49-F238E27FC236}">
                  <a16:creationId xmlns:a16="http://schemas.microsoft.com/office/drawing/2014/main" id="{3001135E-434C-48AA-BD5E-48E4C1089590}"/>
                </a:ext>
              </a:extLst>
            </p:cNvPr>
            <p:cNvSpPr/>
            <p:nvPr/>
          </p:nvSpPr>
          <p:spPr>
            <a:xfrm>
              <a:off x="5497366" y="3000543"/>
              <a:ext cx="2515497" cy="369332"/>
            </a:xfrm>
            <a:prstGeom prst="rect">
              <a:avLst/>
            </a:prstGeom>
          </p:spPr>
          <p:txBody>
            <a:bodyPr wrap="none">
              <a:spAutoFit/>
            </a:bodyPr>
            <a:lstStyle/>
            <a:p>
              <a:r>
                <a:rPr lang="en-US" dirty="0"/>
                <a:t>	Poly correction</a:t>
              </a:r>
              <a:endParaRPr lang="es-ES" dirty="0"/>
            </a:p>
          </p:txBody>
        </p:sp>
      </p:grpSp>
      <p:sp>
        <p:nvSpPr>
          <p:cNvPr id="14" name="Oval 13">
            <a:extLst>
              <a:ext uri="{FF2B5EF4-FFF2-40B4-BE49-F238E27FC236}">
                <a16:creationId xmlns:a16="http://schemas.microsoft.com/office/drawing/2014/main" id="{3C168A39-DC4D-4B18-8BF8-1E6CEF233F28}"/>
              </a:ext>
            </a:extLst>
          </p:cNvPr>
          <p:cNvSpPr/>
          <p:nvPr/>
        </p:nvSpPr>
        <p:spPr>
          <a:xfrm>
            <a:off x="2627784" y="3421138"/>
            <a:ext cx="432048" cy="385577"/>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 name="Slide Number Placeholder 1">
            <a:extLst>
              <a:ext uri="{FF2B5EF4-FFF2-40B4-BE49-F238E27FC236}">
                <a16:creationId xmlns:a16="http://schemas.microsoft.com/office/drawing/2014/main" id="{61820930-E306-476E-AE7B-33C2993E1D39}"/>
              </a:ext>
            </a:extLst>
          </p:cNvPr>
          <p:cNvSpPr>
            <a:spLocks noGrp="1"/>
          </p:cNvSpPr>
          <p:nvPr>
            <p:ph type="sldNum" sz="quarter" idx="12"/>
          </p:nvPr>
        </p:nvSpPr>
        <p:spPr/>
        <p:txBody>
          <a:bodyPr/>
          <a:lstStyle/>
          <a:p>
            <a:fld id="{A416326C-0E8C-45B6-90E3-DB1D53F47963}" type="slidenum">
              <a:rPr lang="en-US" smtClean="0"/>
              <a:t>17</a:t>
            </a:fld>
            <a:endParaRPr lang="en-US"/>
          </a:p>
        </p:txBody>
      </p:sp>
      <p:sp>
        <p:nvSpPr>
          <p:cNvPr id="10" name="TextBox 9">
            <a:extLst>
              <a:ext uri="{FF2B5EF4-FFF2-40B4-BE49-F238E27FC236}">
                <a16:creationId xmlns:a16="http://schemas.microsoft.com/office/drawing/2014/main" id="{9E494DDD-3493-4E9C-B5E3-8DA31EF9CD90}"/>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1693514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58224" y="620688"/>
            <a:ext cx="7704855" cy="4247317"/>
          </a:xfrm>
          <a:prstGeom prst="rect">
            <a:avLst/>
          </a:prstGeom>
          <a:noFill/>
        </p:spPr>
        <p:txBody>
          <a:bodyPr wrap="square" rtlCol="0">
            <a:spAutoFit/>
          </a:bodyPr>
          <a:lstStyle/>
          <a:p>
            <a:r>
              <a:rPr lang="en-US" dirty="0"/>
              <a:t>Requires </a:t>
            </a:r>
            <a:r>
              <a:rPr lang="en-US" dirty="0" err="1"/>
              <a:t>Matlab</a:t>
            </a:r>
            <a:r>
              <a:rPr lang="en-US" dirty="0"/>
              <a:t> toolbox-free installation (versions range 2014b-2017)</a:t>
            </a:r>
          </a:p>
          <a:p>
            <a:endParaRPr lang="en-US" dirty="0"/>
          </a:p>
          <a:p>
            <a:r>
              <a:rPr lang="en-US" dirty="0"/>
              <a:t>Instruments: </a:t>
            </a:r>
          </a:p>
          <a:p>
            <a:pPr marL="1000125" indent="-285750">
              <a:buFont typeface="Courier New" panose="02070309020205020404" pitchFamily="49" charset="0"/>
              <a:buChar char="o"/>
            </a:pPr>
            <a:r>
              <a:rPr lang="en-US" dirty="0"/>
              <a:t>meshing (</a:t>
            </a:r>
            <a:r>
              <a:rPr lang="en-US" dirty="0" err="1"/>
              <a:t>DistMesh</a:t>
            </a:r>
            <a:r>
              <a:rPr lang="en-US" dirty="0"/>
              <a:t>)</a:t>
            </a:r>
          </a:p>
          <a:p>
            <a:pPr marL="1000125" indent="-285750">
              <a:buFont typeface="Courier New" panose="02070309020205020404" pitchFamily="49" charset="0"/>
              <a:buChar char="o"/>
            </a:pPr>
            <a:r>
              <a:rPr lang="en-US" dirty="0"/>
              <a:t>short 50-line 2D electrostatic FEM solver</a:t>
            </a:r>
          </a:p>
          <a:p>
            <a:pPr marL="1000125" indent="-285750">
              <a:buFont typeface="Courier New" panose="02070309020205020404" pitchFamily="49" charset="0"/>
              <a:buChar char="o"/>
            </a:pPr>
            <a:r>
              <a:rPr lang="en-US" dirty="0"/>
              <a:t>optimization (</a:t>
            </a:r>
            <a:r>
              <a:rPr lang="en-US" dirty="0" err="1"/>
              <a:t>minFunc</a:t>
            </a:r>
            <a:r>
              <a:rPr lang="en-US" dirty="0"/>
              <a:t>)</a:t>
            </a:r>
          </a:p>
          <a:p>
            <a:endParaRPr lang="en-US" dirty="0"/>
          </a:p>
          <a:p>
            <a:r>
              <a:rPr lang="en-US" dirty="0"/>
              <a:t>Features: </a:t>
            </a:r>
          </a:p>
          <a:p>
            <a:pPr marL="990600" indent="-276225">
              <a:buFont typeface="Courier New" panose="02070309020205020404" pitchFamily="49" charset="0"/>
              <a:buChar char="o"/>
            </a:pPr>
            <a:r>
              <a:rPr lang="en-US" dirty="0"/>
              <a:t>Easy arbitrary geometry input &amp; many presets</a:t>
            </a:r>
          </a:p>
          <a:p>
            <a:pPr marL="990600" indent="-276225">
              <a:buFont typeface="Courier New" panose="02070309020205020404" pitchFamily="49" charset="0"/>
              <a:buChar char="o"/>
            </a:pPr>
            <a:r>
              <a:rPr lang="en-US" dirty="0"/>
              <a:t>BPM response map calculation in 2D</a:t>
            </a:r>
          </a:p>
          <a:p>
            <a:pPr marL="990600" indent="-276225">
              <a:buFont typeface="Courier New" panose="02070309020205020404" pitchFamily="49" charset="0"/>
              <a:buChar char="o"/>
            </a:pPr>
            <a:r>
              <a:rPr lang="en-US" dirty="0"/>
              <a:t>Correction polynomial calculation (within ROI)</a:t>
            </a:r>
          </a:p>
          <a:p>
            <a:pPr marL="990600" indent="-276225">
              <a:buFont typeface="Courier New" panose="02070309020205020404" pitchFamily="49" charset="0"/>
              <a:buChar char="o"/>
            </a:pPr>
            <a:r>
              <a:rPr lang="en-US" dirty="0"/>
              <a:t>Direct voltage-to-position inversion (post-processing)</a:t>
            </a:r>
          </a:p>
          <a:p>
            <a:pPr marL="990600" indent="-276225">
              <a:buFont typeface="Courier New" panose="02070309020205020404" pitchFamily="49" charset="0"/>
              <a:buChar char="o"/>
            </a:pPr>
            <a:r>
              <a:rPr lang="en-US" dirty="0"/>
              <a:t>Introduce geometry imperfections</a:t>
            </a:r>
          </a:p>
          <a:p>
            <a:pPr marL="990600" indent="-276225">
              <a:buFont typeface="Courier New" panose="02070309020205020404" pitchFamily="49" charset="0"/>
              <a:buChar char="o"/>
            </a:pPr>
            <a:r>
              <a:rPr lang="en-US" dirty="0"/>
              <a:t>Signal manipulation (channel distortion, attenuation, amplification)</a:t>
            </a:r>
          </a:p>
          <a:p>
            <a:pPr marL="990600" indent="-276225">
              <a:buFont typeface="Courier New" panose="02070309020205020404" pitchFamily="49" charset="0"/>
              <a:buChar char="o"/>
            </a:pPr>
            <a:r>
              <a:rPr lang="en-US" dirty="0"/>
              <a:t>Import real BPM signals for studies and post-processing</a:t>
            </a:r>
          </a:p>
        </p:txBody>
      </p:sp>
      <p:sp>
        <p:nvSpPr>
          <p:cNvPr id="8" name="Rectangle 7"/>
          <p:cNvSpPr/>
          <p:nvPr/>
        </p:nvSpPr>
        <p:spPr>
          <a:xfrm>
            <a:off x="395536" y="-3905"/>
            <a:ext cx="7704856" cy="400110"/>
          </a:xfrm>
          <a:prstGeom prst="rect">
            <a:avLst/>
          </a:prstGeom>
        </p:spPr>
        <p:txBody>
          <a:bodyPr wrap="square">
            <a:spAutoFit/>
          </a:bodyPr>
          <a:lstStyle/>
          <a:p>
            <a:pPr algn="ctr"/>
            <a:r>
              <a:rPr lang="en-US" sz="2000" b="1" u="sng" dirty="0" err="1"/>
              <a:t>BpmLab</a:t>
            </a:r>
            <a:r>
              <a:rPr lang="en-US" sz="2000" b="1" u="sng" dirty="0"/>
              <a:t> summary</a:t>
            </a:r>
            <a:endParaRPr lang="en-US" sz="2000" u="sng" dirty="0"/>
          </a:p>
        </p:txBody>
      </p:sp>
      <p:sp>
        <p:nvSpPr>
          <p:cNvPr id="2" name="Slide Number Placeholder 1">
            <a:extLst>
              <a:ext uri="{FF2B5EF4-FFF2-40B4-BE49-F238E27FC236}">
                <a16:creationId xmlns:a16="http://schemas.microsoft.com/office/drawing/2014/main" id="{9C4FBB73-CA49-4ED8-82D5-8137EC05DB97}"/>
              </a:ext>
            </a:extLst>
          </p:cNvPr>
          <p:cNvSpPr>
            <a:spLocks noGrp="1"/>
          </p:cNvSpPr>
          <p:nvPr>
            <p:ph type="sldNum" sz="quarter" idx="12"/>
          </p:nvPr>
        </p:nvSpPr>
        <p:spPr/>
        <p:txBody>
          <a:bodyPr/>
          <a:lstStyle/>
          <a:p>
            <a:fld id="{A416326C-0E8C-45B6-90E3-DB1D53F47963}" type="slidenum">
              <a:rPr lang="en-US" smtClean="0"/>
              <a:t>18</a:t>
            </a:fld>
            <a:endParaRPr lang="en-US"/>
          </a:p>
        </p:txBody>
      </p:sp>
      <p:sp>
        <p:nvSpPr>
          <p:cNvPr id="5" name="TextBox 4"/>
          <p:cNvSpPr txBox="1"/>
          <p:nvPr/>
        </p:nvSpPr>
        <p:spPr>
          <a:xfrm>
            <a:off x="395536" y="5589240"/>
            <a:ext cx="7704856" cy="923330"/>
          </a:xfrm>
          <a:prstGeom prst="rect">
            <a:avLst/>
          </a:prstGeom>
          <a:noFill/>
        </p:spPr>
        <p:txBody>
          <a:bodyPr wrap="square" rtlCol="0">
            <a:spAutoFit/>
          </a:bodyPr>
          <a:lstStyle/>
          <a:p>
            <a:r>
              <a:rPr lang="en-US" dirty="0"/>
              <a:t>Download from here: </a:t>
            </a:r>
          </a:p>
          <a:p>
            <a:r>
              <a:rPr lang="en-US" dirty="0">
                <a:hlinkClick r:id="rId3"/>
              </a:rPr>
              <a:t>https://intranet.cells.es/Divisions/Accelerators/RF_Diagnostics/Diagnostics/OrbitPosition/Tools/bpmlab</a:t>
            </a:r>
            <a:r>
              <a:rPr lang="en-US" dirty="0"/>
              <a:t> </a:t>
            </a:r>
          </a:p>
        </p:txBody>
      </p:sp>
      <p:sp>
        <p:nvSpPr>
          <p:cNvPr id="6" name="TextBox 5">
            <a:extLst>
              <a:ext uri="{FF2B5EF4-FFF2-40B4-BE49-F238E27FC236}">
                <a16:creationId xmlns:a16="http://schemas.microsoft.com/office/drawing/2014/main" id="{FC6FA8D6-E6F7-4024-9B22-2C9FE6B4D3E4}"/>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34399984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314602"/>
          </a:xfrm>
        </p:spPr>
        <p:txBody>
          <a:bodyPr/>
          <a:lstStyle/>
          <a:p>
            <a:pPr algn="ctr"/>
            <a:r>
              <a:rPr lang="en-US" dirty="0"/>
              <a:t>Now the interesting stuff…</a:t>
            </a:r>
            <a:br>
              <a:rPr lang="en-US" dirty="0"/>
            </a:br>
            <a:br>
              <a:rPr lang="en-US" dirty="0"/>
            </a:br>
            <a:r>
              <a:rPr lang="en-US" dirty="0"/>
              <a:t>Experiments!</a:t>
            </a:r>
          </a:p>
        </p:txBody>
      </p:sp>
      <p:sp>
        <p:nvSpPr>
          <p:cNvPr id="4" name="Slide Number Placeholder 3"/>
          <p:cNvSpPr>
            <a:spLocks noGrp="1"/>
          </p:cNvSpPr>
          <p:nvPr>
            <p:ph type="sldNum" sz="quarter" idx="12"/>
          </p:nvPr>
        </p:nvSpPr>
        <p:spPr/>
        <p:txBody>
          <a:bodyPr/>
          <a:lstStyle/>
          <a:p>
            <a:fld id="{A416326C-0E8C-45B6-90E3-DB1D53F47963}" type="slidenum">
              <a:rPr lang="en-US" smtClean="0"/>
              <a:t>19</a:t>
            </a:fld>
            <a:endParaRPr lang="en-US"/>
          </a:p>
        </p:txBody>
      </p:sp>
      <p:sp>
        <p:nvSpPr>
          <p:cNvPr id="5" name="TextBox 4">
            <a:extLst>
              <a:ext uri="{FF2B5EF4-FFF2-40B4-BE49-F238E27FC236}">
                <a16:creationId xmlns:a16="http://schemas.microsoft.com/office/drawing/2014/main" id="{BB0F3331-7FC8-4FD7-A24E-1718EAD66E2A}"/>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3372451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3905"/>
            <a:ext cx="7704856" cy="738664"/>
          </a:xfrm>
          <a:prstGeom prst="rect">
            <a:avLst/>
          </a:prstGeom>
        </p:spPr>
        <p:txBody>
          <a:bodyPr wrap="square">
            <a:spAutoFit/>
          </a:bodyPr>
          <a:lstStyle/>
          <a:p>
            <a:pPr algn="ctr"/>
            <a:r>
              <a:rPr lang="en-US" sz="2400" b="1" u="sng" dirty="0"/>
              <a:t>What is </a:t>
            </a:r>
            <a:r>
              <a:rPr lang="en-US" sz="2400" b="1" u="sng" dirty="0" err="1"/>
              <a:t>BpmLab</a:t>
            </a:r>
            <a:r>
              <a:rPr lang="en-US" sz="2400" b="1" u="sng" dirty="0"/>
              <a:t>? </a:t>
            </a:r>
          </a:p>
          <a:p>
            <a:pPr algn="ctr"/>
            <a:r>
              <a:rPr lang="en-US" dirty="0"/>
              <a:t>a FEM-based </a:t>
            </a:r>
            <a:r>
              <a:rPr lang="en-US" dirty="0" err="1"/>
              <a:t>Matlab</a:t>
            </a:r>
            <a:r>
              <a:rPr lang="en-US" dirty="0"/>
              <a:t> tool for BPM response simulation and treatment</a:t>
            </a:r>
          </a:p>
        </p:txBody>
      </p:sp>
      <p:pic>
        <p:nvPicPr>
          <p:cNvPr id="1026" name="Picture 2" descr="D:\Personal\Dropbox\Screenshots\Screenshot 2019-05-23 11.09.0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976" y="1744360"/>
            <a:ext cx="7200000" cy="4041354"/>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3669934" y="1092887"/>
            <a:ext cx="4220548" cy="3447196"/>
            <a:chOff x="3669934" y="977327"/>
            <a:chExt cx="4220548" cy="3447196"/>
          </a:xfrm>
        </p:grpSpPr>
        <p:pic>
          <p:nvPicPr>
            <p:cNvPr id="1027" name="Picture 3" descr="D:\Personal\Dropbox\Screenshots\Screenshot 2019-05-23 11.09.16.png"/>
            <p:cNvPicPr>
              <a:picLocks noChangeAspect="1" noChangeArrowheads="1"/>
            </p:cNvPicPr>
            <p:nvPr/>
          </p:nvPicPr>
          <p:blipFill rotWithShape="1">
            <a:blip r:embed="rId3">
              <a:extLst>
                <a:ext uri="{28A0092B-C50C-407E-A947-70E740481C1C}">
                  <a14:useLocalDpi xmlns:a14="http://schemas.microsoft.com/office/drawing/2010/main" val="0"/>
                </a:ext>
              </a:extLst>
            </a:blip>
            <a:srcRect l="42924" r="20047" b="30822"/>
            <a:stretch/>
          </p:blipFill>
          <p:spPr bwMode="auto">
            <a:xfrm>
              <a:off x="3669934" y="1628800"/>
              <a:ext cx="2666083" cy="279572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106570" y="977327"/>
              <a:ext cx="3783912" cy="307777"/>
            </a:xfrm>
            <a:prstGeom prst="rect">
              <a:avLst/>
            </a:prstGeom>
            <a:noFill/>
          </p:spPr>
          <p:txBody>
            <a:bodyPr wrap="square" rtlCol="0">
              <a:spAutoFit/>
            </a:bodyPr>
            <a:lstStyle/>
            <a:p>
              <a:pPr algn="ctr"/>
              <a:r>
                <a:rPr lang="en-US" sz="1400" dirty="0"/>
                <a:t>Library of many real BPMs (34 and counting…)</a:t>
              </a:r>
            </a:p>
          </p:txBody>
        </p:sp>
        <p:sp>
          <p:nvSpPr>
            <p:cNvPr id="14" name="Right Arrow 13"/>
            <p:cNvSpPr/>
            <p:nvPr/>
          </p:nvSpPr>
          <p:spPr>
            <a:xfrm rot="5400000">
              <a:off x="4373599" y="1545060"/>
              <a:ext cx="684834" cy="2880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p:nvGrpSpPr>
        <p:grpSpPr>
          <a:xfrm>
            <a:off x="620398" y="933108"/>
            <a:ext cx="6735370" cy="5808260"/>
            <a:chOff x="395536" y="7173416"/>
            <a:chExt cx="6735370" cy="5808260"/>
          </a:xfrm>
        </p:grpSpPr>
        <p:sp>
          <p:nvSpPr>
            <p:cNvPr id="18" name="Right Arrow 17"/>
            <p:cNvSpPr/>
            <p:nvPr/>
          </p:nvSpPr>
          <p:spPr>
            <a:xfrm rot="16200000">
              <a:off x="5741852" y="12128285"/>
              <a:ext cx="3693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rot="16200000">
              <a:off x="1002958" y="12129774"/>
              <a:ext cx="3693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409170" y="12458456"/>
              <a:ext cx="1556907" cy="523220"/>
            </a:xfrm>
            <a:prstGeom prst="rect">
              <a:avLst/>
            </a:prstGeom>
            <a:noFill/>
          </p:spPr>
          <p:txBody>
            <a:bodyPr wrap="square" rtlCol="0">
              <a:spAutoFit/>
            </a:bodyPr>
            <a:lstStyle/>
            <a:p>
              <a:pPr algn="ctr"/>
              <a:r>
                <a:rPr lang="en-US" sz="1400" dirty="0"/>
                <a:t>Geometry, mesh &amp; map settings</a:t>
              </a:r>
            </a:p>
          </p:txBody>
        </p:sp>
        <p:sp>
          <p:nvSpPr>
            <p:cNvPr id="22" name="Right Arrow 21"/>
            <p:cNvSpPr/>
            <p:nvPr/>
          </p:nvSpPr>
          <p:spPr>
            <a:xfrm rot="16200000">
              <a:off x="2673080" y="11711664"/>
              <a:ext cx="120555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497402" y="12458456"/>
              <a:ext cx="1556907" cy="307777"/>
            </a:xfrm>
            <a:prstGeom prst="rect">
              <a:avLst/>
            </a:prstGeom>
            <a:noFill/>
          </p:spPr>
          <p:txBody>
            <a:bodyPr wrap="square" rtlCol="0">
              <a:spAutoFit/>
            </a:bodyPr>
            <a:lstStyle/>
            <a:p>
              <a:pPr algn="ctr"/>
              <a:r>
                <a:rPr lang="en-US" sz="1400" dirty="0"/>
                <a:t>Geometry outlines</a:t>
              </a:r>
            </a:p>
          </p:txBody>
        </p:sp>
        <p:sp>
          <p:nvSpPr>
            <p:cNvPr id="24" name="TextBox 23"/>
            <p:cNvSpPr txBox="1"/>
            <p:nvPr/>
          </p:nvSpPr>
          <p:spPr>
            <a:xfrm>
              <a:off x="4722129" y="12458456"/>
              <a:ext cx="2408777" cy="523220"/>
            </a:xfrm>
            <a:prstGeom prst="rect">
              <a:avLst/>
            </a:prstGeom>
            <a:noFill/>
          </p:spPr>
          <p:txBody>
            <a:bodyPr wrap="square" rtlCol="0">
              <a:spAutoFit/>
            </a:bodyPr>
            <a:lstStyle/>
            <a:p>
              <a:pPr algn="ctr"/>
              <a:r>
                <a:rPr lang="en-US" sz="1400" dirty="0"/>
                <a:t>Final mesh &amp; </a:t>
              </a:r>
            </a:p>
            <a:p>
              <a:pPr algn="ctr"/>
              <a:r>
                <a:rPr lang="en-US" sz="1400" dirty="0"/>
                <a:t>boundary nodes precision</a:t>
              </a:r>
            </a:p>
          </p:txBody>
        </p:sp>
        <p:sp>
          <p:nvSpPr>
            <p:cNvPr id="25" name="TextBox 24"/>
            <p:cNvSpPr txBox="1"/>
            <p:nvPr/>
          </p:nvSpPr>
          <p:spPr>
            <a:xfrm>
              <a:off x="395536" y="7173416"/>
              <a:ext cx="3456385" cy="523220"/>
            </a:xfrm>
            <a:prstGeom prst="rect">
              <a:avLst/>
            </a:prstGeom>
            <a:noFill/>
          </p:spPr>
          <p:txBody>
            <a:bodyPr wrap="square" rtlCol="0">
              <a:spAutoFit/>
            </a:bodyPr>
            <a:lstStyle/>
            <a:p>
              <a:pPr algn="ctr"/>
              <a:r>
                <a:rPr lang="en-US" sz="1400" dirty="0"/>
                <a:t>2D BPM slices are defined by combinations of simple shapes: circles, ellipses &amp; polygons</a:t>
              </a:r>
            </a:p>
          </p:txBody>
        </p:sp>
        <p:sp>
          <p:nvSpPr>
            <p:cNvPr id="26" name="Right Arrow 25"/>
            <p:cNvSpPr/>
            <p:nvPr/>
          </p:nvSpPr>
          <p:spPr>
            <a:xfrm rot="5400000">
              <a:off x="1767676" y="7895037"/>
              <a:ext cx="684834" cy="28803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29" name="Picture 5" descr="https://intranet.cells.es/Divisions/Accelerators/RF_Diagnostics/Diagnostics/OrbitPosition/Tools/BpmLab/geometries_v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2505748"/>
            <a:ext cx="5727212" cy="2831788"/>
          </a:xfrm>
          <a:prstGeom prst="rect">
            <a:avLst/>
          </a:prstGeom>
          <a:noFill/>
          <a:ln w="76200">
            <a:solidFill>
              <a:srgbClr val="002060"/>
            </a:solidFill>
          </a:ln>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3E7167AB-25FD-41F4-AE99-480A355D9E16}"/>
              </a:ext>
            </a:extLst>
          </p:cNvPr>
          <p:cNvSpPr>
            <a:spLocks noGrp="1"/>
          </p:cNvSpPr>
          <p:nvPr>
            <p:ph type="sldNum" sz="quarter" idx="12"/>
          </p:nvPr>
        </p:nvSpPr>
        <p:spPr/>
        <p:txBody>
          <a:bodyPr/>
          <a:lstStyle/>
          <a:p>
            <a:fld id="{A416326C-0E8C-45B6-90E3-DB1D53F47963}" type="slidenum">
              <a:rPr lang="en-US" smtClean="0"/>
              <a:t>2</a:t>
            </a:fld>
            <a:endParaRPr lang="en-US"/>
          </a:p>
        </p:txBody>
      </p:sp>
      <p:sp>
        <p:nvSpPr>
          <p:cNvPr id="19" name="TextBox 18">
            <a:extLst>
              <a:ext uri="{FF2B5EF4-FFF2-40B4-BE49-F238E27FC236}">
                <a16:creationId xmlns:a16="http://schemas.microsoft.com/office/drawing/2014/main" id="{6C455F79-AC05-459F-A160-D16AFA5ADFB0}"/>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63103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9"/>
                                        </p:tgtEl>
                                        <p:attrNameLst>
                                          <p:attrName>style.visibility</p:attrName>
                                        </p:attrNameLst>
                                      </p:cBhvr>
                                      <p:to>
                                        <p:strVal val="visible"/>
                                      </p:to>
                                    </p:set>
                                    <p:anim calcmode="lin" valueType="num">
                                      <p:cBhvr additive="base">
                                        <p:cTn id="19" dur="500" fill="hold"/>
                                        <p:tgtEl>
                                          <p:spTgt spid="1029"/>
                                        </p:tgtEl>
                                        <p:attrNameLst>
                                          <p:attrName>ppt_x</p:attrName>
                                        </p:attrNameLst>
                                      </p:cBhvr>
                                      <p:tavLst>
                                        <p:tav tm="0">
                                          <p:val>
                                            <p:strVal val="#ppt_x"/>
                                          </p:val>
                                        </p:tav>
                                        <p:tav tm="100000">
                                          <p:val>
                                            <p:strVal val="#ppt_x"/>
                                          </p:val>
                                        </p:tav>
                                      </p:tavLst>
                                    </p:anim>
                                    <p:anim calcmode="lin" valueType="num">
                                      <p:cBhvr additive="base">
                                        <p:cTn id="20" dur="500" fill="hold"/>
                                        <p:tgtEl>
                                          <p:spTgt spid="10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432773"/>
            <a:ext cx="6768752" cy="369332"/>
          </a:xfrm>
          <a:prstGeom prst="rect">
            <a:avLst/>
          </a:prstGeom>
          <a:noFill/>
        </p:spPr>
        <p:txBody>
          <a:bodyPr wrap="square" rtlCol="0">
            <a:spAutoFit/>
          </a:bodyPr>
          <a:lstStyle/>
          <a:p>
            <a:r>
              <a:rPr lang="en-US" dirty="0"/>
              <a:t>ESRF (Nov 26, 2018)        			ALBA (May 2019)</a:t>
            </a:r>
          </a:p>
        </p:txBody>
      </p:sp>
      <p:sp>
        <p:nvSpPr>
          <p:cNvPr id="2" name="Slide Number Placeholder 1">
            <a:extLst>
              <a:ext uri="{FF2B5EF4-FFF2-40B4-BE49-F238E27FC236}">
                <a16:creationId xmlns:a16="http://schemas.microsoft.com/office/drawing/2014/main" id="{ADE6C9B4-090B-4D10-AD49-ECFC44B7C035}"/>
              </a:ext>
            </a:extLst>
          </p:cNvPr>
          <p:cNvSpPr>
            <a:spLocks noGrp="1"/>
          </p:cNvSpPr>
          <p:nvPr>
            <p:ph type="sldNum" sz="quarter" idx="12"/>
          </p:nvPr>
        </p:nvSpPr>
        <p:spPr/>
        <p:txBody>
          <a:bodyPr/>
          <a:lstStyle/>
          <a:p>
            <a:fld id="{A416326C-0E8C-45B6-90E3-DB1D53F47963}" type="slidenum">
              <a:rPr lang="en-US" smtClean="0"/>
              <a:t>20</a:t>
            </a:fld>
            <a:endParaRPr lang="en-US"/>
          </a:p>
        </p:txBody>
      </p:sp>
      <p:sp>
        <p:nvSpPr>
          <p:cNvPr id="5" name="Rectangle 4">
            <a:extLst>
              <a:ext uri="{FF2B5EF4-FFF2-40B4-BE49-F238E27FC236}">
                <a16:creationId xmlns:a16="http://schemas.microsoft.com/office/drawing/2014/main" id="{488368B0-284C-4A59-B427-4D36346FDF81}"/>
              </a:ext>
            </a:extLst>
          </p:cNvPr>
          <p:cNvSpPr/>
          <p:nvPr/>
        </p:nvSpPr>
        <p:spPr>
          <a:xfrm>
            <a:off x="395536" y="-3905"/>
            <a:ext cx="7704856" cy="400110"/>
          </a:xfrm>
          <a:prstGeom prst="rect">
            <a:avLst/>
          </a:prstGeom>
        </p:spPr>
        <p:txBody>
          <a:bodyPr wrap="square">
            <a:spAutoFit/>
          </a:bodyPr>
          <a:lstStyle/>
          <a:p>
            <a:pPr algn="ctr"/>
            <a:r>
              <a:rPr lang="en-US" sz="2000" b="1" u="sng" dirty="0"/>
              <a:t>Injecting with RF off: Signal SUM &amp; COHERENCE</a:t>
            </a:r>
            <a:endParaRPr lang="en-US" sz="2000" u="sng"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928" y="802105"/>
            <a:ext cx="3600000" cy="28429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928" y="3713977"/>
            <a:ext cx="3600000" cy="1515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8474" y="5240012"/>
            <a:ext cx="3600000" cy="15322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6" descr="D:\Personal\Dropbox\Workflow\Temp\bpmlab\sum\Screenshot 2019-05-27 11.40.41.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0865" t="14011" r="8251" b="5392"/>
          <a:stretch/>
        </p:blipFill>
        <p:spPr bwMode="auto">
          <a:xfrm>
            <a:off x="1443059" y="7250384"/>
            <a:ext cx="5105753" cy="2125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910280" y="3758536"/>
            <a:ext cx="4320480" cy="584775"/>
          </a:xfrm>
          <a:prstGeom prst="rect">
            <a:avLst/>
          </a:prstGeom>
          <a:noFill/>
        </p:spPr>
        <p:txBody>
          <a:bodyPr wrap="square" rtlCol="0">
            <a:spAutoFit/>
          </a:bodyPr>
          <a:lstStyle/>
          <a:p>
            <a:r>
              <a:rPr lang="en-US" sz="1600" dirty="0"/>
              <a:t>Corrected Sum = </a:t>
            </a:r>
          </a:p>
          <a:p>
            <a:r>
              <a:rPr lang="en-US" sz="1600" dirty="0"/>
              <a:t>SUM</a:t>
            </a:r>
            <a:r>
              <a:rPr lang="en-US" sz="1600" baseline="-25000" dirty="0"/>
              <a:t>RAW</a:t>
            </a:r>
            <a:r>
              <a:rPr lang="en-US" sz="1600" dirty="0"/>
              <a:t> / (</a:t>
            </a:r>
            <a:r>
              <a:rPr lang="en-US" sz="1600" dirty="0" err="1"/>
              <a:t>norm_coef</a:t>
            </a:r>
            <a:r>
              <a:rPr lang="en-US" sz="1600" dirty="0"/>
              <a:t> * </a:t>
            </a:r>
            <a:r>
              <a:rPr lang="en-US" sz="1600" dirty="0" err="1"/>
              <a:t>SUM</a:t>
            </a:r>
            <a:r>
              <a:rPr lang="en-US" sz="1600" baseline="-25000" dirty="0" err="1"/>
              <a:t>model</a:t>
            </a:r>
            <a:r>
              <a:rPr lang="en-US" sz="1600" dirty="0"/>
              <a:t>) → 1</a:t>
            </a:r>
          </a:p>
        </p:txBody>
      </p:sp>
      <p:sp>
        <p:nvSpPr>
          <p:cNvPr id="8" name="TextBox 7"/>
          <p:cNvSpPr txBox="1"/>
          <p:nvPr/>
        </p:nvSpPr>
        <p:spPr>
          <a:xfrm>
            <a:off x="5402738" y="4865954"/>
            <a:ext cx="3115009" cy="338554"/>
          </a:xfrm>
          <a:prstGeom prst="rect">
            <a:avLst/>
          </a:prstGeom>
          <a:noFill/>
        </p:spPr>
        <p:txBody>
          <a:bodyPr wrap="square" rtlCol="0">
            <a:spAutoFit/>
          </a:bodyPr>
          <a:lstStyle/>
          <a:p>
            <a:r>
              <a:rPr lang="en-US" sz="1600" dirty="0"/>
              <a:t>Q Corrected = Q</a:t>
            </a:r>
            <a:r>
              <a:rPr lang="en-US" sz="1600" baseline="-25000" dirty="0"/>
              <a:t>DOS</a:t>
            </a:r>
            <a:r>
              <a:rPr lang="en-US" sz="1600" dirty="0"/>
              <a:t> – </a:t>
            </a:r>
            <a:r>
              <a:rPr lang="en-US" sz="1600" dirty="0" err="1"/>
              <a:t>Q</a:t>
            </a:r>
            <a:r>
              <a:rPr lang="en-US" sz="1600" baseline="-25000" dirty="0" err="1"/>
              <a:t>model</a:t>
            </a:r>
            <a:r>
              <a:rPr lang="en-US" sz="1600" dirty="0"/>
              <a:t> → 0</a:t>
            </a:r>
          </a:p>
        </p:txBody>
      </p:sp>
      <p:pic>
        <p:nvPicPr>
          <p:cNvPr id="3" name="Picture 2">
            <a:extLst>
              <a:ext uri="{FF2B5EF4-FFF2-40B4-BE49-F238E27FC236}">
                <a16:creationId xmlns:a16="http://schemas.microsoft.com/office/drawing/2014/main" id="{7B435AF3-E527-406C-A1F9-D1DE86C455CE}"/>
              </a:ext>
            </a:extLst>
          </p:cNvPr>
          <p:cNvPicPr>
            <a:picLocks noChangeAspect="1"/>
          </p:cNvPicPr>
          <p:nvPr/>
        </p:nvPicPr>
        <p:blipFill>
          <a:blip r:embed="rId6"/>
          <a:stretch>
            <a:fillRect/>
          </a:stretch>
        </p:blipFill>
        <p:spPr>
          <a:xfrm>
            <a:off x="4634320" y="787496"/>
            <a:ext cx="3339669" cy="2844000"/>
          </a:xfrm>
          <a:prstGeom prst="rect">
            <a:avLst/>
          </a:prstGeom>
        </p:spPr>
      </p:pic>
      <p:pic>
        <p:nvPicPr>
          <p:cNvPr id="12" name="Picture 6" descr="D:\Personal\Dropbox\Workflow\Temp\bpmlab\sum\Screenshot 2019-05-27 11.40.41.png">
            <a:extLst>
              <a:ext uri="{FF2B5EF4-FFF2-40B4-BE49-F238E27FC236}">
                <a16:creationId xmlns:a16="http://schemas.microsoft.com/office/drawing/2014/main" id="{715965C3-A4C6-414B-9CE4-B9DD83869199}"/>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0845" t="14011" r="59496" b="5392"/>
          <a:stretch/>
        </p:blipFill>
        <p:spPr bwMode="auto">
          <a:xfrm>
            <a:off x="606460" y="4393638"/>
            <a:ext cx="581164" cy="65975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D:\Personal\Dropbox\Workflow\Temp\bpmlab\sum\Screenshot 2019-05-27 11.40.41.png">
            <a:extLst>
              <a:ext uri="{FF2B5EF4-FFF2-40B4-BE49-F238E27FC236}">
                <a16:creationId xmlns:a16="http://schemas.microsoft.com/office/drawing/2014/main" id="{B801E9C2-4B92-4501-A1A6-F9CD26595F04}"/>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4728" t="14011" r="15612" b="8575"/>
          <a:stretch/>
        </p:blipFill>
        <p:spPr bwMode="auto">
          <a:xfrm>
            <a:off x="7145995" y="5736298"/>
            <a:ext cx="762281" cy="83118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B1FC67B0-866E-4C8D-B8EC-4693FB6ACA80}"/>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
        <p:nvSpPr>
          <p:cNvPr id="9" name="Rectangle 8">
            <a:extLst>
              <a:ext uri="{FF2B5EF4-FFF2-40B4-BE49-F238E27FC236}">
                <a16:creationId xmlns:a16="http://schemas.microsoft.com/office/drawing/2014/main" id="{D4E8DD20-2A6A-4617-AD17-71819D40566B}"/>
              </a:ext>
            </a:extLst>
          </p:cNvPr>
          <p:cNvSpPr/>
          <p:nvPr/>
        </p:nvSpPr>
        <p:spPr>
          <a:xfrm>
            <a:off x="323928" y="5490171"/>
            <a:ext cx="3866248" cy="1323439"/>
          </a:xfrm>
          <a:prstGeom prst="rect">
            <a:avLst/>
          </a:prstGeom>
        </p:spPr>
        <p:txBody>
          <a:bodyPr wrap="square">
            <a:spAutoFit/>
          </a:bodyPr>
          <a:lstStyle/>
          <a:p>
            <a:r>
              <a:rPr lang="en-US" sz="1600" dirty="0"/>
              <a:t>Compensation in the first turns. </a:t>
            </a:r>
            <a:endParaRPr lang="ru-RU" sz="1600" dirty="0"/>
          </a:p>
          <a:p>
            <a:r>
              <a:rPr lang="en-US" sz="1600" dirty="0"/>
              <a:t>Then becomes very noisy, why? Sum and Q are sensitive to beam size. It deteriorates without RF (blows up, bunch charge decrease, path &amp; energy change). </a:t>
            </a:r>
          </a:p>
        </p:txBody>
      </p:sp>
      <p:cxnSp>
        <p:nvCxnSpPr>
          <p:cNvPr id="17" name="Straight Arrow Connector 16">
            <a:extLst>
              <a:ext uri="{FF2B5EF4-FFF2-40B4-BE49-F238E27FC236}">
                <a16:creationId xmlns:a16="http://schemas.microsoft.com/office/drawing/2014/main" id="{6C1168F0-CAA7-456E-B6C2-C25C9DB9F1CA}"/>
              </a:ext>
            </a:extLst>
          </p:cNvPr>
          <p:cNvCxnSpPr>
            <a:cxnSpLocks/>
          </p:cNvCxnSpPr>
          <p:nvPr/>
        </p:nvCxnSpPr>
        <p:spPr>
          <a:xfrm flipH="1" flipV="1">
            <a:off x="1223412" y="4221088"/>
            <a:ext cx="1371446" cy="126908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D7B533C-5EDC-4E8F-A00F-1EE4DC243DC1}"/>
              </a:ext>
            </a:extLst>
          </p:cNvPr>
          <p:cNvCxnSpPr>
            <a:cxnSpLocks/>
          </p:cNvCxnSpPr>
          <p:nvPr/>
        </p:nvCxnSpPr>
        <p:spPr>
          <a:xfrm>
            <a:off x="2998172" y="5648960"/>
            <a:ext cx="2070064" cy="39624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4932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FB3FCEE-06C2-4C33-BC8A-229B932488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698" y="891435"/>
            <a:ext cx="3238500" cy="1809750"/>
          </a:xfrm>
          <a:prstGeom prst="rect">
            <a:avLst/>
          </a:prstGeom>
        </p:spPr>
      </p:pic>
      <p:pic>
        <p:nvPicPr>
          <p:cNvPr id="10" name="Picture 9">
            <a:extLst>
              <a:ext uri="{FF2B5EF4-FFF2-40B4-BE49-F238E27FC236}">
                <a16:creationId xmlns:a16="http://schemas.microsoft.com/office/drawing/2014/main" id="{CD39D2BF-EEA9-47EA-87E6-CCDA6CF92D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0982" y="891435"/>
            <a:ext cx="3238500" cy="1809750"/>
          </a:xfrm>
          <a:prstGeom prst="rect">
            <a:avLst/>
          </a:prstGeom>
        </p:spPr>
      </p:pic>
      <p:sp>
        <p:nvSpPr>
          <p:cNvPr id="4" name="TextBox 3"/>
          <p:cNvSpPr txBox="1"/>
          <p:nvPr/>
        </p:nvSpPr>
        <p:spPr>
          <a:xfrm>
            <a:off x="1619672" y="476672"/>
            <a:ext cx="5256584" cy="369332"/>
          </a:xfrm>
          <a:prstGeom prst="rect">
            <a:avLst/>
          </a:prstGeom>
          <a:noFill/>
        </p:spPr>
        <p:txBody>
          <a:bodyPr wrap="square" rtlCol="0">
            <a:spAutoFit/>
          </a:bodyPr>
          <a:lstStyle/>
          <a:p>
            <a:r>
              <a:rPr lang="en-US" dirty="0"/>
              <a:t>ESRF        					ALBA</a:t>
            </a:r>
          </a:p>
        </p:txBody>
      </p:sp>
      <p:sp>
        <p:nvSpPr>
          <p:cNvPr id="2" name="Slide Number Placeholder 1">
            <a:extLst>
              <a:ext uri="{FF2B5EF4-FFF2-40B4-BE49-F238E27FC236}">
                <a16:creationId xmlns:a16="http://schemas.microsoft.com/office/drawing/2014/main" id="{ADE6C9B4-090B-4D10-AD49-ECFC44B7C035}"/>
              </a:ext>
            </a:extLst>
          </p:cNvPr>
          <p:cNvSpPr>
            <a:spLocks noGrp="1"/>
          </p:cNvSpPr>
          <p:nvPr>
            <p:ph type="sldNum" sz="quarter" idx="12"/>
          </p:nvPr>
        </p:nvSpPr>
        <p:spPr/>
        <p:txBody>
          <a:bodyPr/>
          <a:lstStyle/>
          <a:p>
            <a:fld id="{A416326C-0E8C-45B6-90E3-DB1D53F47963}" type="slidenum">
              <a:rPr lang="en-US" smtClean="0"/>
              <a:t>21</a:t>
            </a:fld>
            <a:endParaRPr lang="en-US"/>
          </a:p>
        </p:txBody>
      </p:sp>
      <p:sp>
        <p:nvSpPr>
          <p:cNvPr id="5" name="Rectangle 4">
            <a:extLst>
              <a:ext uri="{FF2B5EF4-FFF2-40B4-BE49-F238E27FC236}">
                <a16:creationId xmlns:a16="http://schemas.microsoft.com/office/drawing/2014/main" id="{488368B0-284C-4A59-B427-4D36346FDF81}"/>
              </a:ext>
            </a:extLst>
          </p:cNvPr>
          <p:cNvSpPr/>
          <p:nvPr/>
        </p:nvSpPr>
        <p:spPr>
          <a:xfrm>
            <a:off x="395536" y="-3905"/>
            <a:ext cx="7704856" cy="400110"/>
          </a:xfrm>
          <a:prstGeom prst="rect">
            <a:avLst/>
          </a:prstGeom>
        </p:spPr>
        <p:txBody>
          <a:bodyPr wrap="square">
            <a:spAutoFit/>
          </a:bodyPr>
          <a:lstStyle/>
          <a:p>
            <a:pPr algn="ctr"/>
            <a:r>
              <a:rPr lang="en-US" sz="2000" b="1" u="sng" dirty="0"/>
              <a:t>Injecting with RF off: Polynomials vs. DOS</a:t>
            </a:r>
            <a:endParaRPr lang="en-US" sz="2000" u="sng"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78" y="-25717"/>
            <a:ext cx="3924436" cy="2437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032" y="2893642"/>
            <a:ext cx="3305175"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85696" y="3189423"/>
            <a:ext cx="3238500" cy="1810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a:extLst>
              <a:ext uri="{FF2B5EF4-FFF2-40B4-BE49-F238E27FC236}">
                <a16:creationId xmlns:a16="http://schemas.microsoft.com/office/drawing/2014/main" id="{879CEC9F-ED82-4F1F-90E3-44CEA7FFB007}"/>
              </a:ext>
            </a:extLst>
          </p:cNvPr>
          <p:cNvPicPr>
            <a:picLocks noChangeAspect="1"/>
          </p:cNvPicPr>
          <p:nvPr/>
        </p:nvPicPr>
        <p:blipFill>
          <a:blip r:embed="rId7"/>
          <a:stretch>
            <a:fillRect/>
          </a:stretch>
        </p:blipFill>
        <p:spPr>
          <a:xfrm>
            <a:off x="-4572590" y="2684571"/>
            <a:ext cx="3785087" cy="2437200"/>
          </a:xfrm>
          <a:prstGeom prst="rect">
            <a:avLst/>
          </a:prstGeom>
        </p:spPr>
      </p:pic>
      <p:pic>
        <p:nvPicPr>
          <p:cNvPr id="13" name="Picture 12">
            <a:extLst>
              <a:ext uri="{FF2B5EF4-FFF2-40B4-BE49-F238E27FC236}">
                <a16:creationId xmlns:a16="http://schemas.microsoft.com/office/drawing/2014/main" id="{62293784-7959-4197-A5DE-9A8818D3050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75822" y="2936223"/>
            <a:ext cx="3238500" cy="1809750"/>
          </a:xfrm>
          <a:prstGeom prst="rect">
            <a:avLst/>
          </a:prstGeom>
        </p:spPr>
      </p:pic>
      <p:pic>
        <p:nvPicPr>
          <p:cNvPr id="14" name="Picture 13">
            <a:extLst>
              <a:ext uri="{FF2B5EF4-FFF2-40B4-BE49-F238E27FC236}">
                <a16:creationId xmlns:a16="http://schemas.microsoft.com/office/drawing/2014/main" id="{4B1BD4E7-8F22-4025-8C05-BAE4AFACC1C8}"/>
              </a:ext>
            </a:extLst>
          </p:cNvPr>
          <p:cNvPicPr>
            <a:picLocks noChangeAspect="1"/>
          </p:cNvPicPr>
          <p:nvPr/>
        </p:nvPicPr>
        <p:blipFill>
          <a:blip r:embed="rId9"/>
          <a:stretch>
            <a:fillRect/>
          </a:stretch>
        </p:blipFill>
        <p:spPr>
          <a:xfrm>
            <a:off x="10116616" y="1040460"/>
            <a:ext cx="3324225" cy="1847850"/>
          </a:xfrm>
          <a:prstGeom prst="rect">
            <a:avLst/>
          </a:prstGeom>
        </p:spPr>
      </p:pic>
      <p:sp>
        <p:nvSpPr>
          <p:cNvPr id="17" name="TextBox 16">
            <a:extLst>
              <a:ext uri="{FF2B5EF4-FFF2-40B4-BE49-F238E27FC236}">
                <a16:creationId xmlns:a16="http://schemas.microsoft.com/office/drawing/2014/main" id="{6E0C268A-18D1-4853-9D1A-B58184370A4E}"/>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grpSp>
        <p:nvGrpSpPr>
          <p:cNvPr id="7" name="Group 6">
            <a:extLst>
              <a:ext uri="{FF2B5EF4-FFF2-40B4-BE49-F238E27FC236}">
                <a16:creationId xmlns:a16="http://schemas.microsoft.com/office/drawing/2014/main" id="{440A28E2-5C9D-4603-9EB6-A6960DDB842A}"/>
              </a:ext>
            </a:extLst>
          </p:cNvPr>
          <p:cNvGrpSpPr/>
          <p:nvPr/>
        </p:nvGrpSpPr>
        <p:grpSpPr>
          <a:xfrm>
            <a:off x="395536" y="3630375"/>
            <a:ext cx="6192226" cy="3141890"/>
            <a:chOff x="395536" y="3630375"/>
            <a:chExt cx="6192226" cy="3141890"/>
          </a:xfrm>
        </p:grpSpPr>
        <p:sp>
          <p:nvSpPr>
            <p:cNvPr id="12" name="TextBox 11">
              <a:extLst>
                <a:ext uri="{FF2B5EF4-FFF2-40B4-BE49-F238E27FC236}">
                  <a16:creationId xmlns:a16="http://schemas.microsoft.com/office/drawing/2014/main" id="{45EBB8B2-FF82-4DFD-8A7A-6578BDC48725}"/>
                </a:ext>
              </a:extLst>
            </p:cNvPr>
            <p:cNvSpPr txBox="1"/>
            <p:nvPr/>
          </p:nvSpPr>
          <p:spPr>
            <a:xfrm>
              <a:off x="395536" y="4833273"/>
              <a:ext cx="5934236" cy="1938992"/>
            </a:xfrm>
            <a:prstGeom prst="rect">
              <a:avLst/>
            </a:prstGeom>
            <a:noFill/>
          </p:spPr>
          <p:txBody>
            <a:bodyPr wrap="square" rtlCol="0">
              <a:spAutoFit/>
            </a:bodyPr>
            <a:lstStyle/>
            <a:p>
              <a:r>
                <a:rPr lang="en-US" sz="2400" dirty="0"/>
                <a:t>RF off → beam spirals inwards.</a:t>
              </a:r>
            </a:p>
            <a:p>
              <a:r>
                <a:rPr lang="en-US" sz="2400" dirty="0"/>
                <a:t>Linear formula underestimates beam offset.</a:t>
              </a:r>
            </a:p>
            <a:p>
              <a:r>
                <a:rPr lang="en-US" sz="2400" dirty="0"/>
                <a:t>Polynomial can see farther (depends on ROI).</a:t>
              </a:r>
            </a:p>
            <a:p>
              <a:endParaRPr lang="en-US" sz="2400" dirty="0"/>
            </a:p>
            <a:p>
              <a:r>
                <a:rPr lang="en-US" sz="2400" dirty="0"/>
                <a:t>So finally, polynomials or DOS? </a:t>
              </a:r>
              <a:endParaRPr lang="es-ES" sz="2400" dirty="0"/>
            </a:p>
          </p:txBody>
        </p:sp>
        <p:sp>
          <p:nvSpPr>
            <p:cNvPr id="3" name="Oval 2">
              <a:extLst>
                <a:ext uri="{FF2B5EF4-FFF2-40B4-BE49-F238E27FC236}">
                  <a16:creationId xmlns:a16="http://schemas.microsoft.com/office/drawing/2014/main" id="{1164B5AD-A039-4857-8D74-05FDD2C63BA2}"/>
                </a:ext>
              </a:extLst>
            </p:cNvPr>
            <p:cNvSpPr/>
            <p:nvPr/>
          </p:nvSpPr>
          <p:spPr>
            <a:xfrm>
              <a:off x="2627784" y="3717032"/>
              <a:ext cx="1224136" cy="792088"/>
            </a:xfrm>
            <a:prstGeom prst="ellipse">
              <a:avLst/>
            </a:prstGeom>
            <a:solidFill>
              <a:srgbClr val="6A5ACC">
                <a:alpha val="2117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9" name="Oval 18">
              <a:extLst>
                <a:ext uri="{FF2B5EF4-FFF2-40B4-BE49-F238E27FC236}">
                  <a16:creationId xmlns:a16="http://schemas.microsoft.com/office/drawing/2014/main" id="{912A8730-5E73-4928-9C3E-F1AFF9EF5803}"/>
                </a:ext>
              </a:extLst>
            </p:cNvPr>
            <p:cNvSpPr/>
            <p:nvPr/>
          </p:nvSpPr>
          <p:spPr>
            <a:xfrm>
              <a:off x="5363626" y="3630375"/>
              <a:ext cx="1224136" cy="792088"/>
            </a:xfrm>
            <a:prstGeom prst="ellipse">
              <a:avLst/>
            </a:prstGeom>
            <a:solidFill>
              <a:srgbClr val="6A5ACC">
                <a:alpha val="2117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grpSp>
      <p:grpSp>
        <p:nvGrpSpPr>
          <p:cNvPr id="11" name="Group 10">
            <a:extLst>
              <a:ext uri="{FF2B5EF4-FFF2-40B4-BE49-F238E27FC236}">
                <a16:creationId xmlns:a16="http://schemas.microsoft.com/office/drawing/2014/main" id="{7F3CF867-2D3A-45E5-840B-397357D39CBE}"/>
              </a:ext>
            </a:extLst>
          </p:cNvPr>
          <p:cNvGrpSpPr/>
          <p:nvPr/>
        </p:nvGrpSpPr>
        <p:grpSpPr>
          <a:xfrm>
            <a:off x="3942131" y="1574459"/>
            <a:ext cx="4468772" cy="4524315"/>
            <a:chOff x="4002323" y="2657171"/>
            <a:chExt cx="4468772" cy="4524315"/>
          </a:xfrm>
          <a:solidFill>
            <a:schemeClr val="bg1"/>
          </a:solidFill>
        </p:grpSpPr>
        <p:sp>
          <p:nvSpPr>
            <p:cNvPr id="9" name="Rectangle 8">
              <a:extLst>
                <a:ext uri="{FF2B5EF4-FFF2-40B4-BE49-F238E27FC236}">
                  <a16:creationId xmlns:a16="http://schemas.microsoft.com/office/drawing/2014/main" id="{22715C61-C848-47A1-A48C-0C5FED3D9BB9}"/>
                </a:ext>
              </a:extLst>
            </p:cNvPr>
            <p:cNvSpPr/>
            <p:nvPr/>
          </p:nvSpPr>
          <p:spPr>
            <a:xfrm>
              <a:off x="4002323" y="2657171"/>
              <a:ext cx="4468772" cy="4524315"/>
            </a:xfrm>
            <a:prstGeom prst="rect">
              <a:avLst/>
            </a:prstGeom>
            <a:grpFill/>
          </p:spPr>
          <p:txBody>
            <a:bodyPr wrap="square">
              <a:spAutoFit/>
            </a:bodyPr>
            <a:lstStyle/>
            <a:p>
              <a:endParaRPr lang="en-US" sz="2400" dirty="0">
                <a:solidFill>
                  <a:srgbClr val="2F2B20"/>
                </a:solidFill>
              </a:endParaRPr>
            </a:p>
            <a:p>
              <a:endParaRPr lang="en-US" sz="2400" dirty="0">
                <a:solidFill>
                  <a:srgbClr val="2F2B20"/>
                </a:solidFill>
              </a:endParaRPr>
            </a:p>
            <a:p>
              <a:endParaRPr lang="en-US" sz="2400" dirty="0">
                <a:solidFill>
                  <a:srgbClr val="2F2B20"/>
                </a:solidFill>
              </a:endParaRPr>
            </a:p>
            <a:p>
              <a:endParaRPr lang="en-US" sz="2400" dirty="0">
                <a:solidFill>
                  <a:srgbClr val="2F2B20"/>
                </a:solidFill>
              </a:endParaRPr>
            </a:p>
            <a:p>
              <a:endParaRPr lang="en-US" sz="2400" dirty="0">
                <a:solidFill>
                  <a:srgbClr val="2F2B20"/>
                </a:solidFill>
              </a:endParaRPr>
            </a:p>
            <a:p>
              <a:endParaRPr lang="en-US" sz="2400" dirty="0">
                <a:solidFill>
                  <a:srgbClr val="2F2B20"/>
                </a:solidFill>
              </a:endParaRPr>
            </a:p>
            <a:p>
              <a:endParaRPr lang="en-US" sz="2400" dirty="0">
                <a:solidFill>
                  <a:srgbClr val="2F2B20"/>
                </a:solidFill>
              </a:endParaRPr>
            </a:p>
            <a:p>
              <a:endParaRPr lang="en-US" sz="2400" dirty="0">
                <a:solidFill>
                  <a:srgbClr val="2F2B20"/>
                </a:solidFill>
              </a:endParaRPr>
            </a:p>
            <a:p>
              <a:endParaRPr lang="en-US" sz="2400" dirty="0">
                <a:solidFill>
                  <a:srgbClr val="2F2B20"/>
                </a:solidFill>
              </a:endParaRPr>
            </a:p>
            <a:p>
              <a:endParaRPr lang="en-US" sz="2400" dirty="0">
                <a:solidFill>
                  <a:srgbClr val="2F2B20"/>
                </a:solidFill>
              </a:endParaRPr>
            </a:p>
            <a:p>
              <a:endParaRPr lang="en-US" sz="2400" dirty="0">
                <a:solidFill>
                  <a:srgbClr val="2F2B20"/>
                </a:solidFill>
              </a:endParaRPr>
            </a:p>
            <a:p>
              <a:pPr algn="ctr"/>
              <a:r>
                <a:rPr lang="en-US" sz="2400" dirty="0">
                  <a:solidFill>
                    <a:srgbClr val="2F2B20"/>
                  </a:solidFill>
                </a:rPr>
                <a:t>Polynomial power!!!</a:t>
              </a:r>
              <a:endParaRPr lang="es-ES" dirty="0"/>
            </a:p>
          </p:txBody>
        </p:sp>
        <p:pic>
          <p:nvPicPr>
            <p:cNvPr id="15" name="Picture 14">
              <a:extLst>
                <a:ext uri="{FF2B5EF4-FFF2-40B4-BE49-F238E27FC236}">
                  <a16:creationId xmlns:a16="http://schemas.microsoft.com/office/drawing/2014/main" id="{8657D155-8302-4D92-840A-4CC6EE8FE7BB}"/>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449638" y="2914823"/>
              <a:ext cx="3546461" cy="3503344"/>
            </a:xfrm>
            <a:prstGeom prst="rect">
              <a:avLst/>
            </a:prstGeom>
            <a:grpFill/>
          </p:spPr>
        </p:pic>
      </p:grpSp>
    </p:spTree>
    <p:extLst>
      <p:ext uri="{BB962C8B-B14F-4D97-AF65-F5344CB8AC3E}">
        <p14:creationId xmlns:p14="http://schemas.microsoft.com/office/powerpoint/2010/main" val="4280483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CEA0F0-548B-4A85-A03C-5CD373AED563}"/>
              </a:ext>
            </a:extLst>
          </p:cNvPr>
          <p:cNvSpPr>
            <a:spLocks noGrp="1"/>
          </p:cNvSpPr>
          <p:nvPr>
            <p:ph type="sldNum" sz="quarter" idx="12"/>
          </p:nvPr>
        </p:nvSpPr>
        <p:spPr/>
        <p:txBody>
          <a:bodyPr/>
          <a:lstStyle/>
          <a:p>
            <a:fld id="{A416326C-0E8C-45B6-90E3-DB1D53F47963}" type="slidenum">
              <a:rPr lang="en-US" smtClean="0"/>
              <a:t>22</a:t>
            </a:fld>
            <a:endParaRPr lang="en-US"/>
          </a:p>
        </p:txBody>
      </p:sp>
      <p:sp>
        <p:nvSpPr>
          <p:cNvPr id="5" name="Rectangle 4">
            <a:extLst>
              <a:ext uri="{FF2B5EF4-FFF2-40B4-BE49-F238E27FC236}">
                <a16:creationId xmlns:a16="http://schemas.microsoft.com/office/drawing/2014/main" id="{BC3ABFE8-B3CC-4AA2-80C1-1D3EA30C69D0}"/>
              </a:ext>
            </a:extLst>
          </p:cNvPr>
          <p:cNvSpPr/>
          <p:nvPr/>
        </p:nvSpPr>
        <p:spPr>
          <a:xfrm>
            <a:off x="395536" y="-3905"/>
            <a:ext cx="7704856" cy="400110"/>
          </a:xfrm>
          <a:prstGeom prst="rect">
            <a:avLst/>
          </a:prstGeom>
        </p:spPr>
        <p:txBody>
          <a:bodyPr wrap="square">
            <a:spAutoFit/>
          </a:bodyPr>
          <a:lstStyle/>
          <a:p>
            <a:pPr algn="ctr"/>
            <a:r>
              <a:rPr lang="en-US" sz="2000" b="1" u="sng" dirty="0"/>
              <a:t>Injecting with RF off: Scraper test</a:t>
            </a:r>
            <a:endParaRPr lang="en-US" sz="2000" u="sng" dirty="0"/>
          </a:p>
        </p:txBody>
      </p:sp>
      <p:pic>
        <p:nvPicPr>
          <p:cNvPr id="6" name="Picture 2">
            <a:extLst>
              <a:ext uri="{FF2B5EF4-FFF2-40B4-BE49-F238E27FC236}">
                <a16:creationId xmlns:a16="http://schemas.microsoft.com/office/drawing/2014/main" id="{499DBC0E-C52C-43A7-8F24-C62309A5C3A1}"/>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p:blipFill>
        <p:spPr bwMode="auto">
          <a:xfrm rot="16200000">
            <a:off x="10163766" y="2533996"/>
            <a:ext cx="2541583" cy="2635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a:extLst>
              <a:ext uri="{FF2B5EF4-FFF2-40B4-BE49-F238E27FC236}">
                <a16:creationId xmlns:a16="http://schemas.microsoft.com/office/drawing/2014/main" id="{F884E4A8-15D1-459B-BEB1-F8CD1AA7D9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73050"/>
            <a:ext cx="5860088" cy="3911899"/>
          </a:xfrm>
          <a:prstGeom prst="rect">
            <a:avLst/>
          </a:prstGeom>
        </p:spPr>
      </p:pic>
      <p:pic>
        <p:nvPicPr>
          <p:cNvPr id="9" name="Picture 8">
            <a:extLst>
              <a:ext uri="{FF2B5EF4-FFF2-40B4-BE49-F238E27FC236}">
                <a16:creationId xmlns:a16="http://schemas.microsoft.com/office/drawing/2014/main" id="{37A0760B-9C0B-478D-B8A7-97846D89AD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06220" y="4670969"/>
            <a:ext cx="2443719" cy="1955980"/>
          </a:xfrm>
          <a:prstGeom prst="rect">
            <a:avLst/>
          </a:prstGeom>
        </p:spPr>
      </p:pic>
      <p:cxnSp>
        <p:nvCxnSpPr>
          <p:cNvPr id="11" name="Straight Arrow Connector 10">
            <a:extLst>
              <a:ext uri="{FF2B5EF4-FFF2-40B4-BE49-F238E27FC236}">
                <a16:creationId xmlns:a16="http://schemas.microsoft.com/office/drawing/2014/main" id="{9901D47D-17B8-4865-89D7-2F9725916054}"/>
              </a:ext>
            </a:extLst>
          </p:cNvPr>
          <p:cNvCxnSpPr>
            <a:cxnSpLocks/>
            <a:stCxn id="12" idx="1"/>
          </p:cNvCxnSpPr>
          <p:nvPr/>
        </p:nvCxnSpPr>
        <p:spPr>
          <a:xfrm flipH="1">
            <a:off x="5932096" y="4053846"/>
            <a:ext cx="79208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7A453B1-D0E7-4857-B3C7-26D368DD3BFB}"/>
              </a:ext>
            </a:extLst>
          </p:cNvPr>
          <p:cNvSpPr txBox="1"/>
          <p:nvPr/>
        </p:nvSpPr>
        <p:spPr>
          <a:xfrm>
            <a:off x="6724184" y="3869180"/>
            <a:ext cx="1485278" cy="369332"/>
          </a:xfrm>
          <a:prstGeom prst="rect">
            <a:avLst/>
          </a:prstGeom>
          <a:noFill/>
        </p:spPr>
        <p:txBody>
          <a:bodyPr wrap="none" rtlCol="0">
            <a:spAutoFit/>
          </a:bodyPr>
          <a:lstStyle/>
          <a:p>
            <a:r>
              <a:rPr lang="en-US" dirty="0"/>
              <a:t>Septum blade</a:t>
            </a:r>
            <a:endParaRPr lang="es-ES" dirty="0"/>
          </a:p>
        </p:txBody>
      </p:sp>
      <p:sp>
        <p:nvSpPr>
          <p:cNvPr id="16" name="TextBox 15">
            <a:extLst>
              <a:ext uri="{FF2B5EF4-FFF2-40B4-BE49-F238E27FC236}">
                <a16:creationId xmlns:a16="http://schemas.microsoft.com/office/drawing/2014/main" id="{5A87AFD4-E9F3-4BA4-A185-CFBFA803582D}"/>
              </a:ext>
            </a:extLst>
          </p:cNvPr>
          <p:cNvSpPr txBox="1"/>
          <p:nvPr/>
        </p:nvSpPr>
        <p:spPr>
          <a:xfrm>
            <a:off x="5830210" y="3068960"/>
            <a:ext cx="2628925" cy="830997"/>
          </a:xfrm>
          <a:prstGeom prst="rect">
            <a:avLst/>
          </a:prstGeom>
          <a:noFill/>
        </p:spPr>
        <p:txBody>
          <a:bodyPr wrap="none" rtlCol="0">
            <a:spAutoFit/>
          </a:bodyPr>
          <a:lstStyle/>
          <a:p>
            <a:r>
              <a:rPr lang="es-ES" sz="1600" dirty="0" err="1"/>
              <a:t>Each</a:t>
            </a:r>
            <a:r>
              <a:rPr lang="es-ES" sz="1600" dirty="0"/>
              <a:t> </a:t>
            </a:r>
            <a:r>
              <a:rPr lang="es-ES" sz="1600" dirty="0" err="1"/>
              <a:t>jaw</a:t>
            </a:r>
            <a:r>
              <a:rPr lang="es-ES" sz="1600" dirty="0"/>
              <a:t> </a:t>
            </a:r>
            <a:r>
              <a:rPr lang="es-ES" sz="1600" dirty="0" err="1"/>
              <a:t>kills</a:t>
            </a:r>
            <a:r>
              <a:rPr lang="es-ES" sz="1600" dirty="0"/>
              <a:t> </a:t>
            </a:r>
            <a:r>
              <a:rPr lang="es-ES" sz="1600" dirty="0" err="1"/>
              <a:t>beam</a:t>
            </a:r>
            <a:r>
              <a:rPr lang="es-ES" sz="1600" dirty="0"/>
              <a:t> at ±7 mm</a:t>
            </a:r>
          </a:p>
          <a:p>
            <a:r>
              <a:rPr lang="en-US" sz="1600" dirty="0"/>
              <a:t>DOS error ≤ 2.5 mm</a:t>
            </a:r>
          </a:p>
          <a:p>
            <a:r>
              <a:rPr lang="en-US" sz="1600" dirty="0"/>
              <a:t>Poly error ≤ 0.16 mm</a:t>
            </a:r>
          </a:p>
        </p:txBody>
      </p:sp>
      <p:sp>
        <p:nvSpPr>
          <p:cNvPr id="20" name="TextBox 19">
            <a:extLst>
              <a:ext uri="{FF2B5EF4-FFF2-40B4-BE49-F238E27FC236}">
                <a16:creationId xmlns:a16="http://schemas.microsoft.com/office/drawing/2014/main" id="{76E419C5-13C6-4DEC-ABCD-8D965D729913}"/>
              </a:ext>
            </a:extLst>
          </p:cNvPr>
          <p:cNvSpPr txBox="1"/>
          <p:nvPr/>
        </p:nvSpPr>
        <p:spPr>
          <a:xfrm>
            <a:off x="50310" y="4770437"/>
            <a:ext cx="792088" cy="646331"/>
          </a:xfrm>
          <a:prstGeom prst="rect">
            <a:avLst/>
          </a:prstGeom>
          <a:noFill/>
        </p:spPr>
        <p:txBody>
          <a:bodyPr wrap="square" rtlCol="0">
            <a:spAutoFit/>
          </a:bodyPr>
          <a:lstStyle/>
          <a:p>
            <a:r>
              <a:rPr lang="en-US" dirty="0">
                <a:solidFill>
                  <a:srgbClr val="0070C0"/>
                </a:solidFill>
              </a:rPr>
              <a:t>Last BPM</a:t>
            </a:r>
            <a:endParaRPr lang="es-ES" dirty="0">
              <a:solidFill>
                <a:srgbClr val="0070C0"/>
              </a:solidFill>
            </a:endParaRPr>
          </a:p>
        </p:txBody>
      </p:sp>
      <p:sp>
        <p:nvSpPr>
          <p:cNvPr id="21" name="TextBox 20">
            <a:extLst>
              <a:ext uri="{FF2B5EF4-FFF2-40B4-BE49-F238E27FC236}">
                <a16:creationId xmlns:a16="http://schemas.microsoft.com/office/drawing/2014/main" id="{3B078012-41F0-4809-B741-D6CEC1BB5B9F}"/>
              </a:ext>
            </a:extLst>
          </p:cNvPr>
          <p:cNvSpPr txBox="1"/>
          <p:nvPr/>
        </p:nvSpPr>
        <p:spPr>
          <a:xfrm>
            <a:off x="5839103" y="1653190"/>
            <a:ext cx="792088" cy="646331"/>
          </a:xfrm>
          <a:prstGeom prst="rect">
            <a:avLst/>
          </a:prstGeom>
          <a:noFill/>
        </p:spPr>
        <p:txBody>
          <a:bodyPr wrap="square" rtlCol="0">
            <a:spAutoFit/>
          </a:bodyPr>
          <a:lstStyle/>
          <a:p>
            <a:r>
              <a:rPr lang="en-US" dirty="0">
                <a:solidFill>
                  <a:srgbClr val="0070C0"/>
                </a:solidFill>
              </a:rPr>
              <a:t>first BPM</a:t>
            </a:r>
            <a:endParaRPr lang="es-ES" dirty="0">
              <a:solidFill>
                <a:srgbClr val="0070C0"/>
              </a:solidFill>
            </a:endParaRPr>
          </a:p>
        </p:txBody>
      </p:sp>
      <p:sp>
        <p:nvSpPr>
          <p:cNvPr id="22" name="Rectangle 21">
            <a:extLst>
              <a:ext uri="{FF2B5EF4-FFF2-40B4-BE49-F238E27FC236}">
                <a16:creationId xmlns:a16="http://schemas.microsoft.com/office/drawing/2014/main" id="{F32E09E5-7DA7-491D-B5A2-50EF0CB8A562}"/>
              </a:ext>
            </a:extLst>
          </p:cNvPr>
          <p:cNvSpPr/>
          <p:nvPr/>
        </p:nvSpPr>
        <p:spPr>
          <a:xfrm rot="16200000">
            <a:off x="848480" y="3342860"/>
            <a:ext cx="1345863" cy="4454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kicker</a:t>
            </a:r>
            <a:endParaRPr lang="es-ES" dirty="0">
              <a:solidFill>
                <a:schemeClr val="tx1"/>
              </a:solidFill>
            </a:endParaRPr>
          </a:p>
        </p:txBody>
      </p:sp>
      <p:sp>
        <p:nvSpPr>
          <p:cNvPr id="27" name="Rectangle 26">
            <a:extLst>
              <a:ext uri="{FF2B5EF4-FFF2-40B4-BE49-F238E27FC236}">
                <a16:creationId xmlns:a16="http://schemas.microsoft.com/office/drawing/2014/main" id="{7572F5C3-3FD8-4330-ABB9-AB8EDBEE4669}"/>
              </a:ext>
            </a:extLst>
          </p:cNvPr>
          <p:cNvSpPr/>
          <p:nvPr/>
        </p:nvSpPr>
        <p:spPr>
          <a:xfrm rot="16200000">
            <a:off x="1659923" y="3342860"/>
            <a:ext cx="1345863" cy="4454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kicker</a:t>
            </a:r>
            <a:endParaRPr lang="es-ES" dirty="0">
              <a:solidFill>
                <a:schemeClr val="tx1"/>
              </a:solidFill>
            </a:endParaRPr>
          </a:p>
        </p:txBody>
      </p:sp>
      <p:sp>
        <p:nvSpPr>
          <p:cNvPr id="28" name="Rectangle 27">
            <a:extLst>
              <a:ext uri="{FF2B5EF4-FFF2-40B4-BE49-F238E27FC236}">
                <a16:creationId xmlns:a16="http://schemas.microsoft.com/office/drawing/2014/main" id="{1AE68150-746B-49FF-8B25-E43AB32AE2D0}"/>
              </a:ext>
            </a:extLst>
          </p:cNvPr>
          <p:cNvSpPr/>
          <p:nvPr/>
        </p:nvSpPr>
        <p:spPr>
          <a:xfrm rot="16200000">
            <a:off x="3347111" y="3342859"/>
            <a:ext cx="1345863" cy="4454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kicker</a:t>
            </a:r>
            <a:endParaRPr lang="es-ES" dirty="0">
              <a:solidFill>
                <a:schemeClr val="tx1"/>
              </a:solidFill>
            </a:endParaRPr>
          </a:p>
        </p:txBody>
      </p:sp>
      <p:sp>
        <p:nvSpPr>
          <p:cNvPr id="29" name="Rectangle 28">
            <a:extLst>
              <a:ext uri="{FF2B5EF4-FFF2-40B4-BE49-F238E27FC236}">
                <a16:creationId xmlns:a16="http://schemas.microsoft.com/office/drawing/2014/main" id="{7F6B7B53-63A7-4D03-BED1-CEDF1B8B1C7F}"/>
              </a:ext>
            </a:extLst>
          </p:cNvPr>
          <p:cNvSpPr/>
          <p:nvPr/>
        </p:nvSpPr>
        <p:spPr>
          <a:xfrm rot="16200000">
            <a:off x="4201662" y="3342858"/>
            <a:ext cx="1345863" cy="4454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kicker</a:t>
            </a:r>
            <a:endParaRPr lang="es-ES" dirty="0">
              <a:solidFill>
                <a:schemeClr val="tx1"/>
              </a:solidFill>
            </a:endParaRPr>
          </a:p>
        </p:txBody>
      </p:sp>
      <p:sp>
        <p:nvSpPr>
          <p:cNvPr id="30" name="TextBox 29">
            <a:extLst>
              <a:ext uri="{FF2B5EF4-FFF2-40B4-BE49-F238E27FC236}">
                <a16:creationId xmlns:a16="http://schemas.microsoft.com/office/drawing/2014/main" id="{C0332D44-3AE3-4A15-A31B-BD770A23667E}"/>
              </a:ext>
            </a:extLst>
          </p:cNvPr>
          <p:cNvSpPr txBox="1"/>
          <p:nvPr/>
        </p:nvSpPr>
        <p:spPr>
          <a:xfrm>
            <a:off x="384997" y="775869"/>
            <a:ext cx="4176464" cy="369332"/>
          </a:xfrm>
          <a:prstGeom prst="rect">
            <a:avLst/>
          </a:prstGeom>
          <a:noFill/>
        </p:spPr>
        <p:txBody>
          <a:bodyPr wrap="square" rtlCol="0">
            <a:spAutoFit/>
          </a:bodyPr>
          <a:lstStyle/>
          <a:p>
            <a:r>
              <a:rPr lang="en-US" dirty="0"/>
              <a:t>ALBA SR injection straight, PSA May2019 </a:t>
            </a:r>
            <a:endParaRPr lang="es-ES" dirty="0"/>
          </a:p>
        </p:txBody>
      </p:sp>
      <p:cxnSp>
        <p:nvCxnSpPr>
          <p:cNvPr id="32" name="Straight Arrow Connector 31">
            <a:extLst>
              <a:ext uri="{FF2B5EF4-FFF2-40B4-BE49-F238E27FC236}">
                <a16:creationId xmlns:a16="http://schemas.microsoft.com/office/drawing/2014/main" id="{D2046797-28E7-4BF9-BCAA-729650538AC9}"/>
              </a:ext>
            </a:extLst>
          </p:cNvPr>
          <p:cNvCxnSpPr>
            <a:cxnSpLocks/>
          </p:cNvCxnSpPr>
          <p:nvPr/>
        </p:nvCxnSpPr>
        <p:spPr>
          <a:xfrm>
            <a:off x="3752131" y="5949280"/>
            <a:ext cx="1855929" cy="635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D6D663D-92F6-4E3D-9D80-672B84E996B3}"/>
              </a:ext>
            </a:extLst>
          </p:cNvPr>
          <p:cNvCxnSpPr>
            <a:cxnSpLocks/>
          </p:cNvCxnSpPr>
          <p:nvPr/>
        </p:nvCxnSpPr>
        <p:spPr>
          <a:xfrm flipH="1">
            <a:off x="581564" y="5949280"/>
            <a:ext cx="175129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653E586-0CD7-4EF4-91F6-4B454BAAB976}"/>
              </a:ext>
            </a:extLst>
          </p:cNvPr>
          <p:cNvSpPr txBox="1"/>
          <p:nvPr/>
        </p:nvSpPr>
        <p:spPr>
          <a:xfrm>
            <a:off x="2473229" y="5770964"/>
            <a:ext cx="1124347" cy="369332"/>
          </a:xfrm>
          <a:prstGeom prst="rect">
            <a:avLst/>
          </a:prstGeom>
          <a:noFill/>
        </p:spPr>
        <p:txBody>
          <a:bodyPr wrap="none" rtlCol="0">
            <a:spAutoFit/>
          </a:bodyPr>
          <a:lstStyle/>
          <a:p>
            <a:r>
              <a:rPr lang="en-US" dirty="0"/>
              <a:t>~8 meters</a:t>
            </a:r>
            <a:endParaRPr lang="es-ES" dirty="0"/>
          </a:p>
        </p:txBody>
      </p:sp>
      <p:sp>
        <p:nvSpPr>
          <p:cNvPr id="3" name="Rectangle: Diagonal Corners Snipped 2">
            <a:extLst>
              <a:ext uri="{FF2B5EF4-FFF2-40B4-BE49-F238E27FC236}">
                <a16:creationId xmlns:a16="http://schemas.microsoft.com/office/drawing/2014/main" id="{3C00A9ED-1175-41FC-85E8-F6BCFBC5291F}"/>
              </a:ext>
            </a:extLst>
          </p:cNvPr>
          <p:cNvSpPr/>
          <p:nvPr/>
        </p:nvSpPr>
        <p:spPr>
          <a:xfrm rot="16200000">
            <a:off x="2377088" y="3367989"/>
            <a:ext cx="1584176" cy="395172"/>
          </a:xfrm>
          <a:prstGeom prst="snip2DiagRect">
            <a:avLst>
              <a:gd name="adj1" fmla="val 2747"/>
              <a:gd name="adj2" fmla="val 5000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septum</a:t>
            </a:r>
            <a:endParaRPr lang="es-ES" sz="2400" b="1" dirty="0">
              <a:solidFill>
                <a:schemeClr val="tx1"/>
              </a:solidFill>
            </a:endParaRPr>
          </a:p>
        </p:txBody>
      </p:sp>
      <p:sp>
        <p:nvSpPr>
          <p:cNvPr id="23" name="TextBox 22">
            <a:extLst>
              <a:ext uri="{FF2B5EF4-FFF2-40B4-BE49-F238E27FC236}">
                <a16:creationId xmlns:a16="http://schemas.microsoft.com/office/drawing/2014/main" id="{315905C7-EC04-40DA-B071-F687D82E5346}"/>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1313626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CEA0F0-548B-4A85-A03C-5CD373AED563}"/>
              </a:ext>
            </a:extLst>
          </p:cNvPr>
          <p:cNvSpPr>
            <a:spLocks noGrp="1"/>
          </p:cNvSpPr>
          <p:nvPr>
            <p:ph type="sldNum" sz="quarter" idx="12"/>
          </p:nvPr>
        </p:nvSpPr>
        <p:spPr/>
        <p:txBody>
          <a:bodyPr/>
          <a:lstStyle/>
          <a:p>
            <a:fld id="{A416326C-0E8C-45B6-90E3-DB1D53F47963}" type="slidenum">
              <a:rPr lang="en-US" smtClean="0"/>
              <a:t>23</a:t>
            </a:fld>
            <a:endParaRPr lang="en-US"/>
          </a:p>
        </p:txBody>
      </p:sp>
      <p:sp>
        <p:nvSpPr>
          <p:cNvPr id="5" name="Rectangle 4">
            <a:extLst>
              <a:ext uri="{FF2B5EF4-FFF2-40B4-BE49-F238E27FC236}">
                <a16:creationId xmlns:a16="http://schemas.microsoft.com/office/drawing/2014/main" id="{BC3ABFE8-B3CC-4AA2-80C1-1D3EA30C69D0}"/>
              </a:ext>
            </a:extLst>
          </p:cNvPr>
          <p:cNvSpPr/>
          <p:nvPr/>
        </p:nvSpPr>
        <p:spPr>
          <a:xfrm>
            <a:off x="395536" y="-3905"/>
            <a:ext cx="7704856" cy="400110"/>
          </a:xfrm>
          <a:prstGeom prst="rect">
            <a:avLst/>
          </a:prstGeom>
        </p:spPr>
        <p:txBody>
          <a:bodyPr wrap="square">
            <a:spAutoFit/>
          </a:bodyPr>
          <a:lstStyle/>
          <a:p>
            <a:pPr algn="ctr"/>
            <a:r>
              <a:rPr lang="en-US" sz="2000" b="1" u="sng" dirty="0"/>
              <a:t>Beam kicks: vertical plane kick</a:t>
            </a:r>
            <a:endParaRPr lang="en-US" sz="2000" u="sng" dirty="0"/>
          </a:p>
        </p:txBody>
      </p:sp>
      <p:sp>
        <p:nvSpPr>
          <p:cNvPr id="3" name="Rectangle 2">
            <a:extLst>
              <a:ext uri="{FF2B5EF4-FFF2-40B4-BE49-F238E27FC236}">
                <a16:creationId xmlns:a16="http://schemas.microsoft.com/office/drawing/2014/main" id="{59015825-021A-4213-897E-A5AFFCA42C81}"/>
              </a:ext>
            </a:extLst>
          </p:cNvPr>
          <p:cNvSpPr/>
          <p:nvPr/>
        </p:nvSpPr>
        <p:spPr>
          <a:xfrm>
            <a:off x="179512" y="548680"/>
            <a:ext cx="3931461" cy="369332"/>
          </a:xfrm>
          <a:prstGeom prst="rect">
            <a:avLst/>
          </a:prstGeom>
        </p:spPr>
        <p:txBody>
          <a:bodyPr wrap="none">
            <a:spAutoFit/>
          </a:bodyPr>
          <a:lstStyle/>
          <a:p>
            <a:r>
              <a:rPr lang="es-ES" dirty="0"/>
              <a:t>ESRF MDT Nov27: </a:t>
            </a:r>
            <a:r>
              <a:rPr lang="es-ES" dirty="0" err="1"/>
              <a:t>big</a:t>
            </a:r>
            <a:r>
              <a:rPr lang="es-ES" dirty="0"/>
              <a:t> V-</a:t>
            </a:r>
            <a:r>
              <a:rPr lang="es-ES" dirty="0" err="1"/>
              <a:t>kick</a:t>
            </a:r>
            <a:r>
              <a:rPr lang="es-ES" dirty="0"/>
              <a:t>, </a:t>
            </a:r>
            <a:r>
              <a:rPr lang="es-ES" dirty="0" err="1"/>
              <a:t>partial</a:t>
            </a:r>
            <a:r>
              <a:rPr lang="es-ES" dirty="0"/>
              <a:t> </a:t>
            </a:r>
            <a:r>
              <a:rPr lang="es-ES" dirty="0" err="1"/>
              <a:t>loss</a:t>
            </a:r>
            <a:endParaRPr lang="es-ES" dirty="0"/>
          </a:p>
        </p:txBody>
      </p:sp>
      <p:pic>
        <p:nvPicPr>
          <p:cNvPr id="8" name="Picture 7">
            <a:extLst>
              <a:ext uri="{FF2B5EF4-FFF2-40B4-BE49-F238E27FC236}">
                <a16:creationId xmlns:a16="http://schemas.microsoft.com/office/drawing/2014/main" id="{D8073414-A853-462B-A36C-2357D0335D0A}"/>
              </a:ext>
            </a:extLst>
          </p:cNvPr>
          <p:cNvPicPr>
            <a:picLocks noChangeAspect="1"/>
          </p:cNvPicPr>
          <p:nvPr/>
        </p:nvPicPr>
        <p:blipFill>
          <a:blip r:embed="rId2"/>
          <a:stretch>
            <a:fillRect/>
          </a:stretch>
        </p:blipFill>
        <p:spPr>
          <a:xfrm>
            <a:off x="294949" y="3641810"/>
            <a:ext cx="3676264" cy="2272363"/>
          </a:xfrm>
          <a:prstGeom prst="rect">
            <a:avLst/>
          </a:prstGeom>
        </p:spPr>
      </p:pic>
      <p:pic>
        <p:nvPicPr>
          <p:cNvPr id="6" name="Picture 5">
            <a:extLst>
              <a:ext uri="{FF2B5EF4-FFF2-40B4-BE49-F238E27FC236}">
                <a16:creationId xmlns:a16="http://schemas.microsoft.com/office/drawing/2014/main" id="{854F8B13-F38A-48DD-B344-150ACEF0A6A1}"/>
              </a:ext>
            </a:extLst>
          </p:cNvPr>
          <p:cNvPicPr>
            <a:picLocks noChangeAspect="1"/>
          </p:cNvPicPr>
          <p:nvPr/>
        </p:nvPicPr>
        <p:blipFill>
          <a:blip r:embed="rId3"/>
          <a:stretch>
            <a:fillRect/>
          </a:stretch>
        </p:blipFill>
        <p:spPr>
          <a:xfrm>
            <a:off x="294949" y="1199792"/>
            <a:ext cx="7906029" cy="2160239"/>
          </a:xfrm>
          <a:prstGeom prst="rect">
            <a:avLst/>
          </a:prstGeom>
        </p:spPr>
      </p:pic>
      <p:pic>
        <p:nvPicPr>
          <p:cNvPr id="7" name="Picture 6">
            <a:extLst>
              <a:ext uri="{FF2B5EF4-FFF2-40B4-BE49-F238E27FC236}">
                <a16:creationId xmlns:a16="http://schemas.microsoft.com/office/drawing/2014/main" id="{0BA581E3-18E2-42C4-AE09-2B6DE71B3721}"/>
              </a:ext>
            </a:extLst>
          </p:cNvPr>
          <p:cNvPicPr>
            <a:picLocks noChangeAspect="1"/>
          </p:cNvPicPr>
          <p:nvPr/>
        </p:nvPicPr>
        <p:blipFill>
          <a:blip r:embed="rId4"/>
          <a:stretch>
            <a:fillRect/>
          </a:stretch>
        </p:blipFill>
        <p:spPr>
          <a:xfrm>
            <a:off x="4247963" y="3686841"/>
            <a:ext cx="4007075" cy="2160239"/>
          </a:xfrm>
          <a:prstGeom prst="rect">
            <a:avLst/>
          </a:prstGeom>
        </p:spPr>
      </p:pic>
      <p:sp>
        <p:nvSpPr>
          <p:cNvPr id="4" name="TextBox 3">
            <a:extLst>
              <a:ext uri="{FF2B5EF4-FFF2-40B4-BE49-F238E27FC236}">
                <a16:creationId xmlns:a16="http://schemas.microsoft.com/office/drawing/2014/main" id="{51103616-0360-4C73-9B59-2C534DD85907}"/>
              </a:ext>
            </a:extLst>
          </p:cNvPr>
          <p:cNvSpPr txBox="1"/>
          <p:nvPr/>
        </p:nvSpPr>
        <p:spPr>
          <a:xfrm>
            <a:off x="298862" y="6195952"/>
            <a:ext cx="4661917" cy="646331"/>
          </a:xfrm>
          <a:prstGeom prst="rect">
            <a:avLst/>
          </a:prstGeom>
          <a:noFill/>
        </p:spPr>
        <p:txBody>
          <a:bodyPr wrap="none" rtlCol="0">
            <a:spAutoFit/>
          </a:bodyPr>
          <a:lstStyle/>
          <a:p>
            <a:r>
              <a:rPr lang="en-US" dirty="0"/>
              <a:t>Note the behavior of the Sum during the V-kick </a:t>
            </a:r>
          </a:p>
          <a:p>
            <a:r>
              <a:rPr lang="en-US" dirty="0"/>
              <a:t>(bunch length doesn’t change?)</a:t>
            </a:r>
            <a:endParaRPr lang="es-ES" dirty="0"/>
          </a:p>
        </p:txBody>
      </p:sp>
      <p:sp>
        <p:nvSpPr>
          <p:cNvPr id="10" name="TextBox 9">
            <a:extLst>
              <a:ext uri="{FF2B5EF4-FFF2-40B4-BE49-F238E27FC236}">
                <a16:creationId xmlns:a16="http://schemas.microsoft.com/office/drawing/2014/main" id="{A415BA38-051E-43C2-B756-48CCBD35FF13}"/>
              </a:ext>
            </a:extLst>
          </p:cNvPr>
          <p:cNvSpPr txBox="1"/>
          <p:nvPr/>
        </p:nvSpPr>
        <p:spPr>
          <a:xfrm>
            <a:off x="5899012" y="474833"/>
            <a:ext cx="2170870" cy="646331"/>
          </a:xfrm>
          <a:prstGeom prst="rect">
            <a:avLst/>
          </a:prstGeom>
          <a:noFill/>
        </p:spPr>
        <p:txBody>
          <a:bodyPr wrap="square" rtlCol="0">
            <a:spAutoFit/>
          </a:bodyPr>
          <a:lstStyle/>
          <a:p>
            <a:r>
              <a:rPr lang="en-US" dirty="0"/>
              <a:t>MAF off</a:t>
            </a:r>
          </a:p>
          <a:p>
            <a:r>
              <a:rPr lang="en-US" dirty="0"/>
              <a:t>Anti-smearing on</a:t>
            </a:r>
            <a:endParaRPr lang="es-ES" dirty="0"/>
          </a:p>
        </p:txBody>
      </p:sp>
      <p:sp>
        <p:nvSpPr>
          <p:cNvPr id="11" name="TextBox 10">
            <a:extLst>
              <a:ext uri="{FF2B5EF4-FFF2-40B4-BE49-F238E27FC236}">
                <a16:creationId xmlns:a16="http://schemas.microsoft.com/office/drawing/2014/main" id="{A17C4C28-BE07-4667-8691-B06BFD330F74}"/>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cxnSp>
        <p:nvCxnSpPr>
          <p:cNvPr id="12" name="Straight Arrow Connector 11">
            <a:extLst>
              <a:ext uri="{FF2B5EF4-FFF2-40B4-BE49-F238E27FC236}">
                <a16:creationId xmlns:a16="http://schemas.microsoft.com/office/drawing/2014/main" id="{110DE658-F822-49DF-B05F-FD77E69E44AF}"/>
              </a:ext>
            </a:extLst>
          </p:cNvPr>
          <p:cNvCxnSpPr>
            <a:cxnSpLocks/>
          </p:cNvCxnSpPr>
          <p:nvPr/>
        </p:nvCxnSpPr>
        <p:spPr>
          <a:xfrm flipV="1">
            <a:off x="888962" y="5157192"/>
            <a:ext cx="370670" cy="103876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4873060-230A-4F09-AA3B-B4B1477E0642}"/>
              </a:ext>
            </a:extLst>
          </p:cNvPr>
          <p:cNvSpPr txBox="1"/>
          <p:nvPr/>
        </p:nvSpPr>
        <p:spPr>
          <a:xfrm>
            <a:off x="5550879" y="6173890"/>
            <a:ext cx="2506905" cy="369332"/>
          </a:xfrm>
          <a:prstGeom prst="rect">
            <a:avLst/>
          </a:prstGeom>
          <a:noFill/>
        </p:spPr>
        <p:txBody>
          <a:bodyPr wrap="square" rtlCol="0">
            <a:spAutoFit/>
          </a:bodyPr>
          <a:lstStyle/>
          <a:p>
            <a:r>
              <a:rPr lang="en-US" dirty="0"/>
              <a:t>Very nice Q suppression!</a:t>
            </a:r>
            <a:endParaRPr lang="es-ES" dirty="0"/>
          </a:p>
        </p:txBody>
      </p:sp>
      <p:cxnSp>
        <p:nvCxnSpPr>
          <p:cNvPr id="15" name="Straight Arrow Connector 14">
            <a:extLst>
              <a:ext uri="{FF2B5EF4-FFF2-40B4-BE49-F238E27FC236}">
                <a16:creationId xmlns:a16="http://schemas.microsoft.com/office/drawing/2014/main" id="{1C8AD4AD-C39B-4DDB-A518-83126CC236E8}"/>
              </a:ext>
            </a:extLst>
          </p:cNvPr>
          <p:cNvCxnSpPr>
            <a:cxnSpLocks/>
          </p:cNvCxnSpPr>
          <p:nvPr/>
        </p:nvCxnSpPr>
        <p:spPr>
          <a:xfrm flipH="1" flipV="1">
            <a:off x="6084168" y="4869160"/>
            <a:ext cx="332991" cy="130473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74900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CEA0F0-548B-4A85-A03C-5CD373AED563}"/>
              </a:ext>
            </a:extLst>
          </p:cNvPr>
          <p:cNvSpPr>
            <a:spLocks noGrp="1"/>
          </p:cNvSpPr>
          <p:nvPr>
            <p:ph type="sldNum" sz="quarter" idx="12"/>
          </p:nvPr>
        </p:nvSpPr>
        <p:spPr/>
        <p:txBody>
          <a:bodyPr/>
          <a:lstStyle/>
          <a:p>
            <a:fld id="{A416326C-0E8C-45B6-90E3-DB1D53F47963}" type="slidenum">
              <a:rPr lang="en-US" smtClean="0"/>
              <a:t>24</a:t>
            </a:fld>
            <a:endParaRPr lang="en-US"/>
          </a:p>
        </p:txBody>
      </p:sp>
      <p:sp>
        <p:nvSpPr>
          <p:cNvPr id="5" name="Rectangle 4">
            <a:extLst>
              <a:ext uri="{FF2B5EF4-FFF2-40B4-BE49-F238E27FC236}">
                <a16:creationId xmlns:a16="http://schemas.microsoft.com/office/drawing/2014/main" id="{BC3ABFE8-B3CC-4AA2-80C1-1D3EA30C69D0}"/>
              </a:ext>
            </a:extLst>
          </p:cNvPr>
          <p:cNvSpPr/>
          <p:nvPr/>
        </p:nvSpPr>
        <p:spPr>
          <a:xfrm>
            <a:off x="395536" y="-3905"/>
            <a:ext cx="7704856" cy="400110"/>
          </a:xfrm>
          <a:prstGeom prst="rect">
            <a:avLst/>
          </a:prstGeom>
        </p:spPr>
        <p:txBody>
          <a:bodyPr wrap="square">
            <a:spAutoFit/>
          </a:bodyPr>
          <a:lstStyle/>
          <a:p>
            <a:pPr algn="ctr"/>
            <a:r>
              <a:rPr lang="en-US" sz="2000" b="1" u="sng" dirty="0"/>
              <a:t>Beam kicks:  horizontal plane kick</a:t>
            </a:r>
            <a:endParaRPr lang="en-US" sz="2000" u="sng" dirty="0"/>
          </a:p>
        </p:txBody>
      </p:sp>
      <p:sp>
        <p:nvSpPr>
          <p:cNvPr id="3" name="Rectangle 2">
            <a:extLst>
              <a:ext uri="{FF2B5EF4-FFF2-40B4-BE49-F238E27FC236}">
                <a16:creationId xmlns:a16="http://schemas.microsoft.com/office/drawing/2014/main" id="{59015825-021A-4213-897E-A5AFFCA42C81}"/>
              </a:ext>
            </a:extLst>
          </p:cNvPr>
          <p:cNvSpPr/>
          <p:nvPr/>
        </p:nvSpPr>
        <p:spPr>
          <a:xfrm>
            <a:off x="179512" y="548680"/>
            <a:ext cx="4462312" cy="369332"/>
          </a:xfrm>
          <a:prstGeom prst="rect">
            <a:avLst/>
          </a:prstGeom>
        </p:spPr>
        <p:txBody>
          <a:bodyPr wrap="none">
            <a:spAutoFit/>
          </a:bodyPr>
          <a:lstStyle/>
          <a:p>
            <a:r>
              <a:rPr lang="en-US" dirty="0"/>
              <a:t>ESRF MDT Nov27: moderate H-kick, small loss</a:t>
            </a:r>
          </a:p>
        </p:txBody>
      </p:sp>
      <p:pic>
        <p:nvPicPr>
          <p:cNvPr id="4" name="Picture 3">
            <a:extLst>
              <a:ext uri="{FF2B5EF4-FFF2-40B4-BE49-F238E27FC236}">
                <a16:creationId xmlns:a16="http://schemas.microsoft.com/office/drawing/2014/main" id="{4C48C42A-706D-4E13-8C11-1CAF40822789}"/>
              </a:ext>
            </a:extLst>
          </p:cNvPr>
          <p:cNvPicPr>
            <a:picLocks noChangeAspect="1"/>
          </p:cNvPicPr>
          <p:nvPr/>
        </p:nvPicPr>
        <p:blipFill>
          <a:blip r:embed="rId2"/>
          <a:stretch>
            <a:fillRect/>
          </a:stretch>
        </p:blipFill>
        <p:spPr>
          <a:xfrm>
            <a:off x="323528" y="991470"/>
            <a:ext cx="7656486" cy="2098841"/>
          </a:xfrm>
          <a:prstGeom prst="rect">
            <a:avLst/>
          </a:prstGeom>
        </p:spPr>
      </p:pic>
      <p:pic>
        <p:nvPicPr>
          <p:cNvPr id="9" name="Picture 8">
            <a:extLst>
              <a:ext uri="{FF2B5EF4-FFF2-40B4-BE49-F238E27FC236}">
                <a16:creationId xmlns:a16="http://schemas.microsoft.com/office/drawing/2014/main" id="{34501769-1232-43F9-BEAF-0AF1E8CAD853}"/>
              </a:ext>
            </a:extLst>
          </p:cNvPr>
          <p:cNvPicPr>
            <a:picLocks noChangeAspect="1"/>
          </p:cNvPicPr>
          <p:nvPr/>
        </p:nvPicPr>
        <p:blipFill>
          <a:blip r:embed="rId3"/>
          <a:stretch>
            <a:fillRect/>
          </a:stretch>
        </p:blipFill>
        <p:spPr>
          <a:xfrm>
            <a:off x="9540552" y="2266248"/>
            <a:ext cx="2849907" cy="1795042"/>
          </a:xfrm>
          <a:prstGeom prst="rect">
            <a:avLst/>
          </a:prstGeom>
        </p:spPr>
      </p:pic>
      <p:pic>
        <p:nvPicPr>
          <p:cNvPr id="10" name="Picture 9">
            <a:extLst>
              <a:ext uri="{FF2B5EF4-FFF2-40B4-BE49-F238E27FC236}">
                <a16:creationId xmlns:a16="http://schemas.microsoft.com/office/drawing/2014/main" id="{AA13B555-8055-4F43-A715-F7F143B1D5EB}"/>
              </a:ext>
            </a:extLst>
          </p:cNvPr>
          <p:cNvPicPr>
            <a:picLocks noChangeAspect="1"/>
          </p:cNvPicPr>
          <p:nvPr/>
        </p:nvPicPr>
        <p:blipFill>
          <a:blip r:embed="rId4"/>
          <a:stretch>
            <a:fillRect/>
          </a:stretch>
        </p:blipFill>
        <p:spPr>
          <a:xfrm>
            <a:off x="4247964" y="3557966"/>
            <a:ext cx="3818800" cy="2082982"/>
          </a:xfrm>
          <a:prstGeom prst="rect">
            <a:avLst/>
          </a:prstGeom>
        </p:spPr>
      </p:pic>
      <p:grpSp>
        <p:nvGrpSpPr>
          <p:cNvPr id="7" name="Group 6">
            <a:extLst>
              <a:ext uri="{FF2B5EF4-FFF2-40B4-BE49-F238E27FC236}">
                <a16:creationId xmlns:a16="http://schemas.microsoft.com/office/drawing/2014/main" id="{CEADD496-899E-4862-A4FB-7FE77A6CC291}"/>
              </a:ext>
            </a:extLst>
          </p:cNvPr>
          <p:cNvGrpSpPr/>
          <p:nvPr/>
        </p:nvGrpSpPr>
        <p:grpSpPr>
          <a:xfrm>
            <a:off x="174204" y="3565978"/>
            <a:ext cx="3818800" cy="2541631"/>
            <a:chOff x="174204" y="3565978"/>
            <a:chExt cx="3818800" cy="2541631"/>
          </a:xfrm>
        </p:grpSpPr>
        <p:pic>
          <p:nvPicPr>
            <p:cNvPr id="12" name="Picture 11">
              <a:extLst>
                <a:ext uri="{FF2B5EF4-FFF2-40B4-BE49-F238E27FC236}">
                  <a16:creationId xmlns:a16="http://schemas.microsoft.com/office/drawing/2014/main" id="{D9657ED1-72EB-4638-8D4A-5CC54D4D08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4204" y="3565978"/>
              <a:ext cx="3818800" cy="2134035"/>
            </a:xfrm>
            <a:prstGeom prst="rect">
              <a:avLst/>
            </a:prstGeom>
          </p:spPr>
        </p:pic>
        <p:sp>
          <p:nvSpPr>
            <p:cNvPr id="6" name="TextBox 5">
              <a:extLst>
                <a:ext uri="{FF2B5EF4-FFF2-40B4-BE49-F238E27FC236}">
                  <a16:creationId xmlns:a16="http://schemas.microsoft.com/office/drawing/2014/main" id="{338EC37E-D7CB-4666-9354-BA895164B710}"/>
                </a:ext>
              </a:extLst>
            </p:cNvPr>
            <p:cNvSpPr txBox="1"/>
            <p:nvPr/>
          </p:nvSpPr>
          <p:spPr>
            <a:xfrm>
              <a:off x="1210384" y="5738277"/>
              <a:ext cx="1746440" cy="369332"/>
            </a:xfrm>
            <a:prstGeom prst="rect">
              <a:avLst/>
            </a:prstGeom>
            <a:noFill/>
          </p:spPr>
          <p:txBody>
            <a:bodyPr wrap="none" rtlCol="0">
              <a:spAutoFit/>
            </a:bodyPr>
            <a:lstStyle/>
            <a:p>
              <a:r>
                <a:rPr lang="en-US" dirty="0"/>
                <a:t>View of all BPMs</a:t>
              </a:r>
              <a:endParaRPr lang="es-ES" dirty="0"/>
            </a:p>
          </p:txBody>
        </p:sp>
      </p:grpSp>
      <p:sp>
        <p:nvSpPr>
          <p:cNvPr id="11" name="TextBox 10">
            <a:extLst>
              <a:ext uri="{FF2B5EF4-FFF2-40B4-BE49-F238E27FC236}">
                <a16:creationId xmlns:a16="http://schemas.microsoft.com/office/drawing/2014/main" id="{F5144699-3720-41E0-A182-41B39929FD90}"/>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
        <p:nvSpPr>
          <p:cNvPr id="8" name="TextBox 7">
            <a:extLst>
              <a:ext uri="{FF2B5EF4-FFF2-40B4-BE49-F238E27FC236}">
                <a16:creationId xmlns:a16="http://schemas.microsoft.com/office/drawing/2014/main" id="{38F09B62-A7D2-4465-969F-B135721CC2C1}"/>
              </a:ext>
            </a:extLst>
          </p:cNvPr>
          <p:cNvSpPr txBox="1"/>
          <p:nvPr/>
        </p:nvSpPr>
        <p:spPr>
          <a:xfrm>
            <a:off x="4641824" y="6045200"/>
            <a:ext cx="3602584" cy="369332"/>
          </a:xfrm>
          <a:prstGeom prst="rect">
            <a:avLst/>
          </a:prstGeom>
          <a:noFill/>
        </p:spPr>
        <p:txBody>
          <a:bodyPr wrap="square" rtlCol="0">
            <a:spAutoFit/>
          </a:bodyPr>
          <a:lstStyle/>
          <a:p>
            <a:r>
              <a:rPr lang="en-US" dirty="0"/>
              <a:t>Again a very nice Q suppression</a:t>
            </a:r>
            <a:endParaRPr lang="es-ES" dirty="0"/>
          </a:p>
        </p:txBody>
      </p:sp>
      <p:cxnSp>
        <p:nvCxnSpPr>
          <p:cNvPr id="14" name="Straight Arrow Connector 13">
            <a:extLst>
              <a:ext uri="{FF2B5EF4-FFF2-40B4-BE49-F238E27FC236}">
                <a16:creationId xmlns:a16="http://schemas.microsoft.com/office/drawing/2014/main" id="{60EBD53B-DEDF-4C4D-992C-0BE9A6FE633D}"/>
              </a:ext>
            </a:extLst>
          </p:cNvPr>
          <p:cNvCxnSpPr/>
          <p:nvPr/>
        </p:nvCxnSpPr>
        <p:spPr>
          <a:xfrm flipV="1">
            <a:off x="5508104" y="4797152"/>
            <a:ext cx="216024" cy="124804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4947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CEA0F0-548B-4A85-A03C-5CD373AED563}"/>
              </a:ext>
            </a:extLst>
          </p:cNvPr>
          <p:cNvSpPr>
            <a:spLocks noGrp="1"/>
          </p:cNvSpPr>
          <p:nvPr>
            <p:ph type="sldNum" sz="quarter" idx="12"/>
          </p:nvPr>
        </p:nvSpPr>
        <p:spPr>
          <a:xfrm>
            <a:off x="8531788" y="5648960"/>
            <a:ext cx="548640" cy="396240"/>
          </a:xfrm>
        </p:spPr>
        <p:txBody>
          <a:bodyPr/>
          <a:lstStyle/>
          <a:p>
            <a:fld id="{A416326C-0E8C-45B6-90E3-DB1D53F47963}" type="slidenum">
              <a:rPr lang="en-US" smtClean="0"/>
              <a:t>25</a:t>
            </a:fld>
            <a:endParaRPr lang="en-US"/>
          </a:p>
        </p:txBody>
      </p:sp>
      <p:sp>
        <p:nvSpPr>
          <p:cNvPr id="5" name="Rectangle 4">
            <a:extLst>
              <a:ext uri="{FF2B5EF4-FFF2-40B4-BE49-F238E27FC236}">
                <a16:creationId xmlns:a16="http://schemas.microsoft.com/office/drawing/2014/main" id="{BC3ABFE8-B3CC-4AA2-80C1-1D3EA30C69D0}"/>
              </a:ext>
            </a:extLst>
          </p:cNvPr>
          <p:cNvSpPr/>
          <p:nvPr/>
        </p:nvSpPr>
        <p:spPr>
          <a:xfrm>
            <a:off x="395536" y="-3905"/>
            <a:ext cx="7704856" cy="400110"/>
          </a:xfrm>
          <a:prstGeom prst="rect">
            <a:avLst/>
          </a:prstGeom>
        </p:spPr>
        <p:txBody>
          <a:bodyPr wrap="square">
            <a:spAutoFit/>
          </a:bodyPr>
          <a:lstStyle/>
          <a:p>
            <a:pPr algn="ctr"/>
            <a:r>
              <a:rPr lang="en-US" sz="2000" b="1" u="sng" dirty="0"/>
              <a:t>Beam kicks: horizontal plane kicks</a:t>
            </a:r>
            <a:endParaRPr lang="en-US" sz="2000" u="sng" dirty="0"/>
          </a:p>
        </p:txBody>
      </p:sp>
      <p:sp>
        <p:nvSpPr>
          <p:cNvPr id="3" name="Rectangle 2">
            <a:extLst>
              <a:ext uri="{FF2B5EF4-FFF2-40B4-BE49-F238E27FC236}">
                <a16:creationId xmlns:a16="http://schemas.microsoft.com/office/drawing/2014/main" id="{59015825-021A-4213-897E-A5AFFCA42C81}"/>
              </a:ext>
            </a:extLst>
          </p:cNvPr>
          <p:cNvSpPr/>
          <p:nvPr/>
        </p:nvSpPr>
        <p:spPr>
          <a:xfrm>
            <a:off x="179512" y="467380"/>
            <a:ext cx="3915816" cy="369332"/>
          </a:xfrm>
          <a:prstGeom prst="rect">
            <a:avLst/>
          </a:prstGeom>
        </p:spPr>
        <p:txBody>
          <a:bodyPr wrap="none">
            <a:spAutoFit/>
          </a:bodyPr>
          <a:lstStyle/>
          <a:p>
            <a:r>
              <a:rPr lang="en-US" dirty="0"/>
              <a:t>ESRF MDT Nov27: H-kicks, loss variation</a:t>
            </a:r>
          </a:p>
        </p:txBody>
      </p:sp>
      <p:pic>
        <p:nvPicPr>
          <p:cNvPr id="7" name="Picture 6">
            <a:extLst>
              <a:ext uri="{FF2B5EF4-FFF2-40B4-BE49-F238E27FC236}">
                <a16:creationId xmlns:a16="http://schemas.microsoft.com/office/drawing/2014/main" id="{FDAAED03-1EB4-4670-B623-94B18CD52E95}"/>
              </a:ext>
            </a:extLst>
          </p:cNvPr>
          <p:cNvPicPr>
            <a:picLocks noChangeAspect="1"/>
          </p:cNvPicPr>
          <p:nvPr/>
        </p:nvPicPr>
        <p:blipFill>
          <a:blip r:embed="rId2"/>
          <a:stretch>
            <a:fillRect/>
          </a:stretch>
        </p:blipFill>
        <p:spPr>
          <a:xfrm>
            <a:off x="5907478" y="1175073"/>
            <a:ext cx="2749591" cy="4702199"/>
          </a:xfrm>
          <a:prstGeom prst="rect">
            <a:avLst/>
          </a:prstGeom>
        </p:spPr>
      </p:pic>
      <p:sp>
        <p:nvSpPr>
          <p:cNvPr id="8" name="TextBox 7">
            <a:extLst>
              <a:ext uri="{FF2B5EF4-FFF2-40B4-BE49-F238E27FC236}">
                <a16:creationId xmlns:a16="http://schemas.microsoft.com/office/drawing/2014/main" id="{74365BAA-B856-4858-BEDE-D2429C5014AC}"/>
              </a:ext>
            </a:extLst>
          </p:cNvPr>
          <p:cNvSpPr txBox="1"/>
          <p:nvPr/>
        </p:nvSpPr>
        <p:spPr>
          <a:xfrm>
            <a:off x="1108110" y="818722"/>
            <a:ext cx="1588897" cy="369332"/>
          </a:xfrm>
          <a:prstGeom prst="rect">
            <a:avLst/>
          </a:prstGeom>
          <a:noFill/>
        </p:spPr>
        <p:txBody>
          <a:bodyPr wrap="none" rtlCol="0">
            <a:spAutoFit/>
          </a:bodyPr>
          <a:lstStyle/>
          <a:p>
            <a:r>
              <a:rPr lang="en-US" dirty="0"/>
              <a:t>3 mA → ~3 mA</a:t>
            </a:r>
            <a:endParaRPr lang="es-ES" dirty="0"/>
          </a:p>
        </p:txBody>
      </p:sp>
      <p:sp>
        <p:nvSpPr>
          <p:cNvPr id="13" name="TextBox 12">
            <a:extLst>
              <a:ext uri="{FF2B5EF4-FFF2-40B4-BE49-F238E27FC236}">
                <a16:creationId xmlns:a16="http://schemas.microsoft.com/office/drawing/2014/main" id="{24D88B6C-1E6F-4F1D-91FA-D9AA48A881A6}"/>
              </a:ext>
            </a:extLst>
          </p:cNvPr>
          <p:cNvSpPr txBox="1"/>
          <p:nvPr/>
        </p:nvSpPr>
        <p:spPr>
          <a:xfrm>
            <a:off x="6570962" y="814518"/>
            <a:ext cx="1648208" cy="369332"/>
          </a:xfrm>
          <a:prstGeom prst="rect">
            <a:avLst/>
          </a:prstGeom>
          <a:noFill/>
        </p:spPr>
        <p:txBody>
          <a:bodyPr wrap="none" rtlCol="0">
            <a:spAutoFit/>
          </a:bodyPr>
          <a:lstStyle/>
          <a:p>
            <a:r>
              <a:rPr lang="en-US" dirty="0"/>
              <a:t>3 mA → 0.5 mA</a:t>
            </a:r>
            <a:endParaRPr lang="es-ES" dirty="0"/>
          </a:p>
        </p:txBody>
      </p:sp>
      <p:pic>
        <p:nvPicPr>
          <p:cNvPr id="11" name="Picture 10">
            <a:extLst>
              <a:ext uri="{FF2B5EF4-FFF2-40B4-BE49-F238E27FC236}">
                <a16:creationId xmlns:a16="http://schemas.microsoft.com/office/drawing/2014/main" id="{C6F25FFC-44FA-4F58-9389-CCEE2B54D6C2}"/>
              </a:ext>
            </a:extLst>
          </p:cNvPr>
          <p:cNvPicPr>
            <a:picLocks noChangeAspect="1"/>
          </p:cNvPicPr>
          <p:nvPr/>
        </p:nvPicPr>
        <p:blipFill>
          <a:blip r:embed="rId3"/>
          <a:stretch>
            <a:fillRect/>
          </a:stretch>
        </p:blipFill>
        <p:spPr>
          <a:xfrm>
            <a:off x="63572" y="1175073"/>
            <a:ext cx="2827674" cy="4702199"/>
          </a:xfrm>
          <a:prstGeom prst="rect">
            <a:avLst/>
          </a:prstGeom>
        </p:spPr>
      </p:pic>
      <p:pic>
        <p:nvPicPr>
          <p:cNvPr id="14" name="Picture 13">
            <a:extLst>
              <a:ext uri="{FF2B5EF4-FFF2-40B4-BE49-F238E27FC236}">
                <a16:creationId xmlns:a16="http://schemas.microsoft.com/office/drawing/2014/main" id="{C76FD7AA-AD32-411A-A029-5F726C4E6854}"/>
              </a:ext>
            </a:extLst>
          </p:cNvPr>
          <p:cNvPicPr>
            <a:picLocks noChangeAspect="1"/>
          </p:cNvPicPr>
          <p:nvPr/>
        </p:nvPicPr>
        <p:blipFill>
          <a:blip r:embed="rId4"/>
          <a:stretch>
            <a:fillRect/>
          </a:stretch>
        </p:blipFill>
        <p:spPr>
          <a:xfrm>
            <a:off x="3030781" y="1175072"/>
            <a:ext cx="2762242" cy="4702199"/>
          </a:xfrm>
          <a:prstGeom prst="rect">
            <a:avLst/>
          </a:prstGeom>
        </p:spPr>
      </p:pic>
      <p:sp>
        <p:nvSpPr>
          <p:cNvPr id="15" name="TextBox 14">
            <a:extLst>
              <a:ext uri="{FF2B5EF4-FFF2-40B4-BE49-F238E27FC236}">
                <a16:creationId xmlns:a16="http://schemas.microsoft.com/office/drawing/2014/main" id="{F703F561-69B4-46BC-997A-B84BD262C3C1}"/>
              </a:ext>
            </a:extLst>
          </p:cNvPr>
          <p:cNvSpPr txBox="1"/>
          <p:nvPr/>
        </p:nvSpPr>
        <p:spPr>
          <a:xfrm>
            <a:off x="3669185" y="805740"/>
            <a:ext cx="1648208" cy="369332"/>
          </a:xfrm>
          <a:prstGeom prst="rect">
            <a:avLst/>
          </a:prstGeom>
          <a:noFill/>
        </p:spPr>
        <p:txBody>
          <a:bodyPr wrap="none" rtlCol="0">
            <a:spAutoFit/>
          </a:bodyPr>
          <a:lstStyle/>
          <a:p>
            <a:r>
              <a:rPr lang="en-US" dirty="0"/>
              <a:t>3 mA → 1.5 mA</a:t>
            </a:r>
            <a:endParaRPr lang="es-ES" dirty="0"/>
          </a:p>
        </p:txBody>
      </p:sp>
      <p:sp>
        <p:nvSpPr>
          <p:cNvPr id="16" name="TextBox 15">
            <a:extLst>
              <a:ext uri="{FF2B5EF4-FFF2-40B4-BE49-F238E27FC236}">
                <a16:creationId xmlns:a16="http://schemas.microsoft.com/office/drawing/2014/main" id="{B17D293D-1FF6-4936-B9DC-71CC02F67F06}"/>
              </a:ext>
            </a:extLst>
          </p:cNvPr>
          <p:cNvSpPr txBox="1"/>
          <p:nvPr/>
        </p:nvSpPr>
        <p:spPr>
          <a:xfrm>
            <a:off x="251520" y="6023029"/>
            <a:ext cx="5261312" cy="646331"/>
          </a:xfrm>
          <a:prstGeom prst="rect">
            <a:avLst/>
          </a:prstGeom>
          <a:noFill/>
        </p:spPr>
        <p:txBody>
          <a:bodyPr wrap="none" rtlCol="0">
            <a:spAutoFit/>
          </a:bodyPr>
          <a:lstStyle/>
          <a:p>
            <a:r>
              <a:rPr lang="en-US" dirty="0"/>
              <a:t>Sum oscillates only during H-kicks! Why? </a:t>
            </a:r>
          </a:p>
          <a:p>
            <a:r>
              <a:rPr lang="en-US" dirty="0"/>
              <a:t>Gets under/over compensated by </a:t>
            </a:r>
            <a:r>
              <a:rPr lang="en-US" dirty="0" err="1"/>
              <a:t>SumPoly</a:t>
            </a:r>
            <a:r>
              <a:rPr lang="en-US" dirty="0"/>
              <a:t> correction.</a:t>
            </a:r>
          </a:p>
        </p:txBody>
      </p:sp>
      <p:sp>
        <p:nvSpPr>
          <p:cNvPr id="12" name="TextBox 11">
            <a:extLst>
              <a:ext uri="{FF2B5EF4-FFF2-40B4-BE49-F238E27FC236}">
                <a16:creationId xmlns:a16="http://schemas.microsoft.com/office/drawing/2014/main" id="{A12F7201-ECBE-43D8-AC8D-F1F1EA07D6F1}"/>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
        <p:nvSpPr>
          <p:cNvPr id="4" name="TextBox 3">
            <a:extLst>
              <a:ext uri="{FF2B5EF4-FFF2-40B4-BE49-F238E27FC236}">
                <a16:creationId xmlns:a16="http://schemas.microsoft.com/office/drawing/2014/main" id="{68B48AFD-8233-49AE-8ADA-667C5066A273}"/>
              </a:ext>
            </a:extLst>
          </p:cNvPr>
          <p:cNvSpPr txBox="1"/>
          <p:nvPr/>
        </p:nvSpPr>
        <p:spPr>
          <a:xfrm>
            <a:off x="611560" y="5013176"/>
            <a:ext cx="1935594" cy="369332"/>
          </a:xfrm>
          <a:prstGeom prst="rect">
            <a:avLst/>
          </a:prstGeom>
          <a:noFill/>
        </p:spPr>
        <p:txBody>
          <a:bodyPr wrap="none" rtlCol="0">
            <a:spAutoFit/>
          </a:bodyPr>
          <a:lstStyle/>
          <a:p>
            <a:r>
              <a:rPr lang="en-US" dirty="0"/>
              <a:t>Sum jumps 5-20%!</a:t>
            </a:r>
            <a:endParaRPr lang="es-ES" dirty="0"/>
          </a:p>
        </p:txBody>
      </p:sp>
    </p:spTree>
    <p:extLst>
      <p:ext uri="{BB962C8B-B14F-4D97-AF65-F5344CB8AC3E}">
        <p14:creationId xmlns:p14="http://schemas.microsoft.com/office/powerpoint/2010/main" val="13842263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620F7-C31A-4F1F-97BE-C612F038CF4F}"/>
              </a:ext>
            </a:extLst>
          </p:cNvPr>
          <p:cNvSpPr>
            <a:spLocks noGrp="1"/>
          </p:cNvSpPr>
          <p:nvPr>
            <p:ph type="title"/>
          </p:nvPr>
        </p:nvSpPr>
        <p:spPr>
          <a:xfrm>
            <a:off x="611560" y="1327105"/>
            <a:ext cx="7620000" cy="1143000"/>
          </a:xfrm>
        </p:spPr>
        <p:txBody>
          <a:bodyPr/>
          <a:lstStyle/>
          <a:p>
            <a:r>
              <a:rPr lang="en-US" dirty="0"/>
              <a:t>Thank you for your attention!</a:t>
            </a:r>
            <a:endParaRPr lang="es-ES" dirty="0"/>
          </a:p>
        </p:txBody>
      </p:sp>
      <p:sp>
        <p:nvSpPr>
          <p:cNvPr id="4" name="Slide Number Placeholder 3">
            <a:extLst>
              <a:ext uri="{FF2B5EF4-FFF2-40B4-BE49-F238E27FC236}">
                <a16:creationId xmlns:a16="http://schemas.microsoft.com/office/drawing/2014/main" id="{3DF6F354-E592-4AD7-AB44-C0D5C361FF52}"/>
              </a:ext>
            </a:extLst>
          </p:cNvPr>
          <p:cNvSpPr>
            <a:spLocks noGrp="1"/>
          </p:cNvSpPr>
          <p:nvPr>
            <p:ph type="sldNum" sz="quarter" idx="12"/>
          </p:nvPr>
        </p:nvSpPr>
        <p:spPr/>
        <p:txBody>
          <a:bodyPr/>
          <a:lstStyle/>
          <a:p>
            <a:fld id="{A416326C-0E8C-45B6-90E3-DB1D53F47963}" type="slidenum">
              <a:rPr lang="en-US" smtClean="0"/>
              <a:t>26</a:t>
            </a:fld>
            <a:endParaRPr lang="en-US"/>
          </a:p>
        </p:txBody>
      </p:sp>
      <p:sp>
        <p:nvSpPr>
          <p:cNvPr id="5" name="TextBox 4">
            <a:extLst>
              <a:ext uri="{FF2B5EF4-FFF2-40B4-BE49-F238E27FC236}">
                <a16:creationId xmlns:a16="http://schemas.microsoft.com/office/drawing/2014/main" id="{B3919C1A-BC59-4C49-9317-C9219889A15E}"/>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pic>
        <p:nvPicPr>
          <p:cNvPr id="1026" name="Picture 2" descr="Image result for bender cheers">
            <a:extLst>
              <a:ext uri="{FF2B5EF4-FFF2-40B4-BE49-F238E27FC236}">
                <a16:creationId xmlns:a16="http://schemas.microsoft.com/office/drawing/2014/main" id="{F5CEFA97-EEBC-418F-B4DC-0B6B591559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700321"/>
            <a:ext cx="3931518" cy="2948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56738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3620F7-C31A-4F1F-97BE-C612F038CF4F}"/>
              </a:ext>
            </a:extLst>
          </p:cNvPr>
          <p:cNvSpPr>
            <a:spLocks noGrp="1"/>
          </p:cNvSpPr>
          <p:nvPr>
            <p:ph type="title"/>
          </p:nvPr>
        </p:nvSpPr>
        <p:spPr>
          <a:xfrm>
            <a:off x="539552" y="2286000"/>
            <a:ext cx="7620000" cy="1143000"/>
          </a:xfrm>
        </p:spPr>
        <p:txBody>
          <a:bodyPr/>
          <a:lstStyle/>
          <a:p>
            <a:pPr algn="ctr"/>
            <a:r>
              <a:rPr lang="en-US" dirty="0"/>
              <a:t>extras</a:t>
            </a:r>
            <a:endParaRPr lang="es-ES" dirty="0"/>
          </a:p>
        </p:txBody>
      </p:sp>
      <p:sp>
        <p:nvSpPr>
          <p:cNvPr id="4" name="Slide Number Placeholder 3">
            <a:extLst>
              <a:ext uri="{FF2B5EF4-FFF2-40B4-BE49-F238E27FC236}">
                <a16:creationId xmlns:a16="http://schemas.microsoft.com/office/drawing/2014/main" id="{3DF6F354-E592-4AD7-AB44-C0D5C361FF52}"/>
              </a:ext>
            </a:extLst>
          </p:cNvPr>
          <p:cNvSpPr>
            <a:spLocks noGrp="1"/>
          </p:cNvSpPr>
          <p:nvPr>
            <p:ph type="sldNum" sz="quarter" idx="12"/>
          </p:nvPr>
        </p:nvSpPr>
        <p:spPr/>
        <p:txBody>
          <a:bodyPr/>
          <a:lstStyle/>
          <a:p>
            <a:fld id="{A416326C-0E8C-45B6-90E3-DB1D53F47963}" type="slidenum">
              <a:rPr lang="en-US" smtClean="0"/>
              <a:t>27</a:t>
            </a:fld>
            <a:endParaRPr lang="en-US"/>
          </a:p>
        </p:txBody>
      </p:sp>
    </p:spTree>
    <p:extLst>
      <p:ext uri="{BB962C8B-B14F-4D97-AF65-F5344CB8AC3E}">
        <p14:creationId xmlns:p14="http://schemas.microsoft.com/office/powerpoint/2010/main" val="28365698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7AB8304-F6A9-4F39-9B2E-1CE2C6DC1DE1}"/>
              </a:ext>
            </a:extLst>
          </p:cNvPr>
          <p:cNvSpPr>
            <a:spLocks noGrp="1"/>
          </p:cNvSpPr>
          <p:nvPr>
            <p:ph type="sldNum" sz="quarter" idx="12"/>
          </p:nvPr>
        </p:nvSpPr>
        <p:spPr/>
        <p:txBody>
          <a:bodyPr/>
          <a:lstStyle/>
          <a:p>
            <a:fld id="{A416326C-0E8C-45B6-90E3-DB1D53F47963}" type="slidenum">
              <a:rPr lang="en-US" smtClean="0"/>
              <a:t>28</a:t>
            </a:fld>
            <a:endParaRPr lang="en-US"/>
          </a:p>
        </p:txBody>
      </p:sp>
      <p:pic>
        <p:nvPicPr>
          <p:cNvPr id="6" name="Picture 5">
            <a:extLst>
              <a:ext uri="{FF2B5EF4-FFF2-40B4-BE49-F238E27FC236}">
                <a16:creationId xmlns:a16="http://schemas.microsoft.com/office/drawing/2014/main" id="{D4EBBCAC-F1BD-4D90-AC47-6690FFD1D4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232420"/>
            <a:ext cx="7884368" cy="3897676"/>
          </a:xfrm>
          <a:prstGeom prst="rect">
            <a:avLst/>
          </a:prstGeom>
        </p:spPr>
      </p:pic>
      <p:sp>
        <p:nvSpPr>
          <p:cNvPr id="7" name="Rectangle 6">
            <a:extLst>
              <a:ext uri="{FF2B5EF4-FFF2-40B4-BE49-F238E27FC236}">
                <a16:creationId xmlns:a16="http://schemas.microsoft.com/office/drawing/2014/main" id="{EEF11EAE-BCBA-45AF-981E-F571EC39DE96}"/>
              </a:ext>
            </a:extLst>
          </p:cNvPr>
          <p:cNvSpPr/>
          <p:nvPr/>
        </p:nvSpPr>
        <p:spPr>
          <a:xfrm>
            <a:off x="251520" y="260648"/>
            <a:ext cx="7884368" cy="2031325"/>
          </a:xfrm>
          <a:prstGeom prst="rect">
            <a:avLst/>
          </a:prstGeom>
        </p:spPr>
        <p:txBody>
          <a:bodyPr wrap="square">
            <a:spAutoFit/>
          </a:bodyPr>
          <a:lstStyle/>
          <a:p>
            <a:r>
              <a:rPr lang="en-US" dirty="0"/>
              <a:t>Overlaying the measured Sum with the horizontal position -&gt; no expected correlation: </a:t>
            </a:r>
          </a:p>
          <a:p>
            <a:r>
              <a:rPr lang="en-US" dirty="0"/>
              <a:t>1) </a:t>
            </a:r>
            <a:r>
              <a:rPr lang="en-US" b="1" dirty="0"/>
              <a:t>black dots</a:t>
            </a:r>
            <a:r>
              <a:rPr lang="en-US" dirty="0"/>
              <a:t> = simulated sum, so the sum does not get higher than 1 from beam moving left and right from the center.</a:t>
            </a:r>
            <a:br>
              <a:rPr lang="en-US" dirty="0"/>
            </a:br>
            <a:r>
              <a:rPr lang="en-US" dirty="0"/>
              <a:t>2) beam goes right -&gt; sum goes up, beam goes left -&gt; sum goes down. </a:t>
            </a:r>
            <a:r>
              <a:rPr lang="en-US" b="1" dirty="0"/>
              <a:t>How is this possible. The sum is supposed to behave symmetrically, going down in both cases after crossing zero? </a:t>
            </a:r>
            <a:r>
              <a:rPr lang="en-US" dirty="0"/>
              <a:t> </a:t>
            </a:r>
            <a:endParaRPr lang="es-ES" dirty="0"/>
          </a:p>
        </p:txBody>
      </p:sp>
      <p:pic>
        <p:nvPicPr>
          <p:cNvPr id="9" name="Picture 8">
            <a:extLst>
              <a:ext uri="{FF2B5EF4-FFF2-40B4-BE49-F238E27FC236}">
                <a16:creationId xmlns:a16="http://schemas.microsoft.com/office/drawing/2014/main" id="{47D060E5-470A-4301-A65C-014E66775C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4405048"/>
            <a:ext cx="2337606" cy="2421638"/>
          </a:xfrm>
          <a:prstGeom prst="rect">
            <a:avLst/>
          </a:prstGeom>
        </p:spPr>
      </p:pic>
    </p:spTree>
    <p:extLst>
      <p:ext uri="{BB962C8B-B14F-4D97-AF65-F5344CB8AC3E}">
        <p14:creationId xmlns:p14="http://schemas.microsoft.com/office/powerpoint/2010/main" val="37541296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CEA0F0-548B-4A85-A03C-5CD373AED563}"/>
              </a:ext>
            </a:extLst>
          </p:cNvPr>
          <p:cNvSpPr>
            <a:spLocks noGrp="1"/>
          </p:cNvSpPr>
          <p:nvPr>
            <p:ph type="sldNum" sz="quarter" idx="12"/>
          </p:nvPr>
        </p:nvSpPr>
        <p:spPr/>
        <p:txBody>
          <a:bodyPr/>
          <a:lstStyle/>
          <a:p>
            <a:fld id="{A416326C-0E8C-45B6-90E3-DB1D53F47963}" type="slidenum">
              <a:rPr lang="en-US" smtClean="0"/>
              <a:t>29</a:t>
            </a:fld>
            <a:endParaRPr lang="en-US"/>
          </a:p>
        </p:txBody>
      </p:sp>
      <p:sp>
        <p:nvSpPr>
          <p:cNvPr id="5" name="Rectangle 4">
            <a:extLst>
              <a:ext uri="{FF2B5EF4-FFF2-40B4-BE49-F238E27FC236}">
                <a16:creationId xmlns:a16="http://schemas.microsoft.com/office/drawing/2014/main" id="{BC3ABFE8-B3CC-4AA2-80C1-1D3EA30C69D0}"/>
              </a:ext>
            </a:extLst>
          </p:cNvPr>
          <p:cNvSpPr/>
          <p:nvPr/>
        </p:nvSpPr>
        <p:spPr>
          <a:xfrm>
            <a:off x="395536" y="-3905"/>
            <a:ext cx="7704856" cy="400110"/>
          </a:xfrm>
          <a:prstGeom prst="rect">
            <a:avLst/>
          </a:prstGeom>
        </p:spPr>
        <p:txBody>
          <a:bodyPr wrap="square">
            <a:spAutoFit/>
          </a:bodyPr>
          <a:lstStyle/>
          <a:p>
            <a:pPr algn="ctr"/>
            <a:r>
              <a:rPr lang="en-US" sz="2000" b="1" u="sng" dirty="0"/>
              <a:t>Experimental application: ESRF (Nov 2018) kicks</a:t>
            </a:r>
            <a:endParaRPr lang="en-US" sz="2000" u="sng" dirty="0"/>
          </a:p>
        </p:txBody>
      </p:sp>
      <p:sp>
        <p:nvSpPr>
          <p:cNvPr id="3" name="Rectangle 2">
            <a:extLst>
              <a:ext uri="{FF2B5EF4-FFF2-40B4-BE49-F238E27FC236}">
                <a16:creationId xmlns:a16="http://schemas.microsoft.com/office/drawing/2014/main" id="{59015825-021A-4213-897E-A5AFFCA42C81}"/>
              </a:ext>
            </a:extLst>
          </p:cNvPr>
          <p:cNvSpPr/>
          <p:nvPr/>
        </p:nvSpPr>
        <p:spPr>
          <a:xfrm>
            <a:off x="179512" y="548680"/>
            <a:ext cx="3416320" cy="369332"/>
          </a:xfrm>
          <a:prstGeom prst="rect">
            <a:avLst/>
          </a:prstGeom>
        </p:spPr>
        <p:txBody>
          <a:bodyPr wrap="none">
            <a:spAutoFit/>
          </a:bodyPr>
          <a:lstStyle/>
          <a:p>
            <a:r>
              <a:rPr lang="en-US" dirty="0"/>
              <a:t>MDT Nov27: H-kicks, loss variation</a:t>
            </a:r>
          </a:p>
        </p:txBody>
      </p:sp>
      <p:pic>
        <p:nvPicPr>
          <p:cNvPr id="4" name="Picture 3">
            <a:extLst>
              <a:ext uri="{FF2B5EF4-FFF2-40B4-BE49-F238E27FC236}">
                <a16:creationId xmlns:a16="http://schemas.microsoft.com/office/drawing/2014/main" id="{D9FBA71E-9B18-41A6-907C-06D99988F352}"/>
              </a:ext>
            </a:extLst>
          </p:cNvPr>
          <p:cNvPicPr>
            <a:picLocks noChangeAspect="1"/>
          </p:cNvPicPr>
          <p:nvPr/>
        </p:nvPicPr>
        <p:blipFill>
          <a:blip r:embed="rId4"/>
          <a:stretch>
            <a:fillRect/>
          </a:stretch>
        </p:blipFill>
        <p:spPr>
          <a:xfrm>
            <a:off x="179512" y="1057905"/>
            <a:ext cx="3381375" cy="5676900"/>
          </a:xfrm>
          <a:prstGeom prst="rect">
            <a:avLst/>
          </a:prstGeom>
        </p:spPr>
      </p:pic>
      <p:pic>
        <p:nvPicPr>
          <p:cNvPr id="6" name="sum3D">
            <a:hlinkClick r:id="" action="ppaction://media"/>
            <a:extLst>
              <a:ext uri="{FF2B5EF4-FFF2-40B4-BE49-F238E27FC236}">
                <a16:creationId xmlns:a16="http://schemas.microsoft.com/office/drawing/2014/main" id="{2248CCB3-1985-44BA-ABAC-505DBB75206F}"/>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673322" y="3068960"/>
            <a:ext cx="4722364" cy="3528045"/>
          </a:xfrm>
          <a:prstGeom prst="rect">
            <a:avLst/>
          </a:prstGeom>
        </p:spPr>
      </p:pic>
    </p:spTree>
    <p:extLst>
      <p:ext uri="{BB962C8B-B14F-4D97-AF65-F5344CB8AC3E}">
        <p14:creationId xmlns:p14="http://schemas.microsoft.com/office/powerpoint/2010/main" val="175377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91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D9C52B0-7C81-4505-9F91-862456E9A80E}"/>
              </a:ext>
            </a:extLst>
          </p:cNvPr>
          <p:cNvGrpSpPr/>
          <p:nvPr/>
        </p:nvGrpSpPr>
        <p:grpSpPr>
          <a:xfrm>
            <a:off x="258654" y="593726"/>
            <a:ext cx="4457362" cy="6291658"/>
            <a:chOff x="258654" y="332656"/>
            <a:chExt cx="4457362" cy="6291658"/>
          </a:xfrm>
        </p:grpSpPr>
        <p:grpSp>
          <p:nvGrpSpPr>
            <p:cNvPr id="4" name="Group 3"/>
            <p:cNvGrpSpPr/>
            <p:nvPr/>
          </p:nvGrpSpPr>
          <p:grpSpPr>
            <a:xfrm>
              <a:off x="258654" y="2148289"/>
              <a:ext cx="3970862" cy="2107777"/>
              <a:chOff x="353194" y="1809904"/>
              <a:chExt cx="3970862" cy="2107777"/>
            </a:xfrm>
          </p:grpSpPr>
          <p:pic>
            <p:nvPicPr>
              <p:cNvPr id="14" name="Picture 3" descr="D:\Personal\Dropbox\ALBA\ESRF\img\Screenshot 2018-02-21 15.07.37.png"/>
              <p:cNvPicPr>
                <a:picLocks noChangeAspect="1" noChangeArrowheads="1"/>
              </p:cNvPicPr>
              <p:nvPr/>
            </p:nvPicPr>
            <p:blipFill rotWithShape="1">
              <a:blip r:embed="rId2">
                <a:extLst>
                  <a:ext uri="{28A0092B-C50C-407E-A947-70E740481C1C}">
                    <a14:useLocalDpi xmlns:a14="http://schemas.microsoft.com/office/drawing/2010/main" val="0"/>
                  </a:ext>
                </a:extLst>
              </a:blip>
              <a:srcRect l="61074" t="27387" r="9759" b="20434"/>
              <a:stretch/>
            </p:blipFill>
            <p:spPr bwMode="auto">
              <a:xfrm>
                <a:off x="353194" y="1809904"/>
                <a:ext cx="1861107" cy="18000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D:\Personal\Dropbox\ALBA\ESRF\img\Screenshot 2018-02-21 15.07.44.png"/>
              <p:cNvPicPr>
                <a:picLocks noChangeAspect="1" noChangeArrowheads="1"/>
              </p:cNvPicPr>
              <p:nvPr/>
            </p:nvPicPr>
            <p:blipFill rotWithShape="1">
              <a:blip r:embed="rId3">
                <a:extLst>
                  <a:ext uri="{28A0092B-C50C-407E-A947-70E740481C1C}">
                    <a14:useLocalDpi xmlns:a14="http://schemas.microsoft.com/office/drawing/2010/main" val="0"/>
                  </a:ext>
                </a:extLst>
              </a:blip>
              <a:srcRect l="61581" t="26834" r="9479" b="20198"/>
              <a:stretch/>
            </p:blipFill>
            <p:spPr bwMode="auto">
              <a:xfrm>
                <a:off x="2504935" y="1809904"/>
                <a:ext cx="1819121" cy="1800000"/>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Arrow Connector 16"/>
              <p:cNvCxnSpPr/>
              <p:nvPr/>
            </p:nvCxnSpPr>
            <p:spPr>
              <a:xfrm>
                <a:off x="3202533" y="2130354"/>
                <a:ext cx="452387" cy="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646193" y="1985278"/>
                <a:ext cx="659155" cy="276999"/>
              </a:xfrm>
              <a:prstGeom prst="rect">
                <a:avLst/>
              </a:prstGeom>
              <a:noFill/>
            </p:spPr>
            <p:txBody>
              <a:bodyPr wrap="none" rtlCol="0">
                <a:spAutoFit/>
              </a:bodyPr>
              <a:lstStyle/>
              <a:p>
                <a:r>
                  <a:rPr lang="en-US" sz="1200" dirty="0"/>
                  <a:t>250 um</a:t>
                </a:r>
              </a:p>
            </p:txBody>
          </p:sp>
          <p:sp>
            <p:nvSpPr>
              <p:cNvPr id="9" name="TextBox 8"/>
              <p:cNvSpPr txBox="1"/>
              <p:nvPr/>
            </p:nvSpPr>
            <p:spPr>
              <a:xfrm>
                <a:off x="1582541" y="2048184"/>
                <a:ext cx="1512168" cy="1323439"/>
              </a:xfrm>
              <a:prstGeom prst="rect">
                <a:avLst/>
              </a:prstGeom>
              <a:noFill/>
            </p:spPr>
            <p:txBody>
              <a:bodyPr wrap="square" rtlCol="0">
                <a:spAutoFit/>
              </a:bodyPr>
              <a:lstStyle/>
              <a:p>
                <a:pPr algn="ctr"/>
                <a:r>
                  <a:rPr lang="en-US" sz="4000" b="1" dirty="0">
                    <a:solidFill>
                      <a:srgbClr val="FF0000"/>
                    </a:solidFill>
                  </a:rPr>
                  <a:t>NOT OK</a:t>
                </a:r>
              </a:p>
            </p:txBody>
          </p:sp>
          <p:sp>
            <p:nvSpPr>
              <p:cNvPr id="12" name="TextBox 11"/>
              <p:cNvSpPr txBox="1"/>
              <p:nvPr/>
            </p:nvSpPr>
            <p:spPr>
              <a:xfrm>
                <a:off x="353194" y="3609904"/>
                <a:ext cx="3970862" cy="307777"/>
              </a:xfrm>
              <a:prstGeom prst="rect">
                <a:avLst/>
              </a:prstGeom>
              <a:noFill/>
            </p:spPr>
            <p:txBody>
              <a:bodyPr wrap="square" rtlCol="0">
                <a:spAutoFit/>
              </a:bodyPr>
              <a:lstStyle/>
              <a:p>
                <a:pPr algn="ctr"/>
                <a:r>
                  <a:rPr lang="en-US" sz="1400" dirty="0"/>
                  <a:t>Examples of a badly converged mesh</a:t>
                </a:r>
              </a:p>
            </p:txBody>
          </p:sp>
        </p:grpSp>
        <p:grpSp>
          <p:nvGrpSpPr>
            <p:cNvPr id="5" name="Group 4"/>
            <p:cNvGrpSpPr/>
            <p:nvPr/>
          </p:nvGrpSpPr>
          <p:grpSpPr>
            <a:xfrm>
              <a:off x="258654" y="4509120"/>
              <a:ext cx="3995977" cy="2115194"/>
              <a:chOff x="395536" y="4178951"/>
              <a:chExt cx="3995977" cy="2115194"/>
            </a:xfrm>
          </p:grpSpPr>
          <p:pic>
            <p:nvPicPr>
              <p:cNvPr id="16" name="Picture 5" descr="D:\Personal\Dropbox\Screenshots\Screenshot 2018-04-10 15.15.45.png"/>
              <p:cNvPicPr>
                <a:picLocks noChangeAspect="1" noChangeArrowheads="1"/>
              </p:cNvPicPr>
              <p:nvPr/>
            </p:nvPicPr>
            <p:blipFill rotWithShape="1">
              <a:blip r:embed="rId4">
                <a:extLst>
                  <a:ext uri="{28A0092B-C50C-407E-A947-70E740481C1C}">
                    <a14:useLocalDpi xmlns:a14="http://schemas.microsoft.com/office/drawing/2010/main" val="0"/>
                  </a:ext>
                </a:extLst>
              </a:blip>
              <a:srcRect l="23415" t="25810" r="9635" b="18177"/>
              <a:stretch/>
            </p:blipFill>
            <p:spPr bwMode="auto">
              <a:xfrm>
                <a:off x="395536" y="4178951"/>
                <a:ext cx="3995977" cy="1807417"/>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3420402" y="4374773"/>
                <a:ext cx="881061" cy="707886"/>
              </a:xfrm>
              <a:prstGeom prst="rect">
                <a:avLst/>
              </a:prstGeom>
              <a:noFill/>
            </p:spPr>
            <p:txBody>
              <a:bodyPr wrap="square" rtlCol="0">
                <a:spAutoFit/>
              </a:bodyPr>
              <a:lstStyle/>
              <a:p>
                <a:pPr algn="ctr"/>
                <a:r>
                  <a:rPr lang="en-US" sz="4000" b="1" dirty="0">
                    <a:solidFill>
                      <a:srgbClr val="00B050"/>
                    </a:solidFill>
                  </a:rPr>
                  <a:t>OK</a:t>
                </a:r>
              </a:p>
            </p:txBody>
          </p:sp>
          <p:sp>
            <p:nvSpPr>
              <p:cNvPr id="24" name="TextBox 23"/>
              <p:cNvSpPr txBox="1"/>
              <p:nvPr/>
            </p:nvSpPr>
            <p:spPr>
              <a:xfrm>
                <a:off x="408093" y="5986368"/>
                <a:ext cx="3970862" cy="307777"/>
              </a:xfrm>
              <a:prstGeom prst="rect">
                <a:avLst/>
              </a:prstGeom>
              <a:noFill/>
            </p:spPr>
            <p:txBody>
              <a:bodyPr wrap="square" rtlCol="0">
                <a:spAutoFit/>
              </a:bodyPr>
              <a:lstStyle/>
              <a:p>
                <a:pPr algn="ctr"/>
                <a:r>
                  <a:rPr lang="en-US" sz="1400" dirty="0"/>
                  <a:t>Properly converged mesh</a:t>
                </a:r>
              </a:p>
            </p:txBody>
          </p:sp>
        </p:grpSp>
        <p:sp>
          <p:nvSpPr>
            <p:cNvPr id="13" name="TextBox 12"/>
            <p:cNvSpPr txBox="1"/>
            <p:nvPr/>
          </p:nvSpPr>
          <p:spPr>
            <a:xfrm>
              <a:off x="271211" y="332656"/>
              <a:ext cx="4444805" cy="1692771"/>
            </a:xfrm>
            <a:prstGeom prst="rect">
              <a:avLst/>
            </a:prstGeom>
            <a:noFill/>
          </p:spPr>
          <p:txBody>
            <a:bodyPr wrap="square" rtlCol="0">
              <a:spAutoFit/>
            </a:bodyPr>
            <a:lstStyle/>
            <a:p>
              <a:r>
                <a:rPr lang="en-US" sz="1400" b="1" dirty="0"/>
                <a:t>Meshing: </a:t>
              </a:r>
            </a:p>
            <a:p>
              <a:r>
                <a:rPr lang="en-US" sz="1400" dirty="0"/>
                <a:t>Open-source tetrahedral mesh generator </a:t>
              </a:r>
            </a:p>
            <a:p>
              <a:r>
                <a:rPr lang="en-US" sz="1400" dirty="0"/>
                <a:t>based on metric functions (</a:t>
              </a:r>
              <a:r>
                <a:rPr lang="en-US" sz="1400" i="1" dirty="0" err="1"/>
                <a:t>DistMesh</a:t>
              </a:r>
              <a:r>
                <a:rPr lang="en-US" sz="1400" dirty="0"/>
                <a:t>).  </a:t>
              </a:r>
            </a:p>
            <a:p>
              <a:endParaRPr lang="en-US" sz="1400" dirty="0"/>
            </a:p>
            <a:p>
              <a:pPr marL="285750" indent="-285750">
                <a:buFont typeface="Arial" panose="020B0604020202020204" pitchFamily="34" charset="0"/>
                <a:buChar char="•"/>
              </a:pPr>
              <a:r>
                <a:rPr lang="en-US" sz="1200" dirty="0">
                  <a:solidFill>
                    <a:srgbClr val="00B0F0"/>
                  </a:solidFill>
                </a:rPr>
                <a:t>Uniform or non-uniform meshes </a:t>
              </a:r>
            </a:p>
            <a:p>
              <a:pPr marL="285750" indent="-285750">
                <a:buFont typeface="Arial" panose="020B0604020202020204" pitchFamily="34" charset="0"/>
                <a:buChar char="•"/>
              </a:pPr>
              <a:r>
                <a:rPr lang="en-US" sz="1200" dirty="0">
                  <a:solidFill>
                    <a:srgbClr val="00B0F0"/>
                  </a:solidFill>
                </a:rPr>
                <a:t>User-defined min/max mesh size</a:t>
              </a:r>
            </a:p>
            <a:p>
              <a:pPr marL="285750" indent="-285750">
                <a:buFont typeface="Arial" panose="020B0604020202020204" pitchFamily="34" charset="0"/>
                <a:buChar char="•"/>
              </a:pPr>
              <a:r>
                <a:rPr lang="en-US" sz="1200" dirty="0">
                  <a:solidFill>
                    <a:srgbClr val="00B0F0"/>
                  </a:solidFill>
                </a:rPr>
                <a:t>Extremely reliable inner mesh</a:t>
              </a:r>
            </a:p>
            <a:p>
              <a:pPr marL="285750" indent="-285750">
                <a:buFont typeface="Arial" panose="020B0604020202020204" pitchFamily="34" charset="0"/>
                <a:buChar char="•"/>
              </a:pPr>
              <a:r>
                <a:rPr lang="en-US" sz="1200" dirty="0">
                  <a:solidFill>
                    <a:srgbClr val="FF0000"/>
                  </a:solidFill>
                </a:rPr>
                <a:t>Boundary mesh QA: by eye. Always check!</a:t>
              </a:r>
            </a:p>
          </p:txBody>
        </p:sp>
      </p:grpSp>
      <p:pic>
        <p:nvPicPr>
          <p:cNvPr id="21" name="Picture 5" descr="D:\Personal\Dropbox\Screenshots\Screenshot 2018-04-10 12.07.00.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2740" t="45794" r="13014" b="28887"/>
          <a:stretch/>
        </p:blipFill>
        <p:spPr bwMode="auto">
          <a:xfrm>
            <a:off x="3407334" y="252925"/>
            <a:ext cx="1274025" cy="759945"/>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40E8B9DE-615F-41F5-BDCB-9962BC32C040}"/>
              </a:ext>
            </a:extLst>
          </p:cNvPr>
          <p:cNvGrpSpPr/>
          <p:nvPr/>
        </p:nvGrpSpPr>
        <p:grpSpPr>
          <a:xfrm>
            <a:off x="4550756" y="984540"/>
            <a:ext cx="3600400" cy="5756828"/>
            <a:chOff x="4550756" y="671663"/>
            <a:chExt cx="3600400" cy="5756828"/>
          </a:xfrm>
        </p:grpSpPr>
        <p:sp>
          <p:nvSpPr>
            <p:cNvPr id="19" name="TextBox 18"/>
            <p:cNvSpPr txBox="1"/>
            <p:nvPr/>
          </p:nvSpPr>
          <p:spPr>
            <a:xfrm>
              <a:off x="4550756" y="671663"/>
              <a:ext cx="3600400" cy="954107"/>
            </a:xfrm>
            <a:prstGeom prst="rect">
              <a:avLst/>
            </a:prstGeom>
            <a:noFill/>
          </p:spPr>
          <p:txBody>
            <a:bodyPr wrap="square" rtlCol="0">
              <a:spAutoFit/>
            </a:bodyPr>
            <a:lstStyle/>
            <a:p>
              <a:r>
                <a:rPr lang="en-US" sz="1400" b="1" dirty="0"/>
                <a:t>FEM Solver:</a:t>
              </a:r>
            </a:p>
            <a:p>
              <a:r>
                <a:rPr lang="en-US" sz="1400" dirty="0"/>
                <a:t>2D electrostatic Poisson solver with linear basis functions and boundary electric potential excitation (</a:t>
              </a:r>
              <a:r>
                <a:rPr lang="en-US" sz="1400" dirty="0" err="1"/>
                <a:t>Diriclet</a:t>
              </a:r>
              <a:r>
                <a:rPr lang="en-US" sz="1400" dirty="0"/>
                <a:t> boundary conditions): </a:t>
              </a:r>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82297" y="1772816"/>
              <a:ext cx="3537319" cy="3504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4582297" y="5412828"/>
              <a:ext cx="3471808" cy="1015663"/>
            </a:xfrm>
            <a:prstGeom prst="rect">
              <a:avLst/>
            </a:prstGeom>
          </p:spPr>
          <p:txBody>
            <a:bodyPr wrap="square">
              <a:spAutoFit/>
            </a:bodyPr>
            <a:lstStyle/>
            <a:p>
              <a:r>
                <a:rPr lang="en-US" sz="1200" b="1" dirty="0"/>
                <a:t>Green's reciprocity theorem:</a:t>
              </a:r>
              <a:r>
                <a:rPr lang="en-US" sz="1200" dirty="0"/>
                <a:t> the surface charge induced on an electrode due to a test charge at (</a:t>
              </a:r>
              <a:r>
                <a:rPr lang="en-US" sz="1200" dirty="0" err="1"/>
                <a:t>x,y</a:t>
              </a:r>
              <a:r>
                <a:rPr lang="en-US" sz="1200" dirty="0"/>
                <a:t>) is proportional to the potential at that same position when the test charge is absent and the electrode is excited by a potential V. </a:t>
              </a:r>
            </a:p>
          </p:txBody>
        </p:sp>
        <p:sp>
          <p:nvSpPr>
            <p:cNvPr id="2" name="Rectangle 1"/>
            <p:cNvSpPr/>
            <p:nvPr/>
          </p:nvSpPr>
          <p:spPr>
            <a:xfrm>
              <a:off x="4932040" y="2041103"/>
              <a:ext cx="2909194" cy="307777"/>
            </a:xfrm>
            <a:prstGeom prst="rect">
              <a:avLst/>
            </a:prstGeom>
          </p:spPr>
          <p:txBody>
            <a:bodyPr wrap="none">
              <a:spAutoFit/>
            </a:bodyPr>
            <a:lstStyle/>
            <a:p>
              <a:r>
                <a:rPr lang="en-US" sz="1400" b="1" dirty="0">
                  <a:solidFill>
                    <a:srgbClr val="C00000"/>
                  </a:solidFill>
                </a:rPr>
                <a:t>4 calculations for all beam positions</a:t>
              </a:r>
            </a:p>
          </p:txBody>
        </p:sp>
      </p:grpSp>
      <p:sp>
        <p:nvSpPr>
          <p:cNvPr id="8" name="Slide Number Placeholder 7">
            <a:extLst>
              <a:ext uri="{FF2B5EF4-FFF2-40B4-BE49-F238E27FC236}">
                <a16:creationId xmlns:a16="http://schemas.microsoft.com/office/drawing/2014/main" id="{8DB0687F-AAA9-4B16-A244-32E7300D719F}"/>
              </a:ext>
            </a:extLst>
          </p:cNvPr>
          <p:cNvSpPr>
            <a:spLocks noGrp="1"/>
          </p:cNvSpPr>
          <p:nvPr>
            <p:ph type="sldNum" sz="quarter" idx="12"/>
          </p:nvPr>
        </p:nvSpPr>
        <p:spPr/>
        <p:txBody>
          <a:bodyPr/>
          <a:lstStyle/>
          <a:p>
            <a:fld id="{A416326C-0E8C-45B6-90E3-DB1D53F47963}" type="slidenum">
              <a:rPr lang="en-US" smtClean="0"/>
              <a:t>3</a:t>
            </a:fld>
            <a:endParaRPr lang="en-US"/>
          </a:p>
        </p:txBody>
      </p:sp>
      <p:sp>
        <p:nvSpPr>
          <p:cNvPr id="23" name="TextBox 22">
            <a:extLst>
              <a:ext uri="{FF2B5EF4-FFF2-40B4-BE49-F238E27FC236}">
                <a16:creationId xmlns:a16="http://schemas.microsoft.com/office/drawing/2014/main" id="{F7CA8E8B-31D2-4B3C-8681-4067724319B5}"/>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853946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5" name="Picture 11" descr="D:\Personal\Dropbox\Workflow\Temp\bpmlab\bpm-_0008_Screenshot-2019-05-23-22.32.29.p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9383" y="998300"/>
            <a:ext cx="2734545" cy="2800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D:\Personal\Dropbox\Workflow\Temp\bpmlab\bpm-_0009_Screenshot-2019-05-23-22.32.30.p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992080"/>
            <a:ext cx="2734545" cy="2800000"/>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D:\Personal\Dropbox\Workflow\Temp\bpmlab\bpm-_0010_Screenshot-2019-05-23-22.32.31.pn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9383" y="3937444"/>
            <a:ext cx="2734545" cy="28000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D:\Personal\Dropbox\Workflow\Temp\bpmlab\bpm-_0011_Screenshot-2019-05-23-22.32.32.pn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5976" y="3941368"/>
            <a:ext cx="2734545" cy="2800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900123" y="3271660"/>
            <a:ext cx="1050288" cy="338554"/>
          </a:xfrm>
          <a:prstGeom prst="rect">
            <a:avLst/>
          </a:prstGeom>
          <a:noFill/>
        </p:spPr>
        <p:txBody>
          <a:bodyPr wrap="none" rtlCol="0">
            <a:spAutoFit/>
          </a:bodyPr>
          <a:lstStyle/>
          <a:p>
            <a:r>
              <a:rPr lang="en-US" sz="1600" dirty="0"/>
              <a:t>20log(</a:t>
            </a:r>
            <a:r>
              <a:rPr lang="el-GR" sz="1600" dirty="0"/>
              <a:t>δ</a:t>
            </a:r>
            <a:r>
              <a:rPr lang="en-US" sz="1600" dirty="0"/>
              <a:t>/</a:t>
            </a:r>
            <a:r>
              <a:rPr lang="el-GR" sz="1600" dirty="0"/>
              <a:t>Σ</a:t>
            </a:r>
            <a:r>
              <a:rPr lang="en-US" sz="1600" dirty="0"/>
              <a:t>)</a:t>
            </a:r>
          </a:p>
        </p:txBody>
      </p:sp>
      <p:sp>
        <p:nvSpPr>
          <p:cNvPr id="17" name="TextBox 16"/>
          <p:cNvSpPr txBox="1"/>
          <p:nvPr/>
        </p:nvSpPr>
        <p:spPr>
          <a:xfrm>
            <a:off x="1682109" y="6113035"/>
            <a:ext cx="1387218" cy="526640"/>
          </a:xfrm>
          <a:prstGeom prst="rect">
            <a:avLst/>
          </a:prstGeom>
          <a:noFill/>
        </p:spPr>
        <p:txBody>
          <a:bodyPr wrap="none" rtlCol="0">
            <a:spAutoFit/>
          </a:bodyPr>
          <a:lstStyle/>
          <a:p>
            <a:r>
              <a:rPr lang="en-US" sz="1600" dirty="0"/>
              <a:t>diagonal</a:t>
            </a:r>
          </a:p>
        </p:txBody>
      </p:sp>
      <p:sp>
        <p:nvSpPr>
          <p:cNvPr id="18" name="TextBox 17"/>
          <p:cNvSpPr txBox="1"/>
          <p:nvPr/>
        </p:nvSpPr>
        <p:spPr>
          <a:xfrm>
            <a:off x="4593786" y="6223463"/>
            <a:ext cx="2089546" cy="276999"/>
          </a:xfrm>
          <a:prstGeom prst="rect">
            <a:avLst/>
          </a:prstGeom>
          <a:noFill/>
        </p:spPr>
        <p:txBody>
          <a:bodyPr wrap="none" rtlCol="0">
            <a:spAutoFit/>
          </a:bodyPr>
          <a:lstStyle/>
          <a:p>
            <a:r>
              <a:rPr lang="en-US" sz="1200" dirty="0" err="1"/>
              <a:t>atanh</a:t>
            </a:r>
            <a:r>
              <a:rPr lang="en-US" sz="1200" dirty="0"/>
              <a:t>(</a:t>
            </a:r>
            <a:r>
              <a:rPr lang="el-GR" sz="1200" dirty="0"/>
              <a:t>δ</a:t>
            </a:r>
            <a:r>
              <a:rPr lang="en-US" sz="1200" dirty="0"/>
              <a:t>/</a:t>
            </a:r>
            <a:r>
              <a:rPr lang="el-GR" sz="1200" dirty="0"/>
              <a:t>Σ</a:t>
            </a:r>
            <a:r>
              <a:rPr lang="en-US" sz="1200" dirty="0"/>
              <a:t>) (</a:t>
            </a:r>
            <a:r>
              <a:rPr lang="en-US" sz="1200" dirty="0" err="1"/>
              <a:t>J.Chavanne</a:t>
            </a:r>
            <a:r>
              <a:rPr lang="en-US" sz="1200" dirty="0"/>
              <a:t>, 2002)</a:t>
            </a:r>
          </a:p>
        </p:txBody>
      </p:sp>
      <p:sp>
        <p:nvSpPr>
          <p:cNvPr id="3" name="Rectangle 2"/>
          <p:cNvSpPr/>
          <p:nvPr/>
        </p:nvSpPr>
        <p:spPr>
          <a:xfrm>
            <a:off x="1670297" y="3271660"/>
            <a:ext cx="465192" cy="338554"/>
          </a:xfrm>
          <a:prstGeom prst="rect">
            <a:avLst/>
          </a:prstGeom>
        </p:spPr>
        <p:txBody>
          <a:bodyPr wrap="none">
            <a:spAutoFit/>
          </a:bodyPr>
          <a:lstStyle/>
          <a:p>
            <a:r>
              <a:rPr lang="el-GR" sz="1600" dirty="0"/>
              <a:t>δ</a:t>
            </a:r>
            <a:r>
              <a:rPr lang="en-US" sz="1600" dirty="0"/>
              <a:t>/</a:t>
            </a:r>
            <a:r>
              <a:rPr lang="el-GR" sz="1600" dirty="0"/>
              <a:t>Σ</a:t>
            </a:r>
            <a:endParaRPr lang="en-US" sz="1600" dirty="0"/>
          </a:p>
        </p:txBody>
      </p:sp>
      <p:sp>
        <p:nvSpPr>
          <p:cNvPr id="23" name="TextBox 22"/>
          <p:cNvSpPr txBox="1"/>
          <p:nvPr/>
        </p:nvSpPr>
        <p:spPr>
          <a:xfrm flipH="1">
            <a:off x="2555776" y="513001"/>
            <a:ext cx="3412525" cy="369332"/>
          </a:xfrm>
          <a:prstGeom prst="rect">
            <a:avLst/>
          </a:prstGeom>
          <a:noFill/>
        </p:spPr>
        <p:txBody>
          <a:bodyPr wrap="square" rtlCol="0">
            <a:spAutoFit/>
          </a:bodyPr>
          <a:lstStyle/>
          <a:p>
            <a:pPr algn="ctr"/>
            <a:r>
              <a:rPr lang="en-US" dirty="0"/>
              <a:t>ESRF standard SR BPM</a:t>
            </a:r>
          </a:p>
        </p:txBody>
      </p:sp>
      <p:sp>
        <p:nvSpPr>
          <p:cNvPr id="42" name="Rectangle 41"/>
          <p:cNvSpPr/>
          <p:nvPr/>
        </p:nvSpPr>
        <p:spPr>
          <a:xfrm>
            <a:off x="395536" y="-3905"/>
            <a:ext cx="7704856" cy="400110"/>
          </a:xfrm>
          <a:prstGeom prst="rect">
            <a:avLst/>
          </a:prstGeom>
        </p:spPr>
        <p:txBody>
          <a:bodyPr wrap="square">
            <a:spAutoFit/>
          </a:bodyPr>
          <a:lstStyle/>
          <a:p>
            <a:pPr algn="ctr"/>
            <a:r>
              <a:rPr lang="en-US" sz="2000" b="1" u="sng" dirty="0"/>
              <a:t>BpmLab: </a:t>
            </a:r>
            <a:r>
              <a:rPr lang="en-US" sz="2000" u="sng" dirty="0"/>
              <a:t>Response maps &amp; DOS treatments</a:t>
            </a:r>
          </a:p>
        </p:txBody>
      </p:sp>
      <p:sp>
        <p:nvSpPr>
          <p:cNvPr id="4" name="Slide Number Placeholder 3">
            <a:extLst>
              <a:ext uri="{FF2B5EF4-FFF2-40B4-BE49-F238E27FC236}">
                <a16:creationId xmlns:a16="http://schemas.microsoft.com/office/drawing/2014/main" id="{0B9B98C2-BF4B-4103-AF04-1633CD5E747E}"/>
              </a:ext>
            </a:extLst>
          </p:cNvPr>
          <p:cNvSpPr>
            <a:spLocks noGrp="1"/>
          </p:cNvSpPr>
          <p:nvPr>
            <p:ph type="sldNum" sz="quarter" idx="12"/>
          </p:nvPr>
        </p:nvSpPr>
        <p:spPr/>
        <p:txBody>
          <a:bodyPr/>
          <a:lstStyle/>
          <a:p>
            <a:fld id="{A416326C-0E8C-45B6-90E3-DB1D53F47963}" type="slidenum">
              <a:rPr lang="en-US" smtClean="0"/>
              <a:t>4</a:t>
            </a:fld>
            <a:endParaRPr lang="en-US"/>
          </a:p>
        </p:txBody>
      </p:sp>
      <p:sp>
        <p:nvSpPr>
          <p:cNvPr id="13" name="TextBox 12">
            <a:extLst>
              <a:ext uri="{FF2B5EF4-FFF2-40B4-BE49-F238E27FC236}">
                <a16:creationId xmlns:a16="http://schemas.microsoft.com/office/drawing/2014/main" id="{0CD1398E-1E4E-410E-B62F-AD23E11F7774}"/>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3526882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Personal\Dropbox\Workflow\Temp\bpmlab\bpm-_0000_Screenshot-2019-05-23-22.15.07.p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6218" y="1517329"/>
            <a:ext cx="3276142" cy="33545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Personal\Dropbox\Workflow\Temp\bpmlab\bpm-_0001_Screenshot-2019-05-23-22.15.08.p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709" y="1517329"/>
            <a:ext cx="3276142" cy="335456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flipH="1">
            <a:off x="1398829" y="4247474"/>
            <a:ext cx="2458826" cy="630944"/>
          </a:xfrm>
          <a:prstGeom prst="rect">
            <a:avLst/>
          </a:prstGeom>
          <a:noFill/>
        </p:spPr>
        <p:txBody>
          <a:bodyPr wrap="square" rtlCol="0">
            <a:spAutoFit/>
          </a:bodyPr>
          <a:lstStyle/>
          <a:p>
            <a:pPr algn="ctr"/>
            <a:r>
              <a:rPr lang="en-US" sz="1600" dirty="0"/>
              <a:t>booster</a:t>
            </a:r>
          </a:p>
        </p:txBody>
      </p:sp>
      <p:sp>
        <p:nvSpPr>
          <p:cNvPr id="21" name="TextBox 20"/>
          <p:cNvSpPr txBox="1"/>
          <p:nvPr/>
        </p:nvSpPr>
        <p:spPr>
          <a:xfrm flipH="1">
            <a:off x="4944876" y="4240945"/>
            <a:ext cx="2458826" cy="630944"/>
          </a:xfrm>
          <a:prstGeom prst="rect">
            <a:avLst/>
          </a:prstGeom>
          <a:noFill/>
        </p:spPr>
        <p:txBody>
          <a:bodyPr wrap="square" rtlCol="0">
            <a:spAutoFit/>
          </a:bodyPr>
          <a:lstStyle/>
          <a:p>
            <a:pPr algn="ctr"/>
            <a:r>
              <a:rPr lang="en-US" sz="1600" dirty="0"/>
              <a:t>storage ring</a:t>
            </a:r>
          </a:p>
        </p:txBody>
      </p:sp>
      <p:sp>
        <p:nvSpPr>
          <p:cNvPr id="37" name="TextBox 36"/>
          <p:cNvSpPr txBox="1"/>
          <p:nvPr/>
        </p:nvSpPr>
        <p:spPr>
          <a:xfrm flipH="1">
            <a:off x="2314942" y="799874"/>
            <a:ext cx="4088401" cy="369332"/>
          </a:xfrm>
          <a:prstGeom prst="rect">
            <a:avLst/>
          </a:prstGeom>
          <a:noFill/>
        </p:spPr>
        <p:txBody>
          <a:bodyPr wrap="square" rtlCol="0">
            <a:spAutoFit/>
          </a:bodyPr>
          <a:lstStyle/>
          <a:p>
            <a:pPr algn="ctr"/>
            <a:r>
              <a:rPr lang="en-US" dirty="0"/>
              <a:t>ALBA BPM family</a:t>
            </a:r>
          </a:p>
        </p:txBody>
      </p:sp>
      <p:sp>
        <p:nvSpPr>
          <p:cNvPr id="2" name="Slide Number Placeholder 1">
            <a:extLst>
              <a:ext uri="{FF2B5EF4-FFF2-40B4-BE49-F238E27FC236}">
                <a16:creationId xmlns:a16="http://schemas.microsoft.com/office/drawing/2014/main" id="{3AC3B1F3-E126-477E-90E4-7BEDB3E2C814}"/>
              </a:ext>
            </a:extLst>
          </p:cNvPr>
          <p:cNvSpPr>
            <a:spLocks noGrp="1"/>
          </p:cNvSpPr>
          <p:nvPr>
            <p:ph type="sldNum" sz="quarter" idx="12"/>
          </p:nvPr>
        </p:nvSpPr>
        <p:spPr/>
        <p:txBody>
          <a:bodyPr/>
          <a:lstStyle/>
          <a:p>
            <a:fld id="{A416326C-0E8C-45B6-90E3-DB1D53F47963}" type="slidenum">
              <a:rPr lang="en-US" smtClean="0"/>
              <a:t>5</a:t>
            </a:fld>
            <a:endParaRPr lang="en-US"/>
          </a:p>
        </p:txBody>
      </p:sp>
      <p:sp>
        <p:nvSpPr>
          <p:cNvPr id="10" name="TextBox 9">
            <a:extLst>
              <a:ext uri="{FF2B5EF4-FFF2-40B4-BE49-F238E27FC236}">
                <a16:creationId xmlns:a16="http://schemas.microsoft.com/office/drawing/2014/main" id="{028BAC46-3A1B-408F-B666-C0AEBDCB3ED3}"/>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652941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90470" y="692696"/>
            <a:ext cx="8004119" cy="5823570"/>
            <a:chOff x="362478" y="692696"/>
            <a:chExt cx="8004119" cy="5823570"/>
          </a:xfrm>
        </p:grpSpPr>
        <p:pic>
          <p:nvPicPr>
            <p:cNvPr id="1032" name="Picture 8" descr="D:\Personal\Dropbox\Workflow\Temp\bpmlab\bpm-_0005_Screenshot-2019-05-23-22.25.57.p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5505" y="3996266"/>
              <a:ext cx="2461092"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D:\Personal\Dropbox\Workflow\Temp\bpmlab\bpm-_0003_Screenshot-2019-05-23-22.18.52.p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478" y="1185848"/>
              <a:ext cx="2461092"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D:\Personal\Dropbox\Workflow\Temp\bpmlab\bpm-_0004_Screenshot-2019-05-23-22.24.31.pn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5505" y="1185848"/>
              <a:ext cx="2461092"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D:\Personal\Dropbox\Workflow\Temp\bpmlab\bpm-_0007_Screenshot-2019-05-23-22.27.56.pn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536" y="3996266"/>
              <a:ext cx="2461092"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D:\Personal\Dropbox\Workflow\Temp\bpmlab\bpm-_0006_Screenshot-2019-05-23-22.27.17.png.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3991" y="3996266"/>
              <a:ext cx="2461092"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Personal\Dropbox\Workflow\Temp\bpmlab\bpm-_0002_Screenshot-2019-05-23-22.15.09.png.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3991" y="1197032"/>
              <a:ext cx="2461092" cy="2520000"/>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flipH="1">
              <a:off x="2990891" y="692696"/>
              <a:ext cx="2747292" cy="369332"/>
            </a:xfrm>
            <a:prstGeom prst="rect">
              <a:avLst/>
            </a:prstGeom>
            <a:noFill/>
          </p:spPr>
          <p:txBody>
            <a:bodyPr wrap="square" rtlCol="0">
              <a:spAutoFit/>
            </a:bodyPr>
            <a:lstStyle/>
            <a:p>
              <a:pPr algn="ctr"/>
              <a:r>
                <a:rPr lang="en-US" dirty="0"/>
                <a:t>Upcoming EBS BPM family</a:t>
              </a:r>
            </a:p>
          </p:txBody>
        </p:sp>
        <p:sp>
          <p:nvSpPr>
            <p:cNvPr id="29" name="TextBox 28"/>
            <p:cNvSpPr txBox="1"/>
            <p:nvPr/>
          </p:nvSpPr>
          <p:spPr>
            <a:xfrm>
              <a:off x="3462347" y="6021286"/>
              <a:ext cx="1718740" cy="276999"/>
            </a:xfrm>
            <a:prstGeom prst="rect">
              <a:avLst/>
            </a:prstGeom>
            <a:noFill/>
          </p:spPr>
          <p:txBody>
            <a:bodyPr wrap="none" rtlCol="0">
              <a:spAutoFit/>
            </a:bodyPr>
            <a:lstStyle/>
            <a:p>
              <a:r>
                <a:rPr lang="en-US" sz="1200" dirty="0"/>
                <a:t>Injection: bumped beam</a:t>
              </a:r>
            </a:p>
          </p:txBody>
        </p:sp>
        <p:sp>
          <p:nvSpPr>
            <p:cNvPr id="30" name="TextBox 29"/>
            <p:cNvSpPr txBox="1"/>
            <p:nvPr/>
          </p:nvSpPr>
          <p:spPr>
            <a:xfrm>
              <a:off x="764335" y="6021287"/>
              <a:ext cx="1657377" cy="276999"/>
            </a:xfrm>
            <a:prstGeom prst="rect">
              <a:avLst/>
            </a:prstGeom>
            <a:noFill/>
          </p:spPr>
          <p:txBody>
            <a:bodyPr wrap="none" rtlCol="0">
              <a:spAutoFit/>
            </a:bodyPr>
            <a:lstStyle/>
            <a:p>
              <a:r>
                <a:rPr lang="en-US" sz="1200" dirty="0"/>
                <a:t>Injection: stored beam</a:t>
              </a:r>
            </a:p>
          </p:txBody>
        </p:sp>
        <p:sp>
          <p:nvSpPr>
            <p:cNvPr id="31" name="TextBox 30"/>
            <p:cNvSpPr txBox="1"/>
            <p:nvPr/>
          </p:nvSpPr>
          <p:spPr>
            <a:xfrm>
              <a:off x="6629681" y="3165297"/>
              <a:ext cx="1268296" cy="276999"/>
            </a:xfrm>
            <a:prstGeom prst="rect">
              <a:avLst/>
            </a:prstGeom>
            <a:noFill/>
          </p:spPr>
          <p:txBody>
            <a:bodyPr wrap="none" rtlCol="0">
              <a:spAutoFit/>
            </a:bodyPr>
            <a:lstStyle/>
            <a:p>
              <a:r>
                <a:rPr lang="en-US" sz="1200" dirty="0"/>
                <a:t>Chamber 12 (4b)</a:t>
              </a:r>
            </a:p>
          </p:txBody>
        </p:sp>
        <p:sp>
          <p:nvSpPr>
            <p:cNvPr id="32" name="TextBox 31"/>
            <p:cNvSpPr txBox="1"/>
            <p:nvPr/>
          </p:nvSpPr>
          <p:spPr>
            <a:xfrm>
              <a:off x="6678152" y="6021288"/>
              <a:ext cx="1233030" cy="276999"/>
            </a:xfrm>
            <a:prstGeom prst="rect">
              <a:avLst/>
            </a:prstGeom>
            <a:noFill/>
          </p:spPr>
          <p:txBody>
            <a:bodyPr wrap="none" rtlCol="0">
              <a:spAutoFit/>
            </a:bodyPr>
            <a:lstStyle/>
            <a:p>
              <a:r>
                <a:rPr lang="en-US" sz="1200" dirty="0"/>
                <a:t>Chamber 12 (2b)</a:t>
              </a:r>
            </a:p>
          </p:txBody>
        </p:sp>
        <p:sp>
          <p:nvSpPr>
            <p:cNvPr id="33" name="TextBox 32"/>
            <p:cNvSpPr txBox="1"/>
            <p:nvPr/>
          </p:nvSpPr>
          <p:spPr>
            <a:xfrm>
              <a:off x="3712865" y="3165297"/>
              <a:ext cx="1468222" cy="276999"/>
            </a:xfrm>
            <a:prstGeom prst="rect">
              <a:avLst/>
            </a:prstGeom>
            <a:noFill/>
          </p:spPr>
          <p:txBody>
            <a:bodyPr wrap="none" rtlCol="0">
              <a:spAutoFit/>
            </a:bodyPr>
            <a:lstStyle/>
            <a:p>
              <a:r>
                <a:rPr lang="en-US" sz="1200" dirty="0"/>
                <a:t>Small (6 mm button)</a:t>
              </a:r>
            </a:p>
          </p:txBody>
        </p:sp>
        <p:sp>
          <p:nvSpPr>
            <p:cNvPr id="34" name="TextBox 33"/>
            <p:cNvSpPr txBox="1"/>
            <p:nvPr/>
          </p:nvSpPr>
          <p:spPr>
            <a:xfrm>
              <a:off x="909914" y="3165297"/>
              <a:ext cx="1466427" cy="276999"/>
            </a:xfrm>
            <a:prstGeom prst="rect">
              <a:avLst/>
            </a:prstGeom>
            <a:noFill/>
          </p:spPr>
          <p:txBody>
            <a:bodyPr wrap="none" rtlCol="0">
              <a:spAutoFit/>
            </a:bodyPr>
            <a:lstStyle/>
            <a:p>
              <a:r>
                <a:rPr lang="en-US" sz="1200" dirty="0"/>
                <a:t>Large (8 mm button)</a:t>
              </a:r>
            </a:p>
          </p:txBody>
        </p:sp>
      </p:grpSp>
      <p:sp>
        <p:nvSpPr>
          <p:cNvPr id="2" name="Slide Number Placeholder 1">
            <a:extLst>
              <a:ext uri="{FF2B5EF4-FFF2-40B4-BE49-F238E27FC236}">
                <a16:creationId xmlns:a16="http://schemas.microsoft.com/office/drawing/2014/main" id="{E748E566-A61D-419D-91C5-82E3A5CBC823}"/>
              </a:ext>
            </a:extLst>
          </p:cNvPr>
          <p:cNvSpPr>
            <a:spLocks noGrp="1"/>
          </p:cNvSpPr>
          <p:nvPr>
            <p:ph type="sldNum" sz="quarter" idx="12"/>
          </p:nvPr>
        </p:nvSpPr>
        <p:spPr/>
        <p:txBody>
          <a:bodyPr/>
          <a:lstStyle/>
          <a:p>
            <a:fld id="{A416326C-0E8C-45B6-90E3-DB1D53F47963}" type="slidenum">
              <a:rPr lang="en-US" smtClean="0"/>
              <a:t>6</a:t>
            </a:fld>
            <a:endParaRPr lang="en-US"/>
          </a:p>
        </p:txBody>
      </p:sp>
      <p:sp>
        <p:nvSpPr>
          <p:cNvPr id="18" name="TextBox 17">
            <a:extLst>
              <a:ext uri="{FF2B5EF4-FFF2-40B4-BE49-F238E27FC236}">
                <a16:creationId xmlns:a16="http://schemas.microsoft.com/office/drawing/2014/main" id="{64D1DA55-64BC-4E93-B746-6EFC241C0040}"/>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160868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5A46B3B-6401-42D3-81A2-7FB7474B80A4}"/>
              </a:ext>
            </a:extLst>
          </p:cNvPr>
          <p:cNvSpPr>
            <a:spLocks noGrp="1"/>
          </p:cNvSpPr>
          <p:nvPr>
            <p:ph type="sldNum" sz="quarter" idx="12"/>
          </p:nvPr>
        </p:nvSpPr>
        <p:spPr/>
        <p:txBody>
          <a:bodyPr/>
          <a:lstStyle/>
          <a:p>
            <a:fld id="{A416326C-0E8C-45B6-90E3-DB1D53F47963}" type="slidenum">
              <a:rPr lang="en-US" smtClean="0"/>
              <a:t>7</a:t>
            </a:fld>
            <a:endParaRPr lang="en-US"/>
          </a:p>
        </p:txBody>
      </p:sp>
      <p:pic>
        <p:nvPicPr>
          <p:cNvPr id="7" name="Picture 6">
            <a:extLst>
              <a:ext uri="{FF2B5EF4-FFF2-40B4-BE49-F238E27FC236}">
                <a16:creationId xmlns:a16="http://schemas.microsoft.com/office/drawing/2014/main" id="{D79B1160-BF8D-4B9C-A560-DEF8D6A4FB99}"/>
              </a:ext>
            </a:extLst>
          </p:cNvPr>
          <p:cNvPicPr>
            <a:picLocks noChangeAspect="1"/>
          </p:cNvPicPr>
          <p:nvPr/>
        </p:nvPicPr>
        <p:blipFill>
          <a:blip r:embed="rId2"/>
          <a:stretch>
            <a:fillRect/>
          </a:stretch>
        </p:blipFill>
        <p:spPr>
          <a:xfrm>
            <a:off x="0" y="94423"/>
            <a:ext cx="6217142" cy="1872208"/>
          </a:xfrm>
          <a:prstGeom prst="rect">
            <a:avLst/>
          </a:prstGeom>
        </p:spPr>
      </p:pic>
      <p:pic>
        <p:nvPicPr>
          <p:cNvPr id="8" name="Picture 7">
            <a:extLst>
              <a:ext uri="{FF2B5EF4-FFF2-40B4-BE49-F238E27FC236}">
                <a16:creationId xmlns:a16="http://schemas.microsoft.com/office/drawing/2014/main" id="{C181572D-5098-4F95-A078-768F12C608D8}"/>
              </a:ext>
            </a:extLst>
          </p:cNvPr>
          <p:cNvPicPr>
            <a:picLocks noChangeAspect="1"/>
          </p:cNvPicPr>
          <p:nvPr/>
        </p:nvPicPr>
        <p:blipFill>
          <a:blip r:embed="rId3"/>
          <a:stretch>
            <a:fillRect/>
          </a:stretch>
        </p:blipFill>
        <p:spPr>
          <a:xfrm>
            <a:off x="4211960" y="2226733"/>
            <a:ext cx="2764246" cy="2558902"/>
          </a:xfrm>
          <a:prstGeom prst="rect">
            <a:avLst/>
          </a:prstGeom>
        </p:spPr>
      </p:pic>
      <p:pic>
        <p:nvPicPr>
          <p:cNvPr id="5" name="Picture 11" descr="D:\Personal\Dropbox\Workflow\Temp\bpmlab\bpm-_0008_Screenshot-2019-05-23-22.32.29.png.png">
            <a:extLst>
              <a:ext uri="{FF2B5EF4-FFF2-40B4-BE49-F238E27FC236}">
                <a16:creationId xmlns:a16="http://schemas.microsoft.com/office/drawing/2014/main" id="{4CFC4E86-EED1-4AD0-A3C0-E7139D1BE5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3906" y="2226733"/>
            <a:ext cx="2348324" cy="2404534"/>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E15E2BD3-0F32-49A1-A73E-C5759520C0AC}"/>
              </a:ext>
            </a:extLst>
          </p:cNvPr>
          <p:cNvSpPr/>
          <p:nvPr/>
        </p:nvSpPr>
        <p:spPr>
          <a:xfrm>
            <a:off x="251520" y="4891369"/>
            <a:ext cx="6217142" cy="1754326"/>
          </a:xfrm>
          <a:prstGeom prst="rect">
            <a:avLst/>
          </a:prstGeom>
        </p:spPr>
        <p:txBody>
          <a:bodyPr wrap="square">
            <a:spAutoFit/>
          </a:bodyPr>
          <a:lstStyle/>
          <a:p>
            <a:r>
              <a:rPr lang="en-US" b="1" dirty="0"/>
              <a:t>How to correct? </a:t>
            </a:r>
          </a:p>
          <a:p>
            <a:pPr marL="177800" indent="-177800">
              <a:buFont typeface="Arial" panose="020B0604020202020204" pitchFamily="34" charset="0"/>
              <a:buChar char="•"/>
            </a:pPr>
            <a:r>
              <a:rPr lang="en-US" dirty="0"/>
              <a:t>Linear coefficient (real-time)</a:t>
            </a:r>
          </a:p>
          <a:p>
            <a:pPr marL="177800" indent="-177800">
              <a:buFont typeface="Arial" panose="020B0604020202020204" pitchFamily="34" charset="0"/>
              <a:buChar char="•"/>
            </a:pPr>
            <a:r>
              <a:rPr lang="en-US" dirty="0"/>
              <a:t>Polynomial families (real-time)</a:t>
            </a:r>
          </a:p>
          <a:p>
            <a:pPr marL="177800" indent="-177800">
              <a:buFont typeface="Arial" panose="020B0604020202020204" pitchFamily="34" charset="0"/>
              <a:buChar char="•"/>
            </a:pPr>
            <a:r>
              <a:rPr lang="en-US" dirty="0"/>
              <a:t>Specific formulae (real-time)</a:t>
            </a:r>
          </a:p>
          <a:p>
            <a:pPr marL="177800" indent="-177800">
              <a:buFont typeface="Arial" panose="020B0604020202020204" pitchFamily="34" charset="0"/>
              <a:buChar char="•"/>
            </a:pPr>
            <a:r>
              <a:rPr lang="en-US" dirty="0"/>
              <a:t>Lookup tables (post-process)</a:t>
            </a:r>
          </a:p>
          <a:p>
            <a:pPr marL="177800" indent="-177800">
              <a:buFont typeface="Arial" panose="020B0604020202020204" pitchFamily="34" charset="0"/>
              <a:buChar char="•"/>
            </a:pPr>
            <a:r>
              <a:rPr lang="en-US" dirty="0"/>
              <a:t>Voltage inversion (iterative optimization, so post-process)</a:t>
            </a:r>
          </a:p>
        </p:txBody>
      </p:sp>
      <p:sp>
        <p:nvSpPr>
          <p:cNvPr id="11" name="TextBox 10">
            <a:extLst>
              <a:ext uri="{FF2B5EF4-FFF2-40B4-BE49-F238E27FC236}">
                <a16:creationId xmlns:a16="http://schemas.microsoft.com/office/drawing/2014/main" id="{F1A256E0-C0D2-4CD5-8A9C-F861F5C604BB}"/>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
        <p:nvSpPr>
          <p:cNvPr id="6" name="TextBox 5">
            <a:extLst>
              <a:ext uri="{FF2B5EF4-FFF2-40B4-BE49-F238E27FC236}">
                <a16:creationId xmlns:a16="http://schemas.microsoft.com/office/drawing/2014/main" id="{58A7725B-0FFD-4B9C-ABC1-F4591F36BCAF}"/>
              </a:ext>
            </a:extLst>
          </p:cNvPr>
          <p:cNvSpPr txBox="1"/>
          <p:nvPr/>
        </p:nvSpPr>
        <p:spPr>
          <a:xfrm>
            <a:off x="3811814" y="5045737"/>
            <a:ext cx="5263147" cy="923330"/>
          </a:xfrm>
          <a:prstGeom prst="rect">
            <a:avLst/>
          </a:prstGeom>
          <a:noFill/>
        </p:spPr>
        <p:txBody>
          <a:bodyPr wrap="square" rtlCol="0">
            <a:spAutoFit/>
          </a:bodyPr>
          <a:lstStyle/>
          <a:p>
            <a:r>
              <a:rPr lang="en-US" b="1" dirty="0"/>
              <a:t>At what level?</a:t>
            </a:r>
            <a:r>
              <a:rPr lang="en-US" dirty="0"/>
              <a:t> (by DS/Libera? by end-user?)</a:t>
            </a:r>
          </a:p>
          <a:p>
            <a:endParaRPr lang="en-US" b="1" dirty="0"/>
          </a:p>
          <a:p>
            <a:r>
              <a:rPr lang="en-US" b="1" dirty="0"/>
              <a:t>How fast? </a:t>
            </a:r>
            <a:r>
              <a:rPr lang="en-US" dirty="0"/>
              <a:t>(</a:t>
            </a:r>
            <a:r>
              <a:rPr lang="en-US" dirty="0" err="1"/>
              <a:t>TbT</a:t>
            </a:r>
            <a:r>
              <a:rPr lang="en-US" dirty="0"/>
              <a:t> 100x kHz, FA 10x kHz, SA 10x Hz)</a:t>
            </a:r>
          </a:p>
        </p:txBody>
      </p:sp>
      <p:sp>
        <p:nvSpPr>
          <p:cNvPr id="12" name="Rectangle 11">
            <a:extLst>
              <a:ext uri="{FF2B5EF4-FFF2-40B4-BE49-F238E27FC236}">
                <a16:creationId xmlns:a16="http://schemas.microsoft.com/office/drawing/2014/main" id="{935A0462-44F5-4243-B103-14D75B5C27E4}"/>
              </a:ext>
            </a:extLst>
          </p:cNvPr>
          <p:cNvSpPr/>
          <p:nvPr/>
        </p:nvSpPr>
        <p:spPr>
          <a:xfrm>
            <a:off x="5248517" y="165469"/>
            <a:ext cx="2923883" cy="923330"/>
          </a:xfrm>
          <a:prstGeom prst="rect">
            <a:avLst/>
          </a:prstGeom>
        </p:spPr>
        <p:txBody>
          <a:bodyPr wrap="square">
            <a:spAutoFit/>
          </a:bodyPr>
          <a:lstStyle/>
          <a:p>
            <a:r>
              <a:rPr lang="en-US" dirty="0"/>
              <a:t>Perfect BPM &amp; low noise stable electronics are still imperfect: </a:t>
            </a:r>
            <a:endParaRPr lang="es-ES" dirty="0"/>
          </a:p>
        </p:txBody>
      </p:sp>
      <p:sp>
        <p:nvSpPr>
          <p:cNvPr id="13" name="Rectangle 12">
            <a:extLst>
              <a:ext uri="{FF2B5EF4-FFF2-40B4-BE49-F238E27FC236}">
                <a16:creationId xmlns:a16="http://schemas.microsoft.com/office/drawing/2014/main" id="{E7C7C324-5DA5-4578-A00F-AAA920C5E36B}"/>
              </a:ext>
            </a:extLst>
          </p:cNvPr>
          <p:cNvSpPr/>
          <p:nvPr/>
        </p:nvSpPr>
        <p:spPr>
          <a:xfrm>
            <a:off x="4572000" y="2354379"/>
            <a:ext cx="1524263" cy="369332"/>
          </a:xfrm>
          <a:prstGeom prst="rect">
            <a:avLst/>
          </a:prstGeom>
        </p:spPr>
        <p:txBody>
          <a:bodyPr wrap="none">
            <a:spAutoFit/>
          </a:bodyPr>
          <a:lstStyle/>
          <a:p>
            <a:r>
              <a:rPr lang="en-US" dirty="0"/>
              <a:t>Linearity error</a:t>
            </a:r>
            <a:endParaRPr lang="es-ES" dirty="0"/>
          </a:p>
        </p:txBody>
      </p:sp>
    </p:spTree>
    <p:extLst>
      <p:ext uri="{BB962C8B-B14F-4D97-AF65-F5344CB8AC3E}">
        <p14:creationId xmlns:p14="http://schemas.microsoft.com/office/powerpoint/2010/main" val="665328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75C2A7C-41C4-44DA-8595-F2A464823B9D}"/>
              </a:ext>
            </a:extLst>
          </p:cNvPr>
          <p:cNvPicPr>
            <a:picLocks noChangeAspect="1"/>
          </p:cNvPicPr>
          <p:nvPr/>
        </p:nvPicPr>
        <p:blipFill rotWithShape="1">
          <a:blip r:embed="rId2">
            <a:extLst>
              <a:ext uri="{28A0092B-C50C-407E-A947-70E740481C1C}">
                <a14:useLocalDpi xmlns:a14="http://schemas.microsoft.com/office/drawing/2010/main" val="0"/>
              </a:ext>
            </a:extLst>
          </a:blip>
          <a:srcRect l="21887" t="19287" r="6250" b="14706"/>
          <a:stretch/>
        </p:blipFill>
        <p:spPr>
          <a:xfrm>
            <a:off x="-37114" y="113822"/>
            <a:ext cx="5041161" cy="2599348"/>
          </a:xfrm>
          <a:prstGeom prst="rect">
            <a:avLst/>
          </a:prstGeom>
        </p:spPr>
      </p:pic>
      <p:pic>
        <p:nvPicPr>
          <p:cNvPr id="9" name="Picture 8">
            <a:extLst>
              <a:ext uri="{FF2B5EF4-FFF2-40B4-BE49-F238E27FC236}">
                <a16:creationId xmlns:a16="http://schemas.microsoft.com/office/drawing/2014/main" id="{E025A8DA-2173-4BDD-9B10-34CB4D739928}"/>
              </a:ext>
            </a:extLst>
          </p:cNvPr>
          <p:cNvPicPr>
            <a:picLocks noChangeAspect="1"/>
          </p:cNvPicPr>
          <p:nvPr/>
        </p:nvPicPr>
        <p:blipFill rotWithShape="1">
          <a:blip r:embed="rId3">
            <a:extLst>
              <a:ext uri="{28A0092B-C50C-407E-A947-70E740481C1C}">
                <a14:useLocalDpi xmlns:a14="http://schemas.microsoft.com/office/drawing/2010/main" val="0"/>
              </a:ext>
            </a:extLst>
          </a:blip>
          <a:srcRect l="22457" t="24963" r="4558" b="9029"/>
          <a:stretch/>
        </p:blipFill>
        <p:spPr>
          <a:xfrm>
            <a:off x="1117782" y="2364942"/>
            <a:ext cx="5029300" cy="2553337"/>
          </a:xfrm>
          <a:prstGeom prst="rect">
            <a:avLst/>
          </a:prstGeom>
        </p:spPr>
      </p:pic>
      <p:pic>
        <p:nvPicPr>
          <p:cNvPr id="11" name="Picture 10">
            <a:extLst>
              <a:ext uri="{FF2B5EF4-FFF2-40B4-BE49-F238E27FC236}">
                <a16:creationId xmlns:a16="http://schemas.microsoft.com/office/drawing/2014/main" id="{664AD852-15B5-48C4-9D99-46E1F4CBC3E0}"/>
              </a:ext>
            </a:extLst>
          </p:cNvPr>
          <p:cNvPicPr>
            <a:picLocks noChangeAspect="1"/>
          </p:cNvPicPr>
          <p:nvPr/>
        </p:nvPicPr>
        <p:blipFill rotWithShape="1">
          <a:blip r:embed="rId4">
            <a:extLst>
              <a:ext uri="{28A0092B-C50C-407E-A947-70E740481C1C}">
                <a14:useLocalDpi xmlns:a14="http://schemas.microsoft.com/office/drawing/2010/main" val="0"/>
              </a:ext>
            </a:extLst>
          </a:blip>
          <a:srcRect l="23009" t="24754" r="4006" b="1989"/>
          <a:stretch/>
        </p:blipFill>
        <p:spPr>
          <a:xfrm>
            <a:off x="3851920" y="4221114"/>
            <a:ext cx="4679868" cy="2636886"/>
          </a:xfrm>
          <a:prstGeom prst="rect">
            <a:avLst/>
          </a:prstGeom>
        </p:spPr>
      </p:pic>
      <p:sp>
        <p:nvSpPr>
          <p:cNvPr id="13" name="TextBox 12">
            <a:extLst>
              <a:ext uri="{FF2B5EF4-FFF2-40B4-BE49-F238E27FC236}">
                <a16:creationId xmlns:a16="http://schemas.microsoft.com/office/drawing/2014/main" id="{612D7489-5DA1-4163-9BF1-17F73C1A7971}"/>
              </a:ext>
            </a:extLst>
          </p:cNvPr>
          <p:cNvSpPr txBox="1"/>
          <p:nvPr/>
        </p:nvSpPr>
        <p:spPr>
          <a:xfrm>
            <a:off x="6147082" y="2328550"/>
            <a:ext cx="2016224" cy="646331"/>
          </a:xfrm>
          <a:prstGeom prst="rect">
            <a:avLst/>
          </a:prstGeom>
          <a:noFill/>
        </p:spPr>
        <p:txBody>
          <a:bodyPr wrap="square" rtlCol="0">
            <a:spAutoFit/>
          </a:bodyPr>
          <a:lstStyle/>
          <a:p>
            <a:r>
              <a:rPr lang="en-US" dirty="0"/>
              <a:t>Polynomial correction</a:t>
            </a:r>
          </a:p>
        </p:txBody>
      </p:sp>
      <p:sp>
        <p:nvSpPr>
          <p:cNvPr id="14" name="TextBox 13">
            <a:extLst>
              <a:ext uri="{FF2B5EF4-FFF2-40B4-BE49-F238E27FC236}">
                <a16:creationId xmlns:a16="http://schemas.microsoft.com/office/drawing/2014/main" id="{43B29259-92CA-4212-BF52-3B98ABF3D9FF}"/>
              </a:ext>
            </a:extLst>
          </p:cNvPr>
          <p:cNvSpPr txBox="1"/>
          <p:nvPr/>
        </p:nvSpPr>
        <p:spPr>
          <a:xfrm>
            <a:off x="1835696" y="6405119"/>
            <a:ext cx="2016224" cy="369332"/>
          </a:xfrm>
          <a:prstGeom prst="rect">
            <a:avLst/>
          </a:prstGeom>
          <a:noFill/>
        </p:spPr>
        <p:txBody>
          <a:bodyPr wrap="square" rtlCol="0">
            <a:spAutoFit/>
          </a:bodyPr>
          <a:lstStyle/>
          <a:p>
            <a:pPr algn="r"/>
            <a:r>
              <a:rPr lang="en-US" dirty="0"/>
              <a:t>Inverted voltages</a:t>
            </a:r>
          </a:p>
        </p:txBody>
      </p:sp>
      <p:sp>
        <p:nvSpPr>
          <p:cNvPr id="4" name="TextBox 3"/>
          <p:cNvSpPr txBox="1"/>
          <p:nvPr/>
        </p:nvSpPr>
        <p:spPr>
          <a:xfrm>
            <a:off x="5076564" y="113822"/>
            <a:ext cx="3096344" cy="369332"/>
          </a:xfrm>
          <a:prstGeom prst="rect">
            <a:avLst/>
          </a:prstGeom>
          <a:noFill/>
        </p:spPr>
        <p:txBody>
          <a:bodyPr wrap="square" rtlCol="0">
            <a:spAutoFit/>
          </a:bodyPr>
          <a:lstStyle/>
          <a:p>
            <a:r>
              <a:rPr lang="en-US" dirty="0"/>
              <a:t>Linear correction by DOS</a:t>
            </a:r>
          </a:p>
        </p:txBody>
      </p:sp>
      <p:sp>
        <p:nvSpPr>
          <p:cNvPr id="15" name="Oval 14">
            <a:extLst>
              <a:ext uri="{FF2B5EF4-FFF2-40B4-BE49-F238E27FC236}">
                <a16:creationId xmlns:a16="http://schemas.microsoft.com/office/drawing/2014/main" id="{C222F7DE-6FDF-45C6-834D-0CD31AC4372C}"/>
              </a:ext>
            </a:extLst>
          </p:cNvPr>
          <p:cNvSpPr/>
          <p:nvPr/>
        </p:nvSpPr>
        <p:spPr>
          <a:xfrm>
            <a:off x="2915816" y="1889882"/>
            <a:ext cx="534193" cy="385577"/>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6" name="Oval 15">
            <a:extLst>
              <a:ext uri="{FF2B5EF4-FFF2-40B4-BE49-F238E27FC236}">
                <a16:creationId xmlns:a16="http://schemas.microsoft.com/office/drawing/2014/main" id="{00BFA14D-FD9B-4BC6-BBCD-D5F026B297FC}"/>
              </a:ext>
            </a:extLst>
          </p:cNvPr>
          <p:cNvSpPr/>
          <p:nvPr/>
        </p:nvSpPr>
        <p:spPr>
          <a:xfrm>
            <a:off x="4037807" y="3886533"/>
            <a:ext cx="534193" cy="385577"/>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7" name="Oval 16">
            <a:extLst>
              <a:ext uri="{FF2B5EF4-FFF2-40B4-BE49-F238E27FC236}">
                <a16:creationId xmlns:a16="http://schemas.microsoft.com/office/drawing/2014/main" id="{399B35D9-21D9-46FE-9E2D-66203CF0C544}"/>
              </a:ext>
            </a:extLst>
          </p:cNvPr>
          <p:cNvSpPr/>
          <p:nvPr/>
        </p:nvSpPr>
        <p:spPr>
          <a:xfrm>
            <a:off x="6444208" y="5631114"/>
            <a:ext cx="534193" cy="3855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8" name="Rectangle 17">
            <a:extLst>
              <a:ext uri="{FF2B5EF4-FFF2-40B4-BE49-F238E27FC236}">
                <a16:creationId xmlns:a16="http://schemas.microsoft.com/office/drawing/2014/main" id="{43A43344-4AD8-4C68-B8A8-B1F403095DA4}"/>
              </a:ext>
            </a:extLst>
          </p:cNvPr>
          <p:cNvSpPr/>
          <p:nvPr/>
        </p:nvSpPr>
        <p:spPr>
          <a:xfrm>
            <a:off x="3025540" y="581912"/>
            <a:ext cx="1652760" cy="369332"/>
          </a:xfrm>
          <a:prstGeom prst="rect">
            <a:avLst/>
          </a:prstGeom>
        </p:spPr>
        <p:txBody>
          <a:bodyPr wrap="none">
            <a:spAutoFit/>
          </a:bodyPr>
          <a:lstStyle/>
          <a:p>
            <a:r>
              <a:rPr lang="en-US" dirty="0"/>
              <a:t>EBS large BPM </a:t>
            </a:r>
            <a:endParaRPr lang="es-ES" dirty="0"/>
          </a:p>
        </p:txBody>
      </p:sp>
      <p:sp>
        <p:nvSpPr>
          <p:cNvPr id="19" name="Slide Number Placeholder 18">
            <a:extLst>
              <a:ext uri="{FF2B5EF4-FFF2-40B4-BE49-F238E27FC236}">
                <a16:creationId xmlns:a16="http://schemas.microsoft.com/office/drawing/2014/main" id="{5C0D1AA7-01E4-4A27-98B5-8EF3BF9C2E84}"/>
              </a:ext>
            </a:extLst>
          </p:cNvPr>
          <p:cNvSpPr>
            <a:spLocks noGrp="1"/>
          </p:cNvSpPr>
          <p:nvPr>
            <p:ph type="sldNum" sz="quarter" idx="12"/>
          </p:nvPr>
        </p:nvSpPr>
        <p:spPr/>
        <p:txBody>
          <a:bodyPr/>
          <a:lstStyle/>
          <a:p>
            <a:fld id="{A416326C-0E8C-45B6-90E3-DB1D53F47963}" type="slidenum">
              <a:rPr lang="en-US" smtClean="0"/>
              <a:t>8</a:t>
            </a:fld>
            <a:endParaRPr lang="en-US"/>
          </a:p>
        </p:txBody>
      </p:sp>
      <p:sp>
        <p:nvSpPr>
          <p:cNvPr id="20" name="TextBox 19">
            <a:extLst>
              <a:ext uri="{FF2B5EF4-FFF2-40B4-BE49-F238E27FC236}">
                <a16:creationId xmlns:a16="http://schemas.microsoft.com/office/drawing/2014/main" id="{43389829-9C6C-472F-89BE-D8585CFD54C3}"/>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Tree>
    <p:extLst>
      <p:ext uri="{BB962C8B-B14F-4D97-AF65-F5344CB8AC3E}">
        <p14:creationId xmlns:p14="http://schemas.microsoft.com/office/powerpoint/2010/main" val="1134002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30BE537-A9E3-41E6-A27C-D678C8F4D691}"/>
              </a:ext>
            </a:extLst>
          </p:cNvPr>
          <p:cNvSpPr txBox="1"/>
          <p:nvPr/>
        </p:nvSpPr>
        <p:spPr>
          <a:xfrm>
            <a:off x="395536" y="970983"/>
            <a:ext cx="5340116" cy="1200329"/>
          </a:xfrm>
          <a:prstGeom prst="rect">
            <a:avLst/>
          </a:prstGeom>
          <a:noFill/>
        </p:spPr>
        <p:txBody>
          <a:bodyPr wrap="none" rtlCol="0">
            <a:spAutoFit/>
          </a:bodyPr>
          <a:lstStyle/>
          <a:p>
            <a:r>
              <a:rPr lang="en-US" dirty="0"/>
              <a:t>2 polynomials need to be applied to each data sample:</a:t>
            </a:r>
          </a:p>
          <a:p>
            <a:endParaRPr lang="en-US" dirty="0"/>
          </a:p>
          <a:p>
            <a:endParaRPr lang="en-US" dirty="0"/>
          </a:p>
          <a:p>
            <a:r>
              <a:rPr lang="en-US" dirty="0"/>
              <a:t>A, B, C, D</a:t>
            </a:r>
            <a:endParaRPr lang="es-ES" dirty="0"/>
          </a:p>
        </p:txBody>
      </p:sp>
      <p:pic>
        <p:nvPicPr>
          <p:cNvPr id="9" name="Picture 8">
            <a:extLst>
              <a:ext uri="{FF2B5EF4-FFF2-40B4-BE49-F238E27FC236}">
                <a16:creationId xmlns:a16="http://schemas.microsoft.com/office/drawing/2014/main" id="{E025A8DA-2173-4BDD-9B10-34CB4D739928}"/>
              </a:ext>
            </a:extLst>
          </p:cNvPr>
          <p:cNvPicPr>
            <a:picLocks noChangeAspect="1"/>
          </p:cNvPicPr>
          <p:nvPr/>
        </p:nvPicPr>
        <p:blipFill rotWithShape="1">
          <a:blip r:embed="rId2">
            <a:extLst>
              <a:ext uri="{28A0092B-C50C-407E-A947-70E740481C1C}">
                <a14:useLocalDpi xmlns:a14="http://schemas.microsoft.com/office/drawing/2010/main" val="0"/>
              </a:ext>
            </a:extLst>
          </a:blip>
          <a:srcRect l="22457" t="24963" r="4558" b="9029"/>
          <a:stretch/>
        </p:blipFill>
        <p:spPr>
          <a:xfrm>
            <a:off x="506273" y="2505095"/>
            <a:ext cx="7627395" cy="3872370"/>
          </a:xfrm>
          <a:prstGeom prst="rect">
            <a:avLst/>
          </a:prstGeom>
        </p:spPr>
      </p:pic>
      <p:sp>
        <p:nvSpPr>
          <p:cNvPr id="16" name="Oval 15">
            <a:extLst>
              <a:ext uri="{FF2B5EF4-FFF2-40B4-BE49-F238E27FC236}">
                <a16:creationId xmlns:a16="http://schemas.microsoft.com/office/drawing/2014/main" id="{00BFA14D-FD9B-4BC6-BBCD-D5F026B297FC}"/>
              </a:ext>
            </a:extLst>
          </p:cNvPr>
          <p:cNvSpPr/>
          <p:nvPr/>
        </p:nvSpPr>
        <p:spPr>
          <a:xfrm>
            <a:off x="4973911" y="4941168"/>
            <a:ext cx="534193" cy="385577"/>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9" name="Slide Number Placeholder 18">
            <a:extLst>
              <a:ext uri="{FF2B5EF4-FFF2-40B4-BE49-F238E27FC236}">
                <a16:creationId xmlns:a16="http://schemas.microsoft.com/office/drawing/2014/main" id="{5C0D1AA7-01E4-4A27-98B5-8EF3BF9C2E84}"/>
              </a:ext>
            </a:extLst>
          </p:cNvPr>
          <p:cNvSpPr>
            <a:spLocks noGrp="1"/>
          </p:cNvSpPr>
          <p:nvPr>
            <p:ph type="sldNum" sz="quarter" idx="12"/>
          </p:nvPr>
        </p:nvSpPr>
        <p:spPr/>
        <p:txBody>
          <a:bodyPr/>
          <a:lstStyle/>
          <a:p>
            <a:fld id="{A416326C-0E8C-45B6-90E3-DB1D53F47963}" type="slidenum">
              <a:rPr lang="en-US" smtClean="0"/>
              <a:t>9</a:t>
            </a:fld>
            <a:endParaRPr lang="en-US"/>
          </a:p>
        </p:txBody>
      </p:sp>
      <p:sp>
        <p:nvSpPr>
          <p:cNvPr id="20" name="TextBox 19">
            <a:extLst>
              <a:ext uri="{FF2B5EF4-FFF2-40B4-BE49-F238E27FC236}">
                <a16:creationId xmlns:a16="http://schemas.microsoft.com/office/drawing/2014/main" id="{43389829-9C6C-472F-89BE-D8585CFD54C3}"/>
              </a:ext>
            </a:extLst>
          </p:cNvPr>
          <p:cNvSpPr txBox="1"/>
          <p:nvPr/>
        </p:nvSpPr>
        <p:spPr>
          <a:xfrm rot="16200000">
            <a:off x="7890438" y="799874"/>
            <a:ext cx="1828129" cy="369332"/>
          </a:xfrm>
          <a:prstGeom prst="rect">
            <a:avLst/>
          </a:prstGeom>
          <a:noFill/>
        </p:spPr>
        <p:txBody>
          <a:bodyPr wrap="none" rtlCol="0">
            <a:spAutoFit/>
          </a:bodyPr>
          <a:lstStyle/>
          <a:p>
            <a:r>
              <a:rPr lang="en-US" dirty="0">
                <a:solidFill>
                  <a:schemeClr val="bg1"/>
                </a:solidFill>
              </a:rPr>
              <a:t>ESRF, DEELS-2019</a:t>
            </a:r>
          </a:p>
        </p:txBody>
      </p:sp>
      <p:sp>
        <p:nvSpPr>
          <p:cNvPr id="21" name="Rectangle 20">
            <a:extLst>
              <a:ext uri="{FF2B5EF4-FFF2-40B4-BE49-F238E27FC236}">
                <a16:creationId xmlns:a16="http://schemas.microsoft.com/office/drawing/2014/main" id="{C9629D32-3689-444C-BA45-5B8BC2004753}"/>
              </a:ext>
            </a:extLst>
          </p:cNvPr>
          <p:cNvSpPr/>
          <p:nvPr/>
        </p:nvSpPr>
        <p:spPr>
          <a:xfrm>
            <a:off x="2106036" y="1622779"/>
            <a:ext cx="604653" cy="646331"/>
          </a:xfrm>
          <a:prstGeom prst="rect">
            <a:avLst/>
          </a:prstGeom>
        </p:spPr>
        <p:txBody>
          <a:bodyPr wrap="none">
            <a:spAutoFit/>
          </a:bodyPr>
          <a:lstStyle/>
          <a:p>
            <a:r>
              <a:rPr lang="el-GR" dirty="0"/>
              <a:t>δ</a:t>
            </a:r>
            <a:r>
              <a:rPr lang="en-US" dirty="0"/>
              <a:t>x/</a:t>
            </a:r>
            <a:r>
              <a:rPr lang="el-GR" dirty="0"/>
              <a:t>Σ</a:t>
            </a:r>
            <a:endParaRPr lang="en-US" dirty="0"/>
          </a:p>
          <a:p>
            <a:r>
              <a:rPr lang="el-GR" dirty="0"/>
              <a:t>δ</a:t>
            </a:r>
            <a:r>
              <a:rPr lang="en-US" dirty="0"/>
              <a:t>y/</a:t>
            </a:r>
            <a:r>
              <a:rPr lang="el-GR" dirty="0"/>
              <a:t>Σ</a:t>
            </a:r>
            <a:endParaRPr lang="en-US" dirty="0"/>
          </a:p>
        </p:txBody>
      </p:sp>
      <p:sp>
        <p:nvSpPr>
          <p:cNvPr id="22" name="Rectangle 21">
            <a:extLst>
              <a:ext uri="{FF2B5EF4-FFF2-40B4-BE49-F238E27FC236}">
                <a16:creationId xmlns:a16="http://schemas.microsoft.com/office/drawing/2014/main" id="{9E05C456-C91F-44F2-A0A7-6989555DEBE9}"/>
              </a:ext>
            </a:extLst>
          </p:cNvPr>
          <p:cNvSpPr/>
          <p:nvPr/>
        </p:nvSpPr>
        <p:spPr>
          <a:xfrm>
            <a:off x="3562519" y="1658011"/>
            <a:ext cx="1552028" cy="646331"/>
          </a:xfrm>
          <a:prstGeom prst="rect">
            <a:avLst/>
          </a:prstGeom>
        </p:spPr>
        <p:txBody>
          <a:bodyPr wrap="none">
            <a:spAutoFit/>
          </a:bodyPr>
          <a:lstStyle/>
          <a:p>
            <a:r>
              <a:rPr lang="en-US" dirty="0"/>
              <a:t>Px(</a:t>
            </a:r>
            <a:r>
              <a:rPr lang="el-GR" dirty="0"/>
              <a:t>δ</a:t>
            </a:r>
            <a:r>
              <a:rPr lang="en-US" dirty="0"/>
              <a:t>x/</a:t>
            </a:r>
            <a:r>
              <a:rPr lang="el-GR" dirty="0"/>
              <a:t>Σ</a:t>
            </a:r>
            <a:r>
              <a:rPr lang="en-US" dirty="0"/>
              <a:t>, </a:t>
            </a:r>
            <a:r>
              <a:rPr lang="el-GR" dirty="0"/>
              <a:t>δ</a:t>
            </a:r>
            <a:r>
              <a:rPr lang="en-US" dirty="0"/>
              <a:t>y/</a:t>
            </a:r>
            <a:r>
              <a:rPr lang="el-GR" dirty="0"/>
              <a:t>Σ</a:t>
            </a:r>
            <a:r>
              <a:rPr lang="en-US" dirty="0"/>
              <a:t>)</a:t>
            </a:r>
          </a:p>
          <a:p>
            <a:r>
              <a:rPr lang="en-US" dirty="0" err="1"/>
              <a:t>Py</a:t>
            </a:r>
            <a:r>
              <a:rPr lang="en-US" dirty="0"/>
              <a:t>(</a:t>
            </a:r>
            <a:r>
              <a:rPr lang="el-GR" dirty="0"/>
              <a:t>δ</a:t>
            </a:r>
            <a:r>
              <a:rPr lang="en-US" dirty="0"/>
              <a:t>x/</a:t>
            </a:r>
            <a:r>
              <a:rPr lang="el-GR" dirty="0"/>
              <a:t>Σ</a:t>
            </a:r>
            <a:r>
              <a:rPr lang="en-US" dirty="0"/>
              <a:t>, </a:t>
            </a:r>
            <a:r>
              <a:rPr lang="el-GR" dirty="0"/>
              <a:t>δ</a:t>
            </a:r>
            <a:r>
              <a:rPr lang="en-US" dirty="0"/>
              <a:t>y/</a:t>
            </a:r>
            <a:r>
              <a:rPr lang="el-GR" dirty="0"/>
              <a:t>Σ</a:t>
            </a:r>
            <a:r>
              <a:rPr lang="en-US" dirty="0"/>
              <a:t>)</a:t>
            </a:r>
          </a:p>
        </p:txBody>
      </p:sp>
      <p:sp>
        <p:nvSpPr>
          <p:cNvPr id="2" name="TextBox 1">
            <a:extLst>
              <a:ext uri="{FF2B5EF4-FFF2-40B4-BE49-F238E27FC236}">
                <a16:creationId xmlns:a16="http://schemas.microsoft.com/office/drawing/2014/main" id="{449975F9-576F-4228-9C76-DF690E0C1F8F}"/>
              </a:ext>
            </a:extLst>
          </p:cNvPr>
          <p:cNvSpPr txBox="1"/>
          <p:nvPr/>
        </p:nvSpPr>
        <p:spPr>
          <a:xfrm>
            <a:off x="395536" y="268495"/>
            <a:ext cx="7848871" cy="646331"/>
          </a:xfrm>
          <a:prstGeom prst="rect">
            <a:avLst/>
          </a:prstGeom>
          <a:noFill/>
        </p:spPr>
        <p:txBody>
          <a:bodyPr wrap="square" rtlCol="0">
            <a:spAutoFit/>
          </a:bodyPr>
          <a:lstStyle/>
          <a:p>
            <a:r>
              <a:rPr lang="en-US" dirty="0"/>
              <a:t>Polynomial correction seems to be the straight-forward solution if you want to have large beam drifts, and have fast real-time position nonlinearity suppression.</a:t>
            </a:r>
            <a:endParaRPr lang="es-ES" dirty="0"/>
          </a:p>
        </p:txBody>
      </p:sp>
      <p:sp>
        <p:nvSpPr>
          <p:cNvPr id="6" name="Arrow: Right 5">
            <a:extLst>
              <a:ext uri="{FF2B5EF4-FFF2-40B4-BE49-F238E27FC236}">
                <a16:creationId xmlns:a16="http://schemas.microsoft.com/office/drawing/2014/main" id="{7AB0AF16-A675-4619-AA3A-E5367A67BDC9}"/>
              </a:ext>
            </a:extLst>
          </p:cNvPr>
          <p:cNvSpPr/>
          <p:nvPr/>
        </p:nvSpPr>
        <p:spPr>
          <a:xfrm>
            <a:off x="1547664" y="1844824"/>
            <a:ext cx="432048" cy="2727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Arrow: Right 22">
            <a:extLst>
              <a:ext uri="{FF2B5EF4-FFF2-40B4-BE49-F238E27FC236}">
                <a16:creationId xmlns:a16="http://schemas.microsoft.com/office/drawing/2014/main" id="{73C0DF35-31DA-4264-8A23-F4E310727030}"/>
              </a:ext>
            </a:extLst>
          </p:cNvPr>
          <p:cNvSpPr/>
          <p:nvPr/>
        </p:nvSpPr>
        <p:spPr>
          <a:xfrm>
            <a:off x="2914970" y="1860870"/>
            <a:ext cx="432048" cy="2727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30" name="Group 29">
            <a:extLst>
              <a:ext uri="{FF2B5EF4-FFF2-40B4-BE49-F238E27FC236}">
                <a16:creationId xmlns:a16="http://schemas.microsoft.com/office/drawing/2014/main" id="{018F21E0-395D-4DE9-8A0C-7806C324955A}"/>
              </a:ext>
            </a:extLst>
          </p:cNvPr>
          <p:cNvGrpSpPr/>
          <p:nvPr/>
        </p:nvGrpSpPr>
        <p:grpSpPr>
          <a:xfrm>
            <a:off x="2969819" y="1105133"/>
            <a:ext cx="6043779" cy="5752867"/>
            <a:chOff x="2969819" y="1105133"/>
            <a:chExt cx="6043779" cy="5752867"/>
          </a:xfrm>
        </p:grpSpPr>
        <p:grpSp>
          <p:nvGrpSpPr>
            <p:cNvPr id="24" name="Group 23">
              <a:extLst>
                <a:ext uri="{FF2B5EF4-FFF2-40B4-BE49-F238E27FC236}">
                  <a16:creationId xmlns:a16="http://schemas.microsoft.com/office/drawing/2014/main" id="{6F1A7802-E5C4-4D6F-BB90-DA93CF0D4FA5}"/>
                </a:ext>
              </a:extLst>
            </p:cNvPr>
            <p:cNvGrpSpPr/>
            <p:nvPr/>
          </p:nvGrpSpPr>
          <p:grpSpPr>
            <a:xfrm>
              <a:off x="5515915" y="1105133"/>
              <a:ext cx="3497683" cy="5752867"/>
              <a:chOff x="6010604" y="2108563"/>
              <a:chExt cx="3497683" cy="5752867"/>
            </a:xfrm>
          </p:grpSpPr>
          <p:pic>
            <p:nvPicPr>
              <p:cNvPr id="25" name="Picture 3" descr="D:\Personal\Dropbox\Workflow\Temp\bpmlab\poly\Screenshot 2019-05-27 11.44.27.png">
                <a:extLst>
                  <a:ext uri="{FF2B5EF4-FFF2-40B4-BE49-F238E27FC236}">
                    <a16:creationId xmlns:a16="http://schemas.microsoft.com/office/drawing/2014/main" id="{26FE57AB-CFA3-4369-9A87-0816A0DC3E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5366" y="2108563"/>
                <a:ext cx="2582921" cy="5752867"/>
              </a:xfrm>
              <a:prstGeom prst="rect">
                <a:avLst/>
              </a:prstGeom>
              <a:noFill/>
              <a:ln w="28575">
                <a:solidFill>
                  <a:srgbClr val="FF0000"/>
                </a:solidFill>
              </a:ln>
              <a:extLst>
                <a:ext uri="{909E8E84-426E-40DD-AFC4-6F175D3DCCD1}">
                  <a14:hiddenFill xmlns:a14="http://schemas.microsoft.com/office/drawing/2010/main">
                    <a:solidFill>
                      <a:srgbClr val="FFFFFF"/>
                    </a:solidFill>
                  </a14:hiddenFill>
                </a:ext>
              </a:extLst>
            </p:spPr>
          </p:pic>
          <p:sp>
            <p:nvSpPr>
              <p:cNvPr id="26" name="Oval 25">
                <a:extLst>
                  <a:ext uri="{FF2B5EF4-FFF2-40B4-BE49-F238E27FC236}">
                    <a16:creationId xmlns:a16="http://schemas.microsoft.com/office/drawing/2014/main" id="{E3A82E9F-BC71-4AA6-976E-84661B4D3B01}"/>
                  </a:ext>
                </a:extLst>
              </p:cNvPr>
              <p:cNvSpPr/>
              <p:nvPr/>
            </p:nvSpPr>
            <p:spPr>
              <a:xfrm>
                <a:off x="6010604" y="7020576"/>
                <a:ext cx="504056" cy="27393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598551CB-36A5-4311-A2CF-99EC1D813C98}"/>
                  </a:ext>
                </a:extLst>
              </p:cNvPr>
              <p:cNvCxnSpPr>
                <a:cxnSpLocks/>
                <a:stCxn id="26" idx="7"/>
                <a:endCxn id="25" idx="1"/>
              </p:cNvCxnSpPr>
              <p:nvPr/>
            </p:nvCxnSpPr>
            <p:spPr>
              <a:xfrm flipV="1">
                <a:off x="6440843" y="4984997"/>
                <a:ext cx="484523" cy="207569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9" name="Rectangle 28">
              <a:extLst>
                <a:ext uri="{FF2B5EF4-FFF2-40B4-BE49-F238E27FC236}">
                  <a16:creationId xmlns:a16="http://schemas.microsoft.com/office/drawing/2014/main" id="{512EBD3A-2B06-45D2-A6F8-D28985F39CBC}"/>
                </a:ext>
              </a:extLst>
            </p:cNvPr>
            <p:cNvSpPr/>
            <p:nvPr/>
          </p:nvSpPr>
          <p:spPr>
            <a:xfrm>
              <a:off x="2969819" y="3337304"/>
              <a:ext cx="2700302" cy="2308324"/>
            </a:xfrm>
            <a:prstGeom prst="rect">
              <a:avLst/>
            </a:prstGeom>
            <a:solidFill>
              <a:schemeClr val="bg1"/>
            </a:solidFill>
            <a:ln>
              <a:solidFill>
                <a:schemeClr val="tx1"/>
              </a:solidFill>
            </a:ln>
          </p:spPr>
          <p:txBody>
            <a:bodyPr wrap="square">
              <a:spAutoFit/>
            </a:bodyPr>
            <a:lstStyle/>
            <a:p>
              <a:r>
                <a:rPr lang="en-US" dirty="0"/>
                <a:t>Polynomials are coupled 2D type. </a:t>
              </a:r>
            </a:p>
            <a:p>
              <a:endParaRPr lang="en-US" dirty="0"/>
            </a:p>
            <a:p>
              <a:r>
                <a:rPr lang="en-US" dirty="0"/>
                <a:t>Higher power = more coefficients, e.g.:</a:t>
              </a:r>
            </a:p>
            <a:p>
              <a:r>
                <a:rPr lang="en-US" dirty="0"/>
                <a:t>Max </a:t>
              </a:r>
              <a:r>
                <a:rPr lang="en-US" dirty="0" err="1"/>
                <a:t>pwr</a:t>
              </a:r>
              <a:r>
                <a:rPr lang="en-US" dirty="0"/>
                <a:t> 7: 36 terms</a:t>
              </a:r>
            </a:p>
            <a:p>
              <a:r>
                <a:rPr lang="en-US" dirty="0"/>
                <a:t>Max </a:t>
              </a:r>
              <a:r>
                <a:rPr lang="en-US" dirty="0" err="1"/>
                <a:t>pwr</a:t>
              </a:r>
              <a:r>
                <a:rPr lang="en-US" dirty="0"/>
                <a:t> 13: 105 terms</a:t>
              </a:r>
            </a:p>
            <a:p>
              <a:r>
                <a:rPr lang="en-US" dirty="0"/>
                <a:t>etc.</a:t>
              </a:r>
            </a:p>
          </p:txBody>
        </p:sp>
      </p:grpSp>
    </p:spTree>
    <p:extLst>
      <p:ext uri="{BB962C8B-B14F-4D97-AF65-F5344CB8AC3E}">
        <p14:creationId xmlns:p14="http://schemas.microsoft.com/office/powerpoint/2010/main" val="2043012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5788</TotalTime>
  <Words>1624</Words>
  <Application>Microsoft Office PowerPoint</Application>
  <PresentationFormat>On-screen Show (4:3)</PresentationFormat>
  <Paragraphs>308</Paragraphs>
  <Slides>29</Slides>
  <Notes>2</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Cambria</vt:lpstr>
      <vt:lpstr>Courier New</vt:lpstr>
      <vt:lpstr>Adjacency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Now the interesting stuff…  Experiments!</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lpstr>extras</vt:lpstr>
      <vt:lpstr>PowerPoint Presentation</vt:lpstr>
      <vt:lpstr>PowerPoint Presentation</vt:lpstr>
    </vt:vector>
  </TitlesOfParts>
  <Company>CELLS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Andriy Nosych</dc:creator>
  <cp:lastModifiedBy>snoop58</cp:lastModifiedBy>
  <cp:revision>149</cp:revision>
  <dcterms:created xsi:type="dcterms:W3CDTF">2019-05-09T07:29:14Z</dcterms:created>
  <dcterms:modified xsi:type="dcterms:W3CDTF">2019-06-04T08:47:15Z</dcterms:modified>
</cp:coreProperties>
</file>