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94" r:id="rId2"/>
    <p:sldId id="325" r:id="rId3"/>
    <p:sldId id="339" r:id="rId4"/>
    <p:sldId id="333" r:id="rId5"/>
    <p:sldId id="295" r:id="rId6"/>
    <p:sldId id="321" r:id="rId7"/>
    <p:sldId id="326" r:id="rId8"/>
    <p:sldId id="305" r:id="rId9"/>
    <p:sldId id="322" r:id="rId10"/>
    <p:sldId id="306" r:id="rId11"/>
    <p:sldId id="308" r:id="rId12"/>
    <p:sldId id="340" r:id="rId13"/>
    <p:sldId id="334" r:id="rId14"/>
    <p:sldId id="316" r:id="rId15"/>
    <p:sldId id="318" r:id="rId16"/>
    <p:sldId id="327" r:id="rId17"/>
    <p:sldId id="335" r:id="rId18"/>
    <p:sldId id="320" r:id="rId19"/>
    <p:sldId id="343" r:id="rId20"/>
    <p:sldId id="344" r:id="rId21"/>
    <p:sldId id="330" r:id="rId22"/>
    <p:sldId id="331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nknown" initials="x" lastIdx="2" clrIdx="0">
    <p:extLst>
      <p:ext uri="{19B8F6BF-5375-455C-9EA6-DF929625EA0E}">
        <p15:presenceInfo xmlns:p15="http://schemas.microsoft.com/office/powerpoint/2012/main" userId="unknow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15B4"/>
    <a:srgbClr val="FF9900"/>
    <a:srgbClr val="CC24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914" y="4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04E0F-8E0C-49A2-B5CB-06254DE8DB3C}" type="datetimeFigureOut">
              <a:rPr lang="zh-CN" altLang="en-US" smtClean="0"/>
              <a:t>2019-5-20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44AD6-8FEA-4660-AC9D-243F7F82F4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75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44AD6-8FEA-4660-AC9D-243F7F82F4D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89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44AD6-8FEA-4660-AC9D-243F7F82F4D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931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44AD6-8FEA-4660-AC9D-243F7F82F4D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845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8783-D485-4D54-AB8B-7FF47A589531}" type="datetimeFigureOut">
              <a:rPr lang="zh-CN" altLang="en-US" smtClean="0"/>
              <a:t>2019-5-20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7B9D-7196-4888-A3DC-442515A2F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03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8783-D485-4D54-AB8B-7FF47A589531}" type="datetimeFigureOut">
              <a:rPr lang="zh-CN" altLang="en-US" smtClean="0"/>
              <a:t>2019-5-20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7B9D-7196-4888-A3DC-442515A2F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94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8783-D485-4D54-AB8B-7FF47A589531}" type="datetimeFigureOut">
              <a:rPr lang="zh-CN" altLang="en-US" smtClean="0"/>
              <a:t>2019-5-20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7B9D-7196-4888-A3DC-442515A2F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7607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091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8783-D485-4D54-AB8B-7FF47A589531}" type="datetimeFigureOut">
              <a:rPr lang="zh-CN" altLang="en-US" smtClean="0"/>
              <a:t>2019-5-20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7B9D-7196-4888-A3DC-442515A2F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3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8783-D485-4D54-AB8B-7FF47A589531}" type="datetimeFigureOut">
              <a:rPr lang="zh-CN" altLang="en-US" smtClean="0"/>
              <a:t>2019-5-20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7B9D-7196-4888-A3DC-442515A2F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29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8783-D485-4D54-AB8B-7FF47A589531}" type="datetimeFigureOut">
              <a:rPr lang="zh-CN" altLang="en-US" smtClean="0"/>
              <a:t>2019-5-20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7B9D-7196-4888-A3DC-442515A2F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201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8783-D485-4D54-AB8B-7FF47A589531}" type="datetimeFigureOut">
              <a:rPr lang="zh-CN" altLang="en-US" smtClean="0"/>
              <a:t>2019-5-20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7B9D-7196-4888-A3DC-442515A2F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843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8783-D485-4D54-AB8B-7FF47A589531}" type="datetimeFigureOut">
              <a:rPr lang="zh-CN" altLang="en-US" smtClean="0"/>
              <a:t>2019-5-20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7B9D-7196-4888-A3DC-442515A2F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020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8783-D485-4D54-AB8B-7FF47A589531}" type="datetimeFigureOut">
              <a:rPr lang="zh-CN" altLang="en-US" smtClean="0"/>
              <a:t>2019-5-20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7B9D-7196-4888-A3DC-442515A2F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181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8783-D485-4D54-AB8B-7FF47A589531}" type="datetimeFigureOut">
              <a:rPr lang="zh-CN" altLang="en-US" smtClean="0"/>
              <a:t>2019-5-20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7B9D-7196-4888-A3DC-442515A2F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8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8783-D485-4D54-AB8B-7FF47A589531}" type="datetimeFigureOut">
              <a:rPr lang="zh-CN" altLang="en-US" smtClean="0"/>
              <a:t>2019-5-20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7B9D-7196-4888-A3DC-442515A2F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19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58783-D485-4D54-AB8B-7FF47A589531}" type="datetimeFigureOut">
              <a:rPr lang="zh-CN" altLang="en-US" smtClean="0"/>
              <a:t>2019-5-20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57B9D-7196-4888-A3DC-442515A2F5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17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12" Type="http://schemas.openxmlformats.org/officeDocument/2006/relationships/image" Target="../media/image2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73158" y="-159888"/>
            <a:ext cx="4820400" cy="823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36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36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36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6" y="54402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656062" y="1301458"/>
            <a:ext cx="80556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54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    The design of</a:t>
            </a:r>
          </a:p>
          <a:p>
            <a:pPr indent="720000" algn="just">
              <a:lnSpc>
                <a:spcPct val="150000"/>
              </a:lnSpc>
            </a:pPr>
            <a:r>
              <a:rPr lang="en-US" altLang="zh-CN" sz="54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Bunch-by-bunch BPM</a:t>
            </a:r>
            <a:endParaRPr lang="en-US" altLang="zh-CN" sz="54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51018" y="4690021"/>
            <a:ext cx="600179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3600" i="1" dirty="0">
                <a:ln w="0"/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i="1" dirty="0" err="1">
                <a:ln w="0"/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Jianshe</a:t>
            </a:r>
            <a:r>
              <a:rPr lang="en-US" altLang="zh-CN" sz="3200" i="1" dirty="0">
                <a:ln w="0"/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3200" i="1" dirty="0" smtClean="0">
                <a:ln w="0"/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Cao</a:t>
            </a:r>
            <a:r>
              <a:rPr lang="zh-CN" altLang="en-US" sz="3200" i="1" dirty="0" smtClean="0">
                <a:ln w="0"/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，</a:t>
            </a:r>
            <a:r>
              <a:rPr lang="en-US" altLang="zh-CN" sz="3200" i="1" dirty="0" smtClean="0">
                <a:ln w="0"/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Xinger Zhang </a:t>
            </a:r>
          </a:p>
          <a:p>
            <a:pPr indent="720000" algn="just">
              <a:lnSpc>
                <a:spcPct val="150000"/>
              </a:lnSpc>
            </a:pPr>
            <a:r>
              <a:rPr lang="en-US" altLang="zh-CN" sz="3200" i="1" dirty="0">
                <a:ln w="0"/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3200" i="1" dirty="0" smtClean="0">
                <a:ln w="0"/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                           </a:t>
            </a:r>
            <a:r>
              <a:rPr lang="en-US" altLang="zh-CN" sz="3200" i="1" dirty="0" smtClean="0">
                <a:ln w="0"/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June </a:t>
            </a:r>
            <a:r>
              <a:rPr lang="en-US" altLang="zh-CN" sz="3200" i="1" dirty="0">
                <a:ln w="0"/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2019</a:t>
            </a:r>
            <a:endParaRPr lang="zh-CN" altLang="zh-CN" sz="3200" i="1" dirty="0">
              <a:ln w="0"/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705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9"/>
    </mc:Choice>
    <mc:Fallback xmlns="">
      <p:transition spd="slow" advTm="203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82880" y="-114842"/>
            <a:ext cx="7792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ADC signal linearity</a:t>
            </a:r>
            <a:endParaRPr lang="zh-CN" altLang="en-US" sz="4800" dirty="0">
              <a:ln w="0"/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7045" y="5345981"/>
            <a:ext cx="66827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/>
              <a:t>ADC linear </a:t>
            </a:r>
            <a:r>
              <a:rPr lang="en-US" altLang="zh-CN" sz="2800" dirty="0" smtClean="0"/>
              <a:t>range :  5mVpp  to  1.8Vpp</a:t>
            </a:r>
          </a:p>
          <a:p>
            <a:r>
              <a:rPr lang="en-US" altLang="zh-CN" sz="2800" dirty="0"/>
              <a:t> </a:t>
            </a:r>
            <a:r>
              <a:rPr lang="en-US" altLang="zh-CN" sz="2800" dirty="0" smtClean="0"/>
              <a:t>                                -33dbm  to  18dbm </a:t>
            </a:r>
            <a:endParaRPr lang="en-US" altLang="zh-CN" sz="2800" dirty="0"/>
          </a:p>
        </p:txBody>
      </p:sp>
      <p:sp>
        <p:nvSpPr>
          <p:cNvPr id="18" name="矩形 17"/>
          <p:cNvSpPr/>
          <p:nvPr/>
        </p:nvSpPr>
        <p:spPr>
          <a:xfrm>
            <a:off x="1057045" y="4699650"/>
            <a:ext cx="5443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Input signal  : </a:t>
            </a:r>
            <a:r>
              <a:rPr lang="en-US" altLang="zh-CN" dirty="0" smtClean="0"/>
              <a:t>500MHz </a:t>
            </a:r>
            <a:r>
              <a:rPr lang="en-US" altLang="zh-CN" dirty="0" smtClean="0"/>
              <a:t>sine wave </a:t>
            </a:r>
          </a:p>
          <a:p>
            <a:r>
              <a:rPr lang="en-US" altLang="zh-CN" dirty="0" smtClean="0"/>
              <a:t>Offset count : 2048 </a:t>
            </a:r>
            <a:r>
              <a:rPr lang="zh-CN" altLang="en-US" dirty="0" smtClean="0"/>
              <a:t>（</a:t>
            </a:r>
            <a:r>
              <a:rPr lang="en-US" altLang="zh-CN" dirty="0" smtClean="0"/>
              <a:t>offset binary 1000_0000_0000</a:t>
            </a:r>
            <a:r>
              <a:rPr lang="zh-CN" altLang="en-US" dirty="0" smtClean="0"/>
              <a:t>）</a:t>
            </a:r>
            <a:endParaRPr lang="en-US" altLang="zh-CN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647" y="865756"/>
            <a:ext cx="8410342" cy="369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15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60020" y="-62637"/>
            <a:ext cx="2468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SNR</a:t>
            </a:r>
            <a:endParaRPr lang="zh-CN" altLang="en-US" sz="4800" dirty="0">
              <a:ln w="0"/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22172" y="4716271"/>
            <a:ext cx="82291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SNR</a:t>
            </a:r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68dB</a:t>
            </a:r>
            <a:endParaRPr lang="en-US" altLang="zh-CN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Input signal:  500MHz </a:t>
            </a:r>
            <a:r>
              <a:rPr lang="zh-CN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13dbm</a:t>
            </a:r>
            <a:endParaRPr lang="en-US" altLang="zh-CN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Terminated inputs:  @</a:t>
            </a:r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50ohm</a:t>
            </a:r>
            <a:endParaRPr lang="en-US" altLang="zh-C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268" y="768360"/>
            <a:ext cx="7807729" cy="393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15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82879" y="-123172"/>
            <a:ext cx="75063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 err="1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raw_ADC</a:t>
            </a:r>
            <a:r>
              <a:rPr lang="en-US" altLang="zh-CN" sz="4800" dirty="0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data</a:t>
            </a:r>
            <a:endParaRPr lang="en-US" altLang="zh-CN" sz="4800" dirty="0">
              <a:ln w="0"/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6183" y="807587"/>
            <a:ext cx="73997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400" dirty="0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Input: simulation </a:t>
            </a:r>
            <a:r>
              <a:rPr lang="en-US" altLang="zh-CN" sz="2400" dirty="0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pattern of BEPCII </a:t>
            </a:r>
            <a:r>
              <a:rPr lang="en-US" altLang="zh-CN" sz="24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, repetition period 6ns</a:t>
            </a:r>
            <a:endParaRPr lang="en-US" altLang="zh-CN" sz="2400" dirty="0">
              <a:ln w="0"/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0" y="3970019"/>
            <a:ext cx="7162800" cy="20251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40" y="1327240"/>
            <a:ext cx="7216140" cy="194936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831081" y="1343354"/>
            <a:ext cx="701040" cy="1727505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下箭头 12"/>
          <p:cNvSpPr/>
          <p:nvPr/>
        </p:nvSpPr>
        <p:spPr>
          <a:xfrm>
            <a:off x="5025391" y="3172114"/>
            <a:ext cx="312420" cy="79790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591888" y="3970019"/>
            <a:ext cx="854134" cy="1757450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682630" y="3970019"/>
            <a:ext cx="4006642" cy="1757450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47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489709" y="2545903"/>
            <a:ext cx="66827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altLang="zh-C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acquisition</a:t>
            </a:r>
          </a:p>
        </p:txBody>
      </p:sp>
    </p:spTree>
    <p:extLst>
      <p:ext uri="{BB962C8B-B14F-4D97-AF65-F5344CB8AC3E}">
        <p14:creationId xmlns:p14="http://schemas.microsoft.com/office/powerpoint/2010/main" val="278606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82879" y="-123172"/>
            <a:ext cx="75063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Data acquisition</a:t>
            </a:r>
          </a:p>
        </p:txBody>
      </p: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157" y="1045257"/>
            <a:ext cx="7501840" cy="422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9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82879" y="-123172"/>
            <a:ext cx="75063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Data acquisition</a:t>
            </a:r>
          </a:p>
        </p:txBody>
      </p: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960" y="874086"/>
            <a:ext cx="3710905" cy="2089969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690685" y="3445075"/>
            <a:ext cx="1512189" cy="1920240"/>
            <a:chOff x="1804589" y="3682538"/>
            <a:chExt cx="1512189" cy="1920240"/>
          </a:xfrm>
        </p:grpSpPr>
        <p:sp>
          <p:nvSpPr>
            <p:cNvPr id="2" name="矩形 1"/>
            <p:cNvSpPr/>
            <p:nvPr/>
          </p:nvSpPr>
          <p:spPr>
            <a:xfrm>
              <a:off x="1804589" y="3682538"/>
              <a:ext cx="1512189" cy="192024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05658" y="3774262"/>
              <a:ext cx="1236553" cy="1736791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2007943" y="4295127"/>
              <a:ext cx="1035668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2400" b="0" cap="none" spc="0" dirty="0" smtClean="0">
                  <a:ln w="0"/>
                  <a:solidFill>
                    <a:srgbClr val="C00000"/>
                  </a:solidFill>
                </a:rPr>
                <a:t>IP core</a:t>
              </a:r>
              <a:endParaRPr lang="zh-CN" altLang="en-US" sz="2400" b="0" cap="none" spc="0" dirty="0">
                <a:ln w="0"/>
                <a:solidFill>
                  <a:srgbClr val="C00000"/>
                </a:solidFill>
              </a:endParaRPr>
            </a:p>
          </p:txBody>
        </p:sp>
      </p:grpSp>
      <p:sp>
        <p:nvSpPr>
          <p:cNvPr id="12" name="左右箭头 11"/>
          <p:cNvSpPr/>
          <p:nvPr/>
        </p:nvSpPr>
        <p:spPr>
          <a:xfrm>
            <a:off x="2303943" y="4129775"/>
            <a:ext cx="1527809" cy="290945"/>
          </a:xfrm>
          <a:prstGeom prst="left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926153" y="4881941"/>
            <a:ext cx="34545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Raw-ADC data &amp; Control signal</a:t>
            </a:r>
            <a:endParaRPr lang="en-US" altLang="zh-CN" dirty="0"/>
          </a:p>
        </p:txBody>
      </p:sp>
      <p:grpSp>
        <p:nvGrpSpPr>
          <p:cNvPr id="17" name="组合 16"/>
          <p:cNvGrpSpPr/>
          <p:nvPr/>
        </p:nvGrpSpPr>
        <p:grpSpPr>
          <a:xfrm>
            <a:off x="3913311" y="3888551"/>
            <a:ext cx="1097280" cy="773392"/>
            <a:chOff x="4586641" y="4196122"/>
            <a:chExt cx="1097280" cy="773392"/>
          </a:xfrm>
        </p:grpSpPr>
        <p:sp>
          <p:nvSpPr>
            <p:cNvPr id="13" name="矩形 12"/>
            <p:cNvSpPr/>
            <p:nvPr/>
          </p:nvSpPr>
          <p:spPr>
            <a:xfrm>
              <a:off x="4586641" y="4196122"/>
              <a:ext cx="1097280" cy="77339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787212" y="4398152"/>
              <a:ext cx="82387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 smtClean="0"/>
                <a:t>DMA</a:t>
              </a:r>
              <a:endParaRPr lang="en-US" altLang="zh-CN" dirty="0"/>
            </a:p>
          </p:txBody>
        </p:sp>
      </p:grpSp>
      <p:sp>
        <p:nvSpPr>
          <p:cNvPr id="18" name="左右箭头 17"/>
          <p:cNvSpPr/>
          <p:nvPr/>
        </p:nvSpPr>
        <p:spPr>
          <a:xfrm>
            <a:off x="5065940" y="4129775"/>
            <a:ext cx="1527809" cy="290945"/>
          </a:xfrm>
          <a:prstGeom prst="left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378318" y="3877521"/>
            <a:ext cx="14713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AXI4 STREAM</a:t>
            </a:r>
            <a:endParaRPr lang="en-US" altLang="zh-CN" dirty="0"/>
          </a:p>
        </p:txBody>
      </p:sp>
      <p:sp>
        <p:nvSpPr>
          <p:cNvPr id="20" name="矩形 19"/>
          <p:cNvSpPr/>
          <p:nvPr/>
        </p:nvSpPr>
        <p:spPr>
          <a:xfrm>
            <a:off x="6721028" y="3511587"/>
            <a:ext cx="1338349" cy="1541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7053349" y="4063992"/>
            <a:ext cx="8238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ARM</a:t>
            </a:r>
            <a:endParaRPr lang="en-US" altLang="zh-CN" dirty="0"/>
          </a:p>
        </p:txBody>
      </p:sp>
      <p:sp>
        <p:nvSpPr>
          <p:cNvPr id="28" name="下箭头 27"/>
          <p:cNvSpPr/>
          <p:nvPr/>
        </p:nvSpPr>
        <p:spPr>
          <a:xfrm rot="3143864">
            <a:off x="2283869" y="2857908"/>
            <a:ext cx="336497" cy="716803"/>
          </a:xfrm>
          <a:prstGeom prst="down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下箭头 28"/>
          <p:cNvSpPr/>
          <p:nvPr/>
        </p:nvSpPr>
        <p:spPr>
          <a:xfrm rot="8224415">
            <a:off x="6149246" y="2250999"/>
            <a:ext cx="349709" cy="1254029"/>
          </a:xfrm>
          <a:prstGeom prst="down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5384827" y="3872998"/>
            <a:ext cx="1051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AXI_HP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5196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82879" y="-123172"/>
            <a:ext cx="75063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Data acquisition</a:t>
            </a:r>
          </a:p>
        </p:txBody>
      </p: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6590" y="836681"/>
            <a:ext cx="2701170" cy="139113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5116" y="1140093"/>
            <a:ext cx="1168944" cy="539970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496" y="2728407"/>
            <a:ext cx="5534232" cy="3928219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3" name="下箭头 2"/>
          <p:cNvSpPr/>
          <p:nvPr/>
        </p:nvSpPr>
        <p:spPr>
          <a:xfrm>
            <a:off x="3399905" y="2227811"/>
            <a:ext cx="249382" cy="415636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536764" y="4488873"/>
            <a:ext cx="1016138" cy="2111986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806489" y="3273366"/>
            <a:ext cx="908261" cy="655697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536764" y="3255030"/>
            <a:ext cx="1111561" cy="674033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下箭头 14"/>
          <p:cNvSpPr/>
          <p:nvPr/>
        </p:nvSpPr>
        <p:spPr>
          <a:xfrm rot="16200000">
            <a:off x="5566322" y="738604"/>
            <a:ext cx="164007" cy="2391258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169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96859" y="2526296"/>
            <a:ext cx="66827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altLang="zh-C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step</a:t>
            </a:r>
          </a:p>
        </p:txBody>
      </p:sp>
    </p:spTree>
    <p:extLst>
      <p:ext uri="{BB962C8B-B14F-4D97-AF65-F5344CB8AC3E}">
        <p14:creationId xmlns:p14="http://schemas.microsoft.com/office/powerpoint/2010/main" val="347444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82880" y="-114842"/>
            <a:ext cx="7792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NEXT</a:t>
            </a:r>
            <a:endParaRPr lang="zh-CN" altLang="en-US" sz="4800" dirty="0">
              <a:ln w="0"/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72495" y="3732658"/>
            <a:ext cx="45853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hardware</a:t>
            </a:r>
            <a:endParaRPr lang="en-US" altLang="zh-C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16396" y="1320764"/>
            <a:ext cx="66827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of </a:t>
            </a:r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diagnostics</a:t>
            </a:r>
            <a:endParaRPr lang="en-US" altLang="zh-C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521356" y="3950069"/>
            <a:ext cx="1901606" cy="2859888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5554641" y="3854904"/>
            <a:ext cx="37354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firmware</a:t>
            </a:r>
            <a:endParaRPr lang="en-US" altLang="zh-C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2215" y="3847804"/>
            <a:ext cx="2859888" cy="2483010"/>
          </a:xfrm>
          <a:prstGeom prst="rect">
            <a:avLst/>
          </a:prstGeom>
          <a:noFill/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115082" y="3847804"/>
            <a:ext cx="2859888" cy="2557328"/>
          </a:xfrm>
          <a:prstGeom prst="rect">
            <a:avLst/>
          </a:prstGeom>
          <a:noFill/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右箭头 20"/>
          <p:cNvSpPr/>
          <p:nvPr/>
        </p:nvSpPr>
        <p:spPr>
          <a:xfrm>
            <a:off x="4071093" y="4830930"/>
            <a:ext cx="894048" cy="42844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右箭头 22"/>
          <p:cNvSpPr/>
          <p:nvPr/>
        </p:nvSpPr>
        <p:spPr>
          <a:xfrm rot="2294750" flipH="1">
            <a:off x="4628264" y="2672436"/>
            <a:ext cx="2178856" cy="45467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7545" y="4644928"/>
            <a:ext cx="2727206" cy="1572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69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49" y="-399011"/>
            <a:ext cx="8895521" cy="755626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33" y="3534904"/>
            <a:ext cx="8177751" cy="2805752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 rot="16200000">
            <a:off x="4347928" y="1315770"/>
            <a:ext cx="1015663" cy="28739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 smtClean="0">
                <a:solidFill>
                  <a:srgbClr val="53575A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Thanks</a:t>
            </a:r>
            <a:endParaRPr lang="zh-CN" altLang="en-US" sz="5400" dirty="0">
              <a:solidFill>
                <a:srgbClr val="53575A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36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35142" y="-97724"/>
            <a:ext cx="7792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content</a:t>
            </a:r>
            <a:endParaRPr lang="zh-CN" altLang="en-US" sz="4800" dirty="0">
              <a:ln w="0"/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49083" y="2412170"/>
            <a:ext cx="77949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Hardware of bunch-by-bunch BPM</a:t>
            </a:r>
            <a:endParaRPr lang="en-US" altLang="zh-CN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49083" y="3764808"/>
            <a:ext cx="6682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acquisition</a:t>
            </a:r>
          </a:p>
        </p:txBody>
      </p:sp>
      <p:sp>
        <p:nvSpPr>
          <p:cNvPr id="17" name="矩形 16"/>
          <p:cNvSpPr/>
          <p:nvPr/>
        </p:nvSpPr>
        <p:spPr>
          <a:xfrm>
            <a:off x="1349083" y="5117446"/>
            <a:ext cx="6682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step</a:t>
            </a:r>
          </a:p>
        </p:txBody>
      </p:sp>
      <p:sp>
        <p:nvSpPr>
          <p:cNvPr id="12" name="矩形 11"/>
          <p:cNvSpPr/>
          <p:nvPr/>
        </p:nvSpPr>
        <p:spPr>
          <a:xfrm>
            <a:off x="1327377" y="1215623"/>
            <a:ext cx="77949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requirements</a:t>
            </a:r>
            <a:endParaRPr lang="en-US" altLang="zh-CN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68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91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408" y="1862051"/>
            <a:ext cx="8409145" cy="236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25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2810" y="940599"/>
            <a:ext cx="1540206" cy="3002202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251" y="2619116"/>
            <a:ext cx="2704407" cy="20283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60" y="1061450"/>
            <a:ext cx="2096294" cy="248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/>
          <p:nvPr/>
        </p:nvPicPr>
        <p:blipFill>
          <a:blip r:embed="rId5"/>
          <a:stretch>
            <a:fillRect/>
          </a:stretch>
        </p:blipFill>
        <p:spPr>
          <a:xfrm>
            <a:off x="4607263" y="1012817"/>
            <a:ext cx="2553285" cy="1513062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6"/>
          <a:stretch>
            <a:fillRect/>
          </a:stretch>
        </p:blipFill>
        <p:spPr>
          <a:xfrm>
            <a:off x="2378508" y="1012817"/>
            <a:ext cx="2156747" cy="1527034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7"/>
          <a:stretch>
            <a:fillRect/>
          </a:stretch>
        </p:blipFill>
        <p:spPr>
          <a:xfrm>
            <a:off x="218268" y="3763987"/>
            <a:ext cx="2096294" cy="2654371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8"/>
          <a:stretch>
            <a:fillRect/>
          </a:stretch>
        </p:blipFill>
        <p:spPr>
          <a:xfrm>
            <a:off x="2513418" y="4700091"/>
            <a:ext cx="2739163" cy="1608469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9"/>
          <a:stretch>
            <a:fillRect/>
          </a:stretch>
        </p:blipFill>
        <p:spPr>
          <a:xfrm>
            <a:off x="5330836" y="2594214"/>
            <a:ext cx="2127178" cy="265605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30836" y="5276155"/>
            <a:ext cx="1807406" cy="1161169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11"/>
          <a:stretch>
            <a:fillRect/>
          </a:stretch>
        </p:blipFill>
        <p:spPr>
          <a:xfrm>
            <a:off x="7160549" y="3619971"/>
            <a:ext cx="1985018" cy="2831188"/>
          </a:xfrm>
          <a:prstGeom prst="rect">
            <a:avLst/>
          </a:prstGeom>
        </p:spPr>
      </p:pic>
      <p:sp>
        <p:nvSpPr>
          <p:cNvPr id="12" name="TextBox 5"/>
          <p:cNvSpPr txBox="1"/>
          <p:nvPr/>
        </p:nvSpPr>
        <p:spPr>
          <a:xfrm>
            <a:off x="241968" y="828151"/>
            <a:ext cx="1804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</a:rPr>
              <a:t>DFE POWER(</a:t>
            </a:r>
            <a:r>
              <a:rPr lang="en-US" altLang="zh-CN" b="1" dirty="0" smtClean="0">
                <a:solidFill>
                  <a:srgbClr val="FF0000"/>
                </a:solidFill>
                <a:latin typeface="宋体"/>
                <a:ea typeface="宋体"/>
              </a:rPr>
              <a:t>√</a:t>
            </a:r>
            <a:r>
              <a:rPr lang="en-US" altLang="zh-CN" b="1" dirty="0">
                <a:solidFill>
                  <a:srgbClr val="FF0000"/>
                </a:solidFill>
              </a:rPr>
              <a:t>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2378508" y="2594214"/>
            <a:ext cx="2949466" cy="2078110"/>
          </a:xfrm>
          <a:prstGeom prst="rect">
            <a:avLst/>
          </a:prstGeom>
          <a:noFill/>
          <a:ln w="38100" cap="flat" cmpd="sng" algn="ctr">
            <a:solidFill>
              <a:srgbClr val="FF33CC"/>
            </a:solidFill>
            <a:prstDash val="solid"/>
            <a:round/>
            <a:headEnd type="none" w="med" len="med"/>
            <a:tailEnd type="none" w="med" len="med"/>
          </a:ln>
          <a:effectLst>
            <a:outerShdw dist="53882" dir="2700000" algn="ctr" rotWithShape="0">
              <a:srgbClr val="CCECFF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14" name="TextBox 21"/>
          <p:cNvSpPr txBox="1"/>
          <p:nvPr/>
        </p:nvSpPr>
        <p:spPr>
          <a:xfrm>
            <a:off x="3505644" y="825872"/>
            <a:ext cx="3100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</a:rPr>
              <a:t>FPGA CONFIGURATION(</a:t>
            </a:r>
            <a:r>
              <a:rPr lang="en-US" altLang="zh-CN" b="1" dirty="0" smtClean="0">
                <a:solidFill>
                  <a:srgbClr val="FF0000"/>
                </a:solidFill>
                <a:latin typeface="宋体"/>
                <a:ea typeface="宋体"/>
              </a:rPr>
              <a:t>√</a:t>
            </a:r>
            <a:r>
              <a:rPr lang="en-US" altLang="zh-CN" b="1" dirty="0">
                <a:solidFill>
                  <a:srgbClr val="FF0000"/>
                </a:solidFill>
              </a:rPr>
              <a:t>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22"/>
          <p:cNvSpPr txBox="1"/>
          <p:nvPr/>
        </p:nvSpPr>
        <p:spPr>
          <a:xfrm>
            <a:off x="7660383" y="89713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</a:rPr>
              <a:t>I2C BUS(</a:t>
            </a:r>
            <a:r>
              <a:rPr lang="en-US" altLang="zh-CN" b="1" dirty="0" smtClean="0">
                <a:solidFill>
                  <a:srgbClr val="FF0000"/>
                </a:solidFill>
                <a:latin typeface="宋体"/>
                <a:ea typeface="宋体"/>
              </a:rPr>
              <a:t>√</a:t>
            </a:r>
            <a:r>
              <a:rPr lang="en-US" altLang="zh-CN" b="1" dirty="0">
                <a:solidFill>
                  <a:srgbClr val="FF0000"/>
                </a:solidFill>
              </a:rPr>
              <a:t>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5551775" y="3746205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</a:rPr>
              <a:t>DDR3 (</a:t>
            </a:r>
            <a:r>
              <a:rPr lang="en-US" altLang="zh-CN" b="1" dirty="0" smtClean="0">
                <a:solidFill>
                  <a:srgbClr val="FF0000"/>
                </a:solidFill>
                <a:latin typeface="宋体"/>
                <a:ea typeface="宋体"/>
              </a:rPr>
              <a:t>√</a:t>
            </a:r>
            <a:r>
              <a:rPr lang="en-US" altLang="zh-CN" b="1" dirty="0">
                <a:solidFill>
                  <a:srgbClr val="FF0000"/>
                </a:solidFill>
              </a:rPr>
              <a:t>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7542810" y="3898605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</a:rPr>
              <a:t>LINUX (</a:t>
            </a:r>
            <a:r>
              <a:rPr lang="en-US" altLang="zh-CN" b="1" dirty="0" smtClean="0">
                <a:solidFill>
                  <a:srgbClr val="FF0000"/>
                </a:solidFill>
                <a:latin typeface="宋体"/>
                <a:ea typeface="宋体"/>
              </a:rPr>
              <a:t>√</a:t>
            </a:r>
            <a:r>
              <a:rPr lang="en-US" altLang="zh-CN" b="1" dirty="0">
                <a:solidFill>
                  <a:srgbClr val="FF0000"/>
                </a:solidFill>
              </a:rPr>
              <a:t>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25"/>
          <p:cNvSpPr txBox="1"/>
          <p:nvPr/>
        </p:nvSpPr>
        <p:spPr>
          <a:xfrm>
            <a:off x="3026580" y="482381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err="1" smtClean="0">
                <a:solidFill>
                  <a:srgbClr val="FF0000"/>
                </a:solidFill>
              </a:rPr>
              <a:t>GbE</a:t>
            </a:r>
            <a:r>
              <a:rPr lang="en-US" altLang="zh-CN" b="1" dirty="0" smtClean="0">
                <a:solidFill>
                  <a:srgbClr val="FF0000"/>
                </a:solidFill>
              </a:rPr>
              <a:t> (</a:t>
            </a:r>
            <a:r>
              <a:rPr lang="en-US" altLang="zh-CN" b="1" dirty="0" smtClean="0">
                <a:solidFill>
                  <a:srgbClr val="FF0000"/>
                </a:solidFill>
                <a:latin typeface="宋体"/>
                <a:ea typeface="宋体"/>
              </a:rPr>
              <a:t>√</a:t>
            </a:r>
            <a:r>
              <a:rPr lang="en-US" altLang="zh-CN" b="1" dirty="0">
                <a:solidFill>
                  <a:srgbClr val="FF0000"/>
                </a:solidFill>
              </a:rPr>
              <a:t>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26"/>
          <p:cNvSpPr txBox="1"/>
          <p:nvPr/>
        </p:nvSpPr>
        <p:spPr>
          <a:xfrm>
            <a:off x="366315" y="39469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</a:rPr>
              <a:t>UART (</a:t>
            </a:r>
            <a:r>
              <a:rPr lang="en-US" altLang="zh-CN" b="1" dirty="0" smtClean="0">
                <a:solidFill>
                  <a:srgbClr val="FF0000"/>
                </a:solidFill>
                <a:latin typeface="宋体"/>
                <a:ea typeface="宋体"/>
              </a:rPr>
              <a:t>√</a:t>
            </a:r>
            <a:r>
              <a:rPr lang="en-US" altLang="zh-CN" b="1" dirty="0">
                <a:solidFill>
                  <a:srgbClr val="FF0000"/>
                </a:solidFill>
              </a:rPr>
              <a:t>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3815046" y="3980011"/>
            <a:ext cx="10153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</a:rPr>
              <a:t>DFE HW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直接连接符 21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82880" y="-114842"/>
            <a:ext cx="7792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DFE test</a:t>
            </a:r>
            <a:endParaRPr lang="zh-CN" altLang="en-US" sz="4800" dirty="0">
              <a:ln w="0"/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01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51520" y="-97754"/>
            <a:ext cx="7792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requirements</a:t>
            </a:r>
          </a:p>
        </p:txBody>
      </p: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9534" y="1987446"/>
            <a:ext cx="376047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Beecube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Commercial board 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65" y="2810391"/>
            <a:ext cx="3008235" cy="1260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281272" y="2312011"/>
            <a:ext cx="1479796" cy="2184883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487440" y="887502"/>
            <a:ext cx="87951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diagnostics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:Self-developed BPM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BBB_board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replace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commercial board – </a:t>
            </a:r>
            <a:r>
              <a:rPr lang="en-US" altLang="zh-CN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Beecube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BEPCII. 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627477" y="2014190"/>
            <a:ext cx="29318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BBB_board</a:t>
            </a:r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self developing board</a:t>
            </a:r>
            <a:r>
              <a:rPr lang="zh-CN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87440" y="4884228"/>
            <a:ext cx="87951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Technical reserve for bunch-by-bunch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BPM research of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HEPS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(High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Photon Source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4270008" y="2868477"/>
            <a:ext cx="1241330" cy="374073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09534" y="1987446"/>
            <a:ext cx="3608110" cy="2136137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627477" y="2027826"/>
            <a:ext cx="2801628" cy="2136137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44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6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42254" y="3028683"/>
            <a:ext cx="77949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Hardware of bunch-by-bunch BPM</a:t>
            </a:r>
            <a:endParaRPr lang="en-US" altLang="zh-C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57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51520" y="-40042"/>
            <a:ext cx="7792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Function Block</a:t>
            </a:r>
            <a:endParaRPr lang="zh-CN" altLang="en-US" sz="4800" dirty="0">
              <a:ln w="0"/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38" y="1152948"/>
            <a:ext cx="1177530" cy="1692193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 flipV="1">
            <a:off x="4396378" y="4577131"/>
            <a:ext cx="0" cy="34622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023245" y="4835399"/>
            <a:ext cx="82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</a:t>
            </a:r>
            <a:r>
              <a:rPr lang="en-US" altLang="zh-CN" dirty="0" smtClean="0"/>
              <a:t>rigger</a:t>
            </a:r>
            <a:endParaRPr lang="zh-CN" altLang="en-US" dirty="0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2834640" y="4577131"/>
            <a:ext cx="74815" cy="734702"/>
          </a:xfrm>
          <a:prstGeom prst="straightConnector1">
            <a:avLst/>
          </a:prstGeom>
          <a:ln w="127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047352" y="5495182"/>
            <a:ext cx="66827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FF9900"/>
                </a:solidFill>
              </a:rPr>
              <a:t>Buffer of bunch by bunch raw ADC data</a:t>
            </a:r>
            <a:endParaRPr lang="en-US" altLang="zh-CN" sz="2800" dirty="0">
              <a:solidFill>
                <a:srgbClr val="FF99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4409" y="922156"/>
            <a:ext cx="7000164" cy="3717735"/>
          </a:xfrm>
          <a:prstGeom prst="rect">
            <a:avLst/>
          </a:prstGeom>
        </p:spPr>
      </p:pic>
      <p:sp>
        <p:nvSpPr>
          <p:cNvPr id="3" name="L 形 2"/>
          <p:cNvSpPr/>
          <p:nvPr/>
        </p:nvSpPr>
        <p:spPr>
          <a:xfrm rot="16200000">
            <a:off x="2843432" y="-326412"/>
            <a:ext cx="4413777" cy="6648507"/>
          </a:xfrm>
          <a:prstGeom prst="corner">
            <a:avLst>
              <a:gd name="adj1" fmla="val 105223"/>
              <a:gd name="adj2" fmla="val 30327"/>
            </a:avLst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374408" y="796214"/>
            <a:ext cx="2266498" cy="3019328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25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37981" y="-99230"/>
            <a:ext cx="31624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Hardware</a:t>
            </a:r>
            <a:endParaRPr lang="zh-CN" altLang="en-US" sz="4800" dirty="0">
              <a:ln w="0"/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516765" y="1239753"/>
            <a:ext cx="4290321" cy="6209673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334713" y="820511"/>
            <a:ext cx="84872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ADC : 500Msps - 12bits, AC coupled</a:t>
            </a:r>
          </a:p>
        </p:txBody>
      </p:sp>
      <p:sp>
        <p:nvSpPr>
          <p:cNvPr id="2" name="矩形 1"/>
          <p:cNvSpPr/>
          <p:nvPr/>
        </p:nvSpPr>
        <p:spPr>
          <a:xfrm>
            <a:off x="1557089" y="3056116"/>
            <a:ext cx="2851332" cy="1168985"/>
          </a:xfrm>
          <a:prstGeom prst="rect">
            <a:avLst/>
          </a:prstGeom>
          <a:noFill/>
          <a:ln w="38100">
            <a:solidFill>
              <a:srgbClr val="FF99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557089" y="4954188"/>
            <a:ext cx="2851332" cy="1168985"/>
          </a:xfrm>
          <a:prstGeom prst="rect">
            <a:avLst/>
          </a:prstGeom>
          <a:noFill/>
          <a:ln w="38100">
            <a:solidFill>
              <a:srgbClr val="FF99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557089" y="4283290"/>
            <a:ext cx="2851332" cy="623963"/>
          </a:xfrm>
          <a:prstGeom prst="rect">
            <a:avLst/>
          </a:prstGeom>
          <a:noFill/>
          <a:ln w="38100">
            <a:solidFill>
              <a:srgbClr val="C915B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915B4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50479" y="3221461"/>
            <a:ext cx="862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rgbClr val="FFC000"/>
                </a:solidFill>
              </a:rPr>
              <a:t>ADC_a</a:t>
            </a:r>
            <a:r>
              <a:rPr lang="en-US" altLang="zh-CN" dirty="0" smtClean="0">
                <a:solidFill>
                  <a:srgbClr val="C00000"/>
                </a:solidFill>
              </a:rPr>
              <a:t> 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3250478" y="3648982"/>
            <a:ext cx="873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rgbClr val="FFC000"/>
                </a:solidFill>
              </a:rPr>
              <a:t>ADC_b</a:t>
            </a:r>
            <a:r>
              <a:rPr lang="en-US" altLang="zh-CN" dirty="0" smtClean="0">
                <a:solidFill>
                  <a:srgbClr val="C00000"/>
                </a:solidFill>
              </a:rPr>
              <a:t> 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3250478" y="5083643"/>
            <a:ext cx="873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rgbClr val="FFC000"/>
                </a:solidFill>
              </a:rPr>
              <a:t>ADC_c</a:t>
            </a:r>
            <a:r>
              <a:rPr lang="en-US" altLang="zh-CN" dirty="0" smtClean="0">
                <a:solidFill>
                  <a:srgbClr val="C00000"/>
                </a:solidFill>
              </a:rPr>
              <a:t> 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3239259" y="5569842"/>
            <a:ext cx="873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rgbClr val="FFC000"/>
                </a:solidFill>
              </a:rPr>
              <a:t>ADC_d</a:t>
            </a:r>
            <a:r>
              <a:rPr lang="en-US" altLang="zh-CN" dirty="0" smtClean="0">
                <a:solidFill>
                  <a:srgbClr val="C00000"/>
                </a:solidFill>
              </a:rPr>
              <a:t> 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2545776" y="4374681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C915B4"/>
                </a:solidFill>
              </a:rPr>
              <a:t>clock</a:t>
            </a:r>
            <a:endParaRPr lang="zh-CN" altLang="en-US" dirty="0">
              <a:solidFill>
                <a:srgbClr val="C915B4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4713" y="1245322"/>
            <a:ext cx="86737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Sampling clock: 500MHz,free running clock or externally          clock locked with beam signal</a:t>
            </a:r>
          </a:p>
        </p:txBody>
      </p:sp>
      <p:sp>
        <p:nvSpPr>
          <p:cNvPr id="37" name="矩形 36"/>
          <p:cNvSpPr/>
          <p:nvPr/>
        </p:nvSpPr>
        <p:spPr>
          <a:xfrm>
            <a:off x="560134" y="3986959"/>
            <a:ext cx="11389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AFE</a:t>
            </a:r>
          </a:p>
        </p:txBody>
      </p:sp>
      <p:sp>
        <p:nvSpPr>
          <p:cNvPr id="38" name="矩形 37"/>
          <p:cNvSpPr/>
          <p:nvPr/>
        </p:nvSpPr>
        <p:spPr>
          <a:xfrm>
            <a:off x="7823747" y="3986959"/>
            <a:ext cx="11389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DFE</a:t>
            </a:r>
          </a:p>
        </p:txBody>
      </p:sp>
    </p:spTree>
    <p:extLst>
      <p:ext uri="{BB962C8B-B14F-4D97-AF65-F5344CB8AC3E}">
        <p14:creationId xmlns:p14="http://schemas.microsoft.com/office/powerpoint/2010/main" val="182330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" grpId="0" animBg="1"/>
      <p:bldP spid="28" grpId="0" animBg="1"/>
      <p:bldP spid="31" grpId="0" animBg="1"/>
      <p:bldP spid="4" grpId="0"/>
      <p:bldP spid="33" grpId="0"/>
      <p:bldP spid="34" grpId="0"/>
      <p:bldP spid="35" grpId="0"/>
      <p:bldP spid="3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516765" y="1239753"/>
            <a:ext cx="4290321" cy="620967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557089" y="3056116"/>
            <a:ext cx="2851332" cy="1168985"/>
          </a:xfrm>
          <a:prstGeom prst="rect">
            <a:avLst/>
          </a:prstGeom>
          <a:noFill/>
          <a:ln w="38100">
            <a:solidFill>
              <a:srgbClr val="FF99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557089" y="4954188"/>
            <a:ext cx="2851332" cy="1168985"/>
          </a:xfrm>
          <a:prstGeom prst="rect">
            <a:avLst/>
          </a:prstGeom>
          <a:noFill/>
          <a:ln w="38100">
            <a:solidFill>
              <a:srgbClr val="FF99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557089" y="4283290"/>
            <a:ext cx="2851332" cy="623963"/>
          </a:xfrm>
          <a:prstGeom prst="rect">
            <a:avLst/>
          </a:prstGeom>
          <a:noFill/>
          <a:ln w="38100">
            <a:solidFill>
              <a:srgbClr val="C915B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915B4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50479" y="3221461"/>
            <a:ext cx="862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rgbClr val="FFC000"/>
                </a:solidFill>
              </a:rPr>
              <a:t>ADC_a</a:t>
            </a:r>
            <a:r>
              <a:rPr lang="en-US" altLang="zh-CN" dirty="0" smtClean="0">
                <a:solidFill>
                  <a:srgbClr val="C00000"/>
                </a:solidFill>
              </a:rPr>
              <a:t> 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3250478" y="3648982"/>
            <a:ext cx="873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rgbClr val="FFC000"/>
                </a:solidFill>
              </a:rPr>
              <a:t>ADC_b</a:t>
            </a:r>
            <a:r>
              <a:rPr lang="en-US" altLang="zh-CN" dirty="0" smtClean="0">
                <a:solidFill>
                  <a:srgbClr val="C00000"/>
                </a:solidFill>
              </a:rPr>
              <a:t> 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3250478" y="5083643"/>
            <a:ext cx="873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rgbClr val="FFC000"/>
                </a:solidFill>
              </a:rPr>
              <a:t>ADC_c</a:t>
            </a:r>
            <a:r>
              <a:rPr lang="en-US" altLang="zh-CN" dirty="0" smtClean="0">
                <a:solidFill>
                  <a:srgbClr val="C00000"/>
                </a:solidFill>
              </a:rPr>
              <a:t> 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3239259" y="5569842"/>
            <a:ext cx="873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rgbClr val="FFC000"/>
                </a:solidFill>
              </a:rPr>
              <a:t>ADC_d</a:t>
            </a:r>
            <a:r>
              <a:rPr lang="en-US" altLang="zh-CN" dirty="0" smtClean="0">
                <a:solidFill>
                  <a:srgbClr val="C00000"/>
                </a:solidFill>
              </a:rPr>
              <a:t> 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2545776" y="4374681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C915B4"/>
                </a:solidFill>
              </a:rPr>
              <a:t>clock</a:t>
            </a:r>
            <a:endParaRPr lang="zh-CN" altLang="en-US" dirty="0">
              <a:solidFill>
                <a:srgbClr val="C915B4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60134" y="3986959"/>
            <a:ext cx="11389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AFE</a:t>
            </a:r>
          </a:p>
        </p:txBody>
      </p:sp>
      <p:sp>
        <p:nvSpPr>
          <p:cNvPr id="38" name="矩形 37"/>
          <p:cNvSpPr/>
          <p:nvPr/>
        </p:nvSpPr>
        <p:spPr>
          <a:xfrm>
            <a:off x="7823747" y="3986959"/>
            <a:ext cx="11389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DFE</a:t>
            </a:r>
          </a:p>
        </p:txBody>
      </p:sp>
      <p:sp>
        <p:nvSpPr>
          <p:cNvPr id="19" name="矩形 18"/>
          <p:cNvSpPr/>
          <p:nvPr/>
        </p:nvSpPr>
        <p:spPr>
          <a:xfrm>
            <a:off x="334713" y="820511"/>
            <a:ext cx="84872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Interface: SMA, Ethernet,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UART, JTAG, SFP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34713" y="1374459"/>
            <a:ext cx="84872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Memory : DDR3_PL, DDR3_PS, </a:t>
            </a:r>
            <a:r>
              <a:rPr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QSPI_flash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SD_card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683433" y="2205506"/>
            <a:ext cx="1083329" cy="4290321"/>
          </a:xfrm>
          <a:prstGeom prst="rect">
            <a:avLst/>
          </a:prstGeom>
          <a:noFill/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392297" y="4960265"/>
            <a:ext cx="1249571" cy="1535561"/>
          </a:xfrm>
          <a:prstGeom prst="rect">
            <a:avLst/>
          </a:prstGeom>
          <a:noFill/>
          <a:ln w="38100">
            <a:solidFill>
              <a:srgbClr val="CC245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237981" y="-99230"/>
            <a:ext cx="31624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Hardware</a:t>
            </a:r>
            <a:endParaRPr lang="zh-CN" altLang="en-US" sz="4800" dirty="0">
              <a:ln w="0"/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14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2458455" y="5499368"/>
            <a:ext cx="80224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ADC</a:t>
            </a:r>
          </a:p>
          <a:p>
            <a:pPr algn="ctr"/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701161" y="2836442"/>
            <a:ext cx="127648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ZYNQ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583155" y="331325"/>
            <a:ext cx="4123346" cy="5967999"/>
          </a:xfrm>
          <a:prstGeom prst="rect">
            <a:avLst/>
          </a:prstGeom>
        </p:spPr>
      </p:pic>
      <p:sp>
        <p:nvSpPr>
          <p:cNvPr id="15" name="右大括号 14"/>
          <p:cNvSpPr/>
          <p:nvPr/>
        </p:nvSpPr>
        <p:spPr>
          <a:xfrm rot="10800000">
            <a:off x="1412254" y="2284560"/>
            <a:ext cx="248574" cy="2467992"/>
          </a:xfrm>
          <a:prstGeom prst="rightBrace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2278" y="3195390"/>
            <a:ext cx="133997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BPM signal inputs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2278" y="2033604"/>
            <a:ext cx="133997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lock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ignal inputs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1288472" y="2679935"/>
            <a:ext cx="457200" cy="719019"/>
          </a:xfrm>
          <a:prstGeom prst="straightConnector1">
            <a:avLst/>
          </a:prstGeom>
          <a:ln w="19050">
            <a:solidFill>
              <a:srgbClr val="FF99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7683128" y="4480316"/>
            <a:ext cx="127648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Ethernet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 flipH="1" flipV="1">
            <a:off x="7421010" y="4708767"/>
            <a:ext cx="456394" cy="43785"/>
          </a:xfrm>
          <a:prstGeom prst="straightConnector1">
            <a:avLst/>
          </a:prstGeom>
          <a:ln w="19050">
            <a:solidFill>
              <a:srgbClr val="FF99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7683128" y="4937218"/>
            <a:ext cx="127648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uart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flipH="1" flipV="1">
            <a:off x="7524919" y="5012430"/>
            <a:ext cx="352485" cy="109455"/>
          </a:xfrm>
          <a:prstGeom prst="straightConnector1">
            <a:avLst/>
          </a:prstGeom>
          <a:ln w="19050">
            <a:solidFill>
              <a:srgbClr val="FF99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7683127" y="3959730"/>
            <a:ext cx="127648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SD card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 flipH="1">
            <a:off x="7324028" y="4176662"/>
            <a:ext cx="553376" cy="211322"/>
          </a:xfrm>
          <a:prstGeom prst="straightConnector1">
            <a:avLst/>
          </a:prstGeom>
          <a:ln w="19050">
            <a:solidFill>
              <a:srgbClr val="FF99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6380826" y="5499370"/>
            <a:ext cx="1152229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DDR3</a:t>
            </a:r>
          </a:p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(PL &amp;PS)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直接箭头连接符 29"/>
          <p:cNvCxnSpPr/>
          <p:nvPr/>
        </p:nvCxnSpPr>
        <p:spPr>
          <a:xfrm flipH="1" flipV="1">
            <a:off x="5752407" y="4387986"/>
            <a:ext cx="1082350" cy="1111384"/>
          </a:xfrm>
          <a:prstGeom prst="straightConnector1">
            <a:avLst/>
          </a:prstGeom>
          <a:ln w="19050">
            <a:solidFill>
              <a:srgbClr val="FF99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9" idx="0"/>
          </p:cNvCxnSpPr>
          <p:nvPr/>
        </p:nvCxnSpPr>
        <p:spPr>
          <a:xfrm flipH="1" flipV="1">
            <a:off x="6346937" y="4246852"/>
            <a:ext cx="610004" cy="1252518"/>
          </a:xfrm>
          <a:prstGeom prst="straightConnector1">
            <a:avLst/>
          </a:prstGeom>
          <a:ln w="19050">
            <a:solidFill>
              <a:srgbClr val="FF99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5456396" y="5499369"/>
            <a:ext cx="80224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QSPI flash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直接箭头连接符 40"/>
          <p:cNvCxnSpPr/>
          <p:nvPr/>
        </p:nvCxnSpPr>
        <p:spPr>
          <a:xfrm flipV="1">
            <a:off x="5927963" y="5144471"/>
            <a:ext cx="51887" cy="390696"/>
          </a:xfrm>
          <a:prstGeom prst="straightConnector1">
            <a:avLst/>
          </a:prstGeom>
          <a:ln w="19050">
            <a:solidFill>
              <a:srgbClr val="FF99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7683127" y="1799876"/>
            <a:ext cx="127648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trigger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4" name="直接箭头连接符 43"/>
          <p:cNvCxnSpPr/>
          <p:nvPr/>
        </p:nvCxnSpPr>
        <p:spPr>
          <a:xfrm flipH="1" flipV="1">
            <a:off x="7502893" y="1978752"/>
            <a:ext cx="374511" cy="5790"/>
          </a:xfrm>
          <a:prstGeom prst="straightConnector1">
            <a:avLst/>
          </a:prstGeom>
          <a:ln w="19050">
            <a:solidFill>
              <a:srgbClr val="FF99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H="1">
            <a:off x="6258642" y="3039444"/>
            <a:ext cx="1555322" cy="465171"/>
          </a:xfrm>
          <a:prstGeom prst="straightConnector1">
            <a:avLst/>
          </a:prstGeom>
          <a:ln w="19050">
            <a:solidFill>
              <a:srgbClr val="FF99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flipV="1">
            <a:off x="2759825" y="4873111"/>
            <a:ext cx="99753" cy="662056"/>
          </a:xfrm>
          <a:prstGeom prst="straightConnector1">
            <a:avLst/>
          </a:prstGeom>
          <a:ln w="19050">
            <a:solidFill>
              <a:srgbClr val="FF99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2590714" y="857985"/>
            <a:ext cx="133997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311965" y="850781"/>
            <a:ext cx="133997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直接箭头连接符 37"/>
          <p:cNvCxnSpPr/>
          <p:nvPr/>
        </p:nvCxnSpPr>
        <p:spPr>
          <a:xfrm>
            <a:off x="3358342" y="1141690"/>
            <a:ext cx="8314" cy="412790"/>
          </a:xfrm>
          <a:prstGeom prst="straightConnector1">
            <a:avLst/>
          </a:prstGeom>
          <a:ln w="19050">
            <a:solidFill>
              <a:srgbClr val="FF99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>
            <a:off x="6019806" y="1128836"/>
            <a:ext cx="8314" cy="412790"/>
          </a:xfrm>
          <a:prstGeom prst="straightConnector1">
            <a:avLst/>
          </a:prstGeom>
          <a:ln w="19050">
            <a:solidFill>
              <a:srgbClr val="FF99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237981" y="-99230"/>
            <a:ext cx="31624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Hardware</a:t>
            </a:r>
            <a:endParaRPr lang="zh-CN" altLang="en-US" sz="4800" dirty="0">
              <a:ln w="0"/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37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4234" y="5949181"/>
            <a:ext cx="4263389" cy="63257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779" y="5353378"/>
            <a:ext cx="4263389" cy="6325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97" y="111411"/>
            <a:ext cx="784297" cy="5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>
            <a:off x="251520" y="691709"/>
            <a:ext cx="857048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74567" y="0"/>
            <a:ext cx="3200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000" dirty="0" smtClean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ADC </a:t>
            </a:r>
            <a:r>
              <a:rPr lang="en-US" altLang="zh-CN" sz="4000" dirty="0" smtClean="0"/>
              <a:t>CLOCK</a:t>
            </a:r>
            <a:endParaRPr lang="en-US" altLang="zh-CN" sz="4000" dirty="0"/>
          </a:p>
          <a:p>
            <a:pPr algn="just"/>
            <a:endParaRPr lang="zh-CN" altLang="en-US" sz="4800" dirty="0">
              <a:ln w="0"/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69033" y="98458"/>
            <a:ext cx="27681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en-US" altLang="zh-CN" sz="2000" dirty="0">
                <a:ln w="0"/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n w="0"/>
                <a:solidFill>
                  <a:srgbClr val="FF9900"/>
                </a:solidFill>
                <a:latin typeface="Times New Roman" panose="02020603050405020304" pitchFamily="18" charset="0"/>
                <a:ea typeface="DotumChe" panose="020B0609000101010101" pitchFamily="49" charset="-127"/>
                <a:cs typeface="Times New Roman" panose="02020603050405020304" pitchFamily="18" charset="0"/>
              </a:rPr>
              <a:t>IHEP BI Group</a:t>
            </a:r>
            <a:endParaRPr lang="zh-CN" altLang="zh-CN" sz="2000" dirty="0">
              <a:ln w="0"/>
              <a:solidFill>
                <a:srgbClr val="FF9900"/>
              </a:solidFill>
              <a:latin typeface="Times New Roman" panose="02020603050405020304" pitchFamily="18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29" y="858643"/>
            <a:ext cx="4029535" cy="273427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408126" y="1003745"/>
            <a:ext cx="25585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Clock </a:t>
            </a:r>
            <a:r>
              <a:rPr lang="en-US" altLang="zh-CN" dirty="0" smtClean="0"/>
              <a:t>chip Jitter </a:t>
            </a:r>
            <a:r>
              <a:rPr lang="zh-CN" altLang="en-US" dirty="0" smtClean="0"/>
              <a:t>：</a:t>
            </a:r>
            <a:r>
              <a:rPr lang="en-US" altLang="zh-CN" dirty="0" smtClean="0"/>
              <a:t>100fs</a:t>
            </a:r>
            <a:endParaRPr lang="en-US" altLang="zh-CN" dirty="0"/>
          </a:p>
        </p:txBody>
      </p:sp>
      <p:sp>
        <p:nvSpPr>
          <p:cNvPr id="15" name="矩形 14"/>
          <p:cNvSpPr/>
          <p:nvPr/>
        </p:nvSpPr>
        <p:spPr>
          <a:xfrm>
            <a:off x="5386224" y="2037166"/>
            <a:ext cx="33439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Each clock output delay:</a:t>
            </a:r>
          </a:p>
          <a:p>
            <a:r>
              <a:rPr lang="en-US" altLang="zh-CN" sz="2000" dirty="0" smtClean="0"/>
              <a:t>150ps step size ,</a:t>
            </a:r>
          </a:p>
          <a:p>
            <a:r>
              <a:rPr lang="en-US" altLang="zh-CN" sz="2000" dirty="0" smtClean="0"/>
              <a:t>range from 0 to 2250ps</a:t>
            </a:r>
            <a:endParaRPr lang="en-US" altLang="zh-CN" sz="2000" dirty="0"/>
          </a:p>
        </p:txBody>
      </p:sp>
      <p:sp>
        <p:nvSpPr>
          <p:cNvPr id="2" name="矩形 1"/>
          <p:cNvSpPr/>
          <p:nvPr/>
        </p:nvSpPr>
        <p:spPr>
          <a:xfrm>
            <a:off x="251518" y="3683866"/>
            <a:ext cx="8339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Automatic </a:t>
            </a:r>
            <a:r>
              <a:rPr lang="en-US" altLang="zh-CN" sz="2000" dirty="0" smtClean="0"/>
              <a:t>find </a:t>
            </a:r>
            <a:r>
              <a:rPr lang="en-US" altLang="zh-CN" sz="2000" dirty="0" smtClean="0"/>
              <a:t>the </a:t>
            </a:r>
            <a:r>
              <a:rPr lang="en-US" altLang="zh-CN" sz="2000" dirty="0"/>
              <a:t>peak </a:t>
            </a:r>
            <a:r>
              <a:rPr lang="en-US" altLang="zh-CN" sz="2000" dirty="0" smtClean="0"/>
              <a:t>value of BPM </a:t>
            </a:r>
            <a:r>
              <a:rPr lang="en-US" altLang="zh-CN" sz="2000" dirty="0"/>
              <a:t>signal </a:t>
            </a:r>
            <a:r>
              <a:rPr lang="zh-CN" altLang="en-US" sz="2000" dirty="0" smtClean="0"/>
              <a:t>， </a:t>
            </a:r>
            <a:r>
              <a:rPr lang="en-US" altLang="zh-CN" sz="2000" dirty="0"/>
              <a:t>No need to use a phase shifter</a:t>
            </a:r>
          </a:p>
        </p:txBody>
      </p:sp>
      <p:sp>
        <p:nvSpPr>
          <p:cNvPr id="12" name="矩形 11"/>
          <p:cNvSpPr/>
          <p:nvPr/>
        </p:nvSpPr>
        <p:spPr>
          <a:xfrm>
            <a:off x="390698" y="812449"/>
            <a:ext cx="4287576" cy="2780469"/>
          </a:xfrm>
          <a:prstGeom prst="rect">
            <a:avLst/>
          </a:prstGeom>
          <a:noFill/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223163" y="1895875"/>
            <a:ext cx="2939935" cy="1262962"/>
          </a:xfrm>
          <a:prstGeom prst="rect">
            <a:avLst/>
          </a:prstGeom>
          <a:noFill/>
          <a:ln w="38100">
            <a:solidFill>
              <a:srgbClr val="C915B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下箭头 2"/>
          <p:cNvSpPr/>
          <p:nvPr/>
        </p:nvSpPr>
        <p:spPr>
          <a:xfrm>
            <a:off x="6600305" y="3250276"/>
            <a:ext cx="224444" cy="463381"/>
          </a:xfrm>
          <a:prstGeom prst="downArrow">
            <a:avLst/>
          </a:prstGeom>
          <a:solidFill>
            <a:srgbClr val="C915B4"/>
          </a:solidFill>
          <a:ln>
            <a:solidFill>
              <a:srgbClr val="C915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51518" y="4678987"/>
            <a:ext cx="25585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BPM signal</a:t>
            </a:r>
            <a:endParaRPr lang="en-US" altLang="zh-CN" dirty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4018" y="4043253"/>
            <a:ext cx="7306127" cy="1452013"/>
          </a:xfrm>
          <a:prstGeom prst="rect">
            <a:avLst/>
          </a:prstGeom>
        </p:spPr>
      </p:pic>
      <p:cxnSp>
        <p:nvCxnSpPr>
          <p:cNvPr id="17" name="直接连接符 16"/>
          <p:cNvCxnSpPr/>
          <p:nvPr/>
        </p:nvCxnSpPr>
        <p:spPr>
          <a:xfrm flipH="1">
            <a:off x="2405150" y="4210258"/>
            <a:ext cx="5542" cy="2418151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2413463" y="4315067"/>
            <a:ext cx="2246022" cy="8355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3302505" y="4357617"/>
            <a:ext cx="8562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6ns</a:t>
            </a:r>
            <a:endParaRPr lang="en-US" altLang="zh-CN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91193" y="5458232"/>
            <a:ext cx="25585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ADC CLOCK</a:t>
            </a:r>
            <a:endParaRPr lang="en-US" altLang="zh-CN" dirty="0">
              <a:solidFill>
                <a:srgbClr val="FF0000"/>
              </a:solidFill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651172" y="4210258"/>
            <a:ext cx="5542" cy="2418151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/>
          <p:nvPr/>
        </p:nvCxnSpPr>
        <p:spPr>
          <a:xfrm flipV="1">
            <a:off x="2396837" y="5511016"/>
            <a:ext cx="0" cy="3555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/>
          <p:nvPr/>
        </p:nvCxnSpPr>
        <p:spPr>
          <a:xfrm flipH="1" flipV="1">
            <a:off x="4649568" y="6122086"/>
            <a:ext cx="2771" cy="2243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>
            <a:off x="2521996" y="5761026"/>
            <a:ext cx="1890430" cy="307522"/>
          </a:xfrm>
          <a:prstGeom prst="straightConnector1">
            <a:avLst/>
          </a:prstGeom>
          <a:ln>
            <a:solidFill>
              <a:srgbClr val="C915B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/>
          <p:nvPr/>
        </p:nvCxnSpPr>
        <p:spPr>
          <a:xfrm flipV="1">
            <a:off x="2723181" y="4043253"/>
            <a:ext cx="969" cy="2311492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8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3" grpId="0" animBg="1"/>
      <p:bldP spid="16" grpId="0"/>
      <p:bldP spid="22" grpId="0"/>
      <p:bldP spid="30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33780</TotalTime>
  <Words>418</Words>
  <Application>Microsoft Office PowerPoint</Application>
  <PresentationFormat>全屏显示(4:3)</PresentationFormat>
  <Paragraphs>121</Paragraphs>
  <Slides>22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DotumChe</vt:lpstr>
      <vt:lpstr>华文中宋</vt:lpstr>
      <vt:lpstr>宋体</vt:lpstr>
      <vt:lpstr>微软雅黑</vt:lpstr>
      <vt:lpstr>Arial</vt:lpstr>
      <vt:lpstr>Calibri</vt:lpstr>
      <vt:lpstr>Calibri Light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unknown</dc:creator>
  <cp:lastModifiedBy>unknown</cp:lastModifiedBy>
  <cp:revision>271</cp:revision>
  <dcterms:created xsi:type="dcterms:W3CDTF">2018-12-10T01:08:48Z</dcterms:created>
  <dcterms:modified xsi:type="dcterms:W3CDTF">2019-05-31T06:34:35Z</dcterms:modified>
</cp:coreProperties>
</file>