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1" r:id="rId1"/>
    <p:sldMasterId id="2147483695" r:id="rId2"/>
    <p:sldMasterId id="2147483697" r:id="rId3"/>
    <p:sldMasterId id="2147483700" r:id="rId4"/>
  </p:sldMasterIdLst>
  <p:notesMasterIdLst>
    <p:notesMasterId r:id="rId24"/>
  </p:notesMasterIdLst>
  <p:handoutMasterIdLst>
    <p:handoutMasterId r:id="rId25"/>
  </p:handoutMasterIdLst>
  <p:sldIdLst>
    <p:sldId id="615" r:id="rId5"/>
    <p:sldId id="718" r:id="rId6"/>
    <p:sldId id="715" r:id="rId7"/>
    <p:sldId id="717" r:id="rId8"/>
    <p:sldId id="722" r:id="rId9"/>
    <p:sldId id="724" r:id="rId10"/>
    <p:sldId id="720" r:id="rId11"/>
    <p:sldId id="725" r:id="rId12"/>
    <p:sldId id="723" r:id="rId13"/>
    <p:sldId id="730" r:id="rId14"/>
    <p:sldId id="686" r:id="rId15"/>
    <p:sldId id="691" r:id="rId16"/>
    <p:sldId id="735" r:id="rId17"/>
    <p:sldId id="695" r:id="rId18"/>
    <p:sldId id="706" r:id="rId19"/>
    <p:sldId id="709" r:id="rId20"/>
    <p:sldId id="696" r:id="rId21"/>
    <p:sldId id="711" r:id="rId22"/>
    <p:sldId id="714" r:id="rId23"/>
  </p:sldIdLst>
  <p:sldSz cx="9144000" cy="6858000" type="screen4x3"/>
  <p:notesSz cx="7099300" cy="10234613"/>
  <p:embeddedFontLst>
    <p:embeddedFont>
      <p:font typeface="Arial Unicode MS" panose="020B0604020202020204" pitchFamily="34" charset="-128"/>
      <p:regular r:id="rId26"/>
    </p:embeddedFont>
    <p:embeddedFont>
      <p:font typeface="ＭＳ Ｐゴシック" panose="020B0600070205080204" pitchFamily="34" charset="-128"/>
      <p:regular r:id="rId27"/>
    </p:embeddedFont>
    <p:embeddedFont>
      <p:font typeface="Cambria Math" panose="02040503050406030204" pitchFamily="18" charset="0"/>
      <p:regular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Comic Sans MS" panose="030F0702030302020204" pitchFamily="66" charset="0"/>
      <p:regular r:id="rId33"/>
      <p:bold r:id="rId34"/>
      <p:italic r:id="rId35"/>
      <p:boldItalic r:id="rId36"/>
    </p:embeddedFont>
    <p:embeddedFont>
      <p:font typeface="Helvetica" panose="020B0604020202020204" pitchFamily="34" charset="0"/>
      <p:regular r:id="rId37"/>
      <p:bold r:id="rId38"/>
      <p:italic r:id="rId39"/>
      <p:boldItalic r:id="rId40"/>
    </p:embeddedFont>
  </p:embeddedFontLst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omic Sans MS" pitchFamily="66" charset="0"/>
        <a:ea typeface="Arial Unicode MS" pitchFamily="34" charset="-128"/>
        <a:cs typeface="Arial Unicode MS" pitchFamily="3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00FF"/>
    <a:srgbClr val="F18F1F"/>
    <a:srgbClr val="009FDF"/>
    <a:srgbClr val="FFFFCC"/>
    <a:srgbClr val="FFFFFF"/>
    <a:srgbClr val="FFFF99"/>
    <a:srgbClr val="006699"/>
    <a:srgbClr val="336699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7214" autoAdjust="0"/>
  </p:normalViewPr>
  <p:slideViewPr>
    <p:cSldViewPr>
      <p:cViewPr>
        <p:scale>
          <a:sx n="120" d="100"/>
          <a:sy n="120" d="100"/>
        </p:scale>
        <p:origin x="-1374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1.fntdata"/><Relationship Id="rId39" Type="http://schemas.openxmlformats.org/officeDocument/2006/relationships/font" Target="fonts/font14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font" Target="fonts/font9.fntdata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4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font" Target="fonts/font15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6.fntdata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RREPS'11, Egham (UK)</a:t>
            </a:r>
            <a:endParaRPr lang="en-GB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295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59" tIns="47380" rIns="94759" bIns="4738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295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59" tIns="47380" rIns="94759" bIns="4738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B21FDFC-D1B3-475B-B146-8275D6C01C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249362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RREPS'11, Egham (UK)</a:t>
            </a:r>
            <a:endParaRPr lang="en-GB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5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59" tIns="47380" rIns="94759" bIns="4738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5" y="9721106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59" tIns="47380" rIns="94759" bIns="4738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BB69C863-0CB0-431D-99BB-3815BB66BB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073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>
              <a:latin typeface="Arial" charset="0"/>
            </a:endParaRPr>
          </a:p>
        </p:txBody>
      </p:sp>
      <p:sp>
        <p:nvSpPr>
          <p:cNvPr id="14340" name="Header Placeholder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 sz="15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804763" indent="-309524" eaLnBrk="0" hangingPunct="0">
              <a:defRPr sz="15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238098" indent="-247620" eaLnBrk="0" hangingPunct="0">
              <a:defRPr sz="15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733337" indent="-247620" eaLnBrk="0" hangingPunct="0">
              <a:defRPr sz="15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228576" indent="-247620" eaLnBrk="0" hangingPunct="0">
              <a:defRPr sz="15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723815" indent="-24762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3219054" indent="-24762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714293" indent="-24762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4209532" indent="-247620" eaLnBrk="0" fontAlgn="base" hangingPunct="0">
              <a:spcBef>
                <a:spcPct val="50000"/>
              </a:spcBef>
              <a:spcAft>
                <a:spcPct val="0"/>
              </a:spcAft>
              <a:defRPr sz="15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GB" sz="1300">
                <a:solidFill>
                  <a:srgbClr val="000000"/>
                </a:solidFill>
                <a:latin typeface="Arial" charset="0"/>
              </a:rPr>
              <a:t>RREPS'11, Egham (UK)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9C863-0CB0-431D-99BB-3815BB66BB1B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RREPS'11, Egham (UK)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1579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9C863-0CB0-431D-99BB-3815BB66BB1B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RREPS'11, Egham (UK)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1579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9C863-0CB0-431D-99BB-3815BB66BB1B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RREPS'11, Egham (UK)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1579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9C863-0CB0-431D-99BB-3815BB66BB1B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RREPS'11, Egham (UK)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1579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9C863-0CB0-431D-99BB-3815BB66BB1B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RREPS'11, Egham (UK)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1579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9C863-0CB0-431D-99BB-3815BB66BB1B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RREPS'11, Egham (UK)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1579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9C863-0CB0-431D-99BB-3815BB66BB1B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RREPS'11, Egham (UK)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1579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9C863-0CB0-431D-99BB-3815BB66BB1B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RREPS'11, Egham (UK)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1579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9C863-0CB0-431D-99BB-3815BB66BB1B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RREPS'11, Egham (UK)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157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9C863-0CB0-431D-99BB-3815BB66BB1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RREPS'11, Egham (UK)</a:t>
            </a: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57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9C863-0CB0-431D-99BB-3815BB66BB1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RREPS'11, Egham (UK)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157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9C863-0CB0-431D-99BB-3815BB66BB1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RREPS'11, Egham (UK)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157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9C863-0CB0-431D-99BB-3815BB66BB1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RREPS'11, Egham (UK)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157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9C863-0CB0-431D-99BB-3815BB66BB1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RREPS'11, Egham (UK)</a:t>
            </a: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579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9C863-0CB0-431D-99BB-3815BB66BB1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RREPS'11, Egham (UK)</a:t>
            </a: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579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9C863-0CB0-431D-99BB-3815BB66BB1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solidFill>
                  <a:srgbClr val="000000"/>
                </a:solidFill>
              </a:rPr>
              <a:t>RREPS'11, Egham (UK)</a:t>
            </a:r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579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9C863-0CB0-431D-99BB-3815BB66BB1B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RREPS'11, Egham (UK)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157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37th ICFA Advanced Beam Dynamics Workshop on Future Light Sources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0D24D-CBDE-4D87-9B61-9137B890822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08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935E8-C1C8-4CE9-810B-D1E959ED47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79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935E8-C1C8-4CE9-810B-D1E959ED47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360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935E8-C1C8-4CE9-810B-D1E959ED47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360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37th ICFA Advanced Beam Dynamics Workshop on Future Light Sources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935E8-C1C8-4CE9-810B-D1E959ED47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360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 sz="1400">
              <a:solidFill>
                <a:srgbClr val="000000"/>
              </a:solidFill>
              <a:ea typeface="+mn-ea"/>
              <a:cs typeface="Times New Roman" pitchFamily="18" charset="0"/>
            </a:endParaRPr>
          </a:p>
        </p:txBody>
      </p:sp>
      <p:sp>
        <p:nvSpPr>
          <p:cNvPr id="227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z="1400">
                <a:solidFill>
                  <a:srgbClr val="000000"/>
                </a:solidFill>
                <a:ea typeface="+mn-ea"/>
                <a:cs typeface="Times New Roman" pitchFamily="18" charset="0"/>
              </a:rPr>
              <a:t>37th ICFA Advanced Beam Dynamics Workshop on Future Light Sources</a:t>
            </a:r>
          </a:p>
        </p:txBody>
      </p:sp>
      <p:sp>
        <p:nvSpPr>
          <p:cNvPr id="227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058E153C-AE14-4D08-8E43-61991BC674A2}" type="slidenum">
              <a:rPr lang="en-GB" sz="1400">
                <a:solidFill>
                  <a:srgbClr val="000000"/>
                </a:solidFill>
                <a:ea typeface="+mn-ea"/>
                <a:cs typeface="Times New Roman" pitchFamily="18" charset="0"/>
              </a:rPr>
              <a:pPr>
                <a:defRPr/>
              </a:pPr>
              <a:t>‹#›</a:t>
            </a:fld>
            <a:endParaRPr lang="en-GB" sz="1400">
              <a:solidFill>
                <a:srgbClr val="000000"/>
              </a:solidFill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9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GB" sz="1400">
              <a:ea typeface="+mn-ea"/>
              <a:cs typeface="Times New Roman" pitchFamily="18" charset="0"/>
            </a:endParaRPr>
          </a:p>
        </p:txBody>
      </p:sp>
      <p:sp>
        <p:nvSpPr>
          <p:cNvPr id="227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z="1400">
                <a:ea typeface="+mn-ea"/>
                <a:cs typeface="Times New Roman" pitchFamily="18" charset="0"/>
              </a:rPr>
              <a:t>37th ICFA Advanced Beam Dynamics Workshop on Future Light Sources</a:t>
            </a:r>
          </a:p>
        </p:txBody>
      </p:sp>
      <p:sp>
        <p:nvSpPr>
          <p:cNvPr id="227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F442D7E1-74AB-4370-9030-E38CDF21B6FE}" type="slidenum">
              <a:rPr lang="en-GB" sz="1400">
                <a:ea typeface="+mn-ea"/>
                <a:cs typeface="Times New Roman" pitchFamily="18" charset="0"/>
              </a:rPr>
              <a:pPr>
                <a:defRPr/>
              </a:pPr>
              <a:t>‹#›</a:t>
            </a:fld>
            <a:endParaRPr lang="en-GB" sz="1400"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GB" sz="1400">
              <a:cs typeface="Times New Roman" pitchFamily="18" charset="0"/>
            </a:endParaRPr>
          </a:p>
        </p:txBody>
      </p:sp>
      <p:sp>
        <p:nvSpPr>
          <p:cNvPr id="227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z="1400">
                <a:cs typeface="Times New Roman" pitchFamily="18" charset="0"/>
              </a:rPr>
              <a:t>37th ICFA Advanced Beam Dynamics Workshop on Future Light Sources</a:t>
            </a:r>
          </a:p>
        </p:txBody>
      </p:sp>
      <p:sp>
        <p:nvSpPr>
          <p:cNvPr id="227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F442D7E1-74AB-4370-9030-E38CDF21B6FE}" type="slidenum">
              <a:rPr lang="en-GB" sz="1400">
                <a:cs typeface="Times New Roman" pitchFamily="18" charset="0"/>
              </a:rPr>
              <a:pPr>
                <a:defRPr/>
              </a:pPr>
              <a:t>‹#›</a:t>
            </a:fld>
            <a:endParaRPr lang="en-GB" sz="1400"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GB" sz="1400">
              <a:cs typeface="Times New Roman" pitchFamily="18" charset="0"/>
            </a:endParaRPr>
          </a:p>
        </p:txBody>
      </p:sp>
      <p:sp>
        <p:nvSpPr>
          <p:cNvPr id="2273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z="1400">
                <a:cs typeface="Times New Roman" pitchFamily="18" charset="0"/>
              </a:rPr>
              <a:t>37th ICFA Advanced Beam Dynamics Workshop on Future Light Sources</a:t>
            </a:r>
          </a:p>
        </p:txBody>
      </p:sp>
      <p:sp>
        <p:nvSpPr>
          <p:cNvPr id="2273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F442D7E1-74AB-4370-9030-E38CDF21B6FE}" type="slidenum">
              <a:rPr lang="en-GB" sz="1400">
                <a:cs typeface="Times New Roman" pitchFamily="18" charset="0"/>
              </a:rPr>
              <a:pPr>
                <a:defRPr/>
              </a:pPr>
              <a:t>‹#›</a:t>
            </a:fld>
            <a:endParaRPr lang="en-GB" sz="1400"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7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11" Type="http://schemas.openxmlformats.org/officeDocument/2006/relationships/image" Target="../media/image41.png"/><Relationship Id="rId5" Type="http://schemas.openxmlformats.org/officeDocument/2006/relationships/image" Target="../media/image10.png"/><Relationship Id="rId10" Type="http://schemas.openxmlformats.org/officeDocument/2006/relationships/image" Target="../media/image40.png"/><Relationship Id="rId4" Type="http://schemas.openxmlformats.org/officeDocument/2006/relationships/image" Target="../media/image9.png"/><Relationship Id="rId9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9.png"/><Relationship Id="rId7" Type="http://schemas.openxmlformats.org/officeDocument/2006/relationships/image" Target="../media/image3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45.png"/><Relationship Id="rId4" Type="http://schemas.openxmlformats.org/officeDocument/2006/relationships/image" Target="../media/image10.png"/><Relationship Id="rId9" Type="http://schemas.openxmlformats.org/officeDocument/2006/relationships/image" Target="../media/image41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9.pn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11" Type="http://schemas.openxmlformats.org/officeDocument/2006/relationships/image" Target="../media/image46.jpeg"/><Relationship Id="rId5" Type="http://schemas.openxmlformats.org/officeDocument/2006/relationships/image" Target="../media/image7.png"/><Relationship Id="rId10" Type="http://schemas.openxmlformats.org/officeDocument/2006/relationships/image" Target="../media/image45.jpeg"/><Relationship Id="rId4" Type="http://schemas.openxmlformats.org/officeDocument/2006/relationships/image" Target="../media/image10.png"/><Relationship Id="rId9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image" Target="../media/image9.png"/><Relationship Id="rId7" Type="http://schemas.openxmlformats.org/officeDocument/2006/relationships/image" Target="../media/image4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0.png"/><Relationship Id="rId9" Type="http://schemas.openxmlformats.org/officeDocument/2006/relationships/image" Target="../media/image49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9.png"/><Relationship Id="rId7" Type="http://schemas.openxmlformats.org/officeDocument/2006/relationships/image" Target="../media/image50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11" Type="http://schemas.openxmlformats.org/officeDocument/2006/relationships/image" Target="../media/image54.png"/><Relationship Id="rId5" Type="http://schemas.openxmlformats.org/officeDocument/2006/relationships/image" Target="../media/image7.png"/><Relationship Id="rId10" Type="http://schemas.openxmlformats.org/officeDocument/2006/relationships/image" Target="../media/image53.emf"/><Relationship Id="rId4" Type="http://schemas.openxmlformats.org/officeDocument/2006/relationships/image" Target="../media/image10.png"/><Relationship Id="rId9" Type="http://schemas.openxmlformats.org/officeDocument/2006/relationships/image" Target="../media/image5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9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emf"/><Relationship Id="rId5" Type="http://schemas.openxmlformats.org/officeDocument/2006/relationships/image" Target="../media/image55.emf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emf"/><Relationship Id="rId3" Type="http://schemas.openxmlformats.org/officeDocument/2006/relationships/image" Target="../media/image9.png"/><Relationship Id="rId7" Type="http://schemas.openxmlformats.org/officeDocument/2006/relationships/image" Target="../media/image5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60.emf"/><Relationship Id="rId4" Type="http://schemas.openxmlformats.org/officeDocument/2006/relationships/image" Target="../media/image10.png"/><Relationship Id="rId9" Type="http://schemas.openxmlformats.org/officeDocument/2006/relationships/image" Target="../media/image59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9.png"/><Relationship Id="rId7" Type="http://schemas.openxmlformats.org/officeDocument/2006/relationships/image" Target="../media/image6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1.emf"/><Relationship Id="rId5" Type="http://schemas.openxmlformats.org/officeDocument/2006/relationships/image" Target="../media/image7.png"/><Relationship Id="rId4" Type="http://schemas.openxmlformats.org/officeDocument/2006/relationships/image" Target="../media/image10.png"/><Relationship Id="rId9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hyperlink" Target="https://doi.org/10.1063/1.4952814" TargetMode="Externa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7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9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0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9.png"/><Relationship Id="rId7" Type="http://schemas.openxmlformats.org/officeDocument/2006/relationships/image" Target="../media/image20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11" Type="http://schemas.openxmlformats.org/officeDocument/2006/relationships/image" Target="../media/image8.png"/><Relationship Id="rId5" Type="http://schemas.openxmlformats.org/officeDocument/2006/relationships/image" Target="../media/image7.png"/><Relationship Id="rId15" Type="http://schemas.openxmlformats.org/officeDocument/2006/relationships/image" Target="../media/image27.png"/><Relationship Id="rId10" Type="http://schemas.openxmlformats.org/officeDocument/2006/relationships/image" Target="../media/image23.png"/><Relationship Id="rId19" Type="http://schemas.openxmlformats.org/officeDocument/2006/relationships/image" Target="../media/image31.png"/><Relationship Id="rId4" Type="http://schemas.openxmlformats.org/officeDocument/2006/relationships/image" Target="../media/image10.png"/><Relationship Id="rId9" Type="http://schemas.openxmlformats.org/officeDocument/2006/relationships/image" Target="../media/image22.png"/><Relationship Id="rId1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1" Type="http://schemas.openxmlformats.org/officeDocument/2006/relationships/image" Target="../media/image3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-11033"/>
            <a:ext cx="9144000" cy="1423809"/>
          </a:xfrm>
          <a:prstGeom prst="rect">
            <a:avLst/>
          </a:prstGeom>
          <a:solidFill>
            <a:srgbClr val="009FD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207652" y="1844824"/>
            <a:ext cx="6155408" cy="1368152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00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BPM Resolution Studies at PETRA III</a:t>
            </a:r>
            <a:endParaRPr lang="en-GB" sz="4000" dirty="0" smtClean="0">
              <a:solidFill>
                <a:srgbClr val="009FD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 txBox="1">
            <a:spLocks noChangeArrowheads="1"/>
          </p:cNvSpPr>
          <p:nvPr/>
        </p:nvSpPr>
        <p:spPr bwMode="auto">
          <a:xfrm>
            <a:off x="1547664" y="3429000"/>
            <a:ext cx="5472608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de-DE" sz="2400" dirty="0" smtClean="0">
                <a:solidFill>
                  <a:srgbClr val="009FD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Gero Kube</a:t>
            </a:r>
            <a:endParaRPr lang="de-DE" sz="1600" dirty="0" smtClean="0">
              <a:solidFill>
                <a:srgbClr val="009FD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de-DE" sz="16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DESY (MDI)</a:t>
            </a:r>
          </a:p>
          <a:p>
            <a:pPr>
              <a:defRPr/>
            </a:pPr>
            <a:endParaRPr lang="de-DE" sz="1600" dirty="0" smtClean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466724" y="4365104"/>
            <a:ext cx="8353748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buFont typeface="Wingdings" pitchFamily="2" charset="2"/>
              <a:buChar char="§"/>
              <a:defRPr/>
            </a:pPr>
            <a:r>
              <a:rPr lang="de-DE" dirty="0">
                <a:solidFill>
                  <a:srgbClr val="F18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solidFill>
                  <a:srgbClr val="F18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de-DE" dirty="0" smtClean="0">
              <a:solidFill>
                <a:srgbClr val="F18F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de-DE" dirty="0">
                <a:solidFill>
                  <a:srgbClr val="F18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solidFill>
                  <a:srgbClr val="F18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Comments on BPM Resolution 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de-DE" dirty="0" smtClean="0">
                <a:solidFill>
                  <a:srgbClr val="F18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„</a:t>
            </a:r>
            <a:r>
              <a:rPr lang="de-DE" dirty="0" err="1" smtClean="0">
                <a:solidFill>
                  <a:srgbClr val="F18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r>
              <a:rPr lang="de-DE" dirty="0" smtClean="0">
                <a:solidFill>
                  <a:srgbClr val="F18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BPM“ </a:t>
            </a:r>
            <a:r>
              <a:rPr lang="de-DE" dirty="0" err="1" smtClean="0">
                <a:solidFill>
                  <a:srgbClr val="F18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Correlation</a:t>
            </a:r>
            <a:r>
              <a:rPr lang="de-DE" dirty="0" smtClean="0">
                <a:solidFill>
                  <a:srgbClr val="F18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de-DE" dirty="0" err="1" smtClean="0">
                <a:solidFill>
                  <a:srgbClr val="F18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Prinicipal</a:t>
            </a:r>
            <a:r>
              <a:rPr lang="de-DE" dirty="0" smtClean="0">
                <a:solidFill>
                  <a:srgbClr val="F18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Components Analysis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de-DE" dirty="0">
                <a:solidFill>
                  <a:srgbClr val="F18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solidFill>
                  <a:srgbClr val="F18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Resolution Studies at PETRA III</a:t>
            </a:r>
          </a:p>
          <a:p>
            <a:pPr eaLnBrk="1" hangingPunct="1">
              <a:buFont typeface="Wingdings" pitchFamily="2" charset="2"/>
              <a:buChar char="§"/>
              <a:defRPr/>
            </a:pPr>
            <a:r>
              <a:rPr lang="de-DE" dirty="0">
                <a:solidFill>
                  <a:srgbClr val="F18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solidFill>
                  <a:srgbClr val="F18F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de-DE" dirty="0" smtClean="0">
              <a:solidFill>
                <a:srgbClr val="F18F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496" y="44624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DEELS 2019 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Image result for DESY logo"/>
          <p:cNvSpPr>
            <a:spLocks noChangeAspect="1" noChangeArrowheads="1"/>
          </p:cNvSpPr>
          <p:nvPr/>
        </p:nvSpPr>
        <p:spPr bwMode="auto">
          <a:xfrm>
            <a:off x="155575" y="-533400"/>
            <a:ext cx="1114425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AutoShape 4" descr="Image result for DESY logo"/>
          <p:cNvSpPr>
            <a:spLocks noChangeAspect="1" noChangeArrowheads="1"/>
          </p:cNvSpPr>
          <p:nvPr/>
        </p:nvSpPr>
        <p:spPr bwMode="auto">
          <a:xfrm>
            <a:off x="307975" y="-381000"/>
            <a:ext cx="1114425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3" name="TextBox 12"/>
          <p:cNvSpPr txBox="1"/>
          <p:nvPr/>
        </p:nvSpPr>
        <p:spPr>
          <a:xfrm>
            <a:off x="73000" y="531428"/>
            <a:ext cx="2001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ESRF, 3. -5. June 2019</a:t>
            </a:r>
            <a:endParaRPr lang="de-DE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806" y="1069988"/>
            <a:ext cx="1835696" cy="32967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1322" y="-1506"/>
            <a:ext cx="1054242" cy="105424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126" name="Line 23"/>
          <p:cNvSpPr>
            <a:spLocks noChangeShapeType="1"/>
          </p:cNvSpPr>
          <p:nvPr/>
        </p:nvSpPr>
        <p:spPr bwMode="auto">
          <a:xfrm>
            <a:off x="-3175" y="1422301"/>
            <a:ext cx="9147175" cy="0"/>
          </a:xfrm>
          <a:prstGeom prst="line">
            <a:avLst/>
          </a:prstGeom>
          <a:noFill/>
          <a:ln w="50800" cmpd="thinThick">
            <a:solidFill>
              <a:srgbClr val="F18F1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400">
              <a:solidFill>
                <a:srgbClr val="FF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47708" y="851488"/>
            <a:ext cx="2229980" cy="551046"/>
            <a:chOff x="73000" y="835586"/>
            <a:chExt cx="2229980" cy="551046"/>
          </a:xfrm>
        </p:grpSpPr>
        <p:sp>
          <p:nvSpPr>
            <p:cNvPr id="8" name="Rectangle 7"/>
            <p:cNvSpPr/>
            <p:nvPr/>
          </p:nvSpPr>
          <p:spPr bwMode="auto">
            <a:xfrm>
              <a:off x="73000" y="835586"/>
              <a:ext cx="2229980" cy="54864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074" name="Picture 2" descr="https://indico.cern.ch/event/789811/images/22520-ESRF-LogoBaseline-RGB_small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296" y="836712"/>
              <a:ext cx="429011" cy="5486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6" name="Picture 4" descr="https://indico.cern.ch/event/789811/images/22340-Aries_logo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674" y="835586"/>
              <a:ext cx="804317" cy="5486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8" name="Picture 6" descr="https://indico.cern.ch/event/789811/images/22521-ALBA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8940" y="847136"/>
              <a:ext cx="984040" cy="539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0857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de-DE" sz="12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Principal</a:t>
            </a:r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Components Analysis </a:t>
            </a:r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2800" b="1" dirty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GB" sz="2800" b="1" dirty="0" smtClean="0">
              <a:solidFill>
                <a:srgbClr val="003E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179388" y="907480"/>
            <a:ext cx="5904780" cy="36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3"/>
              </a:buBlip>
            </a:pP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alternative numerical method   →   Singular Value Decomposition (SVD)</a:t>
            </a:r>
            <a:endParaRPr lang="en-US" sz="1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90" y="65405"/>
            <a:ext cx="613555" cy="61355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05" y="692696"/>
            <a:ext cx="1121118" cy="2013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3" name="Text Box 17"/>
          <p:cNvSpPr txBox="1">
            <a:spLocks noChangeArrowheads="1"/>
          </p:cNvSpPr>
          <p:nvPr/>
        </p:nvSpPr>
        <p:spPr bwMode="auto">
          <a:xfrm>
            <a:off x="4932040" y="6524625"/>
            <a:ext cx="39611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/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DEELS 2019 </a:t>
            </a:r>
            <a:r>
              <a:rPr lang="de-DE" sz="1200" dirty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@ ESRF, 4</a:t>
            </a:r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.6.2019</a:t>
            </a:r>
            <a:endParaRPr lang="en-GB" sz="1200" dirty="0">
              <a:solidFill>
                <a:srgbClr val="8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532761" y="1216889"/>
            <a:ext cx="4309517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 </a:t>
            </a:r>
            <a:r>
              <a:rPr lang="en-US" dirty="0" smtClean="0">
                <a:solidFill>
                  <a:schemeClr val="accent2"/>
                </a:solidFill>
              </a:rPr>
              <a:t>instead of </a:t>
            </a:r>
            <a:r>
              <a:rPr lang="en-US" i="1" dirty="0" smtClean="0">
                <a:solidFill>
                  <a:schemeClr val="accent2"/>
                </a:solidFill>
              </a:rPr>
              <a:t>diagonalization</a:t>
            </a:r>
            <a:r>
              <a:rPr lang="en-US" dirty="0" smtClean="0">
                <a:solidFill>
                  <a:schemeClr val="accent2"/>
                </a:solidFill>
              </a:rPr>
              <a:t> of </a:t>
            </a:r>
            <a:r>
              <a:rPr lang="en-US" i="1" dirty="0" smtClean="0">
                <a:solidFill>
                  <a:schemeClr val="accent2"/>
                </a:solidFill>
              </a:rPr>
              <a:t>covariance matrix</a:t>
            </a:r>
          </a:p>
          <a:p>
            <a:pPr eaLnBrk="1" hangingPunct="1">
              <a:buFontTx/>
              <a:buBlip>
                <a:blip r:embed="rId6"/>
              </a:buBlip>
            </a:pPr>
            <a:r>
              <a:rPr lang="de-DE" sz="200" dirty="0" smtClean="0">
                <a:solidFill>
                  <a:srgbClr val="000000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         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→   </a:t>
            </a:r>
            <a:r>
              <a:rPr lang="de-DE" i="1" dirty="0" smtClean="0">
                <a:solidFill>
                  <a:schemeClr val="tx1"/>
                </a:solidFill>
                <a:cs typeface="Arial Unicode MS" pitchFamily="34" charset="-128"/>
              </a:rPr>
              <a:t>SVD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of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i="1" dirty="0" err="1" smtClean="0">
                <a:solidFill>
                  <a:schemeClr val="tx1"/>
                </a:solidFill>
                <a:cs typeface="Arial Unicode MS" pitchFamily="34" charset="-128"/>
              </a:rPr>
              <a:t>data</a:t>
            </a:r>
            <a:r>
              <a:rPr lang="de-DE" i="1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i="1" dirty="0" err="1" smtClean="0">
                <a:solidFill>
                  <a:schemeClr val="tx1"/>
                </a:solidFill>
                <a:cs typeface="Arial Unicode MS" pitchFamily="34" charset="-128"/>
              </a:rPr>
              <a:t>matrix</a:t>
            </a:r>
            <a:r>
              <a:rPr lang="de-DE" i="1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b="1" i="1" dirty="0" smtClean="0">
                <a:solidFill>
                  <a:schemeClr val="tx1"/>
                </a:solidFill>
                <a:cs typeface="Arial Unicode MS" pitchFamily="34" charset="-128"/>
              </a:rPr>
              <a:t>M</a:t>
            </a:r>
            <a:endParaRPr lang="en-US" b="1" i="1" dirty="0" smtClean="0">
              <a:solidFill>
                <a:schemeClr val="accent2"/>
              </a:solidFill>
            </a:endParaRPr>
          </a:p>
          <a:p>
            <a:pPr eaLnBrk="1" hangingPunct="1">
              <a:buFontTx/>
              <a:buBlip>
                <a:blip r:embed="rId6"/>
              </a:buBlip>
            </a:pP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relation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between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b="1" i="1" dirty="0" err="1" smtClean="0">
                <a:solidFill>
                  <a:srgbClr val="333399"/>
                </a:solidFill>
                <a:cs typeface="Arial Unicode MS" pitchFamily="34" charset="-128"/>
              </a:rPr>
              <a:t>singular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and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b="1" i="1" dirty="0" smtClean="0">
                <a:solidFill>
                  <a:srgbClr val="333399"/>
                </a:solidFill>
                <a:cs typeface="Arial Unicode MS" pitchFamily="34" charset="-128"/>
              </a:rPr>
              <a:t>eigen </a:t>
            </a:r>
            <a:r>
              <a:rPr lang="de-DE" b="1" i="1" dirty="0" err="1" smtClean="0">
                <a:solidFill>
                  <a:srgbClr val="333399"/>
                </a:solidFill>
                <a:cs typeface="Arial Unicode MS" pitchFamily="34" charset="-128"/>
              </a:rPr>
              <a:t>values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:</a:t>
            </a:r>
            <a:endParaRPr lang="de-DE" dirty="0">
              <a:solidFill>
                <a:srgbClr val="333399"/>
              </a:solidFill>
              <a:cs typeface="Arial Unicode MS" pitchFamily="34" charset="-128"/>
            </a:endParaRPr>
          </a:p>
          <a:p>
            <a:pPr eaLnBrk="1" hangingPunct="1"/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          </a:t>
            </a:r>
            <a:r>
              <a:rPr lang="de-DE" sz="200" dirty="0" smtClean="0">
                <a:solidFill>
                  <a:srgbClr val="000000"/>
                </a:solidFill>
                <a:cs typeface="Arial Unicode MS" pitchFamily="34" charset="-128"/>
              </a:rPr>
              <a:t> 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→   </a:t>
            </a:r>
            <a:endParaRPr lang="de-DE" dirty="0" smtClean="0">
              <a:solidFill>
                <a:schemeClr val="tx1"/>
              </a:solidFill>
              <a:cs typeface="Arial Unicode MS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563496" y="1547500"/>
                <a:ext cx="1627946" cy="369332"/>
              </a:xfrm>
              <a:prstGeom prst="rect">
                <a:avLst/>
              </a:prstGeom>
              <a:noFill/>
              <a:ln w="19050">
                <a:solidFill>
                  <a:schemeClr val="accent2"/>
                </a:solidFill>
              </a:ln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b="0" i="1" smtClean="0">
                          <a:solidFill>
                            <a:prstClr val="black"/>
                          </a:solidFill>
                          <a:latin typeface="Cambria Math"/>
                          <a:ea typeface="+mn-ea"/>
                          <a:cs typeface="+mn-cs"/>
                        </a:rPr>
                        <m:t>𝑀</m:t>
                      </m:r>
                      <m:r>
                        <a:rPr lang="de-DE" sz="1800" i="1" smtClean="0">
                          <a:solidFill>
                            <a:prstClr val="black"/>
                          </a:solidFill>
                          <a:latin typeface="Cambria Math"/>
                          <a:ea typeface="+mn-ea"/>
                          <a:cs typeface="+mn-cs"/>
                        </a:rPr>
                        <m:t>=</m:t>
                      </m:r>
                      <m:r>
                        <a:rPr lang="de-DE" sz="1800" i="1" smtClean="0">
                          <a:solidFill>
                            <a:prstClr val="black"/>
                          </a:solidFill>
                          <a:latin typeface="Cambria Math"/>
                          <a:ea typeface="+mn-ea"/>
                          <a:cs typeface="+mn-cs"/>
                        </a:rPr>
                        <m:t>𝑈</m:t>
                      </m:r>
                      <m:r>
                        <a:rPr lang="de-DE" sz="1800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+mn-cs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l-GR" sz="18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+mn-cs"/>
                        </a:rPr>
                        <m:t>Σ</m:t>
                      </m:r>
                      <m:sSup>
                        <m:sSupPr>
                          <m:ctrlPr>
                            <a:rPr lang="el-GR" sz="1800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+mn-cs"/>
                            </a:rPr>
                          </m:ctrlPr>
                        </m:sSupPr>
                        <m:e>
                          <m:r>
                            <a:rPr lang="de-DE" sz="1800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+mn-cs"/>
                            </a:rPr>
                            <m:t> ∙</m:t>
                          </m:r>
                          <m:r>
                            <a:rPr lang="de-DE" sz="1800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+mn-cs"/>
                            </a:rPr>
                            <m:t>𝑉</m:t>
                          </m:r>
                        </m:e>
                        <m:sup>
                          <m:r>
                            <a:rPr lang="de-DE" sz="1800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  <a:cs typeface="+mn-cs"/>
                            </a:rPr>
                            <m:t>𝑇</m:t>
                          </m:r>
                        </m:sup>
                      </m:sSup>
                    </m:oMath>
                  </m:oMathPara>
                </a14:m>
                <a:endParaRPr lang="de-DE" sz="18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3496" y="1547500"/>
                <a:ext cx="1627946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1905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2" descr="https://upload.wikimedia.org/wikipedia/commons/thumb/c/c8/Singular_value_decomposition_visualisation.svg/1024px-Singular_value_decomposition_visualisation.sv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013942"/>
            <a:ext cx="1512168" cy="1766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6"/>
          <p:cNvSpPr>
            <a:spLocks noChangeArrowheads="1"/>
          </p:cNvSpPr>
          <p:nvPr/>
        </p:nvSpPr>
        <p:spPr bwMode="auto">
          <a:xfrm>
            <a:off x="5876095" y="2503929"/>
            <a:ext cx="14401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r>
              <a:rPr lang="en-US" altLang="en-US" sz="1200" dirty="0" smtClean="0">
                <a:solidFill>
                  <a:srgbClr val="FFFFFF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courtesy: Wikipedia</a:t>
            </a:r>
            <a:endParaRPr lang="en-US" altLang="en-US" sz="1200" dirty="0">
              <a:solidFill>
                <a:srgbClr val="FFFFFF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ectangle 6"/>
          <p:cNvSpPr>
            <a:spLocks noChangeArrowheads="1"/>
          </p:cNvSpPr>
          <p:nvPr/>
        </p:nvSpPr>
        <p:spPr bwMode="auto">
          <a:xfrm>
            <a:off x="5204170" y="1932734"/>
            <a:ext cx="14401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real:   </a:t>
            </a:r>
            <a:r>
              <a:rPr lang="en-US" alt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en-US" sz="1200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→ V</a:t>
            </a:r>
            <a:r>
              <a:rPr lang="en-US" altLang="en-US" sz="1200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1331640" y="2088492"/>
                <a:ext cx="987643" cy="524567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b="0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  <a:cs typeface="+mn-cs"/>
                        </a:rPr>
                        <m:t>Λ</m:t>
                      </m:r>
                      <m:r>
                        <a:rPr lang="de-DE" sz="1400" i="1" smtClean="0">
                          <a:solidFill>
                            <a:prstClr val="black"/>
                          </a:solidFill>
                          <a:latin typeface="Cambria Math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lang="de-DE" sz="1400" i="1" smtClean="0">
                              <a:solidFill>
                                <a:prstClr val="black"/>
                              </a:solidFill>
                              <a:latin typeface="Cambria Math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DE" sz="140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140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  <m:t>Σ</m:t>
                              </m:r>
                            </m:e>
                            <m:sup>
                              <m:r>
                                <a:rPr lang="de-DE" sz="1400" b="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de-DE" sz="1400" b="0" i="1" smtClean="0">
                              <a:solidFill>
                                <a:prstClr val="black"/>
                              </a:solidFill>
                              <a:latin typeface="Cambria Math"/>
                              <a:ea typeface="+mn-ea"/>
                              <a:cs typeface="+mn-cs"/>
                            </a:rPr>
                            <m:t>𝑛</m:t>
                          </m:r>
                          <m:r>
                            <a:rPr lang="de-DE" sz="1400" b="0" i="1" smtClean="0">
                              <a:solidFill>
                                <a:prstClr val="black"/>
                              </a:solidFill>
                              <a:latin typeface="Cambria Math"/>
                              <a:ea typeface="+mn-ea"/>
                              <a:cs typeface="+mn-cs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de-DE" sz="1400" dirty="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2088492"/>
                <a:ext cx="987643" cy="52456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539552" y="2636912"/>
            <a:ext cx="8424936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 </a:t>
            </a:r>
            <a:r>
              <a:rPr lang="en-US" dirty="0" smtClean="0">
                <a:solidFill>
                  <a:schemeClr val="accent2"/>
                </a:solidFill>
              </a:rPr>
              <a:t>advantage</a:t>
            </a:r>
            <a:endParaRPr lang="en-US" i="1" dirty="0" smtClean="0">
              <a:solidFill>
                <a:schemeClr val="accent2"/>
              </a:solidFill>
            </a:endParaRPr>
          </a:p>
          <a:p>
            <a:pPr eaLnBrk="1" hangingPunct="1">
              <a:buFontTx/>
              <a:buBlip>
                <a:blip r:embed="rId6"/>
              </a:buBlip>
            </a:pPr>
            <a:r>
              <a:rPr lang="de-DE" sz="200" dirty="0" smtClean="0">
                <a:solidFill>
                  <a:srgbClr val="000000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         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→   SVD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numerically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more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stable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    (</a:t>
            </a:r>
            <a:r>
              <a:rPr lang="en-US" dirty="0">
                <a:solidFill>
                  <a:schemeClr val="tx1"/>
                </a:solidFill>
              </a:rPr>
              <a:t>formation of </a:t>
            </a:r>
            <a:r>
              <a:rPr lang="en-US" i="1" dirty="0" smtClean="0">
                <a:solidFill>
                  <a:schemeClr val="tx1"/>
                </a:solidFill>
              </a:rPr>
              <a:t>MM</a:t>
            </a:r>
            <a:r>
              <a:rPr lang="en-US" i="1" baseline="30000" dirty="0" smtClean="0">
                <a:solidFill>
                  <a:schemeClr val="tx1"/>
                </a:solidFill>
              </a:rPr>
              <a:t>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can cause loss of </a:t>
            </a:r>
            <a:r>
              <a:rPr lang="en-US" dirty="0" smtClean="0">
                <a:solidFill>
                  <a:schemeClr val="tx1"/>
                </a:solidFill>
              </a:rPr>
              <a:t>precision   →   </a:t>
            </a:r>
            <a:r>
              <a:rPr lang="en-US" dirty="0" err="1" smtClean="0">
                <a:solidFill>
                  <a:schemeClr val="tx1"/>
                </a:solidFill>
              </a:rPr>
              <a:t>Läuchli</a:t>
            </a:r>
            <a:r>
              <a:rPr lang="en-US" dirty="0" smtClean="0">
                <a:solidFill>
                  <a:schemeClr val="tx1"/>
                </a:solidFill>
              </a:rPr>
              <a:t> matrix)</a:t>
            </a:r>
            <a:endParaRPr lang="de-DE" dirty="0">
              <a:solidFill>
                <a:srgbClr val="333399"/>
              </a:solidFill>
              <a:cs typeface="Arial Unicode MS" pitchFamily="34" charset="-128"/>
            </a:endParaRPr>
          </a:p>
          <a:p>
            <a:pPr eaLnBrk="1" hangingPunct="1"/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          </a:t>
            </a:r>
            <a:r>
              <a:rPr lang="de-DE" sz="200" dirty="0" smtClean="0">
                <a:solidFill>
                  <a:srgbClr val="000000"/>
                </a:solidFill>
                <a:cs typeface="Arial Unicode MS" pitchFamily="34" charset="-128"/>
              </a:rPr>
              <a:t> 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→  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benefit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:  SVD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provides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additional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information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(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accelerator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physics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)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4579390" y="3645024"/>
            <a:ext cx="4457106" cy="1087161"/>
            <a:chOff x="2115777" y="1063769"/>
            <a:chExt cx="4457106" cy="1087161"/>
          </a:xfrm>
        </p:grpSpPr>
        <p:cxnSp>
          <p:nvCxnSpPr>
            <p:cNvPr id="47" name="Straight Arrow Connector 46"/>
            <p:cNvCxnSpPr/>
            <p:nvPr/>
          </p:nvCxnSpPr>
          <p:spPr>
            <a:xfrm>
              <a:off x="2115777" y="1340768"/>
              <a:ext cx="2880320" cy="0"/>
            </a:xfrm>
            <a:prstGeom prst="straightConnector1">
              <a:avLst/>
            </a:prstGeom>
            <a:ln w="12700">
              <a:solidFill>
                <a:schemeClr val="accent2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 Box 2"/>
            <p:cNvSpPr txBox="1">
              <a:spLocks noChangeArrowheads="1"/>
            </p:cNvSpPr>
            <p:nvPr/>
          </p:nvSpPr>
          <p:spPr bwMode="auto">
            <a:xfrm>
              <a:off x="2439813" y="1063769"/>
              <a:ext cx="219624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fontAlgn="auto">
                <a:spcAft>
                  <a:spcPts val="0"/>
                </a:spcAft>
              </a:pPr>
              <a:r>
                <a:rPr lang="en-US" sz="1200" i="1" dirty="0">
                  <a:solidFill>
                    <a:schemeClr val="accent2"/>
                  </a:solidFill>
                  <a:latin typeface="Times New Roman" pitchFamily="18" charset="0"/>
                  <a:ea typeface="+mn-ea"/>
                  <a:cs typeface="Times New Roman" panose="02020603050405020304" pitchFamily="18" charset="0"/>
                </a:rPr>
                <a:t>o</a:t>
              </a:r>
              <a:r>
                <a:rPr lang="en-US" sz="1200" i="1" dirty="0" smtClean="0">
                  <a:solidFill>
                    <a:schemeClr val="accent2"/>
                  </a:solidFill>
                  <a:latin typeface="Times New Roman" pitchFamily="18" charset="0"/>
                  <a:ea typeface="+mn-ea"/>
                  <a:cs typeface="Times New Roman" panose="02020603050405020304" pitchFamily="18" charset="0"/>
                </a:rPr>
                <a:t>rbit  (</a:t>
              </a:r>
              <a:r>
                <a:rPr lang="en-US" sz="1200" b="1" i="1" dirty="0" smtClean="0">
                  <a:solidFill>
                    <a:schemeClr val="accent2"/>
                  </a:solidFill>
                  <a:latin typeface="Times New Roman" pitchFamily="18" charset="0"/>
                  <a:ea typeface="+mn-ea"/>
                  <a:cs typeface="Times New Roman" panose="02020603050405020304" pitchFamily="18" charset="0"/>
                </a:rPr>
                <a:t>space</a:t>
              </a:r>
              <a:r>
                <a:rPr lang="en-US" sz="1200" i="1" dirty="0" smtClean="0">
                  <a:solidFill>
                    <a:schemeClr val="accent2"/>
                  </a:solidFill>
                  <a:latin typeface="Times New Roman" pitchFamily="18" charset="0"/>
                  <a:ea typeface="+mn-ea"/>
                  <a:cs typeface="Times New Roman" panose="02020603050405020304" pitchFamily="18" charset="0"/>
                </a:rPr>
                <a:t> </a:t>
              </a:r>
              <a:r>
                <a:rPr lang="en-US" sz="1200" i="1" dirty="0">
                  <a:solidFill>
                    <a:schemeClr val="accent2"/>
                  </a:solidFill>
                  <a:latin typeface="Times New Roman" pitchFamily="18" charset="0"/>
                  <a:ea typeface="+mn-ea"/>
                  <a:cs typeface="Times New Roman" panose="02020603050405020304" pitchFamily="18" charset="0"/>
                </a:rPr>
                <a:t>c</a:t>
              </a:r>
              <a:r>
                <a:rPr lang="en-US" sz="1200" i="1" dirty="0" smtClean="0">
                  <a:solidFill>
                    <a:schemeClr val="accent2"/>
                  </a:solidFill>
                  <a:latin typeface="Times New Roman" pitchFamily="18" charset="0"/>
                  <a:ea typeface="+mn-ea"/>
                  <a:cs typeface="Times New Roman" panose="02020603050405020304" pitchFamily="18" charset="0"/>
                </a:rPr>
                <a:t>oordinate)</a:t>
              </a:r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>
              <a:off x="5292080" y="1479915"/>
              <a:ext cx="0" cy="671015"/>
            </a:xfrm>
            <a:prstGeom prst="straightConnector1">
              <a:avLst/>
            </a:prstGeom>
            <a:ln w="12700">
              <a:solidFill>
                <a:schemeClr val="accent2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 Box 2"/>
            <p:cNvSpPr txBox="1">
              <a:spLocks noChangeArrowheads="1"/>
            </p:cNvSpPr>
            <p:nvPr/>
          </p:nvSpPr>
          <p:spPr bwMode="auto">
            <a:xfrm>
              <a:off x="5284129" y="1495817"/>
              <a:ext cx="1288754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fontAlgn="auto">
                <a:spcAft>
                  <a:spcPts val="0"/>
                </a:spcAft>
              </a:pPr>
              <a:r>
                <a:rPr lang="en-US" sz="1200" i="1" dirty="0">
                  <a:solidFill>
                    <a:schemeClr val="accent2"/>
                  </a:solidFill>
                  <a:latin typeface="Times New Roman" pitchFamily="18" charset="0"/>
                  <a:ea typeface="+mn-ea"/>
                  <a:cs typeface="Times New Roman" panose="02020603050405020304" pitchFamily="18" charset="0"/>
                </a:rPr>
                <a:t>t</a:t>
              </a:r>
              <a:r>
                <a:rPr lang="en-US" sz="1200" i="1" dirty="0" smtClean="0">
                  <a:solidFill>
                    <a:schemeClr val="accent2"/>
                  </a:solidFill>
                  <a:latin typeface="Times New Roman" pitchFamily="18" charset="0"/>
                  <a:ea typeface="+mn-ea"/>
                  <a:cs typeface="Times New Roman" panose="02020603050405020304" pitchFamily="18" charset="0"/>
                </a:rPr>
                <a:t>urns  </a:t>
              </a:r>
            </a:p>
            <a:p>
              <a:pPr fontAlgn="auto">
                <a:spcAft>
                  <a:spcPts val="0"/>
                </a:spcAft>
              </a:pPr>
              <a:r>
                <a:rPr lang="en-US" sz="1200" i="1" dirty="0" smtClean="0">
                  <a:solidFill>
                    <a:schemeClr val="accent2"/>
                  </a:solidFill>
                  <a:latin typeface="Times New Roman" pitchFamily="18" charset="0"/>
                  <a:ea typeface="+mn-ea"/>
                  <a:cs typeface="Times New Roman" panose="02020603050405020304" pitchFamily="18" charset="0"/>
                </a:rPr>
                <a:t>(</a:t>
              </a:r>
              <a:r>
                <a:rPr lang="en-US" sz="1200" b="1" i="1" dirty="0" smtClean="0">
                  <a:solidFill>
                    <a:schemeClr val="accent2"/>
                  </a:solidFill>
                  <a:latin typeface="Times New Roman" pitchFamily="18" charset="0"/>
                  <a:ea typeface="+mn-ea"/>
                  <a:cs typeface="Times New Roman" panose="02020603050405020304" pitchFamily="18" charset="0"/>
                </a:rPr>
                <a:t>time</a:t>
              </a:r>
              <a:r>
                <a:rPr lang="en-US" sz="1200" i="1" dirty="0" smtClean="0">
                  <a:solidFill>
                    <a:schemeClr val="accent2"/>
                  </a:solidFill>
                  <a:latin typeface="Times New Roman" pitchFamily="18" charset="0"/>
                  <a:ea typeface="+mn-ea"/>
                  <a:cs typeface="Times New Roman" panose="02020603050405020304" pitchFamily="18" charset="0"/>
                </a:rPr>
                <a:t> </a:t>
              </a:r>
              <a:r>
                <a:rPr lang="en-US" sz="1200" i="1" dirty="0">
                  <a:solidFill>
                    <a:schemeClr val="accent2"/>
                  </a:solidFill>
                  <a:latin typeface="Times New Roman" pitchFamily="18" charset="0"/>
                  <a:ea typeface="+mn-ea"/>
                  <a:cs typeface="Times New Roman" panose="02020603050405020304" pitchFamily="18" charset="0"/>
                </a:rPr>
                <a:t>c</a:t>
              </a:r>
              <a:r>
                <a:rPr lang="en-US" sz="1200" i="1" dirty="0" smtClean="0">
                  <a:solidFill>
                    <a:schemeClr val="accent2"/>
                  </a:solidFill>
                  <a:latin typeface="Times New Roman" pitchFamily="18" charset="0"/>
                  <a:ea typeface="+mn-ea"/>
                  <a:cs typeface="Times New Roman" panose="02020603050405020304" pitchFamily="18" charset="0"/>
                </a:rPr>
                <a:t>oordinate)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79512" y="3732934"/>
            <a:ext cx="7524553" cy="1424258"/>
            <a:chOff x="179512" y="3732934"/>
            <a:chExt cx="7524553" cy="1424258"/>
          </a:xfrm>
        </p:grpSpPr>
        <p:sp>
          <p:nvSpPr>
            <p:cNvPr id="24" name="Rectangle 8"/>
            <p:cNvSpPr>
              <a:spLocks noChangeArrowheads="1"/>
            </p:cNvSpPr>
            <p:nvPr/>
          </p:nvSpPr>
          <p:spPr bwMode="auto">
            <a:xfrm>
              <a:off x="179512" y="3732934"/>
              <a:ext cx="2592288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3"/>
                </a:buBlip>
              </a:pP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application to BPM data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/>
                <p:cNvSpPr txBox="1"/>
                <p:nvPr/>
              </p:nvSpPr>
              <p:spPr>
                <a:xfrm>
                  <a:off x="3794790" y="3978978"/>
                  <a:ext cx="3909275" cy="7859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400" b="0" i="1" smtClean="0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𝑀</m:t>
                        </m:r>
                        <m:r>
                          <a:rPr lang="de-DE" sz="1400" i="1" smtClean="0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= </m:t>
                        </m:r>
                        <m:d>
                          <m:dPr>
                            <m:ctrlPr>
                              <a:rPr lang="de-DE" sz="140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de-DE" sz="140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de-DE" sz="140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𝐵𝑃𝑀</m:t>
                                      </m:r>
                                    </m:e>
                                    <m:sub>
                                      <m:r>
                                        <a:rPr lang="de-DE" sz="140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1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de-DE" sz="140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DE" sz="14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𝑡</m:t>
                                      </m:r>
                                      <m:r>
                                        <a:rPr lang="de-DE" sz="140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𝑢𝑟𝑛</m:t>
                                      </m:r>
                                      <m:r>
                                        <a:rPr lang="de-DE" sz="140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#1</m:t>
                                      </m:r>
                                    </m:e>
                                  </m:d>
                                </m:e>
                                <m:e>
                                  <m:r>
                                    <a:rPr lang="de-DE" sz="140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⋯</m:t>
                                  </m:r>
                                </m:e>
                                <m:e>
                                  <m:sSub>
                                    <m:sSubPr>
                                      <m:ctrlPr>
                                        <a:rPr lang="de-DE" sz="1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𝐵𝑃𝑀</m:t>
                                      </m:r>
                                    </m:e>
                                    <m:sub>
                                      <m:r>
                                        <a:rPr lang="de-DE" sz="14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de-DE" sz="1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DE" sz="14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𝑡</m:t>
                                      </m:r>
                                      <m:r>
                                        <a:rPr lang="de-DE" sz="1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𝑢𝑟𝑛</m:t>
                                      </m:r>
                                      <m:r>
                                        <a:rPr lang="de-DE" sz="140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#</m:t>
                                      </m:r>
                                      <m:r>
                                        <a:rPr lang="de-DE" sz="1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1</m:t>
                                      </m:r>
                                    </m:e>
                                  </m:d>
                                </m:e>
                              </m:mr>
                              <m:mr>
                                <m:e>
                                  <m:r>
                                    <a:rPr lang="de-DE" sz="140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de-DE" sz="140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⋱</m:t>
                                  </m:r>
                                </m:e>
                                <m:e>
                                  <m:r>
                                    <a:rPr lang="de-DE" sz="140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⋮</m:t>
                                  </m:r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de-DE" sz="1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𝐵𝑃𝑀</m:t>
                                      </m:r>
                                    </m:e>
                                    <m:sub>
                                      <m:r>
                                        <a:rPr lang="de-DE" sz="1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1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de-DE" sz="1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DE" sz="14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𝑡</m:t>
                                      </m:r>
                                      <m:r>
                                        <a:rPr lang="de-DE" sz="1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𝑢𝑟𝑛</m:t>
                                      </m:r>
                                      <m:r>
                                        <a:rPr lang="de-DE" sz="140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#</m:t>
                                      </m:r>
                                      <m:r>
                                        <a:rPr lang="de-DE" sz="14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𝑚</m:t>
                                      </m:r>
                                    </m:e>
                                  </m:d>
                                </m:e>
                                <m:e>
                                  <m:r>
                                    <a:rPr lang="de-DE" sz="1400" i="1" smtClean="0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⋯</m:t>
                                  </m:r>
                                </m:e>
                                <m:e>
                                  <m:sSub>
                                    <m:sSubPr>
                                      <m:ctrlPr>
                                        <a:rPr lang="de-DE" sz="1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𝐵𝑃𝑀</m:t>
                                      </m:r>
                                    </m:e>
                                    <m:sub>
                                      <m:r>
                                        <a:rPr lang="de-DE" sz="14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de-DE" sz="1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DE" sz="14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𝑡</m:t>
                                      </m:r>
                                      <m:r>
                                        <a:rPr lang="de-DE" sz="1400" i="1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𝑢𝑟𝑛</m:t>
                                      </m:r>
                                      <m:r>
                                        <a:rPr lang="de-DE" sz="14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#</m:t>
                                      </m:r>
                                      <m:r>
                                        <a:rPr lang="de-DE" sz="14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/>
                                          <a:ea typeface="+mn-ea"/>
                                          <a:cs typeface="+mn-cs"/>
                                        </a:rPr>
                                        <m:t>𝑚</m:t>
                                      </m:r>
                                    </m:e>
                                  </m:d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de-DE" sz="1400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3" name="TextBox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94790" y="3978978"/>
                  <a:ext cx="3909275" cy="785921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1" name="Text Box 12"/>
            <p:cNvSpPr txBox="1">
              <a:spLocks noChangeArrowheads="1"/>
            </p:cNvSpPr>
            <p:nvPr/>
          </p:nvSpPr>
          <p:spPr bwMode="auto">
            <a:xfrm>
              <a:off x="539552" y="4061961"/>
              <a:ext cx="3384376" cy="954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6"/>
                </a:buBlip>
              </a:pP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 </a:t>
              </a:r>
              <a:r>
                <a:rPr lang="en-US" dirty="0" smtClean="0">
                  <a:solidFill>
                    <a:schemeClr val="accent2"/>
                  </a:solidFill>
                </a:rPr>
                <a:t>construction of BPM matrix</a:t>
              </a:r>
              <a:r>
                <a:rPr lang="en-US" i="1" dirty="0" smtClean="0">
                  <a:solidFill>
                    <a:schemeClr val="accent2"/>
                  </a:solidFill>
                </a:rPr>
                <a:t> </a:t>
              </a:r>
              <a:r>
                <a:rPr lang="en-US" b="1" i="1" dirty="0" smtClean="0">
                  <a:solidFill>
                    <a:schemeClr val="accent2"/>
                  </a:solidFill>
                </a:rPr>
                <a:t>M</a:t>
              </a:r>
              <a:endParaRPr lang="de-DE" b="1" dirty="0" smtClean="0">
                <a:solidFill>
                  <a:srgbClr val="000000"/>
                </a:solidFill>
                <a:cs typeface="Arial Unicode MS" pitchFamily="34" charset="-128"/>
              </a:endParaRPr>
            </a:p>
            <a:p>
              <a:pPr eaLnBrk="1" hangingPunct="1"/>
              <a:r>
                <a:rPr lang="de-DE" dirty="0">
                  <a:solidFill>
                    <a:srgbClr val="000000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rgbClr val="000000"/>
                  </a:solidFill>
                  <a:cs typeface="Arial Unicode MS" pitchFamily="34" charset="-128"/>
                </a:rPr>
                <a:t>        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BPM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data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centered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endParaRPr lang="de-DE" dirty="0">
                <a:solidFill>
                  <a:srgbClr val="333399"/>
                </a:solidFill>
                <a:cs typeface="Arial Unicode MS" pitchFamily="34" charset="-128"/>
              </a:endParaRPr>
            </a:p>
            <a:p>
              <a:pPr eaLnBrk="1" hangingPunct="1"/>
              <a:r>
                <a:rPr lang="de-DE" dirty="0" smtClean="0">
                  <a:solidFill>
                    <a:srgbClr val="000000"/>
                  </a:solidFill>
                  <a:cs typeface="Arial Unicode MS" pitchFamily="34" charset="-128"/>
                </a:rPr>
                <a:t>           </a:t>
              </a:r>
              <a:r>
                <a:rPr lang="de-DE" sz="200" dirty="0" smtClean="0">
                  <a:solidFill>
                    <a:srgbClr val="000000"/>
                  </a:solidFill>
                  <a:cs typeface="Arial Unicode MS" pitchFamily="34" charset="-128"/>
                </a:rPr>
                <a:t> </a:t>
              </a:r>
              <a:r>
                <a:rPr lang="de-DE" dirty="0">
                  <a:solidFill>
                    <a:schemeClr val="tx1"/>
                  </a:solidFill>
                  <a:cs typeface="Arial Unicode MS" pitchFamily="34" charset="-128"/>
                </a:rPr>
                <a:t>→  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normalization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:  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/>
                <p:cNvSpPr txBox="1"/>
                <p:nvPr/>
              </p:nvSpPr>
              <p:spPr>
                <a:xfrm>
                  <a:off x="2555776" y="4604981"/>
                  <a:ext cx="818686" cy="537327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4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∝</m:t>
                        </m:r>
                        <m:f>
                          <m:fPr>
                            <m:ctrlPr>
                              <a:rPr lang="de-DE" sz="140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lang="de-DE" sz="1400" b="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de-DE" sz="140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de-DE" sz="14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𝑛</m:t>
                                </m:r>
                                <m:r>
                                  <a:rPr lang="de-DE" sz="14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 </m:t>
                                </m:r>
                                <m:r>
                                  <a:rPr lang="de-DE" sz="14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+mn-ea"/>
                                    <a:cs typeface="+mn-cs"/>
                                  </a:rPr>
                                  <m:t>𝑚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lang="de-DE" sz="1400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4" name="Text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55776" y="4604981"/>
                  <a:ext cx="818686" cy="537327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  <a:ln w="19050">
                  <a:noFill/>
                </a:ln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5" name="Rectangle 6"/>
            <p:cNvSpPr>
              <a:spLocks noChangeArrowheads="1"/>
            </p:cNvSpPr>
            <p:nvPr/>
          </p:nvSpPr>
          <p:spPr bwMode="auto">
            <a:xfrm>
              <a:off x="3483929" y="4880193"/>
              <a:ext cx="225754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Aft>
                  <a:spcPts val="800"/>
                </a:spcAft>
                <a:buFont typeface="Arial" pitchFamily="34" charset="0"/>
                <a:buChar char="•"/>
                <a:tabLst>
                  <a:tab pos="266700" algn="l"/>
                </a:tabLst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Aft>
                  <a:spcPts val="800"/>
                </a:spcAft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Aft>
                  <a:spcPts val="800"/>
                </a:spcAft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Aft>
                  <a:spcPts val="800"/>
                </a:spcAft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Aft>
                  <a:spcPts val="800"/>
                </a:spcAft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ts val="800"/>
                </a:spcAft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ts val="800"/>
                </a:spcAft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ts val="800"/>
                </a:spcAft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ts val="800"/>
                </a:spcAft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Aft>
                  <a:spcPct val="0"/>
                </a:spcAft>
                <a:buFontTx/>
                <a:buNone/>
              </a:pPr>
              <a:r>
                <a:rPr lang="en-US" altLang="en-US" sz="1200" dirty="0" smtClean="0">
                  <a:solidFill>
                    <a:srgbClr val="FFFFFF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C.X. Wang, SLAC-R-547 (2003)</a:t>
              </a:r>
              <a:endParaRPr lang="en-US" altLang="en-US" sz="1200" dirty="0">
                <a:solidFill>
                  <a:srgbClr val="FFFFFF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7" name="Text Box 12"/>
          <p:cNvSpPr txBox="1">
            <a:spLocks noChangeArrowheads="1"/>
          </p:cNvSpPr>
          <p:nvPr/>
        </p:nvSpPr>
        <p:spPr bwMode="auto">
          <a:xfrm>
            <a:off x="539552" y="5229200"/>
            <a:ext cx="7776864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 </a:t>
            </a:r>
            <a:r>
              <a:rPr lang="en-US" dirty="0" smtClean="0">
                <a:solidFill>
                  <a:schemeClr val="accent2"/>
                </a:solidFill>
              </a:rPr>
              <a:t>exploration of SVD matrix properties</a:t>
            </a:r>
            <a:endParaRPr lang="de-DE" b="1" dirty="0" smtClean="0">
              <a:solidFill>
                <a:srgbClr val="000000"/>
              </a:solidFill>
              <a:cs typeface="Arial Unicode MS" pitchFamily="34" charset="-128"/>
            </a:endParaRPr>
          </a:p>
          <a:p>
            <a:pPr eaLnBrk="1" hangingPunct="1"/>
            <a:r>
              <a:rPr lang="de-DE" dirty="0">
                <a:solidFill>
                  <a:srgbClr val="000000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        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→   </a:t>
            </a:r>
            <a:r>
              <a:rPr lang="de-DE" b="1" i="1" dirty="0" smtClean="0">
                <a:solidFill>
                  <a:schemeClr val="accent2"/>
                </a:solidFill>
                <a:cs typeface="Arial Unicode MS" pitchFamily="34" charset="-128"/>
              </a:rPr>
              <a:t>U: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column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vectors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contain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information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about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b="1" i="1" dirty="0" smtClean="0">
                <a:solidFill>
                  <a:schemeClr val="accent2"/>
                </a:solidFill>
                <a:cs typeface="Arial Unicode MS" pitchFamily="34" charset="-128"/>
              </a:rPr>
              <a:t>temporal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pattern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  (tune, …)</a:t>
            </a:r>
            <a:endParaRPr lang="de-DE" dirty="0">
              <a:solidFill>
                <a:srgbClr val="333399"/>
              </a:solidFill>
              <a:cs typeface="Arial Unicode MS" pitchFamily="34" charset="-128"/>
            </a:endParaRPr>
          </a:p>
          <a:p>
            <a:pPr eaLnBrk="1" hangingPunct="1"/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          </a:t>
            </a:r>
            <a:r>
              <a:rPr lang="de-DE" sz="200" dirty="0" smtClean="0">
                <a:solidFill>
                  <a:srgbClr val="000000"/>
                </a:solidFill>
                <a:cs typeface="Arial Unicode MS" pitchFamily="34" charset="-128"/>
              </a:rPr>
              <a:t> 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→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 </a:t>
            </a:r>
            <a:r>
              <a:rPr lang="de-DE" b="1" i="1" dirty="0" smtClean="0">
                <a:solidFill>
                  <a:schemeClr val="accent2"/>
                </a:solidFill>
                <a:cs typeface="Arial Unicode MS" pitchFamily="34" charset="-128"/>
              </a:rPr>
              <a:t>V: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 </a:t>
            </a:r>
            <a:r>
              <a:rPr lang="de-DE" dirty="0" err="1">
                <a:solidFill>
                  <a:schemeClr val="tx1"/>
                </a:solidFill>
                <a:cs typeface="Arial Unicode MS" pitchFamily="34" charset="-128"/>
              </a:rPr>
              <a:t>column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 Unicode MS" pitchFamily="34" charset="-128"/>
              </a:rPr>
              <a:t>vectors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 Unicode MS" pitchFamily="34" charset="-128"/>
              </a:rPr>
              <a:t>contain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information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 Unicode MS" pitchFamily="34" charset="-128"/>
              </a:rPr>
              <a:t>about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b="1" i="1" dirty="0" err="1">
                <a:solidFill>
                  <a:schemeClr val="accent2"/>
                </a:solidFill>
                <a:cs typeface="Arial Unicode MS" pitchFamily="34" charset="-128"/>
              </a:rPr>
              <a:t>s</a:t>
            </a:r>
            <a:r>
              <a:rPr lang="de-DE" b="1" i="1" dirty="0" err="1" smtClean="0">
                <a:solidFill>
                  <a:schemeClr val="accent2"/>
                </a:solidFill>
                <a:cs typeface="Arial Unicode MS" pitchFamily="34" charset="-128"/>
              </a:rPr>
              <a:t>patial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pattern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  (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orbit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/ </a:t>
            </a:r>
            <a:r>
              <a:rPr lang="el-GR" dirty="0" smtClean="0">
                <a:solidFill>
                  <a:schemeClr val="tx1"/>
                </a:solidFill>
                <a:cs typeface="Arial Unicode MS" pitchFamily="34" charset="-128"/>
              </a:rPr>
              <a:t>β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function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, …)</a:t>
            </a:r>
          </a:p>
          <a:p>
            <a:pPr eaLnBrk="1" hangingPunct="1"/>
            <a:r>
              <a:rPr lang="de-DE" sz="1200" dirty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sz="1200" dirty="0" smtClean="0">
                <a:solidFill>
                  <a:schemeClr val="tx1"/>
                </a:solidFill>
                <a:cs typeface="Arial Unicode MS" pitchFamily="34" charset="-128"/>
              </a:rPr>
              <a:t>                           </a:t>
            </a:r>
            <a:r>
              <a:rPr lang="de-DE" sz="1200" u="sng" dirty="0" err="1" smtClean="0">
                <a:solidFill>
                  <a:schemeClr val="tx1"/>
                </a:solidFill>
                <a:cs typeface="Arial Unicode MS" pitchFamily="34" charset="-128"/>
              </a:rPr>
              <a:t>comment</a:t>
            </a:r>
            <a:r>
              <a:rPr lang="de-DE" sz="1200" dirty="0" smtClean="0">
                <a:solidFill>
                  <a:schemeClr val="tx1"/>
                </a:solidFill>
                <a:cs typeface="Arial Unicode MS" pitchFamily="34" charset="-128"/>
              </a:rPr>
              <a:t>:  </a:t>
            </a:r>
            <a:r>
              <a:rPr lang="de-DE" sz="1200" i="1" dirty="0" smtClean="0">
                <a:solidFill>
                  <a:schemeClr val="tx1"/>
                </a:solidFill>
                <a:cs typeface="Arial Unicode MS" pitchFamily="34" charset="-128"/>
              </a:rPr>
              <a:t>U/V</a:t>
            </a:r>
            <a:r>
              <a:rPr lang="de-DE" sz="1200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  <a:cs typeface="Arial Unicode MS" pitchFamily="34" charset="-128"/>
              </a:rPr>
              <a:t>as</a:t>
            </a:r>
            <a:r>
              <a:rPr lang="de-DE" sz="1200" dirty="0" smtClean="0">
                <a:solidFill>
                  <a:schemeClr val="tx1"/>
                </a:solidFill>
                <a:cs typeface="Arial Unicode MS" pitchFamily="34" charset="-128"/>
              </a:rPr>
              <a:t> temporal/</a:t>
            </a:r>
            <a:r>
              <a:rPr lang="de-DE" sz="1200" dirty="0" err="1" smtClean="0">
                <a:solidFill>
                  <a:schemeClr val="tx1"/>
                </a:solidFill>
                <a:cs typeface="Arial Unicode MS" pitchFamily="34" charset="-128"/>
              </a:rPr>
              <a:t>spatial</a:t>
            </a:r>
            <a:r>
              <a:rPr lang="de-DE" sz="1200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  <a:cs typeface="Arial Unicode MS" pitchFamily="34" charset="-128"/>
              </a:rPr>
              <a:t>vectors</a:t>
            </a:r>
            <a:r>
              <a:rPr lang="de-DE" sz="1200" dirty="0" smtClean="0">
                <a:solidFill>
                  <a:schemeClr val="tx1"/>
                </a:solidFill>
                <a:cs typeface="Arial Unicode MS" pitchFamily="34" charset="-128"/>
              </a:rPr>
              <a:t>   →   </a:t>
            </a:r>
            <a:r>
              <a:rPr lang="de-DE" sz="1200" dirty="0" err="1" smtClean="0">
                <a:solidFill>
                  <a:schemeClr val="tx1"/>
                </a:solidFill>
                <a:cs typeface="Arial Unicode MS" pitchFamily="34" charset="-128"/>
              </a:rPr>
              <a:t>depends</a:t>
            </a:r>
            <a:r>
              <a:rPr lang="de-DE" sz="1200" dirty="0" smtClean="0">
                <a:solidFill>
                  <a:schemeClr val="tx1"/>
                </a:solidFill>
                <a:cs typeface="Arial Unicode MS" pitchFamily="34" charset="-128"/>
              </a:rPr>
              <a:t> on </a:t>
            </a:r>
            <a:r>
              <a:rPr lang="de-DE" sz="1200" dirty="0" err="1" smtClean="0">
                <a:solidFill>
                  <a:schemeClr val="tx1"/>
                </a:solidFill>
                <a:cs typeface="Arial Unicode MS" pitchFamily="34" charset="-128"/>
              </a:rPr>
              <a:t>orientation</a:t>
            </a:r>
            <a:r>
              <a:rPr lang="de-DE" sz="1200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  <a:cs typeface="Arial Unicode MS" pitchFamily="34" charset="-128"/>
              </a:rPr>
              <a:t>of</a:t>
            </a:r>
            <a:r>
              <a:rPr lang="de-DE" sz="1200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sz="1200" dirty="0" err="1" smtClean="0">
                <a:solidFill>
                  <a:schemeClr val="tx1"/>
                </a:solidFill>
                <a:cs typeface="Arial Unicode MS" pitchFamily="34" charset="-128"/>
              </a:rPr>
              <a:t>matrix</a:t>
            </a:r>
            <a:r>
              <a:rPr lang="de-DE" sz="1200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sz="1200" i="1" dirty="0" smtClean="0">
                <a:solidFill>
                  <a:schemeClr val="tx1"/>
                </a:solidFill>
                <a:cs typeface="Arial Unicode MS" pitchFamily="34" charset="-128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355288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de-DE" sz="12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3744664" cy="647700"/>
          </a:xfrm>
          <a:noFill/>
        </p:spPr>
        <p:txBody>
          <a:bodyPr/>
          <a:lstStyle/>
          <a:p>
            <a:pPr algn="l" eaLnBrk="1" hangingPunct="1"/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PCA </a:t>
            </a:r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endParaRPr lang="en-GB" sz="2800" b="1" dirty="0" smtClean="0">
              <a:solidFill>
                <a:srgbClr val="003E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90" y="65405"/>
            <a:ext cx="613555" cy="61355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05" y="692696"/>
            <a:ext cx="1121118" cy="2013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179389" y="907480"/>
            <a:ext cx="3240484" cy="36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5"/>
              </a:buBlip>
            </a:pP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measurement @ PETRA III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532761" y="1216889"/>
            <a:ext cx="360719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chemeClr val="accent2"/>
                </a:solidFill>
                <a:cs typeface="Arial Unicode MS" pitchFamily="34" charset="-128"/>
              </a:rPr>
              <a:t> 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fill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pattern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:   960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bunches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@ 5.6 mA</a:t>
            </a:r>
          </a:p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single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vertical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kick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with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excitation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kicker</a:t>
            </a:r>
            <a:r>
              <a:rPr lang="de-DE" sz="900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</a:p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2048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turns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recorded</a:t>
            </a:r>
            <a:endParaRPr lang="de-DE" dirty="0">
              <a:solidFill>
                <a:schemeClr val="accent2"/>
              </a:solidFill>
              <a:cs typeface="Arial Unicode MS" pitchFamily="34" charset="-128"/>
            </a:endParaRP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4932040" y="6524625"/>
            <a:ext cx="39611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/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DEELS 2019 </a:t>
            </a:r>
            <a:r>
              <a:rPr lang="de-DE" sz="1200" dirty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@ ESRF, 4</a:t>
            </a:r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.6.2019</a:t>
            </a:r>
            <a:endParaRPr lang="en-GB" sz="1200" dirty="0">
              <a:solidFill>
                <a:srgbClr val="8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499991" y="908720"/>
            <a:ext cx="4536505" cy="2286787"/>
            <a:chOff x="4499991" y="908720"/>
            <a:chExt cx="4536505" cy="2286787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1412776"/>
              <a:ext cx="2376264" cy="17827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" name="Rectangle 8"/>
            <p:cNvSpPr>
              <a:spLocks noChangeArrowheads="1"/>
            </p:cNvSpPr>
            <p:nvPr/>
          </p:nvSpPr>
          <p:spPr bwMode="auto">
            <a:xfrm>
              <a:off x="4499991" y="908720"/>
              <a:ext cx="1900473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SVD analysis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Text Box 12"/>
            <p:cNvSpPr txBox="1">
              <a:spLocks noChangeArrowheads="1"/>
            </p:cNvSpPr>
            <p:nvPr/>
          </p:nvSpPr>
          <p:spPr bwMode="auto">
            <a:xfrm>
              <a:off x="4853364" y="1218129"/>
              <a:ext cx="418313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6"/>
                </a:buBlip>
              </a:pPr>
              <a:r>
                <a:rPr lang="de-DE" dirty="0">
                  <a:solidFill>
                    <a:schemeClr val="accent2"/>
                  </a:solidFill>
                  <a:cs typeface="Arial Unicode MS" pitchFamily="34" charset="-128"/>
                </a:rPr>
                <a:t>  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dominant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modes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 (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singular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values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) 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mode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1 &amp; 2</a:t>
              </a:r>
              <a:endParaRPr lang="de-DE" dirty="0" smtClean="0">
                <a:solidFill>
                  <a:schemeClr val="accent2"/>
                </a:solidFill>
                <a:cs typeface="Arial Unicode MS" pitchFamily="34" charset="-128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9512" y="2348880"/>
            <a:ext cx="3960563" cy="3479685"/>
            <a:chOff x="179512" y="2348880"/>
            <a:chExt cx="3960563" cy="3479685"/>
          </a:xfrm>
        </p:grpSpPr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3157319"/>
              <a:ext cx="3560598" cy="2671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" name="Rectangle 8"/>
            <p:cNvSpPr>
              <a:spLocks noChangeArrowheads="1"/>
            </p:cNvSpPr>
            <p:nvPr/>
          </p:nvSpPr>
          <p:spPr bwMode="auto">
            <a:xfrm>
              <a:off x="179512" y="2348880"/>
              <a:ext cx="3240484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emporal modes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 Box 12"/>
            <p:cNvSpPr txBox="1">
              <a:spLocks noChangeArrowheads="1"/>
            </p:cNvSpPr>
            <p:nvPr/>
          </p:nvSpPr>
          <p:spPr bwMode="auto">
            <a:xfrm>
              <a:off x="532884" y="2658289"/>
              <a:ext cx="3607191" cy="630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6"/>
                </a:buBlip>
              </a:pPr>
              <a:r>
                <a:rPr lang="de-DE" dirty="0">
                  <a:solidFill>
                    <a:schemeClr val="accent2"/>
                  </a:solidFill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information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about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tune</a:t>
              </a:r>
            </a:p>
            <a:p>
              <a:pPr eaLnBrk="1" hangingPunct="1"/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        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FFT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of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i="1" dirty="0" smtClean="0">
                  <a:solidFill>
                    <a:schemeClr val="tx1"/>
                  </a:solidFill>
                  <a:cs typeface="Arial Unicode MS" pitchFamily="34" charset="-128"/>
                </a:rPr>
                <a:t>u</a:t>
              </a:r>
              <a:r>
                <a:rPr lang="de-DE" i="1" baseline="-25000" dirty="0" smtClean="0">
                  <a:solidFill>
                    <a:schemeClr val="tx1"/>
                  </a:solidFill>
                  <a:cs typeface="Arial Unicode MS" pitchFamily="34" charset="-128"/>
                </a:rPr>
                <a:t>1,</a:t>
              </a:r>
              <a:r>
                <a:rPr lang="de-DE" i="1" dirty="0" smtClean="0">
                  <a:solidFill>
                    <a:schemeClr val="tx1"/>
                  </a:solidFill>
                  <a:cs typeface="Arial Unicode MS" pitchFamily="34" charset="-128"/>
                </a:rPr>
                <a:t> u</a:t>
              </a:r>
              <a:r>
                <a:rPr lang="de-DE" i="1" baseline="-25000" dirty="0" smtClean="0">
                  <a:solidFill>
                    <a:schemeClr val="tx1"/>
                  </a:solidFill>
                  <a:cs typeface="Arial Unicode MS" pitchFamily="34" charset="-128"/>
                </a:rPr>
                <a:t>2</a:t>
              </a:r>
              <a:endParaRPr lang="de-DE" i="1" dirty="0" smtClean="0">
                <a:solidFill>
                  <a:schemeClr val="accent2"/>
                </a:solidFill>
                <a:cs typeface="Arial Unicode MS" pitchFamily="34" charset="-128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499992" y="3212976"/>
            <a:ext cx="4567579" cy="3216507"/>
            <a:chOff x="4499992" y="3212976"/>
            <a:chExt cx="4567579" cy="3216507"/>
          </a:xfrm>
        </p:grpSpPr>
        <p:pic>
          <p:nvPicPr>
            <p:cNvPr id="42" name="Picture 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5898" y="3758237"/>
              <a:ext cx="3560598" cy="2671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3" name="Rectangle 8"/>
            <p:cNvSpPr>
              <a:spLocks noChangeArrowheads="1"/>
            </p:cNvSpPr>
            <p:nvPr/>
          </p:nvSpPr>
          <p:spPr bwMode="auto">
            <a:xfrm>
              <a:off x="4499992" y="3212976"/>
              <a:ext cx="3240484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spatial modes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Text Box 12"/>
            <p:cNvSpPr txBox="1">
              <a:spLocks noChangeArrowheads="1"/>
            </p:cNvSpPr>
            <p:nvPr/>
          </p:nvSpPr>
          <p:spPr bwMode="auto">
            <a:xfrm>
              <a:off x="4853364" y="3522385"/>
              <a:ext cx="418313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6"/>
                </a:buBlip>
              </a:pPr>
              <a:r>
                <a:rPr lang="de-DE" dirty="0">
                  <a:solidFill>
                    <a:schemeClr val="accent2"/>
                  </a:solidFill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information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about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beam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optics</a:t>
              </a:r>
              <a:r>
                <a:rPr lang="de-DE" dirty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</a:t>
              </a:r>
              <a:endParaRPr lang="de-DE" i="1" dirty="0" smtClean="0">
                <a:solidFill>
                  <a:schemeClr val="accent2"/>
                </a:solidFill>
                <a:cs typeface="Arial Unicode MS" pitchFamily="34" charset="-128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/>
                <p:cNvSpPr txBox="1"/>
                <p:nvPr/>
              </p:nvSpPr>
              <p:spPr>
                <a:xfrm>
                  <a:off x="7756378" y="3524861"/>
                  <a:ext cx="1311193" cy="310213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400" i="1" smtClean="0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𝛽</m:t>
                        </m:r>
                        <m:r>
                          <a:rPr lang="de-DE" sz="140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∝</m:t>
                        </m:r>
                        <m:d>
                          <m:dPr>
                            <m:ctrlPr>
                              <a:rPr lang="de-DE" sz="140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de-DE" sz="140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+mn-cs"/>
                                  </a:rPr>
                                </m:ctrlPr>
                              </m:sSubSupPr>
                              <m:e>
                                <m:r>
                                  <a:rPr lang="de-DE" sz="14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de-DE" sz="14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de-DE" sz="14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de-DE" sz="1400" b="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de-DE" sz="14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de-DE" sz="14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de-DE" sz="1400" b="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de-DE" sz="1400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d>
                      </m:oMath>
                    </m:oMathPara>
                  </a14:m>
                  <a:endParaRPr lang="de-DE" sz="1400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56378" y="3524861"/>
                  <a:ext cx="1311193" cy="310213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b="-7843"/>
                  </a:stretch>
                </a:blipFill>
                <a:ln w="19050">
                  <a:noFill/>
                </a:ln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179512" y="5836150"/>
            <a:ext cx="5184576" cy="617186"/>
            <a:chOff x="179512" y="5836150"/>
            <a:chExt cx="5184576" cy="617186"/>
          </a:xfrm>
        </p:grpSpPr>
        <p:sp>
          <p:nvSpPr>
            <p:cNvPr id="48" name="Rectangle 8"/>
            <p:cNvSpPr>
              <a:spLocks noChangeArrowheads="1"/>
            </p:cNvSpPr>
            <p:nvPr/>
          </p:nvSpPr>
          <p:spPr bwMode="auto">
            <a:xfrm>
              <a:off x="179512" y="5836150"/>
              <a:ext cx="3240484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BPM resolution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Text Box 12"/>
            <p:cNvSpPr txBox="1">
              <a:spLocks noChangeArrowheads="1"/>
            </p:cNvSpPr>
            <p:nvPr/>
          </p:nvSpPr>
          <p:spPr bwMode="auto">
            <a:xfrm>
              <a:off x="532884" y="6145559"/>
              <a:ext cx="4831204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6"/>
                </a:buBlip>
              </a:pPr>
              <a:r>
                <a:rPr lang="de-DE" dirty="0">
                  <a:solidFill>
                    <a:schemeClr val="accent2"/>
                  </a:solidFill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singular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values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el-GR" dirty="0" smtClean="0">
                  <a:solidFill>
                    <a:schemeClr val="accent2"/>
                  </a:solidFill>
                  <a:cs typeface="Arial Unicode MS" pitchFamily="34" charset="-128"/>
                </a:rPr>
                <a:t>σ</a:t>
              </a:r>
              <a:r>
                <a:rPr lang="de-DE" baseline="-25000" dirty="0" smtClean="0">
                  <a:solidFill>
                    <a:schemeClr val="accent2"/>
                  </a:solidFill>
                  <a:cs typeface="Arial Unicode MS" pitchFamily="34" charset="-128"/>
                </a:rPr>
                <a:t>1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, </a:t>
              </a:r>
              <a:r>
                <a:rPr lang="el-GR" dirty="0" smtClean="0">
                  <a:solidFill>
                    <a:schemeClr val="accent2"/>
                  </a:solidFill>
                  <a:cs typeface="Arial Unicode MS" pitchFamily="34" charset="-128"/>
                </a:rPr>
                <a:t>σ</a:t>
              </a:r>
              <a:r>
                <a:rPr lang="de-DE" baseline="-25000" dirty="0" smtClean="0">
                  <a:solidFill>
                    <a:schemeClr val="accent2"/>
                  </a:solidFill>
                  <a:cs typeface="Arial Unicode MS" pitchFamily="34" charset="-128"/>
                </a:rPr>
                <a:t>2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, …= 0 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calculate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cleaned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orbit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data</a:t>
              </a:r>
              <a:endParaRPr lang="de-DE" i="1" dirty="0" smtClean="0">
                <a:solidFill>
                  <a:schemeClr val="accent2"/>
                </a:solidFill>
                <a:cs typeface="Arial Unicode MS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565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de-DE" sz="12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PETRA III BPM System</a:t>
            </a:r>
            <a:endParaRPr lang="en-GB" sz="2800" b="1" dirty="0" smtClean="0">
              <a:solidFill>
                <a:srgbClr val="003E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90" y="65405"/>
            <a:ext cx="613555" cy="61355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05" y="692696"/>
            <a:ext cx="1121118" cy="2013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179388" y="907480"/>
            <a:ext cx="2664419" cy="36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Blip>
                <a:blip r:embed="rId5"/>
              </a:buBlip>
            </a:pPr>
            <a:r>
              <a:rPr lang="de-DE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de-DE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 </a:t>
            </a:r>
            <a:r>
              <a:rPr lang="de-DE" sz="1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pickup</a:t>
            </a:r>
            <a:r>
              <a:rPr lang="de-DE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4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</a:t>
            </a:r>
            <a:r>
              <a:rPr lang="de-DE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5"/>
              </a:buBlip>
            </a:pPr>
            <a:endParaRPr lang="en-US" sz="1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532761" y="1216889"/>
            <a:ext cx="317514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chemeClr val="accent2"/>
                </a:solidFill>
                <a:cs typeface="Arial Unicode MS" pitchFamily="34" charset="-128"/>
              </a:rPr>
              <a:t>  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Max </a:t>
            </a:r>
            <a:r>
              <a:rPr lang="de-DE" dirty="0">
                <a:solidFill>
                  <a:schemeClr val="accent2"/>
                </a:solidFill>
                <a:cs typeface="Arial Unicode MS" pitchFamily="34" charset="-128"/>
              </a:rPr>
              <a:t>von Laue 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hall</a:t>
            </a:r>
          </a:p>
        </p:txBody>
      </p:sp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4932040" y="6524625"/>
            <a:ext cx="39611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/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DEELS 2019 </a:t>
            </a:r>
            <a:r>
              <a:rPr lang="de-DE" sz="1200" dirty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@ ESRF, 4</a:t>
            </a:r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.6.2019</a:t>
            </a:r>
            <a:endParaRPr lang="en-GB" sz="1200" dirty="0">
              <a:solidFill>
                <a:srgbClr val="8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40426"/>
            <a:ext cx="1512168" cy="1905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136" y="1484784"/>
            <a:ext cx="1619530" cy="1908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952755"/>
            <a:ext cx="1152128" cy="177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4" descr="BPM_7-8el_Detail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794" y="4150113"/>
            <a:ext cx="1484142" cy="197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5" descr="BPM_Gerade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397" y="4149080"/>
            <a:ext cx="1770443" cy="1908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1157985" y="6221410"/>
            <a:ext cx="491028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de-DE" sz="1200" dirty="0">
                <a:solidFill>
                  <a:srgbClr val="808080"/>
                </a:solidFill>
              </a:rPr>
              <a:t>I</a:t>
            </a:r>
            <a:r>
              <a:rPr lang="de-DE" sz="1200" dirty="0" smtClean="0">
                <a:solidFill>
                  <a:srgbClr val="808080"/>
                </a:solidFill>
              </a:rPr>
              <a:t>. </a:t>
            </a:r>
            <a:r>
              <a:rPr lang="de-DE" sz="1200" dirty="0" err="1" smtClean="0">
                <a:solidFill>
                  <a:srgbClr val="808080"/>
                </a:solidFill>
              </a:rPr>
              <a:t>Krouptchenkov</a:t>
            </a:r>
            <a:r>
              <a:rPr lang="de-DE" sz="1200" dirty="0" smtClean="0">
                <a:solidFill>
                  <a:srgbClr val="808080"/>
                </a:solidFill>
              </a:rPr>
              <a:t> et al., </a:t>
            </a:r>
            <a:r>
              <a:rPr lang="de-DE" sz="1200" dirty="0" err="1" smtClean="0">
                <a:solidFill>
                  <a:srgbClr val="808080"/>
                </a:solidFill>
              </a:rPr>
              <a:t>Proc</a:t>
            </a:r>
            <a:r>
              <a:rPr lang="de-DE" sz="1200" dirty="0" smtClean="0">
                <a:solidFill>
                  <a:srgbClr val="808080"/>
                </a:solidFill>
              </a:rPr>
              <a:t>. DIPAC 2009, Basel, TUPD03, p. 291</a:t>
            </a:r>
            <a:endParaRPr lang="en-GB" sz="1200" dirty="0">
              <a:solidFill>
                <a:srgbClr val="808080"/>
              </a:solidFill>
            </a:endParaRPr>
          </a:p>
        </p:txBody>
      </p:sp>
      <p:sp>
        <p:nvSpPr>
          <p:cNvPr id="47" name="Text Box 12"/>
          <p:cNvSpPr txBox="1">
            <a:spLocks noChangeArrowheads="1"/>
          </p:cNvSpPr>
          <p:nvPr/>
        </p:nvSpPr>
        <p:spPr bwMode="auto">
          <a:xfrm>
            <a:off x="539553" y="3769295"/>
            <a:ext cx="165618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chemeClr val="accent2"/>
                </a:solidFill>
                <a:cs typeface="Arial Unicode MS" pitchFamily="34" charset="-128"/>
              </a:rPr>
              <a:t> 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standard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octants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: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868020" y="1123504"/>
            <a:ext cx="2736552" cy="1498649"/>
            <a:chOff x="5868020" y="1123504"/>
            <a:chExt cx="2736552" cy="1498649"/>
          </a:xfrm>
        </p:grpSpPr>
        <p:sp>
          <p:nvSpPr>
            <p:cNvPr id="44" name="Rectangle 8"/>
            <p:cNvSpPr>
              <a:spLocks noChangeArrowheads="1"/>
            </p:cNvSpPr>
            <p:nvPr/>
          </p:nvSpPr>
          <p:spPr bwMode="auto">
            <a:xfrm>
              <a:off x="5868020" y="1123504"/>
              <a:ext cx="2638747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 different cable types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TextBox 1"/>
            <p:cNvSpPr txBox="1">
              <a:spLocks noChangeArrowheads="1"/>
            </p:cNvSpPr>
            <p:nvPr/>
          </p:nvSpPr>
          <p:spPr bwMode="auto">
            <a:xfrm>
              <a:off x="6283126" y="1467532"/>
              <a:ext cx="232144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1pPr>
              <a:lvl2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2pPr>
              <a:lvl3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3pPr>
              <a:lvl4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4pPr>
              <a:lvl5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9pPr>
            </a:lstStyle>
            <a:p>
              <a:pPr marL="0" indent="0" defTabSz="4572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sz="1400" b="0" dirty="0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RFA ½̋, ⅜̋ , ⅞̋  – 50 </a:t>
              </a:r>
              <a:r>
                <a:rPr lang="el-GR" altLang="en-US" sz="1400" b="0" dirty="0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Ω</a:t>
              </a:r>
              <a:endParaRPr lang="en-US" altLang="en-US" sz="1400" b="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AutoShape 23"/>
            <p:cNvSpPr>
              <a:spLocks noChangeArrowheads="1"/>
            </p:cNvSpPr>
            <p:nvPr/>
          </p:nvSpPr>
          <p:spPr bwMode="auto">
            <a:xfrm rot="5400000" flipH="1">
              <a:off x="7042107" y="1967075"/>
              <a:ext cx="316440" cy="215954"/>
            </a:xfrm>
            <a:prstGeom prst="leftArrow">
              <a:avLst>
                <a:gd name="adj1" fmla="val 50000"/>
                <a:gd name="adj2" fmla="val 47796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de-DE" sz="1400">
                <a:solidFill>
                  <a:schemeClr val="accent2"/>
                </a:solidFill>
                <a:cs typeface="Times New Roman" pitchFamily="18" charset="0"/>
              </a:endParaRPr>
            </a:p>
          </p:txBody>
        </p:sp>
        <p:sp>
          <p:nvSpPr>
            <p:cNvPr id="50" name="TextBox 1"/>
            <p:cNvSpPr txBox="1">
              <a:spLocks noChangeArrowheads="1"/>
            </p:cNvSpPr>
            <p:nvPr/>
          </p:nvSpPr>
          <p:spPr bwMode="auto">
            <a:xfrm>
              <a:off x="6156176" y="2314376"/>
              <a:ext cx="244839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1pPr>
              <a:lvl2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2pPr>
              <a:lvl3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3pPr>
              <a:lvl4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4pPr>
              <a:lvl5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9pPr>
            </a:lstStyle>
            <a:p>
              <a:pPr marL="0" indent="0" defTabSz="4572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sz="1400" b="0" dirty="0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cable lengths:  </a:t>
              </a:r>
              <a:r>
                <a:rPr lang="en-US" altLang="en-US" sz="1400" b="0" dirty="0" smtClean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10m … 200m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994908" y="3041059"/>
            <a:ext cx="2410892" cy="747981"/>
            <a:chOff x="5994908" y="3041059"/>
            <a:chExt cx="2410892" cy="747981"/>
          </a:xfrm>
        </p:grpSpPr>
        <p:sp>
          <p:nvSpPr>
            <p:cNvPr id="51" name="Text Box 47"/>
            <p:cNvSpPr txBox="1">
              <a:spLocks noChangeArrowheads="1"/>
            </p:cNvSpPr>
            <p:nvPr/>
          </p:nvSpPr>
          <p:spPr bwMode="auto">
            <a:xfrm>
              <a:off x="5994908" y="3481263"/>
              <a:ext cx="241089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de-DE" sz="1400" dirty="0" smtClean="0">
                  <a:solidFill>
                    <a:schemeClr val="accent2"/>
                  </a:solidFill>
                  <a:ea typeface="Arial Unicode MS" pitchFamily="34" charset="-128"/>
                  <a:cs typeface="Arial Unicode MS" pitchFamily="34" charset="-128"/>
                </a:rPr>
                <a:t>246 individual </a:t>
              </a:r>
              <a:r>
                <a:rPr lang="de-DE" sz="1400" dirty="0" err="1" smtClean="0">
                  <a:solidFill>
                    <a:schemeClr val="accent2"/>
                  </a:solidFill>
                  <a:ea typeface="Arial Unicode MS" pitchFamily="34" charset="-128"/>
                  <a:cs typeface="Arial Unicode MS" pitchFamily="34" charset="-128"/>
                </a:rPr>
                <a:t>settings</a:t>
              </a:r>
              <a:endParaRPr lang="de-DE" sz="1400" dirty="0" smtClean="0">
                <a:solidFill>
                  <a:schemeClr val="accent2"/>
                </a:solidFill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52" name="AutoShape 23"/>
            <p:cNvSpPr>
              <a:spLocks noChangeArrowheads="1"/>
            </p:cNvSpPr>
            <p:nvPr/>
          </p:nvSpPr>
          <p:spPr bwMode="auto">
            <a:xfrm rot="5400000" flipH="1">
              <a:off x="7042037" y="3091302"/>
              <a:ext cx="316440" cy="215954"/>
            </a:xfrm>
            <a:prstGeom prst="leftArrow">
              <a:avLst>
                <a:gd name="adj1" fmla="val 50000"/>
                <a:gd name="adj2" fmla="val 47796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de-DE" sz="1400">
                <a:solidFill>
                  <a:srgbClr val="333399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983093" y="4437112"/>
            <a:ext cx="2437584" cy="1080120"/>
            <a:chOff x="5983093" y="4149080"/>
            <a:chExt cx="2437584" cy="1080120"/>
          </a:xfrm>
        </p:grpSpPr>
        <p:sp>
          <p:nvSpPr>
            <p:cNvPr id="55" name="AutoShape 23"/>
            <p:cNvSpPr>
              <a:spLocks noChangeArrowheads="1"/>
            </p:cNvSpPr>
            <p:nvPr/>
          </p:nvSpPr>
          <p:spPr bwMode="auto">
            <a:xfrm rot="5400000" flipH="1">
              <a:off x="7039037" y="4199323"/>
              <a:ext cx="316440" cy="215954"/>
            </a:xfrm>
            <a:prstGeom prst="leftArrow">
              <a:avLst>
                <a:gd name="adj1" fmla="val 50000"/>
                <a:gd name="adj2" fmla="val 47796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de-DE" sz="1400">
                <a:solidFill>
                  <a:srgbClr val="333399"/>
                </a:solidFill>
                <a:cs typeface="Times New Roman" pitchFamily="18" charset="0"/>
              </a:endParaRPr>
            </a:p>
          </p:txBody>
        </p:sp>
        <p:sp>
          <p:nvSpPr>
            <p:cNvPr id="56" name="Text Box 12"/>
            <p:cNvSpPr txBox="1">
              <a:spLocks noChangeArrowheads="1"/>
            </p:cNvSpPr>
            <p:nvPr/>
          </p:nvSpPr>
          <p:spPr bwMode="auto">
            <a:xfrm>
              <a:off x="5983093" y="4598258"/>
              <a:ext cx="2437584" cy="630942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Blip>
                  <a:blip r:embed="rId6"/>
                </a:buBlip>
              </a:pPr>
              <a:r>
                <a:rPr lang="de-DE" dirty="0">
                  <a:solidFill>
                    <a:schemeClr val="accent2"/>
                  </a:solidFill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normalize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err="1">
                  <a:solidFill>
                    <a:schemeClr val="accent2"/>
                  </a:solidFill>
                  <a:cs typeface="Arial Unicode MS" pitchFamily="34" charset="-128"/>
                </a:rPr>
                <a:t>to</a:t>
              </a:r>
              <a:r>
                <a:rPr lang="de-DE" dirty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i="1" dirty="0" err="1">
                  <a:solidFill>
                    <a:schemeClr val="accent2"/>
                  </a:solidFill>
                  <a:cs typeface="Arial Unicode MS" pitchFamily="34" charset="-128"/>
                </a:rPr>
                <a:t>K</a:t>
              </a:r>
              <a:r>
                <a:rPr lang="de-DE" i="1" baseline="-25000" dirty="0" err="1">
                  <a:solidFill>
                    <a:schemeClr val="accent2"/>
                  </a:solidFill>
                  <a:cs typeface="Arial Unicode MS" pitchFamily="34" charset="-128"/>
                </a:rPr>
                <a:t>x,y</a:t>
              </a:r>
              <a:r>
                <a:rPr lang="de-DE" dirty="0">
                  <a:solidFill>
                    <a:schemeClr val="accent2"/>
                  </a:solidFill>
                  <a:cs typeface="Arial Unicode MS" pitchFamily="34" charset="-128"/>
                </a:rPr>
                <a:t> = 10 mm</a:t>
              </a:r>
            </a:p>
            <a:p>
              <a:pPr eaLnBrk="1" hangingPunct="1">
                <a:buBlip>
                  <a:blip r:embed="rId6"/>
                </a:buBlip>
              </a:pP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 </a:t>
              </a:r>
              <a:r>
                <a:rPr lang="de-DE" i="1" dirty="0" err="1">
                  <a:solidFill>
                    <a:schemeClr val="accent2"/>
                  </a:solidFill>
                  <a:cs typeface="Arial Unicode MS" pitchFamily="34" charset="-128"/>
                </a:rPr>
                <a:t>RMS</a:t>
              </a:r>
              <a:r>
                <a:rPr lang="de-DE" i="1" baseline="-25000" dirty="0" err="1">
                  <a:solidFill>
                    <a:schemeClr val="accent2"/>
                  </a:solidFill>
                  <a:cs typeface="Arial Unicode MS" pitchFamily="34" charset="-128"/>
                </a:rPr>
                <a:t>x,y</a:t>
              </a:r>
              <a:r>
                <a:rPr lang="de-DE" dirty="0">
                  <a:solidFill>
                    <a:schemeClr val="accent2"/>
                  </a:solidFill>
                  <a:cs typeface="Arial Unicode MS" pitchFamily="34" charset="-128"/>
                </a:rPr>
                <a:t> =  </a:t>
              </a:r>
              <a:r>
                <a:rPr lang="de-DE" i="1" dirty="0">
                  <a:solidFill>
                    <a:schemeClr val="accent2"/>
                  </a:solidFill>
                  <a:cs typeface="Arial Unicode MS" pitchFamily="34" charset="-128"/>
                </a:rPr>
                <a:t>f(</a:t>
              </a:r>
              <a:r>
                <a:rPr lang="de-DE" i="1" dirty="0" err="1">
                  <a:solidFill>
                    <a:schemeClr val="accent2"/>
                  </a:solidFill>
                  <a:cs typeface="Arial Unicode MS" pitchFamily="34" charset="-128"/>
                </a:rPr>
                <a:t>signal</a:t>
              </a:r>
              <a:r>
                <a:rPr lang="de-DE" i="1" dirty="0">
                  <a:solidFill>
                    <a:schemeClr val="accent2"/>
                  </a:solidFill>
                  <a:cs typeface="Arial Unicode MS" pitchFamily="34" charset="-128"/>
                </a:rPr>
                <a:t> power</a:t>
              </a:r>
              <a:r>
                <a:rPr lang="de-DE" i="1" dirty="0" smtClean="0">
                  <a:solidFill>
                    <a:schemeClr val="accent2"/>
                  </a:solidFill>
                  <a:cs typeface="Arial Unicode MS" pitchFamily="34" charset="-128"/>
                </a:rPr>
                <a:t>)</a:t>
              </a:r>
              <a:endParaRPr lang="de-DE" i="1" dirty="0">
                <a:solidFill>
                  <a:schemeClr val="accent2"/>
                </a:solidFill>
                <a:cs typeface="Arial Unicode MS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054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de-DE" sz="12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BPM Resolution Studies</a:t>
            </a:r>
            <a:endParaRPr lang="en-GB" sz="2800" b="1" dirty="0" smtClean="0">
              <a:solidFill>
                <a:srgbClr val="003E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90" y="65405"/>
            <a:ext cx="613555" cy="61355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05" y="692696"/>
            <a:ext cx="1121118" cy="2013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9" name="Text Box 17"/>
          <p:cNvSpPr txBox="1">
            <a:spLocks noChangeArrowheads="1"/>
          </p:cNvSpPr>
          <p:nvPr/>
        </p:nvSpPr>
        <p:spPr bwMode="auto">
          <a:xfrm>
            <a:off x="4932040" y="6524625"/>
            <a:ext cx="39611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/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DEELS 2019 </a:t>
            </a:r>
            <a:r>
              <a:rPr lang="de-DE" sz="1200" dirty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@ ESRF, 4</a:t>
            </a:r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.6.2019</a:t>
            </a:r>
            <a:endParaRPr lang="en-GB" sz="1200" dirty="0">
              <a:solidFill>
                <a:srgbClr val="8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179389" y="907480"/>
            <a:ext cx="3240484" cy="36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5"/>
              </a:buBlip>
            </a:pP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resolution studies @ PETRA III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 Box 12"/>
          <p:cNvSpPr txBox="1">
            <a:spLocks noChangeArrowheads="1"/>
          </p:cNvSpPr>
          <p:nvPr/>
        </p:nvSpPr>
        <p:spPr bwMode="auto">
          <a:xfrm>
            <a:off x="532761" y="1216889"/>
            <a:ext cx="26710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chemeClr val="accent2"/>
                </a:solidFill>
                <a:cs typeface="Arial Unicode MS" pitchFamily="34" charset="-128"/>
              </a:rPr>
              <a:t> 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single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bunch</a:t>
            </a:r>
            <a:r>
              <a:rPr lang="de-DE" dirty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with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Q</a:t>
            </a:r>
            <a:r>
              <a:rPr lang="de-DE" baseline="-25000" dirty="0" err="1" smtClean="0">
                <a:solidFill>
                  <a:schemeClr val="accent2"/>
                </a:solidFill>
                <a:cs typeface="Arial Unicode MS" pitchFamily="34" charset="-128"/>
              </a:rPr>
              <a:t>b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varying</a:t>
            </a:r>
            <a:endParaRPr lang="de-DE" dirty="0" smtClean="0">
              <a:solidFill>
                <a:schemeClr val="accent2"/>
              </a:solidFill>
              <a:cs typeface="Arial Unicode MS" pitchFamily="34" charset="-128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268066" y="1604948"/>
            <a:ext cx="4768430" cy="2404121"/>
            <a:chOff x="4268066" y="1604948"/>
            <a:chExt cx="4768430" cy="2404121"/>
          </a:xfrm>
        </p:grpSpPr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1958" y="1604948"/>
              <a:ext cx="3204538" cy="24041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" name="Group 1"/>
            <p:cNvGrpSpPr/>
            <p:nvPr/>
          </p:nvGrpSpPr>
          <p:grpSpPr>
            <a:xfrm>
              <a:off x="4268066" y="2238889"/>
              <a:ext cx="1728192" cy="738664"/>
              <a:chOff x="3756059" y="2204864"/>
              <a:chExt cx="1728192" cy="738664"/>
            </a:xfrm>
          </p:grpSpPr>
          <p:sp>
            <p:nvSpPr>
              <p:cNvPr id="35" name="Right Arrow 34"/>
              <p:cNvSpPr/>
              <p:nvPr/>
            </p:nvSpPr>
            <p:spPr>
              <a:xfrm>
                <a:off x="4283968" y="2600084"/>
                <a:ext cx="683580" cy="191922"/>
              </a:xfrm>
              <a:prstGeom prst="rightArrow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txBody>
              <a:bodyPr rtlCol="0" anchor="ctr">
                <a:noAutofit/>
              </a:bodyPr>
              <a:lstStyle/>
              <a:p>
                <a:pPr algn="ctr" fontAlgn="base">
                  <a:lnSpc>
                    <a:spcPct val="113000"/>
                  </a:lnSpc>
                  <a:spcBef>
                    <a:spcPct val="50000"/>
                  </a:spcBef>
                  <a:spcAft>
                    <a:spcPct val="0"/>
                  </a:spcAft>
                </a:pPr>
                <a:endParaRPr lang="de-DE" sz="1400" dirty="0" err="1" smtClean="0">
                  <a:solidFill>
                    <a:srgbClr val="000000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36" name="Text Box 47"/>
              <p:cNvSpPr txBox="1">
                <a:spLocks noChangeArrowheads="1"/>
              </p:cNvSpPr>
              <p:nvPr/>
            </p:nvSpPr>
            <p:spPr bwMode="auto">
              <a:xfrm>
                <a:off x="3756059" y="2204864"/>
                <a:ext cx="1728192" cy="738664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/>
                <a:r>
                  <a:rPr lang="de-DE" sz="1400" i="1" dirty="0" err="1" smtClean="0">
                    <a:ea typeface="Arial Unicode MS" pitchFamily="34" charset="-128"/>
                    <a:cs typeface="Arial Unicode MS" pitchFamily="34" charset="-128"/>
                  </a:rPr>
                  <a:t>K</a:t>
                </a:r>
                <a:r>
                  <a:rPr lang="de-DE" sz="1400" i="1" baseline="-25000" dirty="0" err="1" smtClean="0">
                    <a:ea typeface="Arial Unicode MS" pitchFamily="34" charset="-128"/>
                    <a:cs typeface="Arial Unicode MS" pitchFamily="34" charset="-128"/>
                  </a:rPr>
                  <a:t>x,y</a:t>
                </a:r>
                <a:r>
                  <a:rPr lang="de-DE" sz="1400" dirty="0" smtClean="0">
                    <a:ea typeface="Arial Unicode MS" pitchFamily="34" charset="-128"/>
                    <a:cs typeface="Arial Unicode MS" pitchFamily="34" charset="-128"/>
                  </a:rPr>
                  <a:t> </a:t>
                </a:r>
              </a:p>
              <a:p>
                <a:pPr algn="ctr" eaLnBrk="1" hangingPunct="1"/>
                <a:endParaRPr lang="de-DE" sz="1400" dirty="0">
                  <a:ea typeface="Arial Unicode MS" pitchFamily="34" charset="-128"/>
                  <a:cs typeface="Arial Unicode MS" pitchFamily="34" charset="-128"/>
                </a:endParaRPr>
              </a:p>
              <a:p>
                <a:pPr algn="ctr" eaLnBrk="1" hangingPunct="1"/>
                <a:r>
                  <a:rPr lang="de-DE" sz="1400" dirty="0" err="1" smtClean="0">
                    <a:ea typeface="Arial Unicode MS" pitchFamily="34" charset="-128"/>
                    <a:cs typeface="Arial Unicode MS" pitchFamily="34" charset="-128"/>
                  </a:rPr>
                  <a:t>normalization</a:t>
                </a:r>
                <a:endParaRPr lang="de-DE" sz="1400" dirty="0" smtClean="0"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</p:grpSp>
      <p:sp>
        <p:nvSpPr>
          <p:cNvPr id="43" name="Text Box 12"/>
          <p:cNvSpPr txBox="1">
            <a:spLocks noChangeArrowheads="1"/>
          </p:cNvSpPr>
          <p:nvPr/>
        </p:nvSpPr>
        <p:spPr bwMode="auto">
          <a:xfrm>
            <a:off x="3477138" y="1220605"/>
            <a:ext cx="367919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chemeClr val="accent2"/>
                </a:solidFill>
                <a:cs typeface="Arial Unicode MS" pitchFamily="34" charset="-128"/>
              </a:rPr>
              <a:t> 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single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vertical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kick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with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excitation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kicker</a:t>
            </a:r>
            <a:r>
              <a:rPr lang="de-DE" sz="900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</a:p>
        </p:txBody>
      </p:sp>
      <p:sp>
        <p:nvSpPr>
          <p:cNvPr id="53" name="Text Box 12"/>
          <p:cNvSpPr txBox="1">
            <a:spLocks noChangeArrowheads="1"/>
          </p:cNvSpPr>
          <p:nvPr/>
        </p:nvSpPr>
        <p:spPr bwMode="auto">
          <a:xfrm>
            <a:off x="7301513" y="1228556"/>
            <a:ext cx="12309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chemeClr val="accent2"/>
                </a:solidFill>
                <a:cs typeface="Arial Unicode MS" pitchFamily="34" charset="-128"/>
              </a:rPr>
              <a:t>  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2048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turns</a:t>
            </a:r>
            <a:endParaRPr lang="de-DE" dirty="0">
              <a:solidFill>
                <a:schemeClr val="accent2"/>
              </a:solidFill>
              <a:cs typeface="Arial Unicode MS" pitchFamily="34" charset="-128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22134" y="4001509"/>
            <a:ext cx="4741954" cy="2404121"/>
            <a:chOff x="622134" y="4001509"/>
            <a:chExt cx="4741954" cy="2404121"/>
          </a:xfrm>
        </p:grpSpPr>
        <p:pic>
          <p:nvPicPr>
            <p:cNvPr id="57" name="Picture 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59550" y="4001509"/>
              <a:ext cx="3204538" cy="24041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58" name="Group 57"/>
            <p:cNvGrpSpPr/>
            <p:nvPr/>
          </p:nvGrpSpPr>
          <p:grpSpPr>
            <a:xfrm>
              <a:off x="622134" y="4565226"/>
              <a:ext cx="1512168" cy="954107"/>
              <a:chOff x="1099698" y="5378113"/>
              <a:chExt cx="1512168" cy="954107"/>
            </a:xfrm>
          </p:grpSpPr>
          <p:sp>
            <p:nvSpPr>
              <p:cNvPr id="59" name="Right Arrow 58"/>
              <p:cNvSpPr/>
              <p:nvPr/>
            </p:nvSpPr>
            <p:spPr>
              <a:xfrm>
                <a:off x="1500375" y="5740550"/>
                <a:ext cx="783704" cy="191922"/>
              </a:xfrm>
              <a:prstGeom prst="rightArrow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txBody>
              <a:bodyPr rtlCol="0" anchor="ctr">
                <a:noAutofit/>
              </a:bodyPr>
              <a:lstStyle/>
              <a:p>
                <a:pPr algn="ctr" fontAlgn="base">
                  <a:lnSpc>
                    <a:spcPct val="113000"/>
                  </a:lnSpc>
                  <a:spcBef>
                    <a:spcPct val="50000"/>
                  </a:spcBef>
                  <a:spcAft>
                    <a:spcPct val="0"/>
                  </a:spcAft>
                </a:pPr>
                <a:endParaRPr lang="de-DE" sz="1400" dirty="0" err="1" smtClean="0">
                  <a:solidFill>
                    <a:srgbClr val="000000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60" name="Text Box 47"/>
              <p:cNvSpPr txBox="1">
                <a:spLocks noChangeArrowheads="1"/>
              </p:cNvSpPr>
              <p:nvPr/>
            </p:nvSpPr>
            <p:spPr bwMode="auto">
              <a:xfrm>
                <a:off x="1099698" y="5378113"/>
                <a:ext cx="1512168" cy="95410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/>
                <a:r>
                  <a:rPr lang="de-DE" sz="1400" dirty="0" err="1" smtClean="0">
                    <a:ea typeface="Arial Unicode MS" pitchFamily="34" charset="-128"/>
                    <a:cs typeface="Arial Unicode MS" pitchFamily="34" charset="-128"/>
                  </a:rPr>
                  <a:t>plot</a:t>
                </a:r>
                <a:r>
                  <a:rPr lang="de-DE" sz="1400" dirty="0"/>
                  <a:t> </a:t>
                </a:r>
                <a:r>
                  <a:rPr lang="de-DE" sz="1400" dirty="0" err="1" smtClean="0"/>
                  <a:t>as</a:t>
                </a:r>
                <a:r>
                  <a:rPr lang="de-DE" sz="1400" dirty="0" smtClean="0"/>
                  <a:t> </a:t>
                </a:r>
                <a:r>
                  <a:rPr lang="de-DE" sz="1400" dirty="0" err="1" smtClean="0">
                    <a:ea typeface="Arial Unicode MS" pitchFamily="34" charset="-128"/>
                    <a:cs typeface="Arial Unicode MS" pitchFamily="34" charset="-128"/>
                  </a:rPr>
                  <a:t>function</a:t>
                </a:r>
                <a:r>
                  <a:rPr lang="de-DE" sz="1400" dirty="0" smtClean="0">
                    <a:ea typeface="Arial Unicode MS" pitchFamily="34" charset="-128"/>
                    <a:cs typeface="Arial Unicode MS" pitchFamily="34" charset="-128"/>
                  </a:rPr>
                  <a:t> </a:t>
                </a:r>
              </a:p>
              <a:p>
                <a:pPr algn="ctr" eaLnBrk="1" hangingPunct="1"/>
                <a:endParaRPr lang="de-DE" sz="1400" dirty="0"/>
              </a:p>
              <a:p>
                <a:pPr algn="ctr" eaLnBrk="1" hangingPunct="1"/>
                <a:r>
                  <a:rPr lang="de-DE" sz="1400" dirty="0" err="1" smtClean="0">
                    <a:ea typeface="Arial Unicode MS" pitchFamily="34" charset="-128"/>
                    <a:cs typeface="Arial Unicode MS" pitchFamily="34" charset="-128"/>
                  </a:rPr>
                  <a:t>of</a:t>
                </a:r>
                <a:r>
                  <a:rPr lang="de-DE" sz="1400" dirty="0" smtClean="0">
                    <a:ea typeface="Arial Unicode MS" pitchFamily="34" charset="-128"/>
                    <a:cs typeface="Arial Unicode MS" pitchFamily="34" charset="-128"/>
                  </a:rPr>
                  <a:t> </a:t>
                </a:r>
                <a:r>
                  <a:rPr lang="de-DE" sz="1400" dirty="0" err="1" smtClean="0">
                    <a:ea typeface="Arial Unicode MS" pitchFamily="34" charset="-128"/>
                    <a:cs typeface="Arial Unicode MS" pitchFamily="34" charset="-128"/>
                  </a:rPr>
                  <a:t>signal</a:t>
                </a:r>
                <a:r>
                  <a:rPr lang="de-DE" sz="1400" dirty="0" smtClean="0">
                    <a:ea typeface="Arial Unicode MS" pitchFamily="34" charset="-128"/>
                    <a:cs typeface="Arial Unicode MS" pitchFamily="34" charset="-128"/>
                  </a:rPr>
                  <a:t> power</a:t>
                </a:r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6336692" y="4565226"/>
            <a:ext cx="2267756" cy="830997"/>
            <a:chOff x="6120668" y="4547772"/>
            <a:chExt cx="2267756" cy="830997"/>
          </a:xfrm>
        </p:grpSpPr>
        <p:sp>
          <p:nvSpPr>
            <p:cNvPr id="62" name="Right Arrow 61"/>
            <p:cNvSpPr/>
            <p:nvPr/>
          </p:nvSpPr>
          <p:spPr>
            <a:xfrm>
              <a:off x="6120668" y="4908838"/>
              <a:ext cx="323540" cy="191922"/>
            </a:xfrm>
            <a:prstGeom prst="rightArrow">
              <a:avLst/>
            </a:prstGeom>
            <a:solidFill>
              <a:srgbClr val="009900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fontAlgn="base">
                <a:lnSpc>
                  <a:spcPct val="113000"/>
                </a:lnSpc>
                <a:spcBef>
                  <a:spcPct val="50000"/>
                </a:spcBef>
                <a:spcAft>
                  <a:spcPct val="0"/>
                </a:spcAft>
              </a:pPr>
              <a:endParaRPr lang="de-DE" sz="1400" dirty="0" err="1" smtClean="0">
                <a:solidFill>
                  <a:srgbClr val="00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63" name="Text Box 47"/>
            <p:cNvSpPr txBox="1">
              <a:spLocks noChangeArrowheads="1"/>
            </p:cNvSpPr>
            <p:nvPr/>
          </p:nvSpPr>
          <p:spPr bwMode="auto">
            <a:xfrm>
              <a:off x="6714988" y="4547772"/>
              <a:ext cx="1673436" cy="830997"/>
            </a:xfrm>
            <a:prstGeom prst="rect">
              <a:avLst/>
            </a:prstGeom>
            <a:noFill/>
            <a:ln w="25400">
              <a:solidFill>
                <a:srgbClr val="00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1" hangingPunct="1"/>
              <a:r>
                <a:rPr lang="de-DE" sz="1600" dirty="0" err="1" smtClean="0">
                  <a:ea typeface="Arial Unicode MS" pitchFamily="34" charset="-128"/>
                  <a:cs typeface="Arial Unicode MS" pitchFamily="34" charset="-128"/>
                </a:rPr>
                <a:t>combination</a:t>
              </a:r>
              <a:r>
                <a:rPr lang="de-DE" sz="1600" dirty="0" smtClean="0"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600" dirty="0" err="1" smtClean="0">
                  <a:ea typeface="Arial Unicode MS" pitchFamily="34" charset="-128"/>
                  <a:cs typeface="Arial Unicode MS" pitchFamily="34" charset="-128"/>
                </a:rPr>
                <a:t>of</a:t>
              </a:r>
              <a:r>
                <a:rPr lang="de-DE" sz="1600" dirty="0" smtClean="0"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600" dirty="0" err="1" smtClean="0">
                  <a:ea typeface="Arial Unicode MS" pitchFamily="34" charset="-128"/>
                  <a:cs typeface="Arial Unicode MS" pitchFamily="34" charset="-128"/>
                </a:rPr>
                <a:t>measurements</a:t>
              </a:r>
              <a:r>
                <a:rPr lang="de-DE" sz="1600" dirty="0" smtClean="0"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600" dirty="0" err="1" smtClean="0">
                  <a:ea typeface="Arial Unicode MS" pitchFamily="34" charset="-128"/>
                  <a:cs typeface="Arial Unicode MS" pitchFamily="34" charset="-128"/>
                </a:rPr>
                <a:t>for</a:t>
              </a:r>
              <a:r>
                <a:rPr lang="de-DE" sz="1600" dirty="0" smtClean="0"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600" dirty="0" err="1" smtClean="0">
                  <a:ea typeface="Arial Unicode MS" pitchFamily="34" charset="-128"/>
                  <a:cs typeface="Arial Unicode MS" pitchFamily="34" charset="-128"/>
                </a:rPr>
                <a:t>various</a:t>
              </a:r>
              <a:r>
                <a:rPr lang="de-DE" sz="1600" dirty="0" smtClean="0"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lang="de-DE" sz="1600" dirty="0" err="1" smtClean="0">
                  <a:ea typeface="Arial Unicode MS" pitchFamily="34" charset="-128"/>
                  <a:cs typeface="Arial Unicode MS" pitchFamily="34" charset="-128"/>
                </a:rPr>
                <a:t>Q</a:t>
              </a:r>
              <a:r>
                <a:rPr lang="de-DE" sz="1600" baseline="-25000" dirty="0" err="1" smtClean="0">
                  <a:ea typeface="Arial Unicode MS" pitchFamily="34" charset="-128"/>
                  <a:cs typeface="Arial Unicode MS" pitchFamily="34" charset="-128"/>
                </a:rPr>
                <a:t>b</a:t>
              </a:r>
              <a:endParaRPr lang="de-DE" sz="1600" i="1" dirty="0" smtClean="0"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99553" y="1604947"/>
            <a:ext cx="4432243" cy="2404121"/>
            <a:chOff x="99553" y="1604947"/>
            <a:chExt cx="4432243" cy="2404121"/>
          </a:xfrm>
        </p:grpSpPr>
        <p:pic>
          <p:nvPicPr>
            <p:cNvPr id="33" name="Picture 5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7258" y="1604947"/>
              <a:ext cx="3204538" cy="24041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5" name="Group 64"/>
            <p:cNvGrpSpPr/>
            <p:nvPr/>
          </p:nvGrpSpPr>
          <p:grpSpPr>
            <a:xfrm>
              <a:off x="99553" y="2241122"/>
              <a:ext cx="1512862" cy="1277273"/>
              <a:chOff x="3779912" y="2204864"/>
              <a:chExt cx="1728192" cy="1277273"/>
            </a:xfrm>
          </p:grpSpPr>
          <p:sp>
            <p:nvSpPr>
              <p:cNvPr id="66" name="Right Arrow 65"/>
              <p:cNvSpPr/>
              <p:nvPr/>
            </p:nvSpPr>
            <p:spPr>
              <a:xfrm>
                <a:off x="4283968" y="2600084"/>
                <a:ext cx="683580" cy="191922"/>
              </a:xfrm>
              <a:prstGeom prst="rightArrow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txBody>
              <a:bodyPr rtlCol="0" anchor="ctr">
                <a:noAutofit/>
              </a:bodyPr>
              <a:lstStyle/>
              <a:p>
                <a:pPr algn="ctr" fontAlgn="base">
                  <a:lnSpc>
                    <a:spcPct val="113000"/>
                  </a:lnSpc>
                  <a:spcBef>
                    <a:spcPct val="50000"/>
                  </a:spcBef>
                  <a:spcAft>
                    <a:spcPct val="0"/>
                  </a:spcAft>
                </a:pPr>
                <a:endParaRPr lang="de-DE" sz="1400" dirty="0" err="1" smtClean="0">
                  <a:solidFill>
                    <a:srgbClr val="000000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67" name="Text Box 47"/>
              <p:cNvSpPr txBox="1">
                <a:spLocks noChangeArrowheads="1"/>
              </p:cNvSpPr>
              <p:nvPr/>
            </p:nvSpPr>
            <p:spPr bwMode="auto">
              <a:xfrm>
                <a:off x="3779912" y="2204864"/>
                <a:ext cx="1728192" cy="1277273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/>
                <a:r>
                  <a:rPr lang="de-DE" sz="1400" i="1" dirty="0" smtClean="0"/>
                  <a:t>PCA </a:t>
                </a:r>
                <a:r>
                  <a:rPr lang="de-DE" sz="1400" dirty="0" err="1" smtClean="0"/>
                  <a:t>for</a:t>
                </a:r>
                <a:r>
                  <a:rPr lang="de-DE" sz="1400" dirty="0" smtClean="0">
                    <a:ea typeface="Arial Unicode MS" pitchFamily="34" charset="-128"/>
                    <a:cs typeface="Arial Unicode MS" pitchFamily="34" charset="-128"/>
                  </a:rPr>
                  <a:t> </a:t>
                </a:r>
              </a:p>
              <a:p>
                <a:pPr algn="ctr" eaLnBrk="1" hangingPunct="1"/>
                <a:endParaRPr lang="de-DE" sz="1400" dirty="0">
                  <a:ea typeface="Arial Unicode MS" pitchFamily="34" charset="-128"/>
                  <a:cs typeface="Arial Unicode MS" pitchFamily="34" charset="-128"/>
                </a:endParaRPr>
              </a:p>
              <a:p>
                <a:pPr algn="ctr" eaLnBrk="1" hangingPunct="1"/>
                <a:r>
                  <a:rPr lang="de-DE" sz="1400" dirty="0"/>
                  <a:t>b</a:t>
                </a:r>
                <a:r>
                  <a:rPr lang="de-DE" sz="1400" dirty="0" smtClean="0"/>
                  <a:t>eam </a:t>
                </a:r>
                <a:r>
                  <a:rPr lang="de-DE" sz="1400" dirty="0" err="1" smtClean="0"/>
                  <a:t>jitter</a:t>
                </a:r>
                <a:endParaRPr lang="de-DE" sz="1400" dirty="0" smtClean="0"/>
              </a:p>
              <a:p>
                <a:pPr algn="ctr" eaLnBrk="1" hangingPunct="1"/>
                <a:r>
                  <a:rPr lang="de-DE" sz="1400" dirty="0" err="1" smtClean="0">
                    <a:ea typeface="Arial Unicode MS" pitchFamily="34" charset="-128"/>
                    <a:cs typeface="Arial Unicode MS" pitchFamily="34" charset="-128"/>
                  </a:rPr>
                  <a:t>removement</a:t>
                </a:r>
                <a:endParaRPr lang="de-DE" sz="1400" dirty="0" smtClean="0"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3809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de-DE" sz="12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TbT</a:t>
            </a:r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Single </a:t>
            </a:r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Bunch</a:t>
            </a:r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Resolution</a:t>
            </a:r>
            <a:endParaRPr lang="en-GB" sz="2800" b="1" dirty="0" smtClean="0">
              <a:solidFill>
                <a:srgbClr val="003E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90" y="65405"/>
            <a:ext cx="613555" cy="61355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05" y="692696"/>
            <a:ext cx="1121118" cy="2013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179388" y="907480"/>
            <a:ext cx="5544739" cy="36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5"/>
              </a:buBlip>
            </a:pPr>
            <a:r>
              <a:rPr lang="en-US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achine studies at PETRA III with existing BPM system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532761" y="1216889"/>
            <a:ext cx="519136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Libera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Brilliance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  (Instrumentation Technologies) 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1221034" y="1484784"/>
            <a:ext cx="5871246" cy="3954103"/>
            <a:chOff x="755576" y="845338"/>
            <a:chExt cx="7056784" cy="4752528"/>
          </a:xfrm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9561" y="845338"/>
              <a:ext cx="3542793" cy="26578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6" name="Picture 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9567" y="845338"/>
              <a:ext cx="3542793" cy="26578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576" y="3382352"/>
              <a:ext cx="2952328" cy="22149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8" name="Picture 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3998" y="3382959"/>
              <a:ext cx="2952328" cy="22149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9" name="Group 38"/>
          <p:cNvGrpSpPr/>
          <p:nvPr/>
        </p:nvGrpSpPr>
        <p:grpSpPr>
          <a:xfrm>
            <a:off x="2051719" y="5641503"/>
            <a:ext cx="4968553" cy="307777"/>
            <a:chOff x="5136858" y="5949280"/>
            <a:chExt cx="4178101" cy="307777"/>
          </a:xfrm>
        </p:grpSpPr>
        <p:sp>
          <p:nvSpPr>
            <p:cNvPr id="40" name="Text Box 53"/>
            <p:cNvSpPr txBox="1">
              <a:spLocks noChangeArrowheads="1"/>
            </p:cNvSpPr>
            <p:nvPr/>
          </p:nvSpPr>
          <p:spPr bwMode="auto">
            <a:xfrm>
              <a:off x="5711597" y="5949280"/>
              <a:ext cx="3603362" cy="30777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/>
              <a:r>
                <a:rPr lang="de-DE" sz="1400" dirty="0" err="1" smtClean="0">
                  <a:solidFill>
                    <a:srgbClr val="000000"/>
                  </a:solidFill>
                  <a:latin typeface="Times New Roman" pitchFamily="18" charset="0"/>
                </a:rPr>
                <a:t>Libera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 pitchFamily="18" charset="0"/>
                </a:rPr>
                <a:t>Brilliance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 pitchFamily="18" charset="0"/>
                </a:rPr>
                <a:t>resolution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</a:rPr>
                <a:t> not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 pitchFamily="18" charset="0"/>
                </a:rPr>
                <a:t>sufficient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 pitchFamily="18" charset="0"/>
                </a:rPr>
                <a:t>for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</a:rPr>
                <a:t> PETRA IV</a:t>
              </a:r>
            </a:p>
          </p:txBody>
        </p:sp>
        <p:sp>
          <p:nvSpPr>
            <p:cNvPr id="41" name="Right Arrow 40"/>
            <p:cNvSpPr/>
            <p:nvPr/>
          </p:nvSpPr>
          <p:spPr>
            <a:xfrm>
              <a:off x="5136858" y="6021537"/>
              <a:ext cx="323540" cy="191922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>
                <a:lnSpc>
                  <a:spcPct val="113000"/>
                </a:lnSpc>
              </a:pPr>
              <a:endParaRPr lang="de-DE" sz="1400" dirty="0" err="1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42" name="Text Box 47"/>
          <p:cNvSpPr txBox="1">
            <a:spLocks noChangeArrowheads="1"/>
          </p:cNvSpPr>
          <p:nvPr/>
        </p:nvSpPr>
        <p:spPr bwMode="auto">
          <a:xfrm>
            <a:off x="6732240" y="4489375"/>
            <a:ext cx="1728192" cy="307777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dirty="0" smtClean="0">
                <a:solidFill>
                  <a:prstClr val="black"/>
                </a:solidFill>
              </a:rPr>
              <a:t>min(</a:t>
            </a:r>
            <a:r>
              <a:rPr lang="de-DE" sz="1400" i="1" dirty="0" err="1" smtClean="0">
                <a:solidFill>
                  <a:prstClr val="black"/>
                </a:solidFill>
              </a:rPr>
              <a:t>RMS</a:t>
            </a:r>
            <a:r>
              <a:rPr lang="de-DE" sz="1400" i="1" baseline="-25000" dirty="0" err="1" smtClean="0">
                <a:solidFill>
                  <a:prstClr val="black"/>
                </a:solidFill>
              </a:rPr>
              <a:t>x,y</a:t>
            </a:r>
            <a:r>
              <a:rPr lang="de-DE" sz="1400" dirty="0" smtClean="0">
                <a:solidFill>
                  <a:prstClr val="black"/>
                </a:solidFill>
              </a:rPr>
              <a:t>) ≈ 30 </a:t>
            </a:r>
            <a:r>
              <a:rPr lang="el-GR" sz="1400" dirty="0" smtClean="0">
                <a:solidFill>
                  <a:prstClr val="black"/>
                </a:solidFill>
              </a:rPr>
              <a:t>μ</a:t>
            </a:r>
            <a:r>
              <a:rPr lang="de-DE" sz="1400" dirty="0" smtClean="0">
                <a:solidFill>
                  <a:prstClr val="black"/>
                </a:solidFill>
              </a:rPr>
              <a:t>m</a:t>
            </a:r>
            <a:endParaRPr lang="de-DE" sz="1400" i="1" dirty="0" smtClean="0">
              <a:solidFill>
                <a:prstClr val="black"/>
              </a:solidFill>
            </a:endParaRPr>
          </a:p>
        </p:txBody>
      </p:sp>
      <p:sp>
        <p:nvSpPr>
          <p:cNvPr id="43" name="Rectangle 8"/>
          <p:cNvSpPr>
            <a:spLocks noChangeArrowheads="1"/>
          </p:cNvSpPr>
          <p:nvPr/>
        </p:nvSpPr>
        <p:spPr bwMode="auto">
          <a:xfrm>
            <a:off x="179512" y="6165304"/>
            <a:ext cx="6048672" cy="36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5"/>
              </a:buBlip>
            </a:pP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PETRA IV CDR:      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rely on successor model     →    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Libera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Brilliance+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4932040" y="6524625"/>
            <a:ext cx="39611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/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DEELS 2019 </a:t>
            </a:r>
            <a:r>
              <a:rPr lang="de-DE" sz="1200" dirty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@ ESRF, 4</a:t>
            </a:r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.6.2019</a:t>
            </a:r>
            <a:endParaRPr lang="en-GB" sz="1200" dirty="0">
              <a:solidFill>
                <a:srgbClr val="8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468349" y="2212815"/>
            <a:ext cx="3624873" cy="2500383"/>
            <a:chOff x="5468349" y="2236668"/>
            <a:chExt cx="3624873" cy="2500383"/>
          </a:xfrm>
        </p:grpSpPr>
        <p:cxnSp>
          <p:nvCxnSpPr>
            <p:cNvPr id="25" name="Straight Arrow Connector 24"/>
            <p:cNvCxnSpPr/>
            <p:nvPr/>
          </p:nvCxnSpPr>
          <p:spPr>
            <a:xfrm>
              <a:off x="5468349" y="4100925"/>
              <a:ext cx="0" cy="504056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5683924" y="4232995"/>
              <a:ext cx="0" cy="504056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5924250" y="4197235"/>
              <a:ext cx="0" cy="504056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6249224" y="4192397"/>
              <a:ext cx="0" cy="504056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2280" y="2236668"/>
              <a:ext cx="2000942" cy="2068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5671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de-DE" sz="12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</a:t>
            </a:r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Read-out Electronics</a:t>
            </a:r>
            <a:endParaRPr lang="en-GB" sz="2800" b="1" dirty="0" smtClean="0">
              <a:solidFill>
                <a:srgbClr val="003E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90" y="65405"/>
            <a:ext cx="613555" cy="61355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05" y="692696"/>
            <a:ext cx="1121118" cy="2013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6" name="Rectangle 8"/>
          <p:cNvSpPr>
            <a:spLocks noChangeArrowheads="1"/>
          </p:cNvSpPr>
          <p:nvPr/>
        </p:nvSpPr>
        <p:spPr bwMode="auto">
          <a:xfrm>
            <a:off x="179389" y="907480"/>
            <a:ext cx="4301214" cy="36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5"/>
              </a:buBlip>
            </a:pPr>
            <a:r>
              <a:rPr lang="en-US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eam test @ PETRA III:  </a:t>
            </a:r>
            <a:r>
              <a:rPr lang="en-US" sz="14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december</a:t>
            </a: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2018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419517" y="963794"/>
            <a:ext cx="4114800" cy="5421535"/>
            <a:chOff x="533400" y="598265"/>
            <a:chExt cx="4114800" cy="5421535"/>
          </a:xfrm>
        </p:grpSpPr>
        <p:grpSp>
          <p:nvGrpSpPr>
            <p:cNvPr id="14" name="Group 13"/>
            <p:cNvGrpSpPr/>
            <p:nvPr/>
          </p:nvGrpSpPr>
          <p:grpSpPr>
            <a:xfrm>
              <a:off x="1806129" y="4210523"/>
              <a:ext cx="304800" cy="1805499"/>
              <a:chOff x="1981200" y="2865372"/>
              <a:chExt cx="304800" cy="1805499"/>
            </a:xfrm>
          </p:grpSpPr>
          <p:cxnSp>
            <p:nvCxnSpPr>
              <p:cNvPr id="102" name="Straight Connector 101"/>
              <p:cNvCxnSpPr/>
              <p:nvPr/>
            </p:nvCxnSpPr>
            <p:spPr>
              <a:xfrm>
                <a:off x="2133600" y="3810000"/>
                <a:ext cx="0" cy="860871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Rectangle 102"/>
              <p:cNvSpPr/>
              <p:nvPr/>
            </p:nvSpPr>
            <p:spPr>
              <a:xfrm>
                <a:off x="1981200" y="3200400"/>
                <a:ext cx="304800" cy="609600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04" name="Straight Connector 103"/>
              <p:cNvCxnSpPr/>
              <p:nvPr/>
            </p:nvCxnSpPr>
            <p:spPr>
              <a:xfrm>
                <a:off x="2133600" y="2865372"/>
                <a:ext cx="0" cy="3429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2187129" y="4217450"/>
              <a:ext cx="304800" cy="1287528"/>
              <a:chOff x="1981200" y="2865372"/>
              <a:chExt cx="304800" cy="1287528"/>
            </a:xfrm>
          </p:grpSpPr>
          <p:cxnSp>
            <p:nvCxnSpPr>
              <p:cNvPr id="99" name="Straight Connector 98"/>
              <p:cNvCxnSpPr/>
              <p:nvPr/>
            </p:nvCxnSpPr>
            <p:spPr>
              <a:xfrm>
                <a:off x="2133600" y="3810000"/>
                <a:ext cx="0" cy="342900"/>
              </a:xfrm>
              <a:prstGeom prst="line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Rectangle 99"/>
              <p:cNvSpPr/>
              <p:nvPr/>
            </p:nvSpPr>
            <p:spPr>
              <a:xfrm>
                <a:off x="1981200" y="3200400"/>
                <a:ext cx="304800" cy="609600"/>
              </a:xfrm>
              <a:prstGeom prst="rect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01" name="Straight Connector 100"/>
              <p:cNvCxnSpPr/>
              <p:nvPr/>
            </p:nvCxnSpPr>
            <p:spPr>
              <a:xfrm>
                <a:off x="2133600" y="2865372"/>
                <a:ext cx="0" cy="342900"/>
              </a:xfrm>
              <a:prstGeom prst="line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2568129" y="4211468"/>
              <a:ext cx="304800" cy="1287528"/>
              <a:chOff x="1981200" y="2865372"/>
              <a:chExt cx="304800" cy="1287528"/>
            </a:xfrm>
          </p:grpSpPr>
          <p:cxnSp>
            <p:nvCxnSpPr>
              <p:cNvPr id="96" name="Straight Connector 95"/>
              <p:cNvCxnSpPr/>
              <p:nvPr/>
            </p:nvCxnSpPr>
            <p:spPr>
              <a:xfrm>
                <a:off x="2133600" y="3810000"/>
                <a:ext cx="0" cy="342900"/>
              </a:xfrm>
              <a:prstGeom prst="line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Rectangle 96"/>
              <p:cNvSpPr/>
              <p:nvPr/>
            </p:nvSpPr>
            <p:spPr>
              <a:xfrm>
                <a:off x="1981200" y="3200400"/>
                <a:ext cx="304800" cy="609600"/>
              </a:xfrm>
              <a:prstGeom prst="rect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98" name="Straight Connector 97"/>
              <p:cNvCxnSpPr/>
              <p:nvPr/>
            </p:nvCxnSpPr>
            <p:spPr>
              <a:xfrm>
                <a:off x="2133600" y="2865372"/>
                <a:ext cx="0" cy="342900"/>
              </a:xfrm>
              <a:prstGeom prst="line">
                <a:avLst/>
              </a:prstGeom>
              <a:ln w="158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/>
            <p:cNvGrpSpPr/>
            <p:nvPr/>
          </p:nvGrpSpPr>
          <p:grpSpPr>
            <a:xfrm>
              <a:off x="2949129" y="4218395"/>
              <a:ext cx="304800" cy="1797627"/>
              <a:chOff x="1981200" y="2865372"/>
              <a:chExt cx="304800" cy="1797627"/>
            </a:xfrm>
          </p:grpSpPr>
          <p:cxnSp>
            <p:nvCxnSpPr>
              <p:cNvPr id="93" name="Straight Connector 92"/>
              <p:cNvCxnSpPr/>
              <p:nvPr/>
            </p:nvCxnSpPr>
            <p:spPr>
              <a:xfrm>
                <a:off x="2133600" y="3810000"/>
                <a:ext cx="0" cy="852999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Rectangle 93"/>
              <p:cNvSpPr/>
              <p:nvPr/>
            </p:nvSpPr>
            <p:spPr>
              <a:xfrm>
                <a:off x="1981200" y="3200400"/>
                <a:ext cx="304800" cy="609600"/>
              </a:xfrm>
              <a:prstGeom prst="rect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95" name="Straight Connector 94"/>
              <p:cNvCxnSpPr/>
              <p:nvPr/>
            </p:nvCxnSpPr>
            <p:spPr>
              <a:xfrm>
                <a:off x="2133600" y="2865372"/>
                <a:ext cx="0" cy="3429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Rectangle 18"/>
            <p:cNvSpPr/>
            <p:nvPr/>
          </p:nvSpPr>
          <p:spPr>
            <a:xfrm>
              <a:off x="1806129" y="3478751"/>
              <a:ext cx="1447800" cy="738699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429000" y="5640152"/>
              <a:ext cx="1219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srgbClr val="0066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BPM_SOL_24</a:t>
              </a: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530344" y="3135851"/>
              <a:ext cx="0" cy="3429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958529" y="2068736"/>
              <a:ext cx="0" cy="3429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339529" y="1954751"/>
              <a:ext cx="0" cy="45625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891729" y="2069366"/>
              <a:ext cx="10668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101529" y="2069051"/>
              <a:ext cx="0" cy="34290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1806129" y="2404394"/>
              <a:ext cx="1447800" cy="738699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2720529" y="1954751"/>
              <a:ext cx="0" cy="45601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3093972" y="2069366"/>
              <a:ext cx="106680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533400" y="1040351"/>
              <a:ext cx="723900" cy="769557"/>
              <a:chOff x="6796914" y="3954843"/>
              <a:chExt cx="723900" cy="769557"/>
            </a:xfrm>
          </p:grpSpPr>
          <p:cxnSp>
            <p:nvCxnSpPr>
              <p:cNvPr id="88" name="Straight Connector 87"/>
              <p:cNvCxnSpPr/>
              <p:nvPr/>
            </p:nvCxnSpPr>
            <p:spPr>
              <a:xfrm>
                <a:off x="6858000" y="3954843"/>
                <a:ext cx="0" cy="3429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>
                <a:off x="7467600" y="3955158"/>
                <a:ext cx="0" cy="3429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Rectangle 89"/>
              <p:cNvSpPr/>
              <p:nvPr/>
            </p:nvSpPr>
            <p:spPr>
              <a:xfrm>
                <a:off x="6796914" y="4290501"/>
                <a:ext cx="723900" cy="433899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91" name="Straight Connector 90"/>
              <p:cNvCxnSpPr/>
              <p:nvPr/>
            </p:nvCxnSpPr>
            <p:spPr>
              <a:xfrm>
                <a:off x="7063929" y="3962400"/>
                <a:ext cx="0" cy="3429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7261671" y="3962400"/>
                <a:ext cx="0" cy="3429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/>
            <p:cNvGrpSpPr/>
            <p:nvPr/>
          </p:nvGrpSpPr>
          <p:grpSpPr>
            <a:xfrm>
              <a:off x="1615629" y="1040351"/>
              <a:ext cx="723900" cy="769557"/>
              <a:chOff x="6796914" y="3954843"/>
              <a:chExt cx="723900" cy="769557"/>
            </a:xfrm>
          </p:grpSpPr>
          <p:cxnSp>
            <p:nvCxnSpPr>
              <p:cNvPr id="83" name="Straight Connector 82"/>
              <p:cNvCxnSpPr/>
              <p:nvPr/>
            </p:nvCxnSpPr>
            <p:spPr>
              <a:xfrm>
                <a:off x="6858000" y="3954843"/>
                <a:ext cx="0" cy="3429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>
                <a:off x="7467600" y="3955158"/>
                <a:ext cx="0" cy="3429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Rectangle 84"/>
              <p:cNvSpPr/>
              <p:nvPr/>
            </p:nvSpPr>
            <p:spPr>
              <a:xfrm>
                <a:off x="6796914" y="4290501"/>
                <a:ext cx="723900" cy="433899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86" name="Straight Connector 85"/>
              <p:cNvCxnSpPr/>
              <p:nvPr/>
            </p:nvCxnSpPr>
            <p:spPr>
              <a:xfrm>
                <a:off x="7063929" y="3962400"/>
                <a:ext cx="0" cy="3429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7261671" y="3962400"/>
                <a:ext cx="0" cy="3429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/>
            <p:cNvGrpSpPr/>
            <p:nvPr/>
          </p:nvGrpSpPr>
          <p:grpSpPr>
            <a:xfrm>
              <a:off x="2720529" y="1040351"/>
              <a:ext cx="723900" cy="769557"/>
              <a:chOff x="6796914" y="3954843"/>
              <a:chExt cx="723900" cy="769557"/>
            </a:xfrm>
          </p:grpSpPr>
          <p:cxnSp>
            <p:nvCxnSpPr>
              <p:cNvPr id="78" name="Straight Connector 77"/>
              <p:cNvCxnSpPr/>
              <p:nvPr/>
            </p:nvCxnSpPr>
            <p:spPr>
              <a:xfrm>
                <a:off x="6858000" y="3954843"/>
                <a:ext cx="0" cy="3429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7467600" y="3955158"/>
                <a:ext cx="0" cy="3429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Rectangle 79"/>
              <p:cNvSpPr/>
              <p:nvPr/>
            </p:nvSpPr>
            <p:spPr>
              <a:xfrm>
                <a:off x="6796914" y="4290501"/>
                <a:ext cx="723900" cy="433899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81" name="Straight Connector 80"/>
              <p:cNvCxnSpPr/>
              <p:nvPr/>
            </p:nvCxnSpPr>
            <p:spPr>
              <a:xfrm>
                <a:off x="7063929" y="3962400"/>
                <a:ext cx="0" cy="3429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7261671" y="3962400"/>
                <a:ext cx="0" cy="3429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33"/>
            <p:cNvGrpSpPr/>
            <p:nvPr/>
          </p:nvGrpSpPr>
          <p:grpSpPr>
            <a:xfrm>
              <a:off x="3810315" y="1040351"/>
              <a:ext cx="723900" cy="769557"/>
              <a:chOff x="6796914" y="3954843"/>
              <a:chExt cx="723900" cy="769557"/>
            </a:xfrm>
          </p:grpSpPr>
          <p:cxnSp>
            <p:nvCxnSpPr>
              <p:cNvPr id="73" name="Straight Connector 72"/>
              <p:cNvCxnSpPr/>
              <p:nvPr/>
            </p:nvCxnSpPr>
            <p:spPr>
              <a:xfrm>
                <a:off x="6858000" y="3954843"/>
                <a:ext cx="0" cy="3429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7467600" y="3955158"/>
                <a:ext cx="0" cy="3429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Rectangle 74"/>
              <p:cNvSpPr/>
              <p:nvPr/>
            </p:nvSpPr>
            <p:spPr>
              <a:xfrm>
                <a:off x="6796914" y="4290501"/>
                <a:ext cx="723900" cy="433899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76" name="Straight Connector 75"/>
              <p:cNvCxnSpPr/>
              <p:nvPr/>
            </p:nvCxnSpPr>
            <p:spPr>
              <a:xfrm>
                <a:off x="7063929" y="3962400"/>
                <a:ext cx="0" cy="3429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7261671" y="3962400"/>
                <a:ext cx="0" cy="34290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Straight Connector 34"/>
            <p:cNvCxnSpPr/>
            <p:nvPr/>
          </p:nvCxnSpPr>
          <p:spPr>
            <a:xfrm flipH="1">
              <a:off x="1977579" y="1954751"/>
              <a:ext cx="36195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2724465" y="1954751"/>
              <a:ext cx="36195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4153215" y="1817465"/>
              <a:ext cx="314" cy="251901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899286" y="1809908"/>
              <a:ext cx="314" cy="251901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981200" y="1817465"/>
              <a:ext cx="0" cy="14106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086415" y="1809908"/>
              <a:ext cx="0" cy="14106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3345243" y="4636865"/>
              <a:ext cx="838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 dB </a:t>
              </a:r>
              <a:r>
                <a:rPr lang="de-DE" sz="12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Attenuator</a:t>
              </a:r>
              <a:endParaRPr lang="de-DE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843914" y="3512757"/>
              <a:ext cx="14402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Signal </a:t>
              </a:r>
              <a:r>
                <a:rPr lang="de-DE" sz="1200" dirty="0" err="1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Combiner</a:t>
              </a:r>
              <a:r>
                <a:rPr lang="de-DE" sz="12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/Splitter</a:t>
              </a:r>
            </a:p>
            <a:p>
              <a:r>
                <a:rPr lang="de-DE" sz="12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MACOM DS-409-4</a:t>
              </a: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533400" y="614009"/>
              <a:ext cx="723900" cy="433899"/>
              <a:chOff x="7048500" y="2918901"/>
              <a:chExt cx="723900" cy="433899"/>
            </a:xfrm>
          </p:grpSpPr>
          <p:sp>
            <p:nvSpPr>
              <p:cNvPr id="71" name="Rectangle 70"/>
              <p:cNvSpPr/>
              <p:nvPr/>
            </p:nvSpPr>
            <p:spPr>
              <a:xfrm>
                <a:off x="7048500" y="2918901"/>
                <a:ext cx="723900" cy="433899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7101714" y="2938046"/>
                <a:ext cx="67068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err="1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Libera</a:t>
                </a:r>
                <a:r>
                  <a:rPr lang="de-DE" sz="8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800" dirty="0" err="1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Brilliance</a:t>
                </a:r>
                <a:r>
                  <a:rPr lang="de-DE" sz="8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1615629" y="598265"/>
              <a:ext cx="723900" cy="461665"/>
              <a:chOff x="7048500" y="2903787"/>
              <a:chExt cx="723900" cy="461665"/>
            </a:xfrm>
          </p:grpSpPr>
          <p:sp>
            <p:nvSpPr>
              <p:cNvPr id="69" name="Rectangle 68"/>
              <p:cNvSpPr/>
              <p:nvPr/>
            </p:nvSpPr>
            <p:spPr>
              <a:xfrm>
                <a:off x="7048500" y="2918901"/>
                <a:ext cx="723900" cy="433899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101714" y="2903787"/>
                <a:ext cx="6706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err="1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Libera</a:t>
                </a:r>
                <a:r>
                  <a:rPr lang="de-DE" sz="8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800" dirty="0" err="1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Brilliance</a:t>
                </a:r>
                <a:r>
                  <a:rPr lang="de-DE" sz="8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</a:t>
                </a:r>
              </a:p>
              <a:p>
                <a:r>
                  <a:rPr lang="de-DE" sz="8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de-DE" sz="800" dirty="0" err="1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old</a:t>
                </a:r>
                <a:r>
                  <a:rPr lang="de-DE" sz="8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2720844" y="613379"/>
              <a:ext cx="723900" cy="433899"/>
              <a:chOff x="7048500" y="2918901"/>
              <a:chExt cx="723900" cy="433899"/>
            </a:xfrm>
          </p:grpSpPr>
          <p:sp>
            <p:nvSpPr>
              <p:cNvPr id="67" name="Rectangle 66"/>
              <p:cNvSpPr/>
              <p:nvPr/>
            </p:nvSpPr>
            <p:spPr>
              <a:xfrm>
                <a:off x="7048500" y="2918901"/>
                <a:ext cx="723900" cy="433899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7101714" y="2938046"/>
                <a:ext cx="67068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err="1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Libera</a:t>
                </a:r>
                <a:r>
                  <a:rPr lang="de-DE" sz="8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de-DE" sz="800" dirty="0" err="1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Brilliance</a:t>
                </a:r>
                <a:endParaRPr lang="de-DE" sz="8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3810630" y="614009"/>
              <a:ext cx="814899" cy="433899"/>
              <a:chOff x="7048500" y="2918901"/>
              <a:chExt cx="814899" cy="433899"/>
            </a:xfrm>
          </p:grpSpPr>
          <p:sp>
            <p:nvSpPr>
              <p:cNvPr id="65" name="Rectangle 64"/>
              <p:cNvSpPr/>
              <p:nvPr/>
            </p:nvSpPr>
            <p:spPr>
              <a:xfrm>
                <a:off x="7048500" y="2918901"/>
                <a:ext cx="723900" cy="433899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7192713" y="2938046"/>
                <a:ext cx="67068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800" dirty="0" err="1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Libera</a:t>
                </a:r>
                <a:r>
                  <a:rPr lang="de-DE" sz="8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Spark</a:t>
                </a: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579372" y="1417825"/>
              <a:ext cx="6706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 dirty="0" err="1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Combiner</a:t>
              </a:r>
              <a:r>
                <a:rPr lang="de-DE" sz="8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/ Splitter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676400" y="1413794"/>
              <a:ext cx="6706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 dirty="0" err="1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Combiner</a:t>
              </a:r>
              <a:r>
                <a:rPr lang="de-DE" sz="8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/ Splitter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789172" y="1421351"/>
              <a:ext cx="6706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 dirty="0" err="1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Combiner</a:t>
              </a:r>
              <a:r>
                <a:rPr lang="de-DE" sz="8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/ Splitter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908871" y="1421351"/>
              <a:ext cx="67068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800" dirty="0" err="1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Combiner</a:t>
              </a:r>
              <a:r>
                <a:rPr lang="de-DE" sz="8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/ Splitter</a:t>
              </a: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2057400" y="5505169"/>
              <a:ext cx="990600" cy="396238"/>
              <a:chOff x="6453699" y="5029453"/>
              <a:chExt cx="990600" cy="396238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6453699" y="5036757"/>
                <a:ext cx="990600" cy="381000"/>
              </a:xfrm>
              <a:prstGeom prst="ellipse">
                <a:avLst/>
              </a:prstGeom>
              <a:noFill/>
              <a:ln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7079043" y="5029453"/>
                <a:ext cx="152400" cy="4571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>
                  <a:rot lat="0" lon="0" rev="210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6629400" y="5372038"/>
                <a:ext cx="152400" cy="4571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>
                  <a:rot lat="0" lon="0" rev="210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7079043" y="5379972"/>
                <a:ext cx="152400" cy="4571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>
                  <a:rot lat="0" lon="0" rev="6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6636957" y="5029453"/>
                <a:ext cx="152400" cy="4571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scene3d>
                <a:camera prst="orthographicFront">
                  <a:rot lat="0" lon="0" rev="6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54" name="Straight Connector 53"/>
            <p:cNvCxnSpPr/>
            <p:nvPr/>
          </p:nvCxnSpPr>
          <p:spPr>
            <a:xfrm flipH="1">
              <a:off x="1958529" y="6016022"/>
              <a:ext cx="36195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2739579" y="6016022"/>
              <a:ext cx="361950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316228" y="5867401"/>
              <a:ext cx="0" cy="14106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2743200" y="5878736"/>
              <a:ext cx="0" cy="14106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3345242" y="3657600"/>
              <a:ext cx="9449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~ 1 dB </a:t>
              </a:r>
              <a:r>
                <a:rPr lang="de-DE" sz="1200" dirty="0" err="1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Attenuation</a:t>
              </a:r>
              <a:endParaRPr lang="de-DE" sz="1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843914" y="2453514"/>
              <a:ext cx="14402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Signal </a:t>
              </a:r>
              <a:r>
                <a:rPr lang="de-DE" sz="1200" dirty="0" err="1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Combiner</a:t>
              </a:r>
              <a:r>
                <a:rPr lang="de-DE" sz="12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/Splitter</a:t>
              </a:r>
            </a:p>
            <a:p>
              <a:r>
                <a:rPr lang="de-DE" sz="12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MACOM DS-409-4</a:t>
              </a:r>
            </a:p>
          </p:txBody>
        </p:sp>
      </p:grpSp>
      <p:sp>
        <p:nvSpPr>
          <p:cNvPr id="106" name="Text Box 12"/>
          <p:cNvSpPr txBox="1">
            <a:spLocks noChangeArrowheads="1"/>
          </p:cNvSpPr>
          <p:nvPr/>
        </p:nvSpPr>
        <p:spPr bwMode="auto">
          <a:xfrm>
            <a:off x="539551" y="1217958"/>
            <a:ext cx="4596623" cy="289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Libera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Brilliance</a:t>
            </a:r>
            <a:endParaRPr lang="de-DE" dirty="0" smtClean="0">
              <a:solidFill>
                <a:schemeClr val="accent2"/>
              </a:solidFill>
              <a:cs typeface="Arial Unicode MS" pitchFamily="34" charset="-128"/>
            </a:endParaRPr>
          </a:p>
          <a:p>
            <a:pPr eaLnBrk="1" hangingPunct="1"/>
            <a:r>
              <a:rPr lang="de-DE" dirty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      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→   BPM_SOL_24,  in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use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at PETRA III</a:t>
            </a:r>
            <a:endParaRPr lang="de-DE" dirty="0" smtClean="0">
              <a:solidFill>
                <a:schemeClr val="accent2"/>
              </a:solidFill>
              <a:cs typeface="Arial Unicode MS" pitchFamily="34" charset="-128"/>
            </a:endParaRPr>
          </a:p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Libera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Brilliance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+</a:t>
            </a:r>
          </a:p>
          <a:p>
            <a:pPr eaLnBrk="1" hangingPunct="1"/>
            <a:r>
              <a:rPr lang="de-DE" dirty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      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→   CDR:  PETRA IV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system</a:t>
            </a:r>
            <a:endParaRPr lang="de-DE" dirty="0" smtClean="0">
              <a:solidFill>
                <a:schemeClr val="tx1"/>
              </a:solidFill>
              <a:cs typeface="Arial Unicode MS" pitchFamily="34" charset="-128"/>
            </a:endParaRPr>
          </a:p>
          <a:p>
            <a:pPr eaLnBrk="1" hangingPunct="1"/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        →   </a:t>
            </a:r>
            <a:r>
              <a:rPr lang="de-DE" dirty="0" err="1">
                <a:solidFill>
                  <a:schemeClr val="tx1"/>
                </a:solidFill>
                <a:cs typeface="Arial Unicode MS" pitchFamily="34" charset="-128"/>
              </a:rPr>
              <a:t>one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 Unicode MS" pitchFamily="34" charset="-128"/>
              </a:rPr>
              <a:t>system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 Unicode MS" pitchFamily="34" charset="-128"/>
              </a:rPr>
              <a:t>bought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 Unicode MS" pitchFamily="34" charset="-128"/>
              </a:rPr>
              <a:t>for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 DORIS /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Olympus</a:t>
            </a:r>
          </a:p>
          <a:p>
            <a:pPr eaLnBrk="1" hangingPunct="1"/>
            <a:r>
              <a:rPr lang="de-DE" dirty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      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→   </a:t>
            </a:r>
            <a:r>
              <a:rPr lang="de-DE" dirty="0" err="1">
                <a:solidFill>
                  <a:schemeClr val="tx1"/>
                </a:solidFill>
                <a:cs typeface="Arial Unicode MS" pitchFamily="34" charset="-128"/>
              </a:rPr>
              <a:t>one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 Unicode MS" pitchFamily="34" charset="-128"/>
              </a:rPr>
              <a:t>system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recently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bought</a:t>
            </a:r>
            <a:endParaRPr lang="de-DE" dirty="0" smtClean="0">
              <a:solidFill>
                <a:schemeClr val="accent2"/>
              </a:solidFill>
              <a:cs typeface="Arial Unicode MS" pitchFamily="34" charset="-128"/>
            </a:endParaRPr>
          </a:p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Libera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Spark</a:t>
            </a:r>
          </a:p>
          <a:p>
            <a:pPr eaLnBrk="1" hangingPunct="1"/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        →  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new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platform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,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no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long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-term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stabilization</a:t>
            </a:r>
            <a:endParaRPr lang="de-DE" dirty="0">
              <a:solidFill>
                <a:schemeClr val="tx1"/>
              </a:solidFill>
              <a:cs typeface="Arial Unicode MS" pitchFamily="34" charset="-128"/>
            </a:endParaRPr>
          </a:p>
          <a:p>
            <a:pPr eaLnBrk="1" hangingPunct="1"/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        →  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borrowed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from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I-Tech      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  <a:cs typeface="Arial Unicode MS" pitchFamily="34" charset="-128"/>
              </a:rPr>
              <a:t>(</a:t>
            </a:r>
            <a:r>
              <a:rPr lang="de-DE" sz="1200" dirty="0" err="1" smtClean="0">
                <a:solidFill>
                  <a:schemeClr val="bg1">
                    <a:lumMod val="50000"/>
                  </a:schemeClr>
                </a:solidFill>
                <a:cs typeface="Arial Unicode MS" pitchFamily="34" charset="-128"/>
              </a:rPr>
              <a:t>thanks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  <a:cs typeface="Arial Unicode MS" pitchFamily="34" charset="-128"/>
              </a:rPr>
              <a:t> </a:t>
            </a:r>
            <a:r>
              <a:rPr lang="de-DE" sz="1200" dirty="0" err="1" smtClean="0">
                <a:solidFill>
                  <a:schemeClr val="bg1">
                    <a:lumMod val="50000"/>
                  </a:schemeClr>
                </a:solidFill>
                <a:cs typeface="Arial Unicode MS" pitchFamily="34" charset="-128"/>
              </a:rPr>
              <a:t>to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  <a:cs typeface="Arial Unicode MS" pitchFamily="34" charset="-128"/>
              </a:rPr>
              <a:t> Peter </a:t>
            </a:r>
            <a:r>
              <a:rPr lang="de-DE" sz="1200" dirty="0" err="1" smtClean="0">
                <a:solidFill>
                  <a:schemeClr val="bg1">
                    <a:lumMod val="50000"/>
                  </a:schemeClr>
                </a:solidFill>
                <a:cs typeface="Arial Unicode MS" pitchFamily="34" charset="-128"/>
              </a:rPr>
              <a:t>Leban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  <a:cs typeface="Arial Unicode MS" pitchFamily="34" charset="-128"/>
              </a:rPr>
              <a:t>)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79512" y="4212621"/>
            <a:ext cx="4956785" cy="1264585"/>
            <a:chOff x="179512" y="4221088"/>
            <a:chExt cx="4956785" cy="1264585"/>
          </a:xfrm>
        </p:grpSpPr>
        <p:sp>
          <p:nvSpPr>
            <p:cNvPr id="108" name="Rectangle 8"/>
            <p:cNvSpPr>
              <a:spLocks noChangeArrowheads="1"/>
            </p:cNvSpPr>
            <p:nvPr/>
          </p:nvSpPr>
          <p:spPr bwMode="auto">
            <a:xfrm>
              <a:off x="179512" y="4221088"/>
              <a:ext cx="3240360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BPM </a:t>
              </a:r>
              <a:r>
                <a:rPr lang="en-US" sz="1400" dirty="0" err="1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TbT</a:t>
              </a: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resolution determination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Text Box 12"/>
            <p:cNvSpPr txBox="1">
              <a:spLocks noChangeArrowheads="1"/>
            </p:cNvSpPr>
            <p:nvPr/>
          </p:nvSpPr>
          <p:spPr bwMode="auto">
            <a:xfrm>
              <a:off x="539674" y="4531566"/>
              <a:ext cx="4596623" cy="954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6"/>
                </a:buBlip>
              </a:pP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orbit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data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contain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contributions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due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to</a:t>
              </a:r>
              <a:endParaRPr lang="de-DE" dirty="0" smtClean="0">
                <a:solidFill>
                  <a:schemeClr val="accent2"/>
                </a:solidFill>
                <a:cs typeface="Arial Unicode MS" pitchFamily="34" charset="-128"/>
              </a:endParaRPr>
            </a:p>
            <a:p>
              <a:pPr eaLnBrk="1" hangingPunct="1"/>
              <a:r>
                <a:rPr lang="de-DE" dirty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     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correlated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beam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jitter</a:t>
              </a:r>
              <a:endParaRPr lang="de-DE" dirty="0" smtClean="0">
                <a:solidFill>
                  <a:schemeClr val="tx1"/>
                </a:solidFill>
                <a:cs typeface="Arial Unicode MS" pitchFamily="34" charset="-128"/>
              </a:endParaRPr>
            </a:p>
            <a:p>
              <a:pPr eaLnBrk="1" hangingPunct="1"/>
              <a:r>
                <a:rPr lang="de-DE" dirty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     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noise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of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BPM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electronics</a:t>
              </a:r>
              <a:endParaRPr lang="de-DE" dirty="0" smtClean="0">
                <a:solidFill>
                  <a:schemeClr val="accent2"/>
                </a:solidFill>
                <a:cs typeface="Arial Unicode MS" pitchFamily="34" charset="-128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79512" y="5563839"/>
            <a:ext cx="4956785" cy="941420"/>
            <a:chOff x="179512" y="5572306"/>
            <a:chExt cx="4956785" cy="941420"/>
          </a:xfrm>
        </p:grpSpPr>
        <p:sp>
          <p:nvSpPr>
            <p:cNvPr id="110" name="Rectangle 8"/>
            <p:cNvSpPr>
              <a:spLocks noChangeArrowheads="1"/>
            </p:cNvSpPr>
            <p:nvPr/>
          </p:nvSpPr>
          <p:spPr bwMode="auto">
            <a:xfrm>
              <a:off x="179512" y="5572306"/>
              <a:ext cx="3240360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disentangle contributions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Text Box 12"/>
            <p:cNvSpPr txBox="1">
              <a:spLocks noChangeArrowheads="1"/>
            </p:cNvSpPr>
            <p:nvPr/>
          </p:nvSpPr>
          <p:spPr bwMode="auto">
            <a:xfrm>
              <a:off x="539674" y="5882784"/>
              <a:ext cx="4596623" cy="630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6"/>
                </a:buBlip>
              </a:pP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correlation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analysis</a:t>
              </a:r>
              <a:r>
                <a:rPr lang="de-DE" dirty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does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not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work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for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single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BPM</a:t>
              </a:r>
              <a:endParaRPr lang="de-DE" dirty="0" smtClean="0">
                <a:solidFill>
                  <a:schemeClr val="tx1"/>
                </a:solidFill>
                <a:cs typeface="Arial Unicode MS" pitchFamily="34" charset="-128"/>
              </a:endParaRPr>
            </a:p>
            <a:p>
              <a:pPr eaLnBrk="1" hangingPunct="1">
                <a:buFontTx/>
                <a:buBlip>
                  <a:blip r:embed="rId6"/>
                </a:buBlip>
              </a:pPr>
              <a:r>
                <a:rPr lang="de-DE" dirty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eliminate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correlated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jitter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sum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&amp;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split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orbit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data</a:t>
              </a:r>
              <a:endParaRPr lang="de-DE" dirty="0" smtClean="0">
                <a:solidFill>
                  <a:schemeClr val="tx1"/>
                </a:solidFill>
                <a:cs typeface="Arial Unicode MS" pitchFamily="34" charset="-128"/>
              </a:endParaRPr>
            </a:p>
          </p:txBody>
        </p:sp>
      </p:grpSp>
      <p:sp>
        <p:nvSpPr>
          <p:cNvPr id="107" name="Text Box 17"/>
          <p:cNvSpPr txBox="1">
            <a:spLocks noChangeArrowheads="1"/>
          </p:cNvSpPr>
          <p:nvPr/>
        </p:nvSpPr>
        <p:spPr bwMode="auto">
          <a:xfrm>
            <a:off x="4932040" y="6524625"/>
            <a:ext cx="39611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/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DEELS 2019 </a:t>
            </a:r>
            <a:r>
              <a:rPr lang="de-DE" sz="1200" dirty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@ ESRF, 4</a:t>
            </a:r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.6.2019</a:t>
            </a:r>
            <a:endParaRPr lang="en-GB" sz="1200" dirty="0">
              <a:solidFill>
                <a:srgbClr val="8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23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de-DE" sz="12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Resolution </a:t>
            </a:r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endParaRPr lang="en-GB" sz="2800" b="1" dirty="0" smtClean="0">
              <a:solidFill>
                <a:srgbClr val="003E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90" y="65405"/>
            <a:ext cx="613555" cy="61355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05" y="692696"/>
            <a:ext cx="1121118" cy="20134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91" y="836712"/>
            <a:ext cx="4351201" cy="3265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263" y="839990"/>
            <a:ext cx="4351201" cy="3265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179389" y="4149080"/>
            <a:ext cx="4968874" cy="1587751"/>
            <a:chOff x="179389" y="907480"/>
            <a:chExt cx="4968874" cy="1587751"/>
          </a:xfrm>
        </p:grpSpPr>
        <p:sp>
          <p:nvSpPr>
            <p:cNvPr id="18" name="Text Box 12"/>
            <p:cNvSpPr txBox="1">
              <a:spLocks noChangeArrowheads="1"/>
            </p:cNvSpPr>
            <p:nvPr/>
          </p:nvSpPr>
          <p:spPr bwMode="auto">
            <a:xfrm>
              <a:off x="539552" y="1217958"/>
              <a:ext cx="4608711" cy="1277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7"/>
                </a:buBlip>
              </a:pP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 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digital down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conversion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(DDC)</a:t>
              </a:r>
            </a:p>
            <a:p>
              <a:r>
                <a:rPr lang="de-DE" dirty="0" smtClean="0">
                  <a:solidFill>
                    <a:prstClr val="black"/>
                  </a:solidFill>
                </a:rPr>
                <a:t>          σ </a:t>
              </a:r>
              <a:r>
                <a:rPr lang="de-DE" dirty="0">
                  <a:solidFill>
                    <a:prstClr val="black"/>
                  </a:solidFill>
                </a:rPr>
                <a:t>&lt; 10 </a:t>
              </a:r>
              <a:r>
                <a:rPr lang="el-GR" dirty="0">
                  <a:solidFill>
                    <a:prstClr val="black"/>
                  </a:solidFill>
                </a:rPr>
                <a:t>μ</a:t>
              </a:r>
              <a:r>
                <a:rPr lang="de-DE" dirty="0">
                  <a:solidFill>
                    <a:prstClr val="black"/>
                  </a:solidFill>
                </a:rPr>
                <a:t>m  </a:t>
              </a:r>
              <a:r>
                <a:rPr lang="de-DE" dirty="0" err="1">
                  <a:solidFill>
                    <a:prstClr val="black"/>
                  </a:solidFill>
                </a:rPr>
                <a:t>never</a:t>
              </a:r>
              <a:r>
                <a:rPr lang="de-DE" dirty="0">
                  <a:solidFill>
                    <a:prstClr val="black"/>
                  </a:solidFill>
                </a:rPr>
                <a:t> </a:t>
              </a:r>
              <a:r>
                <a:rPr lang="de-DE" dirty="0" err="1">
                  <a:solidFill>
                    <a:prstClr val="black"/>
                  </a:solidFill>
                </a:rPr>
                <a:t>achieved</a:t>
              </a:r>
              <a:endParaRPr lang="de-DE" dirty="0">
                <a:solidFill>
                  <a:prstClr val="black"/>
                </a:solidFill>
              </a:endParaRPr>
            </a:p>
            <a:p>
              <a:r>
                <a:rPr lang="de-DE" dirty="0">
                  <a:solidFill>
                    <a:prstClr val="black"/>
                  </a:solidFill>
                </a:rPr>
                <a:t>          </a:t>
              </a:r>
              <a:r>
                <a:rPr lang="de-DE" b="1" i="1" dirty="0" smtClean="0">
                  <a:solidFill>
                    <a:schemeClr val="accent2"/>
                  </a:solidFill>
                </a:rPr>
                <a:t>σ </a:t>
              </a:r>
              <a:r>
                <a:rPr lang="de-DE" b="1" i="1" dirty="0">
                  <a:solidFill>
                    <a:schemeClr val="accent2"/>
                  </a:solidFill>
                </a:rPr>
                <a:t>= 19.8 </a:t>
              </a:r>
              <a:r>
                <a:rPr lang="el-GR" b="1" i="1" dirty="0">
                  <a:solidFill>
                    <a:schemeClr val="accent2"/>
                  </a:solidFill>
                </a:rPr>
                <a:t>μ</a:t>
              </a:r>
              <a:r>
                <a:rPr lang="de-DE" b="1" i="1" dirty="0">
                  <a:solidFill>
                    <a:schemeClr val="accent2"/>
                  </a:solidFill>
                </a:rPr>
                <a:t>m  </a:t>
              </a:r>
              <a:r>
                <a:rPr lang="de-DE" dirty="0">
                  <a:solidFill>
                    <a:prstClr val="black"/>
                  </a:solidFill>
                </a:rPr>
                <a:t>@   I</a:t>
              </a:r>
              <a:r>
                <a:rPr lang="de-DE" baseline="-25000" dirty="0">
                  <a:solidFill>
                    <a:prstClr val="black"/>
                  </a:solidFill>
                </a:rPr>
                <a:t>B</a:t>
              </a:r>
              <a:r>
                <a:rPr lang="de-DE" dirty="0">
                  <a:solidFill>
                    <a:prstClr val="black"/>
                  </a:solidFill>
                </a:rPr>
                <a:t> = 1.549 mA   </a:t>
              </a:r>
              <a:r>
                <a:rPr lang="de-DE" dirty="0" smtClean="0">
                  <a:solidFill>
                    <a:prstClr val="black"/>
                  </a:solidFill>
                </a:rPr>
                <a:t>(-29 dB)</a:t>
              </a:r>
              <a:endParaRPr lang="de-DE" dirty="0">
                <a:solidFill>
                  <a:prstClr val="black"/>
                </a:solidFill>
              </a:endParaRPr>
            </a:p>
            <a:p>
              <a:pPr eaLnBrk="1" hangingPunct="1"/>
              <a:r>
                <a:rPr lang="de-DE" dirty="0" smtClean="0">
                  <a:solidFill>
                    <a:schemeClr val="tx2"/>
                  </a:solidFill>
                  <a:cs typeface="Arial Unicode MS" pitchFamily="34" charset="-128"/>
                </a:rPr>
                <a:t>          →   </a:t>
              </a:r>
              <a:r>
                <a:rPr lang="de-DE" dirty="0" err="1" smtClean="0">
                  <a:solidFill>
                    <a:schemeClr val="tx2"/>
                  </a:solidFill>
                  <a:cs typeface="Arial Unicode MS" pitchFamily="34" charset="-128"/>
                </a:rPr>
                <a:t>correct</a:t>
              </a:r>
              <a:r>
                <a:rPr lang="de-DE" dirty="0" smtClean="0">
                  <a:solidFill>
                    <a:schemeClr val="tx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2"/>
                  </a:solidFill>
                  <a:cs typeface="Arial Unicode MS" pitchFamily="34" charset="-128"/>
                </a:rPr>
                <a:t>for</a:t>
              </a:r>
              <a:r>
                <a:rPr lang="de-DE" dirty="0" smtClean="0">
                  <a:solidFill>
                    <a:schemeClr val="tx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2"/>
                  </a:solidFill>
                  <a:cs typeface="Arial Unicode MS" pitchFamily="34" charset="-128"/>
                </a:rPr>
                <a:t>attenuation</a:t>
              </a:r>
              <a:r>
                <a:rPr lang="de-DE" dirty="0" smtClean="0">
                  <a:solidFill>
                    <a:schemeClr val="tx2"/>
                  </a:solidFill>
                  <a:cs typeface="Arial Unicode MS" pitchFamily="34" charset="-128"/>
                </a:rPr>
                <a:t>: </a:t>
              </a:r>
              <a:r>
                <a:rPr lang="de-DE" dirty="0">
                  <a:solidFill>
                    <a:prstClr val="black"/>
                  </a:solidFill>
                </a:rPr>
                <a:t> </a:t>
              </a:r>
              <a:r>
                <a:rPr lang="de-DE" dirty="0" smtClean="0">
                  <a:solidFill>
                    <a:prstClr val="black"/>
                  </a:solidFill>
                </a:rPr>
                <a:t>  I</a:t>
              </a:r>
              <a:r>
                <a:rPr lang="de-DE" baseline="-25000" dirty="0" smtClean="0">
                  <a:solidFill>
                    <a:prstClr val="black"/>
                  </a:solidFill>
                </a:rPr>
                <a:t>B</a:t>
              </a:r>
              <a:r>
                <a:rPr lang="de-DE" dirty="0" smtClean="0">
                  <a:solidFill>
                    <a:prstClr val="black"/>
                  </a:solidFill>
                </a:rPr>
                <a:t> </a:t>
              </a:r>
              <a:r>
                <a:rPr lang="de-DE" dirty="0">
                  <a:solidFill>
                    <a:prstClr val="black"/>
                  </a:solidFill>
                </a:rPr>
                <a:t>= 0.38 </a:t>
              </a:r>
              <a:r>
                <a:rPr lang="de-DE" dirty="0" smtClean="0">
                  <a:solidFill>
                    <a:prstClr val="black"/>
                  </a:solidFill>
                </a:rPr>
                <a:t>mA  (≈ -42 dB)</a:t>
              </a:r>
              <a:endParaRPr lang="de-DE" dirty="0">
                <a:solidFill>
                  <a:schemeClr val="tx2"/>
                </a:solidFill>
                <a:cs typeface="Arial Unicode MS" pitchFamily="34" charset="-128"/>
              </a:endParaRPr>
            </a:p>
          </p:txBody>
        </p: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179389" y="907480"/>
              <a:ext cx="3240484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8"/>
                </a:buBlip>
              </a:pPr>
              <a:r>
                <a:rPr lang="en-US" sz="1400" dirty="0" err="1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Libera</a:t>
              </a: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Brilliance+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4741812" y="4463133"/>
            <a:ext cx="407866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7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 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time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domain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processing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(TDP)</a:t>
            </a:r>
          </a:p>
          <a:p>
            <a:r>
              <a:rPr lang="de-DE" dirty="0" smtClean="0">
                <a:solidFill>
                  <a:prstClr val="black"/>
                </a:solidFill>
              </a:rPr>
              <a:t>          </a:t>
            </a:r>
            <a:r>
              <a:rPr lang="de-DE" b="1" i="1" dirty="0" smtClean="0">
                <a:solidFill>
                  <a:schemeClr val="accent2"/>
                </a:solidFill>
              </a:rPr>
              <a:t>σ = 10.3 </a:t>
            </a:r>
            <a:r>
              <a:rPr lang="el-GR" b="1" i="1" dirty="0">
                <a:solidFill>
                  <a:schemeClr val="accent2"/>
                </a:solidFill>
              </a:rPr>
              <a:t>μ</a:t>
            </a:r>
            <a:r>
              <a:rPr lang="de-DE" b="1" i="1" dirty="0">
                <a:solidFill>
                  <a:schemeClr val="accent2"/>
                </a:solidFill>
              </a:rPr>
              <a:t>m  </a:t>
            </a:r>
            <a:r>
              <a:rPr lang="de-DE" dirty="0">
                <a:solidFill>
                  <a:prstClr val="black"/>
                </a:solidFill>
              </a:rPr>
              <a:t>@   I</a:t>
            </a:r>
            <a:r>
              <a:rPr lang="de-DE" baseline="-25000" dirty="0">
                <a:solidFill>
                  <a:prstClr val="black"/>
                </a:solidFill>
              </a:rPr>
              <a:t>B</a:t>
            </a:r>
            <a:r>
              <a:rPr lang="de-DE" dirty="0">
                <a:solidFill>
                  <a:prstClr val="black"/>
                </a:solidFill>
              </a:rPr>
              <a:t> = </a:t>
            </a:r>
            <a:r>
              <a:rPr lang="de-DE" dirty="0" smtClean="0">
                <a:solidFill>
                  <a:prstClr val="black"/>
                </a:solidFill>
              </a:rPr>
              <a:t>1.323 </a:t>
            </a:r>
            <a:r>
              <a:rPr lang="de-DE" dirty="0">
                <a:solidFill>
                  <a:prstClr val="black"/>
                </a:solidFill>
              </a:rPr>
              <a:t>mA   </a:t>
            </a:r>
            <a:r>
              <a:rPr lang="de-DE" dirty="0" smtClean="0">
                <a:solidFill>
                  <a:prstClr val="black"/>
                </a:solidFill>
              </a:rPr>
              <a:t>(-30 </a:t>
            </a:r>
            <a:r>
              <a:rPr lang="de-DE" dirty="0">
                <a:solidFill>
                  <a:prstClr val="black"/>
                </a:solidFill>
              </a:rPr>
              <a:t>dB</a:t>
            </a:r>
            <a:r>
              <a:rPr lang="de-DE" dirty="0" smtClean="0">
                <a:solidFill>
                  <a:prstClr val="black"/>
                </a:solidFill>
              </a:rPr>
              <a:t>)</a:t>
            </a:r>
            <a:endParaRPr lang="de-DE" dirty="0">
              <a:solidFill>
                <a:prstClr val="black"/>
              </a:solidFill>
            </a:endParaRPr>
          </a:p>
          <a:p>
            <a:r>
              <a:rPr lang="de-DE" dirty="0">
                <a:solidFill>
                  <a:prstClr val="black"/>
                </a:solidFill>
              </a:rPr>
              <a:t>          </a:t>
            </a:r>
            <a:r>
              <a:rPr lang="de-DE" dirty="0" smtClean="0">
                <a:solidFill>
                  <a:prstClr val="black"/>
                </a:solidFill>
              </a:rPr>
              <a:t>      </a:t>
            </a:r>
            <a:r>
              <a:rPr lang="de-DE" dirty="0" smtClean="0">
                <a:solidFill>
                  <a:schemeClr val="tx2"/>
                </a:solidFill>
                <a:cs typeface="Arial Unicode MS" pitchFamily="34" charset="-128"/>
              </a:rPr>
              <a:t>→   </a:t>
            </a:r>
            <a:r>
              <a:rPr lang="de-DE" dirty="0" err="1" smtClean="0">
                <a:solidFill>
                  <a:schemeClr val="tx2"/>
                </a:solidFill>
                <a:cs typeface="Arial Unicode MS" pitchFamily="34" charset="-128"/>
              </a:rPr>
              <a:t>correct</a:t>
            </a:r>
            <a:r>
              <a:rPr lang="de-DE" dirty="0" smtClean="0">
                <a:solidFill>
                  <a:schemeClr val="tx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2"/>
                </a:solidFill>
                <a:cs typeface="Arial Unicode MS" pitchFamily="34" charset="-128"/>
              </a:rPr>
              <a:t>for</a:t>
            </a:r>
            <a:r>
              <a:rPr lang="de-DE" dirty="0" smtClean="0">
                <a:solidFill>
                  <a:schemeClr val="tx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2"/>
                </a:solidFill>
                <a:cs typeface="Arial Unicode MS" pitchFamily="34" charset="-128"/>
              </a:rPr>
              <a:t>attenuation</a:t>
            </a:r>
            <a:r>
              <a:rPr lang="de-DE" dirty="0" smtClean="0">
                <a:solidFill>
                  <a:schemeClr val="tx2"/>
                </a:solidFill>
                <a:cs typeface="Arial Unicode MS" pitchFamily="34" charset="-128"/>
              </a:rPr>
              <a:t>: 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smtClean="0">
                <a:solidFill>
                  <a:prstClr val="black"/>
                </a:solidFill>
              </a:rPr>
              <a:t>  I</a:t>
            </a:r>
            <a:r>
              <a:rPr lang="de-DE" baseline="-25000" dirty="0" smtClean="0">
                <a:solidFill>
                  <a:prstClr val="black"/>
                </a:solidFill>
              </a:rPr>
              <a:t>B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>
                <a:solidFill>
                  <a:prstClr val="black"/>
                </a:solidFill>
              </a:rPr>
              <a:t>= 0.38 </a:t>
            </a:r>
            <a:r>
              <a:rPr lang="de-DE" dirty="0" smtClean="0">
                <a:solidFill>
                  <a:prstClr val="black"/>
                </a:solidFill>
              </a:rPr>
              <a:t>mA</a:t>
            </a:r>
            <a:endParaRPr lang="de-DE" dirty="0">
              <a:solidFill>
                <a:schemeClr val="tx2"/>
              </a:solidFill>
              <a:cs typeface="Arial Unicode MS" pitchFamily="34" charset="-128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14213" y="5796797"/>
            <a:ext cx="7978267" cy="667991"/>
            <a:chOff x="914213" y="5796797"/>
            <a:chExt cx="7978267" cy="667991"/>
          </a:xfrm>
        </p:grpSpPr>
        <p:grpSp>
          <p:nvGrpSpPr>
            <p:cNvPr id="4" name="Group 3"/>
            <p:cNvGrpSpPr/>
            <p:nvPr/>
          </p:nvGrpSpPr>
          <p:grpSpPr>
            <a:xfrm>
              <a:off x="914213" y="5796797"/>
              <a:ext cx="4752528" cy="667991"/>
              <a:chOff x="1187624" y="5805264"/>
              <a:chExt cx="4752528" cy="667991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1825352" y="5805264"/>
                <a:ext cx="4114800" cy="667991"/>
                <a:chOff x="1799631" y="5848886"/>
                <a:chExt cx="4114800" cy="667991"/>
              </a:xfrm>
            </p:grpSpPr>
            <p:sp>
              <p:nvSpPr>
                <p:cNvPr id="20" name="TextBox 19"/>
                <p:cNvSpPr txBox="1"/>
                <p:nvPr/>
              </p:nvSpPr>
              <p:spPr>
                <a:xfrm>
                  <a:off x="1799631" y="5877272"/>
                  <a:ext cx="4114800" cy="630942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4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DDC </a:t>
                  </a:r>
                  <a:r>
                    <a:rPr lang="de-DE" sz="1400" dirty="0" err="1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mode</a:t>
                  </a:r>
                  <a:r>
                    <a:rPr lang="de-DE" sz="14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    &lt;  20 </a:t>
                  </a:r>
                  <a:r>
                    <a:rPr lang="el-GR" sz="14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μ</a:t>
                  </a:r>
                  <a:r>
                    <a:rPr lang="de-DE" sz="14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 (</a:t>
                  </a:r>
                  <a:r>
                    <a:rPr lang="de-DE" sz="1400" dirty="0" err="1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rms</a:t>
                  </a:r>
                  <a:r>
                    <a:rPr lang="de-DE" sz="14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     </a:t>
                  </a:r>
                  <a:r>
                    <a:rPr lang="de-DE" sz="14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→   </a:t>
                  </a:r>
                  <a:r>
                    <a:rPr lang="de-DE" sz="14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  I</a:t>
                  </a:r>
                  <a:r>
                    <a:rPr lang="de-DE" sz="1400" baseline="-250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:r>
                    <a:rPr lang="de-DE" sz="14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≈ 0.4 mA   </a:t>
                  </a:r>
                  <a:r>
                    <a:rPr lang="de-DE" sz="1400" dirty="0" smtClean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 algn="ctr"/>
                  <a:r>
                    <a:rPr lang="de-DE" sz="14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TDP </a:t>
                  </a:r>
                  <a:r>
                    <a:rPr lang="de-DE" sz="1400" dirty="0" err="1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mode</a:t>
                  </a:r>
                  <a:r>
                    <a:rPr lang="de-DE" sz="14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      </a:t>
                  </a:r>
                  <a:r>
                    <a:rPr lang="de-DE" sz="14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≈ 10 </a:t>
                  </a:r>
                  <a:r>
                    <a:rPr lang="el-GR" sz="14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μ</a:t>
                  </a:r>
                  <a:r>
                    <a:rPr lang="de-DE" sz="14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 (</a:t>
                  </a:r>
                  <a:r>
                    <a:rPr lang="de-DE" sz="1400" dirty="0" err="1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rms</a:t>
                  </a:r>
                  <a:r>
                    <a:rPr lang="de-DE" sz="14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)     →       I</a:t>
                  </a:r>
                  <a:r>
                    <a:rPr lang="de-DE" sz="1400" baseline="-250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:r>
                    <a:rPr lang="de-DE" sz="14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≈</a:t>
                  </a:r>
                  <a:r>
                    <a:rPr lang="de-DE" sz="1400" dirty="0" smtClean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0.4 </a:t>
                  </a:r>
                  <a:r>
                    <a:rPr lang="de-DE" sz="14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mA </a:t>
                  </a:r>
                </a:p>
              </p:txBody>
            </p:sp>
            <p:sp>
              <p:nvSpPr>
                <p:cNvPr id="2" name="Rectangle 1"/>
                <p:cNvSpPr/>
                <p:nvPr/>
              </p:nvSpPr>
              <p:spPr bwMode="auto">
                <a:xfrm>
                  <a:off x="1799631" y="5848886"/>
                  <a:ext cx="4114800" cy="667991"/>
                </a:xfrm>
                <a:prstGeom prst="rect">
                  <a:avLst/>
                </a:prstGeom>
                <a:noFill/>
                <a:ln w="19050" cap="flat" cmpd="sng" algn="ctr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de-DE" sz="1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21" name="Right Arrow 20"/>
              <p:cNvSpPr/>
              <p:nvPr/>
            </p:nvSpPr>
            <p:spPr>
              <a:xfrm>
                <a:off x="1187624" y="6045390"/>
                <a:ext cx="384750" cy="191922"/>
              </a:xfrm>
              <a:prstGeom prst="rightArrow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txBody>
              <a:bodyPr rtlCol="0" anchor="ctr">
                <a:noAutofit/>
              </a:bodyPr>
              <a:lstStyle/>
              <a:p>
                <a:pPr algn="ctr">
                  <a:lnSpc>
                    <a:spcPct val="113000"/>
                  </a:lnSpc>
                </a:pPr>
                <a:endParaRPr lang="de-DE" sz="1400" dirty="0" err="1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5978297" y="5813731"/>
              <a:ext cx="2914183" cy="630942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DE" sz="1400" dirty="0" err="1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would</a:t>
              </a:r>
              <a:r>
                <a:rPr lang="de-DE" sz="1400" dirty="0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de-DE" sz="1400" dirty="0" err="1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fulfil</a:t>
              </a:r>
              <a:r>
                <a:rPr lang="de-DE" sz="1400" dirty="0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de-DE" sz="1400" dirty="0" err="1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requirements</a:t>
              </a:r>
              <a:endParaRPr lang="de-DE" sz="1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de-DE" sz="14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→  </a:t>
              </a:r>
              <a:r>
                <a:rPr lang="de-DE" sz="1400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de-DE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but </a:t>
              </a:r>
              <a:r>
                <a:rPr lang="de-DE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Libera</a:t>
              </a:r>
              <a:r>
                <a:rPr lang="de-DE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Spark </a:t>
              </a:r>
              <a:r>
                <a:rPr lang="de-DE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is</a:t>
              </a:r>
              <a:r>
                <a:rPr lang="de-DE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de-DE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better</a:t>
              </a:r>
              <a:r>
                <a:rPr lang="de-DE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…</a:t>
              </a:r>
            </a:p>
          </p:txBody>
        </p:sp>
      </p:grpSp>
      <p:sp>
        <p:nvSpPr>
          <p:cNvPr id="25" name="Text Box 17"/>
          <p:cNvSpPr txBox="1">
            <a:spLocks noChangeArrowheads="1"/>
          </p:cNvSpPr>
          <p:nvPr/>
        </p:nvSpPr>
        <p:spPr bwMode="auto">
          <a:xfrm>
            <a:off x="4932040" y="6524625"/>
            <a:ext cx="39611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/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DEELS 2019 </a:t>
            </a:r>
            <a:r>
              <a:rPr lang="de-DE" sz="1200" dirty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@ ESRF, 4</a:t>
            </a:r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.6.2019</a:t>
            </a:r>
            <a:endParaRPr lang="en-GB" sz="1200" dirty="0">
              <a:solidFill>
                <a:srgbClr val="8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794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de-DE" sz="12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Closed</a:t>
            </a:r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Orbit &amp; </a:t>
            </a:r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Stability</a:t>
            </a:r>
            <a:endParaRPr lang="en-GB" sz="2800" b="1" dirty="0" smtClean="0">
              <a:solidFill>
                <a:srgbClr val="003E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90" y="65405"/>
            <a:ext cx="613555" cy="61355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05" y="692696"/>
            <a:ext cx="1121118" cy="2013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179389" y="907480"/>
            <a:ext cx="3096468" cy="36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5"/>
              </a:buBlip>
            </a:pP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 term stability</a:t>
            </a:r>
            <a:endParaRPr lang="en-US" sz="1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532761" y="1216889"/>
            <a:ext cx="7855663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user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operation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:   480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bunches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in 100 mA, top-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up</a:t>
            </a:r>
            <a:endParaRPr lang="de-DE" dirty="0">
              <a:solidFill>
                <a:srgbClr val="333399"/>
              </a:solidFill>
              <a:cs typeface="Arial Unicode MS" pitchFamily="34" charset="-128"/>
            </a:endParaRPr>
          </a:p>
          <a:p>
            <a:pPr eaLnBrk="1" hangingPunct="1">
              <a:buFontTx/>
              <a:buBlip>
                <a:blip r:embed="rId6"/>
              </a:buBlip>
            </a:pP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 all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Liberas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in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closed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orbit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(SA)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mode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   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→    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drift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compensation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(digital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signal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conditioning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, </a:t>
            </a:r>
            <a:r>
              <a:rPr lang="de-DE" dirty="0" smtClean="0">
                <a:solidFill>
                  <a:schemeClr val="tx2"/>
                </a:solidFill>
              </a:rPr>
              <a:t>DSC) on</a:t>
            </a:r>
            <a:endParaRPr lang="de-DE" dirty="0">
              <a:solidFill>
                <a:schemeClr val="tx2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83568" y="1815946"/>
            <a:ext cx="8136904" cy="2247945"/>
            <a:chOff x="683568" y="1913039"/>
            <a:chExt cx="8136904" cy="2247945"/>
          </a:xfrm>
        </p:grpSpPr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1915664"/>
              <a:ext cx="2991451" cy="2245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944" y="1913039"/>
              <a:ext cx="2991451" cy="2245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8" name="TextBox 1"/>
            <p:cNvSpPr txBox="1">
              <a:spLocks noChangeArrowheads="1"/>
            </p:cNvSpPr>
            <p:nvPr/>
          </p:nvSpPr>
          <p:spPr bwMode="auto">
            <a:xfrm>
              <a:off x="7251802" y="2348880"/>
              <a:ext cx="156867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1pPr>
              <a:lvl2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2pPr>
              <a:lvl3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3pPr>
              <a:lvl4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4pPr>
              <a:lvl5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9pPr>
            </a:lstStyle>
            <a:p>
              <a:pPr marL="0" indent="0" defTabSz="457200" eaLnBrk="1" hangingPunct="1">
                <a:spcBef>
                  <a:spcPct val="0"/>
                </a:spcBef>
                <a:defRPr/>
              </a:pPr>
              <a:r>
                <a:rPr lang="en-US" altLang="en-US" sz="1400" b="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Spark:</a:t>
              </a:r>
            </a:p>
            <a:p>
              <a:pPr marL="0" indent="0" defTabSz="457200" eaLnBrk="1" hangingPunct="1">
                <a:spcBef>
                  <a:spcPct val="0"/>
                </a:spcBef>
                <a:defRPr/>
              </a:pPr>
              <a:r>
                <a:rPr lang="en-US" altLang="en-US" sz="1400" b="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no DSC available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9512" y="4034844"/>
            <a:ext cx="8136904" cy="2041200"/>
            <a:chOff x="179512" y="4275844"/>
            <a:chExt cx="8136904" cy="2041200"/>
          </a:xfrm>
        </p:grpSpPr>
        <p:sp>
          <p:nvSpPr>
            <p:cNvPr id="39" name="Rectangle 8"/>
            <p:cNvSpPr>
              <a:spLocks noChangeArrowheads="1"/>
            </p:cNvSpPr>
            <p:nvPr/>
          </p:nvSpPr>
          <p:spPr bwMode="auto">
            <a:xfrm>
              <a:off x="179512" y="4435872"/>
              <a:ext cx="3096468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Brilliance+ without DSC</a:t>
              </a:r>
              <a:endParaRPr lang="en-US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0" name="Picture 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5326" y="4275844"/>
              <a:ext cx="2719501" cy="2041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" name="Picture 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6915" y="4275844"/>
              <a:ext cx="2719501" cy="2041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" name="Group 1"/>
          <p:cNvGrpSpPr/>
          <p:nvPr/>
        </p:nvGrpSpPr>
        <p:grpSpPr>
          <a:xfrm>
            <a:off x="827584" y="6145559"/>
            <a:ext cx="4284774" cy="307777"/>
            <a:chOff x="827584" y="6145559"/>
            <a:chExt cx="4284774" cy="307777"/>
          </a:xfrm>
        </p:grpSpPr>
        <p:sp>
          <p:nvSpPr>
            <p:cNvPr id="19" name="Text Box 53"/>
            <p:cNvSpPr txBox="1">
              <a:spLocks noChangeArrowheads="1"/>
            </p:cNvSpPr>
            <p:nvPr/>
          </p:nvSpPr>
          <p:spPr bwMode="auto">
            <a:xfrm>
              <a:off x="1547664" y="6145559"/>
              <a:ext cx="3564694" cy="307777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eaLnBrk="1" hangingPunct="1"/>
              <a:r>
                <a:rPr lang="en-GB" sz="1400" dirty="0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good </a:t>
              </a:r>
              <a:r>
                <a:rPr lang="en-GB" sz="1400" dirty="0" err="1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climatization</a:t>
              </a:r>
              <a:r>
                <a:rPr lang="en-GB" sz="1400" dirty="0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(hutches, racks) mandatory</a:t>
              </a:r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827584" y="6199172"/>
              <a:ext cx="323540" cy="191922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>
                <a:lnSpc>
                  <a:spcPct val="113000"/>
                </a:lnSpc>
              </a:pPr>
              <a:endParaRPr lang="de-DE" sz="1400" dirty="0" err="1" smtClean="0"/>
            </a:p>
          </p:txBody>
        </p:sp>
      </p:grp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4932040" y="6524625"/>
            <a:ext cx="39611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/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DEELS 2019 </a:t>
            </a:r>
            <a:r>
              <a:rPr lang="de-DE" sz="1200" dirty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@ ESRF, 4</a:t>
            </a:r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.6.2019</a:t>
            </a:r>
            <a:endParaRPr lang="en-GB" sz="1200" dirty="0">
              <a:solidFill>
                <a:srgbClr val="8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790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de-DE" sz="12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Closed</a:t>
            </a:r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Orbit Resolution</a:t>
            </a:r>
            <a:endParaRPr lang="en-GB" sz="2800" b="1" dirty="0" smtClean="0">
              <a:solidFill>
                <a:srgbClr val="003E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90" y="65405"/>
            <a:ext cx="613555" cy="61355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05" y="692696"/>
            <a:ext cx="1121118" cy="2013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179389" y="907480"/>
            <a:ext cx="3096468" cy="36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5"/>
              </a:buBlip>
            </a:pP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specification:</a:t>
            </a:r>
            <a:endParaRPr lang="en-US" sz="1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79712" y="908720"/>
            <a:ext cx="597666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4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&lt; 100nm (</a:t>
            </a:r>
            <a:r>
              <a:rPr lang="de-DE" sz="1400" b="1" i="1" dirty="0" err="1" smtClean="0">
                <a:solidFill>
                  <a:schemeClr val="accent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rms</a:t>
            </a:r>
            <a:r>
              <a:rPr lang="de-DE" sz="14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  </a:t>
            </a:r>
            <a:r>
              <a:rPr lang="de-DE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  </a:t>
            </a:r>
            <a:r>
              <a:rPr lang="de-DE" sz="1400" i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brightness</a:t>
            </a:r>
            <a:r>
              <a:rPr lang="de-DE" sz="14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de-DE" sz="1400" i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mode</a:t>
            </a:r>
            <a:r>
              <a:rPr lang="de-DE" sz="14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de-DE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(200mA  in 1600 </a:t>
            </a:r>
            <a:r>
              <a:rPr lang="de-DE" sz="1400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bunches</a:t>
            </a:r>
            <a:r>
              <a:rPr lang="de-DE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  @  BW 300 Hz</a:t>
            </a:r>
            <a:endParaRPr lang="de-DE" sz="1400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1"/>
            <a:ext cx="4251435" cy="319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1604795" y="1923125"/>
            <a:ext cx="7314227" cy="2874027"/>
            <a:chOff x="1748811" y="1995133"/>
            <a:chExt cx="7314227" cy="2874027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8716" y="1995133"/>
              <a:ext cx="3834322" cy="2874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Right Arrow 23"/>
            <p:cNvSpPr/>
            <p:nvPr/>
          </p:nvSpPr>
          <p:spPr>
            <a:xfrm rot="296099">
              <a:off x="1748811" y="3119735"/>
              <a:ext cx="3547115" cy="63420"/>
            </a:xfrm>
            <a:prstGeom prst="rightArrow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de-DE" sz="1800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39553" y="4381457"/>
            <a:ext cx="8451488" cy="2109542"/>
            <a:chOff x="539553" y="4381457"/>
            <a:chExt cx="8451488" cy="2109542"/>
          </a:xfrm>
        </p:grpSpPr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5580773"/>
              <a:ext cx="4851089" cy="910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2"/>
            <p:cNvGrpSpPr/>
            <p:nvPr/>
          </p:nvGrpSpPr>
          <p:grpSpPr>
            <a:xfrm>
              <a:off x="539553" y="4381457"/>
              <a:ext cx="8273993" cy="2080346"/>
              <a:chOff x="539553" y="4293096"/>
              <a:chExt cx="8273993" cy="2080346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749568" y="4557560"/>
                <a:ext cx="8063978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4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first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12 </a:t>
                </a:r>
                <a:r>
                  <a:rPr lang="de-DE" sz="14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hours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(</a:t>
                </a:r>
                <a:r>
                  <a:rPr lang="de-DE" sz="14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before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beam </a:t>
                </a:r>
                <a:r>
                  <a:rPr lang="de-DE" sz="14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dump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):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400" dirty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400" b="1" i="1" dirty="0" err="1" smtClean="0">
                    <a:solidFill>
                      <a:schemeClr val="accent2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σ</a:t>
                </a:r>
                <a:r>
                  <a:rPr lang="de-DE" sz="1400" b="1" i="1" baseline="-25000" dirty="0" err="1" smtClean="0">
                    <a:solidFill>
                      <a:schemeClr val="accent2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rms</a:t>
                </a:r>
                <a:r>
                  <a:rPr lang="de-DE" sz="1400" b="1" i="1" dirty="0" smtClean="0">
                    <a:solidFill>
                      <a:schemeClr val="accent2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= 20.76 </a:t>
                </a:r>
                <a:r>
                  <a:rPr lang="de-DE" sz="1400" b="1" i="1" dirty="0" err="1" smtClean="0">
                    <a:solidFill>
                      <a:schemeClr val="accent2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nm</a:t>
                </a:r>
                <a:r>
                  <a:rPr lang="de-DE" sz="1400" b="1" i="1" dirty="0" smtClean="0">
                    <a:solidFill>
                      <a:schemeClr val="accent2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in SA </a:t>
                </a:r>
                <a:r>
                  <a:rPr lang="de-DE" sz="14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mode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(BW 4Hz, </a:t>
                </a:r>
                <a:r>
                  <a:rPr lang="de-DE" sz="14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K</a:t>
                </a:r>
                <a:r>
                  <a:rPr lang="de-DE" sz="1400" baseline="-250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x,y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= 10mm;     BW 4Hz   →  </a:t>
                </a:r>
                <a:r>
                  <a:rPr lang="de-DE" sz="14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see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</a:t>
                </a:r>
                <a:r>
                  <a:rPr lang="de-DE" sz="14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Brilliance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+ User Manual, p.34)</a:t>
                </a:r>
                <a:endParaRPr lang="de-DE" sz="1400" dirty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400" dirty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    →    </a:t>
                </a:r>
                <a:r>
                  <a:rPr lang="de-DE" sz="14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scaling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</a:t>
                </a:r>
                <a:r>
                  <a:rPr lang="de-DE" sz="14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with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band </a:t>
                </a:r>
                <a:r>
                  <a:rPr lang="de-DE" sz="14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width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: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4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            × </a:t>
                </a:r>
                <a:r>
                  <a:rPr lang="de-DE" sz="14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sqrt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(300/4) = 8.66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   →    </a:t>
                </a:r>
                <a:r>
                  <a:rPr lang="de-DE" sz="1400" b="1" i="1" dirty="0" err="1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σ</a:t>
                </a:r>
                <a:r>
                  <a:rPr lang="de-DE" sz="1400" b="1" i="1" baseline="-25000" dirty="0" err="1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rms</a:t>
                </a:r>
                <a:r>
                  <a:rPr lang="de-DE" sz="1400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= 180 </a:t>
                </a:r>
                <a:r>
                  <a:rPr lang="de-DE" sz="1400" b="1" i="1" dirty="0" err="1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nm</a:t>
                </a:r>
                <a:r>
                  <a:rPr lang="de-DE" sz="1400" b="1" i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  (@ BW 300Hz)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de-DE" sz="1400" dirty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Text Box 12"/>
              <p:cNvSpPr txBox="1">
                <a:spLocks noChangeArrowheads="1"/>
              </p:cNvSpPr>
              <p:nvPr/>
            </p:nvSpPr>
            <p:spPr bwMode="auto">
              <a:xfrm>
                <a:off x="539553" y="4293096"/>
                <a:ext cx="1728192" cy="3077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eaLnBrk="1" hangingPunct="1">
                  <a:buFontTx/>
                  <a:buBlip>
                    <a:blip r:embed="rId9"/>
                  </a:buBlip>
                </a:pPr>
                <a:r>
                  <a:rPr lang="de-DE" dirty="0">
                    <a:solidFill>
                      <a:srgbClr val="333399"/>
                    </a:solidFill>
                    <a:cs typeface="Arial Unicode MS" pitchFamily="34" charset="-128"/>
                  </a:rPr>
                  <a:t>  </a:t>
                </a:r>
                <a:r>
                  <a:rPr lang="de-DE" dirty="0" smtClean="0">
                    <a:solidFill>
                      <a:schemeClr val="accent2"/>
                    </a:solidFill>
                    <a:cs typeface="Arial Unicode MS" pitchFamily="34" charset="-128"/>
                  </a:rPr>
                  <a:t>horizontal </a:t>
                </a:r>
                <a:r>
                  <a:rPr lang="de-DE" dirty="0" err="1" smtClean="0">
                    <a:solidFill>
                      <a:schemeClr val="accent2"/>
                    </a:solidFill>
                    <a:cs typeface="Arial Unicode MS" pitchFamily="34" charset="-128"/>
                  </a:rPr>
                  <a:t>orbit</a:t>
                </a:r>
                <a:endParaRPr lang="de-DE" dirty="0" smtClean="0">
                  <a:solidFill>
                    <a:schemeClr val="accent2"/>
                  </a:solidFill>
                  <a:cs typeface="Arial Unicode MS" pitchFamily="34" charset="-128"/>
                </a:endParaRPr>
              </a:p>
            </p:txBody>
          </p:sp>
        </p:grpSp>
      </p:grp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4932040" y="6524625"/>
            <a:ext cx="39611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/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DEELS 2019 </a:t>
            </a:r>
            <a:r>
              <a:rPr lang="de-DE" sz="1200" dirty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@ ESRF, 4</a:t>
            </a:r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.6.2019</a:t>
            </a:r>
            <a:endParaRPr lang="en-GB" sz="1200" dirty="0">
              <a:solidFill>
                <a:srgbClr val="8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78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de-DE" sz="12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GB" sz="2800" b="1" dirty="0" smtClean="0">
              <a:solidFill>
                <a:srgbClr val="003E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90" y="65405"/>
            <a:ext cx="613555" cy="61355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05" y="692696"/>
            <a:ext cx="1121118" cy="201343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6" name="Group 5"/>
          <p:cNvGrpSpPr/>
          <p:nvPr/>
        </p:nvGrpSpPr>
        <p:grpSpPr>
          <a:xfrm>
            <a:off x="179512" y="5836150"/>
            <a:ext cx="6408712" cy="617186"/>
            <a:chOff x="179512" y="5445224"/>
            <a:chExt cx="6408712" cy="617186"/>
          </a:xfrm>
        </p:grpSpPr>
        <p:sp>
          <p:nvSpPr>
            <p:cNvPr id="33" name="Rectangle 8"/>
            <p:cNvSpPr>
              <a:spLocks noChangeArrowheads="1"/>
            </p:cNvSpPr>
            <p:nvPr/>
          </p:nvSpPr>
          <p:spPr bwMode="auto">
            <a:xfrm>
              <a:off x="179512" y="5445224"/>
              <a:ext cx="4824536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 err="1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Libera</a:t>
              </a: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Spark</a:t>
              </a:r>
              <a:endParaRPr lang="en-US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 Box 12"/>
            <p:cNvSpPr txBox="1">
              <a:spLocks noChangeArrowheads="1"/>
            </p:cNvSpPr>
            <p:nvPr/>
          </p:nvSpPr>
          <p:spPr bwMode="auto">
            <a:xfrm>
              <a:off x="532884" y="5754633"/>
              <a:ext cx="605534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6"/>
                </a:buBlip>
              </a:pP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single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bunch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resolution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much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better</a:t>
              </a: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 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 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closed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orbit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: 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needs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stabilization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79389" y="4135981"/>
            <a:ext cx="8713786" cy="1721958"/>
            <a:chOff x="179389" y="4135981"/>
            <a:chExt cx="8713786" cy="1721958"/>
          </a:xfrm>
        </p:grpSpPr>
        <p:sp>
          <p:nvSpPr>
            <p:cNvPr id="23" name="Rectangle 8"/>
            <p:cNvSpPr>
              <a:spLocks noChangeArrowheads="1"/>
            </p:cNvSpPr>
            <p:nvPr/>
          </p:nvSpPr>
          <p:spPr bwMode="auto">
            <a:xfrm>
              <a:off x="179389" y="4135981"/>
              <a:ext cx="3096468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 err="1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Libera</a:t>
              </a: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Brilliance+</a:t>
              </a:r>
              <a:endParaRPr lang="en-US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 Box 12"/>
            <p:cNvSpPr txBox="1">
              <a:spLocks noChangeArrowheads="1"/>
            </p:cNvSpPr>
            <p:nvPr/>
          </p:nvSpPr>
          <p:spPr bwMode="auto">
            <a:xfrm>
              <a:off x="532760" y="4445390"/>
              <a:ext cx="8360415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6"/>
                </a:buBlip>
              </a:pP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single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bunch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resolution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</a:t>
              </a:r>
              <a:r>
                <a:rPr lang="de-DE" dirty="0" err="1" smtClean="0">
                  <a:solidFill>
                    <a:prstClr val="black"/>
                  </a:solidFill>
                </a:rPr>
                <a:t>specs</a:t>
              </a:r>
              <a:r>
                <a:rPr lang="de-DE" dirty="0" smtClean="0">
                  <a:solidFill>
                    <a:prstClr val="black"/>
                  </a:solidFill>
                </a:rPr>
                <a:t> </a:t>
              </a:r>
              <a:r>
                <a:rPr lang="de-DE" dirty="0" err="1">
                  <a:solidFill>
                    <a:prstClr val="black"/>
                  </a:solidFill>
                </a:rPr>
                <a:t>fulfilled</a:t>
              </a:r>
              <a:r>
                <a:rPr lang="de-DE" dirty="0">
                  <a:solidFill>
                    <a:prstClr val="black"/>
                  </a:solidFill>
                </a:rPr>
                <a:t>  @  </a:t>
              </a:r>
              <a:r>
                <a:rPr lang="de-DE" dirty="0" err="1">
                  <a:solidFill>
                    <a:prstClr val="black"/>
                  </a:solidFill>
                </a:rPr>
                <a:t>bunch</a:t>
              </a:r>
              <a:r>
                <a:rPr lang="de-DE" dirty="0">
                  <a:solidFill>
                    <a:prstClr val="black"/>
                  </a:solidFill>
                </a:rPr>
                <a:t> </a:t>
              </a:r>
              <a:r>
                <a:rPr lang="de-DE" dirty="0" err="1">
                  <a:solidFill>
                    <a:prstClr val="black"/>
                  </a:solidFill>
                </a:rPr>
                <a:t>curent</a:t>
              </a:r>
              <a:r>
                <a:rPr lang="de-DE" dirty="0">
                  <a:solidFill>
                    <a:prstClr val="black"/>
                  </a:solidFill>
                </a:rPr>
                <a:t> I</a:t>
              </a:r>
              <a:r>
                <a:rPr lang="de-DE" baseline="-25000" dirty="0">
                  <a:solidFill>
                    <a:prstClr val="black"/>
                  </a:solidFill>
                </a:rPr>
                <a:t>B</a:t>
              </a:r>
              <a:r>
                <a:rPr lang="de-DE" dirty="0">
                  <a:solidFill>
                    <a:prstClr val="black"/>
                  </a:solidFill>
                </a:rPr>
                <a:t> ≈ 0.4 mA  </a:t>
              </a:r>
              <a:r>
                <a:rPr lang="de-DE" dirty="0" err="1">
                  <a:solidFill>
                    <a:prstClr val="black"/>
                  </a:solidFill>
                </a:rPr>
                <a:t>and</a:t>
              </a:r>
              <a:r>
                <a:rPr lang="de-DE" dirty="0">
                  <a:solidFill>
                    <a:prstClr val="black"/>
                  </a:solidFill>
                </a:rPr>
                <a:t>  </a:t>
              </a:r>
              <a:r>
                <a:rPr lang="de-DE" dirty="0" err="1">
                  <a:solidFill>
                    <a:prstClr val="black"/>
                  </a:solidFill>
                </a:rPr>
                <a:t>monitor</a:t>
              </a:r>
              <a:r>
                <a:rPr lang="de-DE" dirty="0">
                  <a:solidFill>
                    <a:prstClr val="black"/>
                  </a:solidFill>
                </a:rPr>
                <a:t> </a:t>
              </a:r>
              <a:r>
                <a:rPr lang="de-DE" dirty="0" err="1">
                  <a:solidFill>
                    <a:prstClr val="black"/>
                  </a:solidFill>
                </a:rPr>
                <a:t>constant</a:t>
              </a:r>
              <a:r>
                <a:rPr lang="de-DE" dirty="0">
                  <a:solidFill>
                    <a:prstClr val="black"/>
                  </a:solidFill>
                </a:rPr>
                <a:t> </a:t>
              </a:r>
              <a:r>
                <a:rPr lang="de-DE" dirty="0" err="1">
                  <a:solidFill>
                    <a:prstClr val="black"/>
                  </a:solidFill>
                </a:rPr>
                <a:t>K</a:t>
              </a:r>
              <a:r>
                <a:rPr lang="de-DE" baseline="-25000" dirty="0" err="1">
                  <a:solidFill>
                    <a:prstClr val="black"/>
                  </a:solidFill>
                </a:rPr>
                <a:t>x,y</a:t>
              </a:r>
              <a:r>
                <a:rPr lang="de-DE" dirty="0">
                  <a:solidFill>
                    <a:prstClr val="black"/>
                  </a:solidFill>
                </a:rPr>
                <a:t> = 10 </a:t>
              </a:r>
              <a:r>
                <a:rPr lang="de-DE" dirty="0" smtClean="0">
                  <a:solidFill>
                    <a:prstClr val="black"/>
                  </a:solidFill>
                </a:rPr>
                <a:t>mm</a:t>
              </a:r>
              <a:endParaRPr lang="de-DE" dirty="0">
                <a:solidFill>
                  <a:prstClr val="black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65648" y="4809211"/>
              <a:ext cx="4526632" cy="307777"/>
            </a:xfrm>
            <a:prstGeom prst="rect">
              <a:avLst/>
            </a:prstGeom>
            <a:noFill/>
            <a:ln w="25400">
              <a:solidFill>
                <a:srgbClr val="009900"/>
              </a:solidFill>
            </a:ln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400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DDC </a:t>
              </a:r>
              <a:r>
                <a:rPr lang="de-DE" sz="1400" dirty="0" err="1" smtClean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mode</a:t>
              </a:r>
              <a:r>
                <a:rPr lang="de-DE" sz="1400" dirty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</a:t>
              </a:r>
              <a:r>
                <a:rPr lang="de-DE" sz="1400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&lt; 20 </a:t>
              </a:r>
              <a:r>
                <a:rPr lang="el-GR" sz="1400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μ</a:t>
              </a:r>
              <a:r>
                <a:rPr lang="de-DE" sz="1400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m (</a:t>
              </a:r>
              <a:r>
                <a:rPr lang="de-DE" sz="1400" dirty="0" err="1" smtClean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rms</a:t>
              </a:r>
              <a:r>
                <a:rPr lang="de-DE" sz="1400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),         TDP </a:t>
              </a:r>
              <a:r>
                <a:rPr lang="de-DE" sz="1400" dirty="0" err="1" smtClean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mode</a:t>
              </a:r>
              <a:r>
                <a:rPr lang="de-DE" sz="1400" dirty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 </a:t>
              </a:r>
              <a:r>
                <a:rPr lang="de-DE" sz="1400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≈ 10 </a:t>
              </a:r>
              <a:r>
                <a:rPr lang="el-GR" sz="1400" dirty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μ</a:t>
              </a:r>
              <a:r>
                <a:rPr lang="de-DE" sz="1400" dirty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m (</a:t>
              </a:r>
              <a:r>
                <a:rPr lang="de-DE" sz="1400" dirty="0" err="1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rms</a:t>
              </a:r>
              <a:r>
                <a:rPr lang="de-DE" sz="1400" dirty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) 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31085" y="5168802"/>
              <a:ext cx="7425291" cy="689137"/>
              <a:chOff x="531085" y="2811871"/>
              <a:chExt cx="7425291" cy="689137"/>
            </a:xfrm>
          </p:grpSpPr>
          <p:sp>
            <p:nvSpPr>
              <p:cNvPr id="36" name="Text Box 12"/>
              <p:cNvSpPr txBox="1">
                <a:spLocks noChangeArrowheads="1"/>
              </p:cNvSpPr>
              <p:nvPr/>
            </p:nvSpPr>
            <p:spPr bwMode="auto">
              <a:xfrm>
                <a:off x="531085" y="2811871"/>
                <a:ext cx="7209267" cy="3077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eaLnBrk="1" hangingPunct="1">
                  <a:buFontTx/>
                  <a:buBlip>
                    <a:blip r:embed="rId6"/>
                  </a:buBlip>
                </a:pPr>
                <a:r>
                  <a:rPr lang="de-DE" dirty="0">
                    <a:solidFill>
                      <a:srgbClr val="333399"/>
                    </a:solidFill>
                    <a:cs typeface="Arial Unicode MS" pitchFamily="34" charset="-128"/>
                  </a:rPr>
                  <a:t>  </a:t>
                </a:r>
                <a:r>
                  <a:rPr lang="de-DE" dirty="0" err="1" smtClean="0">
                    <a:solidFill>
                      <a:srgbClr val="333399"/>
                    </a:solidFill>
                    <a:cs typeface="Arial Unicode MS" pitchFamily="34" charset="-128"/>
                  </a:rPr>
                  <a:t>closed</a:t>
                </a:r>
                <a:r>
                  <a:rPr lang="de-DE" dirty="0" smtClean="0">
                    <a:solidFill>
                      <a:srgbClr val="333399"/>
                    </a:solidFill>
                    <a:cs typeface="Arial Unicode MS" pitchFamily="34" charset="-128"/>
                  </a:rPr>
                  <a:t> </a:t>
                </a:r>
                <a:r>
                  <a:rPr lang="de-DE" dirty="0" err="1" smtClean="0">
                    <a:solidFill>
                      <a:srgbClr val="333399"/>
                    </a:solidFill>
                    <a:cs typeface="Arial Unicode MS" pitchFamily="34" charset="-128"/>
                  </a:rPr>
                  <a:t>orbit</a:t>
                </a:r>
                <a:r>
                  <a:rPr lang="de-DE" dirty="0">
                    <a:solidFill>
                      <a:srgbClr val="333399"/>
                    </a:solidFill>
                    <a:cs typeface="Arial Unicode MS" pitchFamily="34" charset="-128"/>
                  </a:rPr>
                  <a:t> </a:t>
                </a:r>
                <a:r>
                  <a:rPr lang="de-DE" dirty="0" smtClean="0">
                    <a:solidFill>
                      <a:srgbClr val="333399"/>
                    </a:solidFill>
                    <a:cs typeface="Arial Unicode MS" pitchFamily="34" charset="-128"/>
                  </a:rPr>
                  <a:t>  </a:t>
                </a:r>
                <a:r>
                  <a:rPr lang="de-DE" dirty="0" smtClean="0">
                    <a:solidFill>
                      <a:schemeClr val="tx1"/>
                    </a:solidFill>
                    <a:cs typeface="Arial Unicode MS" pitchFamily="34" charset="-128"/>
                  </a:rPr>
                  <a:t>→   </a:t>
                </a:r>
                <a:r>
                  <a:rPr lang="de-DE" dirty="0" err="1" smtClean="0">
                    <a:solidFill>
                      <a:prstClr val="black"/>
                    </a:solidFill>
                  </a:rPr>
                  <a:t>specs</a:t>
                </a:r>
                <a:r>
                  <a:rPr lang="de-DE" dirty="0" smtClean="0">
                    <a:solidFill>
                      <a:prstClr val="black"/>
                    </a:solidFill>
                  </a:rPr>
                  <a:t> </a:t>
                </a:r>
                <a:r>
                  <a:rPr lang="de-DE" dirty="0">
                    <a:solidFill>
                      <a:prstClr val="black"/>
                    </a:solidFill>
                  </a:rPr>
                  <a:t>not </a:t>
                </a:r>
                <a:r>
                  <a:rPr lang="de-DE" dirty="0" err="1">
                    <a:solidFill>
                      <a:prstClr val="black"/>
                    </a:solidFill>
                  </a:rPr>
                  <a:t>fulfilled</a:t>
                </a:r>
                <a:r>
                  <a:rPr lang="de-DE" dirty="0">
                    <a:solidFill>
                      <a:prstClr val="black"/>
                    </a:solidFill>
                  </a:rPr>
                  <a:t>   (&lt; 100 </a:t>
                </a:r>
                <a:r>
                  <a:rPr lang="de-DE" dirty="0" err="1">
                    <a:solidFill>
                      <a:prstClr val="black"/>
                    </a:solidFill>
                  </a:rPr>
                  <a:t>nm</a:t>
                </a:r>
                <a:r>
                  <a:rPr lang="de-DE" dirty="0">
                    <a:solidFill>
                      <a:prstClr val="black"/>
                    </a:solidFill>
                  </a:rPr>
                  <a:t> @ 300 Hz </a:t>
                </a:r>
                <a:r>
                  <a:rPr lang="de-DE" dirty="0" err="1">
                    <a:solidFill>
                      <a:prstClr val="black"/>
                    </a:solidFill>
                  </a:rPr>
                  <a:t>bandwidth</a:t>
                </a:r>
                <a:r>
                  <a:rPr lang="de-DE" dirty="0" smtClean="0">
                    <a:solidFill>
                      <a:prstClr val="black"/>
                    </a:solidFill>
                  </a:rPr>
                  <a:t>)</a:t>
                </a:r>
                <a:endParaRPr lang="de-DE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6133020" y="3193231"/>
                <a:ext cx="18233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4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and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  </a:t>
                </a:r>
                <a:r>
                  <a:rPr lang="de-DE" sz="14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K</a:t>
                </a:r>
                <a:r>
                  <a:rPr lang="de-DE" sz="1400" baseline="-250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x,y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</a:t>
                </a:r>
                <a:r>
                  <a:rPr lang="de-DE" sz="14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= 10 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mm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2555776" y="3193231"/>
                <a:ext cx="3200984" cy="307777"/>
              </a:xfrm>
              <a:prstGeom prst="rect">
                <a:avLst/>
              </a:prstGeom>
              <a:noFill/>
              <a:ln w="2540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4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σ</a:t>
                </a:r>
                <a:r>
                  <a:rPr lang="de-DE" sz="1400" baseline="-250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y,rms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≈  180 </a:t>
                </a:r>
                <a:r>
                  <a:rPr lang="de-DE" sz="14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nm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  @  300 Hz </a:t>
                </a:r>
                <a:r>
                  <a:rPr lang="de-DE" sz="1400" dirty="0" err="1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bandwidth</a:t>
                </a:r>
                <a:r>
                  <a:rPr lang="de-DE" sz="1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</a:t>
                </a:r>
                <a:endParaRPr lang="de-DE" sz="1400" dirty="0">
                  <a:solidFill>
                    <a:prstClr val="black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4932040" y="6524625"/>
            <a:ext cx="39611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/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DEELS 2019 </a:t>
            </a:r>
            <a:r>
              <a:rPr lang="de-DE" sz="1200" dirty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@ ESRF, 4</a:t>
            </a:r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.6.2019</a:t>
            </a:r>
            <a:endParaRPr lang="en-GB" sz="1200" dirty="0">
              <a:solidFill>
                <a:srgbClr val="8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179390" y="907480"/>
            <a:ext cx="2412390" cy="36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5"/>
              </a:buBlip>
            </a:pP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BPM resolution studies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Box 12"/>
          <p:cNvSpPr txBox="1">
            <a:spLocks noChangeArrowheads="1"/>
          </p:cNvSpPr>
          <p:nvPr/>
        </p:nvSpPr>
        <p:spPr bwMode="auto">
          <a:xfrm>
            <a:off x="532761" y="1216889"/>
            <a:ext cx="7423615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 </a:t>
            </a:r>
            <a:r>
              <a:rPr lang="en-US" dirty="0" smtClean="0">
                <a:solidFill>
                  <a:schemeClr val="accent2"/>
                </a:solidFill>
              </a:rPr>
              <a:t>require </a:t>
            </a:r>
            <a:r>
              <a:rPr lang="en-US" altLang="en-US" dirty="0">
                <a:solidFill>
                  <a:schemeClr val="accent2"/>
                </a:solidFill>
              </a:rPr>
              <a:t>correlation analysis in order to </a:t>
            </a:r>
            <a:r>
              <a:rPr lang="en-US" altLang="en-US" dirty="0" smtClean="0">
                <a:solidFill>
                  <a:schemeClr val="accent2"/>
                </a:solidFill>
              </a:rPr>
              <a:t>disentangle noise and beam generated jitter </a:t>
            </a:r>
            <a:endParaRPr lang="en-US" dirty="0" smtClean="0">
              <a:solidFill>
                <a:schemeClr val="accent2"/>
              </a:solidFill>
            </a:endParaRPr>
          </a:p>
          <a:p>
            <a:pPr eaLnBrk="1" hangingPunct="1">
              <a:buFontTx/>
              <a:buBlip>
                <a:blip r:embed="rId6"/>
              </a:buBlip>
            </a:pPr>
            <a:r>
              <a:rPr lang="de-DE" sz="200" dirty="0" smtClean="0">
                <a:solidFill>
                  <a:srgbClr val="000000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         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→   „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three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BPM“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correlation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method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&amp; PCA</a:t>
            </a:r>
            <a:endParaRPr lang="en-US" dirty="0" smtClean="0">
              <a:solidFill>
                <a:schemeClr val="accent2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160228" y="3117115"/>
            <a:ext cx="4363939" cy="307777"/>
            <a:chOff x="1036451" y="6145559"/>
            <a:chExt cx="4363939" cy="307777"/>
          </a:xfrm>
        </p:grpSpPr>
        <p:sp>
          <p:nvSpPr>
            <p:cNvPr id="29" name="Text Box 53"/>
            <p:cNvSpPr txBox="1">
              <a:spLocks noChangeArrowheads="1"/>
            </p:cNvSpPr>
            <p:nvPr/>
          </p:nvSpPr>
          <p:spPr bwMode="auto">
            <a:xfrm>
              <a:off x="1547664" y="6145559"/>
              <a:ext cx="3852726" cy="30777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Comic Sans MS" pitchFamily="66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eaLnBrk="1" hangingPunct="1"/>
              <a:r>
                <a:rPr lang="en-GB" sz="1400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GB" sz="1400" dirty="0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ext step:  Independent Component Analysis (ICA)</a:t>
              </a:r>
            </a:p>
          </p:txBody>
        </p:sp>
        <p:sp>
          <p:nvSpPr>
            <p:cNvPr id="32" name="Right Arrow 31"/>
            <p:cNvSpPr/>
            <p:nvPr/>
          </p:nvSpPr>
          <p:spPr>
            <a:xfrm>
              <a:off x="1036451" y="6199172"/>
              <a:ext cx="323540" cy="191922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>
                <a:lnSpc>
                  <a:spcPct val="113000"/>
                </a:lnSpc>
              </a:pPr>
              <a:endParaRPr lang="de-DE" sz="1400" dirty="0" err="1" smtClean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79512" y="1852775"/>
            <a:ext cx="8928992" cy="1373403"/>
            <a:chOff x="179512" y="1852775"/>
            <a:chExt cx="8928992" cy="1373403"/>
          </a:xfrm>
        </p:grpSpPr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179512" y="1852775"/>
              <a:ext cx="2412390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correlation analysis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 Box 12"/>
            <p:cNvSpPr txBox="1">
              <a:spLocks noChangeArrowheads="1"/>
            </p:cNvSpPr>
            <p:nvPr/>
          </p:nvSpPr>
          <p:spPr bwMode="auto">
            <a:xfrm>
              <a:off x="532883" y="2162184"/>
              <a:ext cx="8360292" cy="954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6"/>
                </a:buBlip>
              </a:pP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„</a:t>
              </a:r>
              <a:r>
                <a:rPr lang="de-DE" dirty="0" err="1">
                  <a:solidFill>
                    <a:schemeClr val="accent2"/>
                  </a:solidFill>
                  <a:cs typeface="Arial Unicode MS" pitchFamily="34" charset="-128"/>
                </a:rPr>
                <a:t>three</a:t>
              </a:r>
              <a:r>
                <a:rPr lang="de-DE" dirty="0">
                  <a:solidFill>
                    <a:schemeClr val="accent2"/>
                  </a:solidFill>
                  <a:cs typeface="Arial Unicode MS" pitchFamily="34" charset="-128"/>
                </a:rPr>
                <a:t> BPM“ </a:t>
              </a:r>
              <a:r>
                <a:rPr lang="de-DE" dirty="0" err="1">
                  <a:solidFill>
                    <a:schemeClr val="accent2"/>
                  </a:solidFill>
                  <a:cs typeface="Arial Unicode MS" pitchFamily="34" charset="-128"/>
                </a:rPr>
                <a:t>correlation</a:t>
              </a:r>
              <a:r>
                <a:rPr lang="de-DE" dirty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method</a:t>
              </a:r>
              <a:r>
                <a:rPr lang="en-US" dirty="0">
                  <a:solidFill>
                    <a:schemeClr val="accent2"/>
                  </a:solidFill>
                </a:rPr>
                <a:t> </a:t>
              </a:r>
              <a:r>
                <a:rPr lang="en-US" dirty="0" smtClean="0">
                  <a:solidFill>
                    <a:schemeClr val="accent2"/>
                  </a:solidFill>
                </a:rPr>
                <a:t>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not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suitable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for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PETRA III BPM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system</a:t>
              </a:r>
              <a:endParaRPr lang="de-DE" dirty="0" smtClean="0">
                <a:solidFill>
                  <a:schemeClr val="tx1"/>
                </a:solidFill>
                <a:cs typeface="Arial Unicode MS" pitchFamily="34" charset="-128"/>
              </a:endParaRPr>
            </a:p>
            <a:p>
              <a:pPr eaLnBrk="1" hangingPunct="1">
                <a:buFontTx/>
                <a:buBlip>
                  <a:blip r:embed="rId6"/>
                </a:buBlip>
              </a:pPr>
              <a:r>
                <a:rPr lang="de-DE" dirty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PCA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  →   powerful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tool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, not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only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for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resolution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studies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   (e.g. BPM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performance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evaluation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@ SSRF, …)</a:t>
              </a:r>
            </a:p>
            <a:p>
              <a:pPr eaLnBrk="1" hangingPunct="1"/>
              <a:r>
                <a:rPr lang="en-US" dirty="0" smtClean="0">
                  <a:solidFill>
                    <a:schemeClr val="accent2"/>
                  </a:solidFill>
                </a:rPr>
                <a:t>               </a:t>
              </a:r>
              <a:r>
                <a:rPr lang="de-DE" dirty="0">
                  <a:solidFill>
                    <a:schemeClr val="tx1"/>
                  </a:solidFill>
                  <a:cs typeface="Arial Unicode MS" pitchFamily="34" charset="-128"/>
                </a:rPr>
                <a:t>→  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model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independent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, but limited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by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mode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mixing</a:t>
              </a:r>
              <a:endParaRPr lang="en-US" dirty="0" smtClean="0">
                <a:solidFill>
                  <a:schemeClr val="accent2"/>
                </a:solidFill>
              </a:endParaRPr>
            </a:p>
          </p:txBody>
        </p:sp>
        <p:sp>
          <p:nvSpPr>
            <p:cNvPr id="27" name="Rectangle 6"/>
            <p:cNvSpPr>
              <a:spLocks noChangeArrowheads="1"/>
            </p:cNvSpPr>
            <p:nvPr/>
          </p:nvSpPr>
          <p:spPr bwMode="auto">
            <a:xfrm>
              <a:off x="6084168" y="2749124"/>
              <a:ext cx="3024336" cy="477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Aft>
                  <a:spcPts val="800"/>
                </a:spcAft>
                <a:buFont typeface="Arial" pitchFamily="34" charset="0"/>
                <a:buChar char="•"/>
                <a:tabLst>
                  <a:tab pos="266700" algn="l"/>
                </a:tabLst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Aft>
                  <a:spcPts val="800"/>
                </a:spcAft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Aft>
                  <a:spcPts val="800"/>
                </a:spcAft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Aft>
                  <a:spcPts val="800"/>
                </a:spcAft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Aft>
                  <a:spcPts val="800"/>
                </a:spcAft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ts val="800"/>
                </a:spcAft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ts val="800"/>
                </a:spcAft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ts val="800"/>
                </a:spcAft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ts val="800"/>
                </a:spcAft>
                <a:buFont typeface="Arial" pitchFamily="34" charset="0"/>
                <a:buChar char="•"/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Aft>
                  <a:spcPct val="0"/>
                </a:spcAft>
                <a:buFontTx/>
                <a:buNone/>
              </a:pPr>
              <a:r>
                <a:rPr lang="en-US" altLang="en-US" sz="1000" dirty="0">
                  <a:solidFill>
                    <a:srgbClr val="FFFFFF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  <a:r>
                <a:rPr lang="en-US" altLang="en-US" sz="1000" dirty="0" smtClean="0">
                  <a:solidFill>
                    <a:srgbClr val="FFFFFF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.-C. Chen et al., Chinese Physics </a:t>
              </a:r>
              <a:r>
                <a:rPr lang="en-US" altLang="en-US" sz="1000" b="1" dirty="0" smtClean="0">
                  <a:solidFill>
                    <a:srgbClr val="FFFFFF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38</a:t>
              </a:r>
              <a:r>
                <a:rPr lang="en-US" altLang="en-US" sz="1000" dirty="0" smtClean="0">
                  <a:solidFill>
                    <a:srgbClr val="FFFFFF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(2014) 077004</a:t>
              </a:r>
            </a:p>
            <a:p>
              <a:pPr eaLnBrk="1" hangingPunct="1">
                <a:spcAft>
                  <a:spcPct val="0"/>
                </a:spcAft>
                <a:buFontTx/>
                <a:buNone/>
              </a:pPr>
              <a:r>
                <a:rPr lang="en-US" altLang="en-US" sz="1000" dirty="0">
                  <a:solidFill>
                    <a:srgbClr val="FFFFFF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000" dirty="0" smtClean="0">
                  <a:solidFill>
                    <a:srgbClr val="FFFFFF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  </a:t>
              </a:r>
              <a:r>
                <a:rPr lang="en-US" altLang="en-US" sz="1000" dirty="0" err="1" smtClean="0">
                  <a:solidFill>
                    <a:srgbClr val="FFFFFF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Nucl</a:t>
              </a:r>
              <a:r>
                <a:rPr lang="en-US" altLang="en-US" sz="1000" dirty="0" smtClean="0">
                  <a:solidFill>
                    <a:srgbClr val="FFFFFF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000" dirty="0" err="1" smtClean="0">
                  <a:solidFill>
                    <a:srgbClr val="FFFFFF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Sci</a:t>
              </a:r>
              <a:r>
                <a:rPr lang="en-US" altLang="en-US" sz="1000" dirty="0" smtClean="0">
                  <a:solidFill>
                    <a:srgbClr val="FFFFFF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Tech. </a:t>
              </a:r>
              <a:r>
                <a:rPr lang="en-US" altLang="en-US" sz="1000" b="1" dirty="0" smtClean="0">
                  <a:solidFill>
                    <a:srgbClr val="FFFFFF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25</a:t>
              </a:r>
              <a:r>
                <a:rPr lang="en-US" altLang="en-US" sz="1000" dirty="0" smtClean="0">
                  <a:solidFill>
                    <a:srgbClr val="FFFFFF">
                      <a:lumMod val="50000"/>
                    </a:srgb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(2014) 020102</a:t>
              </a:r>
              <a:endParaRPr lang="en-US" altLang="en-US" sz="1000" dirty="0">
                <a:solidFill>
                  <a:srgbClr val="FFFFFF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79512" y="3405596"/>
            <a:ext cx="5328592" cy="617186"/>
            <a:chOff x="179512" y="3405596"/>
            <a:chExt cx="5328592" cy="617186"/>
          </a:xfrm>
        </p:grpSpPr>
        <p:sp>
          <p:nvSpPr>
            <p:cNvPr id="35" name="Rectangle 8"/>
            <p:cNvSpPr>
              <a:spLocks noChangeArrowheads="1"/>
            </p:cNvSpPr>
            <p:nvPr/>
          </p:nvSpPr>
          <p:spPr bwMode="auto">
            <a:xfrm>
              <a:off x="179512" y="3405596"/>
              <a:ext cx="3096468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 err="1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Libera</a:t>
              </a: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Brilliance</a:t>
              </a:r>
              <a:endParaRPr lang="en-US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 Box 12"/>
            <p:cNvSpPr txBox="1">
              <a:spLocks noChangeArrowheads="1"/>
            </p:cNvSpPr>
            <p:nvPr/>
          </p:nvSpPr>
          <p:spPr bwMode="auto">
            <a:xfrm>
              <a:off x="532883" y="3715005"/>
              <a:ext cx="4975221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6"/>
                </a:buBlip>
              </a:pP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single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bunch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resolution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</a:t>
              </a:r>
              <a:r>
                <a:rPr lang="de-DE" dirty="0" err="1" smtClean="0">
                  <a:solidFill>
                    <a:prstClr val="black"/>
                  </a:solidFill>
                </a:rPr>
                <a:t>specs</a:t>
              </a:r>
              <a:r>
                <a:rPr lang="de-DE" dirty="0" smtClean="0">
                  <a:solidFill>
                    <a:prstClr val="black"/>
                  </a:solidFill>
                </a:rPr>
                <a:t> not </a:t>
              </a:r>
              <a:r>
                <a:rPr lang="de-DE" dirty="0" err="1" smtClean="0">
                  <a:solidFill>
                    <a:prstClr val="black"/>
                  </a:solidFill>
                </a:rPr>
                <a:t>fulfilled</a:t>
              </a:r>
              <a:r>
                <a:rPr lang="de-DE" dirty="0" smtClean="0">
                  <a:solidFill>
                    <a:prstClr val="black"/>
                  </a:solidFill>
                </a:rPr>
                <a:t> </a:t>
              </a:r>
              <a:r>
                <a:rPr lang="de-DE" dirty="0" err="1" smtClean="0">
                  <a:solidFill>
                    <a:prstClr val="black"/>
                  </a:solidFill>
                </a:rPr>
                <a:t>for</a:t>
              </a:r>
              <a:r>
                <a:rPr lang="de-DE" dirty="0" smtClean="0">
                  <a:solidFill>
                    <a:prstClr val="black"/>
                  </a:solidFill>
                </a:rPr>
                <a:t> PETRA IV</a:t>
              </a:r>
              <a:endParaRPr lang="de-DE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6606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photon-science.desy.de/sites/site_photonscience/content/e58/e176720/e176739/e196575/e284205/image001_e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175324"/>
            <a:ext cx="4837066" cy="327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521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521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522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Gero Kube, DESY / MDI</a:t>
            </a:r>
            <a:endParaRPr lang="en-GB" altLang="de-DE" sz="1200">
              <a:solidFill>
                <a:srgbClr val="8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522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  <a:ln/>
        </p:spPr>
        <p:txBody>
          <a:bodyPr/>
          <a:lstStyle/>
          <a:p>
            <a:pPr algn="l"/>
            <a:r>
              <a:rPr lang="de-DE" altLang="de-DE" sz="2800" b="1" dirty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PETRA III @ DESY</a:t>
            </a:r>
            <a:endParaRPr lang="en-GB" altLang="de-DE" sz="2800" b="1" dirty="0">
              <a:solidFill>
                <a:srgbClr val="003E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5222" name="Rectangle 6"/>
          <p:cNvSpPr>
            <a:spLocks noChangeArrowheads="1"/>
          </p:cNvSpPr>
          <p:nvPr/>
        </p:nvSpPr>
        <p:spPr bwMode="auto">
          <a:xfrm>
            <a:off x="323850" y="796925"/>
            <a:ext cx="6048375" cy="47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609600" indent="-609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990600" indent="-5334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752600" indent="-3810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209800" indent="-3810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667000" indent="-3810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3124200" indent="-3810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581400" indent="-3810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4038600" indent="-3810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de-DE" altLang="de-DE" sz="2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250825" y="931863"/>
            <a:ext cx="259298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3"/>
              </a:buBlip>
            </a:pP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smtClean="0">
                <a:solidFill>
                  <a:srgbClr val="0000FF"/>
                </a:solidFill>
              </a:rPr>
              <a:t> PETRA </a:t>
            </a:r>
            <a:r>
              <a:rPr lang="de-DE" dirty="0" err="1" smtClean="0">
                <a:solidFill>
                  <a:srgbClr val="0000FF"/>
                </a:solidFill>
              </a:rPr>
              <a:t>history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9" name="Text Box 12"/>
          <p:cNvSpPr txBox="1">
            <a:spLocks noChangeArrowheads="1"/>
          </p:cNvSpPr>
          <p:nvPr/>
        </p:nvSpPr>
        <p:spPr bwMode="auto">
          <a:xfrm>
            <a:off x="532761" y="1216889"/>
            <a:ext cx="8599262" cy="196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4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 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1978 – 1986:    </a:t>
            </a:r>
            <a:r>
              <a:rPr lang="de-DE" dirty="0" err="1" smtClean="0">
                <a:solidFill>
                  <a:srgbClr val="000000"/>
                </a:solidFill>
                <a:cs typeface="Arial Unicode MS" pitchFamily="34" charset="-128"/>
              </a:rPr>
              <a:t>e</a:t>
            </a:r>
            <a:r>
              <a:rPr lang="de-DE" baseline="30000" dirty="0" err="1" smtClean="0">
                <a:solidFill>
                  <a:srgbClr val="000000"/>
                </a:solidFill>
                <a:cs typeface="Arial Unicode MS" pitchFamily="34" charset="-128"/>
              </a:rPr>
              <a:t>+</a:t>
            </a:r>
            <a:r>
              <a:rPr lang="de-DE" dirty="0" err="1" smtClean="0">
                <a:solidFill>
                  <a:srgbClr val="000000"/>
                </a:solidFill>
                <a:cs typeface="Arial Unicode MS" pitchFamily="34" charset="-128"/>
              </a:rPr>
              <a:t>e</a:t>
            </a:r>
            <a:r>
              <a:rPr lang="de-DE" baseline="30000" dirty="0" smtClean="0">
                <a:solidFill>
                  <a:srgbClr val="000000"/>
                </a:solidFill>
                <a:cs typeface="Arial Unicode MS" pitchFamily="34" charset="-128"/>
              </a:rPr>
              <a:t>-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cs typeface="Arial Unicode MS" pitchFamily="34" charset="-128"/>
              </a:rPr>
              <a:t>collider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  </a:t>
            </a:r>
            <a:r>
              <a:rPr lang="de-DE" sz="1200" dirty="0" smtClean="0">
                <a:solidFill>
                  <a:srgbClr val="000000"/>
                </a:solidFill>
                <a:cs typeface="Arial Unicode MS" pitchFamily="34" charset="-128"/>
              </a:rPr>
              <a:t>(</a:t>
            </a:r>
            <a:r>
              <a:rPr lang="de-DE" sz="1200" dirty="0" err="1" smtClean="0">
                <a:solidFill>
                  <a:srgbClr val="000000"/>
                </a:solidFill>
                <a:cs typeface="Arial Unicode MS" pitchFamily="34" charset="-128"/>
              </a:rPr>
              <a:t>up</a:t>
            </a:r>
            <a:r>
              <a:rPr lang="de-DE" sz="1200" dirty="0" smtClean="0">
                <a:solidFill>
                  <a:srgbClr val="000000"/>
                </a:solidFill>
                <a:cs typeface="Arial Unicode MS" pitchFamily="34" charset="-128"/>
              </a:rPr>
              <a:t> </a:t>
            </a:r>
            <a:r>
              <a:rPr lang="de-DE" sz="1200" dirty="0" err="1" smtClean="0">
                <a:solidFill>
                  <a:srgbClr val="000000"/>
                </a:solidFill>
                <a:cs typeface="Arial Unicode MS" pitchFamily="34" charset="-128"/>
              </a:rPr>
              <a:t>to</a:t>
            </a:r>
            <a:r>
              <a:rPr lang="de-DE" sz="1200" dirty="0" smtClean="0">
                <a:solidFill>
                  <a:srgbClr val="000000"/>
                </a:solidFill>
                <a:cs typeface="Arial Unicode MS" pitchFamily="34" charset="-128"/>
              </a:rPr>
              <a:t> 23.3 </a:t>
            </a:r>
            <a:r>
              <a:rPr lang="de-DE" sz="1200" dirty="0" err="1" smtClean="0">
                <a:solidFill>
                  <a:srgbClr val="000000"/>
                </a:solidFill>
                <a:cs typeface="Arial Unicode MS" pitchFamily="34" charset="-128"/>
              </a:rPr>
              <a:t>GeV</a:t>
            </a:r>
            <a:r>
              <a:rPr lang="de-DE" sz="1200" dirty="0" smtClean="0">
                <a:solidFill>
                  <a:srgbClr val="000000"/>
                </a:solidFill>
                <a:cs typeface="Arial Unicode MS" pitchFamily="34" charset="-128"/>
              </a:rPr>
              <a:t> / beam)</a:t>
            </a:r>
            <a:endParaRPr lang="de-DE" sz="1200" dirty="0" smtClean="0">
              <a:solidFill>
                <a:srgbClr val="000000"/>
              </a:solidFill>
            </a:endParaRPr>
          </a:p>
          <a:p>
            <a:pPr eaLnBrk="1" hangingPunct="1">
              <a:buFontTx/>
              <a:buBlip>
                <a:blip r:embed="rId4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 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1988 – 2007:    </a:t>
            </a:r>
            <a:r>
              <a:rPr lang="de-DE" dirty="0" err="1" smtClean="0">
                <a:solidFill>
                  <a:srgbClr val="000000"/>
                </a:solidFill>
                <a:cs typeface="Arial Unicode MS" pitchFamily="34" charset="-128"/>
              </a:rPr>
              <a:t>pre-accelerator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cs typeface="Arial Unicode MS" pitchFamily="34" charset="-128"/>
              </a:rPr>
              <a:t>for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HERA   </a:t>
            </a:r>
            <a:r>
              <a:rPr lang="de-DE" sz="1200" dirty="0" smtClean="0">
                <a:solidFill>
                  <a:srgbClr val="000000"/>
                </a:solidFill>
                <a:cs typeface="Arial Unicode MS" pitchFamily="34" charset="-128"/>
              </a:rPr>
              <a:t>(p @ 40 </a:t>
            </a:r>
            <a:r>
              <a:rPr lang="de-DE" sz="1200" dirty="0" err="1" smtClean="0">
                <a:solidFill>
                  <a:srgbClr val="000000"/>
                </a:solidFill>
                <a:cs typeface="Arial Unicode MS" pitchFamily="34" charset="-128"/>
              </a:rPr>
              <a:t>GeV</a:t>
            </a:r>
            <a:r>
              <a:rPr lang="de-DE" sz="1200" dirty="0" smtClean="0">
                <a:solidFill>
                  <a:srgbClr val="000000"/>
                </a:solidFill>
                <a:cs typeface="Arial Unicode MS" pitchFamily="34" charset="-128"/>
              </a:rPr>
              <a:t>, e @12 </a:t>
            </a:r>
            <a:r>
              <a:rPr lang="de-DE" sz="1200" dirty="0" err="1" smtClean="0">
                <a:solidFill>
                  <a:srgbClr val="000000"/>
                </a:solidFill>
                <a:cs typeface="Arial Unicode MS" pitchFamily="34" charset="-128"/>
              </a:rPr>
              <a:t>GeV</a:t>
            </a:r>
            <a:r>
              <a:rPr lang="de-DE" sz="1200" dirty="0" smtClean="0">
                <a:solidFill>
                  <a:srgbClr val="000000"/>
                </a:solidFill>
                <a:cs typeface="Arial Unicode MS" pitchFamily="34" charset="-128"/>
              </a:rPr>
              <a:t>)</a:t>
            </a:r>
          </a:p>
          <a:p>
            <a:pPr eaLnBrk="1" hangingPunct="1">
              <a:buFontTx/>
              <a:buBlip>
                <a:blip r:embed="rId4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since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2007:       </a:t>
            </a:r>
            <a:r>
              <a:rPr lang="de-DE" dirty="0" err="1" smtClean="0">
                <a:solidFill>
                  <a:srgbClr val="000000"/>
                </a:solidFill>
                <a:cs typeface="Arial Unicode MS" pitchFamily="34" charset="-128"/>
              </a:rPr>
              <a:t>dedicated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3</a:t>
            </a:r>
            <a:r>
              <a:rPr lang="de-DE" baseline="30000" dirty="0" smtClean="0">
                <a:solidFill>
                  <a:srgbClr val="000000"/>
                </a:solidFill>
                <a:cs typeface="Arial Unicode MS" pitchFamily="34" charset="-128"/>
              </a:rPr>
              <a:t>rd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cs typeface="Arial Unicode MS" pitchFamily="34" charset="-128"/>
              </a:rPr>
              <a:t>generation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light </a:t>
            </a:r>
            <a:r>
              <a:rPr lang="de-DE" dirty="0" err="1" smtClean="0">
                <a:solidFill>
                  <a:srgbClr val="000000"/>
                </a:solidFill>
                <a:cs typeface="Arial Unicode MS" pitchFamily="34" charset="-128"/>
              </a:rPr>
              <a:t>source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, </a:t>
            </a:r>
            <a:r>
              <a:rPr lang="de-DE" dirty="0" err="1">
                <a:solidFill>
                  <a:srgbClr val="000000"/>
                </a:solidFill>
                <a:cs typeface="Arial Unicode MS" pitchFamily="34" charset="-128"/>
              </a:rPr>
              <a:t>commissioned</a:t>
            </a:r>
            <a:r>
              <a:rPr lang="de-DE" dirty="0">
                <a:solidFill>
                  <a:srgbClr val="000000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in 2009         </a:t>
            </a:r>
            <a:r>
              <a:rPr lang="en-US" altLang="de-DE" sz="1200" dirty="0" smtClean="0">
                <a:solidFill>
                  <a:srgbClr val="FFFFFF">
                    <a:lumMod val="50000"/>
                  </a:srgbClr>
                </a:solidFill>
                <a:sym typeface="Symbol" pitchFamily="18" charset="2"/>
              </a:rPr>
              <a:t>TDR:  </a:t>
            </a:r>
            <a:r>
              <a:rPr lang="de-DE" sz="1200" dirty="0" smtClean="0">
                <a:solidFill>
                  <a:srgbClr val="FFFFFF">
                    <a:lumMod val="50000"/>
                  </a:srgbClr>
                </a:solidFill>
              </a:rPr>
              <a:t>DESY 2004-035 </a:t>
            </a:r>
            <a:endParaRPr lang="de-DE" sz="1200" dirty="0" smtClean="0">
              <a:solidFill>
                <a:srgbClr val="FFFFFF">
                  <a:lumMod val="50000"/>
                </a:srgbClr>
              </a:solidFill>
              <a:cs typeface="Arial Unicode MS" pitchFamily="34" charset="-128"/>
            </a:endParaRPr>
          </a:p>
          <a:p>
            <a:pPr eaLnBrk="1" hangingPunct="1"/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                             →   </a:t>
            </a:r>
            <a:r>
              <a:rPr lang="de-DE" b="1" i="1" dirty="0" smtClean="0">
                <a:solidFill>
                  <a:srgbClr val="333399"/>
                </a:solidFill>
                <a:cs typeface="Arial Unicode MS" pitchFamily="34" charset="-128"/>
              </a:rPr>
              <a:t>14 </a:t>
            </a:r>
            <a:r>
              <a:rPr lang="de-DE" b="1" i="1" dirty="0" err="1" smtClean="0">
                <a:solidFill>
                  <a:srgbClr val="333399"/>
                </a:solidFill>
                <a:cs typeface="Arial Unicode MS" pitchFamily="34" charset="-128"/>
              </a:rPr>
              <a:t>beamlines</a:t>
            </a:r>
            <a:r>
              <a:rPr lang="de-DE" b="1" i="1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(15 experimental </a:t>
            </a:r>
            <a:r>
              <a:rPr lang="de-DE" dirty="0" err="1" smtClean="0">
                <a:solidFill>
                  <a:srgbClr val="000000"/>
                </a:solidFill>
                <a:cs typeface="Arial Unicode MS" pitchFamily="34" charset="-128"/>
              </a:rPr>
              <a:t>stations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) </a:t>
            </a:r>
            <a:r>
              <a:rPr lang="de-DE" dirty="0" err="1" smtClean="0">
                <a:solidFill>
                  <a:srgbClr val="000000"/>
                </a:solidFill>
                <a:cs typeface="Arial Unicode MS" pitchFamily="34" charset="-128"/>
              </a:rPr>
              <a:t>operating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in parallel</a:t>
            </a:r>
          </a:p>
          <a:p>
            <a:pPr eaLnBrk="1" hangingPunct="1">
              <a:buFontTx/>
              <a:buBlip>
                <a:blip r:embed="rId4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from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2014:        </a:t>
            </a:r>
            <a:r>
              <a:rPr lang="en-US" dirty="0" smtClean="0">
                <a:solidFill>
                  <a:srgbClr val="000000"/>
                </a:solidFill>
                <a:sym typeface="Symbol" pitchFamily="18" charset="2"/>
              </a:rPr>
              <a:t>s</a:t>
            </a:r>
            <a:r>
              <a:rPr lang="en-US" altLang="de-DE" dirty="0" smtClean="0">
                <a:solidFill>
                  <a:srgbClr val="000000"/>
                </a:solidFill>
                <a:sym typeface="Symbol" pitchFamily="18" charset="2"/>
              </a:rPr>
              <a:t>taged </a:t>
            </a:r>
            <a:r>
              <a:rPr lang="en-US" altLang="de-DE" dirty="0">
                <a:solidFill>
                  <a:srgbClr val="000000"/>
                </a:solidFill>
                <a:sym typeface="Symbol" pitchFamily="18" charset="2"/>
              </a:rPr>
              <a:t>extension project  </a:t>
            </a:r>
            <a:r>
              <a:rPr lang="en-US" altLang="de-DE" dirty="0" smtClean="0">
                <a:solidFill>
                  <a:srgbClr val="000000"/>
                </a:solidFill>
                <a:sym typeface="Symbol" pitchFamily="18" charset="2"/>
              </a:rPr>
              <a:t>     </a:t>
            </a:r>
            <a:r>
              <a:rPr lang="en-US" altLang="de-DE" sz="1200" dirty="0" smtClean="0">
                <a:solidFill>
                  <a:srgbClr val="FFFFFF">
                    <a:lumMod val="50000"/>
                  </a:srgbClr>
                </a:solidFill>
                <a:sym typeface="Symbol" pitchFamily="18" charset="2"/>
              </a:rPr>
              <a:t>W</a:t>
            </a:r>
            <a:r>
              <a:rPr lang="en-US" altLang="de-DE" sz="1200" dirty="0">
                <a:solidFill>
                  <a:srgbClr val="FFFFFF">
                    <a:lumMod val="50000"/>
                  </a:srgbClr>
                </a:solidFill>
                <a:sym typeface="Symbol" pitchFamily="18" charset="2"/>
              </a:rPr>
              <a:t>. </a:t>
            </a:r>
            <a:r>
              <a:rPr lang="en-US" altLang="de-DE" sz="1200" dirty="0" err="1">
                <a:solidFill>
                  <a:srgbClr val="FFFFFF">
                    <a:lumMod val="50000"/>
                  </a:srgbClr>
                </a:solidFill>
                <a:sym typeface="Symbol" pitchFamily="18" charset="2"/>
              </a:rPr>
              <a:t>Drube</a:t>
            </a:r>
            <a:r>
              <a:rPr lang="en-US" altLang="de-DE" sz="1200" dirty="0">
                <a:solidFill>
                  <a:srgbClr val="FFFFFF">
                    <a:lumMod val="50000"/>
                  </a:srgbClr>
                </a:solidFill>
                <a:sym typeface="Symbol" pitchFamily="18" charset="2"/>
              </a:rPr>
              <a:t> et al., 2016 </a:t>
            </a:r>
            <a:r>
              <a:rPr lang="de-DE" sz="1200" dirty="0">
                <a:solidFill>
                  <a:srgbClr val="FFFFFF">
                    <a:lumMod val="50000"/>
                  </a:srgbClr>
                </a:solidFill>
                <a:hlinkClick r:id="rId5"/>
              </a:rPr>
              <a:t>https://</a:t>
            </a:r>
            <a:r>
              <a:rPr lang="de-DE" sz="1200" dirty="0" smtClean="0">
                <a:solidFill>
                  <a:srgbClr val="FFFFFF">
                    <a:lumMod val="50000"/>
                  </a:srgbClr>
                </a:solidFill>
                <a:hlinkClick r:id="rId5"/>
              </a:rPr>
              <a:t>doi.org/10.1063/1.4952814</a:t>
            </a:r>
            <a:endParaRPr lang="de-DE" sz="1200" dirty="0" smtClean="0">
              <a:solidFill>
                <a:srgbClr val="FFFFFF">
                  <a:lumMod val="50000"/>
                </a:srgbClr>
              </a:solidFill>
            </a:endParaRPr>
          </a:p>
          <a:p>
            <a:pPr eaLnBrk="1" hangingPunct="1"/>
            <a:r>
              <a:rPr lang="de-DE" sz="1200" dirty="0">
                <a:solidFill>
                  <a:srgbClr val="000000"/>
                </a:solidFill>
                <a:cs typeface="Arial Unicode MS" pitchFamily="34" charset="-128"/>
              </a:rPr>
              <a:t> </a:t>
            </a:r>
            <a:r>
              <a:rPr lang="de-DE" sz="1200" dirty="0" smtClean="0">
                <a:solidFill>
                  <a:srgbClr val="000000"/>
                </a:solidFill>
                <a:cs typeface="Arial Unicode MS" pitchFamily="34" charset="-128"/>
              </a:rPr>
              <a:t>                                  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→   </a:t>
            </a:r>
            <a:r>
              <a:rPr lang="de-DE" b="1" i="1" dirty="0" err="1" smtClean="0">
                <a:solidFill>
                  <a:srgbClr val="333399"/>
                </a:solidFill>
                <a:cs typeface="Arial Unicode MS" pitchFamily="34" charset="-128"/>
              </a:rPr>
              <a:t>up</a:t>
            </a:r>
            <a:r>
              <a:rPr lang="de-DE" b="1" i="1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b="1" i="1" dirty="0" err="1" smtClean="0">
                <a:solidFill>
                  <a:srgbClr val="333399"/>
                </a:solidFill>
                <a:cs typeface="Arial Unicode MS" pitchFamily="34" charset="-128"/>
              </a:rPr>
              <a:t>to</a:t>
            </a:r>
            <a:r>
              <a:rPr lang="de-DE" b="1" i="1" dirty="0" smtClean="0">
                <a:solidFill>
                  <a:srgbClr val="333399"/>
                </a:solidFill>
                <a:cs typeface="Arial Unicode MS" pitchFamily="34" charset="-128"/>
              </a:rPr>
              <a:t> 12 additional </a:t>
            </a:r>
            <a:r>
              <a:rPr lang="de-DE" b="1" i="1" dirty="0" err="1" smtClean="0">
                <a:solidFill>
                  <a:srgbClr val="333399"/>
                </a:solidFill>
                <a:cs typeface="Arial Unicode MS" pitchFamily="34" charset="-128"/>
              </a:rPr>
              <a:t>beamlines</a:t>
            </a:r>
            <a:r>
              <a:rPr lang="de-DE" b="1" i="1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(</a:t>
            </a:r>
            <a:r>
              <a:rPr lang="de-DE" dirty="0" err="1" smtClean="0">
                <a:solidFill>
                  <a:srgbClr val="000000"/>
                </a:solidFill>
                <a:cs typeface="Arial Unicode MS" pitchFamily="34" charset="-128"/>
              </a:rPr>
              <a:t>presently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not all </a:t>
            </a:r>
            <a:r>
              <a:rPr lang="de-DE" dirty="0" err="1" smtClean="0">
                <a:solidFill>
                  <a:srgbClr val="000000"/>
                </a:solidFill>
                <a:cs typeface="Arial Unicode MS" pitchFamily="34" charset="-128"/>
              </a:rPr>
              <a:t>of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cs typeface="Arial Unicode MS" pitchFamily="34" charset="-128"/>
              </a:rPr>
              <a:t>them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in </a:t>
            </a:r>
            <a:r>
              <a:rPr lang="de-DE" dirty="0" err="1" smtClean="0">
                <a:solidFill>
                  <a:srgbClr val="000000"/>
                </a:solidFill>
                <a:cs typeface="Arial Unicode MS" pitchFamily="34" charset="-128"/>
              </a:rPr>
              <a:t>operation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)</a:t>
            </a:r>
            <a:endParaRPr lang="de-DE" dirty="0">
              <a:solidFill>
                <a:srgbClr val="FFFFFF">
                  <a:lumMod val="50000"/>
                </a:srgbClr>
              </a:solidFill>
              <a:cs typeface="Arial Unicode MS" pitchFamily="34" charset="-128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90" y="65405"/>
            <a:ext cx="613555" cy="61355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05" y="692696"/>
            <a:ext cx="1121118" cy="201343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7" name="Group 6"/>
          <p:cNvGrpSpPr/>
          <p:nvPr/>
        </p:nvGrpSpPr>
        <p:grpSpPr>
          <a:xfrm>
            <a:off x="90570" y="3955965"/>
            <a:ext cx="8925191" cy="2417743"/>
            <a:chOff x="90570" y="3955965"/>
            <a:chExt cx="8925191" cy="2417743"/>
          </a:xfrm>
        </p:grpSpPr>
        <p:grpSp>
          <p:nvGrpSpPr>
            <p:cNvPr id="3" name="Group 2"/>
            <p:cNvGrpSpPr/>
            <p:nvPr/>
          </p:nvGrpSpPr>
          <p:grpSpPr>
            <a:xfrm>
              <a:off x="179512" y="5537981"/>
              <a:ext cx="2306039" cy="555315"/>
              <a:chOff x="1187624" y="5123611"/>
              <a:chExt cx="2306039" cy="555315"/>
            </a:xfrm>
          </p:grpSpPr>
          <p:sp>
            <p:nvSpPr>
              <p:cNvPr id="28" name="TextBox 3"/>
              <p:cNvSpPr txBox="1">
                <a:spLocks noChangeArrowheads="1"/>
              </p:cNvSpPr>
              <p:nvPr/>
            </p:nvSpPr>
            <p:spPr bwMode="auto">
              <a:xfrm>
                <a:off x="1187624" y="5340372"/>
                <a:ext cx="1787670" cy="338554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 w="19050">
                <a:solidFill>
                  <a:srgbClr val="009FDF"/>
                </a:solidFill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spcAft>
                    <a:spcPts val="800"/>
                  </a:spcAft>
                  <a:buFont typeface="Arial" pitchFamily="34" charset="0"/>
                  <a:buChar char="•"/>
                  <a:tabLst>
                    <a:tab pos="266700" algn="l"/>
                  </a:tabLs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de-DE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 von Laue </a:t>
                </a:r>
                <a:r>
                  <a:rPr lang="en-US" altLang="de-DE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Hall</a:t>
                </a:r>
                <a:endParaRPr lang="en-US" altLang="de-DE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Up Arrow 8"/>
              <p:cNvSpPr>
                <a:spLocks noChangeArrowheads="1"/>
              </p:cNvSpPr>
              <p:nvPr/>
            </p:nvSpPr>
            <p:spPr bwMode="auto">
              <a:xfrm rot="3247353">
                <a:off x="3156580" y="5002428"/>
                <a:ext cx="215900" cy="458266"/>
              </a:xfrm>
              <a:prstGeom prst="upArrow">
                <a:avLst>
                  <a:gd name="adj1" fmla="val 50000"/>
                  <a:gd name="adj2" fmla="val 50032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eaLnBrk="0" hangingPunct="0">
                  <a:spcAft>
                    <a:spcPts val="800"/>
                  </a:spcAft>
                  <a:buFont typeface="Arial" pitchFamily="34" charset="0"/>
                  <a:buChar char="•"/>
                  <a:tabLst>
                    <a:tab pos="266700" algn="l"/>
                  </a:tabLs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de-DE" altLang="de-DE" sz="18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6588224" y="5788933"/>
              <a:ext cx="2427537" cy="584775"/>
              <a:chOff x="6440004" y="5612900"/>
              <a:chExt cx="2427537" cy="584775"/>
            </a:xfrm>
          </p:grpSpPr>
          <p:sp>
            <p:nvSpPr>
              <p:cNvPr id="27" name="TextBox 3"/>
              <p:cNvSpPr txBox="1">
                <a:spLocks noChangeArrowheads="1"/>
              </p:cNvSpPr>
              <p:nvPr/>
            </p:nvSpPr>
            <p:spPr bwMode="auto">
              <a:xfrm>
                <a:off x="6924380" y="5612900"/>
                <a:ext cx="1943161" cy="584775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 w="19050">
                <a:solidFill>
                  <a:srgbClr val="009FDF"/>
                </a:solidFill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spcAft>
                    <a:spcPts val="800"/>
                  </a:spcAft>
                  <a:buFont typeface="Arial" pitchFamily="34" charset="0"/>
                  <a:buChar char="•"/>
                  <a:tabLst>
                    <a:tab pos="266700" algn="l"/>
                  </a:tabLs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de-DE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Extension Hall </a:t>
                </a:r>
                <a:r>
                  <a:rPr lang="en-US" altLang="de-DE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North</a:t>
                </a:r>
                <a:endParaRPr lang="en-US" altLang="de-DE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 eaLnBrk="1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de-DE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Paul P. Ewald</a:t>
                </a:r>
                <a:endParaRPr lang="de-DE" altLang="de-DE" b="1" i="1" dirty="0">
                  <a:solidFill>
                    <a:srgbClr val="F28E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Up Arrow 8"/>
              <p:cNvSpPr>
                <a:spLocks noChangeArrowheads="1"/>
              </p:cNvSpPr>
              <p:nvPr/>
            </p:nvSpPr>
            <p:spPr bwMode="auto">
              <a:xfrm rot="17147954">
                <a:off x="6561187" y="5521872"/>
                <a:ext cx="215900" cy="458266"/>
              </a:xfrm>
              <a:prstGeom prst="upArrow">
                <a:avLst>
                  <a:gd name="adj1" fmla="val 50000"/>
                  <a:gd name="adj2" fmla="val 50032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eaLnBrk="0" hangingPunct="0">
                  <a:spcAft>
                    <a:spcPts val="800"/>
                  </a:spcAft>
                  <a:buFont typeface="Arial" pitchFamily="34" charset="0"/>
                  <a:buChar char="•"/>
                  <a:tabLst>
                    <a:tab pos="266700" algn="l"/>
                  </a:tabLs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de-DE" altLang="de-DE" sz="18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90570" y="3955965"/>
              <a:ext cx="2266623" cy="854902"/>
              <a:chOff x="-166489" y="2800206"/>
              <a:chExt cx="2266623" cy="854902"/>
            </a:xfrm>
          </p:grpSpPr>
          <p:sp>
            <p:nvSpPr>
              <p:cNvPr id="26" name="TextBox 3"/>
              <p:cNvSpPr txBox="1">
                <a:spLocks noChangeArrowheads="1"/>
              </p:cNvSpPr>
              <p:nvPr/>
            </p:nvSpPr>
            <p:spPr bwMode="auto">
              <a:xfrm>
                <a:off x="-166489" y="2800206"/>
                <a:ext cx="1818126" cy="584775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  <a:ln w="19050">
                <a:solidFill>
                  <a:srgbClr val="009FDF"/>
                </a:solidFill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spcAft>
                    <a:spcPts val="800"/>
                  </a:spcAft>
                  <a:buFont typeface="Arial" pitchFamily="34" charset="0"/>
                  <a:buChar char="•"/>
                  <a:tabLst>
                    <a:tab pos="266700" algn="l"/>
                  </a:tabLs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de-DE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Extension Hall East</a:t>
                </a:r>
              </a:p>
              <a:p>
                <a:pPr algn="ctr" eaLnBrk="1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r>
                  <a:rPr lang="en-US" altLang="de-DE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Ada </a:t>
                </a:r>
                <a:r>
                  <a:rPr lang="en-US" altLang="de-DE" i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Yonath</a:t>
                </a:r>
                <a:endParaRPr lang="de-DE" altLang="de-DE" b="1" i="1" dirty="0">
                  <a:solidFill>
                    <a:srgbClr val="F28E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Up Arrow 8"/>
              <p:cNvSpPr>
                <a:spLocks noChangeArrowheads="1"/>
              </p:cNvSpPr>
              <p:nvPr/>
            </p:nvSpPr>
            <p:spPr bwMode="auto">
              <a:xfrm rot="7482177">
                <a:off x="1763051" y="3318025"/>
                <a:ext cx="215900" cy="458266"/>
              </a:xfrm>
              <a:prstGeom prst="upArrow">
                <a:avLst>
                  <a:gd name="adj1" fmla="val 50000"/>
                  <a:gd name="adj2" fmla="val 50032"/>
                </a:avLst>
              </a:prstGeom>
              <a:solidFill>
                <a:srgbClr val="00B8FF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eaLnBrk="0" hangingPunct="0">
                  <a:spcAft>
                    <a:spcPts val="800"/>
                  </a:spcAft>
                  <a:buFont typeface="Arial" pitchFamily="34" charset="0"/>
                  <a:buChar char="•"/>
                  <a:tabLst>
                    <a:tab pos="266700" algn="l"/>
                  </a:tabLs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ts val="800"/>
                  </a:spcAft>
                  <a:buFont typeface="Arial" pitchFamily="34" charset="0"/>
                  <a:buChar char="•"/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de-DE" altLang="de-DE" sz="18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4932040" y="6524625"/>
            <a:ext cx="39611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/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DEELS 2019 </a:t>
            </a:r>
            <a:r>
              <a:rPr lang="de-DE" sz="1200" dirty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@ ESRF, 4</a:t>
            </a:r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.6.2019</a:t>
            </a:r>
            <a:endParaRPr lang="en-GB" sz="1200" dirty="0">
              <a:solidFill>
                <a:srgbClr val="8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54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392488" cy="3933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de-DE" sz="1200" dirty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Gero Kube, DESY / MDI</a:t>
            </a:r>
            <a:endParaRPr lang="en-GB" sz="1200" dirty="0">
              <a:solidFill>
                <a:srgbClr val="8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PETRA IV: </a:t>
            </a:r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800" b="1" dirty="0" smtClean="0">
              <a:solidFill>
                <a:srgbClr val="003E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179389" y="907480"/>
            <a:ext cx="3888556" cy="36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4"/>
              </a:buBlip>
            </a:pP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PETRA IV storage ring and pre-accelerators</a:t>
            </a:r>
            <a:endParaRPr lang="en-US" sz="1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90" y="65405"/>
            <a:ext cx="613555" cy="61355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05" y="692696"/>
            <a:ext cx="1121118" cy="2013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5696538" y="1178749"/>
            <a:ext cx="2847990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7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use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of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existing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accelerator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tunnel</a:t>
            </a:r>
            <a:endParaRPr lang="de-DE" dirty="0" smtClean="0">
              <a:solidFill>
                <a:srgbClr val="333399"/>
              </a:solidFill>
              <a:cs typeface="Arial Unicode MS" pitchFamily="34" charset="-128"/>
            </a:endParaRPr>
          </a:p>
          <a:p>
            <a:pPr eaLnBrk="1" hangingPunct="1"/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   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→   </a:t>
            </a:r>
            <a:r>
              <a:rPr lang="de-DE" dirty="0" err="1">
                <a:solidFill>
                  <a:srgbClr val="000000"/>
                </a:solidFill>
                <a:cs typeface="Arial Unicode MS" pitchFamily="34" charset="-128"/>
              </a:rPr>
              <a:t>asymmetric</a:t>
            </a:r>
            <a:r>
              <a:rPr lang="de-DE" dirty="0">
                <a:solidFill>
                  <a:srgbClr val="000000"/>
                </a:solidFill>
                <a:cs typeface="Arial Unicode MS" pitchFamily="34" charset="-128"/>
              </a:rPr>
              <a:t> ring </a:t>
            </a:r>
            <a:r>
              <a:rPr lang="de-DE" dirty="0" err="1">
                <a:solidFill>
                  <a:srgbClr val="000000"/>
                </a:solidFill>
                <a:cs typeface="Arial Unicode MS" pitchFamily="34" charset="-128"/>
              </a:rPr>
              <a:t>structure</a:t>
            </a:r>
            <a:endParaRPr lang="de-DE" dirty="0" smtClean="0">
              <a:solidFill>
                <a:srgbClr val="333399"/>
              </a:solidFill>
              <a:cs typeface="Arial Unicode MS" pitchFamily="34" charset="-128"/>
            </a:endParaRPr>
          </a:p>
          <a:p>
            <a:pPr eaLnBrk="1" hangingPunct="1">
              <a:buFontTx/>
              <a:buBlip>
                <a:blip r:embed="rId7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additional </a:t>
            </a:r>
            <a:r>
              <a:rPr lang="de-DE" dirty="0">
                <a:solidFill>
                  <a:schemeClr val="accent2"/>
                </a:solidFill>
                <a:cs typeface="Arial Unicode MS" pitchFamily="34" charset="-128"/>
              </a:rPr>
              <a:t>experimental hall</a:t>
            </a:r>
            <a:endParaRPr lang="de-DE" dirty="0" smtClean="0">
              <a:solidFill>
                <a:schemeClr val="accent2"/>
              </a:solidFill>
              <a:cs typeface="Arial Unicode MS" pitchFamily="34" charset="-128"/>
            </a:endParaRPr>
          </a:p>
          <a:p>
            <a:pPr eaLnBrk="1" hangingPunct="1"/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   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→   29 </a:t>
            </a:r>
            <a:r>
              <a:rPr lang="de-DE" dirty="0" err="1">
                <a:solidFill>
                  <a:srgbClr val="000000"/>
                </a:solidFill>
                <a:cs typeface="Arial Unicode MS" pitchFamily="34" charset="-128"/>
              </a:rPr>
              <a:t>straight</a:t>
            </a:r>
            <a:r>
              <a:rPr lang="de-DE" dirty="0">
                <a:solidFill>
                  <a:srgbClr val="000000"/>
                </a:solidFill>
                <a:cs typeface="Arial Unicode MS" pitchFamily="34" charset="-128"/>
              </a:rPr>
              <a:t> ID </a:t>
            </a:r>
            <a:r>
              <a:rPr lang="de-DE" dirty="0" err="1">
                <a:solidFill>
                  <a:srgbClr val="000000"/>
                </a:solidFill>
                <a:cs typeface="Arial Unicode MS" pitchFamily="34" charset="-128"/>
              </a:rPr>
              <a:t>sections</a:t>
            </a:r>
            <a:endParaRPr lang="de-DE" dirty="0" smtClean="0">
              <a:solidFill>
                <a:srgbClr val="000000"/>
              </a:solidFill>
              <a:cs typeface="Arial Unicode MS" pitchFamily="34" charset="-128"/>
            </a:endParaRP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55" y="5452844"/>
            <a:ext cx="4756109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3779912" y="6229692"/>
            <a:ext cx="1368152" cy="215305"/>
          </a:xfrm>
          <a:prstGeom prst="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 sz="14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067127" y="2636912"/>
            <a:ext cx="4032977" cy="2664296"/>
            <a:chOff x="5067127" y="2636912"/>
            <a:chExt cx="4032977" cy="2664296"/>
          </a:xfrm>
        </p:grpSpPr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127" y="2924944"/>
              <a:ext cx="4032977" cy="2376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5436097" y="2636912"/>
              <a:ext cx="1584176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4"/>
                </a:buBlip>
              </a:pPr>
              <a:r>
                <a:rPr lang="en-US" sz="1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ime line</a:t>
              </a:r>
              <a:endPara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696538" y="4445063"/>
            <a:ext cx="2907910" cy="1898162"/>
            <a:chOff x="5696538" y="4445063"/>
            <a:chExt cx="2907910" cy="1898162"/>
          </a:xfrm>
        </p:grpSpPr>
        <p:sp>
          <p:nvSpPr>
            <p:cNvPr id="26" name="Text Box 12"/>
            <p:cNvSpPr txBox="1">
              <a:spLocks noChangeArrowheads="1"/>
            </p:cNvSpPr>
            <p:nvPr/>
          </p:nvSpPr>
          <p:spPr bwMode="auto">
            <a:xfrm>
              <a:off x="5696538" y="5389118"/>
              <a:ext cx="2907910" cy="954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7"/>
                </a:buBlip>
              </a:pP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presently</a:t>
              </a:r>
              <a:endParaRPr lang="de-DE" dirty="0" smtClean="0">
                <a:solidFill>
                  <a:srgbClr val="333399"/>
                </a:solidFill>
                <a:cs typeface="Arial Unicode MS" pitchFamily="34" charset="-128"/>
              </a:endParaRPr>
            </a:p>
            <a:p>
              <a:pPr eaLnBrk="1" hangingPunct="1"/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   </a:t>
              </a:r>
              <a:r>
                <a:rPr lang="de-DE" dirty="0" smtClean="0">
                  <a:solidFill>
                    <a:srgbClr val="000000"/>
                  </a:solidFill>
                  <a:cs typeface="Arial Unicode MS" pitchFamily="34" charset="-128"/>
                </a:rPr>
                <a:t>→   </a:t>
              </a:r>
              <a:r>
                <a:rPr lang="en-US" dirty="0" smtClean="0">
                  <a:solidFill>
                    <a:srgbClr val="000000"/>
                  </a:solidFill>
                </a:rPr>
                <a:t>preparation </a:t>
              </a:r>
              <a:r>
                <a:rPr lang="en-US" dirty="0">
                  <a:solidFill>
                    <a:srgbClr val="000000"/>
                  </a:solidFill>
                </a:rPr>
                <a:t>of </a:t>
              </a:r>
              <a:r>
                <a:rPr lang="en-US" i="1" dirty="0">
                  <a:solidFill>
                    <a:srgbClr val="000000"/>
                  </a:solidFill>
                </a:rPr>
                <a:t>Conceptual </a:t>
              </a:r>
              <a:endParaRPr lang="en-US" i="1" dirty="0" smtClean="0">
                <a:solidFill>
                  <a:srgbClr val="000000"/>
                </a:solidFill>
              </a:endParaRPr>
            </a:p>
            <a:p>
              <a:pPr eaLnBrk="1" hangingPunct="1"/>
              <a:r>
                <a:rPr lang="en-US" i="1" dirty="0">
                  <a:solidFill>
                    <a:srgbClr val="000000"/>
                  </a:solidFill>
                </a:rPr>
                <a:t> </a:t>
              </a:r>
              <a:r>
                <a:rPr lang="en-US" i="1" dirty="0" smtClean="0">
                  <a:solidFill>
                    <a:srgbClr val="000000"/>
                  </a:solidFill>
                </a:rPr>
                <a:t>           Design Report</a:t>
              </a:r>
              <a:endParaRPr lang="de-DE" dirty="0" smtClean="0">
                <a:solidFill>
                  <a:srgbClr val="333399"/>
                </a:solidFill>
                <a:cs typeface="Arial Unicode MS" pitchFamily="34" charset="-128"/>
              </a:endParaRP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6204332" y="4445063"/>
              <a:ext cx="576063" cy="216024"/>
            </a:xfrm>
            <a:prstGeom prst="rect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4932040" y="6524625"/>
            <a:ext cx="39611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/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DEELS 2019 </a:t>
            </a:r>
            <a:r>
              <a:rPr lang="de-DE" sz="1200" dirty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@ ESRF, 4</a:t>
            </a:r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.6.2019</a:t>
            </a:r>
            <a:endParaRPr lang="en-GB" sz="1200" dirty="0">
              <a:solidFill>
                <a:srgbClr val="8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220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85229"/>
            <a:ext cx="6569237" cy="4115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de-DE" sz="12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705104" cy="647700"/>
          </a:xfrm>
          <a:noFill/>
        </p:spPr>
        <p:txBody>
          <a:bodyPr/>
          <a:lstStyle/>
          <a:p>
            <a:pPr algn="l" eaLnBrk="1" hangingPunct="1"/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PETRA IV: </a:t>
            </a:r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Diffraction</a:t>
            </a:r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Limited Light Source  </a:t>
            </a:r>
            <a:endParaRPr lang="en-GB" sz="2800" b="1" dirty="0" smtClean="0">
              <a:solidFill>
                <a:srgbClr val="003E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179388" y="907480"/>
            <a:ext cx="6120803" cy="36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4"/>
              </a:buBlip>
            </a:pP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DLS design</a:t>
            </a:r>
            <a:endParaRPr lang="en-US" sz="14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90" y="65405"/>
            <a:ext cx="613555" cy="61355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05" y="692696"/>
            <a:ext cx="1121118" cy="2013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2" name="Rectangle 6"/>
          <p:cNvSpPr>
            <a:spLocks noChangeArrowheads="1"/>
          </p:cNvSpPr>
          <p:nvPr/>
        </p:nvSpPr>
        <p:spPr bwMode="auto">
          <a:xfrm>
            <a:off x="7020272" y="1495817"/>
            <a:ext cx="20671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Aft>
                <a:spcPts val="800"/>
              </a:spcAft>
              <a:buFont typeface="Arial" pitchFamily="34" charset="0"/>
              <a:buChar char="•"/>
              <a:tabLst>
                <a:tab pos="266700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ts val="800"/>
              </a:spcAft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r>
              <a:rPr lang="en-US" altLang="en-US" sz="1200" dirty="0" smtClean="0">
                <a:solidFill>
                  <a:srgbClr val="FFFFFF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courtesy: I. </a:t>
            </a:r>
            <a:r>
              <a:rPr lang="en-US" altLang="en-US" sz="1200" dirty="0" err="1" smtClean="0">
                <a:solidFill>
                  <a:srgbClr val="FFFFFF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Agapov</a:t>
            </a:r>
            <a:r>
              <a:rPr lang="en-US" altLang="en-US" sz="1200" dirty="0" smtClean="0">
                <a:solidFill>
                  <a:srgbClr val="FFFFFF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(DESY) </a:t>
            </a:r>
            <a:endParaRPr lang="en-US" altLang="en-US" sz="1200" dirty="0">
              <a:solidFill>
                <a:srgbClr val="FFFFFF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2532081" y="1235948"/>
            <a:ext cx="1497046" cy="408644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Oval 32"/>
          <p:cNvSpPr>
            <a:spLocks/>
          </p:cNvSpPr>
          <p:nvPr/>
        </p:nvSpPr>
        <p:spPr bwMode="auto">
          <a:xfrm>
            <a:off x="1776059" y="4048523"/>
            <a:ext cx="1175285" cy="570734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79389" y="5439908"/>
            <a:ext cx="8634155" cy="941420"/>
            <a:chOff x="179389" y="907480"/>
            <a:chExt cx="8634155" cy="941420"/>
          </a:xfrm>
        </p:grpSpPr>
        <p:sp>
          <p:nvSpPr>
            <p:cNvPr id="35" name="Text Box 12"/>
            <p:cNvSpPr txBox="1">
              <a:spLocks noChangeArrowheads="1"/>
            </p:cNvSpPr>
            <p:nvPr/>
          </p:nvSpPr>
          <p:spPr bwMode="auto">
            <a:xfrm>
              <a:off x="539551" y="1217958"/>
              <a:ext cx="8273993" cy="630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7"/>
                </a:buBlip>
              </a:pP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single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bunch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/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single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turn</a:t>
              </a:r>
              <a:r>
                <a:rPr lang="de-DE" dirty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 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b="1" dirty="0">
                  <a:solidFill>
                    <a:schemeClr val="accent2"/>
                  </a:solidFill>
                  <a:cs typeface="Arial Unicode MS" pitchFamily="34" charset="-128"/>
                </a:rPr>
                <a:t>&lt; 20 </a:t>
              </a:r>
              <a:r>
                <a:rPr lang="el-GR" b="1" dirty="0">
                  <a:solidFill>
                    <a:schemeClr val="accent2"/>
                  </a:solidFill>
                  <a:cs typeface="Arial Unicode MS" pitchFamily="34" charset="-128"/>
                </a:rPr>
                <a:t>μ</a:t>
              </a:r>
              <a:r>
                <a:rPr lang="de-DE" b="1" dirty="0">
                  <a:solidFill>
                    <a:schemeClr val="accent2"/>
                  </a:solidFill>
                  <a:cs typeface="Arial Unicode MS" pitchFamily="34" charset="-128"/>
                </a:rPr>
                <a:t>m</a:t>
              </a:r>
              <a:r>
                <a:rPr lang="de-DE" dirty="0">
                  <a:solidFill>
                    <a:schemeClr val="tx1"/>
                  </a:solidFill>
                  <a:cs typeface="Arial Unicode MS" pitchFamily="34" charset="-128"/>
                </a:rPr>
                <a:t>   (</a:t>
              </a:r>
              <a:r>
                <a:rPr lang="de-DE" dirty="0" err="1">
                  <a:solidFill>
                    <a:schemeClr val="tx1"/>
                  </a:solidFill>
                  <a:cs typeface="Arial Unicode MS" pitchFamily="34" charset="-128"/>
                </a:rPr>
                <a:t>assuming</a:t>
              </a:r>
              <a:r>
                <a:rPr lang="de-DE" dirty="0">
                  <a:solidFill>
                    <a:schemeClr val="tx1"/>
                  </a:solidFill>
                  <a:cs typeface="Arial Unicode MS" pitchFamily="34" charset="-128"/>
                </a:rPr>
                <a:t> 0.5 mA in </a:t>
              </a:r>
              <a:r>
                <a:rPr lang="de-DE" dirty="0" err="1">
                  <a:solidFill>
                    <a:schemeClr val="tx1"/>
                  </a:solidFill>
                  <a:cs typeface="Arial Unicode MS" pitchFamily="34" charset="-128"/>
                </a:rPr>
                <a:t>single</a:t>
              </a:r>
              <a:r>
                <a:rPr lang="de-DE" dirty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>
                  <a:solidFill>
                    <a:schemeClr val="tx1"/>
                  </a:solidFill>
                  <a:cs typeface="Arial Unicode MS" pitchFamily="34" charset="-128"/>
                </a:rPr>
                <a:t>bunch</a:t>
              </a:r>
              <a:r>
                <a:rPr lang="de-DE" dirty="0">
                  <a:solidFill>
                    <a:schemeClr val="tx1"/>
                  </a:solidFill>
                  <a:cs typeface="Arial Unicode MS" pitchFamily="34" charset="-128"/>
                </a:rPr>
                <a:t>   →   2.5×10</a:t>
              </a:r>
              <a:r>
                <a:rPr lang="de-DE" baseline="30000" dirty="0">
                  <a:solidFill>
                    <a:schemeClr val="tx1"/>
                  </a:solidFill>
                  <a:cs typeface="Arial Unicode MS" pitchFamily="34" charset="-128"/>
                </a:rPr>
                <a:t>10</a:t>
              </a:r>
              <a:r>
                <a:rPr lang="de-DE" dirty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>
                  <a:solidFill>
                    <a:schemeClr val="tx1"/>
                  </a:solidFill>
                  <a:cs typeface="Arial Unicode MS" pitchFamily="34" charset="-128"/>
                </a:rPr>
                <a:t>particles</a:t>
              </a:r>
              <a:r>
                <a:rPr lang="de-DE" dirty="0">
                  <a:solidFill>
                    <a:schemeClr val="tx1"/>
                  </a:solidFill>
                  <a:cs typeface="Arial Unicode MS" pitchFamily="34" charset="-128"/>
                </a:rPr>
                <a:t>  </a:t>
              </a:r>
              <a:r>
                <a:rPr lang="de-DE" dirty="0" err="1">
                  <a:solidFill>
                    <a:schemeClr val="tx1"/>
                  </a:solidFill>
                  <a:cs typeface="Arial Unicode MS" pitchFamily="34" charset="-128"/>
                </a:rPr>
                <a:t>bunch</a:t>
              </a:r>
              <a:r>
                <a:rPr lang="de-DE" dirty="0">
                  <a:solidFill>
                    <a:schemeClr val="tx1"/>
                  </a:solidFill>
                  <a:cs typeface="Arial Unicode MS" pitchFamily="34" charset="-128"/>
                </a:rPr>
                <a:t> )</a:t>
              </a:r>
              <a:endParaRPr lang="de-DE" dirty="0" smtClean="0">
                <a:solidFill>
                  <a:schemeClr val="accent2"/>
                </a:solidFill>
                <a:cs typeface="Arial Unicode MS" pitchFamily="34" charset="-128"/>
              </a:endParaRPr>
            </a:p>
            <a:p>
              <a:pPr eaLnBrk="1" hangingPunct="1">
                <a:buFontTx/>
                <a:buBlip>
                  <a:blip r:embed="rId7"/>
                </a:buBlip>
              </a:pPr>
              <a:r>
                <a:rPr lang="de-DE" dirty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closed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orbit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  </a:t>
              </a:r>
              <a:r>
                <a:rPr lang="de-DE" dirty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                      </a:t>
              </a:r>
              <a:r>
                <a:rPr lang="de-DE" b="1" dirty="0" smtClean="0">
                  <a:solidFill>
                    <a:schemeClr val="accent2"/>
                  </a:solidFill>
                  <a:cs typeface="Arial Unicode MS" pitchFamily="34" charset="-128"/>
                </a:rPr>
                <a:t>&lt; 100 </a:t>
              </a:r>
              <a:r>
                <a:rPr lang="de-DE" b="1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nm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  (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rms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, 200 mA in 1600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bunches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) at 300 Hz BW</a:t>
              </a:r>
              <a:endParaRPr lang="de-DE" dirty="0">
                <a:solidFill>
                  <a:schemeClr val="tx1"/>
                </a:solidFill>
                <a:cs typeface="Arial Unicode MS" pitchFamily="34" charset="-128"/>
              </a:endParaRPr>
            </a:p>
          </p:txBody>
        </p:sp>
        <p:sp>
          <p:nvSpPr>
            <p:cNvPr id="36" name="Rectangle 8"/>
            <p:cNvSpPr>
              <a:spLocks noChangeArrowheads="1"/>
            </p:cNvSpPr>
            <p:nvPr/>
          </p:nvSpPr>
          <p:spPr bwMode="auto">
            <a:xfrm>
              <a:off x="179389" y="907480"/>
              <a:ext cx="2880444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4"/>
                </a:buBlip>
              </a:pP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BPM resolution requirements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4932040" y="6524625"/>
            <a:ext cx="39611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/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DEELS 2019 </a:t>
            </a:r>
            <a:r>
              <a:rPr lang="de-DE" sz="1200" dirty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@ ESRF, 4</a:t>
            </a:r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.6.2019</a:t>
            </a:r>
            <a:endParaRPr lang="en-GB" sz="1200" dirty="0">
              <a:solidFill>
                <a:srgbClr val="8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500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de-DE" sz="12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BPM Resolution</a:t>
            </a:r>
            <a:endParaRPr lang="en-GB" sz="2800" b="1" dirty="0" smtClean="0">
              <a:solidFill>
                <a:srgbClr val="003E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90" y="65405"/>
            <a:ext cx="613555" cy="61355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05" y="692696"/>
            <a:ext cx="1121118" cy="2013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179388" y="907480"/>
            <a:ext cx="5688755" cy="36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5"/>
              </a:buBlip>
            </a:pP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position determination in circular accelerator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9512" y="3853112"/>
            <a:ext cx="3896899" cy="975960"/>
            <a:chOff x="179512" y="4507880"/>
            <a:chExt cx="3896899" cy="975960"/>
          </a:xfrm>
        </p:grpSpPr>
        <p:sp>
          <p:nvSpPr>
            <p:cNvPr id="27" name="Rectangle 8"/>
            <p:cNvSpPr>
              <a:spLocks noChangeArrowheads="1"/>
            </p:cNvSpPr>
            <p:nvPr/>
          </p:nvSpPr>
          <p:spPr bwMode="auto">
            <a:xfrm>
              <a:off x="179512" y="4507880"/>
              <a:ext cx="2376264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epends on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 Box 12"/>
            <p:cNvSpPr txBox="1">
              <a:spLocks noChangeArrowheads="1"/>
            </p:cNvSpPr>
            <p:nvPr/>
          </p:nvSpPr>
          <p:spPr bwMode="auto">
            <a:xfrm>
              <a:off x="539552" y="4852898"/>
              <a:ext cx="3536859" cy="630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6"/>
                </a:buBlip>
              </a:pP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pickup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geometry</a:t>
              </a: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beam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pipe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diameter</a:t>
              </a:r>
              <a:endParaRPr lang="de-DE" dirty="0" smtClean="0">
                <a:solidFill>
                  <a:srgbClr val="333399"/>
                </a:solidFill>
                <a:cs typeface="Arial Unicode MS" pitchFamily="34" charset="-128"/>
              </a:endParaRPr>
            </a:p>
            <a:p>
              <a:pPr eaLnBrk="1" hangingPunct="1">
                <a:buFontTx/>
                <a:buBlip>
                  <a:blip r:embed="rId6"/>
                </a:buBlip>
              </a:pP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button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size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  →  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small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correction</a:t>
              </a:r>
              <a:endParaRPr lang="de-DE" dirty="0" smtClean="0">
                <a:solidFill>
                  <a:srgbClr val="333399"/>
                </a:solidFill>
                <a:cs typeface="Arial Unicode MS" pitchFamily="34" charset="-128"/>
              </a:endParaRPr>
            </a:p>
          </p:txBody>
        </p:sp>
      </p:grp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827584" y="1343633"/>
            <a:ext cx="1953502" cy="505446"/>
            <a:chOff x="3842475" y="5803874"/>
            <a:chExt cx="1953501" cy="505446"/>
          </a:xfrm>
        </p:grpSpPr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3842475" y="5913740"/>
              <a:ext cx="64807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fontAlgn="auto" hangingPunct="1">
                <a:spcBef>
                  <a:spcPct val="20000"/>
                </a:spcBef>
                <a:spcAft>
                  <a:spcPts val="0"/>
                </a:spcAft>
                <a:buFont typeface="Wingdings" pitchFamily="2" charset="2"/>
                <a:buNone/>
                <a:defRPr/>
              </a:pPr>
              <a:r>
                <a:rPr lang="de-DE" sz="1400" dirty="0" smtClean="0">
                  <a:solidFill>
                    <a:srgbClr val="FF33CC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de-DE" sz="1400" baseline="-250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de-DE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4419680" y="6067628"/>
              <a:ext cx="12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 Box 10"/>
            <p:cNvSpPr txBox="1">
              <a:spLocks noChangeArrowheads="1"/>
            </p:cNvSpPr>
            <p:nvPr/>
          </p:nvSpPr>
          <p:spPr bwMode="auto">
            <a:xfrm>
              <a:off x="4355976" y="5803874"/>
              <a:ext cx="1440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fontAlgn="auto" hangingPunct="1">
                <a:spcBef>
                  <a:spcPct val="20000"/>
                </a:spcBef>
                <a:spcAft>
                  <a:spcPts val="0"/>
                </a:spcAft>
                <a:buFont typeface="Wingdings" pitchFamily="2" charset="2"/>
                <a:buNone/>
                <a:defRPr/>
              </a:pPr>
              <a:r>
                <a:rPr lang="de-DE" sz="1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de-DE" sz="1400" dirty="0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de-DE" sz="1400" dirty="0" smtClean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 smtClean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) – (</a:t>
              </a:r>
              <a:r>
                <a:rPr lang="de-DE" sz="14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de-DE" sz="1400" dirty="0" smtClean="0">
                  <a:solidFill>
                    <a:srgbClr val="FFFFFF">
                      <a:lumMod val="65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 smtClean="0">
                  <a:solidFill>
                    <a:srgbClr val="FFFFFF">
                      <a:lumMod val="65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de-DE" sz="1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de-DE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 Box 10"/>
            <p:cNvSpPr txBox="1">
              <a:spLocks noChangeArrowheads="1"/>
            </p:cNvSpPr>
            <p:nvPr/>
          </p:nvSpPr>
          <p:spPr bwMode="auto">
            <a:xfrm>
              <a:off x="4502212" y="6001543"/>
              <a:ext cx="1116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fontAlgn="auto" hangingPunct="1">
                <a:spcBef>
                  <a:spcPct val="20000"/>
                </a:spcBef>
                <a:spcAft>
                  <a:spcPts val="0"/>
                </a:spcAft>
                <a:buFont typeface="Wingdings" pitchFamily="2" charset="2"/>
                <a:buNone/>
                <a:defRPr/>
              </a:pPr>
              <a:r>
                <a:rPr lang="de-DE" sz="1400" dirty="0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de-DE" sz="14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de-DE" sz="1400" dirty="0" smtClean="0">
                  <a:solidFill>
                    <a:srgbClr val="FFFFFF">
                      <a:lumMod val="65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 smtClean="0">
                  <a:solidFill>
                    <a:srgbClr val="FFFFFF">
                      <a:lumMod val="65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de-DE" sz="1400" dirty="0" smtClean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 smtClean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de-DE" sz="1400" dirty="0" smtClean="0">
                  <a:solidFill>
                    <a:srgbClr val="FFFFFF">
                      <a:lumMod val="65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491881" y="1340768"/>
            <a:ext cx="1953501" cy="505446"/>
            <a:chOff x="3842475" y="5803874"/>
            <a:chExt cx="1953501" cy="505446"/>
          </a:xfrm>
        </p:grpSpPr>
        <p:sp>
          <p:nvSpPr>
            <p:cNvPr id="26" name="Text Box 10"/>
            <p:cNvSpPr txBox="1">
              <a:spLocks noChangeArrowheads="1"/>
            </p:cNvSpPr>
            <p:nvPr/>
          </p:nvSpPr>
          <p:spPr bwMode="auto">
            <a:xfrm>
              <a:off x="3842475" y="5913740"/>
              <a:ext cx="64807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fontAlgn="auto" hangingPunct="1">
                <a:spcBef>
                  <a:spcPct val="20000"/>
                </a:spcBef>
                <a:spcAft>
                  <a:spcPts val="0"/>
                </a:spcAft>
                <a:buFont typeface="Wingdings" pitchFamily="2" charset="2"/>
                <a:buNone/>
                <a:defRPr/>
              </a:pPr>
              <a:r>
                <a:rPr lang="de-DE" sz="1400" dirty="0">
                  <a:solidFill>
                    <a:srgbClr val="FF33CC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de-DE" sz="1400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K</a:t>
              </a:r>
              <a:r>
                <a:rPr lang="de-DE" sz="1400" baseline="-25000" dirty="0" err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de-DE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4419680" y="6067628"/>
              <a:ext cx="129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 Box 10"/>
            <p:cNvSpPr txBox="1">
              <a:spLocks noChangeArrowheads="1"/>
            </p:cNvSpPr>
            <p:nvPr/>
          </p:nvSpPr>
          <p:spPr bwMode="auto">
            <a:xfrm>
              <a:off x="4355976" y="5803874"/>
              <a:ext cx="1440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fontAlgn="auto" hangingPunct="1">
                <a:spcBef>
                  <a:spcPct val="20000"/>
                </a:spcBef>
                <a:spcAft>
                  <a:spcPts val="0"/>
                </a:spcAft>
                <a:buFont typeface="Wingdings" pitchFamily="2" charset="2"/>
                <a:buNone/>
                <a:defRPr/>
              </a:pPr>
              <a:r>
                <a:rPr lang="de-DE" sz="140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de-DE" sz="1400" dirty="0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de-DE" sz="14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) – (</a:t>
              </a:r>
              <a:r>
                <a:rPr lang="de-DE" sz="1400" dirty="0" smtClean="0">
                  <a:solidFill>
                    <a:srgbClr val="B2B2B2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 smtClean="0">
                  <a:solidFill>
                    <a:srgbClr val="B2B2B2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de-DE" sz="1400" dirty="0" smtClean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  <p:sp>
          <p:nvSpPr>
            <p:cNvPr id="31" name="Text Box 10"/>
            <p:cNvSpPr txBox="1">
              <a:spLocks noChangeArrowheads="1"/>
            </p:cNvSpPr>
            <p:nvPr/>
          </p:nvSpPr>
          <p:spPr bwMode="auto">
            <a:xfrm>
              <a:off x="4502212" y="6001543"/>
              <a:ext cx="11160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1pPr>
              <a:lvl2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2pPr>
              <a:lvl3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3pPr>
              <a:lvl4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4pPr>
              <a:lvl5pPr eaLnBrk="0" hangingPunct="0">
                <a:spcBef>
                  <a:spcPct val="0"/>
                </a:spcBef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112" charset="-128"/>
                </a:defRPr>
              </a:lvl9pPr>
            </a:lstStyle>
            <a:p>
              <a:pPr eaLnBrk="1" fontAlgn="auto" hangingPunct="1">
                <a:spcBef>
                  <a:spcPct val="20000"/>
                </a:spcBef>
                <a:spcAft>
                  <a:spcPts val="0"/>
                </a:spcAft>
                <a:buFont typeface="Wingdings" pitchFamily="2" charset="2"/>
                <a:buNone/>
                <a:defRPr/>
              </a:pPr>
              <a:r>
                <a:rPr lang="de-DE" sz="1400" dirty="0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 smtClean="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de-DE" sz="14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de-DE" sz="1400" dirty="0" smtClean="0">
                  <a:solidFill>
                    <a:srgbClr val="FFFFFF">
                      <a:lumMod val="65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 smtClean="0">
                  <a:solidFill>
                    <a:srgbClr val="FFFFFF">
                      <a:lumMod val="65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de-DE" sz="1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de-DE" sz="1400" dirty="0" smtClean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de-DE" sz="1400" baseline="-25000" dirty="0" smtClean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de-DE" sz="1400" dirty="0" smtClean="0">
                  <a:solidFill>
                    <a:srgbClr val="FFFFFF">
                      <a:lumMod val="65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</a:p>
          </p:txBody>
        </p:sp>
      </p:grpSp>
      <p:grpSp>
        <p:nvGrpSpPr>
          <p:cNvPr id="32" name="Group 31"/>
          <p:cNvGrpSpPr>
            <a:grpSpLocks noChangeAspect="1"/>
          </p:cNvGrpSpPr>
          <p:nvPr/>
        </p:nvGrpSpPr>
        <p:grpSpPr>
          <a:xfrm>
            <a:off x="6588224" y="692696"/>
            <a:ext cx="2160240" cy="1910740"/>
            <a:chOff x="6482308" y="1988840"/>
            <a:chExt cx="1834108" cy="1622276"/>
          </a:xfrm>
        </p:grpSpPr>
        <p:sp>
          <p:nvSpPr>
            <p:cNvPr id="33" name="Oval 32"/>
            <p:cNvSpPr/>
            <p:nvPr/>
          </p:nvSpPr>
          <p:spPr>
            <a:xfrm>
              <a:off x="6616799" y="2458988"/>
              <a:ext cx="1080120" cy="100811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ct val="0"/>
                </a:spcBef>
                <a:spcAft>
                  <a:spcPts val="0"/>
                </a:spcAft>
              </a:pPr>
              <a:endParaRPr lang="de-DE" sz="1800">
                <a:solidFill>
                  <a:srgbClr val="FFFFFF"/>
                </a:solidFill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6602553" y="2404986"/>
              <a:ext cx="1119712" cy="1111313"/>
              <a:chOff x="6602553" y="2444741"/>
              <a:chExt cx="1119712" cy="1111313"/>
            </a:xfrm>
            <a:scene3d>
              <a:camera prst="orthographicFront">
                <a:rot lat="0" lon="0" rev="2700000"/>
              </a:camera>
              <a:lightRig rig="threePt" dir="t"/>
            </a:scene3d>
          </p:grpSpPr>
          <p:sp>
            <p:nvSpPr>
              <p:cNvPr id="42" name="Up Arrow Callout 41"/>
              <p:cNvSpPr/>
              <p:nvPr/>
            </p:nvSpPr>
            <p:spPr>
              <a:xfrm>
                <a:off x="7036174" y="2444741"/>
                <a:ext cx="275109" cy="144016"/>
              </a:xfrm>
              <a:prstGeom prst="upArrowCallou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ct val="0"/>
                  </a:spcBef>
                  <a:spcAft>
                    <a:spcPts val="0"/>
                  </a:spcAft>
                </a:pPr>
                <a:endParaRPr lang="de-DE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Up Arrow Callout 42"/>
              <p:cNvSpPr/>
              <p:nvPr/>
            </p:nvSpPr>
            <p:spPr>
              <a:xfrm flipV="1">
                <a:off x="6992660" y="3412038"/>
                <a:ext cx="275109" cy="144016"/>
              </a:xfrm>
              <a:prstGeom prst="upArrowCallout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ct val="0"/>
                  </a:spcBef>
                  <a:spcAft>
                    <a:spcPts val="0"/>
                  </a:spcAft>
                </a:pPr>
                <a:endParaRPr lang="de-DE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Up Arrow Callout 43"/>
              <p:cNvSpPr/>
              <p:nvPr/>
            </p:nvSpPr>
            <p:spPr>
              <a:xfrm rot="16200000" flipV="1">
                <a:off x="7512702" y="2935429"/>
                <a:ext cx="275109" cy="144016"/>
              </a:xfrm>
              <a:prstGeom prst="upArrowCallout">
                <a:avLst/>
              </a:prstGeom>
              <a:solidFill>
                <a:srgbClr val="008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ct val="0"/>
                  </a:spcBef>
                  <a:spcAft>
                    <a:spcPts val="0"/>
                  </a:spcAft>
                </a:pPr>
                <a:endParaRPr lang="de-DE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Up Arrow Callout 46"/>
              <p:cNvSpPr/>
              <p:nvPr/>
            </p:nvSpPr>
            <p:spPr>
              <a:xfrm rot="5400000" flipH="1" flipV="1">
                <a:off x="6537006" y="2879772"/>
                <a:ext cx="275109" cy="144016"/>
              </a:xfrm>
              <a:prstGeom prst="upArrowCallou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ct val="0"/>
                  </a:spcBef>
                  <a:spcAft>
                    <a:spcPts val="0"/>
                  </a:spcAft>
                </a:pPr>
                <a:endParaRPr lang="de-DE" sz="180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6482308" y="1988840"/>
              <a:ext cx="1834108" cy="1622276"/>
              <a:chOff x="6482308" y="1988840"/>
              <a:chExt cx="1834108" cy="1622276"/>
            </a:xfrm>
          </p:grpSpPr>
          <p:cxnSp>
            <p:nvCxnSpPr>
              <p:cNvPr id="36" name="Straight Arrow Connector 35"/>
              <p:cNvCxnSpPr/>
              <p:nvPr/>
            </p:nvCxnSpPr>
            <p:spPr>
              <a:xfrm flipV="1">
                <a:off x="7156859" y="2158995"/>
                <a:ext cx="0" cy="1452121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prstDash val="dashDot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>
                <a:off x="6482308" y="2971428"/>
                <a:ext cx="1584176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prstDash val="lgDashDot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 Box 10"/>
              <p:cNvSpPr txBox="1">
                <a:spLocks noChangeArrowheads="1"/>
              </p:cNvSpPr>
              <p:nvPr/>
            </p:nvSpPr>
            <p:spPr bwMode="auto">
              <a:xfrm>
                <a:off x="8028384" y="2787556"/>
                <a:ext cx="288032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eaLnBrk="1" fontAlgn="auto" hangingPunct="1">
                  <a:spcBef>
                    <a:spcPct val="20000"/>
                  </a:spcBef>
                  <a:spcAft>
                    <a:spcPts val="0"/>
                  </a:spcAft>
                  <a:buFont typeface="Wingdings" pitchFamily="2" charset="2"/>
                  <a:buNone/>
                  <a:defRPr/>
                </a:pPr>
                <a:r>
                  <a:rPr lang="de-DE" sz="1600" dirty="0">
                    <a:solidFill>
                      <a:srgbClr val="000000"/>
                    </a:solidFill>
                    <a:cs typeface="+mn-cs"/>
                  </a:rPr>
                  <a:t>x</a:t>
                </a:r>
                <a:endParaRPr lang="de-DE" sz="1600" dirty="0" smtClean="0">
                  <a:solidFill>
                    <a:srgbClr val="000000"/>
                  </a:solidFill>
                  <a:cs typeface="+mn-cs"/>
                </a:endParaRPr>
              </a:p>
            </p:txBody>
          </p:sp>
          <p:sp>
            <p:nvSpPr>
              <p:cNvPr id="39" name="Text Box 10"/>
              <p:cNvSpPr txBox="1">
                <a:spLocks noChangeArrowheads="1"/>
              </p:cNvSpPr>
              <p:nvPr/>
            </p:nvSpPr>
            <p:spPr bwMode="auto">
              <a:xfrm>
                <a:off x="7207721" y="1988840"/>
                <a:ext cx="288032" cy="3385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marL="342900" indent="-342900"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1pPr>
                <a:lvl2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2pPr>
                <a:lvl3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3pPr>
                <a:lvl4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4pPr>
                <a:lvl5pPr eaLnBrk="0" hangingPunct="0">
                  <a:spcBef>
                    <a:spcPct val="0"/>
                  </a:spcBef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112" charset="-128"/>
                  </a:defRPr>
                </a:lvl9pPr>
              </a:lstStyle>
              <a:p>
                <a:pPr eaLnBrk="1" fontAlgn="auto" hangingPunct="1">
                  <a:spcBef>
                    <a:spcPct val="20000"/>
                  </a:spcBef>
                  <a:spcAft>
                    <a:spcPts val="0"/>
                  </a:spcAft>
                  <a:buFont typeface="Wingdings" pitchFamily="2" charset="2"/>
                  <a:buNone/>
                  <a:defRPr/>
                </a:pPr>
                <a:r>
                  <a:rPr lang="de-DE" sz="1600" dirty="0" smtClean="0">
                    <a:solidFill>
                      <a:srgbClr val="000000"/>
                    </a:solidFill>
                    <a:cs typeface="+mn-cs"/>
                  </a:rPr>
                  <a:t>y</a:t>
                </a: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7236296" y="2840514"/>
                <a:ext cx="142825" cy="45719"/>
              </a:xfrm>
              <a:prstGeom prst="ellipse">
                <a:avLst/>
              </a:prstGeom>
              <a:solidFill>
                <a:srgbClr val="FF33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ct val="0"/>
                  </a:spcBef>
                  <a:spcAft>
                    <a:spcPts val="0"/>
                  </a:spcAft>
                </a:pPr>
                <a:endParaRPr lang="de-DE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Text Box 4"/>
              <p:cNvSpPr txBox="1">
                <a:spLocks noChangeArrowheads="1"/>
              </p:cNvSpPr>
              <p:nvPr/>
            </p:nvSpPr>
            <p:spPr bwMode="auto">
              <a:xfrm>
                <a:off x="7120855" y="2914030"/>
                <a:ext cx="576089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200" dirty="0" smtClean="0">
                    <a:solidFill>
                      <a:srgbClr val="FF33CC"/>
                    </a:solidFill>
                    <a:latin typeface="Times New Roman" pitchFamily="18" charset="0"/>
                    <a:ea typeface="+mn-ea"/>
                    <a:cs typeface="+mn-cs"/>
                  </a:rPr>
                  <a:t>beam</a:t>
                </a:r>
                <a:endParaRPr lang="en-GB" sz="1200" dirty="0">
                  <a:solidFill>
                    <a:srgbClr val="FF33CC"/>
                  </a:solidFill>
                  <a:latin typeface="Times New Roman" pitchFamily="18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179512" y="2137709"/>
            <a:ext cx="7416824" cy="1467111"/>
            <a:chOff x="179512" y="2546730"/>
            <a:chExt cx="7416824" cy="146711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/>
                <p:cNvSpPr txBox="1"/>
                <p:nvPr/>
              </p:nvSpPr>
              <p:spPr>
                <a:xfrm>
                  <a:off x="2668789" y="2942045"/>
                  <a:ext cx="1847814" cy="600998"/>
                </a:xfrm>
                <a:prstGeom prst="rect">
                  <a:avLst/>
                </a:prstGeom>
                <a:noFill/>
                <a:ln w="22225">
                  <a:solidFill>
                    <a:schemeClr val="accent2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160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de-DE" sz="160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𝜎</m:t>
                            </m:r>
                          </m:e>
                          <m:sub>
                            <m:r>
                              <a:rPr lang="de-DE" sz="160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𝑥</m:t>
                            </m:r>
                            <m:r>
                              <a:rPr lang="de-DE" sz="160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,</m:t>
                            </m:r>
                            <m:r>
                              <a:rPr lang="de-DE" sz="160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𝑦</m:t>
                            </m:r>
                          </m:sub>
                        </m:sSub>
                        <m:r>
                          <a:rPr lang="de-DE" sz="1600" b="0" i="1" smtClean="0">
                            <a:solidFill>
                              <a:prstClr val="black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 </m:t>
                        </m:r>
                        <m:r>
                          <a:rPr lang="de-DE" sz="16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∝</m:t>
                        </m:r>
                        <m:r>
                          <a:rPr lang="de-DE" sz="1600" b="0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 </m:t>
                        </m:r>
                        <m:sSub>
                          <m:sSubPr>
                            <m:ctrlPr>
                              <a:rPr lang="de-DE" sz="160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de-DE" sz="160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𝐾</m:t>
                            </m:r>
                          </m:e>
                          <m:sub>
                            <m:r>
                              <a:rPr lang="de-DE" sz="160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𝑥</m:t>
                            </m:r>
                            <m:r>
                              <a:rPr lang="de-DE" sz="160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,</m:t>
                            </m:r>
                            <m:r>
                              <a:rPr lang="de-DE" sz="1600" i="1" smtClean="0">
                                <a:solidFill>
                                  <a:srgbClr val="0000FF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𝑦</m:t>
                            </m:r>
                          </m:sub>
                        </m:sSub>
                        <m:f>
                          <m:fPr>
                            <m:ctrlPr>
                              <a:rPr lang="de-DE" sz="160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lang="de-DE" sz="1600" i="1" smtClean="0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de-DE" sz="1600" i="1" smtClean="0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+mn-cs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de-DE" sz="1600" i="1" smtClean="0">
                                    <a:solidFill>
                                      <a:srgbClr val="0000FF"/>
                                    </a:solidFill>
                                    <a:latin typeface="Cambria Math"/>
                                    <a:ea typeface="Cambria Math"/>
                                    <a:cs typeface="+mn-cs"/>
                                  </a:rPr>
                                  <m:t>𝑆𝑁𝑅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lang="de-DE" sz="1600" dirty="0" err="1" smtClean="0">
                    <a:solidFill>
                      <a:prstClr val="black"/>
                    </a:solidFill>
                    <a:latin typeface="Arial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9" name="TextBox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68789" y="2942045"/>
                  <a:ext cx="1847814" cy="600998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  <a:ln w="22225">
                  <a:solidFill>
                    <a:schemeClr val="accent2"/>
                  </a:solidFill>
                </a:ln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50" name="Group 49"/>
            <p:cNvGrpSpPr/>
            <p:nvPr/>
          </p:nvGrpSpPr>
          <p:grpSpPr>
            <a:xfrm>
              <a:off x="539552" y="3647232"/>
              <a:ext cx="3016385" cy="366609"/>
              <a:chOff x="539552" y="3606445"/>
              <a:chExt cx="3016385" cy="36660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TextBox 50"/>
                  <p:cNvSpPr txBox="1"/>
                  <p:nvPr/>
                </p:nvSpPr>
                <p:spPr>
                  <a:xfrm>
                    <a:off x="539552" y="3615071"/>
                    <a:ext cx="598049" cy="357983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sz="16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de-DE" sz="16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de-DE" sz="16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  <m:t>𝑥</m:t>
                              </m:r>
                              <m:r>
                                <a:rPr lang="de-DE" sz="16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  <m:t>,</m:t>
                              </m:r>
                              <m:r>
                                <a:rPr lang="de-DE" sz="160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lang="de-DE" sz="1600" dirty="0" err="1" smtClean="0">
                      <a:solidFill>
                        <a:srgbClr val="0000FF"/>
                      </a:solidFill>
                      <a:latin typeface="Arial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51" name="TextBox 5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9552" y="3615071"/>
                    <a:ext cx="598049" cy="357983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 b="-3448"/>
                    </a:stretch>
                  </a:blipFill>
                  <a:ln w="19050">
                    <a:noFill/>
                  </a:ln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2" name="TextBox 1"/>
              <p:cNvSpPr txBox="1">
                <a:spLocks noChangeArrowheads="1"/>
              </p:cNvSpPr>
              <p:nvPr/>
            </p:nvSpPr>
            <p:spPr bwMode="auto">
              <a:xfrm>
                <a:off x="1015405" y="3606445"/>
                <a:ext cx="2540532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285750" indent="-285750" eaLnBrk="0" hangingPunct="0">
                  <a:defRPr sz="1600" b="1">
                    <a:solidFill>
                      <a:schemeClr val="bg1"/>
                    </a:solidFill>
                    <a:latin typeface="Arial" charset="0"/>
                    <a:ea typeface="Droid Sans" charset="0"/>
                    <a:cs typeface="Droid Sans" charset="0"/>
                  </a:defRPr>
                </a:lvl1pPr>
                <a:lvl2pPr eaLnBrk="0" hangingPunct="0">
                  <a:defRPr sz="1600" b="1">
                    <a:solidFill>
                      <a:schemeClr val="bg1"/>
                    </a:solidFill>
                    <a:latin typeface="Arial" charset="0"/>
                    <a:ea typeface="Droid Sans" charset="0"/>
                    <a:cs typeface="Droid Sans" charset="0"/>
                  </a:defRPr>
                </a:lvl2pPr>
                <a:lvl3pPr eaLnBrk="0" hangingPunct="0">
                  <a:defRPr sz="1600" b="1">
                    <a:solidFill>
                      <a:schemeClr val="bg1"/>
                    </a:solidFill>
                    <a:latin typeface="Arial" charset="0"/>
                    <a:ea typeface="Droid Sans" charset="0"/>
                    <a:cs typeface="Droid Sans" charset="0"/>
                  </a:defRPr>
                </a:lvl3pPr>
                <a:lvl4pPr eaLnBrk="0" hangingPunct="0">
                  <a:defRPr sz="1600" b="1">
                    <a:solidFill>
                      <a:schemeClr val="bg1"/>
                    </a:solidFill>
                    <a:latin typeface="Arial" charset="0"/>
                    <a:ea typeface="Droid Sans" charset="0"/>
                    <a:cs typeface="Droid Sans" charset="0"/>
                  </a:defRPr>
                </a:lvl4pPr>
                <a:lvl5pPr eaLnBrk="0" hangingPunct="0">
                  <a:defRPr sz="1600" b="1">
                    <a:solidFill>
                      <a:schemeClr val="bg1"/>
                    </a:solidFill>
                    <a:latin typeface="Arial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1600" b="1">
                    <a:solidFill>
                      <a:schemeClr val="bg1"/>
                    </a:solidFill>
                    <a:latin typeface="Arial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1600" b="1">
                    <a:solidFill>
                      <a:schemeClr val="bg1"/>
                    </a:solidFill>
                    <a:latin typeface="Arial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1600" b="1">
                    <a:solidFill>
                      <a:schemeClr val="bg1"/>
                    </a:solidFill>
                    <a:latin typeface="Arial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1600" b="1">
                    <a:solidFill>
                      <a:schemeClr val="bg1"/>
                    </a:solidFill>
                    <a:latin typeface="Arial" charset="0"/>
                    <a:ea typeface="Droid Sans" charset="0"/>
                    <a:cs typeface="Droid Sans" charset="0"/>
                  </a:defRPr>
                </a:lvl9pPr>
              </a:lstStyle>
              <a:p>
                <a:pPr marL="0" indent="0" defTabSz="457200" eaLnBrk="1" hangingPunct="1">
                  <a:spcBef>
                    <a:spcPct val="0"/>
                  </a:spcBef>
                  <a:defRPr/>
                </a:pPr>
                <a:r>
                  <a:rPr lang="en-US" altLang="en-US" sz="1400" b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    monitor constant</a:t>
                </a: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4427984" y="3648176"/>
              <a:ext cx="3168352" cy="338554"/>
              <a:chOff x="4594072" y="3607389"/>
              <a:chExt cx="3168352" cy="338554"/>
            </a:xfrm>
          </p:grpSpPr>
          <p:sp>
            <p:nvSpPr>
              <p:cNvPr id="54" name="TextBox 1"/>
              <p:cNvSpPr txBox="1">
                <a:spLocks noChangeArrowheads="1"/>
              </p:cNvSpPr>
              <p:nvPr/>
            </p:nvSpPr>
            <p:spPr bwMode="auto">
              <a:xfrm>
                <a:off x="5106272" y="3615071"/>
                <a:ext cx="2656152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285750" indent="-285750" eaLnBrk="0" hangingPunct="0">
                  <a:defRPr sz="1600" b="1">
                    <a:solidFill>
                      <a:schemeClr val="bg1"/>
                    </a:solidFill>
                    <a:latin typeface="Arial" charset="0"/>
                    <a:ea typeface="Droid Sans" charset="0"/>
                    <a:cs typeface="Droid Sans" charset="0"/>
                  </a:defRPr>
                </a:lvl1pPr>
                <a:lvl2pPr eaLnBrk="0" hangingPunct="0">
                  <a:defRPr sz="1600" b="1">
                    <a:solidFill>
                      <a:schemeClr val="bg1"/>
                    </a:solidFill>
                    <a:latin typeface="Arial" charset="0"/>
                    <a:ea typeface="Droid Sans" charset="0"/>
                    <a:cs typeface="Droid Sans" charset="0"/>
                  </a:defRPr>
                </a:lvl2pPr>
                <a:lvl3pPr eaLnBrk="0" hangingPunct="0">
                  <a:defRPr sz="1600" b="1">
                    <a:solidFill>
                      <a:schemeClr val="bg1"/>
                    </a:solidFill>
                    <a:latin typeface="Arial" charset="0"/>
                    <a:ea typeface="Droid Sans" charset="0"/>
                    <a:cs typeface="Droid Sans" charset="0"/>
                  </a:defRPr>
                </a:lvl3pPr>
                <a:lvl4pPr eaLnBrk="0" hangingPunct="0">
                  <a:defRPr sz="1600" b="1">
                    <a:solidFill>
                      <a:schemeClr val="bg1"/>
                    </a:solidFill>
                    <a:latin typeface="Arial" charset="0"/>
                    <a:ea typeface="Droid Sans" charset="0"/>
                    <a:cs typeface="Droid Sans" charset="0"/>
                  </a:defRPr>
                </a:lvl4pPr>
                <a:lvl5pPr eaLnBrk="0" hangingPunct="0">
                  <a:defRPr sz="1600" b="1">
                    <a:solidFill>
                      <a:schemeClr val="bg1"/>
                    </a:solidFill>
                    <a:latin typeface="Arial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1600" b="1">
                    <a:solidFill>
                      <a:schemeClr val="bg1"/>
                    </a:solidFill>
                    <a:latin typeface="Arial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1600" b="1">
                    <a:solidFill>
                      <a:schemeClr val="bg1"/>
                    </a:solidFill>
                    <a:latin typeface="Arial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1600" b="1">
                    <a:solidFill>
                      <a:schemeClr val="bg1"/>
                    </a:solidFill>
                    <a:latin typeface="Arial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defRPr sz="1600" b="1">
                    <a:solidFill>
                      <a:schemeClr val="bg1"/>
                    </a:solidFill>
                    <a:latin typeface="Arial" charset="0"/>
                    <a:ea typeface="Droid Sans" charset="0"/>
                    <a:cs typeface="Droid Sans" charset="0"/>
                  </a:defRPr>
                </a:lvl9pPr>
              </a:lstStyle>
              <a:p>
                <a:pPr marL="0" indent="0" defTabSz="457200" eaLnBrk="1" hangingPunct="1">
                  <a:spcBef>
                    <a:spcPct val="0"/>
                  </a:spcBef>
                  <a:defRPr/>
                </a:pPr>
                <a:r>
                  <a:rPr lang="en-US" altLang="en-US" sz="1400" b="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    signal-to-noise ratio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Box 54"/>
                  <p:cNvSpPr txBox="1"/>
                  <p:nvPr/>
                </p:nvSpPr>
                <p:spPr>
                  <a:xfrm>
                    <a:off x="4594072" y="3607389"/>
                    <a:ext cx="639534" cy="338554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sz="160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  <a:cs typeface="+mn-cs"/>
                            </a:rPr>
                            <m:t>𝑆𝑁𝑅</m:t>
                          </m:r>
                        </m:oMath>
                      </m:oMathPara>
                    </a14:m>
                    <a:endParaRPr lang="de-DE" sz="1600" dirty="0" err="1" smtClean="0">
                      <a:solidFill>
                        <a:srgbClr val="0000FF"/>
                      </a:solidFill>
                      <a:latin typeface="Arial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55" name="TextBox 5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94072" y="3607389"/>
                    <a:ext cx="639534" cy="338554"/>
                  </a:xfrm>
                  <a:prstGeom prst="rect">
                    <a:avLst/>
                  </a:prstGeom>
                  <a:blipFill rotWithShape="1">
                    <a:blip r:embed="rId9"/>
                    <a:stretch>
                      <a:fillRect/>
                    </a:stretch>
                  </a:blipFill>
                  <a:ln w="19050">
                    <a:noFill/>
                  </a:ln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56" name="Rectangle 8"/>
            <p:cNvSpPr>
              <a:spLocks noChangeArrowheads="1"/>
            </p:cNvSpPr>
            <p:nvPr/>
          </p:nvSpPr>
          <p:spPr bwMode="auto">
            <a:xfrm>
              <a:off x="179512" y="2546730"/>
              <a:ext cx="5112568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osition resolution    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(small displacements from center)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0" name="Text Box 12"/>
          <p:cNvSpPr txBox="1">
            <a:spLocks noChangeArrowheads="1"/>
          </p:cNvSpPr>
          <p:nvPr/>
        </p:nvSpPr>
        <p:spPr bwMode="auto">
          <a:xfrm>
            <a:off x="4427984" y="4202636"/>
            <a:ext cx="404161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geometry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(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button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size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)  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→  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signal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strength</a:t>
            </a:r>
            <a:endParaRPr lang="de-DE" dirty="0" smtClean="0">
              <a:solidFill>
                <a:srgbClr val="333399"/>
              </a:solidFill>
              <a:cs typeface="Arial Unicode MS" pitchFamily="34" charset="-128"/>
            </a:endParaRPr>
          </a:p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infrastructure</a:t>
            </a: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→  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cable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length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&amp;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attenuation</a:t>
            </a:r>
            <a:endParaRPr lang="de-DE" dirty="0" smtClean="0">
              <a:solidFill>
                <a:srgbClr val="333399"/>
              </a:solidFill>
              <a:cs typeface="Arial Unicode MS" pitchFamily="34" charset="-128"/>
            </a:endParaRPr>
          </a:p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read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-out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electronics</a:t>
            </a:r>
            <a:endParaRPr lang="de-DE" dirty="0" smtClean="0">
              <a:solidFill>
                <a:srgbClr val="333399"/>
              </a:solidFill>
              <a:cs typeface="Arial Unicode MS" pitchFamily="34" charset="-128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1665643" y="5245102"/>
            <a:ext cx="3482421" cy="307777"/>
            <a:chOff x="793080" y="5830476"/>
            <a:chExt cx="3482421" cy="307777"/>
          </a:xfrm>
        </p:grpSpPr>
        <p:sp>
          <p:nvSpPr>
            <p:cNvPr id="63" name="Right Arrow 62"/>
            <p:cNvSpPr/>
            <p:nvPr/>
          </p:nvSpPr>
          <p:spPr>
            <a:xfrm>
              <a:off x="793080" y="5911776"/>
              <a:ext cx="323540" cy="191922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fontAlgn="base">
                <a:lnSpc>
                  <a:spcPct val="113000"/>
                </a:lnSpc>
                <a:spcBef>
                  <a:spcPct val="50000"/>
                </a:spcBef>
                <a:spcAft>
                  <a:spcPct val="0"/>
                </a:spcAft>
              </a:pPr>
              <a:endParaRPr lang="de-DE" sz="1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TextBox 1"/>
            <p:cNvSpPr txBox="1">
              <a:spLocks noChangeArrowheads="1"/>
            </p:cNvSpPr>
            <p:nvPr/>
          </p:nvSpPr>
          <p:spPr bwMode="auto">
            <a:xfrm>
              <a:off x="1467416" y="5830476"/>
              <a:ext cx="280808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1pPr>
              <a:lvl2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2pPr>
              <a:lvl3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3pPr>
              <a:lvl4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4pPr>
              <a:lvl5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9pPr>
            </a:lstStyle>
            <a:p>
              <a:pPr marL="0" indent="0" defTabSz="4572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sz="1400" b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US" altLang="en-US" sz="1400" b="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ain focus:  read-out electronics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79512" y="5661248"/>
            <a:ext cx="7500064" cy="652795"/>
            <a:chOff x="179512" y="4507880"/>
            <a:chExt cx="7500064" cy="652795"/>
          </a:xfrm>
        </p:grpSpPr>
        <p:sp>
          <p:nvSpPr>
            <p:cNvPr id="65" name="Rectangle 8"/>
            <p:cNvSpPr>
              <a:spLocks noChangeArrowheads="1"/>
            </p:cNvSpPr>
            <p:nvPr/>
          </p:nvSpPr>
          <p:spPr bwMode="auto">
            <a:xfrm>
              <a:off x="179512" y="4507880"/>
              <a:ext cx="2376264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goal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Text Box 12"/>
            <p:cNvSpPr txBox="1">
              <a:spLocks noChangeArrowheads="1"/>
            </p:cNvSpPr>
            <p:nvPr/>
          </p:nvSpPr>
          <p:spPr bwMode="auto">
            <a:xfrm>
              <a:off x="539551" y="4852898"/>
              <a:ext cx="7140025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6"/>
                </a:buBlip>
              </a:pP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performance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test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</a:t>
              </a:r>
              <a:r>
                <a:rPr lang="en-US" altLang="en-US" dirty="0" smtClean="0">
                  <a:solidFill>
                    <a:prstClr val="black"/>
                  </a:solidFill>
                </a:rPr>
                <a:t>existing </a:t>
              </a:r>
              <a:r>
                <a:rPr lang="en-US" altLang="en-US" i="1" dirty="0" err="1">
                  <a:solidFill>
                    <a:prstClr val="black"/>
                  </a:solidFill>
                </a:rPr>
                <a:t>Libera</a:t>
              </a:r>
              <a:r>
                <a:rPr lang="en-US" altLang="en-US" i="1" dirty="0">
                  <a:solidFill>
                    <a:prstClr val="black"/>
                  </a:solidFill>
                </a:rPr>
                <a:t> Brilliance </a:t>
              </a:r>
              <a:r>
                <a:rPr lang="en-US" altLang="en-US" dirty="0">
                  <a:solidFill>
                    <a:prstClr val="black"/>
                  </a:solidFill>
                </a:rPr>
                <a:t>readout </a:t>
              </a:r>
              <a:r>
                <a:rPr lang="en-US" altLang="en-US" dirty="0" smtClean="0">
                  <a:solidFill>
                    <a:prstClr val="black"/>
                  </a:solidFill>
                </a:rPr>
                <a:t>electronics @ PETRA III</a:t>
              </a:r>
              <a:endParaRPr lang="de-DE" dirty="0" smtClean="0">
                <a:solidFill>
                  <a:srgbClr val="333399"/>
                </a:solidFill>
                <a:cs typeface="Arial Unicode MS" pitchFamily="34" charset="-128"/>
              </a:endParaRPr>
            </a:p>
          </p:txBody>
        </p:sp>
      </p:grpSp>
      <p:sp>
        <p:nvSpPr>
          <p:cNvPr id="58" name="Text Box 17"/>
          <p:cNvSpPr txBox="1">
            <a:spLocks noChangeArrowheads="1"/>
          </p:cNvSpPr>
          <p:nvPr/>
        </p:nvSpPr>
        <p:spPr bwMode="auto">
          <a:xfrm>
            <a:off x="4932040" y="6524625"/>
            <a:ext cx="39611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/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DEELS 2019 </a:t>
            </a:r>
            <a:r>
              <a:rPr lang="de-DE" sz="1200" dirty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@ ESRF, 4</a:t>
            </a:r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.6.2019</a:t>
            </a:r>
            <a:endParaRPr lang="en-GB" sz="1200" dirty="0">
              <a:solidFill>
                <a:srgbClr val="8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34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de-DE" sz="120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Gero Kube, DESY / MDI</a:t>
            </a:r>
            <a:endParaRPr lang="en-GB" sz="120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BPM Resolution </a:t>
            </a:r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Measurements</a:t>
            </a:r>
            <a:endParaRPr lang="en-GB" sz="2800" b="1" dirty="0" smtClean="0">
              <a:solidFill>
                <a:srgbClr val="003E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90" y="65405"/>
            <a:ext cx="613555" cy="61355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05" y="692696"/>
            <a:ext cx="1121118" cy="2013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179389" y="907480"/>
            <a:ext cx="3849218" cy="36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5"/>
              </a:buBlip>
            </a:pP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modern ADCs optimized for </a:t>
            </a:r>
            <a:r>
              <a:rPr lang="en-US" sz="14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cw</a:t>
            </a: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signals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9512" y="5405368"/>
            <a:ext cx="4392488" cy="975960"/>
            <a:chOff x="179512" y="4507880"/>
            <a:chExt cx="4392488" cy="975960"/>
          </a:xfrm>
        </p:grpSpPr>
        <p:sp>
          <p:nvSpPr>
            <p:cNvPr id="27" name="Rectangle 8"/>
            <p:cNvSpPr>
              <a:spLocks noChangeArrowheads="1"/>
            </p:cNvSpPr>
            <p:nvPr/>
          </p:nvSpPr>
          <p:spPr bwMode="auto">
            <a:xfrm>
              <a:off x="179512" y="4507880"/>
              <a:ext cx="4392488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ommon methods for correlation analysis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 Box 12"/>
            <p:cNvSpPr txBox="1">
              <a:spLocks noChangeArrowheads="1"/>
            </p:cNvSpPr>
            <p:nvPr/>
          </p:nvSpPr>
          <p:spPr bwMode="auto">
            <a:xfrm>
              <a:off x="539551" y="4852898"/>
              <a:ext cx="3348371" cy="630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6"/>
                </a:buBlip>
              </a:pP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 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„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three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BPM“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correlation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method</a:t>
              </a:r>
              <a:endParaRPr lang="de-DE" dirty="0" smtClean="0">
                <a:solidFill>
                  <a:srgbClr val="333399"/>
                </a:solidFill>
                <a:cs typeface="Arial Unicode MS" pitchFamily="34" charset="-128"/>
              </a:endParaRPr>
            </a:p>
            <a:p>
              <a:pPr eaLnBrk="1" hangingPunct="1">
                <a:buFontTx/>
                <a:buBlip>
                  <a:blip r:embed="rId6"/>
                </a:buBlip>
              </a:pP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Principal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Components Analysis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 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(PCA) </a:t>
              </a:r>
              <a:endParaRPr lang="de-DE" dirty="0" smtClean="0">
                <a:solidFill>
                  <a:srgbClr val="333399"/>
                </a:solidFill>
                <a:cs typeface="Arial Unicode MS" pitchFamily="34" charset="-128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971600" y="1660604"/>
            <a:ext cx="4104456" cy="307777"/>
            <a:chOff x="793080" y="5862280"/>
            <a:chExt cx="4104456" cy="307777"/>
          </a:xfrm>
        </p:grpSpPr>
        <p:sp>
          <p:nvSpPr>
            <p:cNvPr id="63" name="Right Arrow 62"/>
            <p:cNvSpPr/>
            <p:nvPr/>
          </p:nvSpPr>
          <p:spPr>
            <a:xfrm>
              <a:off x="793080" y="5911776"/>
              <a:ext cx="323540" cy="191922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fontAlgn="base">
                <a:lnSpc>
                  <a:spcPct val="113000"/>
                </a:lnSpc>
                <a:spcBef>
                  <a:spcPct val="50000"/>
                </a:spcBef>
                <a:spcAft>
                  <a:spcPct val="0"/>
                </a:spcAft>
              </a:pPr>
              <a:endParaRPr lang="de-DE" sz="1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TextBox 1"/>
            <p:cNvSpPr txBox="1">
              <a:spLocks noChangeArrowheads="1"/>
            </p:cNvSpPr>
            <p:nvPr/>
          </p:nvSpPr>
          <p:spPr bwMode="auto">
            <a:xfrm>
              <a:off x="1467416" y="5862280"/>
              <a:ext cx="343012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1pPr>
              <a:lvl2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2pPr>
              <a:lvl3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3pPr>
              <a:lvl4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4pPr>
              <a:lvl5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9pPr>
            </a:lstStyle>
            <a:p>
              <a:pPr marL="0" indent="0" defTabSz="4572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sz="1400" b="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BPM resolution with beam generated signals</a:t>
              </a:r>
            </a:p>
          </p:txBody>
        </p:sp>
      </p:grpSp>
      <p:sp>
        <p:nvSpPr>
          <p:cNvPr id="58" name="Text Box 12"/>
          <p:cNvSpPr txBox="1">
            <a:spLocks noChangeArrowheads="1"/>
          </p:cNvSpPr>
          <p:nvPr/>
        </p:nvSpPr>
        <p:spPr bwMode="auto">
          <a:xfrm>
            <a:off x="532761" y="1216889"/>
            <a:ext cx="454329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signal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from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BPM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button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 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→  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far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away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from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cw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signal</a:t>
            </a:r>
            <a:endParaRPr lang="de-DE" dirty="0" smtClean="0">
              <a:solidFill>
                <a:schemeClr val="tx1"/>
              </a:solidFill>
              <a:cs typeface="Arial Unicode MS" pitchFamily="34" charset="-12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788" y="960236"/>
            <a:ext cx="2388612" cy="1244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179513" y="2204864"/>
            <a:ext cx="7344815" cy="1925749"/>
            <a:chOff x="179513" y="2204864"/>
            <a:chExt cx="7344815" cy="1925749"/>
          </a:xfrm>
        </p:grpSpPr>
        <p:sp>
          <p:nvSpPr>
            <p:cNvPr id="59" name="Rectangle 8"/>
            <p:cNvSpPr>
              <a:spLocks noChangeArrowheads="1"/>
            </p:cNvSpPr>
            <p:nvPr/>
          </p:nvSpPr>
          <p:spPr bwMode="auto">
            <a:xfrm>
              <a:off x="179513" y="2204864"/>
              <a:ext cx="5184576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Blip>
                  <a:blip r:embed="rId5"/>
                </a:buBlip>
              </a:pP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BPM signal measurement with beam     </a:t>
              </a:r>
              <a:r>
                <a:rPr lang="de-DE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→     2 </a:t>
              </a:r>
              <a:r>
                <a:rPr lang="de-DE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kinds</a:t>
              </a:r>
              <a:r>
                <a:rPr lang="de-DE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de-DE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of</a:t>
              </a:r>
              <a:r>
                <a:rPr lang="de-DE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de-DE" sz="1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jitter</a:t>
              </a:r>
              <a:endParaRPr lang="de-DE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Text Box 12"/>
            <p:cNvSpPr txBox="1">
              <a:spLocks noChangeArrowheads="1"/>
            </p:cNvSpPr>
            <p:nvPr/>
          </p:nvSpPr>
          <p:spPr bwMode="auto">
            <a:xfrm>
              <a:off x="532885" y="2530175"/>
              <a:ext cx="6991443" cy="1600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6"/>
                </a:buBlip>
              </a:pP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 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beam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jitter</a:t>
              </a:r>
              <a:endParaRPr lang="de-DE" dirty="0">
                <a:solidFill>
                  <a:srgbClr val="333399"/>
                </a:solidFill>
                <a:cs typeface="Arial Unicode MS" pitchFamily="34" charset="-128"/>
              </a:endParaRPr>
            </a:p>
            <a:p>
              <a:pPr eaLnBrk="1" hangingPunct="1"/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        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real</a:t>
              </a:r>
              <a:r>
                <a:rPr lang="de-DE" i="1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b="1" i="1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change</a:t>
              </a:r>
              <a:r>
                <a:rPr lang="de-DE" b="1" i="1" dirty="0" smtClean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b="1" i="1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of</a:t>
              </a:r>
              <a:r>
                <a:rPr lang="de-DE" b="1" i="1" dirty="0" smtClean="0">
                  <a:solidFill>
                    <a:schemeClr val="accent2"/>
                  </a:solidFill>
                  <a:cs typeface="Arial Unicode MS" pitchFamily="34" charset="-128"/>
                </a:rPr>
                <a:t> beam angle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and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b="1" i="1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position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caused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by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fluctuations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in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accelerator</a:t>
              </a:r>
              <a:endParaRPr lang="de-DE" dirty="0" smtClean="0">
                <a:solidFill>
                  <a:schemeClr val="tx1"/>
                </a:solidFill>
                <a:cs typeface="Arial Unicode MS" pitchFamily="34" charset="-128"/>
              </a:endParaRPr>
            </a:p>
            <a:p>
              <a:pPr eaLnBrk="1" hangingPunct="1"/>
              <a:r>
                <a:rPr lang="de-DE" dirty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                (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ground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motion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,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energy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fluctuation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, kicks, …)</a:t>
              </a:r>
            </a:p>
            <a:p>
              <a:pPr eaLnBrk="1" hangingPunct="1"/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          </a:t>
              </a:r>
              <a:r>
                <a:rPr lang="de-DE" dirty="0">
                  <a:solidFill>
                    <a:schemeClr val="tx1"/>
                  </a:solidFill>
                  <a:cs typeface="Arial Unicode MS" pitchFamily="34" charset="-128"/>
                </a:rPr>
                <a:t>→  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seen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by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b="1" i="1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several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/ </a:t>
              </a:r>
              <a:r>
                <a:rPr lang="de-DE" b="1" i="1" dirty="0" smtClean="0">
                  <a:solidFill>
                    <a:schemeClr val="accent2"/>
                  </a:solidFill>
                  <a:cs typeface="Arial Unicode MS" pitchFamily="34" charset="-128"/>
                </a:rPr>
                <a:t>all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BPMs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simultaneously</a:t>
              </a:r>
              <a:endParaRPr lang="de-DE" dirty="0">
                <a:solidFill>
                  <a:schemeClr val="tx1"/>
                </a:solidFill>
                <a:cs typeface="Arial Unicode MS" pitchFamily="34" charset="-128"/>
              </a:endParaRPr>
            </a:p>
            <a:p>
              <a:pPr eaLnBrk="1" hangingPunct="1"/>
              <a:r>
                <a:rPr lang="de-DE" dirty="0">
                  <a:solidFill>
                    <a:schemeClr val="tx1"/>
                  </a:solidFill>
                  <a:cs typeface="Arial Unicode MS" pitchFamily="34" charset="-128"/>
                </a:rPr>
                <a:t>                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(</a:t>
              </a:r>
              <a:r>
                <a:rPr lang="de-DE" b="1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correlation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via beam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optics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)</a:t>
              </a:r>
            </a:p>
          </p:txBody>
        </p:sp>
      </p:grpSp>
      <p:sp>
        <p:nvSpPr>
          <p:cNvPr id="69" name="Text Box 12"/>
          <p:cNvSpPr txBox="1">
            <a:spLocks noChangeArrowheads="1"/>
          </p:cNvSpPr>
          <p:nvPr/>
        </p:nvSpPr>
        <p:spPr bwMode="auto">
          <a:xfrm>
            <a:off x="539553" y="4182112"/>
            <a:ext cx="468052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noise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of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BPM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electronics</a:t>
            </a:r>
            <a:endParaRPr lang="de-DE" dirty="0">
              <a:solidFill>
                <a:srgbClr val="333399"/>
              </a:solidFill>
              <a:cs typeface="Arial Unicode MS" pitchFamily="34" charset="-128"/>
            </a:endParaRPr>
          </a:p>
          <a:p>
            <a:pPr eaLnBrk="1" hangingPunct="1"/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         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→  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quantitiy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to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be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measured</a:t>
            </a:r>
            <a:endParaRPr lang="de-DE" dirty="0" smtClean="0">
              <a:solidFill>
                <a:schemeClr val="tx1"/>
              </a:solidFill>
              <a:cs typeface="Arial Unicode MS" pitchFamily="34" charset="-128"/>
            </a:endParaRPr>
          </a:p>
          <a:p>
            <a:pPr eaLnBrk="1" hangingPunct="1"/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          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→   </a:t>
            </a:r>
            <a:r>
              <a:rPr lang="de-DE" b="1" dirty="0" err="1" smtClean="0">
                <a:solidFill>
                  <a:schemeClr val="accent2"/>
                </a:solidFill>
                <a:cs typeface="Arial Unicode MS" pitchFamily="34" charset="-128"/>
              </a:rPr>
              <a:t>no</a:t>
            </a:r>
            <a:r>
              <a:rPr lang="de-DE" b="1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b="1" dirty="0" err="1" smtClean="0">
                <a:solidFill>
                  <a:schemeClr val="accent2"/>
                </a:solidFill>
                <a:cs typeface="Arial Unicode MS" pitchFamily="34" charset="-128"/>
              </a:rPr>
              <a:t>correlation</a:t>
            </a:r>
            <a:r>
              <a:rPr lang="de-DE" b="1" dirty="0" smtClean="0">
                <a:solidFill>
                  <a:schemeClr val="accent2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between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adjacent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BPM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readings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5580112" y="4149080"/>
            <a:ext cx="3096344" cy="523220"/>
            <a:chOff x="793080" y="5754360"/>
            <a:chExt cx="3096344" cy="523220"/>
          </a:xfrm>
        </p:grpSpPr>
        <p:sp>
          <p:nvSpPr>
            <p:cNvPr id="71" name="Right Arrow 70"/>
            <p:cNvSpPr/>
            <p:nvPr/>
          </p:nvSpPr>
          <p:spPr>
            <a:xfrm>
              <a:off x="793080" y="5911776"/>
              <a:ext cx="323540" cy="191922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fontAlgn="base">
                <a:lnSpc>
                  <a:spcPct val="113000"/>
                </a:lnSpc>
                <a:spcBef>
                  <a:spcPct val="50000"/>
                </a:spcBef>
                <a:spcAft>
                  <a:spcPct val="0"/>
                </a:spcAft>
              </a:pPr>
              <a:endParaRPr lang="de-DE" sz="1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TextBox 1"/>
            <p:cNvSpPr txBox="1">
              <a:spLocks noChangeArrowheads="1"/>
            </p:cNvSpPr>
            <p:nvPr/>
          </p:nvSpPr>
          <p:spPr bwMode="auto">
            <a:xfrm>
              <a:off x="1484895" y="5754360"/>
              <a:ext cx="2404529" cy="523220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marL="285750" indent="-285750"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1pPr>
              <a:lvl2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2pPr>
              <a:lvl3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3pPr>
              <a:lvl4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4pPr>
              <a:lvl5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9pPr>
            </a:lstStyle>
            <a:p>
              <a:pPr marL="0" indent="0" defTabSz="4572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sz="1400" b="0" dirty="0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correlation analysis in order to disentangle both jitter sources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580112" y="5953388"/>
            <a:ext cx="2248150" cy="307777"/>
            <a:chOff x="793080" y="5862280"/>
            <a:chExt cx="2248150" cy="307777"/>
          </a:xfrm>
        </p:grpSpPr>
        <p:sp>
          <p:nvSpPr>
            <p:cNvPr id="25" name="Right Arrow 24"/>
            <p:cNvSpPr/>
            <p:nvPr/>
          </p:nvSpPr>
          <p:spPr>
            <a:xfrm>
              <a:off x="793080" y="5911776"/>
              <a:ext cx="323540" cy="191922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fontAlgn="base">
                <a:lnSpc>
                  <a:spcPct val="113000"/>
                </a:lnSpc>
                <a:spcBef>
                  <a:spcPct val="50000"/>
                </a:spcBef>
                <a:spcAft>
                  <a:spcPct val="0"/>
                </a:spcAft>
              </a:pPr>
              <a:endParaRPr lang="de-DE" sz="1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1"/>
            <p:cNvSpPr txBox="1">
              <a:spLocks noChangeArrowheads="1"/>
            </p:cNvSpPr>
            <p:nvPr/>
          </p:nvSpPr>
          <p:spPr bwMode="auto">
            <a:xfrm>
              <a:off x="1483318" y="5862280"/>
              <a:ext cx="155791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1pPr>
              <a:lvl2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2pPr>
              <a:lvl3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3pPr>
              <a:lvl4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4pPr>
              <a:lvl5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9pPr>
            </a:lstStyle>
            <a:p>
              <a:pPr marL="0" indent="0" defTabSz="4572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sz="1400" b="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brief review</a:t>
              </a:r>
            </a:p>
          </p:txBody>
        </p:sp>
      </p:grp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4932040" y="6524625"/>
            <a:ext cx="39611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/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DEELS 2019 </a:t>
            </a:r>
            <a:r>
              <a:rPr lang="de-DE" sz="1200" dirty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@ ESRF, 4</a:t>
            </a:r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.6.2019</a:t>
            </a:r>
            <a:endParaRPr lang="en-GB" sz="1200" dirty="0">
              <a:solidFill>
                <a:srgbClr val="8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936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de-DE" sz="120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BPM“ </a:t>
            </a:r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Correlation</a:t>
            </a:r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en-GB" sz="2800" b="1" dirty="0" smtClean="0">
              <a:solidFill>
                <a:srgbClr val="003E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90" y="65405"/>
            <a:ext cx="613555" cy="61355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05" y="692696"/>
            <a:ext cx="1121118" cy="2013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7" name="Text Box 17"/>
          <p:cNvSpPr txBox="1">
            <a:spLocks noChangeArrowheads="1"/>
          </p:cNvSpPr>
          <p:nvPr/>
        </p:nvSpPr>
        <p:spPr bwMode="auto">
          <a:xfrm>
            <a:off x="4932040" y="6524625"/>
            <a:ext cx="39611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/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DEELS 2019 </a:t>
            </a:r>
            <a:r>
              <a:rPr lang="de-DE" sz="1200" dirty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@ ESRF, </a:t>
            </a:r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3.- 5.6.2019</a:t>
            </a:r>
            <a:endParaRPr lang="en-GB" sz="1200" dirty="0">
              <a:solidFill>
                <a:srgbClr val="8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15623" y="1276711"/>
            <a:ext cx="4588425" cy="624219"/>
            <a:chOff x="415623" y="1276711"/>
            <a:chExt cx="4588425" cy="624219"/>
          </a:xfrm>
        </p:grpSpPr>
        <p:cxnSp>
          <p:nvCxnSpPr>
            <p:cNvPr id="3" name="Straight Connector 2"/>
            <p:cNvCxnSpPr/>
            <p:nvPr/>
          </p:nvCxnSpPr>
          <p:spPr bwMode="auto">
            <a:xfrm>
              <a:off x="1179673" y="1788718"/>
              <a:ext cx="36004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" name="Oval 3"/>
            <p:cNvSpPr/>
            <p:nvPr/>
          </p:nvSpPr>
          <p:spPr bwMode="auto">
            <a:xfrm>
              <a:off x="2691841" y="1684457"/>
              <a:ext cx="216024" cy="216024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Oval 51"/>
            <p:cNvSpPr/>
            <p:nvPr/>
          </p:nvSpPr>
          <p:spPr bwMode="auto">
            <a:xfrm>
              <a:off x="1179673" y="1684906"/>
              <a:ext cx="216024" cy="216024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1" name="Oval 90"/>
            <p:cNvSpPr/>
            <p:nvPr/>
          </p:nvSpPr>
          <p:spPr bwMode="auto">
            <a:xfrm>
              <a:off x="4572000" y="1676955"/>
              <a:ext cx="216024" cy="216024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" name="Text Box 12"/>
            <p:cNvSpPr txBox="1">
              <a:spLocks noChangeArrowheads="1"/>
            </p:cNvSpPr>
            <p:nvPr/>
          </p:nvSpPr>
          <p:spPr bwMode="auto">
            <a:xfrm>
              <a:off x="963649" y="1276711"/>
              <a:ext cx="64807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BPM</a:t>
              </a:r>
              <a:r>
                <a:rPr lang="de-DE" baseline="-25000" dirty="0" smtClean="0">
                  <a:solidFill>
                    <a:schemeClr val="tx1"/>
                  </a:solidFill>
                  <a:cs typeface="Arial Unicode MS" pitchFamily="34" charset="-128"/>
                </a:rPr>
                <a:t>1</a:t>
              </a:r>
              <a:endParaRPr lang="de-DE" dirty="0" smtClean="0">
                <a:solidFill>
                  <a:schemeClr val="tx1"/>
                </a:solidFill>
                <a:cs typeface="Arial Unicode MS" pitchFamily="34" charset="-128"/>
              </a:endParaRPr>
            </a:p>
          </p:txBody>
        </p:sp>
        <p:sp>
          <p:nvSpPr>
            <p:cNvPr id="96" name="Text Box 12"/>
            <p:cNvSpPr txBox="1">
              <a:spLocks noChangeArrowheads="1"/>
            </p:cNvSpPr>
            <p:nvPr/>
          </p:nvSpPr>
          <p:spPr bwMode="auto">
            <a:xfrm>
              <a:off x="2475817" y="1276711"/>
              <a:ext cx="64807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BPM</a:t>
              </a:r>
              <a:r>
                <a:rPr lang="de-DE" baseline="-25000" dirty="0" smtClean="0">
                  <a:solidFill>
                    <a:schemeClr val="tx1"/>
                  </a:solidFill>
                  <a:cs typeface="Arial Unicode MS" pitchFamily="34" charset="-128"/>
                </a:rPr>
                <a:t>2</a:t>
              </a:r>
              <a:endParaRPr lang="de-DE" dirty="0" smtClean="0">
                <a:solidFill>
                  <a:schemeClr val="tx1"/>
                </a:solidFill>
                <a:cs typeface="Arial Unicode MS" pitchFamily="34" charset="-128"/>
              </a:endParaRPr>
            </a:p>
          </p:txBody>
        </p:sp>
        <p:sp>
          <p:nvSpPr>
            <p:cNvPr id="97" name="Text Box 12"/>
            <p:cNvSpPr txBox="1">
              <a:spLocks noChangeArrowheads="1"/>
            </p:cNvSpPr>
            <p:nvPr/>
          </p:nvSpPr>
          <p:spPr bwMode="auto">
            <a:xfrm>
              <a:off x="4355976" y="1276711"/>
              <a:ext cx="648072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BPM</a:t>
              </a:r>
              <a:r>
                <a:rPr lang="de-DE" baseline="-25000" dirty="0" smtClean="0">
                  <a:solidFill>
                    <a:schemeClr val="tx1"/>
                  </a:solidFill>
                  <a:cs typeface="Arial Unicode MS" pitchFamily="34" charset="-128"/>
                </a:rPr>
                <a:t>3</a:t>
              </a:r>
              <a:endParaRPr lang="de-DE" dirty="0" smtClean="0">
                <a:solidFill>
                  <a:schemeClr val="tx1"/>
                </a:solidFill>
                <a:cs typeface="Arial Unicode MS" pitchFamily="34" charset="-128"/>
              </a:endParaRPr>
            </a:p>
          </p:txBody>
        </p:sp>
        <p:sp>
          <p:nvSpPr>
            <p:cNvPr id="102" name="Right Arrow 101"/>
            <p:cNvSpPr/>
            <p:nvPr/>
          </p:nvSpPr>
          <p:spPr>
            <a:xfrm>
              <a:off x="531601" y="1724661"/>
              <a:ext cx="323540" cy="118822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fontAlgn="base">
                <a:lnSpc>
                  <a:spcPct val="113000"/>
                </a:lnSpc>
                <a:spcBef>
                  <a:spcPct val="50000"/>
                </a:spcBef>
                <a:spcAft>
                  <a:spcPct val="0"/>
                </a:spcAft>
              </a:pPr>
              <a:endParaRPr lang="de-DE" sz="1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Text Box 12"/>
            <p:cNvSpPr txBox="1">
              <a:spLocks noChangeArrowheads="1"/>
            </p:cNvSpPr>
            <p:nvPr/>
          </p:nvSpPr>
          <p:spPr bwMode="auto">
            <a:xfrm>
              <a:off x="415623" y="1468882"/>
              <a:ext cx="675691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DE" sz="1200" dirty="0" smtClean="0">
                  <a:solidFill>
                    <a:srgbClr val="C00000"/>
                  </a:solidFill>
                  <a:cs typeface="Arial Unicode MS" pitchFamily="34" charset="-128"/>
                </a:rPr>
                <a:t>beam</a:t>
              </a:r>
            </a:p>
          </p:txBody>
        </p:sp>
      </p:grpSp>
      <p:sp>
        <p:nvSpPr>
          <p:cNvPr id="32" name="Rectangle 8"/>
          <p:cNvSpPr>
            <a:spLocks noChangeArrowheads="1"/>
          </p:cNvSpPr>
          <p:nvPr/>
        </p:nvSpPr>
        <p:spPr bwMode="auto">
          <a:xfrm>
            <a:off x="179389" y="907480"/>
            <a:ext cx="3835719" cy="36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5"/>
              </a:buBlip>
            </a:pP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principle setup:    3 adjacent BPMs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291884" y="907480"/>
            <a:ext cx="7601292" cy="2433610"/>
            <a:chOff x="1291884" y="907480"/>
            <a:chExt cx="7601292" cy="2433610"/>
          </a:xfrm>
        </p:grpSpPr>
        <p:grpSp>
          <p:nvGrpSpPr>
            <p:cNvPr id="18" name="Group 17"/>
            <p:cNvGrpSpPr/>
            <p:nvPr/>
          </p:nvGrpSpPr>
          <p:grpSpPr>
            <a:xfrm>
              <a:off x="1291884" y="1996788"/>
              <a:ext cx="3380176" cy="930523"/>
              <a:chOff x="1291884" y="1996788"/>
              <a:chExt cx="3380176" cy="930523"/>
            </a:xfrm>
          </p:grpSpPr>
          <p:sp>
            <p:nvSpPr>
              <p:cNvPr id="5" name="Right Brace 4"/>
              <p:cNvSpPr/>
              <p:nvPr/>
            </p:nvSpPr>
            <p:spPr bwMode="auto">
              <a:xfrm rot="5400000">
                <a:off x="1969886" y="1318787"/>
                <a:ext cx="144016" cy="1500017"/>
              </a:xfrm>
              <a:prstGeom prst="rightBrac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" name="Right Brace 91"/>
              <p:cNvSpPr/>
              <p:nvPr/>
            </p:nvSpPr>
            <p:spPr bwMode="auto">
              <a:xfrm rot="5400000">
                <a:off x="3668147" y="1136894"/>
                <a:ext cx="144018" cy="1863808"/>
              </a:xfrm>
              <a:prstGeom prst="rightBrac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3" name="Right Brace 92"/>
              <p:cNvSpPr/>
              <p:nvPr/>
            </p:nvSpPr>
            <p:spPr bwMode="auto">
              <a:xfrm rot="5400000">
                <a:off x="2909963" y="810758"/>
                <a:ext cx="144018" cy="3380175"/>
              </a:xfrm>
              <a:prstGeom prst="rightBrac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14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9" name="TextBox 98"/>
                  <p:cNvSpPr txBox="1"/>
                  <p:nvPr/>
                </p:nvSpPr>
                <p:spPr>
                  <a:xfrm>
                    <a:off x="2720511" y="2588757"/>
                    <a:ext cx="539443" cy="338554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sz="16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de-DE" sz="16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de-DE" sz="16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  <m:t>𝜶</m:t>
                              </m:r>
                            </m:sub>
                          </m:sSub>
                        </m:oMath>
                      </m:oMathPara>
                    </a14:m>
                    <a:endParaRPr lang="de-DE" sz="1600" b="1" dirty="0" err="1" smtClean="0">
                      <a:solidFill>
                        <a:srgbClr val="0000FF"/>
                      </a:solidFill>
                      <a:latin typeface="Arial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99" name="TextBox 9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20511" y="2588757"/>
                    <a:ext cx="539443" cy="338554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/>
                    </a:stretch>
                  </a:blipFill>
                  <a:ln w="19050">
                    <a:noFill/>
                  </a:ln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0" name="TextBox 99"/>
                  <p:cNvSpPr txBox="1"/>
                  <p:nvPr/>
                </p:nvSpPr>
                <p:spPr>
                  <a:xfrm>
                    <a:off x="1779590" y="2132856"/>
                    <a:ext cx="528222" cy="358496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sz="16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de-DE" sz="16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de-DE" sz="16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  <m:t>𝜸</m:t>
                              </m:r>
                            </m:sub>
                          </m:sSub>
                        </m:oMath>
                      </m:oMathPara>
                    </a14:m>
                    <a:endParaRPr lang="de-DE" sz="1600" b="1" dirty="0" err="1" smtClean="0">
                      <a:solidFill>
                        <a:srgbClr val="0000FF"/>
                      </a:solidFill>
                      <a:latin typeface="Arial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00" name="TextBox 9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79590" y="2132856"/>
                    <a:ext cx="528222" cy="358496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 b="-1695"/>
                    </a:stretch>
                  </a:blipFill>
                  <a:ln w="19050">
                    <a:noFill/>
                  </a:ln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1" name="TextBox 100"/>
                  <p:cNvSpPr txBox="1"/>
                  <p:nvPr/>
                </p:nvSpPr>
                <p:spPr>
                  <a:xfrm>
                    <a:off x="3475665" y="2132856"/>
                    <a:ext cx="539443" cy="360804"/>
                  </a:xfrm>
                  <a:prstGeom prst="rect">
                    <a:avLst/>
                  </a:prstGeom>
                  <a:noFill/>
                  <a:ln w="19050">
                    <a:noFill/>
                  </a:ln>
                </p:spPr>
                <p:txBody>
                  <a:bodyPr wrap="none" rtlCol="0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sz="16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de-DE" sz="16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  <m:t>𝑴</m:t>
                              </m:r>
                            </m:e>
                            <m:sub>
                              <m:r>
                                <a:rPr lang="de-DE" sz="16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  <a:cs typeface="+mn-cs"/>
                                </a:rPr>
                                <m:t>𝜷</m:t>
                              </m:r>
                            </m:sub>
                          </m:sSub>
                        </m:oMath>
                      </m:oMathPara>
                    </a14:m>
                    <a:endParaRPr lang="de-DE" sz="1600" b="1" dirty="0" err="1" smtClean="0">
                      <a:solidFill>
                        <a:srgbClr val="0000FF"/>
                      </a:solidFill>
                      <a:latin typeface="Arial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01" name="TextBox 10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75665" y="2132856"/>
                    <a:ext cx="539443" cy="360804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 b="-6780"/>
                    </a:stretch>
                  </a:blipFill>
                  <a:ln w="19050">
                    <a:noFill/>
                  </a:ln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" name="Group 1"/>
            <p:cNvGrpSpPr/>
            <p:nvPr/>
          </p:nvGrpSpPr>
          <p:grpSpPr>
            <a:xfrm>
              <a:off x="5291957" y="907480"/>
              <a:ext cx="3601219" cy="2433610"/>
              <a:chOff x="5291957" y="907480"/>
              <a:chExt cx="3601219" cy="243361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/>
                  <p:cNvSpPr txBox="1"/>
                  <p:nvPr/>
                </p:nvSpPr>
                <p:spPr>
                  <a:xfrm>
                    <a:off x="6099014" y="1628800"/>
                    <a:ext cx="2217402" cy="108972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de-DE" sz="14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de-DE" sz="1400" i="1" smtClean="0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de-DE" sz="140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de-DE" sz="140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𝑦</m:t>
                                        </m:r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′</m:t>
                                        </m:r>
                                      </m:e>
                                      <m:sub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  <m:r>
                            <a:rPr lang="de-DE" sz="1400" b="0" i="0" smtClean="0">
                              <a:latin typeface="Cambria Math"/>
                            </a:rPr>
                            <m:t>=</m:t>
                          </m:r>
                          <m:d>
                            <m:dPr>
                              <m:ctrlPr>
                                <a:rPr lang="de-DE" sz="1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de-DE" sz="1400" b="0" i="1" smtClean="0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de-DE" sz="14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14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𝛼</m:t>
                                        </m:r>
                                      </m:e>
                                      <m:sub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de-DE" sz="14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14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𝛼</m:t>
                                        </m:r>
                                      </m:e>
                                      <m:sub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de-DE" sz="14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14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𝛼</m:t>
                                        </m:r>
                                      </m:e>
                                      <m:sub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21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de-DE" sz="14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14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𝛼</m:t>
                                        </m:r>
                                      </m:e>
                                      <m:sub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22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  <m:d>
                            <m:dPr>
                              <m:ctrlPr>
                                <a:rPr lang="de-DE" sz="1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de-DE" sz="1400" i="1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de-DE" sz="14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1400" i="1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de-DE" sz="14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1400" i="1">
                                            <a:latin typeface="Cambria Math"/>
                                          </a:rPr>
                                          <m:t>𝑦</m:t>
                                        </m:r>
                                        <m:r>
                                          <a:rPr lang="de-DE" sz="1400" i="1">
                                            <a:latin typeface="Cambria Math"/>
                                          </a:rPr>
                                          <m:t>′</m:t>
                                        </m:r>
                                      </m:e>
                                      <m:sub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</m:oMath>
                      </m:oMathPara>
                    </a14:m>
                    <a:endParaRPr lang="de-DE" sz="1400" b="0" i="1" dirty="0" smtClean="0">
                      <a:latin typeface="Cambria Math"/>
                    </a:endParaRPr>
                  </a:p>
                  <a:p>
                    <a:r>
                      <a:rPr lang="de-DE" sz="1400" b="0" dirty="0" smtClean="0"/>
                      <a:t>          </a:t>
                    </a:r>
                    <a14:m>
                      <m:oMath xmlns:m="http://schemas.openxmlformats.org/officeDocument/2006/math">
                        <m:r>
                          <a:rPr lang="de-DE" sz="1400" b="0" i="1" smtClean="0">
                            <a:latin typeface="Cambria Math"/>
                          </a:rPr>
                          <m:t>=</m:t>
                        </m:r>
                        <m:d>
                          <m:dPr>
                            <m:ctrlPr>
                              <a:rPr lang="de-DE" sz="1400" i="1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2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de-DE" sz="1400" i="1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de-DE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i="1" smtClean="0">
                                          <a:latin typeface="Cambria Math"/>
                                          <a:ea typeface="Cambria Math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de-DE" sz="1400" i="1">
                                          <a:latin typeface="Cambria Math"/>
                                        </a:rPr>
                                        <m:t>11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de-DE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i="1" smtClean="0">
                                          <a:latin typeface="Cambria Math"/>
                                          <a:ea typeface="Cambria Math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de-DE" sz="1400" i="1">
                                          <a:latin typeface="Cambria Math"/>
                                        </a:rPr>
                                        <m:t>12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de-DE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i="1" smtClean="0">
                                          <a:latin typeface="Cambria Math"/>
                                          <a:ea typeface="Cambria Math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de-DE" sz="1400" i="1">
                                          <a:latin typeface="Cambria Math"/>
                                        </a:rPr>
                                        <m:t>21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de-DE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i="1" smtClean="0">
                                          <a:latin typeface="Cambria Math"/>
                                          <a:ea typeface="Cambria Math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de-DE" sz="1400" i="1">
                                          <a:latin typeface="Cambria Math"/>
                                        </a:rPr>
                                        <m:t>22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  <m:d>
                          <m:dPr>
                            <m:ctrlPr>
                              <a:rPr lang="de-DE" sz="1400" i="1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de-DE" sz="1400" i="1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de-DE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i="1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de-DE" sz="1400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de-DE" sz="1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i="1">
                                          <a:latin typeface="Cambria Math"/>
                                        </a:rPr>
                                        <m:t>𝑦</m:t>
                                      </m:r>
                                      <m:r>
                                        <a:rPr lang="de-DE" sz="1400" i="1">
                                          <a:latin typeface="Cambria Math"/>
                                        </a:rPr>
                                        <m:t>′</m:t>
                                      </m:r>
                                    </m:e>
                                    <m:sub>
                                      <m:r>
                                        <a:rPr lang="de-DE" sz="1400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oMath>
                    </a14:m>
                    <a:endParaRPr lang="de-DE" sz="1400" dirty="0"/>
                  </a:p>
                </p:txBody>
              </p:sp>
            </mc:Choice>
            <mc:Fallback xmlns="">
              <p:sp>
                <p:nvSpPr>
                  <p:cNvPr id="8" name="TextBox 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099014" y="1628800"/>
                    <a:ext cx="2217402" cy="1089722"/>
                  </a:xfrm>
                  <a:prstGeom prst="rect">
                    <a:avLst/>
                  </a:prstGeom>
                  <a:blipFill rotWithShape="1">
                    <a:blip r:embed="rId9"/>
                    <a:stretch>
                      <a:fillRect b="-2235"/>
                    </a:stretch>
                  </a:blipFill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4" name="TextBox 103"/>
                  <p:cNvSpPr txBox="1"/>
                  <p:nvPr/>
                </p:nvSpPr>
                <p:spPr>
                  <a:xfrm>
                    <a:off x="6110947" y="2866088"/>
                    <a:ext cx="2162323" cy="47500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de-DE" sz="14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de-DE" sz="1400" i="1" smtClean="0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de-DE" sz="140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de-DE" sz="140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𝑦</m:t>
                                        </m:r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′</m:t>
                                        </m:r>
                                      </m:e>
                                      <m:sub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  <m:r>
                            <a:rPr lang="de-DE" sz="1400" b="0" i="0" smtClean="0">
                              <a:latin typeface="Cambria Math"/>
                            </a:rPr>
                            <m:t>=</m:t>
                          </m:r>
                          <m:d>
                            <m:dPr>
                              <m:ctrlPr>
                                <a:rPr lang="de-DE" sz="1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de-DE" sz="1400" b="0" i="1" smtClean="0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de-DE" sz="14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14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𝛾</m:t>
                                        </m:r>
                                      </m:e>
                                      <m:sub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de-DE" sz="14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14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𝛾</m:t>
                                        </m:r>
                                      </m:e>
                                      <m:sub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de-DE" sz="14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14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𝛾</m:t>
                                        </m:r>
                                      </m:e>
                                      <m:sub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21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de-DE" sz="1400" b="0" i="1" smtClean="0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14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𝛾</m:t>
                                        </m:r>
                                      </m:e>
                                      <m:sub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22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  <m:d>
                            <m:dPr>
                              <m:ctrlPr>
                                <a:rPr lang="de-DE" sz="1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de-DE" sz="1400" i="1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de-DE" sz="14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1400" i="1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de-DE" sz="1400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1400" i="1">
                                            <a:latin typeface="Cambria Math"/>
                                          </a:rPr>
                                          <m:t>𝑦</m:t>
                                        </m:r>
                                        <m:r>
                                          <a:rPr lang="de-DE" sz="1400" i="1">
                                            <a:latin typeface="Cambria Math"/>
                                          </a:rPr>
                                          <m:t>′</m:t>
                                        </m:r>
                                      </m:e>
                                      <m:sub>
                                        <m:r>
                                          <a:rPr lang="de-DE" sz="1400" b="0" i="1" smtClean="0">
                                            <a:latin typeface="Cambria Math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</m:oMath>
                      </m:oMathPara>
                    </a14:m>
                    <a:endParaRPr lang="de-DE" sz="1400" dirty="0"/>
                  </a:p>
                </p:txBody>
              </p:sp>
            </mc:Choice>
            <mc:Fallback xmlns="">
              <p:sp>
                <p:nvSpPr>
                  <p:cNvPr id="104" name="TextBox 10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10947" y="2866088"/>
                    <a:ext cx="2162323" cy="475002"/>
                  </a:xfrm>
                  <a:prstGeom prst="rect">
                    <a:avLst/>
                  </a:prstGeom>
                  <a:blipFill rotWithShape="1">
                    <a:blip r:embed="rId10"/>
                    <a:stretch>
                      <a:fillRect b="-7692"/>
                    </a:stretch>
                  </a:blipFill>
                </p:spPr>
                <p:txBody>
                  <a:bodyPr/>
                  <a:lstStyle/>
                  <a:p>
                    <a:r>
                      <a:rPr lang="de-DE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4" name="Rectangle 8"/>
              <p:cNvSpPr>
                <a:spLocks noChangeArrowheads="1"/>
              </p:cNvSpPr>
              <p:nvPr/>
            </p:nvSpPr>
            <p:spPr bwMode="auto">
              <a:xfrm>
                <a:off x="5291957" y="907480"/>
                <a:ext cx="3168475" cy="3612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SzPct val="111000"/>
                  <a:buFont typeface="Helvetica" pitchFamily="34" charset="0"/>
                  <a:buBlip>
                    <a:blip r:embed="rId5"/>
                  </a:buBlip>
                </a:pPr>
                <a:r>
                  <a:rPr lang="en-US" sz="14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connection via transport matrices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Text Box 12"/>
              <p:cNvSpPr txBox="1">
                <a:spLocks noChangeArrowheads="1"/>
              </p:cNvSpPr>
              <p:nvPr/>
            </p:nvSpPr>
            <p:spPr bwMode="auto">
              <a:xfrm>
                <a:off x="5645330" y="1216889"/>
                <a:ext cx="3247846" cy="3077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eaLnBrk="1" hangingPunct="1">
                  <a:buFontTx/>
                  <a:buBlip>
                    <a:blip r:embed="rId11"/>
                  </a:buBlip>
                </a:pPr>
                <a:r>
                  <a:rPr lang="de-DE" dirty="0">
                    <a:solidFill>
                      <a:srgbClr val="333399"/>
                    </a:solidFill>
                    <a:cs typeface="Arial Unicode MS" pitchFamily="34" charset="-128"/>
                  </a:rPr>
                  <a:t>  </a:t>
                </a:r>
                <a:r>
                  <a:rPr lang="de-DE" dirty="0" err="1" smtClean="0">
                    <a:solidFill>
                      <a:srgbClr val="333399"/>
                    </a:solidFill>
                    <a:cs typeface="Arial Unicode MS" pitchFamily="34" charset="-128"/>
                  </a:rPr>
                  <a:t>no</a:t>
                </a:r>
                <a:r>
                  <a:rPr lang="de-DE" dirty="0" smtClean="0">
                    <a:solidFill>
                      <a:srgbClr val="333399"/>
                    </a:solidFill>
                    <a:cs typeface="Arial Unicode MS" pitchFamily="34" charset="-128"/>
                  </a:rPr>
                  <a:t> non-linear </a:t>
                </a:r>
                <a:r>
                  <a:rPr lang="de-DE" dirty="0" err="1" smtClean="0">
                    <a:solidFill>
                      <a:srgbClr val="333399"/>
                    </a:solidFill>
                    <a:cs typeface="Arial Unicode MS" pitchFamily="34" charset="-128"/>
                  </a:rPr>
                  <a:t>elements</a:t>
                </a:r>
                <a:r>
                  <a:rPr lang="de-DE" dirty="0" smtClean="0">
                    <a:solidFill>
                      <a:srgbClr val="333399"/>
                    </a:solidFill>
                    <a:cs typeface="Arial Unicode MS" pitchFamily="34" charset="-128"/>
                  </a:rPr>
                  <a:t> </a:t>
                </a:r>
                <a:r>
                  <a:rPr lang="de-DE" dirty="0" err="1" smtClean="0">
                    <a:solidFill>
                      <a:srgbClr val="333399"/>
                    </a:solidFill>
                    <a:cs typeface="Arial Unicode MS" pitchFamily="34" charset="-128"/>
                  </a:rPr>
                  <a:t>between</a:t>
                </a:r>
                <a:r>
                  <a:rPr lang="de-DE" dirty="0" smtClean="0">
                    <a:solidFill>
                      <a:srgbClr val="333399"/>
                    </a:solidFill>
                    <a:cs typeface="Arial Unicode MS" pitchFamily="34" charset="-128"/>
                  </a:rPr>
                  <a:t> BPMs</a:t>
                </a:r>
                <a:endParaRPr lang="de-DE" dirty="0" smtClean="0">
                  <a:solidFill>
                    <a:schemeClr val="tx1"/>
                  </a:solidFill>
                  <a:cs typeface="Arial Unicode MS" pitchFamily="34" charset="-128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179389" y="3004903"/>
            <a:ext cx="3080565" cy="1001079"/>
            <a:chOff x="179389" y="3243862"/>
            <a:chExt cx="3080565" cy="100107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TextBox 104"/>
                <p:cNvSpPr txBox="1"/>
                <p:nvPr/>
              </p:nvSpPr>
              <p:spPr>
                <a:xfrm>
                  <a:off x="744254" y="3937164"/>
                  <a:ext cx="178766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de-DE" sz="14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de-DE" sz="1400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de-DE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i="1"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de-DE" sz="1400" i="1">
                                <a:latin typeface="Cambria Math"/>
                              </a:rPr>
                              <m:t>11</m:t>
                            </m:r>
                          </m:sub>
                        </m:sSub>
                        <m:sSub>
                          <m:sSubPr>
                            <m:ctrlPr>
                              <a:rPr lang="de-DE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de-DE" sz="14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de-DE" sz="14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de-DE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b="0" i="1" smtClean="0"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de-DE" sz="1400" b="0" i="1" smtClean="0">
                                <a:latin typeface="Cambria Math"/>
                              </a:rPr>
                              <m:t>12</m:t>
                            </m:r>
                          </m:sub>
                        </m:sSub>
                        <m:sSub>
                          <m:sSubPr>
                            <m:ctrlPr>
                              <a:rPr lang="de-DE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i="1">
                                <a:latin typeface="Cambria Math"/>
                              </a:rPr>
                              <m:t>𝑦</m:t>
                            </m:r>
                            <m:r>
                              <a:rPr lang="de-DE" sz="1400" i="1">
                                <a:latin typeface="Cambria Math"/>
                              </a:rPr>
                              <m:t>′</m:t>
                            </m:r>
                          </m:e>
                          <m:sub>
                            <m:r>
                              <a:rPr lang="de-DE" sz="14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de-DE" sz="1400" dirty="0"/>
                </a:p>
              </p:txBody>
            </p:sp>
          </mc:Choice>
          <mc:Fallback xmlns="">
            <p:sp>
              <p:nvSpPr>
                <p:cNvPr id="105" name="TextBox 10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4254" y="3937164"/>
                  <a:ext cx="1787669" cy="307777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b="-12000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TextBox 105"/>
                <p:cNvSpPr txBox="1"/>
                <p:nvPr/>
              </p:nvSpPr>
              <p:spPr>
                <a:xfrm>
                  <a:off x="733674" y="3596869"/>
                  <a:ext cx="175009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de-DE" sz="1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de-DE" sz="1400" b="0" i="1" smtClean="0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de-DE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i="1" smtClean="0">
                                <a:latin typeface="Cambria Math"/>
                                <a:ea typeface="Cambria Math"/>
                              </a:rPr>
                              <m:t>𝛾</m:t>
                            </m:r>
                          </m:e>
                          <m:sub>
                            <m:r>
                              <a:rPr lang="de-DE" sz="1400" i="1">
                                <a:latin typeface="Cambria Math"/>
                              </a:rPr>
                              <m:t>11</m:t>
                            </m:r>
                          </m:sub>
                        </m:sSub>
                        <m:sSub>
                          <m:sSubPr>
                            <m:ctrlPr>
                              <a:rPr lang="de-DE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de-DE" sz="14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de-DE" sz="1400" b="0" i="1" smtClean="0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de-DE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b="0" i="1" smtClean="0">
                                <a:latin typeface="Cambria Math"/>
                                <a:ea typeface="Cambria Math"/>
                              </a:rPr>
                              <m:t>𝛾</m:t>
                            </m:r>
                          </m:e>
                          <m:sub>
                            <m:r>
                              <a:rPr lang="de-DE" sz="1400" b="0" i="1" smtClean="0">
                                <a:latin typeface="Cambria Math"/>
                              </a:rPr>
                              <m:t>12</m:t>
                            </m:r>
                          </m:sub>
                        </m:sSub>
                        <m:sSub>
                          <m:sSubPr>
                            <m:ctrlPr>
                              <a:rPr lang="de-DE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i="1">
                                <a:latin typeface="Cambria Math"/>
                              </a:rPr>
                              <m:t>𝑦</m:t>
                            </m:r>
                            <m:r>
                              <a:rPr lang="de-DE" sz="1400" i="1">
                                <a:latin typeface="Cambria Math"/>
                              </a:rPr>
                              <m:t>′</m:t>
                            </m:r>
                          </m:e>
                          <m:sub>
                            <m:r>
                              <a:rPr lang="de-DE" sz="14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de-DE" sz="1400" dirty="0"/>
                </a:p>
              </p:txBody>
            </p:sp>
          </mc:Choice>
          <mc:Fallback xmlns="">
            <p:sp>
              <p:nvSpPr>
                <p:cNvPr id="106" name="TextBox 1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674" y="3596869"/>
                  <a:ext cx="1750094" cy="307777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b="-12000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Rectangle 8"/>
            <p:cNvSpPr>
              <a:spLocks noChangeArrowheads="1"/>
            </p:cNvSpPr>
            <p:nvPr/>
          </p:nvSpPr>
          <p:spPr bwMode="auto">
            <a:xfrm>
              <a:off x="179389" y="3243862"/>
              <a:ext cx="3080565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BPM reads position information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779751" y="3373500"/>
            <a:ext cx="5608673" cy="624843"/>
            <a:chOff x="2779751" y="3660614"/>
            <a:chExt cx="5608673" cy="62484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3415589" y="3709081"/>
                  <a:ext cx="4972835" cy="5763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1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de-DE" sz="1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de-DE" sz="1400" b="0" i="1" smtClean="0">
                            <a:latin typeface="Cambria Math"/>
                          </a:rPr>
                          <m:t>=</m:t>
                        </m:r>
                        <m:d>
                          <m:dPr>
                            <m:ctrlPr>
                              <a:rPr lang="de-DE" sz="1400" b="0" i="1" smtClean="0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DE" sz="1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sz="1400" b="0" i="1" smtClean="0">
                                    <a:latin typeface="Cambria Math"/>
                                    <a:ea typeface="Cambria Math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de-DE" sz="1400" b="0" i="1" smtClean="0">
                                    <a:latin typeface="Cambria Math"/>
                                  </a:rPr>
                                  <m:t>11</m:t>
                                </m:r>
                              </m:sub>
                            </m:sSub>
                            <m:r>
                              <a:rPr lang="de-DE" sz="1400" b="0" i="1" smtClean="0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de-DE" sz="14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de-DE" sz="14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0" i="1" smtClean="0">
                                        <a:latin typeface="Cambria Math"/>
                                        <a:ea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de-DE" sz="1400" b="0" i="1" smtClean="0">
                                        <a:latin typeface="Cambria Math"/>
                                      </a:rPr>
                                      <m:t>11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de-DE" sz="14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0" i="1" smtClean="0">
                                        <a:latin typeface="Cambria Math"/>
                                        <a:ea typeface="Cambria Math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de-DE" sz="1400" b="0" i="1" smtClean="0">
                                        <a:latin typeface="Cambria Math"/>
                                      </a:rPr>
                                      <m:t>12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de-DE" sz="14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1400" b="0" i="1" smtClean="0">
                                        <a:latin typeface="Cambria Math"/>
                                        <a:ea typeface="Cambria Math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de-DE" sz="1400" b="0" i="1" smtClean="0">
                                        <a:latin typeface="Cambria Math"/>
                                      </a:rPr>
                                      <m:t>12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sSub>
                          <m:sSubPr>
                            <m:ctrlPr>
                              <a:rPr lang="de-DE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de-DE" sz="1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de-DE" sz="1400" b="0" i="1" smtClean="0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de-DE" sz="1400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1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sz="1400" b="0" i="1" smtClean="0">
                                    <a:latin typeface="Cambria Math"/>
                                    <a:ea typeface="Cambria Math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de-DE" sz="1400" b="0" i="1" smtClean="0">
                                    <a:latin typeface="Cambria Math"/>
                                  </a:rPr>
                                  <m:t>12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de-DE" sz="1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sz="1400" b="0" i="1" smtClean="0"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de-DE" sz="1400" b="0" i="1" smtClean="0">
                                    <a:latin typeface="Cambria Math"/>
                                  </a:rPr>
                                  <m:t>12</m:t>
                                </m:r>
                              </m:sub>
                            </m:sSub>
                          </m:den>
                        </m:f>
                        <m:sSub>
                          <m:sSubPr>
                            <m:ctrlPr>
                              <a:rPr lang="de-DE" sz="1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de-DE" sz="14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  <m:r>
                          <a:rPr lang="de-DE" sz="1400" b="0" i="1" smtClean="0">
                            <a:latin typeface="Cambria Math"/>
                          </a:rPr>
                          <m:t>         </m:t>
                        </m:r>
                        <m:r>
                          <a:rPr lang="de-DE" sz="1400" b="0" i="1" smtClean="0">
                            <a:latin typeface="Cambria Math"/>
                            <a:ea typeface="Cambria Math"/>
                          </a:rPr>
                          <m:t>⇒</m:t>
                        </m:r>
                        <m:sSub>
                          <m:sSubPr>
                            <m:ctrlPr>
                              <a:rPr lang="de-DE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b="0" i="1" smtClean="0">
                                <a:latin typeface="Cambria Math"/>
                              </a:rPr>
                              <m:t>      </m:t>
                            </m:r>
                            <m:r>
                              <a:rPr lang="de-DE" sz="1400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de-DE" sz="14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de-DE" sz="1400" i="1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de-DE" sz="140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de-DE" sz="14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21</m:t>
                            </m:r>
                          </m:sub>
                        </m:sSub>
                        <m:sSub>
                          <m:sSubPr>
                            <m:ctrlPr>
                              <a:rPr lang="de-DE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de-DE" sz="14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de-DE" sz="14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de-DE" sz="140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de-DE" sz="1400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23</m:t>
                            </m:r>
                          </m:sub>
                        </m:sSub>
                        <m:sSub>
                          <m:sSubPr>
                            <m:ctrlPr>
                              <a:rPr lang="de-DE" sz="1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de-DE" sz="1400" i="1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de-DE" sz="1400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15589" y="3709081"/>
                  <a:ext cx="4972835" cy="576376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Right Brace 6"/>
            <p:cNvSpPr/>
            <p:nvPr/>
          </p:nvSpPr>
          <p:spPr bwMode="auto">
            <a:xfrm>
              <a:off x="2779751" y="3660614"/>
              <a:ext cx="208073" cy="576376"/>
            </a:xfrm>
            <a:prstGeom prst="righ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79512" y="4229039"/>
            <a:ext cx="3960440" cy="649312"/>
            <a:chOff x="179512" y="4507880"/>
            <a:chExt cx="3960440" cy="64931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/>
                <p:cNvSpPr txBox="1"/>
                <p:nvPr/>
              </p:nvSpPr>
              <p:spPr>
                <a:xfrm>
                  <a:off x="823513" y="4849415"/>
                  <a:ext cx="206049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40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de-DE" sz="1400" b="0" i="1" smtClean="0">
                            <a:latin typeface="Cambria Math"/>
                            <a:ea typeface="Cambria Math"/>
                          </a:rPr>
                          <m:t> =</m:t>
                        </m:r>
                        <m:sSub>
                          <m:sSubPr>
                            <m:ctrlPr>
                              <a:rPr lang="de-DE" sz="1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i="1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de-DE" sz="14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de-DE" sz="14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de-DE" sz="14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de-DE" sz="1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21</m:t>
                            </m:r>
                          </m:sub>
                        </m:sSub>
                        <m:sSub>
                          <m:sSubPr>
                            <m:ctrlPr>
                              <a:rPr lang="de-DE" sz="1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de-DE" sz="1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de-DE" sz="1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de-DE" sz="14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de-DE" sz="1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23</m:t>
                            </m:r>
                          </m:sub>
                        </m:sSub>
                        <m:sSub>
                          <m:sSubPr>
                            <m:ctrlPr>
                              <a:rPr lang="de-DE" sz="1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de-DE" sz="14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de-DE" sz="1400" dirty="0"/>
                </a:p>
              </p:txBody>
            </p:sp>
          </mc:Choice>
          <mc:Fallback xmlns="">
            <p:sp>
              <p:nvSpPr>
                <p:cNvPr id="44" name="TextBox 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3513" y="4849415"/>
                  <a:ext cx="2060499" cy="307777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b="-4000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Rectangle 8"/>
            <p:cNvSpPr>
              <a:spLocks noChangeArrowheads="1"/>
            </p:cNvSpPr>
            <p:nvPr/>
          </p:nvSpPr>
          <p:spPr bwMode="auto">
            <a:xfrm>
              <a:off x="179512" y="4507880"/>
              <a:ext cx="3960440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difference: measured position vs. expectation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932040" y="4230279"/>
            <a:ext cx="3960440" cy="663226"/>
            <a:chOff x="179512" y="4507880"/>
            <a:chExt cx="3960440" cy="66322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/>
                <p:cNvSpPr txBox="1"/>
                <p:nvPr/>
              </p:nvSpPr>
              <p:spPr>
                <a:xfrm>
                  <a:off x="823513" y="4833513"/>
                  <a:ext cx="2373727" cy="3375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de-DE" sz="1400" b="0" i="1" smtClean="0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de-DE" sz="1400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de-DE" sz="1400" b="0" i="1" smtClean="0">
                                <a:latin typeface="Cambria Math"/>
                                <a:ea typeface="Cambria Math"/>
                              </a:rPr>
                              <m:t>∆</m:t>
                            </m:r>
                          </m:sub>
                          <m:sup>
                            <m:r>
                              <a:rPr lang="de-DE" sz="14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de-DE" sz="1400" b="0" i="1" smtClean="0">
                            <a:latin typeface="Cambria Math"/>
                            <a:ea typeface="Cambria Math"/>
                          </a:rPr>
                          <m:t>=</m:t>
                        </m:r>
                        <m:sSubSup>
                          <m:sSubSupPr>
                            <m:ctrlPr>
                              <a:rPr lang="de-DE" sz="1400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de-DE" sz="1400" i="1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de-DE" sz="140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sz="1400" b="0" i="1" smtClean="0">
                                    <a:latin typeface="Cambria Math"/>
                                    <a:ea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de-DE" sz="1400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  <m:sup>
                            <m:r>
                              <a:rPr lang="de-DE" sz="14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de-DE" sz="14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bSup>
                          <m:sSubSupPr>
                            <m:ctrlPr>
                              <a:rPr lang="de-DE" sz="1400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de-DE" sz="1400" b="0" i="1" smtClean="0">
                                <a:latin typeface="Cambria Math"/>
                                <a:ea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de-DE" sz="1400" b="0" i="1" smtClean="0">
                                <a:latin typeface="Cambria Math"/>
                                <a:ea typeface="Cambria Math"/>
                              </a:rPr>
                              <m:t>21</m:t>
                            </m:r>
                          </m:sub>
                          <m:sup>
                            <m:r>
                              <a:rPr lang="de-DE" sz="14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de-DE" sz="1400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de-DE" sz="1400" i="1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de-DE" sz="14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sz="1400" i="1">
                                    <a:latin typeface="Cambria Math"/>
                                    <a:ea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de-DE" sz="1400" b="0" i="1" smtClean="0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  <m:sup>
                            <m:r>
                              <a:rPr lang="de-DE" sz="14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de-DE" sz="14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bSup>
                          <m:sSubSupPr>
                            <m:ctrlPr>
                              <a:rPr lang="de-DE" sz="1400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de-DE" sz="1400" i="1">
                                <a:latin typeface="Cambria Math"/>
                                <a:ea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de-DE" sz="14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  <m:r>
                              <a:rPr lang="de-DE" sz="1400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sub>
                          <m:sup>
                            <m:r>
                              <a:rPr lang="de-DE" sz="14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de-DE" sz="1400" i="1">
                                <a:latin typeface="Cambria Math"/>
                                <a:ea typeface="Cambria Math"/>
                              </a:rPr>
                            </m:ctrlPr>
                          </m:sSubSupPr>
                          <m:e>
                            <m:r>
                              <a:rPr lang="de-DE" sz="1400" i="1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sSub>
                              <m:sSubPr>
                                <m:ctrlPr>
                                  <a:rPr lang="de-DE" sz="14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sz="1400" i="1">
                                    <a:latin typeface="Cambria Math"/>
                                    <a:ea typeface="Cambria Math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de-DE" sz="1400" b="0" i="1" smtClean="0">
                                    <a:latin typeface="Cambria Math"/>
                                    <a:ea typeface="Cambria Math"/>
                                  </a:rPr>
                                  <m:t>3</m:t>
                                </m:r>
                              </m:sub>
                            </m:sSub>
                          </m:sub>
                          <m:sup>
                            <m:r>
                              <a:rPr lang="de-DE" sz="140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lang="de-DE" sz="1400" dirty="0"/>
                </a:p>
              </p:txBody>
            </p:sp>
          </mc:Choice>
          <mc:Fallback xmlns="">
            <p:sp>
              <p:nvSpPr>
                <p:cNvPr id="51" name="TextBox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3513" y="4833513"/>
                  <a:ext cx="2373727" cy="337593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Rectangle 8"/>
            <p:cNvSpPr>
              <a:spLocks noChangeArrowheads="1"/>
            </p:cNvSpPr>
            <p:nvPr/>
          </p:nvSpPr>
          <p:spPr bwMode="auto">
            <a:xfrm>
              <a:off x="179512" y="4507880"/>
              <a:ext cx="3960440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calculate variance (error propagation)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79512" y="5085184"/>
            <a:ext cx="3960440" cy="1375772"/>
            <a:chOff x="179512" y="5085184"/>
            <a:chExt cx="3960440" cy="137577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/>
                <p:cNvSpPr txBox="1"/>
                <p:nvPr/>
              </p:nvSpPr>
              <p:spPr>
                <a:xfrm>
                  <a:off x="823513" y="5426719"/>
                  <a:ext cx="1983941" cy="32720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de-DE" sz="140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40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de-DE" sz="140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400" b="0" i="1" smtClean="0"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</m:sub>
                      </m:sSub>
                      <m:r>
                        <a:rPr lang="de-DE" sz="1400" i="1" smtClean="0">
                          <a:latin typeface="Cambria Math"/>
                          <a:ea typeface="Cambria Math"/>
                        </a:rPr>
                        <m:t>~</m:t>
                      </m:r>
                      <m:r>
                        <a:rPr lang="de-DE" sz="1400" b="0" i="1" smtClean="0">
                          <a:latin typeface="Cambria Math"/>
                          <a:ea typeface="Cambria Math"/>
                        </a:rPr>
                        <m:t> </m:t>
                      </m:r>
                      <m:sSub>
                        <m:sSubPr>
                          <m:ctrlPr>
                            <a:rPr lang="de-DE" sz="14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4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de-DE" sz="14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400" i="1"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de-DE" sz="1400" i="1">
                          <a:latin typeface="Cambria Math"/>
                          <a:ea typeface="Cambria Math"/>
                        </a:rPr>
                        <m:t>~</m:t>
                      </m:r>
                    </m:oMath>
                  </a14:m>
                  <a:r>
                    <a:rPr lang="de-DE" sz="1400" dirty="0">
                      <a:ea typeface="Cambria Math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de-DE" sz="14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4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de-DE" sz="14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400" i="1"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sub>
                          </m:sSub>
                        </m:sub>
                      </m:sSub>
                      <m:r>
                        <a:rPr lang="de-DE" sz="1400" b="0" i="1" smtClean="0">
                          <a:latin typeface="Cambria Math"/>
                          <a:ea typeface="Cambria Math"/>
                        </a:rPr>
                        <m:t>=  </m:t>
                      </m:r>
                      <m:sSub>
                        <m:sSubPr>
                          <m:ctrlPr>
                            <a:rPr lang="de-DE" sz="14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400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de-DE" sz="1400" b="0" i="1" smtClean="0">
                              <a:latin typeface="Cambria Math"/>
                              <a:ea typeface="Cambria Math"/>
                            </a:rPr>
                            <m:t>𝐵𝑃𝑀</m:t>
                          </m:r>
                        </m:sub>
                      </m:sSub>
                    </m:oMath>
                  </a14:m>
                  <a:endParaRPr lang="de-DE" sz="1400" dirty="0" smtClean="0"/>
                </a:p>
              </p:txBody>
            </p:sp>
          </mc:Choice>
          <mc:Fallback xmlns="">
            <p:sp>
              <p:nvSpPr>
                <p:cNvPr id="55" name="TextBox 5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3513" y="5426719"/>
                  <a:ext cx="1983941" cy="327205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6" name="Rectangle 8"/>
            <p:cNvSpPr>
              <a:spLocks noChangeArrowheads="1"/>
            </p:cNvSpPr>
            <p:nvPr/>
          </p:nvSpPr>
          <p:spPr bwMode="auto">
            <a:xfrm>
              <a:off x="179512" y="5085184"/>
              <a:ext cx="3960440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all BPM readings with same error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851788" y="5733256"/>
                  <a:ext cx="2504788" cy="7277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400" b="0" i="1" smtClean="0">
                            <a:latin typeface="Cambria Math"/>
                            <a:ea typeface="Cambria Math"/>
                          </a:rPr>
                          <m:t>⇒     </m:t>
                        </m:r>
                        <m:sSub>
                          <m:sSubPr>
                            <m:ctrlPr>
                              <a:rPr lang="de-DE" sz="14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sz="1400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de-DE" sz="1400" b="0" i="1" smtClean="0">
                                <a:latin typeface="Cambria Math"/>
                                <a:ea typeface="Cambria Math"/>
                              </a:rPr>
                              <m:t>𝐵𝑃𝑀</m:t>
                            </m:r>
                          </m:sub>
                        </m:sSub>
                        <m:r>
                          <a:rPr lang="de-DE" sz="1400" b="0" i="1" smtClean="0">
                            <a:latin typeface="Cambria Math"/>
                            <a:ea typeface="Cambria Math"/>
                          </a:rPr>
                          <m:t>= </m:t>
                        </m:r>
                        <m:f>
                          <m:fPr>
                            <m:ctrlPr>
                              <a:rPr lang="de-DE" sz="1400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1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sz="1400" b="0" i="1" smtClean="0">
                                    <a:latin typeface="Cambria Math"/>
                                    <a:ea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de-DE" sz="1400" b="0" i="1" smtClean="0">
                                    <a:latin typeface="Cambria Math"/>
                                    <a:ea typeface="Cambria Math"/>
                                  </a:rPr>
                                  <m:t>∆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de-DE" sz="1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de-DE" sz="1400" b="0" i="1" smtClean="0">
                                    <a:latin typeface="Cambria Math"/>
                                    <a:ea typeface="Cambria Math"/>
                                  </a:rPr>
                                  <m:t>1+</m:t>
                                </m:r>
                                <m:sSubSup>
                                  <m:sSubSupPr>
                                    <m:ctrlPr>
                                      <a:rPr lang="de-DE" sz="14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sz="1400" i="1">
                                        <a:latin typeface="Cambria Math"/>
                                        <a:ea typeface="Cambria Math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de-DE" sz="1400" i="1">
                                        <a:latin typeface="Cambria Math"/>
                                        <a:ea typeface="Cambria Math"/>
                                      </a:rPr>
                                      <m:t>21</m:t>
                                    </m:r>
                                  </m:sub>
                                  <m:sup>
                                    <m:r>
                                      <a:rPr lang="de-DE" sz="14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de-DE" sz="1400" b="0" i="1" smtClean="0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de-DE" sz="14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sz="1400" i="1">
                                        <a:latin typeface="Cambria Math"/>
                                        <a:ea typeface="Cambria Math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de-DE" sz="1400" i="1">
                                        <a:latin typeface="Cambria Math"/>
                                        <a:ea typeface="Cambria Math"/>
                                      </a:rPr>
                                      <m:t>23</m:t>
                                    </m:r>
                                  </m:sub>
                                  <m:sup>
                                    <m:r>
                                      <a:rPr lang="de-DE" sz="14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rad>
                          </m:den>
                        </m:f>
                      </m:oMath>
                    </m:oMathPara>
                  </a14:m>
                  <a:endParaRPr lang="de-DE" sz="1400" dirty="0" smtClean="0"/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1788" y="5733256"/>
                  <a:ext cx="2504788" cy="727700"/>
                </a:xfrm>
                <a:prstGeom prst="rect">
                  <a:avLst/>
                </a:prstGeom>
                <a:blipFill rotWithShape="1"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0" name="Rectangle 8"/>
          <p:cNvSpPr>
            <a:spLocks noChangeArrowheads="1"/>
          </p:cNvSpPr>
          <p:nvPr/>
        </p:nvSpPr>
        <p:spPr bwMode="auto">
          <a:xfrm>
            <a:off x="4932040" y="5085515"/>
            <a:ext cx="3961136" cy="36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5"/>
              </a:buBlip>
            </a:pPr>
            <a:r>
              <a:rPr lang="el-GR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l-GR" sz="1400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de-DE" sz="1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→     N </a:t>
            </a:r>
            <a:r>
              <a:rPr lang="de-DE" sz="14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consecutive</a:t>
            </a:r>
            <a:r>
              <a:rPr lang="de-DE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4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position</a:t>
            </a:r>
            <a:r>
              <a:rPr lang="de-DE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400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  <a:r>
              <a:rPr lang="de-DE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283968" y="5644523"/>
            <a:ext cx="4584659" cy="728854"/>
            <a:chOff x="4283968" y="5644523"/>
            <a:chExt cx="4584659" cy="72885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/>
                <p:cNvSpPr txBox="1"/>
                <p:nvPr/>
              </p:nvSpPr>
              <p:spPr>
                <a:xfrm>
                  <a:off x="4925942" y="5644523"/>
                  <a:ext cx="3942685" cy="728854"/>
                </a:xfrm>
                <a:prstGeom prst="rect">
                  <a:avLst/>
                </a:prstGeom>
                <a:noFill/>
                <a:ln w="19050">
                  <a:solidFill>
                    <a:schemeClr val="accent2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140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de-DE" sz="140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de-DE" sz="1400" b="0" i="1" smtClean="0">
                                <a:latin typeface="Cambria Math"/>
                                <a:ea typeface="Cambria Math"/>
                              </a:rPr>
                              <m:t>𝐵𝑃𝑀</m:t>
                            </m:r>
                          </m:sub>
                        </m:sSub>
                        <m:r>
                          <a:rPr lang="de-DE" sz="1400" b="0" i="1" smtClean="0">
                            <a:latin typeface="Cambria Math"/>
                            <a:ea typeface="Cambria Math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de-DE" sz="1400" b="0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de-DE" sz="1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de-DE" sz="1400" b="0" i="1" smtClean="0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de-DE" sz="1400" b="0" i="1" smtClean="0">
                                    <a:latin typeface="Cambria Math"/>
                                    <a:ea typeface="Cambria Math"/>
                                  </a:rPr>
                                  <m:t>𝑁</m:t>
                                </m:r>
                                <m:r>
                                  <a:rPr lang="de-DE" sz="1400" b="0" i="1" smtClean="0">
                                    <a:latin typeface="Cambria Math"/>
                                    <a:ea typeface="Cambria Math"/>
                                  </a:rPr>
                                  <m:t>−1</m:t>
                                </m:r>
                              </m:den>
                            </m:f>
                            <m:f>
                              <m:fPr>
                                <m:ctrlPr>
                                  <a:rPr lang="de-DE" sz="14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nary>
                                  <m:naryPr>
                                    <m:chr m:val="∑"/>
                                    <m:limLoc m:val="subSup"/>
                                    <m:ctrlPr>
                                      <a:rPr lang="de-DE" sz="14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5"/>
                                      </m:rPr>
                                      <a:rPr lang="de-DE" sz="1400" b="0" i="1" smtClean="0">
                                        <a:latin typeface="Cambria Math"/>
                                        <a:ea typeface="Cambria Math"/>
                                      </a:rPr>
                                      <m:t>𝑖</m:t>
                                    </m:r>
                                    <m:r>
                                      <a:rPr lang="de-DE" sz="1400" b="0" i="1" smtClean="0">
                                        <a:latin typeface="Cambria Math"/>
                                        <a:ea typeface="Cambria Math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de-DE" sz="1400" b="0" i="1" smtClean="0">
                                        <a:latin typeface="Cambria Math"/>
                                        <a:ea typeface="Cambria Math"/>
                                      </a:rPr>
                                      <m:t>𝑁</m:t>
                                    </m:r>
                                  </m:sup>
                                  <m:e>
                                    <m:r>
                                      <a:rPr lang="de-DE" sz="1400" b="0" i="1" smtClean="0">
                                        <a:latin typeface="Cambria Math"/>
                                        <a:ea typeface="Cambria Math"/>
                                      </a:rPr>
                                      <m:t> </m:t>
                                    </m:r>
                                    <m:sSup>
                                      <m:sSupPr>
                                        <m:ctrlPr>
                                          <a:rPr lang="de-DE" sz="1400" b="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begChr m:val="{"/>
                                            <m:endChr m:val="}"/>
                                            <m:ctrlPr>
                                              <a:rPr lang="de-DE" sz="1400" i="1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de-DE" sz="1400" i="1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sz="1400" i="1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𝑦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sz="1400" i="1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2,</m:t>
                                                </m:r>
                                                <m:r>
                                                  <a:rPr lang="de-DE" sz="1400" i="1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sz="1400" i="1">
                                                <a:latin typeface="Cambria Math"/>
                                                <a:ea typeface="Cambria Math"/>
                                              </a:rPr>
                                              <m:t>−</m:t>
                                            </m:r>
                                            <m:d>
                                              <m:dPr>
                                                <m:ctrlPr>
                                                  <a:rPr lang="de-DE" sz="1400" i="1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sSub>
                                                  <m:sSubPr>
                                                    <m:ctrlPr>
                                                      <a:rPr lang="de-DE" sz="1400" i="1">
                                                        <a:latin typeface="Cambria Math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de-DE" sz="1400" i="1">
                                                        <a:latin typeface="Cambria Math"/>
                                                      </a:rPr>
                                                      <m:t>𝑋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de-DE" sz="1400" i="1">
                                                        <a:latin typeface="Cambria Math"/>
                                                      </a:rPr>
                                                      <m:t>21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de-DE" sz="1400" i="1">
                                                        <a:latin typeface="Cambria Math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de-DE" sz="1400" i="1">
                                                        <a:latin typeface="Cambria Math"/>
                                                      </a:rPr>
                                                      <m:t>𝑦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de-DE" sz="1400" i="1">
                                                        <a:latin typeface="Cambria Math"/>
                                                      </a:rPr>
                                                      <m:t>1,</m:t>
                                                    </m:r>
                                                    <m:r>
                                                      <a:rPr lang="de-DE" sz="1400" i="1">
                                                        <a:latin typeface="Cambria Math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</m:sSub>
                                                <m:r>
                                                  <a:rPr lang="de-DE" sz="1400" i="1">
                                                    <a:latin typeface="Cambria Math"/>
                                                  </a:rPr>
                                                  <m:t>+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de-DE" sz="1400" i="1">
                                                        <a:latin typeface="Cambria Math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de-DE" sz="1400" i="1">
                                                        <a:latin typeface="Cambria Math"/>
                                                      </a:rPr>
                                                      <m:t>𝑋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de-DE" sz="1400" i="1">
                                                        <a:latin typeface="Cambria Math"/>
                                                      </a:rPr>
                                                      <m:t>23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de-DE" sz="1400" i="1">
                                                        <a:latin typeface="Cambria Math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de-DE" sz="1400" i="1">
                                                        <a:latin typeface="Cambria Math"/>
                                                      </a:rPr>
                                                      <m:t>𝑦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de-DE" sz="1400" i="1">
                                                        <a:latin typeface="Cambria Math"/>
                                                      </a:rPr>
                                                      <m:t>3,</m:t>
                                                    </m:r>
                                                    <m:r>
                                                      <a:rPr lang="de-DE" sz="1400" i="1">
                                                        <a:latin typeface="Cambria Math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</m:d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de-DE" sz="14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num>
                              <m:den>
                                <m:r>
                                  <a:rPr lang="de-DE" sz="1400" i="1">
                                    <a:latin typeface="Cambria Math"/>
                                    <a:ea typeface="Cambria Math"/>
                                  </a:rPr>
                                  <m:t>1+</m:t>
                                </m:r>
                                <m:sSubSup>
                                  <m:sSubSupPr>
                                    <m:ctrlPr>
                                      <a:rPr lang="de-DE" sz="14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sz="1400" i="1">
                                        <a:latin typeface="Cambria Math"/>
                                        <a:ea typeface="Cambria Math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de-DE" sz="1400" i="1">
                                        <a:latin typeface="Cambria Math"/>
                                        <a:ea typeface="Cambria Math"/>
                                      </a:rPr>
                                      <m:t>21</m:t>
                                    </m:r>
                                  </m:sub>
                                  <m:sup>
                                    <m:r>
                                      <a:rPr lang="de-DE" sz="14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de-DE" sz="1400" i="1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sSubSup>
                                  <m:sSubSupPr>
                                    <m:ctrlPr>
                                      <a:rPr lang="de-DE" sz="14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sz="1400" i="1">
                                        <a:latin typeface="Cambria Math"/>
                                        <a:ea typeface="Cambria Math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de-DE" sz="1400" i="1">
                                        <a:latin typeface="Cambria Math"/>
                                        <a:ea typeface="Cambria Math"/>
                                      </a:rPr>
                                      <m:t>23</m:t>
                                    </m:r>
                                  </m:sub>
                                  <m:sup>
                                    <m:r>
                                      <a:rPr lang="de-DE" sz="14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</m:den>
                            </m:f>
                          </m:e>
                        </m:rad>
                      </m:oMath>
                    </m:oMathPara>
                  </a14:m>
                  <a:endParaRPr lang="de-DE" sz="1400" dirty="0" smtClean="0"/>
                </a:p>
              </p:txBody>
            </p:sp>
          </mc:Choice>
          <mc:Fallback xmlns="">
            <p:sp>
              <p:nvSpPr>
                <p:cNvPr id="63" name="TextBox 6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25942" y="5644523"/>
                  <a:ext cx="3942685" cy="728854"/>
                </a:xfrm>
                <a:prstGeom prst="rect">
                  <a:avLst/>
                </a:prstGeom>
                <a:blipFill rotWithShape="1">
                  <a:blip r:embed="rId19"/>
                  <a:stretch>
                    <a:fillRect/>
                  </a:stretch>
                </a:blipFill>
                <a:ln w="19050">
                  <a:solidFill>
                    <a:schemeClr val="accent2"/>
                  </a:solidFill>
                </a:ln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5" name="Right Arrow 64"/>
            <p:cNvSpPr/>
            <p:nvPr/>
          </p:nvSpPr>
          <p:spPr>
            <a:xfrm>
              <a:off x="4283968" y="5908702"/>
              <a:ext cx="323540" cy="191922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fontAlgn="base">
                <a:lnSpc>
                  <a:spcPct val="113000"/>
                </a:lnSpc>
                <a:spcBef>
                  <a:spcPct val="50000"/>
                </a:spcBef>
                <a:spcAft>
                  <a:spcPct val="0"/>
                </a:spcAft>
              </a:pPr>
              <a:endParaRPr lang="de-DE" sz="1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1228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de-DE" sz="120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Gero Kube, DESY / MDI</a:t>
            </a:r>
            <a:endParaRPr lang="en-GB" sz="1200">
              <a:solidFill>
                <a:srgbClr val="8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BPM“ </a:t>
            </a:r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Correlation</a:t>
            </a:r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(2)</a:t>
            </a:r>
            <a:endParaRPr lang="en-GB" sz="2800" b="1" dirty="0" smtClean="0">
              <a:solidFill>
                <a:srgbClr val="003E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90" y="65405"/>
            <a:ext cx="613555" cy="61355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05" y="692696"/>
            <a:ext cx="1121118" cy="2013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2" name="Rectangle 8"/>
          <p:cNvSpPr>
            <a:spLocks noChangeArrowheads="1"/>
          </p:cNvSpPr>
          <p:nvPr/>
        </p:nvSpPr>
        <p:spPr bwMode="auto">
          <a:xfrm>
            <a:off x="179390" y="907480"/>
            <a:ext cx="1540281" cy="36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5"/>
              </a:buBlip>
            </a:pP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2475142" y="2926395"/>
                <a:ext cx="3942685" cy="637995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20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20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de-DE" sz="1200" b="0" i="1" smtClean="0">
                              <a:latin typeface="Cambria Math"/>
                              <a:ea typeface="Cambria Math"/>
                            </a:rPr>
                            <m:t>𝐵𝑃𝑀</m:t>
                          </m:r>
                        </m:sub>
                      </m:sSub>
                      <m:r>
                        <a:rPr lang="de-DE" sz="1200" b="0" i="1" smtClean="0"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de-DE" sz="1200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de-DE" sz="1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de-DE" sz="12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de-DE" sz="1200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  <m:r>
                                <a:rPr lang="de-DE" sz="1200" b="0" i="1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den>
                          </m:f>
                          <m:f>
                            <m:fPr>
                              <m:ctrlPr>
                                <a:rPr lang="de-DE" sz="1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nary>
                                <m:naryPr>
                                  <m:chr m:val="∑"/>
                                  <m:limLoc m:val="subSup"/>
                                  <m:ctrlPr>
                                    <a:rPr lang="de-DE" sz="1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5"/>
                                    </m:rPr>
                                    <a:rPr lang="de-DE" sz="1200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  <m:r>
                                    <a:rPr lang="de-DE" sz="1200" b="0" i="1" smtClean="0">
                                      <a:latin typeface="Cambria Math"/>
                                      <a:ea typeface="Cambria Math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de-DE" sz="1200" b="0" i="1" smtClean="0"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sup>
                                <m:e>
                                  <m:r>
                                    <a:rPr lang="de-DE" sz="1200" b="0" i="1" smtClean="0">
                                      <a:latin typeface="Cambria Math"/>
                                      <a:ea typeface="Cambria Math"/>
                                    </a:rPr>
                                    <m:t> </m:t>
                                  </m:r>
                                  <m:sSup>
                                    <m:sSupPr>
                                      <m:ctrlPr>
                                        <a:rPr lang="de-DE" sz="12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begChr m:val="{"/>
                                          <m:endChr m:val="}"/>
                                          <m:ctrlPr>
                                            <a:rPr lang="de-DE" sz="1200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de-DE" sz="1200" i="1"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de-DE" sz="1200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𝑦</m:t>
                                              </m:r>
                                            </m:e>
                                            <m:sub>
                                              <m:r>
                                                <a:rPr lang="de-DE" sz="1200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2,</m:t>
                                              </m:r>
                                              <m:r>
                                                <a:rPr lang="de-DE" sz="1200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r>
                                            <a:rPr lang="de-DE" sz="1200" i="1">
                                              <a:latin typeface="Cambria Math"/>
                                              <a:ea typeface="Cambria Math"/>
                                            </a:rPr>
                                            <m:t>−</m:t>
                                          </m:r>
                                          <m:d>
                                            <m:dPr>
                                              <m:ctrlPr>
                                                <a:rPr lang="de-DE" sz="1200" i="1"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de-DE" sz="1200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de-DE" sz="1200" i="1">
                                                      <a:latin typeface="Cambria Math"/>
                                                    </a:rPr>
                                                    <m:t>𝑋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de-DE" sz="1200" i="1">
                                                      <a:latin typeface="Cambria Math"/>
                                                    </a:rPr>
                                                    <m:t>21</m:t>
                                                  </m:r>
                                                </m:sub>
                                              </m:sSub>
                                              <m:sSub>
                                                <m:sSubPr>
                                                  <m:ctrlPr>
                                                    <a:rPr lang="de-DE" sz="1200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de-DE" sz="1200" i="1">
                                                      <a:latin typeface="Cambria Math"/>
                                                    </a:rPr>
                                                    <m:t>𝑦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de-DE" sz="1200" i="1">
                                                      <a:latin typeface="Cambria Math"/>
                                                    </a:rPr>
                                                    <m:t>1,</m:t>
                                                  </m:r>
                                                  <m:r>
                                                    <a:rPr lang="de-DE" sz="1200" i="1">
                                                      <a:latin typeface="Cambria Math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de-DE" sz="1200" i="1">
                                                  <a:latin typeface="Cambria Math"/>
                                                </a:rPr>
                                                <m:t>+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de-DE" sz="1200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de-DE" sz="1200" i="1">
                                                      <a:latin typeface="Cambria Math"/>
                                                    </a:rPr>
                                                    <m:t>𝑋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de-DE" sz="1200" i="1">
                                                      <a:latin typeface="Cambria Math"/>
                                                    </a:rPr>
                                                    <m:t>23</m:t>
                                                  </m:r>
                                                </m:sub>
                                              </m:sSub>
                                              <m:sSub>
                                                <m:sSubPr>
                                                  <m:ctrlPr>
                                                    <a:rPr lang="de-DE" sz="1200" i="1"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de-DE" sz="1200" i="1">
                                                      <a:latin typeface="Cambria Math"/>
                                                    </a:rPr>
                                                    <m:t>𝑦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de-DE" sz="1200" i="1">
                                                      <a:latin typeface="Cambria Math"/>
                                                    </a:rPr>
                                                    <m:t>3,</m:t>
                                                  </m:r>
                                                  <m:r>
                                                    <a:rPr lang="de-DE" sz="1200" i="1">
                                                      <a:latin typeface="Cambria Math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</m:d>
                                    </m:e>
                                    <m:sup>
                                      <m:r>
                                        <a:rPr lang="de-DE" sz="1200" b="0" i="1" smtClean="0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nary>
                            </m:num>
                            <m:den>
                              <m:r>
                                <a:rPr lang="de-DE" sz="1200" i="1">
                                  <a:latin typeface="Cambria Math"/>
                                  <a:ea typeface="Cambria Math"/>
                                </a:rPr>
                                <m:t>1+</m:t>
                              </m:r>
                              <m:sSubSup>
                                <m:sSubSupPr>
                                  <m:ctrlPr>
                                    <a:rPr lang="de-DE" sz="12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1200" i="1">
                                      <a:latin typeface="Cambria Math"/>
                                      <a:ea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de-DE" sz="1200" i="1">
                                      <a:latin typeface="Cambria Math"/>
                                      <a:ea typeface="Cambria Math"/>
                                    </a:rPr>
                                    <m:t>21</m:t>
                                  </m:r>
                                </m:sub>
                                <m:sup>
                                  <m:r>
                                    <a:rPr lang="de-DE" sz="1200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de-DE" sz="1200" i="1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de-DE" sz="12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1200" i="1">
                                      <a:latin typeface="Cambria Math"/>
                                      <a:ea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de-DE" sz="1200" i="1">
                                      <a:latin typeface="Cambria Math"/>
                                      <a:ea typeface="Cambria Math"/>
                                    </a:rPr>
                                    <m:t>23</m:t>
                                  </m:r>
                                </m:sub>
                                <m:sup>
                                  <m:r>
                                    <a:rPr lang="de-DE" sz="1200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rad>
                    </m:oMath>
                  </m:oMathPara>
                </a14:m>
                <a:endParaRPr lang="de-DE" sz="1200" dirty="0" smtClean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5142" y="2926395"/>
                <a:ext cx="3942685" cy="63799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 Box 12"/>
          <p:cNvSpPr txBox="1">
            <a:spLocks noChangeArrowheads="1"/>
          </p:cNvSpPr>
          <p:nvPr/>
        </p:nvSpPr>
        <p:spPr bwMode="auto">
          <a:xfrm>
            <a:off x="532761" y="1216889"/>
            <a:ext cx="5695423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7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 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N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consecutive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position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measurements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with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3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adjacent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BPMs</a:t>
            </a:r>
          </a:p>
          <a:p>
            <a:pPr eaLnBrk="1" hangingPunct="1">
              <a:buFontTx/>
              <a:buBlip>
                <a:blip r:embed="rId7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determination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of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transfer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matrix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elements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b="1" i="1" dirty="0" smtClean="0">
                <a:solidFill>
                  <a:srgbClr val="333399"/>
                </a:solidFill>
                <a:cs typeface="Arial Unicode MS" pitchFamily="34" charset="-128"/>
              </a:rPr>
              <a:t>X</a:t>
            </a:r>
            <a:r>
              <a:rPr lang="de-DE" b="1" i="1" baseline="-25000" dirty="0" smtClean="0">
                <a:solidFill>
                  <a:srgbClr val="333399"/>
                </a:solidFill>
                <a:cs typeface="Arial Unicode MS" pitchFamily="34" charset="-128"/>
              </a:rPr>
              <a:t>21</a:t>
            </a:r>
            <a:r>
              <a:rPr lang="de-DE" b="1" i="1" dirty="0" smtClean="0">
                <a:solidFill>
                  <a:srgbClr val="333399"/>
                </a:solidFill>
                <a:cs typeface="Arial Unicode MS" pitchFamily="34" charset="-128"/>
              </a:rPr>
              <a:t>, X</a:t>
            </a:r>
            <a:r>
              <a:rPr lang="de-DE" b="1" i="1" baseline="-25000" dirty="0" smtClean="0">
                <a:solidFill>
                  <a:srgbClr val="333399"/>
                </a:solidFill>
                <a:cs typeface="Arial Unicode MS" pitchFamily="34" charset="-128"/>
              </a:rPr>
              <a:t>23</a:t>
            </a:r>
          </a:p>
          <a:p>
            <a:pPr eaLnBrk="1" hangingPunct="1"/>
            <a:r>
              <a:rPr lang="de-DE" sz="800" dirty="0">
                <a:solidFill>
                  <a:srgbClr val="000000"/>
                </a:solidFill>
                <a:cs typeface="Arial Unicode MS" pitchFamily="34" charset="-128"/>
              </a:rPr>
              <a:t> </a:t>
            </a:r>
            <a:r>
              <a:rPr lang="de-DE" sz="800" dirty="0" smtClean="0">
                <a:solidFill>
                  <a:srgbClr val="000000"/>
                </a:solidFill>
                <a:cs typeface="Arial Unicode MS" pitchFamily="34" charset="-128"/>
              </a:rPr>
              <a:t>                  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→   </a:t>
            </a:r>
            <a:r>
              <a:rPr lang="de-DE" u="sng" dirty="0" err="1" smtClean="0">
                <a:solidFill>
                  <a:schemeClr val="tx1"/>
                </a:solidFill>
                <a:cs typeface="Arial Unicode MS" pitchFamily="34" charset="-128"/>
              </a:rPr>
              <a:t>straight</a:t>
            </a:r>
            <a:r>
              <a:rPr lang="de-DE" u="sng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u="sng" dirty="0" err="1" smtClean="0">
                <a:solidFill>
                  <a:schemeClr val="tx1"/>
                </a:solidFill>
                <a:cs typeface="Arial Unicode MS" pitchFamily="34" charset="-128"/>
              </a:rPr>
              <a:t>forward</a:t>
            </a:r>
            <a:r>
              <a:rPr lang="de-DE" u="sng" dirty="0" smtClean="0">
                <a:solidFill>
                  <a:schemeClr val="tx1"/>
                </a:solidFill>
                <a:cs typeface="Arial Unicode MS" pitchFamily="34" charset="-128"/>
              </a:rPr>
              <a:t>: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        </a:t>
            </a:r>
            <a:r>
              <a:rPr lang="de-DE" dirty="0" err="1">
                <a:solidFill>
                  <a:schemeClr val="tx1"/>
                </a:solidFill>
                <a:cs typeface="Arial Unicode MS" pitchFamily="34" charset="-128"/>
              </a:rPr>
              <a:t>calculation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 Unicode MS" pitchFamily="34" charset="-128"/>
              </a:rPr>
              <a:t>according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 Unicode MS" pitchFamily="34" charset="-128"/>
              </a:rPr>
              <a:t>to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 beam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optics</a:t>
            </a:r>
            <a:endParaRPr lang="de-DE" dirty="0" smtClean="0">
              <a:solidFill>
                <a:schemeClr val="tx1"/>
              </a:solidFill>
              <a:cs typeface="Arial Unicode MS" pitchFamily="34" charset="-128"/>
            </a:endParaRPr>
          </a:p>
          <a:p>
            <a:pPr eaLnBrk="1" hangingPunct="1"/>
            <a:r>
              <a:rPr lang="de-DE" sz="500" dirty="0" smtClean="0">
                <a:solidFill>
                  <a:srgbClr val="000000"/>
                </a:solidFill>
                <a:cs typeface="Arial Unicode MS" pitchFamily="34" charset="-128"/>
              </a:rPr>
              <a:t>       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       </a:t>
            </a:r>
            <a:r>
              <a:rPr lang="de-DE" sz="500" dirty="0" smtClean="0">
                <a:solidFill>
                  <a:srgbClr val="000000"/>
                </a:solidFill>
                <a:cs typeface="Arial Unicode MS" pitchFamily="34" charset="-128"/>
              </a:rPr>
              <a:t> 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→   </a:t>
            </a:r>
            <a:r>
              <a:rPr lang="de-DE" u="sng" dirty="0" err="1">
                <a:solidFill>
                  <a:schemeClr val="tx1"/>
                </a:solidFill>
                <a:cs typeface="Arial Unicode MS" pitchFamily="34" charset="-128"/>
              </a:rPr>
              <a:t>model</a:t>
            </a:r>
            <a:r>
              <a:rPr lang="de-DE" u="sng" dirty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u="sng" dirty="0" err="1" smtClean="0">
                <a:solidFill>
                  <a:schemeClr val="tx1"/>
                </a:solidFill>
                <a:cs typeface="Arial Unicode MS" pitchFamily="34" charset="-128"/>
              </a:rPr>
              <a:t>independent</a:t>
            </a:r>
            <a:r>
              <a:rPr lang="de-DE" u="sng" dirty="0">
                <a:solidFill>
                  <a:schemeClr val="tx1"/>
                </a:solidFill>
                <a:cs typeface="Arial Unicode MS" pitchFamily="34" charset="-128"/>
              </a:rPr>
              <a:t>: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     </a:t>
            </a:r>
            <a:r>
              <a:rPr lang="de-DE" b="1" i="1" dirty="0" smtClean="0">
                <a:solidFill>
                  <a:schemeClr val="tx1"/>
                </a:solidFill>
                <a:cs typeface="Arial Unicode MS" pitchFamily="34" charset="-128"/>
              </a:rPr>
              <a:t>Moore-</a:t>
            </a:r>
            <a:r>
              <a:rPr lang="de-DE" b="1" i="1" dirty="0" err="1" smtClean="0">
                <a:solidFill>
                  <a:schemeClr val="tx1"/>
                </a:solidFill>
                <a:cs typeface="Arial Unicode MS" pitchFamily="34" charset="-128"/>
              </a:rPr>
              <a:t>Penrose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pseudo inverse</a:t>
            </a:r>
          </a:p>
          <a:p>
            <a:pPr eaLnBrk="1" hangingPunct="1"/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                                                    (least-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square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estimate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for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b="1" i="1" dirty="0" smtClean="0">
                <a:solidFill>
                  <a:schemeClr val="tx1"/>
                </a:solidFill>
                <a:cs typeface="Arial Unicode MS" pitchFamily="34" charset="-128"/>
              </a:rPr>
              <a:t>X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)</a:t>
            </a:r>
            <a:endParaRPr lang="de-DE" dirty="0" smtClean="0">
              <a:solidFill>
                <a:srgbClr val="333399"/>
              </a:solidFill>
              <a:cs typeface="Arial Unicode MS" pitchFamily="34" charset="-128"/>
            </a:endParaRPr>
          </a:p>
          <a:p>
            <a:pPr eaLnBrk="1" hangingPunct="1">
              <a:buFontTx/>
              <a:buBlip>
                <a:blip r:embed="rId7"/>
              </a:buBlip>
            </a:pPr>
            <a:r>
              <a:rPr lang="de-DE" b="1" i="1" baseline="-25000" dirty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b="1" i="1" baseline="-25000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BPM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resolution</a:t>
            </a:r>
            <a:endParaRPr lang="de-DE" b="1" i="1" dirty="0" smtClean="0">
              <a:solidFill>
                <a:srgbClr val="333399"/>
              </a:solidFill>
              <a:cs typeface="Arial Unicode MS" pitchFamily="34" charset="-128"/>
            </a:endParaRPr>
          </a:p>
          <a:p>
            <a:pPr eaLnBrk="1" hangingPunct="1"/>
            <a:r>
              <a:rPr lang="de-DE" sz="900" dirty="0" smtClean="0">
                <a:solidFill>
                  <a:srgbClr val="000000"/>
                </a:solidFill>
                <a:cs typeface="Arial Unicode MS" pitchFamily="34" charset="-128"/>
              </a:rPr>
              <a:t>                 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→  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evaluate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formula</a:t>
            </a:r>
            <a:endParaRPr lang="de-DE" dirty="0" smtClean="0">
              <a:solidFill>
                <a:schemeClr val="tx1"/>
              </a:solidFill>
              <a:cs typeface="Arial Unicode MS" pitchFamily="34" charset="-128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044010" y="1480512"/>
            <a:ext cx="2922757" cy="1438265"/>
            <a:chOff x="6044010" y="1480512"/>
            <a:chExt cx="2922757" cy="14382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/>
                <p:cNvSpPr txBox="1"/>
                <p:nvPr/>
              </p:nvSpPr>
              <p:spPr>
                <a:xfrm>
                  <a:off x="6044010" y="2132856"/>
                  <a:ext cx="2920478" cy="7859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de-DE" sz="1400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de-DE" sz="1400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de-DE" sz="140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2,1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r>
                                    <a:rPr lang="de-DE" sz="1400" i="1" smtClean="0">
                                      <a:latin typeface="Cambria Math"/>
                                      <a:ea typeface="Cambria Math"/>
                                    </a:rPr>
                                    <m:t>⋮</m:t>
                                  </m:r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de-DE" sz="140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2,</m:t>
                                      </m:r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𝑁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  <m:r>
                          <a:rPr lang="de-DE" sz="1400" b="0" i="1" smtClean="0">
                            <a:latin typeface="Cambria Math"/>
                          </a:rPr>
                          <m:t>= </m:t>
                        </m:r>
                        <m:d>
                          <m:dPr>
                            <m:ctrlPr>
                              <a:rPr lang="de-DE" sz="1400" b="0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de-DE" sz="1400" b="0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de-DE" sz="1400" b="0" i="1" smtClean="0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  <m:e>
                                  <m:sSub>
                                    <m:sSubPr>
                                      <m:ctrlPr>
                                        <a:rPr lang="de-DE" sz="14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1,1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de-DE" sz="14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3,1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r>
                                    <a:rPr lang="de-DE" sz="1400" b="0" i="1" smtClean="0">
                                      <a:latin typeface="Cambria Math"/>
                                      <a:ea typeface="Cambria Math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de-DE" sz="1400" b="0" i="1" smtClean="0">
                                      <a:latin typeface="Cambria Math"/>
                                      <a:ea typeface="Cambria Math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de-DE" sz="1400" b="0" i="1" smtClean="0">
                                      <a:latin typeface="Cambria Math"/>
                                      <a:ea typeface="Cambria Math"/>
                                    </a:rPr>
                                    <m:t>⋮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de-DE" sz="1400" b="0" i="1" smtClean="0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  <m:e>
                                  <m:sSub>
                                    <m:sSubPr>
                                      <m:ctrlPr>
                                        <a:rPr lang="de-DE" sz="14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1,</m:t>
                                      </m:r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𝑁</m:t>
                                      </m:r>
                                    </m:sub>
                                  </m:sSub>
                                </m:e>
                                <m:e>
                                  <m:sSub>
                                    <m:sSubPr>
                                      <m:ctrlPr>
                                        <a:rPr lang="de-DE" sz="14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3,</m:t>
                                      </m:r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𝑁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  <m:d>
                          <m:dPr>
                            <m:ctrlPr>
                              <a:rPr lang="de-DE" sz="1400" b="0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de-DE" sz="1400" b="0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de-DE" sz="14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de-DE" sz="14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21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de-DE" sz="14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de-DE" sz="1400" b="0" i="1" smtClean="0">
                                          <a:latin typeface="Cambria Math"/>
                                        </a:rPr>
                                        <m:t>23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oMath>
                    </m:oMathPara>
                  </a14:m>
                  <a:endParaRPr lang="de-DE" sz="1400" dirty="0"/>
                </a:p>
              </p:txBody>
            </p:sp>
          </mc:Choice>
          <mc:Fallback xmlns="">
            <p:sp>
              <p:nvSpPr>
                <p:cNvPr id="64" name="TextBox 6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44010" y="2132856"/>
                  <a:ext cx="2920478" cy="785921"/>
                </a:xfrm>
                <a:prstGeom prst="rect">
                  <a:avLst/>
                </a:prstGeom>
                <a:blipFill rotWithShape="1">
                  <a:blip r:embed="rId2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4" name="Group 13"/>
            <p:cNvGrpSpPr/>
            <p:nvPr/>
          </p:nvGrpSpPr>
          <p:grpSpPr>
            <a:xfrm>
              <a:off x="8193095" y="1480512"/>
              <a:ext cx="773672" cy="711613"/>
              <a:chOff x="8193095" y="1480512"/>
              <a:chExt cx="773672" cy="711613"/>
            </a:xfrm>
          </p:grpSpPr>
          <p:cxnSp>
            <p:nvCxnSpPr>
              <p:cNvPr id="13" name="Straight Arrow Connector 12"/>
              <p:cNvCxnSpPr/>
              <p:nvPr/>
            </p:nvCxnSpPr>
            <p:spPr bwMode="auto">
              <a:xfrm>
                <a:off x="8571464" y="1976101"/>
                <a:ext cx="0" cy="216024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6" name="Text Box 12"/>
              <p:cNvSpPr txBox="1">
                <a:spLocks noChangeArrowheads="1"/>
              </p:cNvSpPr>
              <p:nvPr/>
            </p:nvSpPr>
            <p:spPr bwMode="auto">
              <a:xfrm>
                <a:off x="8193095" y="1480512"/>
                <a:ext cx="773672" cy="4770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eaLnBrk="0" hangingPunct="0"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40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eaLnBrk="1" hangingPunct="1"/>
                <a:r>
                  <a:rPr lang="de-DE" sz="1000" dirty="0" err="1" smtClean="0">
                    <a:solidFill>
                      <a:schemeClr val="tx1"/>
                    </a:solidFill>
                    <a:cs typeface="Arial Unicode MS" pitchFamily="34" charset="-128"/>
                  </a:rPr>
                  <a:t>constant</a:t>
                </a:r>
                <a:r>
                  <a:rPr lang="de-DE" sz="1000" dirty="0" smtClean="0">
                    <a:solidFill>
                      <a:schemeClr val="tx1"/>
                    </a:solidFill>
                    <a:cs typeface="Arial Unicode MS" pitchFamily="34" charset="-128"/>
                  </a:rPr>
                  <a:t> </a:t>
                </a:r>
              </a:p>
              <a:p>
                <a:pPr eaLnBrk="1" hangingPunct="1"/>
                <a:r>
                  <a:rPr lang="de-DE" sz="1000" dirty="0" err="1" smtClean="0">
                    <a:solidFill>
                      <a:schemeClr val="tx1"/>
                    </a:solidFill>
                    <a:cs typeface="Arial Unicode MS" pitchFamily="34" charset="-128"/>
                  </a:rPr>
                  <a:t>offset</a:t>
                </a:r>
                <a:r>
                  <a:rPr lang="de-DE" sz="1000" dirty="0" smtClean="0">
                    <a:solidFill>
                      <a:schemeClr val="tx1"/>
                    </a:solidFill>
                    <a:cs typeface="Arial Unicode MS" pitchFamily="34" charset="-128"/>
                  </a:rPr>
                  <a:t> </a:t>
                </a:r>
                <a:r>
                  <a:rPr lang="de-DE" sz="1000" dirty="0" smtClean="0">
                    <a:solidFill>
                      <a:srgbClr val="333399"/>
                    </a:solidFill>
                    <a:cs typeface="Arial Unicode MS" pitchFamily="34" charset="-128"/>
                  </a:rPr>
                  <a:t> ≈ 0</a:t>
                </a:r>
                <a:endParaRPr lang="de-DE" sz="1000" dirty="0" smtClean="0">
                  <a:solidFill>
                    <a:schemeClr val="tx1"/>
                  </a:solidFill>
                  <a:cs typeface="Arial Unicode MS" pitchFamily="34" charset="-128"/>
                </a:endParaRPr>
              </a:p>
            </p:txBody>
          </p:sp>
        </p:grpSp>
      </p:grpSp>
      <p:sp>
        <p:nvSpPr>
          <p:cNvPr id="67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32885" y="3501008"/>
            <a:ext cx="8414351" cy="1747314"/>
            <a:chOff x="532885" y="3501008"/>
            <a:chExt cx="8414351" cy="174731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3501008"/>
              <a:ext cx="2935076" cy="1747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" name="Text Box 12"/>
            <p:cNvSpPr txBox="1">
              <a:spLocks noChangeArrowheads="1"/>
            </p:cNvSpPr>
            <p:nvPr/>
          </p:nvSpPr>
          <p:spPr bwMode="auto">
            <a:xfrm>
              <a:off x="532885" y="3628762"/>
              <a:ext cx="5191243" cy="9541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7"/>
                </a:buBlip>
              </a:pP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successive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application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to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all BPMs</a:t>
              </a:r>
              <a:endParaRPr lang="de-DE" dirty="0">
                <a:solidFill>
                  <a:srgbClr val="333399"/>
                </a:solidFill>
                <a:cs typeface="Arial Unicode MS" pitchFamily="34" charset="-128"/>
              </a:endParaRPr>
            </a:p>
            <a:p>
              <a:pPr eaLnBrk="1" hangingPunct="1"/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        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grouping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three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adjacent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BPMs</a:t>
              </a:r>
            </a:p>
            <a:p>
              <a:pPr eaLnBrk="1" hangingPunct="1"/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          </a:t>
              </a:r>
              <a:r>
                <a:rPr lang="de-DE" dirty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    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example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:  KEK-B</a:t>
              </a:r>
              <a:r>
                <a:rPr lang="de-DE" dirty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     </a:t>
              </a:r>
              <a:r>
                <a:rPr lang="de-DE" sz="1200" dirty="0" smtClean="0">
                  <a:solidFill>
                    <a:schemeClr val="bg1">
                      <a:lumMod val="50000"/>
                    </a:schemeClr>
                  </a:solidFill>
                  <a:cs typeface="Arial Unicode MS" pitchFamily="34" charset="-128"/>
                </a:rPr>
                <a:t>M. </a:t>
              </a:r>
              <a:r>
                <a:rPr lang="de-DE" sz="1200" dirty="0" err="1" smtClean="0">
                  <a:solidFill>
                    <a:schemeClr val="bg1">
                      <a:lumMod val="50000"/>
                    </a:schemeClr>
                  </a:solidFill>
                  <a:cs typeface="Arial Unicode MS" pitchFamily="34" charset="-128"/>
                </a:rPr>
                <a:t>Arinaga</a:t>
              </a:r>
              <a:r>
                <a:rPr lang="de-DE" sz="1200" dirty="0" smtClean="0">
                  <a:solidFill>
                    <a:schemeClr val="bg1">
                      <a:lumMod val="50000"/>
                    </a:schemeClr>
                  </a:solidFill>
                  <a:cs typeface="Arial Unicode MS" pitchFamily="34" charset="-128"/>
                </a:rPr>
                <a:t> et al., NIM A499 (2003) 100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79512" y="4797152"/>
            <a:ext cx="7272808" cy="1622291"/>
            <a:chOff x="179512" y="4507880"/>
            <a:chExt cx="7272808" cy="1622291"/>
          </a:xfrm>
        </p:grpSpPr>
        <p:sp>
          <p:nvSpPr>
            <p:cNvPr id="22" name="Rectangle 8"/>
            <p:cNvSpPr>
              <a:spLocks noChangeArrowheads="1"/>
            </p:cNvSpPr>
            <p:nvPr/>
          </p:nvSpPr>
          <p:spPr bwMode="auto">
            <a:xfrm>
              <a:off x="179512" y="4507880"/>
              <a:ext cx="2376264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5"/>
                </a:buBlip>
              </a:pP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restrictions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 Box 12"/>
            <p:cNvSpPr txBox="1">
              <a:spLocks noChangeArrowheads="1"/>
            </p:cNvSpPr>
            <p:nvPr/>
          </p:nvSpPr>
          <p:spPr bwMode="auto">
            <a:xfrm>
              <a:off x="539551" y="4852898"/>
              <a:ext cx="6912769" cy="12772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7"/>
                </a:buBlip>
              </a:pP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no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non-linear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elements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 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difficult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at DLS</a:t>
              </a:r>
              <a:endParaRPr lang="de-DE" dirty="0" smtClean="0">
                <a:solidFill>
                  <a:srgbClr val="333399"/>
                </a:solidFill>
                <a:cs typeface="Arial Unicode MS" pitchFamily="34" charset="-128"/>
              </a:endParaRPr>
            </a:p>
            <a:p>
              <a:pPr eaLnBrk="1" hangingPunct="1">
                <a:buFontTx/>
                <a:buBlip>
                  <a:blip r:embed="rId7"/>
                </a:buBlip>
              </a:pP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same </a:t>
              </a:r>
              <a:r>
                <a:rPr lang="de-DE" dirty="0" err="1">
                  <a:solidFill>
                    <a:schemeClr val="accent2"/>
                  </a:solidFill>
                  <a:cs typeface="Arial Unicode MS" pitchFamily="34" charset="-128"/>
                </a:rPr>
                <a:t>error</a:t>
              </a:r>
              <a:r>
                <a:rPr lang="de-DE" dirty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of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BPM </a:t>
              </a:r>
              <a:r>
                <a:rPr lang="de-DE" dirty="0" err="1" smtClean="0">
                  <a:solidFill>
                    <a:srgbClr val="333399"/>
                  </a:solidFill>
                  <a:cs typeface="Arial Unicode MS" pitchFamily="34" charset="-128"/>
                </a:rPr>
                <a:t>readings</a:t>
              </a:r>
              <a:r>
                <a:rPr lang="de-DE" dirty="0" smtClean="0">
                  <a:solidFill>
                    <a:srgbClr val="333399"/>
                  </a:solidFill>
                  <a:cs typeface="Arial Unicode MS" pitchFamily="34" charset="-128"/>
                </a:rPr>
                <a:t> 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</a:t>
              </a:r>
              <a:r>
                <a:rPr lang="de-DE" dirty="0">
                  <a:solidFill>
                    <a:schemeClr val="tx1"/>
                  </a:solidFill>
                  <a:cs typeface="Arial Unicode MS" pitchFamily="34" charset="-128"/>
                </a:rPr>
                <a:t>n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ot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possible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at PETRA III</a:t>
              </a:r>
            </a:p>
            <a:p>
              <a:pPr eaLnBrk="1" hangingPunct="1">
                <a:buBlip>
                  <a:blip r:embed="rId7"/>
                </a:buBlip>
              </a:pPr>
              <a:r>
                <a:rPr lang="de-DE" dirty="0">
                  <a:solidFill>
                    <a:schemeClr val="tx1"/>
                  </a:solidFill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sometimes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weak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correlations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with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accent2"/>
                  </a:solidFill>
                  <a:cs typeface="Arial Unicode MS" pitchFamily="34" charset="-128"/>
                </a:rPr>
                <a:t>neighbour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BPMs </a:t>
              </a:r>
            </a:p>
            <a:p>
              <a:pPr eaLnBrk="1" hangingPunct="1"/>
              <a:r>
                <a:rPr lang="de-DE" dirty="0">
                  <a:solidFill>
                    <a:schemeClr val="accent2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chemeClr val="accent2"/>
                  </a:solidFill>
                  <a:cs typeface="Arial Unicode MS" pitchFamily="34" charset="-128"/>
                </a:rPr>
                <a:t>       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large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uncertainty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in BPM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resolution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 (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especially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with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Moore-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Penrose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)</a:t>
              </a:r>
              <a:endParaRPr lang="de-DE" dirty="0">
                <a:solidFill>
                  <a:schemeClr val="tx1"/>
                </a:solidFill>
                <a:cs typeface="Arial Unicode MS" pitchFamily="34" charset="-128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6641976" y="5661248"/>
            <a:ext cx="2394520" cy="523220"/>
            <a:chOff x="973596" y="5754360"/>
            <a:chExt cx="2270035" cy="523220"/>
          </a:xfrm>
        </p:grpSpPr>
        <p:sp>
          <p:nvSpPr>
            <p:cNvPr id="28" name="Right Arrow 27"/>
            <p:cNvSpPr/>
            <p:nvPr/>
          </p:nvSpPr>
          <p:spPr>
            <a:xfrm>
              <a:off x="973596" y="5911776"/>
              <a:ext cx="323540" cy="191922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txBody>
            <a:bodyPr rtlCol="0" anchor="ctr">
              <a:noAutofit/>
            </a:bodyPr>
            <a:lstStyle/>
            <a:p>
              <a:pPr algn="ctr" fontAlgn="base">
                <a:lnSpc>
                  <a:spcPct val="113000"/>
                </a:lnSpc>
                <a:spcBef>
                  <a:spcPct val="50000"/>
                </a:spcBef>
                <a:spcAft>
                  <a:spcPct val="0"/>
                </a:spcAft>
              </a:pPr>
              <a:endParaRPr lang="de-DE" sz="1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1"/>
            <p:cNvSpPr txBox="1">
              <a:spLocks noChangeArrowheads="1"/>
            </p:cNvSpPr>
            <p:nvPr/>
          </p:nvSpPr>
          <p:spPr bwMode="auto">
            <a:xfrm>
              <a:off x="1416845" y="5754360"/>
              <a:ext cx="1826786" cy="523220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marL="285750" indent="-285750"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1pPr>
              <a:lvl2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2pPr>
              <a:lvl3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3pPr>
              <a:lvl4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4pPr>
              <a:lvl5pPr eaLnBrk="0" hangingPunct="0"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sz="1600" b="1">
                  <a:solidFill>
                    <a:schemeClr val="bg1"/>
                  </a:solidFill>
                  <a:latin typeface="Arial" charset="0"/>
                  <a:ea typeface="Droid Sans" charset="0"/>
                  <a:cs typeface="Droid Sans" charset="0"/>
                </a:defRPr>
              </a:lvl9pPr>
            </a:lstStyle>
            <a:p>
              <a:pPr marL="0" indent="0" algn="ctr" defTabSz="4572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sz="1400" b="0" dirty="0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phase advance ≠ n/2 </a:t>
              </a:r>
              <a:r>
                <a:rPr lang="el-GR" altLang="en-US" sz="1400" b="0" dirty="0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π</a:t>
              </a:r>
              <a:endParaRPr lang="en-US" altLang="en-US" sz="1400" b="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indent="0" algn="ctr" defTabSz="457200" eaLnBrk="1" hangingPunct="1">
                <a:spcBef>
                  <a:spcPct val="0"/>
                </a:spcBef>
                <a:defRPr/>
              </a:pPr>
              <a:r>
                <a:rPr lang="en-US" altLang="en-US" sz="1400" b="0" dirty="0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 = ±1, 3, 5, …</a:t>
              </a:r>
            </a:p>
          </p:txBody>
        </p:sp>
      </p:grpSp>
      <p:sp>
        <p:nvSpPr>
          <p:cNvPr id="26" name="Text Box 17"/>
          <p:cNvSpPr txBox="1">
            <a:spLocks noChangeArrowheads="1"/>
          </p:cNvSpPr>
          <p:nvPr/>
        </p:nvSpPr>
        <p:spPr bwMode="auto">
          <a:xfrm>
            <a:off x="4932040" y="6524625"/>
            <a:ext cx="39611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/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DEELS 2019 </a:t>
            </a:r>
            <a:r>
              <a:rPr lang="de-DE" sz="1200" dirty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@ ESRF, 4</a:t>
            </a:r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.6.2019</a:t>
            </a:r>
            <a:endParaRPr lang="en-GB" sz="1200" dirty="0">
              <a:solidFill>
                <a:srgbClr val="8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041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954918" y="1398868"/>
            <a:ext cx="4104456" cy="1606710"/>
            <a:chOff x="4963544" y="1398868"/>
            <a:chExt cx="4104456" cy="1606710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3544" y="1398868"/>
              <a:ext cx="4104456" cy="1606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 bwMode="auto">
            <a:xfrm>
              <a:off x="4963544" y="1556792"/>
              <a:ext cx="256528" cy="21602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6403704" y="1556792"/>
              <a:ext cx="256528" cy="21602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323850" y="765175"/>
            <a:ext cx="8496300" cy="0"/>
          </a:xfrm>
          <a:prstGeom prst="line">
            <a:avLst/>
          </a:prstGeom>
          <a:noFill/>
          <a:ln w="38100" cmpd="dbl">
            <a:solidFill>
              <a:srgbClr val="00589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323850" y="6524625"/>
            <a:ext cx="84963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50825" y="6545263"/>
            <a:ext cx="18002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de-DE" sz="1200" dirty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Gero Kube, DESY / MDI</a:t>
            </a:r>
            <a:endParaRPr lang="en-GB" sz="1200" dirty="0">
              <a:solidFill>
                <a:srgbClr val="808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200900" cy="647700"/>
          </a:xfrm>
          <a:noFill/>
        </p:spPr>
        <p:txBody>
          <a:bodyPr/>
          <a:lstStyle/>
          <a:p>
            <a:pPr algn="l" eaLnBrk="1" hangingPunct="1"/>
            <a:r>
              <a:rPr lang="de-DE" sz="2800" b="1" dirty="0" err="1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Principal</a:t>
            </a:r>
            <a:r>
              <a:rPr lang="de-DE" sz="2800" b="1" dirty="0" smtClean="0">
                <a:solidFill>
                  <a:srgbClr val="003E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Components Analysis (PCA)</a:t>
            </a:r>
            <a:endParaRPr lang="en-GB" sz="2800" b="1" dirty="0" smtClean="0">
              <a:solidFill>
                <a:srgbClr val="003E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990" y="65405"/>
            <a:ext cx="613555" cy="61355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905" y="692696"/>
            <a:ext cx="1121118" cy="20134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179390" y="907480"/>
            <a:ext cx="4627424" cy="361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SzPct val="111000"/>
              <a:buFont typeface="Helvetica" pitchFamily="34" charset="0"/>
              <a:buBlip>
                <a:blip r:embed="rId6"/>
              </a:buBlip>
            </a:pPr>
            <a:r>
              <a:rPr lang="en-US" sz="14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 of multivariate statistics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 Box 12"/>
          <p:cNvSpPr txBox="1">
            <a:spLocks noChangeArrowheads="1"/>
          </p:cNvSpPr>
          <p:nvPr/>
        </p:nvSpPr>
        <p:spPr bwMode="auto">
          <a:xfrm>
            <a:off x="532761" y="1216889"/>
            <a:ext cx="6127471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7"/>
              </a:buBlip>
            </a:pPr>
            <a:r>
              <a:rPr lang="de-DE" dirty="0">
                <a:solidFill>
                  <a:srgbClr val="333399"/>
                </a:solidFill>
                <a:cs typeface="Arial Unicode MS" pitchFamily="34" charset="-128"/>
              </a:rPr>
              <a:t>  </a:t>
            </a:r>
            <a:r>
              <a:rPr lang="en-US" dirty="0" smtClean="0">
                <a:solidFill>
                  <a:schemeClr val="accent2"/>
                </a:solidFill>
              </a:rPr>
              <a:t>conversion of set of correlated </a:t>
            </a:r>
            <a:r>
              <a:rPr lang="en-US" dirty="0">
                <a:solidFill>
                  <a:schemeClr val="accent2"/>
                </a:solidFill>
              </a:rPr>
              <a:t>variables </a:t>
            </a:r>
            <a:r>
              <a:rPr lang="en-US" dirty="0" smtClean="0">
                <a:solidFill>
                  <a:schemeClr val="accent2"/>
                </a:solidFill>
              </a:rPr>
              <a:t>into set of </a:t>
            </a:r>
            <a:r>
              <a:rPr lang="en-US" dirty="0">
                <a:solidFill>
                  <a:schemeClr val="accent2"/>
                </a:solidFill>
              </a:rPr>
              <a:t>linearly uncorrelated </a:t>
            </a:r>
            <a:r>
              <a:rPr lang="en-US" dirty="0" smtClean="0">
                <a:solidFill>
                  <a:schemeClr val="accent2"/>
                </a:solidFill>
              </a:rPr>
              <a:t>ones</a:t>
            </a:r>
          </a:p>
          <a:p>
            <a:pPr eaLnBrk="1" hangingPunct="1">
              <a:buFontTx/>
              <a:buBlip>
                <a:blip r:embed="rId7"/>
              </a:buBlip>
            </a:pPr>
            <a:r>
              <a:rPr lang="de-DE" sz="200" dirty="0" smtClean="0">
                <a:solidFill>
                  <a:srgbClr val="000000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         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→   </a:t>
            </a:r>
            <a:r>
              <a:rPr lang="de-DE" dirty="0" err="1">
                <a:solidFill>
                  <a:schemeClr val="tx1"/>
                </a:solidFill>
                <a:cs typeface="Arial Unicode MS" pitchFamily="34" charset="-128"/>
              </a:rPr>
              <a:t>principal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components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(PC)</a:t>
            </a:r>
            <a:endParaRPr lang="en-US" dirty="0" smtClean="0">
              <a:solidFill>
                <a:schemeClr val="accent2"/>
              </a:solidFill>
            </a:endParaRPr>
          </a:p>
          <a:p>
            <a:pPr eaLnBrk="1" hangingPunct="1">
              <a:buFontTx/>
              <a:buBlip>
                <a:blip r:embed="rId7"/>
              </a:buBlip>
            </a:pP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cleansing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of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correlations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in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data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sets</a:t>
            </a:r>
            <a:endParaRPr lang="de-DE" dirty="0">
              <a:solidFill>
                <a:srgbClr val="333399"/>
              </a:solidFill>
              <a:cs typeface="Arial Unicode MS" pitchFamily="34" charset="-128"/>
            </a:endParaRPr>
          </a:p>
          <a:p>
            <a:pPr eaLnBrk="1" hangingPunct="1"/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          </a:t>
            </a:r>
            <a:r>
              <a:rPr lang="de-DE" sz="200" dirty="0" smtClean="0">
                <a:solidFill>
                  <a:srgbClr val="000000"/>
                </a:solidFill>
                <a:cs typeface="Arial Unicode MS" pitchFamily="34" charset="-128"/>
              </a:rPr>
              <a:t> 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→  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structuring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of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large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data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sets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,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compression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, …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79512" y="2564904"/>
            <a:ext cx="8713663" cy="940351"/>
            <a:chOff x="179512" y="2706414"/>
            <a:chExt cx="8713663" cy="940351"/>
          </a:xfrm>
        </p:grpSpPr>
        <p:sp>
          <p:nvSpPr>
            <p:cNvPr id="37" name="Rectangle 8"/>
            <p:cNvSpPr>
              <a:spLocks noChangeArrowheads="1"/>
            </p:cNvSpPr>
            <p:nvPr/>
          </p:nvSpPr>
          <p:spPr bwMode="auto">
            <a:xfrm>
              <a:off x="179512" y="2706414"/>
              <a:ext cx="4627424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6"/>
                </a:buBlip>
              </a:pPr>
              <a:r>
                <a:rPr lang="en-US" sz="1400" dirty="0" err="1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prinicipal</a:t>
              </a: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axis determination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 Box 12"/>
            <p:cNvSpPr txBox="1">
              <a:spLocks noChangeArrowheads="1"/>
            </p:cNvSpPr>
            <p:nvPr/>
          </p:nvSpPr>
          <p:spPr bwMode="auto">
            <a:xfrm>
              <a:off x="532883" y="3015823"/>
              <a:ext cx="8360292" cy="6309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7"/>
                </a:buBlip>
              </a:pPr>
              <a:r>
                <a:rPr lang="en-US" dirty="0" smtClean="0">
                  <a:solidFill>
                    <a:schemeClr val="accent2"/>
                  </a:solidFill>
                </a:rPr>
                <a:t>  orientation of </a:t>
              </a:r>
              <a:r>
                <a:rPr lang="de-DE" dirty="0" err="1">
                  <a:solidFill>
                    <a:srgbClr val="333399"/>
                  </a:solidFill>
                  <a:cs typeface="Arial Unicode MS" pitchFamily="34" charset="-128"/>
                </a:rPr>
                <a:t>first</a:t>
              </a: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de-DE" dirty="0" err="1">
                  <a:solidFill>
                    <a:srgbClr val="333399"/>
                  </a:solidFill>
                  <a:cs typeface="Arial Unicode MS" pitchFamily="34" charset="-128"/>
                </a:rPr>
                <a:t>principal</a:t>
              </a:r>
              <a:r>
                <a:rPr lang="de-DE" dirty="0">
                  <a:solidFill>
                    <a:srgbClr val="333399"/>
                  </a:solidFill>
                  <a:cs typeface="Arial Unicode MS" pitchFamily="34" charset="-128"/>
                </a:rPr>
                <a:t> </a:t>
              </a:r>
              <a:r>
                <a:rPr lang="en-US" dirty="0" smtClean="0">
                  <a:solidFill>
                    <a:schemeClr val="accent2"/>
                  </a:solidFill>
                </a:rPr>
                <a:t>axis</a:t>
              </a:r>
            </a:p>
            <a:p>
              <a:pPr eaLnBrk="1" hangingPunct="1">
                <a:buFontTx/>
                <a:buBlip>
                  <a:blip r:embed="rId7"/>
                </a:buBlip>
              </a:pPr>
              <a:r>
                <a:rPr lang="de-DE" sz="200" dirty="0" smtClean="0">
                  <a:solidFill>
                    <a:srgbClr val="000000"/>
                  </a:solidFill>
                  <a:cs typeface="Arial Unicode MS" pitchFamily="34" charset="-128"/>
                </a:rPr>
                <a:t> </a:t>
              </a:r>
              <a:r>
                <a:rPr lang="de-DE" dirty="0" smtClean="0">
                  <a:solidFill>
                    <a:srgbClr val="000000"/>
                  </a:solidFill>
                  <a:cs typeface="Arial Unicode MS" pitchFamily="34" charset="-128"/>
                </a:rPr>
                <a:t>         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axis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rotation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such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that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overall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data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variance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is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maximized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   (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requires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centering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of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data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) </a:t>
              </a:r>
              <a:endParaRPr lang="en-US" dirty="0" smtClean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34982" y="3467129"/>
            <a:ext cx="7857498" cy="1448837"/>
            <a:chOff x="1034982" y="3608639"/>
            <a:chExt cx="7857498" cy="1448837"/>
          </a:xfrm>
        </p:grpSpPr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1686" y="3608639"/>
              <a:ext cx="3300794" cy="1448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Text Box 12"/>
            <p:cNvSpPr txBox="1">
              <a:spLocks noChangeArrowheads="1"/>
            </p:cNvSpPr>
            <p:nvPr/>
          </p:nvSpPr>
          <p:spPr bwMode="auto">
            <a:xfrm>
              <a:off x="1034982" y="3651157"/>
              <a:ext cx="4048200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/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alternative:  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minimize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projections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   (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hint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: </a:t>
              </a:r>
              <a:r>
                <a:rPr lang="el-GR" dirty="0" smtClean="0">
                  <a:solidFill>
                    <a:schemeClr val="tx1"/>
                  </a:solidFill>
                  <a:cs typeface="Arial Unicode MS" pitchFamily="34" charset="-128"/>
                </a:rPr>
                <a:t>χ</a:t>
              </a:r>
              <a:r>
                <a:rPr lang="de-DE" baseline="30000" dirty="0" smtClean="0">
                  <a:solidFill>
                    <a:schemeClr val="tx1"/>
                  </a:solidFill>
                  <a:cs typeface="Arial Unicode MS" pitchFamily="34" charset="-128"/>
                </a:rPr>
                <a:t>2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)</a:t>
              </a:r>
              <a:endParaRPr lang="en-US" dirty="0" smtClean="0">
                <a:solidFill>
                  <a:schemeClr val="accent2"/>
                </a:solidFill>
              </a:endParaRPr>
            </a:p>
          </p:txBody>
        </p:sp>
      </p:grpSp>
      <p:sp>
        <p:nvSpPr>
          <p:cNvPr id="49" name="Text Box 12"/>
          <p:cNvSpPr txBox="1">
            <a:spLocks noChangeArrowheads="1"/>
          </p:cNvSpPr>
          <p:nvPr/>
        </p:nvSpPr>
        <p:spPr bwMode="auto">
          <a:xfrm>
            <a:off x="530926" y="3854928"/>
            <a:ext cx="7669064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7"/>
              </a:buBlip>
            </a:pPr>
            <a:r>
              <a:rPr lang="en-US" dirty="0">
                <a:solidFill>
                  <a:schemeClr val="accent2"/>
                </a:solidFill>
              </a:rPr>
              <a:t> orientation of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second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(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third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, …) </a:t>
            </a:r>
            <a:r>
              <a:rPr lang="de-DE" dirty="0" err="1" smtClean="0">
                <a:solidFill>
                  <a:srgbClr val="333399"/>
                </a:solidFill>
                <a:cs typeface="Arial Unicode MS" pitchFamily="34" charset="-128"/>
              </a:rPr>
              <a:t>principal</a:t>
            </a:r>
            <a:r>
              <a:rPr lang="de-DE" dirty="0" smtClean="0">
                <a:solidFill>
                  <a:srgbClr val="333399"/>
                </a:solidFill>
                <a:cs typeface="Arial Unicode MS" pitchFamily="34" charset="-128"/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axis </a:t>
            </a:r>
            <a:endParaRPr lang="en-US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         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→    </a:t>
            </a:r>
            <a:r>
              <a:rPr lang="en-US" dirty="0" smtClean="0">
                <a:solidFill>
                  <a:schemeClr val="tx1"/>
                </a:solidFill>
              </a:rPr>
              <a:t>remove contribution of 1</a:t>
            </a:r>
            <a:r>
              <a:rPr lang="en-US" baseline="30000" dirty="0" smtClean="0">
                <a:solidFill>
                  <a:schemeClr val="tx1"/>
                </a:solidFill>
              </a:rPr>
              <a:t>st</a:t>
            </a:r>
            <a:r>
              <a:rPr lang="en-US" dirty="0" smtClean="0">
                <a:solidFill>
                  <a:schemeClr val="tx1"/>
                </a:solidFill>
              </a:rPr>
              <a:t> PC from data</a:t>
            </a:r>
          </a:p>
          <a:p>
            <a:pPr eaLnBrk="1" hangingPunct="1"/>
            <a:r>
              <a:rPr lang="de-DE" dirty="0" smtClean="0">
                <a:solidFill>
                  <a:srgbClr val="000000"/>
                </a:solidFill>
                <a:cs typeface="Arial Unicode MS" pitchFamily="34" charset="-128"/>
              </a:rPr>
              <a:t>           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→    </a:t>
            </a:r>
            <a:r>
              <a:rPr lang="en-US" dirty="0" smtClean="0">
                <a:solidFill>
                  <a:schemeClr val="tx1"/>
                </a:solidFill>
              </a:rPr>
              <a:t>repeat rotation and variance maximization</a:t>
            </a:r>
          </a:p>
          <a:p>
            <a:pPr eaLnBrk="1" hangingPunct="1"/>
            <a:r>
              <a:rPr lang="en-US" dirty="0" smtClean="0"/>
              <a:t>                   </a:t>
            </a:r>
            <a:r>
              <a:rPr lang="en-US" u="sng" dirty="0" smtClean="0">
                <a:solidFill>
                  <a:schemeClr val="tx1"/>
                </a:solidFill>
              </a:rPr>
              <a:t>condition:</a:t>
            </a:r>
            <a:r>
              <a:rPr lang="en-US" dirty="0" smtClean="0">
                <a:solidFill>
                  <a:schemeClr val="tx1"/>
                </a:solidFill>
              </a:rPr>
              <a:t>    uncorrelated </a:t>
            </a:r>
            <a:r>
              <a:rPr lang="en-US" dirty="0">
                <a:solidFill>
                  <a:schemeClr val="tx1"/>
                </a:solidFill>
              </a:rPr>
              <a:t>with (i.e., perpendicular to) </a:t>
            </a:r>
            <a:r>
              <a:rPr lang="en-US" dirty="0" smtClean="0">
                <a:solidFill>
                  <a:schemeClr val="tx1"/>
                </a:solidFill>
              </a:rPr>
              <a:t>first </a:t>
            </a:r>
            <a:r>
              <a:rPr lang="en-US" dirty="0">
                <a:solidFill>
                  <a:schemeClr val="tx1"/>
                </a:solidFill>
              </a:rPr>
              <a:t>principal component</a:t>
            </a:r>
            <a:endParaRPr lang="en-US" dirty="0" smtClean="0">
              <a:solidFill>
                <a:schemeClr val="tx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9512" y="5171046"/>
            <a:ext cx="5412174" cy="617186"/>
            <a:chOff x="179512" y="5171046"/>
            <a:chExt cx="5412174" cy="617186"/>
          </a:xfrm>
        </p:grpSpPr>
        <p:sp>
          <p:nvSpPr>
            <p:cNvPr id="25" name="Rectangle 8"/>
            <p:cNvSpPr>
              <a:spLocks noChangeArrowheads="1"/>
            </p:cNvSpPr>
            <p:nvPr/>
          </p:nvSpPr>
          <p:spPr bwMode="auto">
            <a:xfrm>
              <a:off x="179512" y="5171046"/>
              <a:ext cx="3888432" cy="361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SzPct val="111000"/>
                <a:buFont typeface="Helvetica" pitchFamily="34" charset="0"/>
                <a:buBlip>
                  <a:blip r:embed="rId6"/>
                </a:buBlip>
              </a:pPr>
              <a:r>
                <a:rPr lang="en-US" sz="1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US" sz="14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athematics behind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 Box 12"/>
            <p:cNvSpPr txBox="1">
              <a:spLocks noChangeArrowheads="1"/>
            </p:cNvSpPr>
            <p:nvPr/>
          </p:nvSpPr>
          <p:spPr bwMode="auto">
            <a:xfrm>
              <a:off x="532883" y="5480455"/>
              <a:ext cx="5058803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 eaLnBrk="0" hangingPunct="0"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1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eaLnBrk="1" hangingPunct="1">
                <a:buFontTx/>
                <a:buBlip>
                  <a:blip r:embed="rId7"/>
                </a:buBlip>
              </a:pPr>
              <a:r>
                <a:rPr lang="en-US" dirty="0" smtClean="0">
                  <a:solidFill>
                    <a:schemeClr val="accent2"/>
                  </a:solidFill>
                </a:rPr>
                <a:t>  form covariance matrix </a:t>
              </a:r>
              <a:r>
                <a:rPr lang="en-US" b="1" i="1" dirty="0" smtClean="0">
                  <a:solidFill>
                    <a:schemeClr val="accent2"/>
                  </a:solidFill>
                </a:rPr>
                <a:t>C</a:t>
              </a:r>
              <a:r>
                <a:rPr lang="en-US" dirty="0" smtClean="0">
                  <a:solidFill>
                    <a:schemeClr val="accent2"/>
                  </a:solidFill>
                </a:rPr>
                <a:t>  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→   real &amp;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symmetric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r>
                <a:rPr lang="de-DE" dirty="0" err="1" smtClean="0">
                  <a:solidFill>
                    <a:schemeClr val="tx1"/>
                  </a:solidFill>
                  <a:cs typeface="Arial Unicode MS" pitchFamily="34" charset="-128"/>
                </a:rPr>
                <a:t>matrix</a:t>
              </a:r>
              <a:r>
                <a:rPr lang="de-DE" dirty="0" smtClean="0">
                  <a:solidFill>
                    <a:schemeClr val="tx1"/>
                  </a:solidFill>
                  <a:cs typeface="Arial Unicode MS" pitchFamily="34" charset="-128"/>
                </a:rPr>
                <a:t> </a:t>
              </a:r>
              <a:endParaRPr lang="en-US" dirty="0" smtClean="0">
                <a:solidFill>
                  <a:schemeClr val="accent2"/>
                </a:solidFill>
              </a:endParaRPr>
            </a:p>
          </p:txBody>
        </p:sp>
      </p:grp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532625" y="5819118"/>
            <a:ext cx="4550557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7"/>
              </a:buBlip>
            </a:pPr>
            <a:r>
              <a:rPr lang="en-US" dirty="0" smtClean="0">
                <a:solidFill>
                  <a:schemeClr val="accent2"/>
                </a:solidFill>
              </a:rPr>
              <a:t>  diagonalization of  </a:t>
            </a:r>
            <a:r>
              <a:rPr lang="en-US" b="1" i="1" dirty="0" smtClean="0">
                <a:solidFill>
                  <a:schemeClr val="accent2"/>
                </a:solidFill>
              </a:rPr>
              <a:t>C</a:t>
            </a:r>
            <a:r>
              <a:rPr lang="en-US" dirty="0" smtClean="0">
                <a:solidFill>
                  <a:schemeClr val="accent2"/>
                </a:solidFill>
              </a:rPr>
              <a:t> 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→   </a:t>
            </a:r>
            <a:r>
              <a:rPr lang="de-DE" i="1" dirty="0" smtClean="0">
                <a:solidFill>
                  <a:schemeClr val="tx1"/>
                </a:solidFill>
                <a:cs typeface="Arial Unicode MS" pitchFamily="34" charset="-128"/>
              </a:rPr>
              <a:t>C = V </a:t>
            </a:r>
            <a:r>
              <a:rPr lang="el-GR" i="1" dirty="0">
                <a:solidFill>
                  <a:schemeClr val="tx1"/>
                </a:solidFill>
                <a:cs typeface="Arial Unicode MS" pitchFamily="34" charset="-128"/>
              </a:rPr>
              <a:t>Λ</a:t>
            </a:r>
            <a:r>
              <a:rPr lang="de-DE" i="1" dirty="0" smtClean="0">
                <a:solidFill>
                  <a:schemeClr val="tx1"/>
                </a:solidFill>
                <a:cs typeface="Arial Unicode MS" pitchFamily="34" charset="-128"/>
              </a:rPr>
              <a:t> V</a:t>
            </a:r>
            <a:r>
              <a:rPr lang="de-DE" i="1" baseline="30000" dirty="0" smtClean="0">
                <a:solidFill>
                  <a:schemeClr val="tx1"/>
                </a:solidFill>
                <a:cs typeface="Arial Unicode MS" pitchFamily="34" charset="-128"/>
              </a:rPr>
              <a:t>T</a:t>
            </a:r>
            <a:endParaRPr lang="de-DE" i="1" dirty="0" smtClean="0">
              <a:solidFill>
                <a:schemeClr val="tx1"/>
              </a:solidFill>
              <a:cs typeface="Arial Unicode MS" pitchFamily="34" charset="-128"/>
            </a:endParaRPr>
          </a:p>
          <a:p>
            <a:pPr eaLnBrk="1" hangingPunct="1"/>
            <a:r>
              <a:rPr lang="de-DE" i="1" dirty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i="1" dirty="0" smtClean="0">
                <a:solidFill>
                  <a:schemeClr val="tx1"/>
                </a:solidFill>
                <a:cs typeface="Arial Unicode MS" pitchFamily="34" charset="-128"/>
              </a:rPr>
              <a:t>     </a:t>
            </a:r>
            <a:r>
              <a:rPr lang="de-DE" dirty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   </a:t>
            </a:r>
            <a:r>
              <a:rPr lang="de-DE" i="1" dirty="0" smtClean="0">
                <a:solidFill>
                  <a:schemeClr val="tx1"/>
                </a:solidFill>
                <a:cs typeface="Arial Unicode MS" pitchFamily="34" charset="-128"/>
              </a:rPr>
              <a:t>V :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 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formed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by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orthonormal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eigen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vectors</a:t>
            </a:r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5197194" y="5475704"/>
            <a:ext cx="3839302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7"/>
              </a:buBlip>
            </a:pPr>
            <a:r>
              <a:rPr lang="en-US" dirty="0" smtClean="0">
                <a:solidFill>
                  <a:schemeClr val="accent2"/>
                </a:solidFill>
              </a:rPr>
              <a:t>  </a:t>
            </a:r>
            <a:r>
              <a:rPr lang="en-US" dirty="0" err="1" smtClean="0">
                <a:solidFill>
                  <a:schemeClr val="accent2"/>
                </a:solidFill>
              </a:rPr>
              <a:t>eigen</a:t>
            </a:r>
            <a:r>
              <a:rPr lang="en-US" dirty="0" smtClean="0">
                <a:solidFill>
                  <a:schemeClr val="accent2"/>
                </a:solidFill>
              </a:rPr>
              <a:t> vectors 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→  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principal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components</a:t>
            </a:r>
            <a:endParaRPr lang="de-DE" dirty="0" smtClean="0">
              <a:solidFill>
                <a:schemeClr val="tx1"/>
              </a:solidFill>
              <a:cs typeface="Arial Unicode MS" pitchFamily="34" charset="-128"/>
            </a:endParaRPr>
          </a:p>
          <a:p>
            <a:pPr eaLnBrk="1" hangingPunct="1"/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   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eigen </a:t>
            </a:r>
            <a:r>
              <a:rPr lang="de-DE" dirty="0" err="1" smtClean="0">
                <a:solidFill>
                  <a:schemeClr val="accent2"/>
                </a:solidFill>
                <a:cs typeface="Arial Unicode MS" pitchFamily="34" charset="-128"/>
              </a:rPr>
              <a:t>values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 (</a:t>
            </a:r>
            <a:r>
              <a:rPr lang="el-GR" i="1" dirty="0" smtClean="0">
                <a:solidFill>
                  <a:schemeClr val="accent2"/>
                </a:solidFill>
                <a:cs typeface="Arial Unicode MS" pitchFamily="34" charset="-128"/>
              </a:rPr>
              <a:t>Λ</a:t>
            </a:r>
            <a:r>
              <a:rPr lang="de-DE" dirty="0" smtClean="0">
                <a:solidFill>
                  <a:schemeClr val="accent2"/>
                </a:solidFill>
                <a:cs typeface="Arial Unicode MS" pitchFamily="34" charset="-128"/>
              </a:rPr>
              <a:t>)</a:t>
            </a:r>
            <a:r>
              <a:rPr lang="en-US" dirty="0" smtClean="0">
                <a:solidFill>
                  <a:schemeClr val="accent2"/>
                </a:solidFill>
              </a:rPr>
              <a:t>  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→  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amount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of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variance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cs typeface="Arial Unicode MS" pitchFamily="34" charset="-128"/>
              </a:rPr>
              <a:t>for</a:t>
            </a:r>
            <a:r>
              <a:rPr lang="de-DE" dirty="0" smtClean="0">
                <a:solidFill>
                  <a:schemeClr val="tx1"/>
                </a:solidFill>
                <a:cs typeface="Arial Unicode MS" pitchFamily="34" charset="-128"/>
              </a:rPr>
              <a:t> PC</a:t>
            </a:r>
            <a:endParaRPr lang="de-DE" dirty="0">
              <a:solidFill>
                <a:schemeClr val="tx1"/>
              </a:solidFill>
              <a:cs typeface="Arial Unicode MS" pitchFamily="34" charset="-128"/>
            </a:endParaRPr>
          </a:p>
        </p:txBody>
      </p:sp>
      <p:sp>
        <p:nvSpPr>
          <p:cNvPr id="32" name="Text Box 12"/>
          <p:cNvSpPr txBox="1">
            <a:spLocks noChangeArrowheads="1"/>
          </p:cNvSpPr>
          <p:nvPr/>
        </p:nvSpPr>
        <p:spPr bwMode="auto">
          <a:xfrm>
            <a:off x="5199151" y="6137939"/>
            <a:ext cx="383734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buFontTx/>
              <a:buBlip>
                <a:blip r:embed="rId7"/>
              </a:buBlip>
            </a:pPr>
            <a:r>
              <a:rPr lang="en-US" dirty="0" smtClean="0">
                <a:solidFill>
                  <a:schemeClr val="accent2"/>
                </a:solidFill>
              </a:rPr>
              <a:t>  sort </a:t>
            </a:r>
            <a:r>
              <a:rPr lang="en-US" dirty="0" err="1" smtClean="0">
                <a:solidFill>
                  <a:schemeClr val="accent2"/>
                </a:solidFill>
              </a:rPr>
              <a:t>eigen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vectors according to </a:t>
            </a:r>
            <a:r>
              <a:rPr lang="en-US" dirty="0" err="1" smtClean="0">
                <a:solidFill>
                  <a:schemeClr val="accent2"/>
                </a:solidFill>
              </a:rPr>
              <a:t>eigen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values </a:t>
            </a:r>
            <a:endParaRPr lang="en-US" dirty="0" smtClean="0">
              <a:solidFill>
                <a:schemeClr val="accent2"/>
              </a:solidFill>
            </a:endParaRPr>
          </a:p>
        </p:txBody>
      </p:sp>
      <p:sp>
        <p:nvSpPr>
          <p:cNvPr id="30" name="Text Box 17"/>
          <p:cNvSpPr txBox="1">
            <a:spLocks noChangeArrowheads="1"/>
          </p:cNvSpPr>
          <p:nvPr/>
        </p:nvSpPr>
        <p:spPr bwMode="auto">
          <a:xfrm>
            <a:off x="4932040" y="6524625"/>
            <a:ext cx="39611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r" eaLnBrk="1" hangingPunct="1"/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DEELS 2019 </a:t>
            </a:r>
            <a:r>
              <a:rPr lang="de-DE" sz="1200" dirty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@ ESRF, 4</a:t>
            </a:r>
            <a:r>
              <a:rPr lang="de-DE" sz="1200" dirty="0" smtClean="0">
                <a:solidFill>
                  <a:srgbClr val="8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.6.2019</a:t>
            </a:r>
            <a:endParaRPr lang="en-GB" sz="1200" dirty="0">
              <a:solidFill>
                <a:srgbClr val="808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617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28" grpId="0"/>
      <p:bldP spid="29" grpId="0"/>
      <p:bldP spid="32" grpId="0"/>
    </p:bldLst>
  </p:timing>
</p:sld>
</file>

<file path=ppt/theme/theme1.xml><?xml version="1.0" encoding="utf-8"?>
<a:theme xmlns:a="http://schemas.openxmlformats.org/drawingml/2006/main" name="1_DESY1">
  <a:themeElements>
    <a:clrScheme name="DESY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Y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DESY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DESY1">
  <a:themeElements>
    <a:clrScheme name="DESY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Y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DESY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DESY1">
  <a:themeElements>
    <a:clrScheme name="DESY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Y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DESY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DESY1">
  <a:themeElements>
    <a:clrScheme name="DESY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Y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DESY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Y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Y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DESY1</Template>
  <TotalTime>0</TotalTime>
  <Words>2909</Words>
  <Application>Microsoft Office PowerPoint</Application>
  <PresentationFormat>On-screen Show (4:3)</PresentationFormat>
  <Paragraphs>387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19</vt:i4>
      </vt:variant>
    </vt:vector>
  </HeadingPairs>
  <TitlesOfParts>
    <vt:vector size="34" baseType="lpstr">
      <vt:lpstr>Arial</vt:lpstr>
      <vt:lpstr>Arial Unicode MS</vt:lpstr>
      <vt:lpstr>ＭＳ Ｐゴシック</vt:lpstr>
      <vt:lpstr>Wingdings</vt:lpstr>
      <vt:lpstr>Droid Sans</vt:lpstr>
      <vt:lpstr>Times New Roman</vt:lpstr>
      <vt:lpstr>Cambria Math</vt:lpstr>
      <vt:lpstr>Calibri</vt:lpstr>
      <vt:lpstr>Comic Sans MS</vt:lpstr>
      <vt:lpstr>Symbol</vt:lpstr>
      <vt:lpstr>Helvetica</vt:lpstr>
      <vt:lpstr>1_DESY1</vt:lpstr>
      <vt:lpstr>3_DESY1</vt:lpstr>
      <vt:lpstr>4_DESY1</vt:lpstr>
      <vt:lpstr>5_DESY1</vt:lpstr>
      <vt:lpstr>BPM Resolution Studies at PETRA III</vt:lpstr>
      <vt:lpstr>PETRA III @ DESY</vt:lpstr>
      <vt:lpstr>PETRA IV: Overview </vt:lpstr>
      <vt:lpstr>PETRA IV: Diffraction Limited Light Source  </vt:lpstr>
      <vt:lpstr>BPM Resolution</vt:lpstr>
      <vt:lpstr>BPM Resolution Measurements</vt:lpstr>
      <vt:lpstr>„Three BPM“ Correlation Method</vt:lpstr>
      <vt:lpstr>„Three BPM“ Correlation Method (2)</vt:lpstr>
      <vt:lpstr>Principal Components Analysis (PCA)</vt:lpstr>
      <vt:lpstr>Principal Components Analysis (2) </vt:lpstr>
      <vt:lpstr>PCA Example</vt:lpstr>
      <vt:lpstr>PETRA III BPM System</vt:lpstr>
      <vt:lpstr>BPM Resolution Studies</vt:lpstr>
      <vt:lpstr>TbT Single Bunch Resolution</vt:lpstr>
      <vt:lpstr>Test of Read-out Electronics</vt:lpstr>
      <vt:lpstr>Resolution Comparison</vt:lpstr>
      <vt:lpstr>Closed Orbit &amp; Stability</vt:lpstr>
      <vt:lpstr>Closed Orbit Resolution</vt:lpstr>
      <vt:lpstr>Conclusion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Inorganic Scintillaters for Beam Diagnostics</dc:title>
  <dc:subject>RREPS'11, Egham (UK)</dc:subject>
  <dc:creator>Gero Kube</dc:creator>
  <cp:lastModifiedBy>Kube, Gero</cp:lastModifiedBy>
  <cp:revision>1628</cp:revision>
  <cp:lastPrinted>2012-05-16T10:51:21Z</cp:lastPrinted>
  <dcterms:created xsi:type="dcterms:W3CDTF">2006-04-21T14:03:23Z</dcterms:created>
  <dcterms:modified xsi:type="dcterms:W3CDTF">2019-05-28T07:56:47Z</dcterms:modified>
</cp:coreProperties>
</file>