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  <p:sldMasterId id="2147483670" r:id="rId2"/>
    <p:sldMasterId id="2147483691" r:id="rId3"/>
  </p:sldMasterIdLst>
  <p:notesMasterIdLst>
    <p:notesMasterId r:id="rId26"/>
  </p:notesMasterIdLst>
  <p:handoutMasterIdLst>
    <p:handoutMasterId r:id="rId27"/>
  </p:handoutMasterIdLst>
  <p:sldIdLst>
    <p:sldId id="256" r:id="rId4"/>
    <p:sldId id="271" r:id="rId5"/>
    <p:sldId id="272" r:id="rId6"/>
    <p:sldId id="293" r:id="rId7"/>
    <p:sldId id="297" r:id="rId8"/>
    <p:sldId id="277" r:id="rId9"/>
    <p:sldId id="298" r:id="rId10"/>
    <p:sldId id="310" r:id="rId11"/>
    <p:sldId id="299" r:id="rId12"/>
    <p:sldId id="296" r:id="rId13"/>
    <p:sldId id="278" r:id="rId14"/>
    <p:sldId id="301" r:id="rId15"/>
    <p:sldId id="302" r:id="rId16"/>
    <p:sldId id="303" r:id="rId17"/>
    <p:sldId id="304" r:id="rId18"/>
    <p:sldId id="281" r:id="rId19"/>
    <p:sldId id="305" r:id="rId20"/>
    <p:sldId id="306" r:id="rId21"/>
    <p:sldId id="307" r:id="rId22"/>
    <p:sldId id="309" r:id="rId23"/>
    <p:sldId id="308" r:id="rId24"/>
    <p:sldId id="289" r:id="rId25"/>
  </p:sldIdLst>
  <p:sldSz cx="9144000" cy="6858000" type="screen4x3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24C6"/>
    <a:srgbClr val="DCE6F2"/>
    <a:srgbClr val="EFE125"/>
    <a:srgbClr val="FFFF00"/>
    <a:srgbClr val="F0DC08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57" autoAdjust="0"/>
    <p:restoredTop sz="94673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275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93F743-B405-4AFD-B233-B9C056B91DF6}" type="datetimeFigureOut">
              <a:rPr lang="fr-FR" smtClean="0"/>
              <a:t>04/06/2019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585F3-C6D7-42DC-8DBC-CAA08634A0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446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6347" cy="4964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3" y="2"/>
            <a:ext cx="2946347" cy="4964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CC8582-32F8-4511-BE8E-9127F14BA016}" type="datetimeFigureOut">
              <a:rPr lang="fr-FR" smtClean="0"/>
              <a:t>04/06/2019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7287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927" y="4716661"/>
            <a:ext cx="5439410" cy="44684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31600"/>
            <a:ext cx="2946347" cy="4964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3" y="9431600"/>
            <a:ext cx="2946347" cy="4964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2F002-206D-4184-B39E-C7D93CBC59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645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1FD1-3CFD-4394-8B60-0025C3F980F3}" type="datetime1">
              <a:rPr lang="fr-FR" smtClean="0"/>
              <a:t>04/06/2019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fr-FR" dirty="0"/>
          </a:p>
        </p:txBody>
      </p:sp>
      <p:sp>
        <p:nvSpPr>
          <p:cNvPr id="6" name="Rectangle 5"/>
          <p:cNvSpPr/>
          <p:nvPr userDrawn="1"/>
        </p:nvSpPr>
        <p:spPr>
          <a:xfrm flipH="1">
            <a:off x="3131840" y="4523636"/>
            <a:ext cx="6017581" cy="1065604"/>
          </a:xfrm>
          <a:prstGeom prst="rect">
            <a:avLst/>
          </a:prstGeom>
          <a:solidFill>
            <a:schemeClr val="bg1">
              <a:lumMod val="50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EDE12"/>
              </a:solidFill>
            </a:endParaRPr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3131840" y="5275833"/>
            <a:ext cx="6012163" cy="0"/>
          </a:xfrm>
          <a:prstGeom prst="line">
            <a:avLst/>
          </a:prstGeom>
          <a:ln w="73025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31840" y="4409665"/>
            <a:ext cx="5935803" cy="1143000"/>
          </a:xfrm>
        </p:spPr>
        <p:txBody>
          <a:bodyPr>
            <a:normAutofit/>
          </a:bodyPr>
          <a:lstStyle>
            <a:lvl1pPr algn="r"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7047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OLEIL - fond gris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50CC-5D2A-480A-A7CB-12BB3D94A6E0}" type="datetime1">
              <a:rPr lang="fr-FR" smtClean="0"/>
              <a:t>04/06/2019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253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gris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50CC-5D2A-480A-A7CB-12BB3D94A6E0}" type="datetime1">
              <a:rPr lang="fr-FR" smtClean="0"/>
              <a:t>04/06/2019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20000" y="1260000"/>
            <a:ext cx="7920000" cy="48600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2" y="743602"/>
            <a:ext cx="7524333" cy="0"/>
          </a:xfrm>
          <a:prstGeom prst="line">
            <a:avLst/>
          </a:prstGeom>
          <a:ln w="38100" cmpd="tri">
            <a:solidFill>
              <a:srgbClr val="F0D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937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LEIL - fond gris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50CC-5D2A-480A-A7CB-12BB3D94A6E0}" type="datetime1">
              <a:rPr lang="fr-FR" smtClean="0"/>
              <a:t>04/06/2019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6692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flipH="1">
            <a:off x="1691680" y="4492805"/>
            <a:ext cx="7452320" cy="1065604"/>
          </a:xfrm>
          <a:prstGeom prst="rect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8"/>
          <p:cNvCxnSpPr/>
          <p:nvPr userDrawn="1"/>
        </p:nvCxnSpPr>
        <p:spPr>
          <a:xfrm flipH="1">
            <a:off x="1691680" y="5301208"/>
            <a:ext cx="7452321" cy="0"/>
          </a:xfrm>
          <a:prstGeom prst="line">
            <a:avLst/>
          </a:prstGeom>
          <a:ln w="73025" cmpd="tri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57260" y="4689711"/>
            <a:ext cx="7210800" cy="5652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1FD1-3CFD-4394-8B60-0025C3F980F3}" type="datetime1">
              <a:rPr lang="fr-FR" smtClean="0"/>
              <a:t>04/06/2019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1356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1FD1-3CFD-4394-8B60-0025C3F980F3}" type="datetime1">
              <a:rPr lang="fr-FR" smtClean="0"/>
              <a:t>04/06/2019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211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LEIL - fond blanc - 1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281600" y="6357600"/>
            <a:ext cx="2347200" cy="365125"/>
          </a:xfrm>
          <a:prstGeom prst="rect">
            <a:avLst/>
          </a:prstGeom>
        </p:spPr>
        <p:txBody>
          <a:bodyPr/>
          <a:lstStyle/>
          <a:p>
            <a:fld id="{5452BFBD-4454-4E1C-9464-871A371187D9}" type="datetime1">
              <a:rPr lang="fr-FR" smtClean="0"/>
              <a:t>04/06/2019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21600" y="6357600"/>
            <a:ext cx="38304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452000" y="6356350"/>
            <a:ext cx="1234800" cy="365125"/>
          </a:xfrm>
          <a:prstGeom prst="rect">
            <a:avLst/>
          </a:prstGeom>
        </p:spPr>
        <p:txBody>
          <a:bodyPr/>
          <a:lstStyle/>
          <a:p>
            <a:fld id="{5F1D9307-60FB-4D94-9F62-EB849F8F54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2" y="743602"/>
            <a:ext cx="7524333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3129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blanc - 1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281600" y="6357600"/>
            <a:ext cx="2347200" cy="365125"/>
          </a:xfrm>
          <a:prstGeom prst="rect">
            <a:avLst/>
          </a:prstGeom>
        </p:spPr>
        <p:txBody>
          <a:bodyPr/>
          <a:lstStyle/>
          <a:p>
            <a:fld id="{5452BFBD-4454-4E1C-9464-871A371187D9}" type="datetime1">
              <a:rPr lang="fr-FR" smtClean="0"/>
              <a:t>04/06/2019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21600" y="6357600"/>
            <a:ext cx="38304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452000" y="6356350"/>
            <a:ext cx="1234800" cy="365125"/>
          </a:xfrm>
          <a:prstGeom prst="rect">
            <a:avLst/>
          </a:prstGeom>
        </p:spPr>
        <p:txBody>
          <a:bodyPr/>
          <a:lstStyle/>
          <a:p>
            <a:fld id="{5F1D9307-60FB-4D94-9F62-EB849F8F5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1466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LEIL - fond blanc - 2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281600" y="6357600"/>
            <a:ext cx="2347200" cy="365125"/>
          </a:xfrm>
          <a:prstGeom prst="rect">
            <a:avLst/>
          </a:prstGeom>
        </p:spPr>
        <p:txBody>
          <a:bodyPr/>
          <a:lstStyle/>
          <a:p>
            <a:fld id="{5452BFBD-4454-4E1C-9464-871A371187D9}" type="datetime1">
              <a:rPr lang="fr-FR" smtClean="0"/>
              <a:t>04/06/2019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21600" y="6357600"/>
            <a:ext cx="38304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452000" y="6356350"/>
            <a:ext cx="1234800" cy="365125"/>
          </a:xfrm>
          <a:prstGeom prst="rect">
            <a:avLst/>
          </a:prstGeom>
        </p:spPr>
        <p:txBody>
          <a:bodyPr/>
          <a:lstStyle/>
          <a:p>
            <a:fld id="{5F1D9307-60FB-4D94-9F62-EB849F8F54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2" y="743602"/>
            <a:ext cx="7524333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4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blanc - 2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281600" y="6357600"/>
            <a:ext cx="2347200" cy="365125"/>
          </a:xfrm>
          <a:prstGeom prst="rect">
            <a:avLst/>
          </a:prstGeom>
        </p:spPr>
        <p:txBody>
          <a:bodyPr/>
          <a:lstStyle/>
          <a:p>
            <a:fld id="{5452BFBD-4454-4E1C-9464-871A371187D9}" type="datetime1">
              <a:rPr lang="fr-FR" smtClean="0"/>
              <a:t>04/06/2019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21600" y="6357600"/>
            <a:ext cx="38304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452000" y="6356350"/>
            <a:ext cx="1234800" cy="365125"/>
          </a:xfrm>
          <a:prstGeom prst="rect">
            <a:avLst/>
          </a:prstGeom>
        </p:spPr>
        <p:txBody>
          <a:bodyPr/>
          <a:lstStyle/>
          <a:p>
            <a:fld id="{5F1D9307-60FB-4D94-9F62-EB849F8F5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1415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LEIL - fond blanc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281600" y="6357600"/>
            <a:ext cx="2347200" cy="365125"/>
          </a:xfrm>
          <a:prstGeom prst="rect">
            <a:avLst/>
          </a:prstGeom>
        </p:spPr>
        <p:txBody>
          <a:bodyPr/>
          <a:lstStyle/>
          <a:p>
            <a:fld id="{5452BFBD-4454-4E1C-9464-871A371187D9}" type="datetime1">
              <a:rPr lang="fr-FR" smtClean="0"/>
              <a:t>04/06/2019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21600" y="6357600"/>
            <a:ext cx="38304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452000" y="6356350"/>
            <a:ext cx="1234800" cy="365125"/>
          </a:xfrm>
          <a:prstGeom prst="rect">
            <a:avLst/>
          </a:prstGeom>
        </p:spPr>
        <p:txBody>
          <a:bodyPr/>
          <a:lstStyle/>
          <a:p>
            <a:fld id="{5F1D9307-60FB-4D94-9F62-EB849F8F54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2" y="743602"/>
            <a:ext cx="7524333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3667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1FD1-3CFD-4394-8B60-0025C3F980F3}" type="datetime1">
              <a:rPr lang="fr-FR" smtClean="0"/>
              <a:t>04/06/2019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3131840" y="4409665"/>
            <a:ext cx="5935803" cy="1143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6949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LEIL - fond blanc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281600" y="6357600"/>
            <a:ext cx="2347200" cy="365125"/>
          </a:xfrm>
          <a:prstGeom prst="rect">
            <a:avLst/>
          </a:prstGeom>
        </p:spPr>
        <p:txBody>
          <a:bodyPr/>
          <a:lstStyle/>
          <a:p>
            <a:fld id="{5452BFBD-4454-4E1C-9464-871A371187D9}" type="datetime1">
              <a:rPr lang="fr-FR" smtClean="0"/>
              <a:t>04/06/2019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21600" y="6357600"/>
            <a:ext cx="38304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452000" y="6356350"/>
            <a:ext cx="1234800" cy="365125"/>
          </a:xfrm>
          <a:prstGeom prst="rect">
            <a:avLst/>
          </a:prstGeom>
        </p:spPr>
        <p:txBody>
          <a:bodyPr/>
          <a:lstStyle/>
          <a:p>
            <a:fld id="{5F1D9307-60FB-4D94-9F62-EB849F8F5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790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SOLEIL - fond blanc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281600" y="6357600"/>
            <a:ext cx="2347200" cy="365125"/>
          </a:xfrm>
          <a:prstGeom prst="rect">
            <a:avLst/>
          </a:prstGeom>
        </p:spPr>
        <p:txBody>
          <a:bodyPr/>
          <a:lstStyle/>
          <a:p>
            <a:fld id="{5452BFBD-4454-4E1C-9464-871A371187D9}" type="datetime1">
              <a:rPr lang="fr-FR" smtClean="0"/>
              <a:t>04/06/2019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21600" y="6357600"/>
            <a:ext cx="38304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452000" y="6356350"/>
            <a:ext cx="1234800" cy="365125"/>
          </a:xfrm>
          <a:prstGeom prst="rect">
            <a:avLst/>
          </a:prstGeom>
        </p:spPr>
        <p:txBody>
          <a:bodyPr/>
          <a:lstStyle/>
          <a:p>
            <a:fld id="{5F1D9307-60FB-4D94-9F62-EB849F8F54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2" y="743602"/>
            <a:ext cx="7524333" cy="0"/>
          </a:xfrm>
          <a:prstGeom prst="line">
            <a:avLst/>
          </a:prstGeom>
          <a:ln w="38100" cmpd="tri">
            <a:solidFill>
              <a:srgbClr val="EED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8699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OLEIL - fond blanc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281600" y="6357600"/>
            <a:ext cx="2347200" cy="365125"/>
          </a:xfrm>
          <a:prstGeom prst="rect">
            <a:avLst/>
          </a:prstGeom>
        </p:spPr>
        <p:txBody>
          <a:bodyPr/>
          <a:lstStyle/>
          <a:p>
            <a:fld id="{5452BFBD-4454-4E1C-9464-871A371187D9}" type="datetime1">
              <a:rPr lang="fr-FR" smtClean="0"/>
              <a:t>04/06/2019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21600" y="6357600"/>
            <a:ext cx="38304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452000" y="6356350"/>
            <a:ext cx="1234800" cy="365125"/>
          </a:xfrm>
          <a:prstGeom prst="rect">
            <a:avLst/>
          </a:prstGeom>
        </p:spPr>
        <p:txBody>
          <a:bodyPr/>
          <a:lstStyle/>
          <a:p>
            <a:fld id="{5F1D9307-60FB-4D94-9F62-EB849F8F5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73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49C2E-5475-4DE0-9F09-423CC9BA1F4F}" type="datetime1">
              <a:rPr lang="fr-FR" smtClean="0"/>
              <a:t>04/06/2019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Rectangle 5"/>
          <p:cNvSpPr/>
          <p:nvPr userDrawn="1"/>
        </p:nvSpPr>
        <p:spPr>
          <a:xfrm flipH="1">
            <a:off x="1691680" y="4492805"/>
            <a:ext cx="7452320" cy="1065604"/>
          </a:xfrm>
          <a:prstGeom prst="rect">
            <a:avLst/>
          </a:prstGeom>
          <a:solidFill>
            <a:srgbClr val="EFE125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91680" y="5301208"/>
            <a:ext cx="7452321" cy="0"/>
          </a:xfrm>
          <a:prstGeom prst="line">
            <a:avLst/>
          </a:prstGeom>
          <a:ln w="73025" cmpd="tri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3687" y="4699560"/>
            <a:ext cx="7206973" cy="56507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779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49C2E-5475-4DE0-9F09-423CC9BA1F4F}" type="datetime1">
              <a:rPr lang="fr-FR" smtClean="0"/>
              <a:t>04/06/2019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5802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EIL - fond gris - 1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9A008-B03F-4AEB-BF0D-242799B39311}" type="datetime1">
              <a:rPr lang="fr-FR" smtClean="0"/>
              <a:t>04/06/2019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20000" y="1260000"/>
            <a:ext cx="7920000" cy="48600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2" y="743602"/>
            <a:ext cx="7524333" cy="0"/>
          </a:xfrm>
          <a:prstGeom prst="line">
            <a:avLst/>
          </a:prstGeom>
          <a:ln w="38100" cmpd="tri">
            <a:solidFill>
              <a:srgbClr val="F0D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9794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gris - 1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9A008-B03F-4AEB-BF0D-242799B39311}" type="datetime1">
              <a:rPr lang="fr-FR" smtClean="0"/>
              <a:t>04/06/2019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8149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EIL - fond gri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8AE-108C-4F1A-9AF7-187625B7B34F}" type="datetime1">
              <a:rPr lang="fr-FR" smtClean="0"/>
              <a:t>04/06/2019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20000" y="1260000"/>
            <a:ext cx="7920000" cy="48600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2" y="743602"/>
            <a:ext cx="7524333" cy="0"/>
          </a:xfrm>
          <a:prstGeom prst="line">
            <a:avLst/>
          </a:prstGeom>
          <a:ln w="38100" cmpd="tri">
            <a:solidFill>
              <a:srgbClr val="F0D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584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EIL - fond gri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8AE-108C-4F1A-9AF7-187625B7B34F}" type="datetime1">
              <a:rPr lang="fr-FR" smtClean="0"/>
              <a:t>04/06/2019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3552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EIL - fond gris - 3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50CC-5D2A-480A-A7CB-12BB3D94A6E0}" type="datetime1">
              <a:rPr lang="fr-FR" smtClean="0"/>
              <a:t>04/06/2019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720000" y="1260000"/>
            <a:ext cx="7920000" cy="48600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cxnSp>
        <p:nvCxnSpPr>
          <p:cNvPr id="7" name="Connecteur droit 6"/>
          <p:cNvCxnSpPr/>
          <p:nvPr userDrawn="1"/>
        </p:nvCxnSpPr>
        <p:spPr>
          <a:xfrm flipH="1">
            <a:off x="1619672" y="743602"/>
            <a:ext cx="7524333" cy="0"/>
          </a:xfrm>
          <a:prstGeom prst="line">
            <a:avLst/>
          </a:prstGeom>
          <a:ln w="38100" cmpd="tri">
            <a:solidFill>
              <a:srgbClr val="F0D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05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image" Target="../media/image3.jp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94108" y="6356350"/>
            <a:ext cx="23469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2C1FD1-3CFD-4394-8B60-0025C3F980F3}" type="datetime1">
              <a:rPr lang="fr-FR" smtClean="0"/>
              <a:pPr/>
              <a:t>04/06/2019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133926" y="6356350"/>
            <a:ext cx="3831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pic>
        <p:nvPicPr>
          <p:cNvPr id="10" name="Picture 2" descr="C:\Users\corona\Desktop\TODO\general\images-png\soleilq [Converti]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87" y="199824"/>
            <a:ext cx="1217101" cy="63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466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728000" y="195673"/>
            <a:ext cx="7211424" cy="5650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7920000" cy="486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280798" y="6356350"/>
            <a:ext cx="23469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7149C2E-5475-4DE0-9F09-423CC9BA1F4F}" type="datetime1">
              <a:rPr lang="fr-FR" smtClean="0"/>
              <a:t>04/06/2019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620616" y="6356350"/>
            <a:ext cx="3831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endParaRPr lang="fr-FR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452320" y="6356350"/>
            <a:ext cx="1234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4" y="5552402"/>
            <a:ext cx="561618" cy="130923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5840"/>
            <a:ext cx="1224136" cy="55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32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13" r:id="rId2"/>
    <p:sldLayoutId id="2147483685" r:id="rId3"/>
    <p:sldLayoutId id="2147483709" r:id="rId4"/>
    <p:sldLayoutId id="2147483686" r:id="rId5"/>
    <p:sldLayoutId id="2147483710" r:id="rId6"/>
    <p:sldLayoutId id="2147483687" r:id="rId7"/>
    <p:sldLayoutId id="2147483712" r:id="rId8"/>
    <p:sldLayoutId id="2147483699" r:id="rId9"/>
    <p:sldLayoutId id="2147483711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r" defTabSz="914400" rtl="0" eaLnBrk="1" latinLnBrk="0" hangingPunct="1">
        <a:spcBef>
          <a:spcPct val="0"/>
        </a:spcBef>
        <a:buNone/>
        <a:defRPr sz="3200" kern="1200">
          <a:solidFill>
            <a:srgbClr val="F0DC0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F0DC0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728000" y="194400"/>
            <a:ext cx="7210800" cy="565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0000" y="1259999"/>
            <a:ext cx="7920000" cy="486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4" y="5552402"/>
            <a:ext cx="561618" cy="1309236"/>
          </a:xfrm>
          <a:prstGeom prst="rect">
            <a:avLst/>
          </a:prstGeom>
        </p:spPr>
      </p:pic>
      <p:pic>
        <p:nvPicPr>
          <p:cNvPr id="8" name="Picture 2" descr="C:\Users\corona\Desktop\TODO\general\images-png\soleilq [Converti]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87" y="199824"/>
            <a:ext cx="1217101" cy="63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280798" y="6356350"/>
            <a:ext cx="23469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B2C1FD1-3CFD-4394-8B60-0025C3F980F3}" type="datetime1">
              <a:rPr lang="fr-FR" smtClean="0"/>
              <a:t>04/06/2019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620616" y="6356350"/>
            <a:ext cx="3831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endParaRPr lang="fr-FR" dirty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452320" y="6356350"/>
            <a:ext cx="1234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DDB0296-9B1A-4720-B29E-B92D812C976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5113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14" r:id="rId2"/>
    <p:sldLayoutId id="2147483693" r:id="rId3"/>
    <p:sldLayoutId id="2147483705" r:id="rId4"/>
    <p:sldLayoutId id="2147483694" r:id="rId5"/>
    <p:sldLayoutId id="2147483706" r:id="rId6"/>
    <p:sldLayoutId id="2147483695" r:id="rId7"/>
    <p:sldLayoutId id="2147483707" r:id="rId8"/>
    <p:sldLayoutId id="2147483700" r:id="rId9"/>
    <p:sldLayoutId id="2147483708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r" defTabSz="914400" rtl="0" eaLnBrk="1" latinLnBrk="0" hangingPunct="1">
        <a:spcBef>
          <a:spcPct val="0"/>
        </a:spcBef>
        <a:buNone/>
        <a:defRPr sz="32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9.png"/><Relationship Id="rId5" Type="http://schemas.openxmlformats.org/officeDocument/2006/relationships/image" Target="../media/image23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5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187624" y="2132856"/>
            <a:ext cx="67476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New Beam Loss Monitor Systems For SOLEIL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856474" y="2708920"/>
            <a:ext cx="12783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DEELS 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3-5 June 2019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ESRF, Grenoble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920782" y="3789040"/>
            <a:ext cx="58525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Nicolas HUBERT on behalf of SOLEIL diagnostics group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122" name="Picture 2" descr="L:\Moniteurs de Pertes, BLM\BLM\photos\201902_calibration_labo\IMG_20190211_16464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0" t="24066" r="12727" b="21557"/>
          <a:stretch/>
        </p:blipFill>
        <p:spPr bwMode="auto">
          <a:xfrm>
            <a:off x="2411760" y="4653136"/>
            <a:ext cx="438162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37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Electronics calibration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908719"/>
            <a:ext cx="4773342" cy="114715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Gain power-supply offset:</a:t>
            </a:r>
          </a:p>
          <a:p>
            <a:pPr lvl="1"/>
            <a:r>
              <a:rPr lang="en-US" sz="1400" dirty="0" smtClean="0"/>
              <a:t>Constant whatever the required voltage</a:t>
            </a:r>
          </a:p>
          <a:p>
            <a:pPr lvl="1"/>
            <a:r>
              <a:rPr lang="en-US" sz="1400" dirty="0" err="1" smtClean="0"/>
              <a:t>Photomodule</a:t>
            </a:r>
            <a:r>
              <a:rPr lang="en-US" sz="1400" dirty="0" smtClean="0"/>
              <a:t> gain is very sensitive to it! </a:t>
            </a:r>
          </a:p>
        </p:txBody>
      </p:sp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173" y="854099"/>
            <a:ext cx="1952634" cy="2338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04442"/>
            <a:ext cx="5199191" cy="2776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047781" y="4593521"/>
            <a:ext cx="5006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Libera BLM </a:t>
            </a:r>
            <a:r>
              <a:rPr lang="en-US" sz="1400" dirty="0" err="1" smtClean="0"/>
              <a:t>Vgc</a:t>
            </a:r>
            <a:r>
              <a:rPr lang="en-US" sz="1400" dirty="0" smtClean="0"/>
              <a:t> power-supply offset  distribution ( 28 channels) </a:t>
            </a:r>
            <a:endParaRPr lang="en-US" sz="1400" dirty="0"/>
          </a:p>
        </p:txBody>
      </p:sp>
      <p:sp>
        <p:nvSpPr>
          <p:cNvPr id="27" name="ZoneTexte 26"/>
          <p:cNvSpPr txBox="1"/>
          <p:nvPr/>
        </p:nvSpPr>
        <p:spPr>
          <a:xfrm>
            <a:off x="539552" y="5013176"/>
            <a:ext cx="75360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 difference of 13 mV between 2 channels creates a 20% variation on the applied gain value.</a:t>
            </a:r>
          </a:p>
          <a:p>
            <a:r>
              <a:rPr lang="en-US" sz="1400" dirty="0" smtClean="0"/>
              <a:t>-&gt; Calibrate each module with its own electronics -&gt;to be redone at each permutation (maintenance)</a:t>
            </a:r>
          </a:p>
          <a:p>
            <a:r>
              <a:rPr lang="en-US" sz="1400" dirty="0" smtClean="0"/>
              <a:t>or</a:t>
            </a:r>
          </a:p>
          <a:p>
            <a:r>
              <a:rPr lang="en-US" sz="1400" dirty="0" smtClean="0"/>
              <a:t>-&gt; Compensate for this offset -&gt; measured in the lab and corrected by the high-level application   </a:t>
            </a:r>
            <a:endParaRPr lang="en-US" sz="1400" dirty="0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565" y="3327464"/>
            <a:ext cx="2318439" cy="132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ZoneTexte 28"/>
          <p:cNvSpPr txBox="1"/>
          <p:nvPr/>
        </p:nvSpPr>
        <p:spPr>
          <a:xfrm>
            <a:off x="7262797" y="4654966"/>
            <a:ext cx="15810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Gain vs </a:t>
            </a:r>
            <a:r>
              <a:rPr lang="en-US" sz="1400" dirty="0" err="1" smtClean="0"/>
              <a:t>Vgc</a:t>
            </a:r>
            <a:r>
              <a:rPr lang="en-US" sz="1400" dirty="0" smtClean="0"/>
              <a:t> voltage</a:t>
            </a:r>
            <a:endParaRPr lang="en-US" sz="14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16" y="6304518"/>
            <a:ext cx="2807554" cy="293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6282790"/>
            <a:ext cx="5040629" cy="37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683568" y="6001543"/>
            <a:ext cx="82296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Hopefully, we have in the electronics a discrete gain compensation table without interpolation between points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5760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Electronics Calibration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5314" y="908720"/>
            <a:ext cx="7209014" cy="144016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ADC offset:</a:t>
            </a:r>
          </a:p>
          <a:p>
            <a:pPr lvl="1"/>
            <a:r>
              <a:rPr lang="en-US" sz="1600" dirty="0" smtClean="0"/>
              <a:t>Measured with 50 ohms termination at the channel inputs</a:t>
            </a:r>
          </a:p>
          <a:p>
            <a:pPr lvl="1"/>
            <a:r>
              <a:rPr lang="en-US" sz="1600" dirty="0" smtClean="0"/>
              <a:t>Compensated by the electronics</a:t>
            </a:r>
            <a:endParaRPr lang="en-US" sz="1400" dirty="0" smtClean="0"/>
          </a:p>
          <a:p>
            <a:pPr lvl="2"/>
            <a:endParaRPr lang="en-US" sz="14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852936"/>
            <a:ext cx="5143475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ZoneTexte 23"/>
          <p:cNvSpPr txBox="1"/>
          <p:nvPr/>
        </p:nvSpPr>
        <p:spPr>
          <a:xfrm>
            <a:off x="2631436" y="5301208"/>
            <a:ext cx="3840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Libera BLM ADC offset  distribution ( 28 channels) </a:t>
            </a:r>
            <a:endParaRPr lang="en-US" sz="1400" dirty="0"/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84"/>
          <a:stretch/>
        </p:blipFill>
        <p:spPr>
          <a:xfrm>
            <a:off x="6948264" y="1436280"/>
            <a:ext cx="2035993" cy="1038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65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Installation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908719"/>
            <a:ext cx="4773342" cy="114715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Assembly:</a:t>
            </a:r>
          </a:p>
          <a:p>
            <a:pPr lvl="1"/>
            <a:r>
              <a:rPr lang="en-US" sz="1400" dirty="0" smtClean="0"/>
              <a:t>Individual pieces produced externally</a:t>
            </a:r>
          </a:p>
          <a:p>
            <a:pPr lvl="1"/>
            <a:r>
              <a:rPr lang="en-US" sz="1400" dirty="0" smtClean="0"/>
              <a:t>Assembly/soldering done in-house</a:t>
            </a:r>
          </a:p>
        </p:txBody>
      </p:sp>
      <p:pic>
        <p:nvPicPr>
          <p:cNvPr id="7170" name="Picture 2" descr="L:\Moniteurs de Pertes, BLM\BLM\photos\201902_calibration_labo\IMG_20190211_1532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691" y="908720"/>
            <a:ext cx="4115781" cy="2321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4704691" y="3230278"/>
            <a:ext cx="35012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Photomodules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soldered to their connector board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1" name="Picture 3" descr="L:\Moniteurs de Pertes, BLM\BLM\photos\201902_calibration_labo\IMG_20190211_1533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2160240" cy="382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L:\Moniteurs de Pertes, BLM\BLM\photos\201902_calibration_labo\IMG_20190219_12163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49" b="8626"/>
          <a:stretch/>
        </p:blipFill>
        <p:spPr bwMode="auto">
          <a:xfrm>
            <a:off x="4710035" y="4477328"/>
            <a:ext cx="1393429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ZoneTexte 16"/>
          <p:cNvSpPr txBox="1"/>
          <p:nvPr/>
        </p:nvSpPr>
        <p:spPr>
          <a:xfrm>
            <a:off x="764850" y="5775646"/>
            <a:ext cx="2150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Scintillators and first assembled BLM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Espace réservé du contenu 2"/>
          <p:cNvSpPr txBox="1">
            <a:spLocks/>
          </p:cNvSpPr>
          <p:nvPr/>
        </p:nvSpPr>
        <p:spPr>
          <a:xfrm>
            <a:off x="4316820" y="3507277"/>
            <a:ext cx="3573288" cy="1147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err="1" smtClean="0"/>
              <a:t>Shieding</a:t>
            </a:r>
            <a:endParaRPr lang="en-US" sz="1800" dirty="0" smtClean="0"/>
          </a:p>
          <a:p>
            <a:pPr lvl="1"/>
            <a:r>
              <a:rPr lang="en-US" sz="1400" dirty="0" smtClean="0"/>
              <a:t>3mm thick lead shielding</a:t>
            </a:r>
          </a:p>
          <a:p>
            <a:pPr lvl="1"/>
            <a:r>
              <a:rPr lang="en-US" sz="1400" dirty="0" smtClean="0"/>
              <a:t>Damping of synchrotron radiation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6092634" y="6255306"/>
            <a:ext cx="16926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 mm lead shielding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54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Installation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3720" y="923970"/>
            <a:ext cx="7920000" cy="4860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C01: Injection section -&gt; 12 monitors </a:t>
            </a:r>
            <a:endParaRPr lang="en-US" sz="1400" dirty="0" smtClean="0"/>
          </a:p>
        </p:txBody>
      </p:sp>
      <p:sp>
        <p:nvSpPr>
          <p:cNvPr id="17" name="ZoneTexte 16"/>
          <p:cNvSpPr txBox="1"/>
          <p:nvPr/>
        </p:nvSpPr>
        <p:spPr>
          <a:xfrm>
            <a:off x="2771800" y="6444044"/>
            <a:ext cx="4536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Top view of BLMs installed in the injection section</a:t>
            </a:r>
            <a:endParaRPr lang="en-US" sz="1200" b="1" dirty="0"/>
          </a:p>
        </p:txBody>
      </p:sp>
      <p:grpSp>
        <p:nvGrpSpPr>
          <p:cNvPr id="11" name="Groupe 10"/>
          <p:cNvGrpSpPr/>
          <p:nvPr/>
        </p:nvGrpSpPr>
        <p:grpSpPr>
          <a:xfrm>
            <a:off x="14371" y="739304"/>
            <a:ext cx="9094133" cy="6074072"/>
            <a:chOff x="14371" y="739304"/>
            <a:chExt cx="9094133" cy="6074072"/>
          </a:xfrm>
        </p:grpSpPr>
        <p:grpSp>
          <p:nvGrpSpPr>
            <p:cNvPr id="12" name="Groupe 11"/>
            <p:cNvGrpSpPr/>
            <p:nvPr/>
          </p:nvGrpSpPr>
          <p:grpSpPr>
            <a:xfrm>
              <a:off x="35496" y="4149080"/>
              <a:ext cx="9073008" cy="2664296"/>
              <a:chOff x="35496" y="4149080"/>
              <a:chExt cx="9073008" cy="2664296"/>
            </a:xfrm>
          </p:grpSpPr>
          <p:pic>
            <p:nvPicPr>
              <p:cNvPr id="37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662632">
                <a:off x="35496" y="4406994"/>
                <a:ext cx="8928992" cy="14202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" name="Ellipse 37"/>
              <p:cNvSpPr/>
              <p:nvPr/>
            </p:nvSpPr>
            <p:spPr>
              <a:xfrm>
                <a:off x="1763688" y="4725144"/>
                <a:ext cx="72008" cy="7200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" name="Ellipse 38"/>
              <p:cNvSpPr/>
              <p:nvPr/>
            </p:nvSpPr>
            <p:spPr>
              <a:xfrm>
                <a:off x="3570238" y="4871194"/>
                <a:ext cx="72008" cy="7200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0" name="Ellipse 39"/>
              <p:cNvSpPr/>
              <p:nvPr/>
            </p:nvSpPr>
            <p:spPr>
              <a:xfrm>
                <a:off x="4663058" y="4600178"/>
                <a:ext cx="72008" cy="7200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1" name="Ellipse 40"/>
              <p:cNvSpPr/>
              <p:nvPr/>
            </p:nvSpPr>
            <p:spPr>
              <a:xfrm>
                <a:off x="6960964" y="5629498"/>
                <a:ext cx="72008" cy="7200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2" name="Ellipse 41"/>
              <p:cNvSpPr/>
              <p:nvPr/>
            </p:nvSpPr>
            <p:spPr>
              <a:xfrm>
                <a:off x="8100392" y="6021288"/>
                <a:ext cx="72008" cy="7200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3" name="ZoneTexte 42"/>
              <p:cNvSpPr txBox="1"/>
              <p:nvPr/>
            </p:nvSpPr>
            <p:spPr>
              <a:xfrm>
                <a:off x="1638722" y="4859868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chemeClr val="tx2"/>
                    </a:solidFill>
                  </a:rPr>
                  <a:t>6</a:t>
                </a:r>
                <a:endParaRPr lang="fr-FR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44" name="ZoneTexte 43"/>
              <p:cNvSpPr txBox="1"/>
              <p:nvPr/>
            </p:nvSpPr>
            <p:spPr>
              <a:xfrm>
                <a:off x="3406218" y="5147900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chemeClr val="tx2"/>
                    </a:solidFill>
                  </a:rPr>
                  <a:t>7</a:t>
                </a:r>
                <a:endParaRPr lang="fr-FR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45" name="ZoneTexte 44"/>
              <p:cNvSpPr txBox="1"/>
              <p:nvPr/>
            </p:nvSpPr>
            <p:spPr>
              <a:xfrm>
                <a:off x="4572000" y="4149080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chemeClr val="tx2"/>
                    </a:solidFill>
                  </a:rPr>
                  <a:t>8</a:t>
                </a:r>
                <a:endParaRPr lang="fr-FR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46" name="ZoneTexte 45"/>
              <p:cNvSpPr txBox="1"/>
              <p:nvPr/>
            </p:nvSpPr>
            <p:spPr>
              <a:xfrm>
                <a:off x="6790594" y="5867980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chemeClr val="tx2"/>
                    </a:solidFill>
                  </a:rPr>
                  <a:t>9</a:t>
                </a:r>
                <a:endParaRPr lang="fr-FR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47" name="ZoneTexte 46"/>
              <p:cNvSpPr txBox="1"/>
              <p:nvPr/>
            </p:nvSpPr>
            <p:spPr>
              <a:xfrm>
                <a:off x="7884368" y="6228020"/>
                <a:ext cx="4187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chemeClr val="tx2"/>
                    </a:solidFill>
                  </a:rPr>
                  <a:t>10</a:t>
                </a:r>
                <a:endParaRPr lang="fr-FR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48" name="Ellipse 47"/>
              <p:cNvSpPr/>
              <p:nvPr/>
            </p:nvSpPr>
            <p:spPr>
              <a:xfrm>
                <a:off x="8964488" y="6021288"/>
                <a:ext cx="72008" cy="7200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9" name="ZoneTexte 48"/>
              <p:cNvSpPr txBox="1"/>
              <p:nvPr/>
            </p:nvSpPr>
            <p:spPr>
              <a:xfrm>
                <a:off x="8689800" y="6444044"/>
                <a:ext cx="4187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chemeClr val="tx2"/>
                    </a:solidFill>
                  </a:rPr>
                  <a:t>11</a:t>
                </a:r>
                <a:endParaRPr lang="fr-FR" b="1" dirty="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13" name="Groupe 12"/>
            <p:cNvGrpSpPr/>
            <p:nvPr/>
          </p:nvGrpSpPr>
          <p:grpSpPr>
            <a:xfrm>
              <a:off x="14371" y="739304"/>
              <a:ext cx="9094133" cy="2894687"/>
              <a:chOff x="14371" y="739304"/>
              <a:chExt cx="9094133" cy="2894687"/>
            </a:xfrm>
          </p:grpSpPr>
          <p:grpSp>
            <p:nvGrpSpPr>
              <p:cNvPr id="15" name="Groupe 14"/>
              <p:cNvGrpSpPr/>
              <p:nvPr/>
            </p:nvGrpSpPr>
            <p:grpSpPr>
              <a:xfrm>
                <a:off x="14371" y="2212956"/>
                <a:ext cx="9094133" cy="1152128"/>
                <a:chOff x="14371" y="1628800"/>
                <a:chExt cx="9094133" cy="1152128"/>
              </a:xfrm>
            </p:grpSpPr>
            <p:pic>
              <p:nvPicPr>
                <p:cNvPr id="34" name="Picture 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71" y="1628800"/>
                  <a:ext cx="9094133" cy="11521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5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3423" r="11137"/>
                <a:stretch/>
              </p:blipFill>
              <p:spPr bwMode="auto">
                <a:xfrm>
                  <a:off x="1403648" y="1628800"/>
                  <a:ext cx="494699" cy="11521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6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768" r="72576"/>
                <a:stretch/>
              </p:blipFill>
              <p:spPr bwMode="auto">
                <a:xfrm>
                  <a:off x="7596336" y="1628800"/>
                  <a:ext cx="514350" cy="11521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16" name="Ellipse 15"/>
              <p:cNvSpPr/>
              <p:nvPr/>
            </p:nvSpPr>
            <p:spPr>
              <a:xfrm>
                <a:off x="1619672" y="2409930"/>
                <a:ext cx="72008" cy="7200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0" name="Ellipse 19"/>
              <p:cNvSpPr/>
              <p:nvPr/>
            </p:nvSpPr>
            <p:spPr>
              <a:xfrm>
                <a:off x="1331640" y="2409930"/>
                <a:ext cx="72008" cy="7200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1" name="Ellipse 20"/>
              <p:cNvSpPr/>
              <p:nvPr/>
            </p:nvSpPr>
            <p:spPr>
              <a:xfrm>
                <a:off x="3419872" y="2409930"/>
                <a:ext cx="72008" cy="7200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" name="Ellipse 21"/>
              <p:cNvSpPr/>
              <p:nvPr/>
            </p:nvSpPr>
            <p:spPr>
              <a:xfrm>
                <a:off x="8820472" y="2409930"/>
                <a:ext cx="72008" cy="7200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" name="Ellipse 22"/>
              <p:cNvSpPr/>
              <p:nvPr/>
            </p:nvSpPr>
            <p:spPr>
              <a:xfrm>
                <a:off x="4762624" y="1660550"/>
                <a:ext cx="72008" cy="7200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" name="Ellipse 23"/>
              <p:cNvSpPr/>
              <p:nvPr/>
            </p:nvSpPr>
            <p:spPr>
              <a:xfrm>
                <a:off x="6012160" y="1060828"/>
                <a:ext cx="72008" cy="7200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4283968" y="1924924"/>
                <a:ext cx="2088232" cy="1648092"/>
              </a:xfrm>
              <a:prstGeom prst="rect">
                <a:avLst/>
              </a:prstGeom>
              <a:solidFill>
                <a:srgbClr val="F2DCDB">
                  <a:alpha val="50196"/>
                </a:srgbClr>
              </a:solidFill>
              <a:ln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" name="ZoneTexte 25"/>
              <p:cNvSpPr txBox="1"/>
              <p:nvPr/>
            </p:nvSpPr>
            <p:spPr>
              <a:xfrm>
                <a:off x="1213897" y="2051556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chemeClr val="tx2"/>
                    </a:solidFill>
                  </a:rPr>
                  <a:t>0</a:t>
                </a:r>
                <a:endParaRPr lang="fr-FR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1534010" y="2051556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chemeClr val="tx2"/>
                    </a:solidFill>
                  </a:rPr>
                  <a:t>1</a:t>
                </a:r>
                <a:endParaRPr lang="fr-FR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28" name="ZoneTexte 27"/>
              <p:cNvSpPr txBox="1"/>
              <p:nvPr/>
            </p:nvSpPr>
            <p:spPr>
              <a:xfrm>
                <a:off x="3334210" y="2051556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chemeClr val="tx2"/>
                    </a:solidFill>
                  </a:rPr>
                  <a:t>2</a:t>
                </a:r>
                <a:endParaRPr lang="fr-FR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29" name="ZoneTexte 28"/>
              <p:cNvSpPr txBox="1"/>
              <p:nvPr/>
            </p:nvSpPr>
            <p:spPr>
              <a:xfrm>
                <a:off x="4657912" y="1334418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chemeClr val="tx2"/>
                    </a:solidFill>
                  </a:rPr>
                  <a:t>3</a:t>
                </a:r>
                <a:endParaRPr lang="fr-FR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30" name="ZoneTexte 29"/>
              <p:cNvSpPr txBox="1"/>
              <p:nvPr/>
            </p:nvSpPr>
            <p:spPr>
              <a:xfrm>
                <a:off x="5901098" y="73930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chemeClr val="tx2"/>
                    </a:solidFill>
                  </a:rPr>
                  <a:t>4</a:t>
                </a:r>
                <a:endParaRPr lang="fr-FR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31" name="ZoneTexte 30"/>
              <p:cNvSpPr txBox="1"/>
              <p:nvPr/>
            </p:nvSpPr>
            <p:spPr>
              <a:xfrm>
                <a:off x="8708206" y="2060848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chemeClr val="tx2"/>
                    </a:solidFill>
                  </a:rPr>
                  <a:t>5</a:t>
                </a:r>
                <a:endParaRPr lang="fr-FR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4211960" y="1276852"/>
                <a:ext cx="504056" cy="4239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PHC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ZoneTexte 32"/>
              <p:cNvSpPr txBox="1"/>
              <p:nvPr/>
            </p:nvSpPr>
            <p:spPr>
              <a:xfrm>
                <a:off x="4283282" y="3356992"/>
                <a:ext cx="129683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b="1" dirty="0" smtClean="0">
                    <a:solidFill>
                      <a:srgbClr val="FF0000"/>
                    </a:solidFill>
                  </a:rPr>
                  <a:t>Zone inaccessible</a:t>
                </a:r>
                <a:endParaRPr lang="fr-FR" sz="1200" b="1" dirty="0"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4734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Installation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3720" y="923970"/>
            <a:ext cx="7920000" cy="4860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C04: standard section -&gt; 8 monitors</a:t>
            </a:r>
            <a:endParaRPr lang="en-US" sz="1400" dirty="0" smtClean="0"/>
          </a:p>
        </p:txBody>
      </p:sp>
      <p:sp>
        <p:nvSpPr>
          <p:cNvPr id="17" name="ZoneTexte 16"/>
          <p:cNvSpPr txBox="1"/>
          <p:nvPr/>
        </p:nvSpPr>
        <p:spPr>
          <a:xfrm>
            <a:off x="2771800" y="6444044"/>
            <a:ext cx="4536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Top view of BLMs installed in the Cell 04</a:t>
            </a:r>
            <a:endParaRPr lang="en-US" sz="1200" b="1" dirty="0"/>
          </a:p>
        </p:txBody>
      </p:sp>
      <p:grpSp>
        <p:nvGrpSpPr>
          <p:cNvPr id="50" name="Groupe 49"/>
          <p:cNvGrpSpPr/>
          <p:nvPr/>
        </p:nvGrpSpPr>
        <p:grpSpPr>
          <a:xfrm>
            <a:off x="245420" y="1907540"/>
            <a:ext cx="8714416" cy="4699104"/>
            <a:chOff x="245420" y="1907540"/>
            <a:chExt cx="8714416" cy="4699104"/>
          </a:xfrm>
        </p:grpSpPr>
        <p:grpSp>
          <p:nvGrpSpPr>
            <p:cNvPr id="51" name="Groupe 50"/>
            <p:cNvGrpSpPr/>
            <p:nvPr/>
          </p:nvGrpSpPr>
          <p:grpSpPr>
            <a:xfrm>
              <a:off x="1101811" y="1907540"/>
              <a:ext cx="6940377" cy="1743433"/>
              <a:chOff x="1101811" y="1907540"/>
              <a:chExt cx="6940377" cy="1743433"/>
            </a:xfrm>
          </p:grpSpPr>
          <p:pic>
            <p:nvPicPr>
              <p:cNvPr id="64" name="Picture 4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1811" y="1916832"/>
                <a:ext cx="6940377" cy="17341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5" name="Ellipse 64"/>
              <p:cNvSpPr/>
              <p:nvPr/>
            </p:nvSpPr>
            <p:spPr>
              <a:xfrm>
                <a:off x="1337990" y="2461146"/>
                <a:ext cx="72008" cy="7200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6" name="Ellipse 65"/>
              <p:cNvSpPr/>
              <p:nvPr/>
            </p:nvSpPr>
            <p:spPr>
              <a:xfrm>
                <a:off x="3635896" y="2276872"/>
                <a:ext cx="72008" cy="7200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7" name="Ellipse 66"/>
              <p:cNvSpPr/>
              <p:nvPr/>
            </p:nvSpPr>
            <p:spPr>
              <a:xfrm>
                <a:off x="7799660" y="2452638"/>
                <a:ext cx="72008" cy="7200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8" name="ZoneTexte 67"/>
              <p:cNvSpPr txBox="1"/>
              <p:nvPr/>
            </p:nvSpPr>
            <p:spPr>
              <a:xfrm>
                <a:off x="1187624" y="2032506"/>
                <a:ext cx="4187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chemeClr val="tx2"/>
                    </a:solidFill>
                  </a:rPr>
                  <a:t>12</a:t>
                </a:r>
                <a:endParaRPr lang="fr-FR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69" name="ZoneTexte 68"/>
              <p:cNvSpPr txBox="1"/>
              <p:nvPr/>
            </p:nvSpPr>
            <p:spPr>
              <a:xfrm>
                <a:off x="3491880" y="1907540"/>
                <a:ext cx="4187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chemeClr val="tx2"/>
                    </a:solidFill>
                  </a:rPr>
                  <a:t>13</a:t>
                </a:r>
                <a:endParaRPr lang="fr-FR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70" name="ZoneTexte 69"/>
              <p:cNvSpPr txBox="1"/>
              <p:nvPr/>
            </p:nvSpPr>
            <p:spPr>
              <a:xfrm>
                <a:off x="7609036" y="2035448"/>
                <a:ext cx="4187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chemeClr val="tx2"/>
                    </a:solidFill>
                  </a:rPr>
                  <a:t>14</a:t>
                </a:r>
                <a:endParaRPr lang="fr-FR" b="1" dirty="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52" name="Groupe 51"/>
            <p:cNvGrpSpPr/>
            <p:nvPr/>
          </p:nvGrpSpPr>
          <p:grpSpPr>
            <a:xfrm>
              <a:off x="245420" y="4305731"/>
              <a:ext cx="8714416" cy="2300913"/>
              <a:chOff x="245420" y="4305731"/>
              <a:chExt cx="8714416" cy="2300913"/>
            </a:xfrm>
          </p:grpSpPr>
          <p:pic>
            <p:nvPicPr>
              <p:cNvPr id="53" name="Picture 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650338">
                <a:off x="245420" y="4305731"/>
                <a:ext cx="8714416" cy="1642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4" name="Ellipse 53"/>
              <p:cNvSpPr/>
              <p:nvPr/>
            </p:nvSpPr>
            <p:spPr>
              <a:xfrm>
                <a:off x="950392" y="4653136"/>
                <a:ext cx="72008" cy="7200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5" name="Ellipse 54"/>
              <p:cNvSpPr/>
              <p:nvPr/>
            </p:nvSpPr>
            <p:spPr>
              <a:xfrm>
                <a:off x="3216548" y="4820394"/>
                <a:ext cx="72008" cy="7200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6" name="Ellipse 55"/>
              <p:cNvSpPr/>
              <p:nvPr/>
            </p:nvSpPr>
            <p:spPr>
              <a:xfrm>
                <a:off x="4591050" y="5013176"/>
                <a:ext cx="72008" cy="7200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7" name="Ellipse 56"/>
              <p:cNvSpPr/>
              <p:nvPr/>
            </p:nvSpPr>
            <p:spPr>
              <a:xfrm>
                <a:off x="6622132" y="5544790"/>
                <a:ext cx="72008" cy="7200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8" name="Ellipse 57"/>
              <p:cNvSpPr/>
              <p:nvPr/>
            </p:nvSpPr>
            <p:spPr>
              <a:xfrm>
                <a:off x="8087692" y="6093296"/>
                <a:ext cx="72008" cy="7200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9" name="ZoneTexte 58"/>
              <p:cNvSpPr txBox="1"/>
              <p:nvPr/>
            </p:nvSpPr>
            <p:spPr>
              <a:xfrm>
                <a:off x="768920" y="4859868"/>
                <a:ext cx="4187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chemeClr val="tx2"/>
                    </a:solidFill>
                  </a:rPr>
                  <a:t>15</a:t>
                </a:r>
                <a:endParaRPr lang="fr-FR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60" name="ZoneTexte 59"/>
              <p:cNvSpPr txBox="1"/>
              <p:nvPr/>
            </p:nvSpPr>
            <p:spPr>
              <a:xfrm>
                <a:off x="2987824" y="5085184"/>
                <a:ext cx="4187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chemeClr val="tx2"/>
                    </a:solidFill>
                  </a:rPr>
                  <a:t>16</a:t>
                </a:r>
                <a:endParaRPr lang="fr-FR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61" name="ZoneTexte 60"/>
              <p:cNvSpPr txBox="1"/>
              <p:nvPr/>
            </p:nvSpPr>
            <p:spPr>
              <a:xfrm>
                <a:off x="4355976" y="5157192"/>
                <a:ext cx="4187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chemeClr val="tx2"/>
                    </a:solidFill>
                  </a:rPr>
                  <a:t>17</a:t>
                </a:r>
                <a:endParaRPr lang="fr-FR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62" name="ZoneTexte 61"/>
              <p:cNvSpPr txBox="1"/>
              <p:nvPr/>
            </p:nvSpPr>
            <p:spPr>
              <a:xfrm>
                <a:off x="6385544" y="5867980"/>
                <a:ext cx="4187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chemeClr val="tx2"/>
                    </a:solidFill>
                  </a:rPr>
                  <a:t>18</a:t>
                </a:r>
                <a:endParaRPr lang="fr-FR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63" name="ZoneTexte 62"/>
              <p:cNvSpPr txBox="1"/>
              <p:nvPr/>
            </p:nvSpPr>
            <p:spPr>
              <a:xfrm>
                <a:off x="7753696" y="6237312"/>
                <a:ext cx="4187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chemeClr val="tx2"/>
                    </a:solidFill>
                  </a:rPr>
                  <a:t>19</a:t>
                </a:r>
                <a:endParaRPr lang="fr-FR" b="1" dirty="0">
                  <a:solidFill>
                    <a:schemeClr val="tx2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9321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Installation</a:t>
            </a:r>
            <a:endParaRPr lang="fr-FR" dirty="0"/>
          </a:p>
        </p:txBody>
      </p:sp>
      <p:pic>
        <p:nvPicPr>
          <p:cNvPr id="9218" name="Picture 2" descr="L:\Moniteurs de Pertes, BLM\BLM\photos\201903_installation_tunnel\C04_arc_D2_avec_Pb_IMG_20190307_0959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1353989" cy="239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ZoneTexte 49"/>
          <p:cNvSpPr txBox="1"/>
          <p:nvPr/>
        </p:nvSpPr>
        <p:spPr>
          <a:xfrm>
            <a:off x="446854" y="3379222"/>
            <a:ext cx="1374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Just after dipole</a:t>
            </a:r>
            <a:endParaRPr lang="en-US" sz="1200" dirty="0"/>
          </a:p>
        </p:txBody>
      </p:sp>
      <p:pic>
        <p:nvPicPr>
          <p:cNvPr id="9219" name="Picture 3" descr="L:\Moniteurs de Pertes, BLM\BLM\photos\201903_installation_tunnel\C01_arc_aval_D1_scraperHint_IMG_20190307_104330 [640x480]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15" b="31354"/>
          <a:stretch/>
        </p:blipFill>
        <p:spPr bwMode="auto">
          <a:xfrm>
            <a:off x="5661409" y="3918618"/>
            <a:ext cx="1934927" cy="204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ZoneTexte 50"/>
          <p:cNvSpPr txBox="1"/>
          <p:nvPr/>
        </p:nvSpPr>
        <p:spPr>
          <a:xfrm>
            <a:off x="5661409" y="5991671"/>
            <a:ext cx="1934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 front of horizontal  internal scraper</a:t>
            </a:r>
            <a:endParaRPr lang="en-US" sz="1200" dirty="0"/>
          </a:p>
        </p:txBody>
      </p:sp>
      <p:pic>
        <p:nvPicPr>
          <p:cNvPr id="9220" name="Picture 4" descr="L:\Moniteurs de Pertes, BLM\BLM\photos\201903_installation_tunnel\C01_arc_aval_D2_IMG_20190307_103938 [640x480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996904"/>
            <a:ext cx="1345017" cy="238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ZoneTexte 52"/>
          <p:cNvSpPr txBox="1"/>
          <p:nvPr/>
        </p:nvSpPr>
        <p:spPr>
          <a:xfrm>
            <a:off x="2195736" y="3356992"/>
            <a:ext cx="1374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Arc location</a:t>
            </a:r>
            <a:endParaRPr lang="en-US" sz="1200" dirty="0"/>
          </a:p>
        </p:txBody>
      </p:sp>
      <p:pic>
        <p:nvPicPr>
          <p:cNvPr id="9221" name="Picture 5" descr="L:\Moniteurs de Pertes, BLM\BLM\photos\201903_installation_tunnel\C01_SDL_amont_septum_actif1_IMG_20190307_162842 [640x480]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76" t="9852" r="14482" b="19243"/>
          <a:stretch/>
        </p:blipFill>
        <p:spPr bwMode="auto">
          <a:xfrm>
            <a:off x="1769322" y="3972747"/>
            <a:ext cx="1062254" cy="1921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ZoneTexte 54"/>
          <p:cNvSpPr txBox="1"/>
          <p:nvPr/>
        </p:nvSpPr>
        <p:spPr>
          <a:xfrm>
            <a:off x="1760709" y="5927996"/>
            <a:ext cx="1374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Upstream septum</a:t>
            </a:r>
            <a:endParaRPr lang="en-US" sz="1200" dirty="0"/>
          </a:p>
        </p:txBody>
      </p:sp>
      <p:pic>
        <p:nvPicPr>
          <p:cNvPr id="9222" name="Picture 6" descr="L:\Moniteurs de Pertes, BLM\BLM\photos\201903_installation_tunnel\C01_SDL_scraperV_et_avalK1_1_IMG_20190307_162818 [640x480]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4" t="21642" r="6472" b="21948"/>
          <a:stretch/>
        </p:blipFill>
        <p:spPr bwMode="auto">
          <a:xfrm>
            <a:off x="3406362" y="3983638"/>
            <a:ext cx="1620580" cy="1910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ZoneTexte 56"/>
          <p:cNvSpPr txBox="1"/>
          <p:nvPr/>
        </p:nvSpPr>
        <p:spPr>
          <a:xfrm>
            <a:off x="3406362" y="5951036"/>
            <a:ext cx="1620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Upstream and in front of vertical scraper</a:t>
            </a:r>
            <a:endParaRPr lang="en-US" sz="1200" dirty="0"/>
          </a:p>
        </p:txBody>
      </p:sp>
      <p:pic>
        <p:nvPicPr>
          <p:cNvPr id="9223" name="Picture 7" descr="L:\Moniteurs de Pertes, BLM\BLM\photos\201903_installation_tunnel\C02_SDM_BPM_amont_IMG_20190307_103931 [640x480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864" y="980728"/>
            <a:ext cx="1110761" cy="1967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ZoneTexte 58"/>
          <p:cNvSpPr txBox="1"/>
          <p:nvPr/>
        </p:nvSpPr>
        <p:spPr>
          <a:xfrm>
            <a:off x="3776860" y="2924944"/>
            <a:ext cx="1227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Upstream straight section</a:t>
            </a:r>
            <a:endParaRPr lang="en-US" sz="1200" dirty="0"/>
          </a:p>
        </p:txBody>
      </p:sp>
      <p:pic>
        <p:nvPicPr>
          <p:cNvPr id="9224" name="Picture 8" descr="L:\Moniteurs de Pertes, BLM\BLM\photos\201903_installation_tunnel\C04_SDM_BPM_aval2_IMG_20190307_101006 [640x480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5" y="980729"/>
            <a:ext cx="1110759" cy="1967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ZoneTexte 60"/>
          <p:cNvSpPr txBox="1"/>
          <p:nvPr/>
        </p:nvSpPr>
        <p:spPr>
          <a:xfrm>
            <a:off x="5148065" y="2948126"/>
            <a:ext cx="1155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Downstream straight section</a:t>
            </a:r>
            <a:endParaRPr lang="en-US" sz="1200" dirty="0"/>
          </a:p>
        </p:txBody>
      </p:sp>
      <p:pic>
        <p:nvPicPr>
          <p:cNvPr id="9225" name="Picture 9" descr="L:\Moniteurs de Pertes, BLM\BLM\photos\201903_installation_tunnel\C04_SDM_milieu1_IMG_20190306_153148 [640x480]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7" t="14015" r="26064" b="3305"/>
          <a:stretch/>
        </p:blipFill>
        <p:spPr bwMode="auto">
          <a:xfrm>
            <a:off x="6516215" y="1253952"/>
            <a:ext cx="2448273" cy="1681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ZoneTexte 62"/>
          <p:cNvSpPr txBox="1"/>
          <p:nvPr/>
        </p:nvSpPr>
        <p:spPr>
          <a:xfrm>
            <a:off x="6513237" y="2967335"/>
            <a:ext cx="2235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Between </a:t>
            </a:r>
            <a:r>
              <a:rPr lang="en-US" sz="1200" dirty="0" err="1" smtClean="0"/>
              <a:t>undulators</a:t>
            </a:r>
            <a:endParaRPr lang="en-US" sz="1200" dirty="0" smtClean="0"/>
          </a:p>
          <a:p>
            <a:r>
              <a:rPr lang="en-US" sz="1200" dirty="0" smtClean="0"/>
              <a:t>Middle of a straight section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8607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908720"/>
            <a:ext cx="7056784" cy="4860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Fast Losses:</a:t>
            </a:r>
          </a:p>
          <a:p>
            <a:pPr marL="742950" lvl="2" indent="-342900"/>
            <a:r>
              <a:rPr lang="en-US" sz="1600" dirty="0"/>
              <a:t>Stored beam, scraper slightly inserted, vertical excitation</a:t>
            </a:r>
          </a:p>
          <a:p>
            <a:endParaRPr lang="en-US" sz="2000" dirty="0" smtClean="0"/>
          </a:p>
        </p:txBody>
      </p:sp>
      <p:grpSp>
        <p:nvGrpSpPr>
          <p:cNvPr id="8" name="Groupe 7"/>
          <p:cNvGrpSpPr/>
          <p:nvPr/>
        </p:nvGrpSpPr>
        <p:grpSpPr>
          <a:xfrm>
            <a:off x="841020" y="1844824"/>
            <a:ext cx="7475396" cy="4752528"/>
            <a:chOff x="841020" y="1844824"/>
            <a:chExt cx="7475396" cy="4752528"/>
          </a:xfrm>
        </p:grpSpPr>
        <p:pic>
          <p:nvPicPr>
            <p:cNvPr id="10242" name="Picture 2" descr="L:\Moniteurs de Pertes, BLM\BLM\Data\20190520\losses_vs_shaker_ADCsynth_bis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1020" y="1844824"/>
              <a:ext cx="7475396" cy="47525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1819368" y="2204864"/>
              <a:ext cx="2392592" cy="3853036"/>
            </a:xfrm>
            <a:prstGeom prst="rect">
              <a:avLst/>
            </a:prstGeom>
            <a:solidFill>
              <a:srgbClr val="DCE6F2">
                <a:alpha val="20000"/>
              </a:srgbClr>
            </a:solidFill>
            <a:ln w="9525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211960" y="2204864"/>
              <a:ext cx="2376264" cy="3853036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20000"/>
              </a:schemeClr>
            </a:solidFill>
            <a:ln w="9525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3403597" y="2195572"/>
              <a:ext cx="8083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Turn</a:t>
              </a:r>
              <a:r>
                <a:rPr lang="fr-FR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N</a:t>
              </a:r>
              <a:endParaRPr lang="fr-FR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5715614" y="2204864"/>
              <a:ext cx="9446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solidFill>
                    <a:schemeClr val="accent3"/>
                  </a:solidFill>
                </a:rPr>
                <a:t>Turn</a:t>
              </a:r>
              <a:r>
                <a:rPr lang="fr-FR" sz="1600" dirty="0" smtClean="0">
                  <a:solidFill>
                    <a:schemeClr val="accent3"/>
                  </a:solidFill>
                </a:rPr>
                <a:t> N+1</a:t>
              </a:r>
              <a:endParaRPr lang="fr-FR" sz="1600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10" name="ZoneTexte 9"/>
          <p:cNvSpPr txBox="1"/>
          <p:nvPr/>
        </p:nvSpPr>
        <p:spPr>
          <a:xfrm>
            <a:off x="1665621" y="6320353"/>
            <a:ext cx="6074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Losses measurement (ADC data) for 104 consecutive bunches (top), 8 bunches (middle) and single bunch (bottom). Records on BLM 1 in front of the vertical scraper.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4045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908720"/>
            <a:ext cx="7056784" cy="4860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Fast Losses:</a:t>
            </a:r>
          </a:p>
          <a:p>
            <a:pPr marL="742950" lvl="2" indent="-342900"/>
            <a:r>
              <a:rPr lang="en-US" sz="1600" dirty="0" smtClean="0"/>
              <a:t>Turn by turn losses at injection</a:t>
            </a:r>
            <a:endParaRPr lang="en-US" sz="1600" dirty="0"/>
          </a:p>
          <a:p>
            <a:endParaRPr lang="en-US" sz="2000" dirty="0" smtClean="0"/>
          </a:p>
        </p:txBody>
      </p:sp>
      <p:pic>
        <p:nvPicPr>
          <p:cNvPr id="11268" name="Picture 4" descr="L:\Moniteurs de Pertes, BLM\BLM\Data\20190520\TbT_LPM_injection_10kS_bi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1" r="8157"/>
          <a:stretch/>
        </p:blipFill>
        <p:spPr bwMode="auto">
          <a:xfrm>
            <a:off x="683568" y="1556792"/>
            <a:ext cx="8208912" cy="248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L:\Moniteurs de Pertes, BLM\BLM\Data\20190520\TbT_LPM_injection_RFOFF_bi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5" r="8582"/>
          <a:stretch/>
        </p:blipFill>
        <p:spPr bwMode="auto">
          <a:xfrm>
            <a:off x="683568" y="3904691"/>
            <a:ext cx="8208912" cy="2476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971600" y="6316818"/>
            <a:ext cx="7272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Turn by turn losses measurement on the 20 detectors when injecting with RF switched ON (top) and OFF (bottom).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69800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908720"/>
            <a:ext cx="7056784" cy="4860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Fast Losses:</a:t>
            </a:r>
          </a:p>
          <a:p>
            <a:pPr marL="742950" lvl="2" indent="-342900"/>
            <a:r>
              <a:rPr lang="en-US" sz="1600" dirty="0" smtClean="0"/>
              <a:t>Killing one (over 104) bunch with </a:t>
            </a:r>
            <a:r>
              <a:rPr lang="en-US" sz="1600" dirty="0" err="1" smtClean="0"/>
              <a:t>BbB</a:t>
            </a:r>
            <a:r>
              <a:rPr lang="en-US" sz="1600" dirty="0" smtClean="0"/>
              <a:t> feedback system</a:t>
            </a:r>
            <a:endParaRPr lang="en-US" sz="1600" dirty="0"/>
          </a:p>
          <a:p>
            <a:endParaRPr lang="en-US" sz="2000" dirty="0" smtClean="0"/>
          </a:p>
        </p:txBody>
      </p:sp>
      <p:pic>
        <p:nvPicPr>
          <p:cNvPr id="12290" name="Picture 2" descr="L:\Moniteurs de Pertes, BLM\BLM\Data\20190520\TbT_FBTkiller_bunch6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9" t="4107" r="7929" b="5339"/>
          <a:stretch/>
        </p:blipFill>
        <p:spPr bwMode="auto">
          <a:xfrm>
            <a:off x="539552" y="1556792"/>
            <a:ext cx="8139702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971600" y="6316818"/>
            <a:ext cx="7272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Turn by turn losses measurement on the 12 detectors of cell 01 when killing one over 104 bunches.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1475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908720"/>
            <a:ext cx="7056784" cy="4860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Slow Losses:</a:t>
            </a:r>
            <a:r>
              <a:rPr lang="en-US" sz="2000" dirty="0"/>
              <a:t> t</a:t>
            </a:r>
            <a:r>
              <a:rPr lang="en-US" sz="2000" dirty="0" smtClean="0"/>
              <a:t>une shift and IDs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531944" y="1340768"/>
            <a:ext cx="8216520" cy="5112568"/>
            <a:chOff x="531944" y="1412776"/>
            <a:chExt cx="8216520" cy="5112568"/>
          </a:xfrm>
        </p:grpSpPr>
        <p:pic>
          <p:nvPicPr>
            <p:cNvPr id="13314" name="Picture 2" descr="L:\Moniteurs de Pertes, BLM\BLM\Data\20190520\trend_insertions_et_NO_500mA_legende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944" y="1412776"/>
              <a:ext cx="8216520" cy="5112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ZoneTexte 3"/>
            <p:cNvSpPr txBox="1"/>
            <p:nvPr/>
          </p:nvSpPr>
          <p:spPr>
            <a:xfrm>
              <a:off x="1619672" y="2843063"/>
              <a:ext cx="5453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solidFill>
                    <a:srgbClr val="FFC000"/>
                  </a:solidFill>
                </a:rPr>
                <a:t>Nu V</a:t>
              </a:r>
              <a:endParaRPr lang="fr-FR" sz="1400" b="1" dirty="0">
                <a:solidFill>
                  <a:srgbClr val="FFC000"/>
                </a:solidFill>
              </a:endParaRP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1619672" y="5517232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solidFill>
                    <a:srgbClr val="DC24C6"/>
                  </a:solidFill>
                </a:rPr>
                <a:t>Nu H</a:t>
              </a:r>
              <a:endParaRPr lang="fr-FR" sz="1400" b="1" dirty="0">
                <a:solidFill>
                  <a:srgbClr val="DC24C6"/>
                </a:solidFill>
              </a:endParaRPr>
            </a:p>
          </p:txBody>
        </p:sp>
      </p:grpSp>
      <p:sp>
        <p:nvSpPr>
          <p:cNvPr id="8" name="ZoneTexte 7"/>
          <p:cNvSpPr txBox="1"/>
          <p:nvPr/>
        </p:nvSpPr>
        <p:spPr>
          <a:xfrm>
            <a:off x="611560" y="6464369"/>
            <a:ext cx="7848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Slow acquisition losses measurement on the 20 detectors when closing or switching ON insertion devices at 500 mA.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7150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Loss</a:t>
            </a:r>
            <a:r>
              <a:rPr lang="fr-FR" dirty="0" smtClean="0"/>
              <a:t> Monitoring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908720"/>
            <a:ext cx="5616624" cy="18002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Present beam </a:t>
            </a:r>
            <a:r>
              <a:rPr lang="en-US" sz="1800" dirty="0"/>
              <a:t>l</a:t>
            </a:r>
            <a:r>
              <a:rPr lang="en-US" sz="1800" dirty="0" smtClean="0"/>
              <a:t>oss </a:t>
            </a:r>
            <a:r>
              <a:rPr lang="en-US" sz="1800" dirty="0"/>
              <a:t>m</a:t>
            </a:r>
            <a:r>
              <a:rPr lang="en-US" sz="1800" dirty="0" smtClean="0"/>
              <a:t>onitor </a:t>
            </a:r>
            <a:r>
              <a:rPr lang="en-US" sz="1800" dirty="0"/>
              <a:t>s</a:t>
            </a:r>
            <a:r>
              <a:rPr lang="en-US" sz="1800" dirty="0" smtClean="0"/>
              <a:t>ystem:</a:t>
            </a:r>
          </a:p>
          <a:p>
            <a:pPr lvl="1"/>
            <a:r>
              <a:rPr lang="en-US" sz="1600" dirty="0" smtClean="0"/>
              <a:t>Coincidence pin diodes</a:t>
            </a:r>
          </a:p>
          <a:p>
            <a:pPr lvl="2"/>
            <a:r>
              <a:rPr lang="en-US" sz="1400" dirty="0" smtClean="0"/>
              <a:t>Insensitive (by conception) to SR</a:t>
            </a:r>
          </a:p>
          <a:p>
            <a:pPr lvl="2"/>
            <a:r>
              <a:rPr lang="en-US" sz="1400" dirty="0" smtClean="0"/>
              <a:t>Small angle of detection</a:t>
            </a:r>
          </a:p>
          <a:p>
            <a:pPr lvl="2"/>
            <a:r>
              <a:rPr lang="en-US" sz="1400" dirty="0" smtClean="0"/>
              <a:t>Counting mode only</a:t>
            </a:r>
          </a:p>
          <a:p>
            <a:pPr lvl="2"/>
            <a:r>
              <a:rPr lang="en-US" sz="1400" dirty="0" smtClean="0"/>
              <a:t>Slow losses only</a:t>
            </a:r>
          </a:p>
        </p:txBody>
      </p:sp>
      <p:pic>
        <p:nvPicPr>
          <p:cNvPr id="2051" name="Picture 3" descr="L:\Moniteurs de Pertes, BLM\MPL\MP_L, Slow\photos_19-01-2011\Photo 00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7" t="6251" r="19260" b="38945"/>
          <a:stretch/>
        </p:blipFill>
        <p:spPr bwMode="auto">
          <a:xfrm>
            <a:off x="6228184" y="980728"/>
            <a:ext cx="2681160" cy="179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Espace réservé du contenu 2"/>
          <p:cNvSpPr txBox="1">
            <a:spLocks/>
          </p:cNvSpPr>
          <p:nvPr/>
        </p:nvSpPr>
        <p:spPr>
          <a:xfrm>
            <a:off x="467544" y="3212976"/>
            <a:ext cx="8280920" cy="26642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1800" dirty="0" smtClean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395536" y="2924944"/>
            <a:ext cx="8225776" cy="36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Objective for the upgrade of the beam loss monitor system:</a:t>
            </a:r>
          </a:p>
          <a:p>
            <a:pPr lvl="1"/>
            <a:r>
              <a:rPr lang="en-US" sz="1600" dirty="0" smtClean="0"/>
              <a:t>Slow and fast losses</a:t>
            </a:r>
          </a:p>
          <a:p>
            <a:pPr lvl="1"/>
            <a:r>
              <a:rPr lang="en-US" sz="1600" dirty="0" smtClean="0"/>
              <a:t>Improve (-&gt; reduce) the directivity</a:t>
            </a:r>
          </a:p>
          <a:p>
            <a:pPr lvl="1"/>
            <a:r>
              <a:rPr lang="en-US" sz="1600" dirty="0" smtClean="0"/>
              <a:t>Synchronized measurements</a:t>
            </a:r>
          </a:p>
          <a:p>
            <a:pPr lvl="1"/>
            <a:r>
              <a:rPr lang="en-US" sz="1600" dirty="0" smtClean="0"/>
              <a:t>Relative calibration between monitors is needed</a:t>
            </a:r>
          </a:p>
          <a:p>
            <a:pPr lvl="2"/>
            <a:r>
              <a:rPr lang="en-US" sz="1400" dirty="0" smtClean="0"/>
              <a:t>The new beam loss monitor system will be used by the radioprotection group to validate their simulation tools.</a:t>
            </a:r>
          </a:p>
          <a:p>
            <a:pPr lvl="2"/>
            <a:r>
              <a:rPr lang="en-US" sz="1400" dirty="0" smtClean="0"/>
              <a:t> Objective: have less that 10% dispersion in detectors sensitivity. </a:t>
            </a:r>
          </a:p>
          <a:p>
            <a:r>
              <a:rPr lang="en-US" sz="1800" dirty="0" smtClean="0"/>
              <a:t>Status:</a:t>
            </a:r>
          </a:p>
          <a:p>
            <a:pPr lvl="1"/>
            <a:r>
              <a:rPr lang="en-US" sz="1600" dirty="0" smtClean="0"/>
              <a:t>Preliminary tests conducted last year</a:t>
            </a:r>
          </a:p>
          <a:p>
            <a:pPr lvl="1"/>
            <a:r>
              <a:rPr lang="en-US" sz="1600" dirty="0" smtClean="0"/>
              <a:t>Assembly and calibration of 20 modules</a:t>
            </a:r>
          </a:p>
          <a:p>
            <a:pPr lvl="1"/>
            <a:r>
              <a:rPr lang="en-US" sz="1600" dirty="0" smtClean="0"/>
              <a:t>Installation on 2 cells and first measurements </a:t>
            </a:r>
          </a:p>
          <a:p>
            <a:pPr lvl="2"/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342309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801248"/>
            <a:ext cx="7056784" cy="539520"/>
          </a:xfrm>
        </p:spPr>
        <p:txBody>
          <a:bodyPr>
            <a:normAutofit/>
          </a:bodyPr>
          <a:lstStyle/>
          <a:p>
            <a:r>
              <a:rPr lang="en-US" sz="2000" dirty="0"/>
              <a:t>Slow Losses: </a:t>
            </a:r>
            <a:r>
              <a:rPr lang="en-US" sz="2000" dirty="0" smtClean="0"/>
              <a:t>Correlation with lifetime</a:t>
            </a:r>
            <a:endParaRPr lang="en-US" sz="1600" dirty="0" smtClean="0"/>
          </a:p>
          <a:p>
            <a:pPr lvl="1"/>
            <a:endParaRPr lang="en-US" sz="1600" dirty="0" smtClean="0"/>
          </a:p>
        </p:txBody>
      </p:sp>
      <p:pic>
        <p:nvPicPr>
          <p:cNvPr id="15362" name="Picture 2" descr="L:\Moniteurs de Pertes, BLM\BLM\Data\snapshots\SAsum_vs_lifetime_multibunc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01055"/>
            <a:ext cx="6841588" cy="4296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187624" y="5927996"/>
            <a:ext cx="48995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Correlation between lifetime and losses (sum of the 20 BLMs)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448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801248"/>
            <a:ext cx="7056784" cy="53952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Daily operation: high level interface</a:t>
            </a:r>
          </a:p>
          <a:p>
            <a:pPr lvl="1"/>
            <a:endParaRPr lang="en-US" sz="1600" dirty="0" smtClean="0"/>
          </a:p>
        </p:txBody>
      </p:sp>
      <p:grpSp>
        <p:nvGrpSpPr>
          <p:cNvPr id="5" name="Groupe 4"/>
          <p:cNvGrpSpPr/>
          <p:nvPr/>
        </p:nvGrpSpPr>
        <p:grpSpPr>
          <a:xfrm>
            <a:off x="107504" y="1196751"/>
            <a:ext cx="7416824" cy="5625747"/>
            <a:chOff x="899592" y="1196751"/>
            <a:chExt cx="7416824" cy="5625747"/>
          </a:xfrm>
        </p:grpSpPr>
        <p:pic>
          <p:nvPicPr>
            <p:cNvPr id="14338" name="Picture 2" descr="L:\Moniteurs de Pertes, BLM\BLM\Data\snapshots\BLM_survey2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1196751"/>
              <a:ext cx="7416824" cy="56257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L:\Moniteurs de Pertes, BLM\BLM\Data\snapshots\BLM_survey2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64" t="32344" r="37891" b="66205"/>
            <a:stretch/>
          </p:blipFill>
          <p:spPr bwMode="auto">
            <a:xfrm rot="16200000">
              <a:off x="1396473" y="6195043"/>
              <a:ext cx="960090" cy="816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ZoneTexte 3"/>
          <p:cNvSpPr txBox="1"/>
          <p:nvPr/>
        </p:nvSpPr>
        <p:spPr>
          <a:xfrm>
            <a:off x="7524328" y="2401724"/>
            <a:ext cx="13314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Current</a:t>
            </a:r>
            <a:r>
              <a:rPr lang="fr-FR" sz="1400" dirty="0" smtClean="0"/>
              <a:t> </a:t>
            </a:r>
            <a:r>
              <a:rPr lang="fr-FR" sz="1400" dirty="0" err="1"/>
              <a:t>l</a:t>
            </a:r>
            <a:r>
              <a:rPr lang="fr-FR" sz="1400" dirty="0" err="1" smtClean="0"/>
              <a:t>oss</a:t>
            </a:r>
            <a:r>
              <a:rPr lang="fr-FR" sz="1400" dirty="0" smtClean="0"/>
              <a:t> value (SA)</a:t>
            </a:r>
            <a:endParaRPr lang="fr-FR" sz="1400" dirty="0"/>
          </a:p>
        </p:txBody>
      </p:sp>
      <p:sp>
        <p:nvSpPr>
          <p:cNvPr id="9" name="ZoneTexte 8"/>
          <p:cNvSpPr txBox="1"/>
          <p:nvPr/>
        </p:nvSpPr>
        <p:spPr>
          <a:xfrm>
            <a:off x="7524328" y="3194392"/>
            <a:ext cx="16208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 minutes history of the sum of the 20 BLMs</a:t>
            </a:r>
            <a:endParaRPr lang="en-US" sz="1400" dirty="0"/>
          </a:p>
        </p:txBody>
      </p:sp>
      <p:sp>
        <p:nvSpPr>
          <p:cNvPr id="10" name="ZoneTexte 9"/>
          <p:cNvSpPr txBox="1"/>
          <p:nvPr/>
        </p:nvSpPr>
        <p:spPr>
          <a:xfrm>
            <a:off x="7524328" y="5138028"/>
            <a:ext cx="1620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 minutes history of the 20 BLMs</a:t>
            </a:r>
            <a:endParaRPr lang="en-US" sz="1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7487620" y="5877272"/>
            <a:ext cx="15488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 minutes histogram of the 20 BLMs</a:t>
            </a:r>
            <a:endParaRPr lang="en-US" sz="1400" dirty="0"/>
          </a:p>
        </p:txBody>
      </p:sp>
      <p:sp>
        <p:nvSpPr>
          <p:cNvPr id="6" name="ZoneTexte 5"/>
          <p:cNvSpPr txBox="1"/>
          <p:nvPr/>
        </p:nvSpPr>
        <p:spPr>
          <a:xfrm rot="16200000">
            <a:off x="1190475" y="2405852"/>
            <a:ext cx="788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accent1"/>
                </a:solidFill>
              </a:rPr>
              <a:t>Scraper V</a:t>
            </a:r>
            <a:endParaRPr lang="fr-FR" sz="1200" b="1" dirty="0">
              <a:solidFill>
                <a:schemeClr val="accent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 rot="16200000">
            <a:off x="3443455" y="2418038"/>
            <a:ext cx="788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accent1"/>
                </a:solidFill>
              </a:rPr>
              <a:t>Scraper H</a:t>
            </a:r>
            <a:endParaRPr lang="fr-FR" sz="1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50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908720"/>
            <a:ext cx="8496944" cy="4392488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20 monitors mounted and installed on 2 cells of the storage ring</a:t>
            </a:r>
          </a:p>
          <a:p>
            <a:endParaRPr lang="en-US" sz="2000" dirty="0" smtClean="0"/>
          </a:p>
          <a:p>
            <a:r>
              <a:rPr lang="en-US" sz="2000" dirty="0" smtClean="0"/>
              <a:t>Calibration based on diode and Cs source methods are in good agreement</a:t>
            </a:r>
          </a:p>
          <a:p>
            <a:pPr lvl="1"/>
            <a:r>
              <a:rPr lang="en-US" sz="1600" dirty="0" smtClean="0"/>
              <a:t>Compensation based on calibration with Cs source placed on detector in the tunnel:</a:t>
            </a:r>
          </a:p>
          <a:p>
            <a:pPr lvl="2"/>
            <a:r>
              <a:rPr lang="en-US" sz="1400" dirty="0" smtClean="0"/>
              <a:t>Take into account all parts from scintillator to electronics</a:t>
            </a:r>
          </a:p>
          <a:p>
            <a:pPr lvl="2"/>
            <a:r>
              <a:rPr lang="en-US" sz="1400" dirty="0" smtClean="0"/>
              <a:t>Easy to reproduce (typically every </a:t>
            </a:r>
            <a:r>
              <a:rPr lang="en-US" sz="1400" smtClean="0"/>
              <a:t>2 </a:t>
            </a:r>
            <a:r>
              <a:rPr lang="en-US" sz="1400" smtClean="0"/>
              <a:t>years) </a:t>
            </a:r>
            <a:r>
              <a:rPr lang="en-US" sz="1400" dirty="0" smtClean="0"/>
              <a:t>to check possible evolutions (ageing, radiation damages…)</a:t>
            </a:r>
          </a:p>
          <a:p>
            <a:pPr lvl="1"/>
            <a:r>
              <a:rPr lang="en-US" sz="1600" dirty="0" smtClean="0"/>
              <a:t>Electronics gain power supply offset has to be compensated</a:t>
            </a:r>
            <a:endParaRPr lang="en-US" dirty="0"/>
          </a:p>
          <a:p>
            <a:endParaRPr lang="en-US" sz="2000" dirty="0" smtClean="0"/>
          </a:p>
          <a:p>
            <a:r>
              <a:rPr lang="en-US" sz="2000" dirty="0" smtClean="0"/>
              <a:t>Radioprotection group will start to use those detectors to cross check their radiation codes.</a:t>
            </a:r>
          </a:p>
          <a:p>
            <a:endParaRPr lang="en-US" sz="2000" dirty="0"/>
          </a:p>
          <a:p>
            <a:r>
              <a:rPr lang="en-US" sz="2000" dirty="0" smtClean="0"/>
              <a:t>Full storage ring to be equipped by the end of the year:</a:t>
            </a:r>
          </a:p>
          <a:p>
            <a:pPr lvl="1"/>
            <a:r>
              <a:rPr lang="en-US" sz="1600" dirty="0" smtClean="0"/>
              <a:t>4 BLMs per cells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4683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Detector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908720"/>
            <a:ext cx="5472608" cy="3384376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Re-use of the ESRF design:</a:t>
            </a:r>
          </a:p>
          <a:p>
            <a:pPr lvl="1"/>
            <a:r>
              <a:rPr lang="en-US" sz="1800" dirty="0" smtClean="0"/>
              <a:t>EJ-200 plastic scintillator 100 mm rod:</a:t>
            </a:r>
          </a:p>
          <a:p>
            <a:pPr lvl="2"/>
            <a:r>
              <a:rPr lang="en-US" sz="1600" dirty="0" smtClean="0"/>
              <a:t>Rise time: 0.9 ns</a:t>
            </a:r>
          </a:p>
          <a:p>
            <a:pPr lvl="2"/>
            <a:r>
              <a:rPr lang="en-US" sz="1600" dirty="0" smtClean="0"/>
              <a:t>Decay time: 2.1 ns</a:t>
            </a:r>
          </a:p>
          <a:p>
            <a:pPr lvl="2"/>
            <a:endParaRPr lang="en-US" sz="1400" dirty="0" smtClean="0"/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Compact photosensor (</a:t>
            </a:r>
            <a:r>
              <a:rPr lang="en-US" sz="1600" dirty="0" smtClean="0"/>
              <a:t>Hamamatsu H10721-110):</a:t>
            </a:r>
            <a:endParaRPr lang="fr-FR" sz="1600" dirty="0" smtClean="0"/>
          </a:p>
          <a:p>
            <a:pPr lvl="2"/>
            <a:r>
              <a:rPr lang="fr-FR" sz="1600" dirty="0" smtClean="0"/>
              <a:t>PMT</a:t>
            </a:r>
          </a:p>
          <a:p>
            <a:pPr lvl="2"/>
            <a:r>
              <a:rPr lang="fr-FR" sz="1600" dirty="0" smtClean="0"/>
              <a:t>High voltage power </a:t>
            </a:r>
            <a:r>
              <a:rPr lang="fr-FR" sz="1600" dirty="0" err="1" smtClean="0"/>
              <a:t>supply</a:t>
            </a:r>
            <a:endParaRPr lang="fr-FR" sz="1600" dirty="0" smtClean="0"/>
          </a:p>
          <a:p>
            <a:pPr lvl="2"/>
            <a:r>
              <a:rPr lang="fr-FR" sz="1600" dirty="0" smtClean="0"/>
              <a:t>Rise-time: 0.6 ns</a:t>
            </a:r>
            <a:endParaRPr lang="en-US" sz="1600" dirty="0" smtClean="0"/>
          </a:p>
          <a:p>
            <a:pPr lvl="1"/>
            <a:endParaRPr lang="en-US" dirty="0" smtClean="0"/>
          </a:p>
          <a:p>
            <a:pPr lvl="1"/>
            <a:r>
              <a:rPr lang="en-US" sz="1800" dirty="0" smtClean="0"/>
              <a:t>Housed in a Al section</a:t>
            </a:r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</p:txBody>
      </p:sp>
      <p:pic>
        <p:nvPicPr>
          <p:cNvPr id="6" name="Picture 2" descr="EJ-200 Emission Spectr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908720"/>
            <a:ext cx="2267744" cy="1360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492105"/>
            <a:ext cx="1763688" cy="18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175" r="2054" b="7054"/>
          <a:stretch/>
        </p:blipFill>
        <p:spPr bwMode="auto">
          <a:xfrm>
            <a:off x="5512276" y="2564904"/>
            <a:ext cx="1363980" cy="1706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L:\Conférences\2018\IBIC18\BLM\Figure\TUPA03f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826243"/>
            <a:ext cx="4884674" cy="1885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L:\Moniteurs de Pertes, BLM\BLM\photos\Detector\IMG_20190524_11262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9" t="8302" r="23329" b="17023"/>
          <a:stretch/>
        </p:blipFill>
        <p:spPr bwMode="auto">
          <a:xfrm>
            <a:off x="5652120" y="908720"/>
            <a:ext cx="840921" cy="155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40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Electronics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908720"/>
            <a:ext cx="5472608" cy="3744416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smtClean="0"/>
              <a:t>Libera BLM</a:t>
            </a:r>
            <a:endParaRPr lang="en-US" sz="1600" dirty="0" smtClean="0"/>
          </a:p>
          <a:p>
            <a:pPr lvl="1"/>
            <a:r>
              <a:rPr lang="en-US" sz="1600" dirty="0" smtClean="0"/>
              <a:t>4x125 MHz digitizers (14 bits)</a:t>
            </a:r>
          </a:p>
          <a:p>
            <a:pPr lvl="1"/>
            <a:r>
              <a:rPr lang="en-US" sz="1600" dirty="0" smtClean="0"/>
              <a:t>Several configurable data rates</a:t>
            </a:r>
          </a:p>
          <a:p>
            <a:pPr lvl="2"/>
            <a:r>
              <a:rPr lang="en-US" sz="1400" dirty="0"/>
              <a:t>T</a:t>
            </a:r>
            <a:r>
              <a:rPr lang="en-US" sz="1400" dirty="0" smtClean="0"/>
              <a:t>riggered (ADC, </a:t>
            </a:r>
            <a:r>
              <a:rPr lang="en-US" sz="1400" dirty="0" err="1" smtClean="0"/>
              <a:t>TbT</a:t>
            </a:r>
            <a:r>
              <a:rPr lang="en-US" sz="1400" dirty="0" smtClean="0"/>
              <a:t>, averaged…)</a:t>
            </a:r>
          </a:p>
          <a:p>
            <a:pPr lvl="2"/>
            <a:r>
              <a:rPr lang="en-US" sz="1400" dirty="0" smtClean="0"/>
              <a:t>Continuous flow</a:t>
            </a:r>
          </a:p>
          <a:p>
            <a:pPr lvl="2"/>
            <a:r>
              <a:rPr lang="en-US" sz="1400" dirty="0" smtClean="0"/>
              <a:t>Counting mode</a:t>
            </a:r>
          </a:p>
          <a:p>
            <a:pPr lvl="2"/>
            <a:r>
              <a:rPr lang="en-US" sz="1400" dirty="0" smtClean="0"/>
              <a:t>Postmortem</a:t>
            </a:r>
          </a:p>
          <a:p>
            <a:pPr lvl="1"/>
            <a:r>
              <a:rPr lang="en-US" sz="1600" dirty="0" smtClean="0"/>
              <a:t>Power-supplies for the detectors</a:t>
            </a:r>
          </a:p>
          <a:p>
            <a:endParaRPr lang="en-US" sz="2000" dirty="0" smtClean="0"/>
          </a:p>
          <a:p>
            <a:r>
              <a:rPr lang="en-US" sz="2000" dirty="0" smtClean="0"/>
              <a:t>Relative </a:t>
            </a:r>
            <a:r>
              <a:rPr lang="en-US" sz="2000" dirty="0"/>
              <a:t>calibration:</a:t>
            </a:r>
          </a:p>
          <a:p>
            <a:pPr lvl="1"/>
            <a:r>
              <a:rPr lang="en-US" sz="1600" dirty="0"/>
              <a:t>Can be compensated by the electronics:</a:t>
            </a:r>
          </a:p>
          <a:p>
            <a:pPr lvl="2"/>
            <a:r>
              <a:rPr lang="en-US" sz="1400" dirty="0" smtClean="0"/>
              <a:t>Detector sensitivity compensation (scintillator yield and </a:t>
            </a:r>
            <a:r>
              <a:rPr lang="en-US" sz="1400" dirty="0" err="1" smtClean="0"/>
              <a:t>photomodule</a:t>
            </a:r>
            <a:r>
              <a:rPr lang="en-US" sz="1400" dirty="0" smtClean="0"/>
              <a:t> sensitivity)</a:t>
            </a:r>
            <a:endParaRPr lang="en-US" sz="1400" dirty="0"/>
          </a:p>
          <a:p>
            <a:pPr lvl="2"/>
            <a:r>
              <a:rPr lang="en-US" sz="1400" dirty="0" smtClean="0"/>
              <a:t>Variable </a:t>
            </a:r>
            <a:r>
              <a:rPr lang="en-US" sz="1400" dirty="0" err="1" smtClean="0"/>
              <a:t>photomodule</a:t>
            </a:r>
            <a:r>
              <a:rPr lang="en-US" sz="1400" dirty="0" smtClean="0"/>
              <a:t> gain compensation</a:t>
            </a:r>
            <a:endParaRPr lang="en-US" sz="1400" dirty="0"/>
          </a:p>
          <a:p>
            <a:pPr lvl="2"/>
            <a:r>
              <a:rPr lang="en-US" sz="1400" dirty="0" smtClean="0"/>
              <a:t>Variable attenuation compensation</a:t>
            </a:r>
            <a:endParaRPr lang="en-US" sz="1400" dirty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</p:txBody>
      </p:sp>
      <p:pic>
        <p:nvPicPr>
          <p:cNvPr id="3074" name="Picture 2" descr="libera bl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23909"/>
            <a:ext cx="3272061" cy="1357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702206"/>
            <a:ext cx="4350307" cy="45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75" y="5215351"/>
            <a:ext cx="5551165" cy="96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760547" y="5436142"/>
            <a:ext cx="19159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Source: </a:t>
            </a:r>
            <a:r>
              <a:rPr lang="en-US" sz="1100" dirty="0" err="1" smtClean="0"/>
              <a:t>Libera</a:t>
            </a:r>
            <a:r>
              <a:rPr lang="en-US" sz="1100" dirty="0" smtClean="0"/>
              <a:t> BLM user guide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40218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BLM Calibration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908719"/>
            <a:ext cx="7632848" cy="116200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Diode based sensitivity measurement:</a:t>
            </a:r>
          </a:p>
          <a:p>
            <a:pPr lvl="1"/>
            <a:r>
              <a:rPr lang="en-US" sz="1600" dirty="0" smtClean="0"/>
              <a:t>High dispersion modules sensitivity: up to 50 % for the same reference.</a:t>
            </a:r>
            <a:endParaRPr lang="en-US" sz="1400" dirty="0" smtClean="0"/>
          </a:p>
          <a:p>
            <a:pPr lvl="2"/>
            <a:endParaRPr lang="en-US" sz="1400" dirty="0" smtClean="0"/>
          </a:p>
        </p:txBody>
      </p:sp>
      <p:sp>
        <p:nvSpPr>
          <p:cNvPr id="24" name="ZoneTexte 23"/>
          <p:cNvSpPr txBox="1"/>
          <p:nvPr/>
        </p:nvSpPr>
        <p:spPr>
          <a:xfrm>
            <a:off x="2192549" y="6291501"/>
            <a:ext cx="4951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Photomodule</a:t>
            </a:r>
            <a:r>
              <a:rPr lang="en-US" sz="1400" dirty="0" smtClean="0"/>
              <a:t> sensitivity provided by the manufacturer at delivery</a:t>
            </a:r>
            <a:endParaRPr lang="en-US" sz="1400" dirty="0"/>
          </a:p>
        </p:txBody>
      </p:sp>
      <p:grpSp>
        <p:nvGrpSpPr>
          <p:cNvPr id="7" name="Groupe 6"/>
          <p:cNvGrpSpPr/>
          <p:nvPr/>
        </p:nvGrpSpPr>
        <p:grpSpPr>
          <a:xfrm>
            <a:off x="35496" y="2636913"/>
            <a:ext cx="9036496" cy="3654588"/>
            <a:chOff x="72008" y="2636913"/>
            <a:chExt cx="9036496" cy="3654588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08" y="2852936"/>
              <a:ext cx="9036496" cy="3438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2267744" y="3501008"/>
              <a:ext cx="432048" cy="2376264"/>
            </a:xfrm>
            <a:prstGeom prst="rect">
              <a:avLst/>
            </a:prstGeom>
            <a:solidFill>
              <a:srgbClr val="FFFFFF">
                <a:alpha val="34902"/>
              </a:srgbClr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/>
            <p:cNvSpPr txBox="1"/>
            <p:nvPr/>
          </p:nvSpPr>
          <p:spPr>
            <a:xfrm rot="16200000">
              <a:off x="2029956" y="2946709"/>
              <a:ext cx="9273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solidFill>
                    <a:schemeClr val="accent1"/>
                  </a:solidFill>
                </a:rPr>
                <a:t>Reference</a:t>
              </a:r>
              <a:endParaRPr lang="fr-FR" sz="1400" b="1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131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BLM Calibration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908719"/>
            <a:ext cx="5594076" cy="1162001"/>
          </a:xfrm>
        </p:spPr>
        <p:txBody>
          <a:bodyPr>
            <a:normAutofit/>
          </a:bodyPr>
          <a:lstStyle/>
          <a:p>
            <a:r>
              <a:rPr lang="en-US" sz="2000" dirty="0"/>
              <a:t>Diode based sensitivity </a:t>
            </a:r>
            <a:r>
              <a:rPr lang="en-US" sz="2000" dirty="0" smtClean="0"/>
              <a:t>measurement:</a:t>
            </a:r>
          </a:p>
          <a:p>
            <a:pPr lvl="1"/>
            <a:r>
              <a:rPr lang="en-US" sz="1600" dirty="0" err="1" smtClean="0"/>
              <a:t>Photomodule</a:t>
            </a:r>
            <a:r>
              <a:rPr lang="en-US" sz="1600" dirty="0" smtClean="0"/>
              <a:t> sensitivity</a:t>
            </a:r>
          </a:p>
          <a:p>
            <a:pPr lvl="1"/>
            <a:r>
              <a:rPr lang="en-US" sz="1600" dirty="0" smtClean="0"/>
              <a:t>High dispersion between modules</a:t>
            </a:r>
            <a:endParaRPr lang="en-US" sz="1400" dirty="0" smtClean="0"/>
          </a:p>
          <a:p>
            <a:pPr lvl="2"/>
            <a:endParaRPr lang="en-US" sz="1400" dirty="0" smtClean="0"/>
          </a:p>
        </p:txBody>
      </p:sp>
      <p:sp>
        <p:nvSpPr>
          <p:cNvPr id="29" name="ZoneTexte 28"/>
          <p:cNvSpPr txBox="1"/>
          <p:nvPr/>
        </p:nvSpPr>
        <p:spPr>
          <a:xfrm>
            <a:off x="2123728" y="6217567"/>
            <a:ext cx="5432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Photomodule</a:t>
            </a:r>
            <a:r>
              <a:rPr lang="en-US" sz="1400" dirty="0" smtClean="0"/>
              <a:t> sensitivity comparison (manufacturer data vs SOLEIL lab)</a:t>
            </a:r>
            <a:endParaRPr lang="en-US" sz="1400" dirty="0"/>
          </a:p>
        </p:txBody>
      </p:sp>
      <p:pic>
        <p:nvPicPr>
          <p:cNvPr id="1026" name="Picture 2" descr="L:\Conférences\2018\IBIC18\BLM\Figure\TUPA03f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9" y="980728"/>
            <a:ext cx="2949338" cy="895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e 3"/>
          <p:cNvGrpSpPr/>
          <p:nvPr/>
        </p:nvGrpSpPr>
        <p:grpSpPr>
          <a:xfrm>
            <a:off x="64165" y="2636913"/>
            <a:ext cx="8972332" cy="3558165"/>
            <a:chOff x="64165" y="2636913"/>
            <a:chExt cx="8972332" cy="3558165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65" y="2780928"/>
              <a:ext cx="8972332" cy="341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2267744" y="3501008"/>
              <a:ext cx="364361" cy="2376264"/>
            </a:xfrm>
            <a:prstGeom prst="rect">
              <a:avLst/>
            </a:prstGeom>
            <a:solidFill>
              <a:srgbClr val="FFFFFF">
                <a:alpha val="34902"/>
              </a:srgbClr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ZoneTexte 7"/>
            <p:cNvSpPr txBox="1"/>
            <p:nvPr/>
          </p:nvSpPr>
          <p:spPr>
            <a:xfrm rot="16200000">
              <a:off x="2009224" y="2946709"/>
              <a:ext cx="9273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solidFill>
                    <a:schemeClr val="accent1"/>
                  </a:solidFill>
                </a:rPr>
                <a:t>Reference</a:t>
              </a:r>
              <a:endParaRPr lang="fr-FR" sz="1400" b="1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7027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BLM Calibration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970855"/>
            <a:ext cx="5256584" cy="1378025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smtClean="0"/>
              <a:t>Cesium source </a:t>
            </a:r>
            <a:r>
              <a:rPr lang="en-US" sz="1800" dirty="0"/>
              <a:t>based sensitivity </a:t>
            </a:r>
            <a:r>
              <a:rPr lang="en-US" sz="1800" dirty="0" smtClean="0"/>
              <a:t>measurement:</a:t>
            </a:r>
          </a:p>
          <a:p>
            <a:pPr lvl="1"/>
            <a:r>
              <a:rPr lang="en-US" sz="1500" dirty="0" smtClean="0"/>
              <a:t>3D-printed support adapted to BLM housing</a:t>
            </a:r>
          </a:p>
          <a:p>
            <a:pPr lvl="1"/>
            <a:r>
              <a:rPr lang="en-US" sz="1500" dirty="0" smtClean="0"/>
              <a:t>Lab measurement</a:t>
            </a:r>
          </a:p>
          <a:p>
            <a:pPr lvl="2"/>
            <a:r>
              <a:rPr lang="en-US" sz="1300" dirty="0" smtClean="0"/>
              <a:t>Same Libera BLM module and channel used for all sensors</a:t>
            </a:r>
          </a:p>
          <a:p>
            <a:pPr lvl="2"/>
            <a:r>
              <a:rPr lang="en-US" sz="1300" dirty="0" smtClean="0"/>
              <a:t>Includes scintillator response (see next slides).</a:t>
            </a:r>
          </a:p>
          <a:p>
            <a:pPr lvl="2"/>
            <a:endParaRPr lang="en-US" sz="1100" dirty="0" smtClean="0"/>
          </a:p>
        </p:txBody>
      </p:sp>
      <p:sp>
        <p:nvSpPr>
          <p:cNvPr id="29" name="ZoneTexte 28"/>
          <p:cNvSpPr txBox="1"/>
          <p:nvPr/>
        </p:nvSpPr>
        <p:spPr>
          <a:xfrm>
            <a:off x="2123728" y="6217567"/>
            <a:ext cx="5432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Photomodule</a:t>
            </a:r>
            <a:r>
              <a:rPr lang="en-US" sz="1400" dirty="0" smtClean="0"/>
              <a:t> sensitivity comparison (manufacturer data vs SOLEIL lab)</a:t>
            </a:r>
            <a:endParaRPr lang="en-US" sz="1400" dirty="0"/>
          </a:p>
        </p:txBody>
      </p:sp>
      <p:pic>
        <p:nvPicPr>
          <p:cNvPr id="5123" name="Picture 3" descr="L:\Moniteurs de Pertes, BLM\BLM\photos\201902_calibration_labo\IMG_20190219_11352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6" t="22907" b="21980"/>
          <a:stretch/>
        </p:blipFill>
        <p:spPr bwMode="auto">
          <a:xfrm>
            <a:off x="7480374" y="862709"/>
            <a:ext cx="1587259" cy="183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L:\Conférences\2019\DEELS\BLMs\source_schematic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322572"/>
            <a:ext cx="1931609" cy="689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e 3"/>
          <p:cNvGrpSpPr/>
          <p:nvPr/>
        </p:nvGrpSpPr>
        <p:grpSpPr>
          <a:xfrm>
            <a:off x="35496" y="2573638"/>
            <a:ext cx="9001000" cy="3584182"/>
            <a:chOff x="35496" y="2573638"/>
            <a:chExt cx="9001000" cy="3584182"/>
          </a:xfrm>
        </p:grpSpPr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2732762"/>
              <a:ext cx="9001000" cy="34250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2256090" y="3501008"/>
              <a:ext cx="331618" cy="2232248"/>
            </a:xfrm>
            <a:prstGeom prst="rect">
              <a:avLst/>
            </a:prstGeom>
            <a:solidFill>
              <a:srgbClr val="FFFFFF">
                <a:alpha val="34902"/>
              </a:srgbClr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/>
            <p:cNvSpPr txBox="1"/>
            <p:nvPr/>
          </p:nvSpPr>
          <p:spPr>
            <a:xfrm rot="16200000">
              <a:off x="1970134" y="2883434"/>
              <a:ext cx="9273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solidFill>
                    <a:schemeClr val="accent1"/>
                  </a:solidFill>
                </a:rPr>
                <a:t>Reference</a:t>
              </a:r>
              <a:endParaRPr lang="fr-FR" sz="1400" b="1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442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Scintillator</a:t>
            </a:r>
            <a:r>
              <a:rPr lang="fr-FR" dirty="0" smtClean="0"/>
              <a:t> </a:t>
            </a:r>
            <a:r>
              <a:rPr lang="fr-FR" dirty="0" err="1" smtClean="0"/>
              <a:t>sensitivity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5314" y="908720"/>
            <a:ext cx="5552830" cy="5256584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Dependence to source position:</a:t>
            </a:r>
          </a:p>
          <a:p>
            <a:pPr lvl="1"/>
            <a:r>
              <a:rPr lang="en-US" sz="1600" dirty="0" smtClean="0"/>
              <a:t>To minimize the scintillation amplitude dependence to source position, this one must be placed in the middle region of the rod.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r>
              <a:rPr lang="en-US" sz="1800" dirty="0" smtClean="0"/>
              <a:t>Sensitivity dispersion between scintillators</a:t>
            </a:r>
          </a:p>
          <a:p>
            <a:pPr lvl="1"/>
            <a:r>
              <a:rPr lang="en-US" sz="1400" dirty="0" smtClean="0"/>
              <a:t>Measured on 5 units with same electronics and photosensor.</a:t>
            </a:r>
          </a:p>
          <a:p>
            <a:pPr lvl="1"/>
            <a:r>
              <a:rPr lang="en-US" sz="1400" dirty="0" smtClean="0"/>
              <a:t>Relative dispersion is below 5 %</a:t>
            </a:r>
          </a:p>
          <a:p>
            <a:pPr lvl="1"/>
            <a:r>
              <a:rPr lang="en-US" sz="1400" dirty="0" smtClean="0"/>
              <a:t>Since the pair photosensor/scintillator is not supposed to be separated it has been decided to calibrate the pair together.</a:t>
            </a:r>
          </a:p>
          <a:p>
            <a:pPr marL="457200" lvl="1" indent="0">
              <a:buNone/>
            </a:pPr>
            <a:endParaRPr lang="en-US" sz="1400" dirty="0" smtClean="0"/>
          </a:p>
          <a:p>
            <a:pPr lvl="2"/>
            <a:endParaRPr lang="en-US" sz="1400" dirty="0" smtClean="0"/>
          </a:p>
        </p:txBody>
      </p:sp>
      <p:pic>
        <p:nvPicPr>
          <p:cNvPr id="3074" name="Picture 2" descr="L:\Conférences\2018\IBIC18\BLM\old_version\photo\Figure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085" y="1988840"/>
            <a:ext cx="4608512" cy="2911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0" y="980728"/>
            <a:ext cx="2885587" cy="1128442"/>
          </a:xfrm>
          <a:prstGeom prst="rect">
            <a:avLst/>
          </a:prstGeom>
        </p:spPr>
      </p:pic>
      <p:pic>
        <p:nvPicPr>
          <p:cNvPr id="3075" name="Picture 3" descr="L:\Conférences\2018\IBIC18\BLM\Figure\TUPA03f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900099"/>
            <a:ext cx="3419455" cy="1611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44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BLM Calibration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836711"/>
            <a:ext cx="7026612" cy="1944217"/>
          </a:xfrm>
        </p:spPr>
        <p:txBody>
          <a:bodyPr>
            <a:noAutofit/>
          </a:bodyPr>
          <a:lstStyle/>
          <a:p>
            <a:r>
              <a:rPr lang="en-US" sz="1400" dirty="0" smtClean="0"/>
              <a:t>Cesium source </a:t>
            </a:r>
            <a:r>
              <a:rPr lang="en-US" sz="1400" dirty="0"/>
              <a:t>based sensitivity </a:t>
            </a:r>
            <a:r>
              <a:rPr lang="en-US" sz="1400" dirty="0" smtClean="0"/>
              <a:t>measurement:</a:t>
            </a:r>
          </a:p>
          <a:p>
            <a:pPr lvl="1"/>
            <a:r>
              <a:rPr lang="en-US" sz="1200" dirty="0" smtClean="0"/>
              <a:t>3D-printed support adapted to BLM housing</a:t>
            </a:r>
          </a:p>
          <a:p>
            <a:pPr lvl="1"/>
            <a:r>
              <a:rPr lang="en-US" sz="1200" dirty="0" smtClean="0"/>
              <a:t>Tunnel measurement</a:t>
            </a:r>
          </a:p>
          <a:p>
            <a:pPr lvl="2"/>
            <a:r>
              <a:rPr lang="en-US" sz="1000" dirty="0" smtClean="0"/>
              <a:t>Includes cabling </a:t>
            </a:r>
          </a:p>
          <a:p>
            <a:pPr lvl="2"/>
            <a:r>
              <a:rPr lang="en-US" sz="1000" dirty="0" smtClean="0"/>
              <a:t>Includes electronics, after offsets compensation (see next slides)</a:t>
            </a:r>
          </a:p>
          <a:p>
            <a:r>
              <a:rPr lang="en-US" sz="1400" dirty="0"/>
              <a:t>Very good (&lt;10%) reproducibility of the sensitivity measurements </a:t>
            </a:r>
            <a:r>
              <a:rPr lang="en-US" sz="1400" dirty="0" smtClean="0"/>
              <a:t>done in-house</a:t>
            </a:r>
          </a:p>
          <a:p>
            <a:pPr lvl="1"/>
            <a:r>
              <a:rPr lang="en-US" sz="1200" dirty="0" smtClean="0"/>
              <a:t>Compensation applied based on the measurement performed with Cs source in the tunnel</a:t>
            </a:r>
          </a:p>
          <a:p>
            <a:pPr lvl="2"/>
            <a:r>
              <a:rPr lang="en-US" sz="1000" dirty="0" smtClean="0"/>
              <a:t>Includes all components.</a:t>
            </a:r>
          </a:p>
          <a:p>
            <a:pPr lvl="2"/>
            <a:r>
              <a:rPr lang="en-US" sz="1000" dirty="0" smtClean="0"/>
              <a:t>Possibility to repeat the measurement periodically</a:t>
            </a:r>
            <a:endParaRPr lang="en-US" sz="1000" dirty="0"/>
          </a:p>
        </p:txBody>
      </p:sp>
      <p:sp>
        <p:nvSpPr>
          <p:cNvPr id="29" name="ZoneTexte 28"/>
          <p:cNvSpPr txBox="1"/>
          <p:nvPr/>
        </p:nvSpPr>
        <p:spPr>
          <a:xfrm>
            <a:off x="2123728" y="6217567"/>
            <a:ext cx="5432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Photomodule</a:t>
            </a:r>
            <a:r>
              <a:rPr lang="en-US" sz="1400" dirty="0" smtClean="0"/>
              <a:t> sensitivity comparison (manufacturer data vs SOLEIL lab)</a:t>
            </a:r>
            <a:endParaRPr lang="en-US" sz="1400" dirty="0"/>
          </a:p>
        </p:txBody>
      </p:sp>
      <p:pic>
        <p:nvPicPr>
          <p:cNvPr id="6146" name="Picture 2" descr="L:\Moniteurs de Pertes, BLM\BLM\photos\201903_calibration_tunnel\IMG_04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231" t="50859" r="33157" b="10904"/>
          <a:stretch/>
        </p:blipFill>
        <p:spPr bwMode="auto">
          <a:xfrm>
            <a:off x="7206124" y="908720"/>
            <a:ext cx="1682700" cy="1801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L:\Conférences\2019\DEELS\BLMs\source_schematic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08720"/>
            <a:ext cx="1931609" cy="689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e 3"/>
          <p:cNvGrpSpPr/>
          <p:nvPr/>
        </p:nvGrpSpPr>
        <p:grpSpPr>
          <a:xfrm>
            <a:off x="50885" y="2782382"/>
            <a:ext cx="8985611" cy="3489756"/>
            <a:chOff x="50885" y="2782382"/>
            <a:chExt cx="8985611" cy="3489756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85" y="2852936"/>
              <a:ext cx="8985611" cy="3419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2256089" y="3632838"/>
              <a:ext cx="376015" cy="2232248"/>
            </a:xfrm>
            <a:prstGeom prst="rect">
              <a:avLst/>
            </a:prstGeom>
            <a:solidFill>
              <a:srgbClr val="FFFFFF">
                <a:alpha val="34902"/>
              </a:srgbClr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/>
            <p:cNvSpPr txBox="1"/>
            <p:nvPr/>
          </p:nvSpPr>
          <p:spPr>
            <a:xfrm rot="16200000">
              <a:off x="1970134" y="3092178"/>
              <a:ext cx="9273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solidFill>
                    <a:schemeClr val="accent1"/>
                  </a:solidFill>
                </a:rPr>
                <a:t>Reference</a:t>
              </a:r>
              <a:endParaRPr lang="fr-FR" sz="1400" b="1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0876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LEIL - fond gri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OLEIL - fond blan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3640</TotalTime>
  <Words>1063</Words>
  <Application>Microsoft Office PowerPoint</Application>
  <PresentationFormat>Affichage à l'écran (4:3)</PresentationFormat>
  <Paragraphs>211</Paragraphs>
  <Slides>22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22</vt:i4>
      </vt:variant>
    </vt:vector>
  </HeadingPairs>
  <TitlesOfParts>
    <vt:vector size="25" baseType="lpstr">
      <vt:lpstr>Conception personnalisée</vt:lpstr>
      <vt:lpstr>SOLEIL - fond gris</vt:lpstr>
      <vt:lpstr>SOLEIL - fond blanc</vt:lpstr>
      <vt:lpstr>Présentation PowerPoint</vt:lpstr>
      <vt:lpstr>Loss Monitoring</vt:lpstr>
      <vt:lpstr>Detector</vt:lpstr>
      <vt:lpstr>Electronics</vt:lpstr>
      <vt:lpstr> BLM Calibration</vt:lpstr>
      <vt:lpstr>BLM Calibration</vt:lpstr>
      <vt:lpstr>BLM Calibration</vt:lpstr>
      <vt:lpstr>Scintillator sensitivity</vt:lpstr>
      <vt:lpstr>BLM Calibration</vt:lpstr>
      <vt:lpstr>Electronics calibration</vt:lpstr>
      <vt:lpstr>Electronics Calibration</vt:lpstr>
      <vt:lpstr>Installation</vt:lpstr>
      <vt:lpstr>Installation</vt:lpstr>
      <vt:lpstr>Installation</vt:lpstr>
      <vt:lpstr>Installation</vt:lpstr>
      <vt:lpstr>Beam Measurements</vt:lpstr>
      <vt:lpstr>Beam Measurements</vt:lpstr>
      <vt:lpstr>Beam Measurements</vt:lpstr>
      <vt:lpstr>Beam Measurements</vt:lpstr>
      <vt:lpstr>Beam Measurements</vt:lpstr>
      <vt:lpstr>Beam Measurements</vt:lpstr>
      <vt:lpstr>Conclusion</vt:lpstr>
    </vt:vector>
  </TitlesOfParts>
  <Company>Synchrotron SOLEIL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YAO Stephanie</dc:creator>
  <cp:lastModifiedBy>admHSE</cp:lastModifiedBy>
  <cp:revision>185</cp:revision>
  <cp:lastPrinted>2018-04-17T15:06:19Z</cp:lastPrinted>
  <dcterms:created xsi:type="dcterms:W3CDTF">2016-11-25T17:34:53Z</dcterms:created>
  <dcterms:modified xsi:type="dcterms:W3CDTF">2019-06-04T22:05:57Z</dcterms:modified>
</cp:coreProperties>
</file>