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6" r:id="rId3"/>
    <p:sldId id="288" r:id="rId4"/>
    <p:sldId id="267" r:id="rId5"/>
    <p:sldId id="268" r:id="rId6"/>
    <p:sldId id="272" r:id="rId7"/>
    <p:sldId id="270" r:id="rId8"/>
    <p:sldId id="273" r:id="rId9"/>
    <p:sldId id="274" r:id="rId10"/>
    <p:sldId id="286" r:id="rId11"/>
    <p:sldId id="277" r:id="rId12"/>
    <p:sldId id="269" r:id="rId13"/>
    <p:sldId id="279" r:id="rId14"/>
    <p:sldId id="280" r:id="rId15"/>
    <p:sldId id="282" r:id="rId16"/>
    <p:sldId id="278" r:id="rId17"/>
    <p:sldId id="287" r:id="rId18"/>
    <p:sldId id="283" r:id="rId19"/>
    <p:sldId id="285" r:id="rId20"/>
    <p:sldId id="284" r:id="rId21"/>
    <p:sldId id="276" r:id="rId22"/>
    <p:sldId id="260" r:id="rId23"/>
    <p:sldId id="271" r:id="rId24"/>
    <p:sldId id="261" r:id="rId25"/>
  </p:sldIdLst>
  <p:sldSz cx="10080625" cy="7559675"/>
  <p:notesSz cx="7559675" cy="10691813"/>
  <p:defaultTextStyle>
    <a:defPPr>
      <a:defRPr lang="en-US"/>
    </a:defPPr>
    <a:lvl1pPr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741363" indent="-28416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11414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5986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2055813" indent="-227013" algn="l" defTabSz="447675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8A6"/>
    <a:srgbClr val="98C8E8"/>
    <a:srgbClr val="1067EA"/>
    <a:srgbClr val="139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>
      <p:cViewPr varScale="1">
        <p:scale>
          <a:sx n="109" d="100"/>
          <a:sy n="109" d="100"/>
        </p:scale>
        <p:origin x="120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E1137EF-24F1-499B-8ADD-F7A5480F9E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49216"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0E34989-ABFB-4115-B88F-4041550F34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900A27-F71F-47D8-986D-34AD6D8732D5}" type="datetimeFigureOut">
              <a:rPr lang="it-IT" altLang="it-IT"/>
              <a:pPr/>
              <a:t>31/05/2019</a:t>
            </a:fld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A226946-A476-40F3-92DD-FDB21B125A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49216">
              <a:buFont typeface="Times New Roman" charset="0"/>
              <a:buNone/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B23CE9A-9B15-4F40-B37E-4A7134CD431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BD55A-785B-4B60-B51C-CF40DEEDD693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>
            <a:extLst>
              <a:ext uri="{FF2B5EF4-FFF2-40B4-BE49-F238E27FC236}">
                <a16:creationId xmlns:a16="http://schemas.microsoft.com/office/drawing/2014/main" id="{D10D0DB8-553A-4C2C-84EB-0B640C75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16"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E945FE49-EC62-4B2F-AA43-BFC136F1749C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DE2A627-1E6B-48FF-AAD6-BDA668C68C1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2367E75D-DEE0-4861-8551-7C74AD1A3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16"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02A46A56-7668-4DBE-8DF6-DAF1ED197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16"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63F94D02-09EF-4B95-808D-C94E65035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16"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1265B12-5E5E-45DB-A7D3-E4C587FF7F1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1F64776A-B60E-4A48-A27E-A2188FB05D09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charset="0"/>
        <a:ea typeface="MS PGothic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D5E50C-4056-4F99-AE21-CA0DA88983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4750CE-AD6E-4AD1-8DE1-12CC8ADAFB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it-IT" b="1">
                <a:latin typeface="Times New Roman" panose="02020603050405020304" pitchFamily="18" charset="0"/>
              </a:rPr>
              <a:t>Slide 1: Company Logo Full Page</a:t>
            </a:r>
          </a:p>
          <a:p>
            <a:endParaRPr lang="en-US" altLang="it-IT">
              <a:latin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Before you start</a:t>
            </a:r>
            <a:r>
              <a:rPr lang="en-GB" altLang="it-IT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>
                <a:latin typeface="Times New Roman" panose="02020603050405020304" pitchFamily="18" charset="0"/>
              </a:rPr>
              <a:t>Master Slide view</a:t>
            </a:r>
            <a:r>
              <a:rPr lang="en-GB" altLang="it-IT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>
                <a:latin typeface="Times New Roman" panose="02020603050405020304" pitchFamily="18" charset="0"/>
              </a:rPr>
              <a:t>View</a:t>
            </a:r>
            <a:r>
              <a:rPr lang="en-US" altLang="it-IT">
                <a:latin typeface="Times New Roman" panose="02020603050405020304" pitchFamily="18" charset="0"/>
              </a:rPr>
              <a:t> &gt; </a:t>
            </a:r>
            <a:r>
              <a:rPr lang="en-US" altLang="it-IT" i="1">
                <a:latin typeface="Times New Roman" panose="02020603050405020304" pitchFamily="18" charset="0"/>
              </a:rPr>
              <a:t>Slide Master;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Macintosh – </a:t>
            </a:r>
            <a:r>
              <a:rPr lang="en-US" altLang="it-IT" i="1">
                <a:latin typeface="Times New Roman" panose="02020603050405020304" pitchFamily="18" charset="0"/>
              </a:rPr>
              <a:t>View &gt; Master &gt; Slide Master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Edit the following items: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n the Slide Master (first master slide) – lower area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a) On the left Delete the text and write the title of the event/Conference, Location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b) On the right delete the text and write the name and surname of the speaker and the date (day, month , year)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Close Master View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US" altLang="it-IT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FD9ECC-01E8-4858-9B7A-2F70881163A1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F30C691C-3B7B-4C6B-9C43-790578862F6A}" type="slidenum">
              <a:rPr lang="it-IT" altLang="it-IT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1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86BFBA-69BD-467B-9556-BDCA552AA5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E12642-4B2D-464C-A023-9D2C74878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Slide 2: Title of the Presentation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</a:rPr>
              <a:t>Before you start</a:t>
            </a:r>
            <a:r>
              <a:rPr lang="en-GB" altLang="it-IT">
                <a:latin typeface="Times New Roman" panose="02020603050405020304" pitchFamily="18" charset="0"/>
              </a:rPr>
              <a:t> editing the slides of your talk change to the </a:t>
            </a:r>
            <a:r>
              <a:rPr lang="en-GB" altLang="it-IT" b="1">
                <a:latin typeface="Times New Roman" panose="02020603050405020304" pitchFamily="18" charset="0"/>
              </a:rPr>
              <a:t>Master Slide view</a:t>
            </a:r>
            <a:r>
              <a:rPr lang="en-GB" altLang="it-IT">
                <a:latin typeface="Times New Roman" panose="02020603050405020304" pitchFamily="18" charset="0"/>
              </a:rPr>
              <a:t>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Microsoft Office :Menu: </a:t>
            </a:r>
            <a:r>
              <a:rPr lang="en-US" altLang="it-IT" i="1">
                <a:latin typeface="Times New Roman" panose="02020603050405020304" pitchFamily="18" charset="0"/>
              </a:rPr>
              <a:t>View</a:t>
            </a:r>
            <a:r>
              <a:rPr lang="en-US" altLang="it-IT">
                <a:latin typeface="Times New Roman" panose="02020603050405020304" pitchFamily="18" charset="0"/>
              </a:rPr>
              <a:t> &gt; </a:t>
            </a:r>
            <a:r>
              <a:rPr lang="en-US" altLang="it-IT" i="1">
                <a:latin typeface="Times New Roman" panose="02020603050405020304" pitchFamily="18" charset="0"/>
              </a:rPr>
              <a:t>Slide Master;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altLang="it-IT">
                <a:latin typeface="Times New Roman" panose="02020603050405020304" pitchFamily="18" charset="0"/>
              </a:rPr>
              <a:t>Macintosh – </a:t>
            </a:r>
            <a:r>
              <a:rPr lang="en-US" altLang="it-IT" i="1">
                <a:latin typeface="Times New Roman" panose="02020603050405020304" pitchFamily="18" charset="0"/>
              </a:rPr>
              <a:t>View &gt; Master &gt; Slide Master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Edit the following items: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Times New Roman" panose="02020603050405020304" pitchFamily="18" charset="0"/>
              <a:buAutoNum type="arabicPeriod"/>
            </a:pPr>
            <a:r>
              <a:rPr lang="de-DE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n the Slide Master (first master slide) – lower area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a) On the left Delete the text and write the title of the event/Conference, Location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b) On the right delete the text and write the name and surname of the speaker and the date (day, month , year)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Close Master View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To start adding slides </a:t>
            </a: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insert a new slide and 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select a Layout: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Title &amp; Subtitle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 with bullet points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Picture, graphs, visuals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Two columns </a:t>
            </a:r>
          </a:p>
          <a:p>
            <a:pPr marL="228600" indent="-2286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Blank</a:t>
            </a:r>
            <a:endParaRPr lang="en-GB" altLang="it-IT">
              <a:latin typeface="Times New Roman" panose="02020603050405020304" pitchFamily="18" charset="0"/>
            </a:endParaRPr>
          </a:p>
          <a:p>
            <a:pPr marL="228600" indent="-228600">
              <a:spcBef>
                <a:spcPct val="0"/>
              </a:spcBef>
              <a:spcAft>
                <a:spcPct val="20000"/>
              </a:spcAft>
            </a:pPr>
            <a:endParaRPr lang="en-GB" altLang="it-IT" b="1">
              <a:latin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02154-F6F3-4CB0-B40D-C101A42A4C11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5A269649-A59E-4F26-A11C-D4251437CA63}" type="slidenum">
              <a:rPr lang="it-IT" altLang="it-IT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2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020722-ECB4-450F-AFC0-4DAAE5910B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89B754-6266-4164-836B-29B25B34E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it-IT" sz="1100" b="1">
                <a:latin typeface="Times New Roman" panose="02020603050405020304" pitchFamily="18" charset="0"/>
              </a:rPr>
              <a:t>Slide 3 – (..) : Content of the presentation</a:t>
            </a:r>
          </a:p>
          <a:p>
            <a:endParaRPr lang="en-GB" altLang="it-IT" sz="1100">
              <a:latin typeface="Times New Roman" panose="02020603050405020304" pitchFamily="18" charset="0"/>
            </a:endParaRPr>
          </a:p>
          <a:p>
            <a:r>
              <a:rPr lang="en-GB" altLang="it-IT" sz="1100">
                <a:latin typeface="Times New Roman" panose="02020603050405020304" pitchFamily="18" charset="0"/>
              </a:rPr>
              <a:t>Insert a new slide: Home &gt; </a:t>
            </a:r>
            <a:r>
              <a:rPr lang="en-GB" altLang="en-US" sz="1100">
                <a:latin typeface="Times New Roman" panose="02020603050405020304" pitchFamily="18" charset="0"/>
              </a:rPr>
              <a:t>“</a:t>
            </a:r>
            <a:r>
              <a:rPr lang="en-GB" altLang="it-IT" sz="1100">
                <a:latin typeface="Times New Roman" panose="02020603050405020304" pitchFamily="18" charset="0"/>
              </a:rPr>
              <a:t>New Slide</a:t>
            </a:r>
            <a:r>
              <a:rPr lang="en-GB" altLang="en-US" sz="1100">
                <a:latin typeface="Times New Roman" panose="02020603050405020304" pitchFamily="18" charset="0"/>
              </a:rPr>
              <a:t>”</a:t>
            </a:r>
            <a:r>
              <a:rPr lang="en-GB" altLang="it-IT" sz="1100">
                <a:latin typeface="Times New Roman" panose="02020603050405020304" pitchFamily="18" charset="0"/>
              </a:rPr>
              <a:t> and choose a</a:t>
            </a:r>
            <a:r>
              <a:rPr lang="en-GB" altLang="it-IT" sz="1100" b="1">
                <a:latin typeface="Times New Roman" panose="02020603050405020304" pitchFamily="18" charset="0"/>
              </a:rPr>
              <a:t> </a:t>
            </a: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slide</a:t>
            </a:r>
            <a:r>
              <a:rPr lang="en-GB" altLang="it-IT" b="1">
                <a:latin typeface="Times New Roman" panose="02020603050405020304" pitchFamily="18" charset="0"/>
                <a:sym typeface="Wingdings" panose="05000000000000000000" pitchFamily="2" charset="2"/>
              </a:rPr>
              <a:t> Layout: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Title &amp; Subtitle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 with bullet points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Text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For Picture, graphs, visuals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Two columns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GB" altLang="it-IT">
                <a:latin typeface="Times New Roman" panose="02020603050405020304" pitchFamily="18" charset="0"/>
                <a:sym typeface="Wingdings" panose="05000000000000000000" pitchFamily="2" charset="2"/>
              </a:rPr>
              <a:t>Blank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endParaRPr lang="en-GB" altLang="it-IT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 b="1">
                <a:latin typeface="Times New Roman" panose="02020603050405020304" pitchFamily="18" charset="0"/>
              </a:rPr>
              <a:t>If you want Copy &amp; paste </a:t>
            </a:r>
            <a:r>
              <a:rPr lang="en-GB" altLang="it-IT">
                <a:latin typeface="Times New Roman" panose="02020603050405020304" pitchFamily="18" charset="0"/>
              </a:rPr>
              <a:t>an element from the Clip Board to the particular slide: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2. Position the mouse pointer on the box frame: Copy!</a:t>
            </a:r>
            <a:r>
              <a:rPr lang="de-DE" altLang="it-IT">
                <a:latin typeface="Times New Roman" panose="02020603050405020304" pitchFamily="18" charset="0"/>
              </a:rPr>
              <a:t> </a:t>
            </a:r>
            <a:br>
              <a:rPr lang="de-DE" altLang="it-IT">
                <a:latin typeface="Times New Roman" panose="02020603050405020304" pitchFamily="18" charset="0"/>
              </a:rPr>
            </a:br>
            <a:r>
              <a:rPr lang="de-DE" altLang="it-IT">
                <a:latin typeface="Times New Roman" panose="02020603050405020304" pitchFamily="18" charset="0"/>
              </a:rPr>
              <a:t>3. </a:t>
            </a:r>
            <a:r>
              <a:rPr lang="en-GB" altLang="it-IT">
                <a:latin typeface="Times New Roman" panose="02020603050405020304" pitchFamily="18" charset="0"/>
              </a:rPr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r>
              <a:rPr lang="en-GB" altLang="it-IT">
                <a:latin typeface="Times New Roman" panose="02020603050405020304" pitchFamily="18" charset="0"/>
              </a:rPr>
              <a:t>How you intend to use the elements is your choice. </a:t>
            </a:r>
            <a:br>
              <a:rPr lang="en-GB" altLang="it-IT">
                <a:latin typeface="Times New Roman" panose="02020603050405020304" pitchFamily="18" charset="0"/>
              </a:rPr>
            </a:br>
            <a:r>
              <a:rPr lang="en-GB" altLang="it-IT">
                <a:latin typeface="Times New Roman" panose="02020603050405020304" pitchFamily="18" charset="0"/>
              </a:rPr>
              <a:t>You can combine the text block style with the background colour in different manner.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anose="05000000000000000000" pitchFamily="2" charset="2"/>
              <a:buNone/>
            </a:pPr>
            <a:endParaRPr lang="en-GB" altLang="it-IT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CB64D-E814-452D-8FAE-CE0A73B29797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0B9AEC5A-EDDA-4E5C-A436-EB7F02B43C1D}" type="slidenum">
              <a:rPr lang="it-IT" altLang="it-IT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4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30E2BB-3AE6-4CA6-88AC-E371982523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60C146-0495-4D8C-BE41-14C7FE38A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Times New Roman" charset="0"/>
              <a:buNone/>
              <a:defRPr/>
            </a:pPr>
            <a:r>
              <a:rPr lang="en-US" b="1" dirty="0"/>
              <a:t>Last Slide 2: Aerial Photo of Elettra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F2B72-E344-47A0-9744-10DCAA97498B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2BBE1013-95C9-4889-80C8-D2516E6D2717}" type="slidenum">
              <a:rPr lang="it-IT" altLang="it-IT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22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34E279-15C0-4CAB-872C-E5D56D4E16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A1365E-8265-469D-86AD-875974693F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en-GB" b="1" dirty="0"/>
              <a:t>Clipboard Slide: working slide to be kept at the end of the presentation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endParaRPr lang="en-GB" b="1" dirty="0"/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en-GB" b="1" dirty="0"/>
              <a:t>Copy &amp; paste </a:t>
            </a:r>
            <a:r>
              <a:rPr lang="en-GB" dirty="0"/>
              <a:t>an element from the Clip Board to the particular slide: </a:t>
            </a:r>
            <a:br>
              <a:rPr lang="en-GB" dirty="0"/>
            </a:br>
            <a:r>
              <a:rPr lang="en-GB" dirty="0"/>
              <a:t>1. Click on a box to mark it.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en-GB" dirty="0"/>
              <a:t>2. Position the mouse pointer on the box frame: Copy!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3. </a:t>
            </a:r>
            <a:r>
              <a:rPr lang="en-GB" dirty="0"/>
              <a:t>Click on the particular slide: Paste!</a:t>
            </a:r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endParaRPr lang="en-GB" dirty="0"/>
          </a:p>
          <a:p>
            <a:pPr>
              <a:spcBef>
                <a:spcPct val="50000"/>
              </a:spcBef>
              <a:buClr>
                <a:srgbClr val="F8B323"/>
              </a:buClr>
              <a:buFont typeface="Wingdings" pitchFamily="2" charset="2"/>
              <a:buNone/>
              <a:defRPr/>
            </a:pPr>
            <a:r>
              <a:rPr lang="en-GB" dirty="0"/>
              <a:t>How you intend to use the elements is your choice. </a:t>
            </a:r>
            <a:br>
              <a:rPr lang="en-GB" dirty="0"/>
            </a:br>
            <a:r>
              <a:rPr lang="en-GB" dirty="0"/>
              <a:t>You can combine the text block style with the background colour in different manner.</a:t>
            </a:r>
          </a:p>
          <a:p>
            <a:pPr>
              <a:buFont typeface="Times New Roman" charset="0"/>
              <a:buNone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BD299-5776-4183-ACEA-351A22A63D0F}"/>
              </a:ext>
            </a:extLst>
          </p:cNvPr>
          <p:cNvSpPr>
            <a:spLocks noGrp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D5155683-D071-40B8-9C0D-1D82EB17ADFE}" type="slidenum">
              <a:rPr lang="it-IT" altLang="it-IT" sz="1400">
                <a:solidFill>
                  <a:srgbClr val="000000"/>
                </a:solidFill>
                <a:latin typeface="Times New Roman" panose="02020603050405020304" pitchFamily="18" charset="0"/>
              </a:rPr>
              <a:pPr eaLnBrk="1"/>
              <a:t>24</a:t>
            </a:fld>
            <a:endParaRPr lang="it-IT" altLang="it-IT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>
            <a:extLst>
              <a:ext uri="{FF2B5EF4-FFF2-40B4-BE49-F238E27FC236}">
                <a16:creationId xmlns:a16="http://schemas.microsoft.com/office/drawing/2014/main" id="{17D548D5-C63A-465C-A3BB-6197A4FB3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88387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9832" y="2483693"/>
            <a:ext cx="8569325" cy="1620837"/>
          </a:xfrm>
          <a:prstGeom prst="rect">
            <a:avLst/>
          </a:prstGeom>
        </p:spPr>
        <p:txBody>
          <a:bodyPr anchor="ctr" anchorCtr="0"/>
          <a:lstStyle>
            <a:lvl1pPr>
              <a:defRPr sz="3600" baseline="0">
                <a:latin typeface="+mj-lt"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7D9A1667-D273-46E2-A38C-9B9087F7FF3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FCB19-B3F3-44A3-9878-3B777DE3F5A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8092127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BD8C7047-6106-400F-B96E-898285F73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 baseline="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 sz="2400" b="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200"/>
            </a:lvl2pPr>
            <a:lvl3pPr marL="12001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2000" i="1" baseline="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E32C3AB6-4EF2-4E01-8A8A-6D3ED6C8DB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504363" y="7305675"/>
            <a:ext cx="501650" cy="230188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13D62B2B-D574-40DA-8B79-87C65F22FC1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6447821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45A1CE7A-DCCE-4BC0-9E13-B6E6DC510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400"/>
            </a:lvl1pPr>
            <a:lvl2pPr marL="4572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2pPr>
            <a:lvl3pPr marL="9144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numero diapositiva 2">
            <a:extLst>
              <a:ext uri="{FF2B5EF4-FFF2-40B4-BE49-F238E27FC236}">
                <a16:creationId xmlns:a16="http://schemas.microsoft.com/office/drawing/2014/main" id="{48D58FCE-3165-4161-832B-CB6B262DECDD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AF992122-3933-46CB-A323-226F204ABF9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0539439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86995078-0DBE-43DC-8217-2E225736B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4" name="Segnaposto numero diapositiva 2">
            <a:extLst>
              <a:ext uri="{FF2B5EF4-FFF2-40B4-BE49-F238E27FC236}">
                <a16:creationId xmlns:a16="http://schemas.microsoft.com/office/drawing/2014/main" id="{32A02755-40F1-470E-8518-1FB0EE6BAE9C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F483802A-D826-4030-A19C-6B4C199B844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1453646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1A7FD18F-0280-4DA6-AEE5-16BD32374F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263" y="107950"/>
            <a:ext cx="276225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1508" y="179437"/>
            <a:ext cx="6697316" cy="1021779"/>
          </a:xfrm>
          <a:prstGeom prst="rect">
            <a:avLst/>
          </a:prstGeom>
        </p:spPr>
        <p:txBody>
          <a:bodyPr anchor="ctr"/>
          <a:lstStyle>
            <a:lvl1pPr algn="l">
              <a:defRPr sz="2800"/>
            </a:lvl1pPr>
          </a:lstStyle>
          <a:p>
            <a:r>
              <a:rPr lang="it-IT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>
              <a:buFont typeface="Wingdings" panose="05000000000000000000" pitchFamily="2" charset="2"/>
              <a:buChar char="ü"/>
              <a:defRPr sz="2000"/>
            </a:lvl1pPr>
            <a:lvl2pPr marL="742950" indent="-285750">
              <a:buFont typeface="Arial" panose="020B0604020202020204" pitchFamily="34" charset="0"/>
              <a:buChar char="•"/>
              <a:defRPr sz="1800"/>
            </a:lvl2pPr>
            <a:lvl3pPr marL="1200150" indent="-285750"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>
            <a:extLst>
              <a:ext uri="{FF2B5EF4-FFF2-40B4-BE49-F238E27FC236}">
                <a16:creationId xmlns:a16="http://schemas.microsoft.com/office/drawing/2014/main" id="{443C0074-F1DE-4A57-BFC9-7E9568AD1E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F901B686-A297-46B8-9808-D3DF055C121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8558964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903B85A3-5499-4E1A-85A7-0561D9571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75013"/>
            <a:ext cx="10080625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>
              <a:buClrTx/>
              <a:buFontTx/>
              <a:buNone/>
              <a:defRPr/>
            </a:pPr>
            <a:r>
              <a:rPr lang="it-IT" sz="3300" dirty="0" err="1"/>
              <a:t>Thank</a:t>
            </a:r>
            <a:r>
              <a:rPr lang="it-IT" sz="3300" dirty="0"/>
              <a:t> </a:t>
            </a:r>
            <a:r>
              <a:rPr lang="it-IT" sz="3300" dirty="0" err="1"/>
              <a:t>you</a:t>
            </a:r>
            <a:r>
              <a:rPr lang="it-IT" sz="3300" dirty="0"/>
              <a:t>!</a:t>
            </a:r>
          </a:p>
          <a:p>
            <a:pPr algn="ctr" defTabSz="449216">
              <a:buClrTx/>
              <a:buFontTx/>
              <a:buNone/>
              <a:defRPr/>
            </a:pPr>
            <a:endParaRPr lang="it-IT" sz="3300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975FD364-81A7-4088-9447-02AD9AF19D8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D5535C24-63C6-4072-8A21-2277C04EF3F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69183224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>
            <a:extLst>
              <a:ext uri="{FF2B5EF4-FFF2-40B4-BE49-F238E27FC236}">
                <a16:creationId xmlns:a16="http://schemas.microsoft.com/office/drawing/2014/main" id="{6946DDD9-EAF4-4AEF-9135-58253EC9C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16789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>
            <a:extLst>
              <a:ext uri="{FF2B5EF4-FFF2-40B4-BE49-F238E27FC236}">
                <a16:creationId xmlns:a16="http://schemas.microsoft.com/office/drawing/2014/main" id="{303BCAEC-13BD-4D43-A546-94ED6DF304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>
            <a:extLst>
              <a:ext uri="{FF2B5EF4-FFF2-40B4-BE49-F238E27FC236}">
                <a16:creationId xmlns:a16="http://schemas.microsoft.com/office/drawing/2014/main" id="{CD18F787-7D1A-45ED-AF48-52894A21661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50" y="223838"/>
            <a:ext cx="21621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3191A0C0-E854-4CED-8E5F-A44807C09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675" y="7234238"/>
            <a:ext cx="3960813" cy="3238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lnSpc>
                <a:spcPct val="93000"/>
              </a:lnSpc>
              <a:buSzPct val="100000"/>
              <a:defRPr/>
            </a:pPr>
            <a:r>
              <a:rPr lang="en-GB" altLang="it-IT" sz="1400" dirty="0" err="1">
                <a:solidFill>
                  <a:srgbClr val="000000"/>
                </a:solidFill>
              </a:rPr>
              <a:t>G.Brajnik</a:t>
            </a:r>
            <a:r>
              <a:rPr lang="en-GB" altLang="it-IT" sz="1400" dirty="0">
                <a:solidFill>
                  <a:srgbClr val="000000"/>
                </a:solidFill>
              </a:rPr>
              <a:t>, </a:t>
            </a:r>
            <a:r>
              <a:rPr lang="en-GB" altLang="it-IT" sz="1400" b="1" dirty="0" err="1">
                <a:solidFill>
                  <a:srgbClr val="000000"/>
                </a:solidFill>
              </a:rPr>
              <a:t>R.De</a:t>
            </a:r>
            <a:r>
              <a:rPr lang="en-GB" altLang="it-IT" sz="1400" b="1" dirty="0">
                <a:solidFill>
                  <a:srgbClr val="000000"/>
                </a:solidFill>
              </a:rPr>
              <a:t> Monte</a:t>
            </a:r>
            <a:r>
              <a:rPr lang="en-GB" altLang="it-IT" sz="1400" dirty="0">
                <a:solidFill>
                  <a:srgbClr val="000000"/>
                </a:solidFill>
              </a:rPr>
              <a:t>, </a:t>
            </a:r>
            <a:r>
              <a:rPr lang="en-GB" altLang="it-IT" sz="1400" dirty="0" err="1">
                <a:solidFill>
                  <a:srgbClr val="000000"/>
                </a:solidFill>
              </a:rPr>
              <a:t>D.Giuressi</a:t>
            </a:r>
            <a:r>
              <a:rPr lang="en-GB" altLang="it-IT" sz="1400" dirty="0">
                <a:solidFill>
                  <a:srgbClr val="000000"/>
                </a:solidFill>
              </a:rPr>
              <a:t>, 3-5June 2019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AC6BA82-9555-434F-A7A6-9EFB0522344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9504363" y="7296150"/>
            <a:ext cx="50165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15F5D34B-0E61-4D7D-A8DD-E0DCB4F51542}" type="slidenum">
              <a:rPr lang="it-IT" altLang="it-IT"/>
              <a:pPr/>
              <a:t>‹N›</a:t>
            </a:fld>
            <a:endParaRPr lang="it-IT" altLang="it-IT"/>
          </a:p>
        </p:txBody>
      </p:sp>
      <p:cxnSp>
        <p:nvCxnSpPr>
          <p:cNvPr id="3" name="Connettore 1 2">
            <a:extLst>
              <a:ext uri="{FF2B5EF4-FFF2-40B4-BE49-F238E27FC236}">
                <a16:creationId xmlns:a16="http://schemas.microsoft.com/office/drawing/2014/main" id="{87F05527-18AB-4FE2-B54D-043BD5EE928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361488" y="7265988"/>
            <a:ext cx="0" cy="244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>
            <a:extLst>
              <a:ext uri="{FF2B5EF4-FFF2-40B4-BE49-F238E27FC236}">
                <a16:creationId xmlns:a16="http://schemas.microsoft.com/office/drawing/2014/main" id="{51A0E254-82C2-41DC-82D9-477699DDE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235825"/>
            <a:ext cx="5761038" cy="35718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en-US" altLang="en-US" sz="1400" dirty="0">
                <a:solidFill>
                  <a:srgbClr val="000000"/>
                </a:solidFill>
              </a:rPr>
              <a:t>DEELS 2019 -  ESRF - Grenoble, France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1" r:id="rId2"/>
    <p:sldLayoutId id="2147484223" r:id="rId3"/>
    <p:sldLayoutId id="2147484224" r:id="rId4"/>
    <p:sldLayoutId id="2147484225" r:id="rId5"/>
    <p:sldLayoutId id="2147484226" r:id="rId6"/>
    <p:sldLayoutId id="2147484227" r:id="rId7"/>
    <p:sldLayoutId id="2147484228" r:id="rId8"/>
  </p:sldLayoutIdLst>
  <p:transition spd="med">
    <p:fade/>
  </p:transition>
  <p:hf hdr="0" ftr="0" dt="0"/>
  <p:txStyles>
    <p:titleStyle>
      <a:lvl1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47675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741363" indent="-284163" algn="l" defTabSz="447675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11414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5986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2055813" indent="-227013" algn="l" defTabSz="447675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6F56D-6A69-4938-8226-59A42ACF1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 </a:t>
            </a:r>
            <a:r>
              <a:rPr lang="it-IT" dirty="0" err="1"/>
              <a:t>particular</a:t>
            </a:r>
            <a:r>
              <a:rPr lang="it-IT" dirty="0"/>
              <a:t> DAC </a:t>
            </a:r>
            <a:r>
              <a:rPr lang="it-IT" dirty="0" err="1"/>
              <a:t>circuit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DAC1E5-7DD8-4722-B811-B7FEAD5EE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2060387"/>
          </a:xfrm>
        </p:spPr>
        <p:txBody>
          <a:bodyPr/>
          <a:lstStyle/>
          <a:p>
            <a:pPr algn="just"/>
            <a:r>
              <a:rPr lang="en-US" sz="2000" dirty="0"/>
              <a:t>Since we have to manage the amplitude of the Calibration dumped waveform, instead of recalculating the whole waveform and reloading it in to the DAC buffer, we have developed a dedicated circuit to manage the amplitude of the DAC using another ultra low noise serial DAC as a reference voltage.</a:t>
            </a:r>
            <a:endParaRPr lang="it-IT" sz="2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93FA211-ECD7-4EB9-B54F-00E9A65403A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10</a:t>
            </a:fld>
            <a:endParaRPr lang="it-IT" altLang="it-IT"/>
          </a:p>
        </p:txBody>
      </p:sp>
      <p:sp>
        <p:nvSpPr>
          <p:cNvPr id="6" name="AutoShape 579">
            <a:extLst>
              <a:ext uri="{FF2B5EF4-FFF2-40B4-BE49-F238E27FC236}">
                <a16:creationId xmlns:a16="http://schemas.microsoft.com/office/drawing/2014/main" id="{20A7FCCE-ECFE-4A96-B6EC-B226417B3DB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57672" y="4535920"/>
            <a:ext cx="1190798" cy="861293"/>
          </a:xfrm>
          <a:prstGeom prst="homePlate">
            <a:avLst>
              <a:gd name="adj" fmla="val 41619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dirty="0">
                <a:solidFill>
                  <a:srgbClr val="000000"/>
                </a:solidFill>
                <a:cs typeface="Lucida Sans Unicode" panose="020B0602030504020204" pitchFamily="34" charset="0"/>
              </a:rPr>
              <a:t>14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dirty="0">
                <a:solidFill>
                  <a:srgbClr val="000000"/>
                </a:solidFill>
                <a:cs typeface="Lucida Sans Unicode" panose="020B0602030504020204" pitchFamily="34" charset="0"/>
              </a:rPr>
              <a:t>320MsmpS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dirty="0">
                <a:solidFill>
                  <a:srgbClr val="000000"/>
                </a:solidFill>
                <a:cs typeface="Lucida Sans Unicode" panose="020B0602030504020204" pitchFamily="34" charset="0"/>
              </a:rPr>
              <a:t>DAC</a:t>
            </a:r>
          </a:p>
        </p:txBody>
      </p:sp>
      <p:sp>
        <p:nvSpPr>
          <p:cNvPr id="9" name="AutoShape 579">
            <a:extLst>
              <a:ext uri="{FF2B5EF4-FFF2-40B4-BE49-F238E27FC236}">
                <a16:creationId xmlns:a16="http://schemas.microsoft.com/office/drawing/2014/main" id="{ED8A019A-ED74-4399-A215-F6311C1AC40F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384330" y="3824100"/>
            <a:ext cx="922338" cy="554038"/>
          </a:xfrm>
          <a:prstGeom prst="homePlate">
            <a:avLst>
              <a:gd name="adj" fmla="val 41619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9263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900" dirty="0">
                <a:solidFill>
                  <a:srgbClr val="000000"/>
                </a:solidFill>
                <a:cs typeface="Lucida Sans Unicode" panose="020B0602030504020204" pitchFamily="34" charset="0"/>
              </a:rPr>
              <a:t>16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900" dirty="0">
                <a:solidFill>
                  <a:srgbClr val="000000"/>
                </a:solidFill>
                <a:cs typeface="Lucida Sans Unicode" panose="020B0602030504020204" pitchFamily="34" charset="0"/>
              </a:rPr>
              <a:t>1MSmpS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900" dirty="0">
                <a:solidFill>
                  <a:srgbClr val="000000"/>
                </a:solidFill>
                <a:cs typeface="Lucida Sans Unicode" panose="020B0602030504020204" pitchFamily="34" charset="0"/>
              </a:rPr>
              <a:t>ultra low </a:t>
            </a:r>
            <a:r>
              <a:rPr lang="it-IT" altLang="it-IT" sz="900" dirty="0" err="1">
                <a:solidFill>
                  <a:srgbClr val="000000"/>
                </a:solidFill>
                <a:cs typeface="Lucida Sans Unicode" panose="020B0602030504020204" pitchFamily="34" charset="0"/>
              </a:rPr>
              <a:t>noise</a:t>
            </a:r>
            <a:endParaRPr lang="it-IT" altLang="it-IT" sz="900" dirty="0">
              <a:solidFill>
                <a:srgbClr val="000000"/>
              </a:solidFill>
              <a:cs typeface="Lucida Sans Unicode" panose="020B0602030504020204" pitchFamily="34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900" dirty="0">
                <a:solidFill>
                  <a:srgbClr val="000000"/>
                </a:solidFill>
                <a:cs typeface="Lucida Sans Unicode" panose="020B0602030504020204" pitchFamily="34" charset="0"/>
              </a:rPr>
              <a:t>Serial DAC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F2AF4B0F-36C8-44BC-A4B8-717A445EEDEF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 flipH="1">
            <a:off x="4132302" y="4101119"/>
            <a:ext cx="252028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6FF8B677-F8A0-44DE-864E-DDA72A30A811}"/>
              </a:ext>
            </a:extLst>
          </p:cNvPr>
          <p:cNvCxnSpPr>
            <a:cxnSpLocks/>
            <a:endCxn id="6" idx="0"/>
          </p:cNvCxnSpPr>
          <p:nvPr/>
        </p:nvCxnSpPr>
        <p:spPr bwMode="auto">
          <a:xfrm>
            <a:off x="4132302" y="4101119"/>
            <a:ext cx="0" cy="4348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ttangolo 13">
            <a:extLst>
              <a:ext uri="{FF2B5EF4-FFF2-40B4-BE49-F238E27FC236}">
                <a16:creationId xmlns:a16="http://schemas.microsoft.com/office/drawing/2014/main" id="{0564DAE8-469F-4EF9-9FD6-D08B3994BF11}"/>
              </a:ext>
            </a:extLst>
          </p:cNvPr>
          <p:cNvSpPr/>
          <p:nvPr/>
        </p:nvSpPr>
        <p:spPr bwMode="auto">
          <a:xfrm>
            <a:off x="6441915" y="3491804"/>
            <a:ext cx="1348435" cy="2088232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latin typeface="Arial" charset="0"/>
                <a:ea typeface="ＭＳ Ｐゴシック" charset="0"/>
                <a:cs typeface="ＭＳ Ｐゴシック" charset="0"/>
              </a:rPr>
              <a:t>FPGA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1718BE7-65FD-405E-958A-B8C1B881A1BA}"/>
              </a:ext>
            </a:extLst>
          </p:cNvPr>
          <p:cNvSpPr txBox="1"/>
          <p:nvPr/>
        </p:nvSpPr>
        <p:spPr>
          <a:xfrm>
            <a:off x="3880274" y="4498451"/>
            <a:ext cx="504056" cy="24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>
                <a:solidFill>
                  <a:schemeClr val="tx1"/>
                </a:solidFill>
              </a:rPr>
              <a:t>Vref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20" name="Segnaposto contenuto 2">
            <a:extLst>
              <a:ext uri="{FF2B5EF4-FFF2-40B4-BE49-F238E27FC236}">
                <a16:creationId xmlns:a16="http://schemas.microsoft.com/office/drawing/2014/main" id="{1464EE7D-DF6D-4043-9D91-26C4DDFC2309}"/>
              </a:ext>
            </a:extLst>
          </p:cNvPr>
          <p:cNvSpPr txBox="1">
            <a:spLocks/>
          </p:cNvSpPr>
          <p:nvPr/>
        </p:nvSpPr>
        <p:spPr>
          <a:xfrm>
            <a:off x="504030" y="5808312"/>
            <a:ext cx="9072563" cy="995861"/>
          </a:xfrm>
          <a:prstGeom prst="rect">
            <a:avLst/>
          </a:prstGeom>
        </p:spPr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2000" kern="0" dirty="0" err="1"/>
              <a:t>Unfortunately</a:t>
            </a:r>
            <a:r>
              <a:rPr lang="it-IT" sz="2000" kern="0" dirty="0"/>
              <a:t> </a:t>
            </a:r>
            <a:r>
              <a:rPr lang="it-IT" sz="2000" kern="0" dirty="0" err="1"/>
              <a:t>we</a:t>
            </a:r>
            <a:r>
              <a:rPr lang="it-IT" sz="2000" kern="0" dirty="0"/>
              <a:t> </a:t>
            </a:r>
            <a:r>
              <a:rPr lang="it-IT" sz="2000" kern="0" dirty="0" err="1"/>
              <a:t>haven’t</a:t>
            </a:r>
            <a:r>
              <a:rPr lang="it-IT" sz="2000" kern="0" dirty="0"/>
              <a:t> </a:t>
            </a:r>
            <a:r>
              <a:rPr lang="it-IT" sz="2000" kern="0" dirty="0" err="1"/>
              <a:t>found</a:t>
            </a:r>
            <a:r>
              <a:rPr lang="it-IT" sz="2000" kern="0" dirty="0"/>
              <a:t> on the market </a:t>
            </a:r>
            <a:r>
              <a:rPr lang="it-IT" sz="2000" kern="0" dirty="0" err="1"/>
              <a:t>any</a:t>
            </a:r>
            <a:r>
              <a:rPr lang="it-IT" sz="2000" kern="0" dirty="0"/>
              <a:t> FMC card with a </a:t>
            </a:r>
            <a:r>
              <a:rPr lang="it-IT" sz="2000" kern="0" dirty="0" err="1"/>
              <a:t>similar</a:t>
            </a:r>
            <a:r>
              <a:rPr lang="it-IT" sz="2000" kern="0" dirty="0"/>
              <a:t> </a:t>
            </a:r>
            <a:r>
              <a:rPr lang="it-IT" sz="2000" kern="0" dirty="0" err="1"/>
              <a:t>functionality</a:t>
            </a:r>
            <a:r>
              <a:rPr lang="it-IT" sz="2000" kern="0" dirty="0"/>
              <a:t>.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1327CB0E-A5BF-47DF-BF3B-4EEA367937AE}"/>
              </a:ext>
            </a:extLst>
          </p:cNvPr>
          <p:cNvCxnSpPr>
            <a:cxnSpLocks/>
            <a:stCxn id="6" idx="3"/>
          </p:cNvCxnSpPr>
          <p:nvPr/>
        </p:nvCxnSpPr>
        <p:spPr bwMode="auto">
          <a:xfrm flipH="1">
            <a:off x="2376016" y="4966567"/>
            <a:ext cx="98165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668EF97-9B16-411B-AC60-3F25124ABEF1}"/>
              </a:ext>
            </a:extLst>
          </p:cNvPr>
          <p:cNvSpPr txBox="1"/>
          <p:nvPr/>
        </p:nvSpPr>
        <p:spPr>
          <a:xfrm>
            <a:off x="1216285" y="4791582"/>
            <a:ext cx="110799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tx1"/>
                </a:solidFill>
              </a:rPr>
              <a:t>DAC Out</a:t>
            </a:r>
          </a:p>
        </p:txBody>
      </p:sp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4C638A5F-A97A-44FB-880F-96F250AE7FD3}"/>
              </a:ext>
            </a:extLst>
          </p:cNvPr>
          <p:cNvSpPr/>
          <p:nvPr/>
        </p:nvSpPr>
        <p:spPr bwMode="auto">
          <a:xfrm rot="10800000">
            <a:off x="4548469" y="4738377"/>
            <a:ext cx="1893445" cy="456378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F993E42-BEC1-4116-8649-B54A9DE913A4}"/>
              </a:ext>
            </a:extLst>
          </p:cNvPr>
          <p:cNvSpPr txBox="1"/>
          <p:nvPr/>
        </p:nvSpPr>
        <p:spPr>
          <a:xfrm>
            <a:off x="4807610" y="4841692"/>
            <a:ext cx="1220206" cy="249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solidFill>
                  <a:schemeClr val="tx1"/>
                </a:solidFill>
              </a:rPr>
              <a:t>Fast </a:t>
            </a:r>
            <a:r>
              <a:rPr lang="it-IT" sz="1100" dirty="0" err="1">
                <a:solidFill>
                  <a:schemeClr val="tx1"/>
                </a:solidFill>
              </a:rPr>
              <a:t>parallel</a:t>
            </a:r>
            <a:r>
              <a:rPr lang="it-IT" sz="1100" dirty="0">
                <a:solidFill>
                  <a:schemeClr val="tx1"/>
                </a:solidFill>
              </a:rPr>
              <a:t> bus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F414C6AF-A3BF-479D-B259-C979FD456D08}"/>
              </a:ext>
            </a:extLst>
          </p:cNvPr>
          <p:cNvSpPr txBox="1"/>
          <p:nvPr/>
        </p:nvSpPr>
        <p:spPr>
          <a:xfrm>
            <a:off x="5285608" y="3875073"/>
            <a:ext cx="1135247" cy="249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solidFill>
                  <a:schemeClr val="tx1"/>
                </a:solidFill>
              </a:rPr>
              <a:t>Slow serial bus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E2877B5A-8AA6-418F-90EE-1464FF0CA213}"/>
              </a:ext>
            </a:extLst>
          </p:cNvPr>
          <p:cNvCxnSpPr>
            <a:cxnSpLocks/>
            <a:endCxn id="9" idx="1"/>
          </p:cNvCxnSpPr>
          <p:nvPr/>
        </p:nvCxnSpPr>
        <p:spPr bwMode="auto">
          <a:xfrm flipH="1" flipV="1">
            <a:off x="5306668" y="4101119"/>
            <a:ext cx="1114187" cy="179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2962085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09EAB9-4ED1-49D2-B28B-642A46972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179438"/>
            <a:ext cx="6912768" cy="93610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ADO - Analog Digital Only converter board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38CD591-8E98-42A2-ABB7-1566B8CB53F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11</a:t>
            </a:fld>
            <a:endParaRPr lang="it-IT" altLang="it-IT"/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02368663-AE45-4229-8668-0F8B1F471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363" y="2549705"/>
            <a:ext cx="5876569" cy="396643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ADO_top_low">
            <a:extLst>
              <a:ext uri="{FF2B5EF4-FFF2-40B4-BE49-F238E27FC236}">
                <a16:creationId xmlns:a16="http://schemas.microsoft.com/office/drawing/2014/main" id="{110847CB-8162-413A-B722-76D023C95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4408" y="1219019"/>
            <a:ext cx="3960439" cy="281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7477E145-5DD1-4EF0-91E7-2CAE33A18658}"/>
              </a:ext>
            </a:extLst>
          </p:cNvPr>
          <p:cNvSpPr txBox="1">
            <a:spLocks noChangeArrowheads="1"/>
          </p:cNvSpPr>
          <p:nvPr/>
        </p:nvSpPr>
        <p:spPr>
          <a:xfrm>
            <a:off x="6430642" y="4151529"/>
            <a:ext cx="3575371" cy="286866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1363" indent="-28416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14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FPGA</a:t>
            </a:r>
            <a:r>
              <a:rPr lang="en-US" altLang="it-IT" sz="1400" kern="0" dirty="0"/>
              <a:t> </a:t>
            </a:r>
            <a:br>
              <a:rPr lang="en-US" altLang="it-IT" sz="1400" kern="0" dirty="0"/>
            </a:br>
            <a:r>
              <a:rPr lang="en-US" altLang="it-IT" sz="1200" kern="0" dirty="0"/>
              <a:t>Xilinx Virtex-5 SX50T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4 x ADC</a:t>
            </a:r>
            <a:r>
              <a:rPr lang="en-US" altLang="it-IT" sz="1400" kern="0" dirty="0"/>
              <a:t> </a:t>
            </a:r>
            <a:br>
              <a:rPr lang="en-US" altLang="it-IT" sz="1400" kern="0" dirty="0"/>
            </a:br>
            <a:r>
              <a:rPr lang="en-US" altLang="it-IT" sz="1200" kern="0" dirty="0"/>
              <a:t>Linear Technology LTC2208</a:t>
            </a:r>
            <a:r>
              <a:rPr lang="en-US" altLang="it-IT" sz="1400" kern="0" dirty="0"/>
              <a:t> </a:t>
            </a:r>
            <a:endParaRPr lang="en-US" altLang="it-IT" sz="1200" kern="0" dirty="0"/>
          </a:p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Ethernet interface</a:t>
            </a:r>
          </a:p>
          <a:p>
            <a:pPr lvl="1"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200" kern="0" dirty="0" err="1"/>
              <a:t>Lantronix</a:t>
            </a:r>
            <a:endParaRPr lang="en-US" altLang="it-IT" sz="1200" kern="0" dirty="0"/>
          </a:p>
          <a:p>
            <a:pPr lvl="1"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200" kern="0" dirty="0"/>
              <a:t>2 x SFPs </a:t>
            </a:r>
            <a:r>
              <a:rPr lang="en-US" altLang="it-IT" sz="1200" kern="0" dirty="0" err="1"/>
              <a:t>GigaBit</a:t>
            </a:r>
            <a:r>
              <a:rPr lang="en-US" altLang="it-IT" sz="1200" kern="0" dirty="0"/>
              <a:t> Ethernet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50C74D1-9486-48C7-9E0D-53C973A76294}"/>
              </a:ext>
            </a:extLst>
          </p:cNvPr>
          <p:cNvSpPr txBox="1"/>
          <p:nvPr/>
        </p:nvSpPr>
        <p:spPr>
          <a:xfrm>
            <a:off x="207482" y="1185840"/>
            <a:ext cx="5369099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>
                <a:solidFill>
                  <a:srgbClr val="C00000"/>
                </a:solidFill>
              </a:rPr>
              <a:t>Analog</a:t>
            </a:r>
            <a:r>
              <a:rPr lang="it-IT" sz="2000" b="1" dirty="0">
                <a:solidFill>
                  <a:srgbClr val="C00000"/>
                </a:solidFill>
              </a:rPr>
              <a:t> To Digital 4x 160Msmps 16 bit ADC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AF7F433-899F-4A1A-A19A-73BA7CA0AD23}"/>
              </a:ext>
            </a:extLst>
          </p:cNvPr>
          <p:cNvSpPr txBox="1"/>
          <p:nvPr/>
        </p:nvSpPr>
        <p:spPr>
          <a:xfrm>
            <a:off x="216208" y="1636340"/>
            <a:ext cx="5837724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A </a:t>
            </a:r>
            <a:r>
              <a:rPr lang="it-IT" sz="2000" b="1" dirty="0" err="1">
                <a:solidFill>
                  <a:srgbClr val="FF0000"/>
                </a:solidFill>
              </a:rPr>
              <a:t>lot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components</a:t>
            </a:r>
            <a:r>
              <a:rPr lang="it-IT" sz="2000" b="1" dirty="0">
                <a:solidFill>
                  <a:srgbClr val="FF0000"/>
                </a:solidFill>
              </a:rPr>
              <a:t> are out of production 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and </a:t>
            </a:r>
            <a:r>
              <a:rPr lang="it-IT" sz="2000" b="1" dirty="0" err="1">
                <a:solidFill>
                  <a:srgbClr val="FF0000"/>
                </a:solidFill>
              </a:rPr>
              <a:t>it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is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not</a:t>
            </a:r>
            <a:r>
              <a:rPr lang="it-IT" sz="2000" b="1" u="sng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possible</a:t>
            </a:r>
            <a:r>
              <a:rPr lang="it-IT" sz="2000" b="1" u="sng" dirty="0">
                <a:solidFill>
                  <a:srgbClr val="FF0000"/>
                </a:solidFill>
              </a:rPr>
              <a:t> to produce other </a:t>
            </a:r>
            <a:r>
              <a:rPr lang="it-IT" sz="2000" b="1" u="sng" dirty="0" err="1">
                <a:solidFill>
                  <a:srgbClr val="FF0000"/>
                </a:solidFill>
              </a:rPr>
              <a:t>boards</a:t>
            </a:r>
            <a:endParaRPr lang="it-IT" sz="2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69783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Rettangolo 174">
            <a:extLst>
              <a:ext uri="{FF2B5EF4-FFF2-40B4-BE49-F238E27FC236}">
                <a16:creationId xmlns:a16="http://schemas.microsoft.com/office/drawing/2014/main" id="{332C1D79-B463-4BE0-A657-4762CF6B96E9}"/>
              </a:ext>
            </a:extLst>
          </p:cNvPr>
          <p:cNvSpPr/>
          <p:nvPr/>
        </p:nvSpPr>
        <p:spPr bwMode="auto">
          <a:xfrm>
            <a:off x="2085926" y="755501"/>
            <a:ext cx="3020228" cy="6379009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   µTCA</a:t>
            </a:r>
            <a:r>
              <a:rPr kumimoji="0" lang="it-I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it-IT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crate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" name="Rettangolo 123">
            <a:extLst>
              <a:ext uri="{FF2B5EF4-FFF2-40B4-BE49-F238E27FC236}">
                <a16:creationId xmlns:a16="http://schemas.microsoft.com/office/drawing/2014/main" id="{CAACB263-637B-4A38-A449-2392534B164B}"/>
              </a:ext>
            </a:extLst>
          </p:cNvPr>
          <p:cNvSpPr/>
          <p:nvPr/>
        </p:nvSpPr>
        <p:spPr bwMode="auto">
          <a:xfrm>
            <a:off x="8363906" y="2508465"/>
            <a:ext cx="1365301" cy="331697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6D0EA6-28E7-4484-970D-36886D7F66CB}"/>
              </a:ext>
            </a:extLst>
          </p:cNvPr>
          <p:cNvSpPr/>
          <p:nvPr/>
        </p:nvSpPr>
        <p:spPr bwMode="auto">
          <a:xfrm>
            <a:off x="392793" y="1220241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9B68654-9ECA-4258-B39C-55D3D37B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251445"/>
            <a:ext cx="6696744" cy="936104"/>
          </a:xfrm>
        </p:spPr>
        <p:txBody>
          <a:bodyPr/>
          <a:lstStyle/>
          <a:p>
            <a:r>
              <a:rPr lang="it-IT" dirty="0"/>
              <a:t>µTCA </a:t>
            </a:r>
            <a:r>
              <a:rPr lang="it-IT" dirty="0" err="1"/>
              <a:t>acquisition</a:t>
            </a:r>
            <a:r>
              <a:rPr lang="it-IT" dirty="0"/>
              <a:t> system block </a:t>
            </a:r>
            <a:r>
              <a:rPr lang="it-IT" dirty="0" err="1"/>
              <a:t>diagram</a:t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8E3EC8-E567-40E9-98E2-27EA1C4C24F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12</a:t>
            </a:fld>
            <a:endParaRPr lang="it-IT" altLang="it-IT"/>
          </a:p>
        </p:txBody>
      </p:sp>
      <p:sp>
        <p:nvSpPr>
          <p:cNvPr id="7" name="Text Box 37">
            <a:extLst>
              <a:ext uri="{FF2B5EF4-FFF2-40B4-BE49-F238E27FC236}">
                <a16:creationId xmlns:a16="http://schemas.microsoft.com/office/drawing/2014/main" id="{D312FCC8-E081-412C-AF1D-2749C5222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47" y="1220241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31F678C3-EBAF-4293-82EF-424DF96FC2EC}"/>
              </a:ext>
            </a:extLst>
          </p:cNvPr>
          <p:cNvCxnSpPr>
            <a:cxnSpLocks/>
          </p:cNvCxnSpPr>
          <p:nvPr/>
        </p:nvCxnSpPr>
        <p:spPr bwMode="auto">
          <a:xfrm>
            <a:off x="1545887" y="1329033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0639C97-6EFC-40D5-A66D-F393A14A23F1}"/>
              </a:ext>
            </a:extLst>
          </p:cNvPr>
          <p:cNvCxnSpPr>
            <a:cxnSpLocks/>
          </p:cNvCxnSpPr>
          <p:nvPr/>
        </p:nvCxnSpPr>
        <p:spPr bwMode="auto">
          <a:xfrm>
            <a:off x="1545887" y="1473049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39373CD-D22D-44FB-889E-8358AD775652}"/>
              </a:ext>
            </a:extLst>
          </p:cNvPr>
          <p:cNvCxnSpPr>
            <a:cxnSpLocks/>
          </p:cNvCxnSpPr>
          <p:nvPr/>
        </p:nvCxnSpPr>
        <p:spPr bwMode="auto">
          <a:xfrm>
            <a:off x="1545887" y="1617065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9569BF7-7723-44C5-B6C4-0CA1FE8AC013}"/>
              </a:ext>
            </a:extLst>
          </p:cNvPr>
          <p:cNvCxnSpPr>
            <a:cxnSpLocks/>
          </p:cNvCxnSpPr>
          <p:nvPr/>
        </p:nvCxnSpPr>
        <p:spPr bwMode="auto">
          <a:xfrm>
            <a:off x="1545887" y="1759043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 Box 37">
            <a:extLst>
              <a:ext uri="{FF2B5EF4-FFF2-40B4-BE49-F238E27FC236}">
                <a16:creationId xmlns:a16="http://schemas.microsoft.com/office/drawing/2014/main" id="{FECF021C-B288-4DC0-AAC0-1BE776717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14" y="2265834"/>
            <a:ext cx="432048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04D1C85C-EB9B-4549-8514-86D9E787135D}"/>
              </a:ext>
            </a:extLst>
          </p:cNvPr>
          <p:cNvCxnSpPr>
            <a:cxnSpLocks/>
          </p:cNvCxnSpPr>
          <p:nvPr/>
        </p:nvCxnSpPr>
        <p:spPr bwMode="auto">
          <a:xfrm flipH="1">
            <a:off x="1558492" y="2107101"/>
            <a:ext cx="791043" cy="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Rectangle 44">
            <a:extLst>
              <a:ext uri="{FF2B5EF4-FFF2-40B4-BE49-F238E27FC236}">
                <a16:creationId xmlns:a16="http://schemas.microsoft.com/office/drawing/2014/main" id="{D7D6FAAB-AB31-4DC2-B125-724BA4476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718" y="1497350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22" name="Text Box 37">
            <a:extLst>
              <a:ext uri="{FF2B5EF4-FFF2-40B4-BE49-F238E27FC236}">
                <a16:creationId xmlns:a16="http://schemas.microsoft.com/office/drawing/2014/main" id="{DDD8282C-5932-471C-8408-4A35DFFF6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701" y="1887917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01F99644-B1E1-4F65-AD4A-C8E1A9CFD4C5}"/>
              </a:ext>
            </a:extLst>
          </p:cNvPr>
          <p:cNvSpPr/>
          <p:nvPr/>
        </p:nvSpPr>
        <p:spPr bwMode="auto">
          <a:xfrm>
            <a:off x="392793" y="2650442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Text Box 37">
            <a:extLst>
              <a:ext uri="{FF2B5EF4-FFF2-40B4-BE49-F238E27FC236}">
                <a16:creationId xmlns:a16="http://schemas.microsoft.com/office/drawing/2014/main" id="{6C361FD7-ADE4-4E4E-9CB9-221825B99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47" y="2650442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48D97D14-A462-40AE-A869-82D5DA44E0E6}"/>
              </a:ext>
            </a:extLst>
          </p:cNvPr>
          <p:cNvCxnSpPr>
            <a:cxnSpLocks/>
          </p:cNvCxnSpPr>
          <p:nvPr/>
        </p:nvCxnSpPr>
        <p:spPr bwMode="auto">
          <a:xfrm>
            <a:off x="1545887" y="2759234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F204DFED-11F6-4BF2-8FC9-E94C3A346703}"/>
              </a:ext>
            </a:extLst>
          </p:cNvPr>
          <p:cNvCxnSpPr>
            <a:cxnSpLocks/>
          </p:cNvCxnSpPr>
          <p:nvPr/>
        </p:nvCxnSpPr>
        <p:spPr bwMode="auto">
          <a:xfrm>
            <a:off x="1545887" y="2903250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B68559E4-87E9-490C-9981-87E2CB6469B0}"/>
              </a:ext>
            </a:extLst>
          </p:cNvPr>
          <p:cNvCxnSpPr>
            <a:cxnSpLocks/>
          </p:cNvCxnSpPr>
          <p:nvPr/>
        </p:nvCxnSpPr>
        <p:spPr bwMode="auto">
          <a:xfrm>
            <a:off x="1545887" y="3047266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50874A3B-2511-491F-B4AD-52BEDD3176DC}"/>
              </a:ext>
            </a:extLst>
          </p:cNvPr>
          <p:cNvCxnSpPr>
            <a:cxnSpLocks/>
          </p:cNvCxnSpPr>
          <p:nvPr/>
        </p:nvCxnSpPr>
        <p:spPr bwMode="auto">
          <a:xfrm>
            <a:off x="1545887" y="3189244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 Box 37">
            <a:extLst>
              <a:ext uri="{FF2B5EF4-FFF2-40B4-BE49-F238E27FC236}">
                <a16:creationId xmlns:a16="http://schemas.microsoft.com/office/drawing/2014/main" id="{26A48225-2A74-4843-9247-BA836391B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14" y="3696035"/>
            <a:ext cx="394972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1EDB3E47-D65C-4C89-B322-4C8262ADCDA8}"/>
              </a:ext>
            </a:extLst>
          </p:cNvPr>
          <p:cNvCxnSpPr>
            <a:cxnSpLocks/>
          </p:cNvCxnSpPr>
          <p:nvPr/>
        </p:nvCxnSpPr>
        <p:spPr bwMode="auto">
          <a:xfrm flipH="1">
            <a:off x="1545887" y="3563739"/>
            <a:ext cx="791043" cy="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Rectangle 44">
            <a:extLst>
              <a:ext uri="{FF2B5EF4-FFF2-40B4-BE49-F238E27FC236}">
                <a16:creationId xmlns:a16="http://schemas.microsoft.com/office/drawing/2014/main" id="{56A3B732-892A-404E-ADEC-FFDF522C5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718" y="2927551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50" name="Text Box 37">
            <a:extLst>
              <a:ext uri="{FF2B5EF4-FFF2-40B4-BE49-F238E27FC236}">
                <a16:creationId xmlns:a16="http://schemas.microsoft.com/office/drawing/2014/main" id="{5821030B-9D6F-4BCC-8F8A-42FFFDB86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701" y="3318118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E2CF471C-018C-45C5-B2EF-6FDEEC00DB03}"/>
              </a:ext>
            </a:extLst>
          </p:cNvPr>
          <p:cNvSpPr/>
          <p:nvPr/>
        </p:nvSpPr>
        <p:spPr bwMode="auto">
          <a:xfrm>
            <a:off x="368323" y="4625181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" name="Text Box 37">
            <a:extLst>
              <a:ext uri="{FF2B5EF4-FFF2-40B4-BE49-F238E27FC236}">
                <a16:creationId xmlns:a16="http://schemas.microsoft.com/office/drawing/2014/main" id="{C106E302-6DD4-46F9-BF46-8765B03A6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377" y="4625181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69558B7-0B39-4AAE-A206-DB59578314EB}"/>
              </a:ext>
            </a:extLst>
          </p:cNvPr>
          <p:cNvCxnSpPr>
            <a:cxnSpLocks/>
          </p:cNvCxnSpPr>
          <p:nvPr/>
        </p:nvCxnSpPr>
        <p:spPr bwMode="auto">
          <a:xfrm>
            <a:off x="1521417" y="4733973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71BA16D6-ACDB-4C02-B661-169C9E267434}"/>
              </a:ext>
            </a:extLst>
          </p:cNvPr>
          <p:cNvCxnSpPr>
            <a:cxnSpLocks/>
          </p:cNvCxnSpPr>
          <p:nvPr/>
        </p:nvCxnSpPr>
        <p:spPr bwMode="auto">
          <a:xfrm>
            <a:off x="1521417" y="4877989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725A4D9D-3943-4D31-8116-BCB9F6DFA9E3}"/>
              </a:ext>
            </a:extLst>
          </p:cNvPr>
          <p:cNvCxnSpPr>
            <a:cxnSpLocks/>
          </p:cNvCxnSpPr>
          <p:nvPr/>
        </p:nvCxnSpPr>
        <p:spPr bwMode="auto">
          <a:xfrm>
            <a:off x="1521417" y="5022005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DB761D12-548C-4FDE-97B6-D6493D18A68B}"/>
              </a:ext>
            </a:extLst>
          </p:cNvPr>
          <p:cNvCxnSpPr>
            <a:cxnSpLocks/>
          </p:cNvCxnSpPr>
          <p:nvPr/>
        </p:nvCxnSpPr>
        <p:spPr bwMode="auto">
          <a:xfrm>
            <a:off x="1521417" y="5163983"/>
            <a:ext cx="791043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0" name="Text Box 37">
            <a:extLst>
              <a:ext uri="{FF2B5EF4-FFF2-40B4-BE49-F238E27FC236}">
                <a16:creationId xmlns:a16="http://schemas.microsoft.com/office/drawing/2014/main" id="{FB180495-8963-4949-9B3C-829A222CA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444" y="5670774"/>
            <a:ext cx="432048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DD486310-9C46-486C-AD33-6FA7BBD2C337}"/>
              </a:ext>
            </a:extLst>
          </p:cNvPr>
          <p:cNvCxnSpPr>
            <a:cxnSpLocks/>
          </p:cNvCxnSpPr>
          <p:nvPr/>
        </p:nvCxnSpPr>
        <p:spPr bwMode="auto">
          <a:xfrm flipH="1">
            <a:off x="1521417" y="5538478"/>
            <a:ext cx="791043" cy="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Rectangle 44">
            <a:extLst>
              <a:ext uri="{FF2B5EF4-FFF2-40B4-BE49-F238E27FC236}">
                <a16:creationId xmlns:a16="http://schemas.microsoft.com/office/drawing/2014/main" id="{F94C215C-A07A-4201-92E6-20590BC79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248" y="4902290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63" name="Text Box 37">
            <a:extLst>
              <a:ext uri="{FF2B5EF4-FFF2-40B4-BE49-F238E27FC236}">
                <a16:creationId xmlns:a16="http://schemas.microsoft.com/office/drawing/2014/main" id="{D0BF8425-093A-47B5-9008-DAF828C4A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231" y="5292857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3E2C794D-6E8E-48C8-8434-3A6E2E19BED8}"/>
              </a:ext>
            </a:extLst>
          </p:cNvPr>
          <p:cNvCxnSpPr>
            <a:cxnSpLocks/>
          </p:cNvCxnSpPr>
          <p:nvPr/>
        </p:nvCxnSpPr>
        <p:spPr bwMode="auto">
          <a:xfrm flipH="1">
            <a:off x="1545886" y="2387149"/>
            <a:ext cx="470090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A0E454F0-5889-4223-88AD-7DECB10477EE}"/>
              </a:ext>
            </a:extLst>
          </p:cNvPr>
          <p:cNvCxnSpPr>
            <a:cxnSpLocks/>
          </p:cNvCxnSpPr>
          <p:nvPr/>
        </p:nvCxnSpPr>
        <p:spPr bwMode="auto">
          <a:xfrm>
            <a:off x="2015976" y="2387149"/>
            <a:ext cx="0" cy="16994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44580AAD-F57F-41E7-8725-069BDB511C1F}"/>
              </a:ext>
            </a:extLst>
          </p:cNvPr>
          <p:cNvCxnSpPr>
            <a:cxnSpLocks/>
          </p:cNvCxnSpPr>
          <p:nvPr/>
        </p:nvCxnSpPr>
        <p:spPr bwMode="auto">
          <a:xfrm>
            <a:off x="2015976" y="4086625"/>
            <a:ext cx="320954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Connettore diritto 70">
            <a:extLst>
              <a:ext uri="{FF2B5EF4-FFF2-40B4-BE49-F238E27FC236}">
                <a16:creationId xmlns:a16="http://schemas.microsoft.com/office/drawing/2014/main" id="{E540A38D-8001-49A0-B776-596441192DBF}"/>
              </a:ext>
            </a:extLst>
          </p:cNvPr>
          <p:cNvCxnSpPr/>
          <p:nvPr/>
        </p:nvCxnSpPr>
        <p:spPr bwMode="auto">
          <a:xfrm flipH="1">
            <a:off x="1908486" y="4254522"/>
            <a:ext cx="432048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49CF68AE-0E59-4479-8127-692221DA531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08486" y="3817351"/>
            <a:ext cx="0" cy="43717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AC5A4CC8-36FA-4D97-B39F-17F70F513A55}"/>
              </a:ext>
            </a:extLst>
          </p:cNvPr>
          <p:cNvCxnSpPr>
            <a:cxnSpLocks/>
            <a:endCxn id="47" idx="3"/>
          </p:cNvCxnSpPr>
          <p:nvPr/>
        </p:nvCxnSpPr>
        <p:spPr bwMode="auto">
          <a:xfrm flipH="1">
            <a:off x="1545886" y="3817350"/>
            <a:ext cx="362600" cy="1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3" name="Rettangolo con angoli arrotondati 82">
            <a:extLst>
              <a:ext uri="{FF2B5EF4-FFF2-40B4-BE49-F238E27FC236}">
                <a16:creationId xmlns:a16="http://schemas.microsoft.com/office/drawing/2014/main" id="{CAC04E74-43C8-4859-B7C7-807F051DB4E7}"/>
              </a:ext>
            </a:extLst>
          </p:cNvPr>
          <p:cNvSpPr/>
          <p:nvPr/>
        </p:nvSpPr>
        <p:spPr bwMode="auto">
          <a:xfrm>
            <a:off x="6128884" y="1898079"/>
            <a:ext cx="1670694" cy="2840077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Gigabit Ethernet Switch</a:t>
            </a:r>
          </a:p>
        </p:txBody>
      </p:sp>
      <p:sp>
        <p:nvSpPr>
          <p:cNvPr id="84" name="Rettangolo con angoli arrotondati 83">
            <a:extLst>
              <a:ext uri="{FF2B5EF4-FFF2-40B4-BE49-F238E27FC236}">
                <a16:creationId xmlns:a16="http://schemas.microsoft.com/office/drawing/2014/main" id="{A894D464-BF5B-4DEB-B143-536961D88B19}"/>
              </a:ext>
            </a:extLst>
          </p:cNvPr>
          <p:cNvSpPr/>
          <p:nvPr/>
        </p:nvSpPr>
        <p:spPr bwMode="auto">
          <a:xfrm>
            <a:off x="8363906" y="3182447"/>
            <a:ext cx="1365301" cy="1512437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latin typeface="Arial" charset="0"/>
                <a:ea typeface="ＭＳ Ｐゴシック" charset="0"/>
                <a:cs typeface="ＭＳ Ｐゴシック" charset="0"/>
              </a:rPr>
              <a:t>Control System CPU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1DF900AA-E22E-4A9E-A6ED-3FE9A6820610}"/>
              </a:ext>
            </a:extLst>
          </p:cNvPr>
          <p:cNvCxnSpPr>
            <a:cxnSpLocks/>
          </p:cNvCxnSpPr>
          <p:nvPr/>
        </p:nvCxnSpPr>
        <p:spPr bwMode="auto">
          <a:xfrm>
            <a:off x="4701039" y="1759043"/>
            <a:ext cx="1419392" cy="62245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8" name="Connettore 2 87">
            <a:extLst>
              <a:ext uri="{FF2B5EF4-FFF2-40B4-BE49-F238E27FC236}">
                <a16:creationId xmlns:a16="http://schemas.microsoft.com/office/drawing/2014/main" id="{A4206CFE-112C-4E3F-842E-E69BDFBC1C04}"/>
              </a:ext>
            </a:extLst>
          </p:cNvPr>
          <p:cNvCxnSpPr>
            <a:cxnSpLocks/>
          </p:cNvCxnSpPr>
          <p:nvPr/>
        </p:nvCxnSpPr>
        <p:spPr bwMode="auto">
          <a:xfrm flipV="1">
            <a:off x="4691838" y="2937511"/>
            <a:ext cx="1428593" cy="24493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D877D6FB-F70B-419C-A85D-E48E1B60497E}"/>
              </a:ext>
            </a:extLst>
          </p:cNvPr>
          <p:cNvCxnSpPr>
            <a:cxnSpLocks/>
          </p:cNvCxnSpPr>
          <p:nvPr/>
        </p:nvCxnSpPr>
        <p:spPr bwMode="auto">
          <a:xfrm flipV="1">
            <a:off x="4733880" y="3234649"/>
            <a:ext cx="1395004" cy="84580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86F38A1D-E731-4493-8446-0E78DB4607C3}"/>
              </a:ext>
            </a:extLst>
          </p:cNvPr>
          <p:cNvCxnSpPr>
            <a:cxnSpLocks/>
          </p:cNvCxnSpPr>
          <p:nvPr/>
        </p:nvCxnSpPr>
        <p:spPr bwMode="auto">
          <a:xfrm flipV="1">
            <a:off x="4733880" y="3696035"/>
            <a:ext cx="1370617" cy="125560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7" name="Connettore 2 106">
            <a:extLst>
              <a:ext uri="{FF2B5EF4-FFF2-40B4-BE49-F238E27FC236}">
                <a16:creationId xmlns:a16="http://schemas.microsoft.com/office/drawing/2014/main" id="{A0DC8398-2CB8-4914-A9A5-511FCEC018AE}"/>
              </a:ext>
            </a:extLst>
          </p:cNvPr>
          <p:cNvCxnSpPr>
            <a:cxnSpLocks/>
          </p:cNvCxnSpPr>
          <p:nvPr/>
        </p:nvCxnSpPr>
        <p:spPr bwMode="auto">
          <a:xfrm flipV="1">
            <a:off x="4733880" y="4254523"/>
            <a:ext cx="1386551" cy="176946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9" name="Rettangolo con angoli arrotondati 108">
            <a:extLst>
              <a:ext uri="{FF2B5EF4-FFF2-40B4-BE49-F238E27FC236}">
                <a16:creationId xmlns:a16="http://schemas.microsoft.com/office/drawing/2014/main" id="{FE479D52-27CA-430D-84E1-B143408D676E}"/>
              </a:ext>
            </a:extLst>
          </p:cNvPr>
          <p:cNvSpPr/>
          <p:nvPr/>
        </p:nvSpPr>
        <p:spPr bwMode="auto">
          <a:xfrm>
            <a:off x="8363906" y="4694885"/>
            <a:ext cx="1365301" cy="975482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 err="1">
                <a:latin typeface="Arial" charset="0"/>
                <a:ea typeface="ＭＳ Ｐゴシック" charset="0"/>
                <a:cs typeface="ＭＳ Ｐゴシック" charset="0"/>
              </a:rPr>
              <a:t>Event</a:t>
            </a:r>
            <a:endParaRPr lang="it-IT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latin typeface="Arial" charset="0"/>
                <a:ea typeface="ＭＳ Ｐゴシック" charset="0"/>
                <a:cs typeface="ＭＳ Ｐゴシック" charset="0"/>
              </a:rPr>
              <a:t>System</a:t>
            </a:r>
          </a:p>
        </p:txBody>
      </p: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B374113E-F32B-4DFA-A692-3C35E740C2B4}"/>
              </a:ext>
            </a:extLst>
          </p:cNvPr>
          <p:cNvCxnSpPr>
            <a:cxnSpLocks/>
          </p:cNvCxnSpPr>
          <p:nvPr/>
        </p:nvCxnSpPr>
        <p:spPr bwMode="auto">
          <a:xfrm flipH="1">
            <a:off x="5472360" y="5269293"/>
            <a:ext cx="2891546" cy="23564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5" name="Connettore 2 114">
            <a:extLst>
              <a:ext uri="{FF2B5EF4-FFF2-40B4-BE49-F238E27FC236}">
                <a16:creationId xmlns:a16="http://schemas.microsoft.com/office/drawing/2014/main" id="{9AD94754-4C18-40BA-8361-6A81D009F2C0}"/>
              </a:ext>
            </a:extLst>
          </p:cNvPr>
          <p:cNvCxnSpPr>
            <a:cxnSpLocks/>
          </p:cNvCxnSpPr>
          <p:nvPr/>
        </p:nvCxnSpPr>
        <p:spPr bwMode="auto">
          <a:xfrm>
            <a:off x="5472360" y="1330299"/>
            <a:ext cx="0" cy="4899076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9" name="Connettore 2 118">
            <a:extLst>
              <a:ext uri="{FF2B5EF4-FFF2-40B4-BE49-F238E27FC236}">
                <a16:creationId xmlns:a16="http://schemas.microsoft.com/office/drawing/2014/main" id="{947FB9DB-26BB-400C-9C65-95C5397BD5BC}"/>
              </a:ext>
            </a:extLst>
          </p:cNvPr>
          <p:cNvCxnSpPr>
            <a:cxnSpLocks/>
          </p:cNvCxnSpPr>
          <p:nvPr/>
        </p:nvCxnSpPr>
        <p:spPr bwMode="auto">
          <a:xfrm flipH="1">
            <a:off x="4683385" y="1329033"/>
            <a:ext cx="788975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1" name="Connettore 2 120">
            <a:extLst>
              <a:ext uri="{FF2B5EF4-FFF2-40B4-BE49-F238E27FC236}">
                <a16:creationId xmlns:a16="http://schemas.microsoft.com/office/drawing/2014/main" id="{31A8FD9F-CD74-4ECC-BC07-7F378C2CA929}"/>
              </a:ext>
            </a:extLst>
          </p:cNvPr>
          <p:cNvCxnSpPr>
            <a:cxnSpLocks/>
          </p:cNvCxnSpPr>
          <p:nvPr/>
        </p:nvCxnSpPr>
        <p:spPr bwMode="auto">
          <a:xfrm flipV="1">
            <a:off x="7808031" y="3820767"/>
            <a:ext cx="564328" cy="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6" name="Rectangle 44">
            <a:extLst>
              <a:ext uri="{FF2B5EF4-FFF2-40B4-BE49-F238E27FC236}">
                <a16:creationId xmlns:a16="http://schemas.microsoft.com/office/drawing/2014/main" id="{83AD673E-642C-4572-8F37-4FF6CCA26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6064" y="2577631"/>
            <a:ext cx="848299" cy="49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400" b="1" dirty="0"/>
              <a:t>VME </a:t>
            </a:r>
          </a:p>
          <a:p>
            <a:pPr algn="ctr">
              <a:spcBef>
                <a:spcPct val="0"/>
              </a:spcBef>
            </a:pPr>
            <a:r>
              <a:rPr lang="it-IT" altLang="it-IT" sz="1400" b="1" dirty="0"/>
              <a:t>CRATE</a:t>
            </a:r>
            <a:endParaRPr lang="it-IT" altLang="it-IT" sz="1800" b="1" dirty="0"/>
          </a:p>
        </p:txBody>
      </p:sp>
      <p:sp>
        <p:nvSpPr>
          <p:cNvPr id="128" name="Rettangolo con angoli arrotondati 127">
            <a:extLst>
              <a:ext uri="{FF2B5EF4-FFF2-40B4-BE49-F238E27FC236}">
                <a16:creationId xmlns:a16="http://schemas.microsoft.com/office/drawing/2014/main" id="{FB10C03E-BBB0-4861-9B85-AC5BB31B40CD}"/>
              </a:ext>
            </a:extLst>
          </p:cNvPr>
          <p:cNvSpPr/>
          <p:nvPr/>
        </p:nvSpPr>
        <p:spPr bwMode="auto">
          <a:xfrm>
            <a:off x="2327831" y="1214123"/>
            <a:ext cx="2360893" cy="693523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ADO (ADC + FPGA)</a:t>
            </a:r>
          </a:p>
        </p:txBody>
      </p:sp>
      <p:sp>
        <p:nvSpPr>
          <p:cNvPr id="129" name="CasellaDiTesto 128">
            <a:extLst>
              <a:ext uri="{FF2B5EF4-FFF2-40B4-BE49-F238E27FC236}">
                <a16:creationId xmlns:a16="http://schemas.microsoft.com/office/drawing/2014/main" id="{121E6477-ABB4-4B1C-833D-6AA25E7FC9A9}"/>
              </a:ext>
            </a:extLst>
          </p:cNvPr>
          <p:cNvSpPr txBox="1"/>
          <p:nvPr/>
        </p:nvSpPr>
        <p:spPr>
          <a:xfrm>
            <a:off x="6341853" y="4951636"/>
            <a:ext cx="139012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accent3">
                    <a:lumMod val="50000"/>
                  </a:schemeClr>
                </a:solidFill>
              </a:rPr>
              <a:t>TRIGGERS</a:t>
            </a:r>
          </a:p>
        </p:txBody>
      </p:sp>
      <p:sp>
        <p:nvSpPr>
          <p:cNvPr id="130" name="Rettangolo con angoli arrotondati 129">
            <a:extLst>
              <a:ext uri="{FF2B5EF4-FFF2-40B4-BE49-F238E27FC236}">
                <a16:creationId xmlns:a16="http://schemas.microsoft.com/office/drawing/2014/main" id="{FC022DA9-B9B6-4439-9E6C-61DD0D133CAB}"/>
              </a:ext>
            </a:extLst>
          </p:cNvPr>
          <p:cNvSpPr/>
          <p:nvPr/>
        </p:nvSpPr>
        <p:spPr bwMode="auto">
          <a:xfrm>
            <a:off x="2326338" y="1904838"/>
            <a:ext cx="1172436" cy="39292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Opto I/O</a:t>
            </a:r>
          </a:p>
        </p:txBody>
      </p:sp>
      <p:sp>
        <p:nvSpPr>
          <p:cNvPr id="131" name="Rettangolo con angoli arrotondati 130">
            <a:extLst>
              <a:ext uri="{FF2B5EF4-FFF2-40B4-BE49-F238E27FC236}">
                <a16:creationId xmlns:a16="http://schemas.microsoft.com/office/drawing/2014/main" id="{1D35450C-8A93-450F-B6E1-6DB2B48F1E72}"/>
              </a:ext>
            </a:extLst>
          </p:cNvPr>
          <p:cNvSpPr/>
          <p:nvPr/>
        </p:nvSpPr>
        <p:spPr bwMode="auto">
          <a:xfrm>
            <a:off x="2330945" y="2650442"/>
            <a:ext cx="2360893" cy="693523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ADO (ADC + FPGA)</a:t>
            </a:r>
          </a:p>
        </p:txBody>
      </p:sp>
      <p:sp>
        <p:nvSpPr>
          <p:cNvPr id="132" name="Rettangolo con angoli arrotondati 131">
            <a:extLst>
              <a:ext uri="{FF2B5EF4-FFF2-40B4-BE49-F238E27FC236}">
                <a16:creationId xmlns:a16="http://schemas.microsoft.com/office/drawing/2014/main" id="{C152A6A9-5C25-4005-B40B-006EC236D866}"/>
              </a:ext>
            </a:extLst>
          </p:cNvPr>
          <p:cNvSpPr/>
          <p:nvPr/>
        </p:nvSpPr>
        <p:spPr bwMode="auto">
          <a:xfrm>
            <a:off x="2329452" y="3341157"/>
            <a:ext cx="1169636" cy="39292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Opto I/O</a:t>
            </a:r>
          </a:p>
        </p:txBody>
      </p:sp>
      <p:sp>
        <p:nvSpPr>
          <p:cNvPr id="133" name="Rettangolo con angoli arrotondati 132">
            <a:extLst>
              <a:ext uri="{FF2B5EF4-FFF2-40B4-BE49-F238E27FC236}">
                <a16:creationId xmlns:a16="http://schemas.microsoft.com/office/drawing/2014/main" id="{B71580D2-6C07-4693-A2B0-25E4071EEDC6}"/>
              </a:ext>
            </a:extLst>
          </p:cNvPr>
          <p:cNvSpPr/>
          <p:nvPr/>
        </p:nvSpPr>
        <p:spPr bwMode="auto">
          <a:xfrm>
            <a:off x="2326338" y="3938666"/>
            <a:ext cx="2374701" cy="48396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ADO (DAC + FPGA)</a:t>
            </a:r>
          </a:p>
        </p:txBody>
      </p:sp>
      <p:sp>
        <p:nvSpPr>
          <p:cNvPr id="137" name="Rettangolo con angoli arrotondati 136">
            <a:extLst>
              <a:ext uri="{FF2B5EF4-FFF2-40B4-BE49-F238E27FC236}">
                <a16:creationId xmlns:a16="http://schemas.microsoft.com/office/drawing/2014/main" id="{E17BBDAD-12FE-4ADC-BD0B-42C633FC315B}"/>
              </a:ext>
            </a:extLst>
          </p:cNvPr>
          <p:cNvSpPr/>
          <p:nvPr/>
        </p:nvSpPr>
        <p:spPr bwMode="auto">
          <a:xfrm>
            <a:off x="2306557" y="4573362"/>
            <a:ext cx="2405050" cy="693523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ADO (ADC + FPGA)</a:t>
            </a:r>
          </a:p>
        </p:txBody>
      </p:sp>
      <p:sp>
        <p:nvSpPr>
          <p:cNvPr id="138" name="Rettangolo con angoli arrotondati 137">
            <a:extLst>
              <a:ext uri="{FF2B5EF4-FFF2-40B4-BE49-F238E27FC236}">
                <a16:creationId xmlns:a16="http://schemas.microsoft.com/office/drawing/2014/main" id="{D6AFBA2B-E969-4785-A857-B5700ED9D99A}"/>
              </a:ext>
            </a:extLst>
          </p:cNvPr>
          <p:cNvSpPr/>
          <p:nvPr/>
        </p:nvSpPr>
        <p:spPr bwMode="auto">
          <a:xfrm>
            <a:off x="2305064" y="5264077"/>
            <a:ext cx="1169636" cy="39292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Opto I/O</a:t>
            </a:r>
          </a:p>
        </p:txBody>
      </p:sp>
      <p:sp>
        <p:nvSpPr>
          <p:cNvPr id="139" name="Rettangolo con angoli arrotondati 138">
            <a:extLst>
              <a:ext uri="{FF2B5EF4-FFF2-40B4-BE49-F238E27FC236}">
                <a16:creationId xmlns:a16="http://schemas.microsoft.com/office/drawing/2014/main" id="{C46EDF01-512A-4B2F-8386-AC02D8843474}"/>
              </a:ext>
            </a:extLst>
          </p:cNvPr>
          <p:cNvSpPr/>
          <p:nvPr/>
        </p:nvSpPr>
        <p:spPr bwMode="auto">
          <a:xfrm>
            <a:off x="2301950" y="5861586"/>
            <a:ext cx="2399089" cy="48396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ADO (DAC + FPGA)</a:t>
            </a:r>
          </a:p>
        </p:txBody>
      </p:sp>
      <p:cxnSp>
        <p:nvCxnSpPr>
          <p:cNvPr id="145" name="Connettore 2 144">
            <a:extLst>
              <a:ext uri="{FF2B5EF4-FFF2-40B4-BE49-F238E27FC236}">
                <a16:creationId xmlns:a16="http://schemas.microsoft.com/office/drawing/2014/main" id="{4683E83E-27D1-4400-B429-A90801D4ED90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1838" y="2812702"/>
            <a:ext cx="780522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9" name="Connettore 2 148">
            <a:extLst>
              <a:ext uri="{FF2B5EF4-FFF2-40B4-BE49-F238E27FC236}">
                <a16:creationId xmlns:a16="http://schemas.microsoft.com/office/drawing/2014/main" id="{63BE4841-F5E3-4E86-AF45-6E64CF05C4DA}"/>
              </a:ext>
            </a:extLst>
          </p:cNvPr>
          <p:cNvCxnSpPr>
            <a:cxnSpLocks/>
          </p:cNvCxnSpPr>
          <p:nvPr/>
        </p:nvCxnSpPr>
        <p:spPr bwMode="auto">
          <a:xfrm flipH="1">
            <a:off x="4701039" y="4256616"/>
            <a:ext cx="771321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4" name="Connettore 2 153">
            <a:extLst>
              <a:ext uri="{FF2B5EF4-FFF2-40B4-BE49-F238E27FC236}">
                <a16:creationId xmlns:a16="http://schemas.microsoft.com/office/drawing/2014/main" id="{EDB1E736-A387-4CE4-B58D-8A6BC4B20302}"/>
              </a:ext>
            </a:extLst>
          </p:cNvPr>
          <p:cNvCxnSpPr>
            <a:cxnSpLocks/>
          </p:cNvCxnSpPr>
          <p:nvPr/>
        </p:nvCxnSpPr>
        <p:spPr bwMode="auto">
          <a:xfrm flipH="1">
            <a:off x="4711609" y="4733973"/>
            <a:ext cx="760751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5" name="Connettore 2 154">
            <a:extLst>
              <a:ext uri="{FF2B5EF4-FFF2-40B4-BE49-F238E27FC236}">
                <a16:creationId xmlns:a16="http://schemas.microsoft.com/office/drawing/2014/main" id="{B08E154B-2D81-47D0-A355-D7B5894EF3D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683384" y="6228109"/>
            <a:ext cx="788976" cy="1266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7" name="Connettore diritto 156">
            <a:extLst>
              <a:ext uri="{FF2B5EF4-FFF2-40B4-BE49-F238E27FC236}">
                <a16:creationId xmlns:a16="http://schemas.microsoft.com/office/drawing/2014/main" id="{612415DD-BE4A-4BAD-A3F7-E7AD019E9D70}"/>
              </a:ext>
            </a:extLst>
          </p:cNvPr>
          <p:cNvCxnSpPr/>
          <p:nvPr/>
        </p:nvCxnSpPr>
        <p:spPr bwMode="auto">
          <a:xfrm flipH="1">
            <a:off x="1869902" y="6084093"/>
            <a:ext cx="432048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8" name="Connettore diritto 157">
            <a:extLst>
              <a:ext uri="{FF2B5EF4-FFF2-40B4-BE49-F238E27FC236}">
                <a16:creationId xmlns:a16="http://schemas.microsoft.com/office/drawing/2014/main" id="{08999899-600F-44B8-A451-6F15B8BE5CF0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9902" y="5800632"/>
            <a:ext cx="0" cy="28346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9" name="Connettore 2 158">
            <a:extLst>
              <a:ext uri="{FF2B5EF4-FFF2-40B4-BE49-F238E27FC236}">
                <a16:creationId xmlns:a16="http://schemas.microsoft.com/office/drawing/2014/main" id="{4021FD22-24BA-498A-843F-230674289332}"/>
              </a:ext>
            </a:extLst>
          </p:cNvPr>
          <p:cNvCxnSpPr>
            <a:cxnSpLocks/>
          </p:cNvCxnSpPr>
          <p:nvPr/>
        </p:nvCxnSpPr>
        <p:spPr bwMode="auto">
          <a:xfrm flipH="1">
            <a:off x="1524596" y="5783457"/>
            <a:ext cx="362600" cy="1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3" name="Rettangolo con angoli arrotondati 162">
            <a:extLst>
              <a:ext uri="{FF2B5EF4-FFF2-40B4-BE49-F238E27FC236}">
                <a16:creationId xmlns:a16="http://schemas.microsoft.com/office/drawing/2014/main" id="{DC83684D-2FE8-49B7-A090-BBB3F2E7AA3A}"/>
              </a:ext>
            </a:extLst>
          </p:cNvPr>
          <p:cNvSpPr/>
          <p:nvPr/>
        </p:nvSpPr>
        <p:spPr bwMode="auto">
          <a:xfrm>
            <a:off x="3138347" y="6549677"/>
            <a:ext cx="1584177" cy="475104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400" b="1" dirty="0">
                <a:latin typeface="Arial" charset="0"/>
                <a:ea typeface="ＭＳ Ｐゴシック" charset="0"/>
                <a:cs typeface="ＭＳ Ｐゴシック" charset="0"/>
              </a:rPr>
              <a:t>clock generator board</a:t>
            </a:r>
          </a:p>
        </p:txBody>
      </p:sp>
      <p:cxnSp>
        <p:nvCxnSpPr>
          <p:cNvPr id="168" name="Connettore 2 167">
            <a:extLst>
              <a:ext uri="{FF2B5EF4-FFF2-40B4-BE49-F238E27FC236}">
                <a16:creationId xmlns:a16="http://schemas.microsoft.com/office/drawing/2014/main" id="{4EE7E91F-F263-4EF8-85AA-9BDB1B18927D}"/>
              </a:ext>
            </a:extLst>
          </p:cNvPr>
          <p:cNvCxnSpPr>
            <a:cxnSpLocks/>
          </p:cNvCxnSpPr>
          <p:nvPr/>
        </p:nvCxnSpPr>
        <p:spPr bwMode="auto">
          <a:xfrm>
            <a:off x="5316059" y="1560885"/>
            <a:ext cx="12285" cy="5251955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8" name="Connettore 2 177">
            <a:extLst>
              <a:ext uri="{FF2B5EF4-FFF2-40B4-BE49-F238E27FC236}">
                <a16:creationId xmlns:a16="http://schemas.microsoft.com/office/drawing/2014/main" id="{FEAD3613-292F-4FDB-A076-5E01C61FDF34}"/>
              </a:ext>
            </a:extLst>
          </p:cNvPr>
          <p:cNvCxnSpPr>
            <a:cxnSpLocks/>
          </p:cNvCxnSpPr>
          <p:nvPr/>
        </p:nvCxnSpPr>
        <p:spPr bwMode="auto">
          <a:xfrm flipH="1">
            <a:off x="4701039" y="6804173"/>
            <a:ext cx="61502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1" name="Connettore 2 180">
            <a:extLst>
              <a:ext uri="{FF2B5EF4-FFF2-40B4-BE49-F238E27FC236}">
                <a16:creationId xmlns:a16="http://schemas.microsoft.com/office/drawing/2014/main" id="{AF915EDE-4F49-45E4-B71D-08E536B4C3D1}"/>
              </a:ext>
            </a:extLst>
          </p:cNvPr>
          <p:cNvCxnSpPr>
            <a:cxnSpLocks/>
          </p:cNvCxnSpPr>
          <p:nvPr/>
        </p:nvCxnSpPr>
        <p:spPr bwMode="auto">
          <a:xfrm flipH="1">
            <a:off x="4713324" y="6074716"/>
            <a:ext cx="61502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2" name="Connettore 2 181">
            <a:extLst>
              <a:ext uri="{FF2B5EF4-FFF2-40B4-BE49-F238E27FC236}">
                <a16:creationId xmlns:a16="http://schemas.microsoft.com/office/drawing/2014/main" id="{0ECF3833-453D-4213-A0F8-26913AC26C13}"/>
              </a:ext>
            </a:extLst>
          </p:cNvPr>
          <p:cNvCxnSpPr>
            <a:cxnSpLocks/>
          </p:cNvCxnSpPr>
          <p:nvPr/>
        </p:nvCxnSpPr>
        <p:spPr bwMode="auto">
          <a:xfrm flipH="1">
            <a:off x="4713324" y="5075981"/>
            <a:ext cx="61502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4" name="Connettore 2 183">
            <a:extLst>
              <a:ext uri="{FF2B5EF4-FFF2-40B4-BE49-F238E27FC236}">
                <a16:creationId xmlns:a16="http://schemas.microsoft.com/office/drawing/2014/main" id="{2E26C69B-6794-48EA-9C6E-D47BF5E33EC5}"/>
              </a:ext>
            </a:extLst>
          </p:cNvPr>
          <p:cNvCxnSpPr>
            <a:cxnSpLocks/>
          </p:cNvCxnSpPr>
          <p:nvPr/>
        </p:nvCxnSpPr>
        <p:spPr bwMode="auto">
          <a:xfrm flipH="1">
            <a:off x="4711607" y="4139877"/>
            <a:ext cx="61502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5" name="Connettore 2 184">
            <a:extLst>
              <a:ext uri="{FF2B5EF4-FFF2-40B4-BE49-F238E27FC236}">
                <a16:creationId xmlns:a16="http://schemas.microsoft.com/office/drawing/2014/main" id="{08F24EFB-4AFB-4BD9-9123-99E2F2996B6A}"/>
              </a:ext>
            </a:extLst>
          </p:cNvPr>
          <p:cNvCxnSpPr>
            <a:cxnSpLocks/>
          </p:cNvCxnSpPr>
          <p:nvPr/>
        </p:nvCxnSpPr>
        <p:spPr bwMode="auto">
          <a:xfrm flipH="1">
            <a:off x="4701039" y="2937510"/>
            <a:ext cx="636505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0" name="Connettore 2 189">
            <a:extLst>
              <a:ext uri="{FF2B5EF4-FFF2-40B4-BE49-F238E27FC236}">
                <a16:creationId xmlns:a16="http://schemas.microsoft.com/office/drawing/2014/main" id="{8207F10B-C1A1-401F-8F67-67CEE858D155}"/>
              </a:ext>
            </a:extLst>
          </p:cNvPr>
          <p:cNvCxnSpPr>
            <a:cxnSpLocks/>
            <a:endCxn id="128" idx="3"/>
          </p:cNvCxnSpPr>
          <p:nvPr/>
        </p:nvCxnSpPr>
        <p:spPr bwMode="auto">
          <a:xfrm flipH="1">
            <a:off x="4688724" y="1560885"/>
            <a:ext cx="637903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07961636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04CD0E-088B-45E5-BD01-23096A5D5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uTCA</a:t>
            </a:r>
            <a:r>
              <a:rPr lang="it-IT" dirty="0"/>
              <a:t> </a:t>
            </a:r>
            <a:r>
              <a:rPr lang="it-IT" dirty="0" err="1"/>
              <a:t>acquisition</a:t>
            </a:r>
            <a:r>
              <a:rPr lang="it-IT" dirty="0"/>
              <a:t> system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A02017F-1966-4FB2-B50A-5D0FDD42F28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13</a:t>
            </a:fld>
            <a:endParaRPr lang="it-IT" alt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B3FD031-4D60-4032-A202-0826EFE5DF4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2" y="1331564"/>
            <a:ext cx="2956827" cy="394243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63D81BF-606A-4E58-9E93-6ED773BEF63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200" y="1331564"/>
            <a:ext cx="5256584" cy="394243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1930147-81E1-4421-BF7F-E889ABDD071B}"/>
              </a:ext>
            </a:extLst>
          </p:cNvPr>
          <p:cNvSpPr txBox="1"/>
          <p:nvPr/>
        </p:nvSpPr>
        <p:spPr>
          <a:xfrm>
            <a:off x="575312" y="5436021"/>
            <a:ext cx="8713472" cy="1237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1"/>
                </a:solidFill>
              </a:rPr>
              <a:t>The </a:t>
            </a:r>
            <a:r>
              <a:rPr lang="it-IT" sz="1600" dirty="0" err="1">
                <a:solidFill>
                  <a:schemeClr val="tx1"/>
                </a:solidFill>
              </a:rPr>
              <a:t>uTCA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crate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is</a:t>
            </a:r>
            <a:r>
              <a:rPr lang="it-IT" sz="1600" dirty="0">
                <a:solidFill>
                  <a:schemeClr val="tx1"/>
                </a:solidFill>
              </a:rPr>
              <a:t> a stand alone </a:t>
            </a:r>
            <a:r>
              <a:rPr lang="it-IT" sz="1600" dirty="0" err="1">
                <a:solidFill>
                  <a:schemeClr val="tx1"/>
                </a:solidFill>
              </a:rPr>
              <a:t>crate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without</a:t>
            </a:r>
            <a:r>
              <a:rPr lang="it-IT" sz="1600" dirty="0">
                <a:solidFill>
                  <a:schemeClr val="tx1"/>
                </a:solidFill>
              </a:rPr>
              <a:t> CPU and MCH /IPMI.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The ADA and ADO boards can also be used outside the crate </a:t>
            </a:r>
            <a:r>
              <a:rPr lang="en-US" sz="1600" dirty="0" err="1">
                <a:solidFill>
                  <a:schemeClr val="tx1"/>
                </a:solidFill>
              </a:rPr>
              <a:t>uTCA</a:t>
            </a:r>
            <a:r>
              <a:rPr lang="en-US" sz="1600" dirty="0">
                <a:solidFill>
                  <a:schemeClr val="tx1"/>
                </a:solidFill>
              </a:rPr>
              <a:t> in stand-alone mode.</a:t>
            </a:r>
            <a:endParaRPr lang="it-IT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1"/>
                </a:solidFill>
              </a:rPr>
              <a:t>The </a:t>
            </a:r>
            <a:r>
              <a:rPr lang="it-IT" sz="1600" dirty="0" err="1">
                <a:solidFill>
                  <a:schemeClr val="tx1"/>
                </a:solidFill>
              </a:rPr>
              <a:t>Cavity</a:t>
            </a:r>
            <a:r>
              <a:rPr lang="it-IT" sz="1600" dirty="0">
                <a:solidFill>
                  <a:schemeClr val="tx1"/>
                </a:solidFill>
              </a:rPr>
              <a:t> BPM </a:t>
            </a:r>
            <a:r>
              <a:rPr lang="it-IT" sz="1600" dirty="0" err="1">
                <a:solidFill>
                  <a:schemeClr val="tx1"/>
                </a:solidFill>
              </a:rPr>
              <a:t>Acquisition</a:t>
            </a:r>
            <a:r>
              <a:rPr lang="it-IT" sz="1600" dirty="0">
                <a:solidFill>
                  <a:schemeClr val="tx1"/>
                </a:solidFill>
              </a:rPr>
              <a:t> system </a:t>
            </a:r>
            <a:r>
              <a:rPr lang="it-IT" sz="1600" dirty="0" err="1">
                <a:solidFill>
                  <a:schemeClr val="tx1"/>
                </a:solidFill>
              </a:rPr>
              <a:t>is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communicating</a:t>
            </a:r>
            <a:r>
              <a:rPr lang="it-IT" sz="1600" dirty="0">
                <a:solidFill>
                  <a:schemeClr val="tx1"/>
                </a:solidFill>
              </a:rPr>
              <a:t> with the Fermi Control system </a:t>
            </a:r>
            <a:r>
              <a:rPr lang="it-IT" sz="1600" dirty="0" err="1">
                <a:solidFill>
                  <a:schemeClr val="tx1"/>
                </a:solidFill>
              </a:rPr>
              <a:t>only</a:t>
            </a:r>
            <a:r>
              <a:rPr lang="it-IT" sz="1600" dirty="0">
                <a:solidFill>
                  <a:schemeClr val="tx1"/>
                </a:solidFill>
              </a:rPr>
              <a:t> via Gigabit ethernet.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chemeClr val="tx1"/>
                </a:solidFill>
              </a:rPr>
              <a:t>The communication </a:t>
            </a:r>
            <a:r>
              <a:rPr lang="it-IT" sz="1600" dirty="0" err="1">
                <a:solidFill>
                  <a:schemeClr val="tx1"/>
                </a:solidFill>
              </a:rPr>
              <a:t>protocol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is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based</a:t>
            </a:r>
            <a:r>
              <a:rPr lang="it-IT" sz="1600" dirty="0">
                <a:solidFill>
                  <a:schemeClr val="tx1"/>
                </a:solidFill>
              </a:rPr>
              <a:t> on UDP </a:t>
            </a:r>
            <a:r>
              <a:rPr lang="it-IT" sz="1600" dirty="0" err="1">
                <a:solidFill>
                  <a:schemeClr val="tx1"/>
                </a:solidFill>
              </a:rPr>
              <a:t>packets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3501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027DDD-E158-4278-B518-1729993B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New Digital Carrier Board:</a:t>
            </a:r>
            <a:br>
              <a:rPr lang="it-IT" dirty="0"/>
            </a:br>
            <a:r>
              <a:rPr lang="it-IT" dirty="0"/>
              <a:t>dgDAQ_Arria10GX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687580E0-97DD-4103-899C-5D37F325F30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14</a:t>
            </a:fld>
            <a:endParaRPr lang="it-IT" alt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A92087E8-941E-4B55-B809-27396DEB28B5}"/>
              </a:ext>
            </a:extLst>
          </p:cNvPr>
          <p:cNvSpPr/>
          <p:nvPr/>
        </p:nvSpPr>
        <p:spPr bwMode="auto">
          <a:xfrm>
            <a:off x="3816176" y="2879737"/>
            <a:ext cx="2232248" cy="1800200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INTEL-ALTERA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ARRIA 10GX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effectLst/>
                <a:latin typeface="Arial" charset="0"/>
                <a:ea typeface="ＭＳ Ｐゴシック" charset="0"/>
                <a:cs typeface="ＭＳ Ｐゴシック" charset="0"/>
              </a:rPr>
              <a:t>10AX057H4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F34E3SG</a:t>
            </a:r>
            <a:endParaRPr kumimoji="0" lang="it-IT" sz="1800" b="1" i="0" u="none" strike="noStrike" cap="none" normalizeH="0" baseline="0" dirty="0">
              <a:ln>
                <a:noFill/>
              </a:ln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865D1419-9B5C-4D07-B193-4F067B204D41}"/>
              </a:ext>
            </a:extLst>
          </p:cNvPr>
          <p:cNvSpPr/>
          <p:nvPr/>
        </p:nvSpPr>
        <p:spPr bwMode="auto">
          <a:xfrm>
            <a:off x="7632600" y="1763612"/>
            <a:ext cx="1800200" cy="1584176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4 x SFP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 err="1">
                <a:latin typeface="Arial" charset="0"/>
                <a:ea typeface="ＭＳ Ｐゴシック" charset="0"/>
                <a:cs typeface="ＭＳ Ｐゴシック" charset="0"/>
              </a:rPr>
              <a:t>Interfaces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up to 12 </a:t>
            </a:r>
            <a:r>
              <a:rPr kumimoji="0" lang="it-IT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Gbit</a:t>
            </a: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2C2D9D0A-AD9A-4E0D-ABC6-E1462739A026}"/>
              </a:ext>
            </a:extLst>
          </p:cNvPr>
          <p:cNvSpPr/>
          <p:nvPr/>
        </p:nvSpPr>
        <p:spPr bwMode="auto">
          <a:xfrm>
            <a:off x="3816176" y="1412575"/>
            <a:ext cx="1656184" cy="7830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DDR3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600" b="1" dirty="0">
                <a:latin typeface="Arial" charset="0"/>
                <a:ea typeface="ＭＳ Ｐゴシック" charset="0"/>
                <a:cs typeface="ＭＳ Ｐゴシック" charset="0"/>
              </a:rPr>
              <a:t>SODIMM RAM</a:t>
            </a:r>
            <a:endParaRPr kumimoji="0" lang="it-IT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6DBD303F-FFB0-4DCB-BCCD-3CB39E7ED538}"/>
              </a:ext>
            </a:extLst>
          </p:cNvPr>
          <p:cNvSpPr/>
          <p:nvPr/>
        </p:nvSpPr>
        <p:spPr bwMode="auto">
          <a:xfrm>
            <a:off x="575816" y="1871624"/>
            <a:ext cx="1440160" cy="140415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FMC High Pin </a:t>
            </a:r>
            <a:r>
              <a:rPr kumimoji="0" lang="it-IT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Count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74954EAA-0871-4CA4-AA35-5F507A7047EB}"/>
              </a:ext>
            </a:extLst>
          </p:cNvPr>
          <p:cNvSpPr/>
          <p:nvPr/>
        </p:nvSpPr>
        <p:spPr bwMode="auto">
          <a:xfrm>
            <a:off x="575816" y="3635820"/>
            <a:ext cx="1440160" cy="140415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FMC Low Pin </a:t>
            </a:r>
            <a:r>
              <a:rPr kumimoji="0" lang="it-IT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Count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65B15E46-9B73-4682-80D2-5D4C594A3DBD}"/>
              </a:ext>
            </a:extLst>
          </p:cNvPr>
          <p:cNvSpPr/>
          <p:nvPr/>
        </p:nvSpPr>
        <p:spPr bwMode="auto">
          <a:xfrm>
            <a:off x="7632600" y="3491804"/>
            <a:ext cx="1800200" cy="792087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1Gbit Ethernet Interface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EE916465-9D0B-4986-B241-B5E362EA5286}"/>
              </a:ext>
            </a:extLst>
          </p:cNvPr>
          <p:cNvSpPr/>
          <p:nvPr/>
        </p:nvSpPr>
        <p:spPr bwMode="auto">
          <a:xfrm>
            <a:off x="7632600" y="4545560"/>
            <a:ext cx="1800200" cy="792087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USB3 Interface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ADCD4CE6-29B2-4810-8F52-8AFB7CB37763}"/>
              </a:ext>
            </a:extLst>
          </p:cNvPr>
          <p:cNvSpPr/>
          <p:nvPr/>
        </p:nvSpPr>
        <p:spPr bwMode="auto">
          <a:xfrm>
            <a:off x="5408308" y="5969504"/>
            <a:ext cx="1368152" cy="57631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Micro SD 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slot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DE0706C8-238E-4BB9-9E03-175BD9D2B852}"/>
              </a:ext>
            </a:extLst>
          </p:cNvPr>
          <p:cNvSpPr/>
          <p:nvPr/>
        </p:nvSpPr>
        <p:spPr bwMode="auto">
          <a:xfrm>
            <a:off x="3545029" y="5408679"/>
            <a:ext cx="1728192" cy="792087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System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CLOCK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A1DCA973-1B07-49CC-8E14-08465391491E}"/>
              </a:ext>
            </a:extLst>
          </p:cNvPr>
          <p:cNvSpPr/>
          <p:nvPr/>
        </p:nvSpPr>
        <p:spPr bwMode="auto">
          <a:xfrm>
            <a:off x="5922410" y="1412575"/>
            <a:ext cx="1260140" cy="783085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EEPROM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1BE81D1F-3743-4A91-A458-76A3E5276C8E}"/>
              </a:ext>
            </a:extLst>
          </p:cNvPr>
          <p:cNvSpPr/>
          <p:nvPr/>
        </p:nvSpPr>
        <p:spPr bwMode="auto">
          <a:xfrm>
            <a:off x="1223888" y="5543907"/>
            <a:ext cx="1955675" cy="612193"/>
          </a:xfrm>
          <a:prstGeom prst="round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40 x general Purpose I/O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9B7C2326-E252-4C38-A0BA-74D78D9055E1}"/>
              </a:ext>
            </a:extLst>
          </p:cNvPr>
          <p:cNvCxnSpPr>
            <a:stCxn id="9" idx="3"/>
          </p:cNvCxnSpPr>
          <p:nvPr/>
        </p:nvCxnSpPr>
        <p:spPr bwMode="auto">
          <a:xfrm>
            <a:off x="2015976" y="2573702"/>
            <a:ext cx="1800200" cy="774086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08BBAC47-0C49-4E2F-BB16-06A50D6916B0}"/>
              </a:ext>
            </a:extLst>
          </p:cNvPr>
          <p:cNvCxnSpPr>
            <a:cxnSpLocks/>
          </p:cNvCxnSpPr>
          <p:nvPr/>
        </p:nvCxnSpPr>
        <p:spPr bwMode="auto">
          <a:xfrm flipV="1">
            <a:off x="1996256" y="3932853"/>
            <a:ext cx="1819920" cy="405045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D7C11D2A-09E7-451C-894E-CA83FEDBDFD9}"/>
              </a:ext>
            </a:extLst>
          </p:cNvPr>
          <p:cNvCxnSpPr>
            <a:cxnSpLocks/>
            <a:endCxn id="12" idx="1"/>
          </p:cNvCxnSpPr>
          <p:nvPr/>
        </p:nvCxnSpPr>
        <p:spPr bwMode="auto">
          <a:xfrm>
            <a:off x="6048424" y="4222294"/>
            <a:ext cx="1584176" cy="719310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6A3914A2-0B3C-40FF-89C8-5463ACCECFF8}"/>
              </a:ext>
            </a:extLst>
          </p:cNvPr>
          <p:cNvCxnSpPr>
            <a:cxnSpLocks/>
            <a:stCxn id="16" idx="0"/>
          </p:cNvCxnSpPr>
          <p:nvPr/>
        </p:nvCxnSpPr>
        <p:spPr bwMode="auto">
          <a:xfrm flipV="1">
            <a:off x="2201726" y="4563561"/>
            <a:ext cx="1650454" cy="980346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9E829EA8-F4A3-4650-A9D3-006FDBD6AE6F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 flipH="1">
            <a:off x="4409125" y="4662815"/>
            <a:ext cx="4880" cy="745864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8546891A-387F-492A-91CF-C4AAD5AFDCE6}"/>
              </a:ext>
            </a:extLst>
          </p:cNvPr>
          <p:cNvCxnSpPr>
            <a:cxnSpLocks/>
            <a:endCxn id="13" idx="0"/>
          </p:cNvCxnSpPr>
          <p:nvPr/>
        </p:nvCxnSpPr>
        <p:spPr bwMode="auto">
          <a:xfrm>
            <a:off x="5486169" y="4698570"/>
            <a:ext cx="606215" cy="1270934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0004D027-87B9-4839-B223-2C27C0239ED5}"/>
              </a:ext>
            </a:extLst>
          </p:cNvPr>
          <p:cNvCxnSpPr>
            <a:cxnSpLocks/>
          </p:cNvCxnSpPr>
          <p:nvPr/>
        </p:nvCxnSpPr>
        <p:spPr bwMode="auto">
          <a:xfrm>
            <a:off x="4626266" y="2195660"/>
            <a:ext cx="18002" cy="684077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F6AE19CF-6DCF-4D79-A131-9FC4868C2AC2}"/>
              </a:ext>
            </a:extLst>
          </p:cNvPr>
          <p:cNvCxnSpPr>
            <a:cxnSpLocks/>
            <a:endCxn id="7" idx="1"/>
          </p:cNvCxnSpPr>
          <p:nvPr/>
        </p:nvCxnSpPr>
        <p:spPr bwMode="auto">
          <a:xfrm flipV="1">
            <a:off x="6044517" y="2555700"/>
            <a:ext cx="1588083" cy="778906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1EA24606-2FF8-4C66-9CFC-947043A7538F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6048424" y="3835251"/>
            <a:ext cx="1584176" cy="52597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CB6B6E4D-B28B-4ED1-87FF-DB76F0708109}"/>
              </a:ext>
            </a:extLst>
          </p:cNvPr>
          <p:cNvCxnSpPr>
            <a:cxnSpLocks/>
            <a:stCxn id="15" idx="2"/>
          </p:cNvCxnSpPr>
          <p:nvPr/>
        </p:nvCxnSpPr>
        <p:spPr bwMode="auto">
          <a:xfrm flipH="1">
            <a:off x="5697386" y="2195660"/>
            <a:ext cx="855094" cy="701307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E350F921-98C7-48D6-A0F5-4AA706E52DA8}"/>
              </a:ext>
            </a:extLst>
          </p:cNvPr>
          <p:cNvSpPr/>
          <p:nvPr/>
        </p:nvSpPr>
        <p:spPr bwMode="auto">
          <a:xfrm>
            <a:off x="7488584" y="5753728"/>
            <a:ext cx="1800200" cy="906429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Internal</a:t>
            </a:r>
            <a:r>
              <a:rPr kumimoji="0" lang="it-IT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 Power Supply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+12VDCin</a:t>
            </a:r>
            <a:endParaRPr kumimoji="0" lang="it-IT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3A606390-85AB-4BAE-8517-BF21694B11B5}"/>
              </a:ext>
            </a:extLst>
          </p:cNvPr>
          <p:cNvCxnSpPr>
            <a:cxnSpLocks/>
          </p:cNvCxnSpPr>
          <p:nvPr/>
        </p:nvCxnSpPr>
        <p:spPr bwMode="auto">
          <a:xfrm>
            <a:off x="5931189" y="4608075"/>
            <a:ext cx="1574280" cy="1241928"/>
          </a:xfrm>
          <a:prstGeom prst="straightConnector1">
            <a:avLst/>
          </a:prstGeom>
          <a:solidFill>
            <a:srgbClr val="00B8FF"/>
          </a:solidFill>
          <a:ln w="635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26848570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26B438-B6AE-4F57-8940-684D0DCA1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New Digital Carrier Board:</a:t>
            </a:r>
            <a:br>
              <a:rPr lang="it-IT" dirty="0"/>
            </a:br>
            <a:r>
              <a:rPr lang="it-IT" dirty="0"/>
              <a:t>dgDAQ_Arria10GX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F1572E8-11C3-457A-A3D1-3F2D9965F03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15</a:t>
            </a:fld>
            <a:endParaRPr lang="it-IT" alt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19DA259-BB14-4CA9-9DE1-6F13CAA1968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68" y="1391319"/>
            <a:ext cx="4565448" cy="395173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FDDD2C3-9065-422C-AE74-568A9CFC838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233" y="1391319"/>
            <a:ext cx="5268978" cy="395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932281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ttangolo 123">
            <a:extLst>
              <a:ext uri="{FF2B5EF4-FFF2-40B4-BE49-F238E27FC236}">
                <a16:creationId xmlns:a16="http://schemas.microsoft.com/office/drawing/2014/main" id="{CAACB263-637B-4A38-A449-2392534B164B}"/>
              </a:ext>
            </a:extLst>
          </p:cNvPr>
          <p:cNvSpPr/>
          <p:nvPr/>
        </p:nvSpPr>
        <p:spPr bwMode="auto">
          <a:xfrm>
            <a:off x="8425552" y="3022071"/>
            <a:ext cx="1365301" cy="331697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06D0EA6-28E7-4484-970D-36886D7F66CB}"/>
              </a:ext>
            </a:extLst>
          </p:cNvPr>
          <p:cNvSpPr/>
          <p:nvPr/>
        </p:nvSpPr>
        <p:spPr bwMode="auto">
          <a:xfrm>
            <a:off x="454439" y="1733847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9B68654-9ECA-4258-B39C-55D3D37B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251445"/>
            <a:ext cx="6696744" cy="936104"/>
          </a:xfrm>
        </p:spPr>
        <p:txBody>
          <a:bodyPr/>
          <a:lstStyle/>
          <a:p>
            <a:r>
              <a:rPr lang="it-IT" dirty="0"/>
              <a:t>Design of the </a:t>
            </a:r>
            <a:r>
              <a:rPr lang="it-IT" dirty="0" err="1"/>
              <a:t>uTCA</a:t>
            </a:r>
            <a:r>
              <a:rPr lang="it-IT" dirty="0"/>
              <a:t> </a:t>
            </a:r>
            <a:r>
              <a:rPr lang="it-IT" dirty="0" err="1"/>
              <a:t>acquisition</a:t>
            </a:r>
            <a:r>
              <a:rPr lang="it-IT" dirty="0"/>
              <a:t> system </a:t>
            </a:r>
            <a:r>
              <a:rPr lang="it-IT" dirty="0" err="1"/>
              <a:t>using</a:t>
            </a:r>
            <a:r>
              <a:rPr lang="it-IT" dirty="0"/>
              <a:t> new dgDAQ_Arria10GX </a:t>
            </a:r>
            <a:r>
              <a:rPr lang="it-IT" dirty="0" err="1"/>
              <a:t>boards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8E3EC8-E567-40E9-98E2-27EA1C4C24F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16</a:t>
            </a:fld>
            <a:endParaRPr lang="it-IT" altLang="it-IT"/>
          </a:p>
        </p:txBody>
      </p:sp>
      <p:sp>
        <p:nvSpPr>
          <p:cNvPr id="7" name="Text Box 37">
            <a:extLst>
              <a:ext uri="{FF2B5EF4-FFF2-40B4-BE49-F238E27FC236}">
                <a16:creationId xmlns:a16="http://schemas.microsoft.com/office/drawing/2014/main" id="{D312FCC8-E081-412C-AF1D-2749C5222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7493" y="1733847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31F678C3-EBAF-4293-82EF-424DF96FC2EC}"/>
              </a:ext>
            </a:extLst>
          </p:cNvPr>
          <p:cNvCxnSpPr>
            <a:cxnSpLocks/>
          </p:cNvCxnSpPr>
          <p:nvPr/>
        </p:nvCxnSpPr>
        <p:spPr bwMode="auto">
          <a:xfrm>
            <a:off x="1607533" y="1842639"/>
            <a:ext cx="1216462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B0639C97-6EFC-40D5-A66D-F393A14A23F1}"/>
              </a:ext>
            </a:extLst>
          </p:cNvPr>
          <p:cNvCxnSpPr>
            <a:cxnSpLocks/>
          </p:cNvCxnSpPr>
          <p:nvPr/>
        </p:nvCxnSpPr>
        <p:spPr bwMode="auto">
          <a:xfrm flipV="1">
            <a:off x="1607533" y="1981969"/>
            <a:ext cx="1207469" cy="4686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139373CD-D22D-44FB-889E-8358AD775652}"/>
              </a:ext>
            </a:extLst>
          </p:cNvPr>
          <p:cNvCxnSpPr>
            <a:cxnSpLocks/>
          </p:cNvCxnSpPr>
          <p:nvPr/>
        </p:nvCxnSpPr>
        <p:spPr bwMode="auto">
          <a:xfrm>
            <a:off x="1607533" y="2130671"/>
            <a:ext cx="1216462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9569BF7-7723-44C5-B6C4-0CA1FE8AC013}"/>
              </a:ext>
            </a:extLst>
          </p:cNvPr>
          <p:cNvCxnSpPr>
            <a:cxnSpLocks/>
          </p:cNvCxnSpPr>
          <p:nvPr/>
        </p:nvCxnSpPr>
        <p:spPr bwMode="auto">
          <a:xfrm>
            <a:off x="1607533" y="2272649"/>
            <a:ext cx="1216462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Text Box 37">
            <a:extLst>
              <a:ext uri="{FF2B5EF4-FFF2-40B4-BE49-F238E27FC236}">
                <a16:creationId xmlns:a16="http://schemas.microsoft.com/office/drawing/2014/main" id="{FECF021C-B288-4DC0-AAC0-1BE776717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560" y="2779440"/>
            <a:ext cx="432048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04D1C85C-EB9B-4549-8514-86D9E787135D}"/>
              </a:ext>
            </a:extLst>
          </p:cNvPr>
          <p:cNvCxnSpPr>
            <a:cxnSpLocks/>
            <a:stCxn id="89" idx="1"/>
          </p:cNvCxnSpPr>
          <p:nvPr/>
        </p:nvCxnSpPr>
        <p:spPr bwMode="auto">
          <a:xfrm flipH="1" flipV="1">
            <a:off x="1620139" y="2620708"/>
            <a:ext cx="1203856" cy="749550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Rectangle 44">
            <a:extLst>
              <a:ext uri="{FF2B5EF4-FFF2-40B4-BE49-F238E27FC236}">
                <a16:creationId xmlns:a16="http://schemas.microsoft.com/office/drawing/2014/main" id="{D7D6FAAB-AB31-4DC2-B125-724BA4476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64" y="2010956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22" name="Text Box 37">
            <a:extLst>
              <a:ext uri="{FF2B5EF4-FFF2-40B4-BE49-F238E27FC236}">
                <a16:creationId xmlns:a16="http://schemas.microsoft.com/office/drawing/2014/main" id="{DDD8282C-5932-471C-8408-4A35DFFF6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347" y="2401523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01F99644-B1E1-4F65-AD4A-C8E1A9CFD4C5}"/>
              </a:ext>
            </a:extLst>
          </p:cNvPr>
          <p:cNvSpPr/>
          <p:nvPr/>
        </p:nvSpPr>
        <p:spPr bwMode="auto">
          <a:xfrm>
            <a:off x="454439" y="3164048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Text Box 37">
            <a:extLst>
              <a:ext uri="{FF2B5EF4-FFF2-40B4-BE49-F238E27FC236}">
                <a16:creationId xmlns:a16="http://schemas.microsoft.com/office/drawing/2014/main" id="{6C361FD7-ADE4-4E4E-9CB9-221825B991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7493" y="3164048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48D97D14-A462-40AE-A869-82D5DA44E0E6}"/>
              </a:ext>
            </a:extLst>
          </p:cNvPr>
          <p:cNvCxnSpPr>
            <a:cxnSpLocks/>
          </p:cNvCxnSpPr>
          <p:nvPr/>
        </p:nvCxnSpPr>
        <p:spPr bwMode="auto">
          <a:xfrm flipV="1">
            <a:off x="1607533" y="2663907"/>
            <a:ext cx="1197900" cy="60893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F204DFED-11F6-4BF2-8FC9-E94C3A346703}"/>
              </a:ext>
            </a:extLst>
          </p:cNvPr>
          <p:cNvCxnSpPr>
            <a:cxnSpLocks/>
          </p:cNvCxnSpPr>
          <p:nvPr/>
        </p:nvCxnSpPr>
        <p:spPr bwMode="auto">
          <a:xfrm flipV="1">
            <a:off x="1607533" y="2768191"/>
            <a:ext cx="1200709" cy="648666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B68559E4-87E9-490C-9981-87E2CB6469B0}"/>
              </a:ext>
            </a:extLst>
          </p:cNvPr>
          <p:cNvCxnSpPr>
            <a:cxnSpLocks/>
          </p:cNvCxnSpPr>
          <p:nvPr/>
        </p:nvCxnSpPr>
        <p:spPr bwMode="auto">
          <a:xfrm flipV="1">
            <a:off x="1607533" y="2928816"/>
            <a:ext cx="1190169" cy="632057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50874A3B-2511-491F-B4AD-52BEDD3176DC}"/>
              </a:ext>
            </a:extLst>
          </p:cNvPr>
          <p:cNvCxnSpPr>
            <a:cxnSpLocks/>
          </p:cNvCxnSpPr>
          <p:nvPr/>
        </p:nvCxnSpPr>
        <p:spPr bwMode="auto">
          <a:xfrm flipV="1">
            <a:off x="1607533" y="3063083"/>
            <a:ext cx="1198019" cy="639768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 Box 37">
            <a:extLst>
              <a:ext uri="{FF2B5EF4-FFF2-40B4-BE49-F238E27FC236}">
                <a16:creationId xmlns:a16="http://schemas.microsoft.com/office/drawing/2014/main" id="{26A48225-2A74-4843-9247-BA836391B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2560" y="4209641"/>
            <a:ext cx="394972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1EDB3E47-D65C-4C89-B322-4C8262ADCDA8}"/>
              </a:ext>
            </a:extLst>
          </p:cNvPr>
          <p:cNvCxnSpPr>
            <a:cxnSpLocks/>
          </p:cNvCxnSpPr>
          <p:nvPr/>
        </p:nvCxnSpPr>
        <p:spPr bwMode="auto">
          <a:xfrm flipH="1">
            <a:off x="1607534" y="3419581"/>
            <a:ext cx="1216461" cy="566536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Rectangle 44">
            <a:extLst>
              <a:ext uri="{FF2B5EF4-FFF2-40B4-BE49-F238E27FC236}">
                <a16:creationId xmlns:a16="http://schemas.microsoft.com/office/drawing/2014/main" id="{56A3B732-892A-404E-ADEC-FFDF522C5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64" y="3441157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50" name="Text Box 37">
            <a:extLst>
              <a:ext uri="{FF2B5EF4-FFF2-40B4-BE49-F238E27FC236}">
                <a16:creationId xmlns:a16="http://schemas.microsoft.com/office/drawing/2014/main" id="{5821030B-9D6F-4BCC-8F8A-42FFFDB86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347" y="3831724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E2CF471C-018C-45C5-B2EF-6FDEEC00DB03}"/>
              </a:ext>
            </a:extLst>
          </p:cNvPr>
          <p:cNvSpPr/>
          <p:nvPr/>
        </p:nvSpPr>
        <p:spPr bwMode="auto">
          <a:xfrm>
            <a:off x="457230" y="4613650"/>
            <a:ext cx="1153094" cy="128822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" name="Text Box 37">
            <a:extLst>
              <a:ext uri="{FF2B5EF4-FFF2-40B4-BE49-F238E27FC236}">
                <a16:creationId xmlns:a16="http://schemas.microsoft.com/office/drawing/2014/main" id="{C106E302-6DD4-46F9-BF46-8765B03A6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284" y="4613650"/>
            <a:ext cx="432048" cy="693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Σ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x </a:t>
            </a:r>
            <a:r>
              <a:rPr lang="el-GR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Δ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Σ</a:t>
            </a:r>
            <a:endParaRPr lang="it-IT" altLang="it-IT" sz="105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</a:rPr>
              <a:t>y </a:t>
            </a:r>
            <a:r>
              <a:rPr lang="el-GR" altLang="it-IT" sz="1050" dirty="0">
                <a:solidFill>
                  <a:schemeClr val="tx1"/>
                </a:solidFill>
              </a:rPr>
              <a:t>Δ</a:t>
            </a:r>
            <a:endParaRPr lang="it-IT" altLang="it-IT" sz="1050" dirty="0">
              <a:solidFill>
                <a:schemeClr val="tx1"/>
              </a:solidFill>
            </a:endParaRPr>
          </a:p>
        </p:txBody>
      </p: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69558B7-0B39-4AAE-A206-DB59578314EB}"/>
              </a:ext>
            </a:extLst>
          </p:cNvPr>
          <p:cNvCxnSpPr>
            <a:cxnSpLocks/>
          </p:cNvCxnSpPr>
          <p:nvPr/>
        </p:nvCxnSpPr>
        <p:spPr bwMode="auto">
          <a:xfrm>
            <a:off x="1610324" y="4722442"/>
            <a:ext cx="118737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71BA16D6-ACDB-4C02-B661-169C9E267434}"/>
              </a:ext>
            </a:extLst>
          </p:cNvPr>
          <p:cNvCxnSpPr>
            <a:cxnSpLocks/>
          </p:cNvCxnSpPr>
          <p:nvPr/>
        </p:nvCxnSpPr>
        <p:spPr bwMode="auto">
          <a:xfrm>
            <a:off x="1610324" y="4866458"/>
            <a:ext cx="118737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725A4D9D-3943-4D31-8116-BCB9F6DFA9E3}"/>
              </a:ext>
            </a:extLst>
          </p:cNvPr>
          <p:cNvCxnSpPr>
            <a:cxnSpLocks/>
          </p:cNvCxnSpPr>
          <p:nvPr/>
        </p:nvCxnSpPr>
        <p:spPr bwMode="auto">
          <a:xfrm>
            <a:off x="1610324" y="5010474"/>
            <a:ext cx="118737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DB761D12-548C-4FDE-97B6-D6493D18A68B}"/>
              </a:ext>
            </a:extLst>
          </p:cNvPr>
          <p:cNvCxnSpPr>
            <a:cxnSpLocks/>
          </p:cNvCxnSpPr>
          <p:nvPr/>
        </p:nvCxnSpPr>
        <p:spPr bwMode="auto">
          <a:xfrm>
            <a:off x="1610324" y="5152452"/>
            <a:ext cx="118737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0" name="Text Box 37">
            <a:extLst>
              <a:ext uri="{FF2B5EF4-FFF2-40B4-BE49-F238E27FC236}">
                <a16:creationId xmlns:a16="http://schemas.microsoft.com/office/drawing/2014/main" id="{FB180495-8963-4949-9B3C-829A222CA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5351" y="5659243"/>
            <a:ext cx="432048" cy="242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>
                <a:solidFill>
                  <a:schemeClr val="tx1"/>
                </a:solidFill>
                <a:cs typeface="Arial" panose="020B0604020202020204" pitchFamily="34" charset="0"/>
              </a:rPr>
              <a:t>Cal</a:t>
            </a:r>
          </a:p>
        </p:txBody>
      </p: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DD486310-9C46-486C-AD33-6FA7BBD2C337}"/>
              </a:ext>
            </a:extLst>
          </p:cNvPr>
          <p:cNvCxnSpPr>
            <a:cxnSpLocks/>
            <a:stCxn id="110" idx="1"/>
          </p:cNvCxnSpPr>
          <p:nvPr/>
        </p:nvCxnSpPr>
        <p:spPr bwMode="auto">
          <a:xfrm flipH="1" flipV="1">
            <a:off x="1610325" y="5526947"/>
            <a:ext cx="1207410" cy="73567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Rectangle 44">
            <a:extLst>
              <a:ext uri="{FF2B5EF4-FFF2-40B4-BE49-F238E27FC236}">
                <a16:creationId xmlns:a16="http://schemas.microsoft.com/office/drawing/2014/main" id="{F94C215C-A07A-4201-92E6-20590BC79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155" y="4890759"/>
            <a:ext cx="780983" cy="5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C-BPM </a:t>
            </a:r>
          </a:p>
          <a:p>
            <a:pPr>
              <a:spcBef>
                <a:spcPct val="0"/>
              </a:spcBef>
            </a:pPr>
            <a:r>
              <a:rPr lang="it-IT" altLang="it-IT" sz="1050" b="1" dirty="0" err="1">
                <a:solidFill>
                  <a:schemeClr val="tx1"/>
                </a:solidFill>
              </a:rPr>
              <a:t>FrontEnd</a:t>
            </a:r>
            <a:endParaRPr lang="it-IT" altLang="it-IT" sz="1050" b="1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it-IT" altLang="it-IT" sz="1050" b="1" dirty="0">
                <a:solidFill>
                  <a:schemeClr val="tx1"/>
                </a:solidFill>
              </a:rPr>
              <a:t>Box</a:t>
            </a:r>
            <a:endParaRPr lang="it-IT" altLang="it-IT" sz="1200" b="1" dirty="0">
              <a:solidFill>
                <a:schemeClr val="tx1"/>
              </a:solidFill>
            </a:endParaRPr>
          </a:p>
        </p:txBody>
      </p:sp>
      <p:sp>
        <p:nvSpPr>
          <p:cNvPr id="63" name="Text Box 37">
            <a:extLst>
              <a:ext uri="{FF2B5EF4-FFF2-40B4-BE49-F238E27FC236}">
                <a16:creationId xmlns:a16="http://schemas.microsoft.com/office/drawing/2014/main" id="{D0BF8425-093A-47B5-9008-DAF828C4A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138" y="5281326"/>
            <a:ext cx="513072" cy="392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it-IT" altLang="it-IT" sz="1050" dirty="0" err="1">
                <a:solidFill>
                  <a:schemeClr val="tx1"/>
                </a:solidFill>
                <a:cs typeface="Arial" panose="020B0604020202020204" pitchFamily="34" charset="0"/>
              </a:rPr>
              <a:t>OptoCmd</a:t>
            </a:r>
            <a:endParaRPr lang="it-IT" altLang="it-IT" sz="105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3E2C794D-6E8E-48C8-8434-3A6E2E19BED8}"/>
              </a:ext>
            </a:extLst>
          </p:cNvPr>
          <p:cNvCxnSpPr>
            <a:cxnSpLocks/>
          </p:cNvCxnSpPr>
          <p:nvPr/>
        </p:nvCxnSpPr>
        <p:spPr bwMode="auto">
          <a:xfrm flipH="1">
            <a:off x="1607532" y="2900755"/>
            <a:ext cx="470090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A0E454F0-5889-4223-88AD-7DECB10477EE}"/>
              </a:ext>
            </a:extLst>
          </p:cNvPr>
          <p:cNvCxnSpPr>
            <a:cxnSpLocks/>
          </p:cNvCxnSpPr>
          <p:nvPr/>
        </p:nvCxnSpPr>
        <p:spPr bwMode="auto">
          <a:xfrm>
            <a:off x="2077622" y="2900755"/>
            <a:ext cx="0" cy="262619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Connettore diritto 72">
            <a:extLst>
              <a:ext uri="{FF2B5EF4-FFF2-40B4-BE49-F238E27FC236}">
                <a16:creationId xmlns:a16="http://schemas.microsoft.com/office/drawing/2014/main" id="{49CF68AE-0E59-4479-8127-692221DA5318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0132" y="4330958"/>
            <a:ext cx="0" cy="1328285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AC5A4CC8-36FA-4D97-B39F-17F70F513A55}"/>
              </a:ext>
            </a:extLst>
          </p:cNvPr>
          <p:cNvCxnSpPr>
            <a:cxnSpLocks/>
            <a:endCxn id="47" idx="3"/>
          </p:cNvCxnSpPr>
          <p:nvPr/>
        </p:nvCxnSpPr>
        <p:spPr bwMode="auto">
          <a:xfrm flipH="1">
            <a:off x="1607532" y="4330956"/>
            <a:ext cx="362600" cy="1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3" name="Rettangolo con angoli arrotondati 82">
            <a:extLst>
              <a:ext uri="{FF2B5EF4-FFF2-40B4-BE49-F238E27FC236}">
                <a16:creationId xmlns:a16="http://schemas.microsoft.com/office/drawing/2014/main" id="{CAC04E74-43C8-4859-B7C7-807F051DB4E7}"/>
              </a:ext>
            </a:extLst>
          </p:cNvPr>
          <p:cNvSpPr/>
          <p:nvPr/>
        </p:nvSpPr>
        <p:spPr bwMode="auto">
          <a:xfrm>
            <a:off x="6190530" y="2411685"/>
            <a:ext cx="1670694" cy="2840077"/>
          </a:xfrm>
          <a:prstGeom prst="roundRect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Gigabit Ethernet Switch</a:t>
            </a:r>
          </a:p>
        </p:txBody>
      </p:sp>
      <p:sp>
        <p:nvSpPr>
          <p:cNvPr id="84" name="Rettangolo con angoli arrotondati 83">
            <a:extLst>
              <a:ext uri="{FF2B5EF4-FFF2-40B4-BE49-F238E27FC236}">
                <a16:creationId xmlns:a16="http://schemas.microsoft.com/office/drawing/2014/main" id="{A894D464-BF5B-4DEB-B143-536961D88B19}"/>
              </a:ext>
            </a:extLst>
          </p:cNvPr>
          <p:cNvSpPr/>
          <p:nvPr/>
        </p:nvSpPr>
        <p:spPr bwMode="auto">
          <a:xfrm>
            <a:off x="8425552" y="3696053"/>
            <a:ext cx="1365301" cy="1512437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latin typeface="Arial" charset="0"/>
                <a:ea typeface="ＭＳ Ｐゴシック" charset="0"/>
                <a:cs typeface="ＭＳ Ｐゴシック" charset="0"/>
              </a:rPr>
              <a:t>Control System CPU</a:t>
            </a: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1DF900AA-E22E-4A9E-A6ED-3FE9A6820610}"/>
              </a:ext>
            </a:extLst>
          </p:cNvPr>
          <p:cNvCxnSpPr>
            <a:cxnSpLocks/>
          </p:cNvCxnSpPr>
          <p:nvPr/>
        </p:nvCxnSpPr>
        <p:spPr bwMode="auto">
          <a:xfrm>
            <a:off x="4762685" y="2272649"/>
            <a:ext cx="1419392" cy="62245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8" name="Connettore 2 87">
            <a:extLst>
              <a:ext uri="{FF2B5EF4-FFF2-40B4-BE49-F238E27FC236}">
                <a16:creationId xmlns:a16="http://schemas.microsoft.com/office/drawing/2014/main" id="{A4206CFE-112C-4E3F-842E-E69BDFBC1C04}"/>
              </a:ext>
            </a:extLst>
          </p:cNvPr>
          <p:cNvCxnSpPr>
            <a:cxnSpLocks/>
          </p:cNvCxnSpPr>
          <p:nvPr/>
        </p:nvCxnSpPr>
        <p:spPr bwMode="auto">
          <a:xfrm>
            <a:off x="4745030" y="2794451"/>
            <a:ext cx="1437047" cy="656666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>
                <a:alpha val="30000"/>
              </a:srgb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D877D6FB-F70B-419C-A85D-E48E1B60497E}"/>
              </a:ext>
            </a:extLst>
          </p:cNvPr>
          <p:cNvCxnSpPr>
            <a:cxnSpLocks/>
          </p:cNvCxnSpPr>
          <p:nvPr/>
        </p:nvCxnSpPr>
        <p:spPr bwMode="auto">
          <a:xfrm flipV="1">
            <a:off x="4772558" y="3972919"/>
            <a:ext cx="1393377" cy="111888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86F38A1D-E731-4493-8446-0E78DB4607C3}"/>
              </a:ext>
            </a:extLst>
          </p:cNvPr>
          <p:cNvCxnSpPr>
            <a:cxnSpLocks/>
          </p:cNvCxnSpPr>
          <p:nvPr/>
        </p:nvCxnSpPr>
        <p:spPr bwMode="auto">
          <a:xfrm flipV="1">
            <a:off x="4765802" y="4474466"/>
            <a:ext cx="1400133" cy="119855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>
                <a:alpha val="30000"/>
              </a:srgb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7" name="Connettore 2 106">
            <a:extLst>
              <a:ext uri="{FF2B5EF4-FFF2-40B4-BE49-F238E27FC236}">
                <a16:creationId xmlns:a16="http://schemas.microsoft.com/office/drawing/2014/main" id="{A0DC8398-2CB8-4914-A9A5-511FCEC018AE}"/>
              </a:ext>
            </a:extLst>
          </p:cNvPr>
          <p:cNvCxnSpPr>
            <a:cxnSpLocks/>
          </p:cNvCxnSpPr>
          <p:nvPr/>
        </p:nvCxnSpPr>
        <p:spPr bwMode="auto">
          <a:xfrm flipV="1">
            <a:off x="4772558" y="4768131"/>
            <a:ext cx="1409519" cy="1133743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>
                <a:alpha val="30000"/>
              </a:srgbClr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9" name="Rettangolo con angoli arrotondati 108">
            <a:extLst>
              <a:ext uri="{FF2B5EF4-FFF2-40B4-BE49-F238E27FC236}">
                <a16:creationId xmlns:a16="http://schemas.microsoft.com/office/drawing/2014/main" id="{FE479D52-27CA-430D-84E1-B143408D676E}"/>
              </a:ext>
            </a:extLst>
          </p:cNvPr>
          <p:cNvSpPr/>
          <p:nvPr/>
        </p:nvSpPr>
        <p:spPr bwMode="auto">
          <a:xfrm>
            <a:off x="8425552" y="5208491"/>
            <a:ext cx="1365301" cy="975482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 err="1">
                <a:latin typeface="Arial" charset="0"/>
                <a:ea typeface="ＭＳ Ｐゴシック" charset="0"/>
                <a:cs typeface="ＭＳ Ｐゴシック" charset="0"/>
              </a:rPr>
              <a:t>Event</a:t>
            </a:r>
            <a:endParaRPr lang="it-IT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dirty="0">
                <a:latin typeface="Arial" charset="0"/>
                <a:ea typeface="ＭＳ Ｐゴシック" charset="0"/>
                <a:cs typeface="ＭＳ Ｐゴシック" charset="0"/>
              </a:rPr>
              <a:t>System</a:t>
            </a:r>
          </a:p>
        </p:txBody>
      </p:sp>
      <p:cxnSp>
        <p:nvCxnSpPr>
          <p:cNvPr id="112" name="Connettore 2 111">
            <a:extLst>
              <a:ext uri="{FF2B5EF4-FFF2-40B4-BE49-F238E27FC236}">
                <a16:creationId xmlns:a16="http://schemas.microsoft.com/office/drawing/2014/main" id="{B374113E-F32B-4DFA-A692-3C35E740C2B4}"/>
              </a:ext>
            </a:extLst>
          </p:cNvPr>
          <p:cNvCxnSpPr>
            <a:cxnSpLocks/>
          </p:cNvCxnSpPr>
          <p:nvPr/>
        </p:nvCxnSpPr>
        <p:spPr bwMode="auto">
          <a:xfrm flipH="1">
            <a:off x="5534006" y="5782899"/>
            <a:ext cx="2891546" cy="23564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5" name="Connettore 2 114">
            <a:extLst>
              <a:ext uri="{FF2B5EF4-FFF2-40B4-BE49-F238E27FC236}">
                <a16:creationId xmlns:a16="http://schemas.microsoft.com/office/drawing/2014/main" id="{9AD94754-4C18-40BA-8361-6A81D009F2C0}"/>
              </a:ext>
            </a:extLst>
          </p:cNvPr>
          <p:cNvCxnSpPr>
            <a:cxnSpLocks/>
          </p:cNvCxnSpPr>
          <p:nvPr/>
        </p:nvCxnSpPr>
        <p:spPr bwMode="auto">
          <a:xfrm>
            <a:off x="5534006" y="1843905"/>
            <a:ext cx="0" cy="3971305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9" name="Connettore 2 118">
            <a:extLst>
              <a:ext uri="{FF2B5EF4-FFF2-40B4-BE49-F238E27FC236}">
                <a16:creationId xmlns:a16="http://schemas.microsoft.com/office/drawing/2014/main" id="{947FB9DB-26BB-400C-9C65-95C5397BD5BC}"/>
              </a:ext>
            </a:extLst>
          </p:cNvPr>
          <p:cNvCxnSpPr>
            <a:cxnSpLocks/>
          </p:cNvCxnSpPr>
          <p:nvPr/>
        </p:nvCxnSpPr>
        <p:spPr bwMode="auto">
          <a:xfrm flipH="1">
            <a:off x="4745031" y="1842639"/>
            <a:ext cx="788975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1" name="Connettore 2 120">
            <a:extLst>
              <a:ext uri="{FF2B5EF4-FFF2-40B4-BE49-F238E27FC236}">
                <a16:creationId xmlns:a16="http://schemas.microsoft.com/office/drawing/2014/main" id="{31A8FD9F-CD74-4ECC-BC07-7F378C2CA929}"/>
              </a:ext>
            </a:extLst>
          </p:cNvPr>
          <p:cNvCxnSpPr>
            <a:cxnSpLocks/>
          </p:cNvCxnSpPr>
          <p:nvPr/>
        </p:nvCxnSpPr>
        <p:spPr bwMode="auto">
          <a:xfrm flipV="1">
            <a:off x="7869677" y="4334373"/>
            <a:ext cx="564328" cy="1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6" name="Rectangle 44">
            <a:extLst>
              <a:ext uri="{FF2B5EF4-FFF2-40B4-BE49-F238E27FC236}">
                <a16:creationId xmlns:a16="http://schemas.microsoft.com/office/drawing/2014/main" id="{83AD673E-642C-4572-8F37-4FF6CCA26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7710" y="3091237"/>
            <a:ext cx="848299" cy="49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it-IT" altLang="it-IT" sz="1400" b="1" dirty="0"/>
              <a:t>VME </a:t>
            </a:r>
          </a:p>
          <a:p>
            <a:pPr algn="ctr">
              <a:spcBef>
                <a:spcPct val="0"/>
              </a:spcBef>
            </a:pPr>
            <a:r>
              <a:rPr lang="it-IT" altLang="it-IT" sz="1400" b="1" dirty="0"/>
              <a:t>CRATE</a:t>
            </a:r>
            <a:endParaRPr lang="it-IT" altLang="it-IT" sz="1800" b="1" dirty="0"/>
          </a:p>
        </p:txBody>
      </p:sp>
      <p:sp>
        <p:nvSpPr>
          <p:cNvPr id="129" name="CasellaDiTesto 128">
            <a:extLst>
              <a:ext uri="{FF2B5EF4-FFF2-40B4-BE49-F238E27FC236}">
                <a16:creationId xmlns:a16="http://schemas.microsoft.com/office/drawing/2014/main" id="{121E6477-ABB4-4B1C-833D-6AA25E7FC9A9}"/>
              </a:ext>
            </a:extLst>
          </p:cNvPr>
          <p:cNvSpPr txBox="1"/>
          <p:nvPr/>
        </p:nvSpPr>
        <p:spPr>
          <a:xfrm>
            <a:off x="6403499" y="5465242"/>
            <a:ext cx="139012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accent3">
                    <a:lumMod val="50000"/>
                  </a:schemeClr>
                </a:solidFill>
              </a:rPr>
              <a:t>TRIGGERS</a:t>
            </a:r>
          </a:p>
        </p:txBody>
      </p:sp>
      <p:cxnSp>
        <p:nvCxnSpPr>
          <p:cNvPr id="149" name="Connettore 2 148">
            <a:extLst>
              <a:ext uri="{FF2B5EF4-FFF2-40B4-BE49-F238E27FC236}">
                <a16:creationId xmlns:a16="http://schemas.microsoft.com/office/drawing/2014/main" id="{63BE4841-F5E3-4E86-AF45-6E64CF05C4DA}"/>
              </a:ext>
            </a:extLst>
          </p:cNvPr>
          <p:cNvCxnSpPr>
            <a:cxnSpLocks/>
          </p:cNvCxnSpPr>
          <p:nvPr/>
        </p:nvCxnSpPr>
        <p:spPr bwMode="auto">
          <a:xfrm flipH="1">
            <a:off x="4762685" y="4770222"/>
            <a:ext cx="771321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9" name="Connettore 2 158">
            <a:extLst>
              <a:ext uri="{FF2B5EF4-FFF2-40B4-BE49-F238E27FC236}">
                <a16:creationId xmlns:a16="http://schemas.microsoft.com/office/drawing/2014/main" id="{4021FD22-24BA-498A-843F-230674289332}"/>
              </a:ext>
            </a:extLst>
          </p:cNvPr>
          <p:cNvCxnSpPr>
            <a:cxnSpLocks/>
          </p:cNvCxnSpPr>
          <p:nvPr/>
        </p:nvCxnSpPr>
        <p:spPr bwMode="auto">
          <a:xfrm flipH="1">
            <a:off x="1613504" y="5792945"/>
            <a:ext cx="1184198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0" name="Rettangolo con angoli arrotondati 79">
            <a:extLst>
              <a:ext uri="{FF2B5EF4-FFF2-40B4-BE49-F238E27FC236}">
                <a16:creationId xmlns:a16="http://schemas.microsoft.com/office/drawing/2014/main" id="{4F4881AE-7D9A-45D1-AB38-AE6076E53FF3}"/>
              </a:ext>
            </a:extLst>
          </p:cNvPr>
          <p:cNvSpPr/>
          <p:nvPr/>
        </p:nvSpPr>
        <p:spPr bwMode="auto">
          <a:xfrm>
            <a:off x="2846880" y="1640786"/>
            <a:ext cx="1910958" cy="1920086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" name="Rettangolo con angoli arrotondati 80">
            <a:extLst>
              <a:ext uri="{FF2B5EF4-FFF2-40B4-BE49-F238E27FC236}">
                <a16:creationId xmlns:a16="http://schemas.microsoft.com/office/drawing/2014/main" id="{11129A4C-5C7F-433B-8914-A92DF468800E}"/>
              </a:ext>
            </a:extLst>
          </p:cNvPr>
          <p:cNvSpPr/>
          <p:nvPr/>
        </p:nvSpPr>
        <p:spPr bwMode="auto">
          <a:xfrm>
            <a:off x="2851211" y="1791440"/>
            <a:ext cx="848607" cy="504623"/>
          </a:xfrm>
          <a:prstGeom prst="roundRect">
            <a:avLst/>
          </a:prstGeom>
          <a:solidFill>
            <a:srgbClr val="1067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100" dirty="0">
                <a:latin typeface="Arial" charset="0"/>
                <a:ea typeface="ＭＳ Ｐゴシック" charset="0"/>
                <a:cs typeface="ＭＳ Ｐゴシック" charset="0"/>
              </a:rPr>
              <a:t>FMC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4x ADC</a:t>
            </a:r>
          </a:p>
        </p:txBody>
      </p:sp>
      <p:sp>
        <p:nvSpPr>
          <p:cNvPr id="82" name="Rettangolo con angoli arrotondati 81">
            <a:extLst>
              <a:ext uri="{FF2B5EF4-FFF2-40B4-BE49-F238E27FC236}">
                <a16:creationId xmlns:a16="http://schemas.microsoft.com/office/drawing/2014/main" id="{CDEDE194-A07E-4B7F-B76F-2E7BC6BC8289}"/>
              </a:ext>
            </a:extLst>
          </p:cNvPr>
          <p:cNvSpPr/>
          <p:nvPr/>
        </p:nvSpPr>
        <p:spPr bwMode="auto">
          <a:xfrm>
            <a:off x="2829092" y="2583876"/>
            <a:ext cx="848607" cy="504623"/>
          </a:xfrm>
          <a:prstGeom prst="roundRect">
            <a:avLst/>
          </a:prstGeom>
          <a:solidFill>
            <a:srgbClr val="1067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100" dirty="0">
                <a:latin typeface="Arial" charset="0"/>
                <a:ea typeface="ＭＳ Ｐゴシック" charset="0"/>
                <a:cs typeface="ＭＳ Ｐゴシック" charset="0"/>
              </a:rPr>
              <a:t>FMC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4x ADC</a:t>
            </a:r>
          </a:p>
        </p:txBody>
      </p:sp>
      <p:sp>
        <p:nvSpPr>
          <p:cNvPr id="85" name="Rettangolo con angoli arrotondati 84">
            <a:extLst>
              <a:ext uri="{FF2B5EF4-FFF2-40B4-BE49-F238E27FC236}">
                <a16:creationId xmlns:a16="http://schemas.microsoft.com/office/drawing/2014/main" id="{C3CDC86B-0700-474A-83F6-17B855C23925}"/>
              </a:ext>
            </a:extLst>
          </p:cNvPr>
          <p:cNvSpPr/>
          <p:nvPr/>
        </p:nvSpPr>
        <p:spPr bwMode="auto">
          <a:xfrm>
            <a:off x="3566959" y="1733847"/>
            <a:ext cx="1019629" cy="138235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Altera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FPGA 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Digital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Carrier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Board</a:t>
            </a:r>
            <a:endParaRPr kumimoji="0" lang="it-IT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" name="Rettangolo con angoli arrotondati 88">
            <a:extLst>
              <a:ext uri="{FF2B5EF4-FFF2-40B4-BE49-F238E27FC236}">
                <a16:creationId xmlns:a16="http://schemas.microsoft.com/office/drawing/2014/main" id="{F984B219-87F4-42E8-931A-80CD5B4F08AC}"/>
              </a:ext>
            </a:extLst>
          </p:cNvPr>
          <p:cNvSpPr/>
          <p:nvPr/>
        </p:nvSpPr>
        <p:spPr bwMode="auto">
          <a:xfrm>
            <a:off x="2823995" y="3173794"/>
            <a:ext cx="1172436" cy="39292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Opto I/O</a:t>
            </a:r>
          </a:p>
        </p:txBody>
      </p:sp>
      <p:sp>
        <p:nvSpPr>
          <p:cNvPr id="104" name="Rettangolo con angoli arrotondati 103">
            <a:extLst>
              <a:ext uri="{FF2B5EF4-FFF2-40B4-BE49-F238E27FC236}">
                <a16:creationId xmlns:a16="http://schemas.microsoft.com/office/drawing/2014/main" id="{7A7EACCF-CB36-4B0A-85C9-38A8687C2F55}"/>
              </a:ext>
            </a:extLst>
          </p:cNvPr>
          <p:cNvSpPr/>
          <p:nvPr/>
        </p:nvSpPr>
        <p:spPr bwMode="auto">
          <a:xfrm>
            <a:off x="2840620" y="4533149"/>
            <a:ext cx="1910958" cy="1920086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" name="Rettangolo con angoli arrotondati 104">
            <a:extLst>
              <a:ext uri="{FF2B5EF4-FFF2-40B4-BE49-F238E27FC236}">
                <a16:creationId xmlns:a16="http://schemas.microsoft.com/office/drawing/2014/main" id="{188BCF30-8DB6-4FEE-97EC-F4F83658D8DA}"/>
              </a:ext>
            </a:extLst>
          </p:cNvPr>
          <p:cNvSpPr/>
          <p:nvPr/>
        </p:nvSpPr>
        <p:spPr bwMode="auto">
          <a:xfrm>
            <a:off x="2844951" y="4683803"/>
            <a:ext cx="848607" cy="544510"/>
          </a:xfrm>
          <a:prstGeom prst="roundRect">
            <a:avLst/>
          </a:prstGeom>
          <a:solidFill>
            <a:srgbClr val="1067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100" dirty="0">
                <a:latin typeface="Arial" charset="0"/>
                <a:ea typeface="ＭＳ Ｐゴシック" charset="0"/>
                <a:cs typeface="ＭＳ Ｐゴシック" charset="0"/>
              </a:rPr>
              <a:t>FMC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4x ADC</a:t>
            </a:r>
          </a:p>
        </p:txBody>
      </p:sp>
      <p:sp>
        <p:nvSpPr>
          <p:cNvPr id="106" name="Rettangolo con angoli arrotondati 105">
            <a:extLst>
              <a:ext uri="{FF2B5EF4-FFF2-40B4-BE49-F238E27FC236}">
                <a16:creationId xmlns:a16="http://schemas.microsoft.com/office/drawing/2014/main" id="{3E30B310-8662-4448-9DC2-BA07F9A28F3B}"/>
              </a:ext>
            </a:extLst>
          </p:cNvPr>
          <p:cNvSpPr/>
          <p:nvPr/>
        </p:nvSpPr>
        <p:spPr bwMode="auto">
          <a:xfrm>
            <a:off x="2839624" y="5408201"/>
            <a:ext cx="822157" cy="572662"/>
          </a:xfrm>
          <a:prstGeom prst="roundRect">
            <a:avLst/>
          </a:prstGeom>
          <a:solidFill>
            <a:srgbClr val="1067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449263"/>
            <a:r>
              <a:rPr lang="it-IT" sz="1100" dirty="0">
                <a:latin typeface="Arial" charset="0"/>
                <a:ea typeface="ＭＳ Ｐゴシック" charset="0"/>
                <a:cs typeface="ＭＳ Ｐゴシック" charset="0"/>
              </a:rPr>
              <a:t>FMC </a:t>
            </a:r>
          </a:p>
          <a:p>
            <a:pPr defTabSz="449263"/>
            <a:r>
              <a:rPr kumimoji="0" lang="it-I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4x DAC</a:t>
            </a:r>
          </a:p>
        </p:txBody>
      </p:sp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E66F7A40-5DFB-47F1-ACAC-4FDDD980E9CC}"/>
              </a:ext>
            </a:extLst>
          </p:cNvPr>
          <p:cNvSpPr/>
          <p:nvPr/>
        </p:nvSpPr>
        <p:spPr bwMode="auto">
          <a:xfrm>
            <a:off x="3560699" y="4626210"/>
            <a:ext cx="1019629" cy="138235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Altera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FPGA 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Digital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it-IT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rPr>
              <a:t>Carrier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lang="it-IT" sz="1400" dirty="0">
                <a:latin typeface="Arial" charset="0"/>
                <a:ea typeface="ＭＳ Ｐゴシック" charset="0"/>
                <a:cs typeface="ＭＳ Ｐゴシック" charset="0"/>
              </a:rPr>
              <a:t>Board</a:t>
            </a:r>
            <a:endParaRPr kumimoji="0" lang="it-IT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" name="Rettangolo con angoli arrotondati 109">
            <a:extLst>
              <a:ext uri="{FF2B5EF4-FFF2-40B4-BE49-F238E27FC236}">
                <a16:creationId xmlns:a16="http://schemas.microsoft.com/office/drawing/2014/main" id="{40690497-97E4-4DEB-89EC-B9527239F09E}"/>
              </a:ext>
            </a:extLst>
          </p:cNvPr>
          <p:cNvSpPr/>
          <p:nvPr/>
        </p:nvSpPr>
        <p:spPr bwMode="auto">
          <a:xfrm>
            <a:off x="2817735" y="6066157"/>
            <a:ext cx="1172436" cy="39292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449263"/>
            <a:r>
              <a:rPr lang="it-IT" sz="1800" b="1" dirty="0">
                <a:latin typeface="Arial" charset="0"/>
                <a:ea typeface="ＭＳ Ｐゴシック" charset="0"/>
                <a:cs typeface="ＭＳ Ｐゴシック" charset="0"/>
              </a:rPr>
              <a:t>Opto I/O</a:t>
            </a:r>
          </a:p>
        </p:txBody>
      </p:sp>
      <p:cxnSp>
        <p:nvCxnSpPr>
          <p:cNvPr id="125" name="Connettore diritto 124">
            <a:extLst>
              <a:ext uri="{FF2B5EF4-FFF2-40B4-BE49-F238E27FC236}">
                <a16:creationId xmlns:a16="http://schemas.microsoft.com/office/drawing/2014/main" id="{5199202B-4450-4317-B942-9EBEA1506162}"/>
              </a:ext>
            </a:extLst>
          </p:cNvPr>
          <p:cNvCxnSpPr>
            <a:cxnSpLocks/>
          </p:cNvCxnSpPr>
          <p:nvPr/>
        </p:nvCxnSpPr>
        <p:spPr bwMode="auto">
          <a:xfrm flipH="1">
            <a:off x="1958181" y="5659243"/>
            <a:ext cx="839521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7" name="Connettore diritto 126">
            <a:extLst>
              <a:ext uri="{FF2B5EF4-FFF2-40B4-BE49-F238E27FC236}">
                <a16:creationId xmlns:a16="http://schemas.microsoft.com/office/drawing/2014/main" id="{5BAD9747-24D6-4BA1-B0D5-58D29DE9A8A5}"/>
              </a:ext>
            </a:extLst>
          </p:cNvPr>
          <p:cNvCxnSpPr>
            <a:cxnSpLocks/>
          </p:cNvCxnSpPr>
          <p:nvPr/>
        </p:nvCxnSpPr>
        <p:spPr bwMode="auto">
          <a:xfrm flipH="1">
            <a:off x="2077623" y="5526947"/>
            <a:ext cx="720079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27381922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A548DA-DCC3-4471-B39D-E6B4A9F97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Advantages</a:t>
            </a:r>
            <a:r>
              <a:rPr lang="it-IT" dirty="0"/>
              <a:t> of Gigabit Ethernet Control System </a:t>
            </a:r>
            <a:r>
              <a:rPr lang="it-IT" dirty="0" err="1"/>
              <a:t>interface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C05D875-6F33-44B7-8D8F-099B3F2BD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763713"/>
            <a:ext cx="9072563" cy="1080020"/>
          </a:xfrm>
        </p:spPr>
        <p:txBody>
          <a:bodyPr/>
          <a:lstStyle/>
          <a:p>
            <a:pPr algn="just"/>
            <a:r>
              <a:rPr lang="it-IT" sz="1800" dirty="0"/>
              <a:t>The FPGA </a:t>
            </a:r>
            <a:r>
              <a:rPr lang="it-IT" sz="1800" dirty="0" err="1"/>
              <a:t>communicates</a:t>
            </a:r>
            <a:r>
              <a:rPr lang="it-IT" sz="1800" dirty="0"/>
              <a:t> with the Control System via UDP Gigabit Ethernet </a:t>
            </a:r>
            <a:r>
              <a:rPr lang="it-IT" sz="1800" dirty="0" err="1"/>
              <a:t>packets</a:t>
            </a:r>
            <a:r>
              <a:rPr lang="it-IT" sz="1800" dirty="0"/>
              <a:t>. The packet data </a:t>
            </a:r>
            <a:r>
              <a:rPr lang="it-IT" sz="1800" dirty="0" err="1"/>
              <a:t>structure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very</a:t>
            </a:r>
            <a:r>
              <a:rPr lang="it-IT" sz="1800" dirty="0"/>
              <a:t> </a:t>
            </a:r>
            <a:r>
              <a:rPr lang="it-IT" sz="1800" dirty="0" err="1"/>
              <a:t>simple</a:t>
            </a:r>
            <a:r>
              <a:rPr lang="it-IT" sz="1800" dirty="0"/>
              <a:t> </a:t>
            </a:r>
            <a:r>
              <a:rPr lang="it-IT" sz="1800" dirty="0" err="1"/>
              <a:t>but</a:t>
            </a:r>
            <a:r>
              <a:rPr lang="it-IT" sz="1800" dirty="0"/>
              <a:t> </a:t>
            </a:r>
            <a:r>
              <a:rPr lang="it-IT" sz="1800" dirty="0" err="1"/>
              <a:t>at</a:t>
            </a:r>
            <a:r>
              <a:rPr lang="it-IT" sz="1800" dirty="0"/>
              <a:t> the </a:t>
            </a:r>
            <a:r>
              <a:rPr lang="it-IT" sz="1800" dirty="0" err="1"/>
              <a:t>same</a:t>
            </a:r>
            <a:r>
              <a:rPr lang="it-IT" sz="1800" dirty="0"/>
              <a:t> time the </a:t>
            </a:r>
            <a:r>
              <a:rPr lang="it-IT" sz="1800" dirty="0" err="1"/>
              <a:t>protocol</a:t>
            </a:r>
            <a:r>
              <a:rPr lang="it-IT" sz="1800" dirty="0"/>
              <a:t> </a:t>
            </a:r>
            <a:r>
              <a:rPr lang="it-IT" sz="1800" dirty="0" err="1"/>
              <a:t>used</a:t>
            </a:r>
            <a:r>
              <a:rPr lang="it-IT" sz="1800" dirty="0"/>
              <a:t> </a:t>
            </a:r>
            <a:r>
              <a:rPr lang="it-IT" sz="1800" dirty="0" err="1"/>
              <a:t>is</a:t>
            </a:r>
            <a:r>
              <a:rPr lang="it-IT" sz="1800" dirty="0"/>
              <a:t> </a:t>
            </a:r>
            <a:r>
              <a:rPr lang="it-IT" sz="1800" dirty="0" err="1"/>
              <a:t>very</a:t>
            </a:r>
            <a:r>
              <a:rPr lang="it-IT" sz="1800" dirty="0"/>
              <a:t> </a:t>
            </a:r>
            <a:r>
              <a:rPr lang="it-IT" sz="1800" dirty="0" err="1"/>
              <a:t>robust</a:t>
            </a:r>
            <a:r>
              <a:rPr lang="it-IT" sz="1800" dirty="0"/>
              <a:t> and versatile.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4CAAAA0-86B8-4AE0-9E0B-692276D74FB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17</a:t>
            </a:fld>
            <a:endParaRPr lang="it-IT" altLang="it-IT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5B4F711A-4402-4F41-AE68-087B3363D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74100"/>
              </p:ext>
            </p:extLst>
          </p:nvPr>
        </p:nvGraphicFramePr>
        <p:xfrm>
          <a:off x="2520032" y="2843733"/>
          <a:ext cx="4825999" cy="20248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199">
                  <a:extLst>
                    <a:ext uri="{9D8B030D-6E8A-4147-A177-3AD203B41FA5}">
                      <a16:colId xmlns:a16="http://schemas.microsoft.com/office/drawing/2014/main" val="2652347484"/>
                    </a:ext>
                  </a:extLst>
                </a:gridCol>
                <a:gridCol w="609199">
                  <a:extLst>
                    <a:ext uri="{9D8B030D-6E8A-4147-A177-3AD203B41FA5}">
                      <a16:colId xmlns:a16="http://schemas.microsoft.com/office/drawing/2014/main" val="1568117465"/>
                    </a:ext>
                  </a:extLst>
                </a:gridCol>
                <a:gridCol w="609199">
                  <a:extLst>
                    <a:ext uri="{9D8B030D-6E8A-4147-A177-3AD203B41FA5}">
                      <a16:colId xmlns:a16="http://schemas.microsoft.com/office/drawing/2014/main" val="3288460441"/>
                    </a:ext>
                  </a:extLst>
                </a:gridCol>
                <a:gridCol w="609199">
                  <a:extLst>
                    <a:ext uri="{9D8B030D-6E8A-4147-A177-3AD203B41FA5}">
                      <a16:colId xmlns:a16="http://schemas.microsoft.com/office/drawing/2014/main" val="847436267"/>
                    </a:ext>
                  </a:extLst>
                </a:gridCol>
                <a:gridCol w="609199">
                  <a:extLst>
                    <a:ext uri="{9D8B030D-6E8A-4147-A177-3AD203B41FA5}">
                      <a16:colId xmlns:a16="http://schemas.microsoft.com/office/drawing/2014/main" val="4185054136"/>
                    </a:ext>
                  </a:extLst>
                </a:gridCol>
                <a:gridCol w="609199">
                  <a:extLst>
                    <a:ext uri="{9D8B030D-6E8A-4147-A177-3AD203B41FA5}">
                      <a16:colId xmlns:a16="http://schemas.microsoft.com/office/drawing/2014/main" val="135429341"/>
                    </a:ext>
                  </a:extLst>
                </a:gridCol>
                <a:gridCol w="1170805">
                  <a:extLst>
                    <a:ext uri="{9D8B030D-6E8A-4147-A177-3AD203B41FA5}">
                      <a16:colId xmlns:a16="http://schemas.microsoft.com/office/drawing/2014/main" val="2911820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0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1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2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3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4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/>
                        </a:rPr>
                        <a:t>BYTE 5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NOTE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52501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16 bit ADDRESS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32 BIT DATA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u="none" strike="noStrike" dirty="0">
                          <a:effectLst/>
                        </a:rPr>
                        <a:t>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367946"/>
                  </a:ext>
                </a:extLst>
              </a:tr>
              <a:tr h="51418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>
                          <a:effectLst/>
                        </a:rPr>
                        <a:t>0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</a:rPr>
                        <a:t>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zero header used to tag the head of the data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700574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data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DATA sent/received. 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Any address in any sequence is allowed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7508479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data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493293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data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0022778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4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data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16332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--------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data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101841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0xFFFF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data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37820"/>
                  </a:ext>
                </a:extLst>
              </a:tr>
            </a:tbl>
          </a:graphicData>
        </a:graphic>
      </p:graphicFrame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6D55AE6D-004E-4C76-B425-428E7AAFD855}"/>
              </a:ext>
            </a:extLst>
          </p:cNvPr>
          <p:cNvSpPr txBox="1">
            <a:spLocks/>
          </p:cNvSpPr>
          <p:nvPr/>
        </p:nvSpPr>
        <p:spPr>
          <a:xfrm>
            <a:off x="566250" y="5027949"/>
            <a:ext cx="9072563" cy="1704216"/>
          </a:xfrm>
          <a:prstGeom prst="rect">
            <a:avLst/>
          </a:prstGeom>
        </p:spPr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800" kern="0" dirty="0"/>
              <a:t>Using </a:t>
            </a:r>
            <a:r>
              <a:rPr lang="it-IT" sz="1800" kern="0" dirty="0" err="1"/>
              <a:t>this</a:t>
            </a:r>
            <a:r>
              <a:rPr lang="it-IT" sz="1800" kern="0" dirty="0"/>
              <a:t> data </a:t>
            </a:r>
            <a:r>
              <a:rPr lang="it-IT" sz="1800" kern="0" dirty="0" err="1"/>
              <a:t>structure</a:t>
            </a:r>
            <a:r>
              <a:rPr lang="it-IT" sz="1800" kern="0" dirty="0"/>
              <a:t> </a:t>
            </a:r>
            <a:r>
              <a:rPr lang="it-IT" sz="1800" kern="0" dirty="0" err="1"/>
              <a:t>is</a:t>
            </a:r>
            <a:r>
              <a:rPr lang="it-IT" sz="1800" kern="0" dirty="0"/>
              <a:t> </a:t>
            </a:r>
            <a:r>
              <a:rPr lang="it-IT" sz="1800" kern="0" dirty="0" err="1"/>
              <a:t>very</a:t>
            </a:r>
            <a:r>
              <a:rPr lang="it-IT" sz="1800" kern="0" dirty="0"/>
              <a:t> </a:t>
            </a:r>
            <a:r>
              <a:rPr lang="it-IT" sz="1800" kern="0" dirty="0" err="1"/>
              <a:t>useful</a:t>
            </a:r>
            <a:r>
              <a:rPr lang="it-IT" sz="1800" kern="0" dirty="0"/>
              <a:t> for single pass </a:t>
            </a:r>
            <a:r>
              <a:rPr lang="it-IT" sz="1800" kern="0" dirty="0" err="1"/>
              <a:t>machines</a:t>
            </a:r>
            <a:r>
              <a:rPr lang="it-IT" sz="1800" kern="0" dirty="0"/>
              <a:t>. For </a:t>
            </a:r>
            <a:r>
              <a:rPr lang="it-IT" sz="1800" kern="0" dirty="0" err="1"/>
              <a:t>example</a:t>
            </a:r>
            <a:r>
              <a:rPr lang="it-IT" sz="1800" kern="0" dirty="0"/>
              <a:t> in Fermi CBPM the FPGA </a:t>
            </a:r>
            <a:r>
              <a:rPr lang="it-IT" sz="1800" kern="0" dirty="0" err="1"/>
              <a:t>sends</a:t>
            </a:r>
            <a:r>
              <a:rPr lang="it-IT" sz="1800" kern="0" dirty="0"/>
              <a:t> a single (jumbo) packet of 8KB </a:t>
            </a:r>
            <a:r>
              <a:rPr lang="it-IT" sz="1800" kern="0" dirty="0" err="1"/>
              <a:t>containing</a:t>
            </a:r>
            <a:r>
              <a:rPr lang="it-IT" sz="1800" kern="0" dirty="0"/>
              <a:t> the status </a:t>
            </a:r>
            <a:r>
              <a:rPr lang="it-IT" sz="1800" kern="0" dirty="0" err="1"/>
              <a:t>registers</a:t>
            </a:r>
            <a:r>
              <a:rPr lang="it-IT" sz="1800" kern="0" dirty="0"/>
              <a:t> and the 8 x 256 points 16 Bit </a:t>
            </a:r>
            <a:r>
              <a:rPr lang="it-IT" sz="1800" kern="0" dirty="0" err="1"/>
              <a:t>Waveforms</a:t>
            </a:r>
            <a:r>
              <a:rPr lang="it-IT" sz="1800" kern="0" dirty="0"/>
              <a:t> </a:t>
            </a:r>
            <a:r>
              <a:rPr lang="it-IT" sz="1800" kern="0" dirty="0" err="1"/>
              <a:t>triggered</a:t>
            </a:r>
            <a:r>
              <a:rPr lang="it-IT" sz="1800" kern="0" dirty="0"/>
              <a:t> with the injection.</a:t>
            </a:r>
          </a:p>
          <a:p>
            <a:pPr algn="just"/>
            <a:r>
              <a:rPr lang="it-IT" sz="1800" kern="0" dirty="0"/>
              <a:t>The Control System </a:t>
            </a:r>
            <a:r>
              <a:rPr lang="it-IT" sz="1800" kern="0" dirty="0" err="1"/>
              <a:t>receives</a:t>
            </a:r>
            <a:r>
              <a:rPr lang="it-IT" sz="1800" kern="0" dirty="0"/>
              <a:t> </a:t>
            </a:r>
            <a:r>
              <a:rPr lang="it-IT" sz="1800" kern="0" dirty="0" err="1"/>
              <a:t>these</a:t>
            </a:r>
            <a:r>
              <a:rPr lang="it-IT" sz="1800" kern="0" dirty="0"/>
              <a:t> </a:t>
            </a:r>
            <a:r>
              <a:rPr lang="it-IT" sz="1800" kern="0" dirty="0" err="1"/>
              <a:t>packets</a:t>
            </a:r>
            <a:r>
              <a:rPr lang="it-IT" sz="1800" kern="0" dirty="0"/>
              <a:t> with a </a:t>
            </a:r>
            <a:r>
              <a:rPr lang="it-IT" sz="1800" kern="0" dirty="0" err="1"/>
              <a:t>RealTime</a:t>
            </a:r>
            <a:r>
              <a:rPr lang="it-IT" sz="1800" kern="0" dirty="0"/>
              <a:t> OS (Linux RTAI) and </a:t>
            </a:r>
            <a:r>
              <a:rPr lang="it-IT" sz="1800" kern="0" dirty="0" err="1"/>
              <a:t>processes</a:t>
            </a:r>
            <a:r>
              <a:rPr lang="it-IT" sz="1800" kern="0" dirty="0"/>
              <a:t> </a:t>
            </a:r>
            <a:r>
              <a:rPr lang="it-IT" sz="1800" kern="0" dirty="0" err="1"/>
              <a:t>it</a:t>
            </a:r>
            <a:r>
              <a:rPr lang="it-IT" sz="1800" kern="0" dirty="0"/>
              <a:t> for the </a:t>
            </a:r>
            <a:r>
              <a:rPr lang="it-IT" sz="1800" kern="0" dirty="0" err="1"/>
              <a:t>whole</a:t>
            </a:r>
            <a:r>
              <a:rPr lang="it-IT" sz="1800" kern="0" dirty="0"/>
              <a:t> machine in the </a:t>
            </a:r>
            <a:r>
              <a:rPr lang="it-IT" sz="1800" kern="0" dirty="0" err="1"/>
              <a:t>RealTimeFeedbacks</a:t>
            </a:r>
            <a:r>
              <a:rPr lang="it-IT" sz="1800" kern="0" dirty="0"/>
              <a:t> (‘</a:t>
            </a:r>
            <a:r>
              <a:rPr lang="it-IT" sz="1800" kern="0" dirty="0" err="1"/>
              <a:t>Feedforwards</a:t>
            </a:r>
            <a:r>
              <a:rPr lang="it-IT" sz="1800" kern="0" dirty="0"/>
              <a:t>’)</a:t>
            </a:r>
          </a:p>
        </p:txBody>
      </p:sp>
    </p:spTree>
    <p:extLst>
      <p:ext uri="{BB962C8B-B14F-4D97-AF65-F5344CB8AC3E}">
        <p14:creationId xmlns:p14="http://schemas.microsoft.com/office/powerpoint/2010/main" val="205897013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6AB1AD-AF23-472A-8C9B-9D2F28223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...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4B0125-5CC1-453C-A6ED-D5ECD9B89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763713"/>
            <a:ext cx="9143999" cy="4989512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/>
              <a:t>The Digital Carrier Board dgDAQ_Arria10GX </a:t>
            </a:r>
            <a:r>
              <a:rPr lang="it-IT" dirty="0" err="1"/>
              <a:t>is</a:t>
            </a:r>
            <a:r>
              <a:rPr lang="it-IT" dirty="0"/>
              <a:t> under debugging </a:t>
            </a:r>
            <a:r>
              <a:rPr lang="it-IT" dirty="0" err="1"/>
              <a:t>without</a:t>
            </a:r>
            <a:r>
              <a:rPr lang="it-IT" dirty="0"/>
              <a:t> </a:t>
            </a:r>
            <a:r>
              <a:rPr lang="it-IT" dirty="0" err="1"/>
              <a:t>showing</a:t>
            </a:r>
            <a:r>
              <a:rPr lang="it-IT" dirty="0"/>
              <a:t> (</a:t>
            </a:r>
            <a:r>
              <a:rPr lang="it-IT" dirty="0" err="1"/>
              <a:t>until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) </a:t>
            </a:r>
            <a:r>
              <a:rPr lang="it-IT" dirty="0" err="1"/>
              <a:t>particular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and/or troubles.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and </a:t>
            </a:r>
            <a:r>
              <a:rPr lang="it-IT" dirty="0" err="1"/>
              <a:t>tested</a:t>
            </a:r>
            <a:r>
              <a:rPr lang="it-IT" dirty="0"/>
              <a:t> FMC card with 4 ADC and relative low </a:t>
            </a:r>
            <a:r>
              <a:rPr lang="it-IT" dirty="0" err="1"/>
              <a:t>jitter</a:t>
            </a:r>
            <a:r>
              <a:rPr lang="it-IT" dirty="0"/>
              <a:t> timing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 err="1"/>
              <a:t>All</a:t>
            </a:r>
            <a:r>
              <a:rPr lang="it-IT" dirty="0"/>
              <a:t> of the firmware for the ADA and ADO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in house, so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the complete source code and the knowledge to </a:t>
            </a:r>
            <a:r>
              <a:rPr lang="it-IT" dirty="0" err="1"/>
              <a:t>how</a:t>
            </a:r>
            <a:r>
              <a:rPr lang="it-IT" dirty="0"/>
              <a:t> to </a:t>
            </a:r>
            <a:r>
              <a:rPr lang="it-IT" dirty="0" err="1"/>
              <a:t>implement</a:t>
            </a:r>
            <a:r>
              <a:rPr lang="it-IT" dirty="0"/>
              <a:t> in a </a:t>
            </a:r>
            <a:r>
              <a:rPr lang="it-IT" dirty="0" err="1"/>
              <a:t>different</a:t>
            </a:r>
            <a:r>
              <a:rPr lang="it-IT" dirty="0"/>
              <a:t> hardware platform and </a:t>
            </a:r>
            <a:r>
              <a:rPr lang="it-IT" dirty="0" err="1"/>
              <a:t>different</a:t>
            </a:r>
            <a:r>
              <a:rPr lang="it-IT" dirty="0"/>
              <a:t> FPGA.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DD2F96-147D-45FB-A07B-C6E5414177E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18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22526118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7242B2-0CEF-441A-945A-A6951860A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…and </a:t>
            </a:r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to do…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9187914-308A-47EB-B980-05568E4A2DD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19</a:t>
            </a:fld>
            <a:endParaRPr lang="it-IT" altLang="it-IT"/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F1AA92E1-47EB-4886-AD2C-17B72552C904}"/>
              </a:ext>
            </a:extLst>
          </p:cNvPr>
          <p:cNvSpPr txBox="1">
            <a:spLocks/>
          </p:cNvSpPr>
          <p:nvPr/>
        </p:nvSpPr>
        <p:spPr>
          <a:xfrm>
            <a:off x="360364" y="1835621"/>
            <a:ext cx="9143999" cy="4392488"/>
          </a:xfrm>
          <a:prstGeom prst="rect">
            <a:avLst/>
          </a:prstGeom>
        </p:spPr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kern="0" dirty="0" err="1"/>
              <a:t>Develop</a:t>
            </a:r>
            <a:r>
              <a:rPr lang="it-IT" kern="0" dirty="0"/>
              <a:t> a new FMC card with 4 fast DACS with </a:t>
            </a:r>
            <a:r>
              <a:rPr lang="it-IT" kern="0" dirty="0" err="1"/>
              <a:t>programmable</a:t>
            </a:r>
            <a:r>
              <a:rPr lang="it-IT" kern="0" dirty="0"/>
              <a:t> </a:t>
            </a:r>
            <a:r>
              <a:rPr lang="it-IT" kern="0" dirty="0" err="1"/>
              <a:t>reference</a:t>
            </a:r>
            <a:r>
              <a:rPr lang="it-IT" kern="0" dirty="0"/>
              <a:t> level.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kern="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kern="0" dirty="0" err="1"/>
              <a:t>Modify</a:t>
            </a:r>
            <a:r>
              <a:rPr lang="it-IT" kern="0" dirty="0"/>
              <a:t> the </a:t>
            </a:r>
            <a:r>
              <a:rPr lang="it-IT" kern="0" dirty="0" err="1"/>
              <a:t>already</a:t>
            </a:r>
            <a:r>
              <a:rPr lang="it-IT" kern="0" dirty="0"/>
              <a:t> </a:t>
            </a:r>
            <a:r>
              <a:rPr lang="it-IT" kern="0" dirty="0" err="1"/>
              <a:t>developed</a:t>
            </a:r>
            <a:r>
              <a:rPr lang="it-IT" kern="0" dirty="0"/>
              <a:t> 4x ADC FMC to </a:t>
            </a:r>
            <a:r>
              <a:rPr lang="it-IT" kern="0" dirty="0" err="1"/>
              <a:t>manage</a:t>
            </a:r>
            <a:r>
              <a:rPr lang="it-IT" kern="0" dirty="0"/>
              <a:t> low frequency (DC to 100MHz) </a:t>
            </a:r>
            <a:r>
              <a:rPr lang="it-IT" kern="0" dirty="0" err="1"/>
              <a:t>inputs</a:t>
            </a:r>
            <a:endParaRPr lang="it-IT" kern="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kern="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kern="0" dirty="0"/>
              <a:t>Design the </a:t>
            </a:r>
            <a:r>
              <a:rPr lang="it-IT" kern="0" dirty="0" err="1"/>
              <a:t>simple</a:t>
            </a:r>
            <a:r>
              <a:rPr lang="it-IT" kern="0" dirty="0"/>
              <a:t> I/O to POF (Plastic </a:t>
            </a:r>
            <a:r>
              <a:rPr lang="it-IT" kern="0" dirty="0" err="1"/>
              <a:t>Optic</a:t>
            </a:r>
            <a:r>
              <a:rPr lang="it-IT" kern="0" dirty="0"/>
              <a:t> </a:t>
            </a:r>
            <a:r>
              <a:rPr lang="it-IT" kern="0" dirty="0" err="1"/>
              <a:t>Fiber</a:t>
            </a:r>
            <a:r>
              <a:rPr lang="it-IT" kern="0" dirty="0"/>
              <a:t>) </a:t>
            </a:r>
            <a:r>
              <a:rPr lang="it-IT" kern="0" dirty="0" err="1"/>
              <a:t>adapter</a:t>
            </a:r>
            <a:r>
              <a:rPr lang="it-IT" kern="0" dirty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kern="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kern="0" dirty="0" err="1"/>
              <a:t>Fit</a:t>
            </a:r>
            <a:r>
              <a:rPr lang="it-IT" kern="0" dirty="0"/>
              <a:t> the </a:t>
            </a:r>
            <a:r>
              <a:rPr lang="it-IT" kern="0" dirty="0" err="1"/>
              <a:t>old</a:t>
            </a:r>
            <a:r>
              <a:rPr lang="it-IT" kern="0" dirty="0"/>
              <a:t> FPGA firmware </a:t>
            </a:r>
            <a:r>
              <a:rPr lang="it-IT" kern="0" dirty="0" err="1"/>
              <a:t>into</a:t>
            </a:r>
            <a:r>
              <a:rPr lang="it-IT" kern="0" dirty="0"/>
              <a:t> the new FPGA.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it-IT" kern="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kern="0" dirty="0"/>
          </a:p>
        </p:txBody>
      </p:sp>
    </p:spTree>
    <p:extLst>
      <p:ext uri="{BB962C8B-B14F-4D97-AF65-F5344CB8AC3E}">
        <p14:creationId xmlns:p14="http://schemas.microsoft.com/office/powerpoint/2010/main" val="3615503462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>
            <a:extLst>
              <a:ext uri="{FF2B5EF4-FFF2-40B4-BE49-F238E27FC236}">
                <a16:creationId xmlns:a16="http://schemas.microsoft.com/office/drawing/2014/main" id="{CDDCA827-ECBC-41EC-8F5E-D9B9FA6DAFE6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755649" y="2555701"/>
            <a:ext cx="8569325" cy="1620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altLang="it-IT" dirty="0"/>
              <a:t>New FPGA platform to upgrade the Cavity BPM Systems at </a:t>
            </a:r>
            <a:r>
              <a:rPr lang="en-US" altLang="it-IT" dirty="0" err="1"/>
              <a:t>Fermi@Elettra</a:t>
            </a:r>
            <a:endParaRPr lang="it-IT" alt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F0B952-54CA-4EB3-8009-6B63BB8EE2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B1FD7459-1D6A-462D-BEF8-B75AC66D07AF}" type="slidenum">
              <a:rPr lang="it-IT" altLang="it-IT" sz="1300">
                <a:solidFill>
                  <a:srgbClr val="000000"/>
                </a:solidFill>
              </a:rPr>
              <a:pPr eaLnBrk="1"/>
              <a:t>2</a:t>
            </a:fld>
            <a:endParaRPr lang="it-IT" altLang="it-IT" sz="1300">
              <a:solidFill>
                <a:srgbClr val="000000"/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11B08DA-2BC8-464A-850A-C82FC5E01578}"/>
              </a:ext>
            </a:extLst>
          </p:cNvPr>
          <p:cNvSpPr/>
          <p:nvPr/>
        </p:nvSpPr>
        <p:spPr>
          <a:xfrm>
            <a:off x="2304008" y="4895850"/>
            <a:ext cx="5400600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it-IT" altLang="it-IT" dirty="0">
                <a:solidFill>
                  <a:schemeClr val="tx1"/>
                </a:solidFill>
              </a:rPr>
              <a:t>G. </a:t>
            </a:r>
            <a:r>
              <a:rPr lang="it-IT" altLang="it-IT" dirty="0" err="1">
                <a:solidFill>
                  <a:schemeClr val="tx1"/>
                </a:solidFill>
              </a:rPr>
              <a:t>Brajnik</a:t>
            </a:r>
            <a:r>
              <a:rPr lang="it-IT" altLang="it-IT" dirty="0">
                <a:solidFill>
                  <a:schemeClr val="tx1"/>
                </a:solidFill>
              </a:rPr>
              <a:t>, </a:t>
            </a:r>
            <a:r>
              <a:rPr lang="it-IT" altLang="it-IT" b="1" dirty="0">
                <a:solidFill>
                  <a:schemeClr val="tx1"/>
                </a:solidFill>
              </a:rPr>
              <a:t>R. De Monte</a:t>
            </a:r>
            <a:r>
              <a:rPr lang="it-IT" altLang="it-IT" dirty="0">
                <a:solidFill>
                  <a:schemeClr val="tx1"/>
                </a:solidFill>
              </a:rPr>
              <a:t>, D. </a:t>
            </a:r>
            <a:r>
              <a:rPr lang="it-IT" altLang="it-IT" dirty="0" err="1">
                <a:solidFill>
                  <a:schemeClr val="tx1"/>
                </a:solidFill>
              </a:rPr>
              <a:t>Giuressi</a:t>
            </a:r>
            <a:endParaRPr lang="en-US" altLang="it-IT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E68E17-9256-4ADE-883E-DD337A4F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15BEB7-B3E3-434F-AEEC-31A14DCB4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25" y="1403573"/>
            <a:ext cx="9072563" cy="5349652"/>
          </a:xfrm>
        </p:spPr>
        <p:txBody>
          <a:bodyPr/>
          <a:lstStyle/>
          <a:p>
            <a:pPr algn="just"/>
            <a:r>
              <a:rPr lang="en-US" sz="2000" dirty="0"/>
              <a:t>The world of FPGAs and fast acquisition systems is plagued by component obsolescence which is much faster than the machines (</a:t>
            </a:r>
            <a:r>
              <a:rPr lang="en-US" sz="2000" dirty="0" err="1"/>
              <a:t>Fel</a:t>
            </a:r>
            <a:r>
              <a:rPr lang="en-US" sz="2000" dirty="0"/>
              <a:t> or Synchrotron) in which they are used.</a:t>
            </a:r>
          </a:p>
          <a:p>
            <a:pPr algn="just"/>
            <a:r>
              <a:rPr lang="en-US" sz="2000" dirty="0"/>
              <a:t>In order to guarantee the long-term operation of the systems, certain precautions must be taken, such as the separation between systems through standard “communication media” that do not become obsolete in the short term.</a:t>
            </a:r>
          </a:p>
          <a:p>
            <a:pPr algn="just"/>
            <a:r>
              <a:rPr lang="en-US" sz="2000" dirty="0"/>
              <a:t> For this reason, years ago we chose the </a:t>
            </a:r>
            <a:r>
              <a:rPr lang="en-US" sz="2000" dirty="0" err="1"/>
              <a:t>GigaBit</a:t>
            </a:r>
            <a:r>
              <a:rPr lang="en-US" sz="2000" dirty="0"/>
              <a:t> Ethernet which is an upgradable standard but always backwards compatible.</a:t>
            </a:r>
          </a:p>
          <a:p>
            <a:pPr algn="just"/>
            <a:r>
              <a:rPr lang="en-US" sz="2000" dirty="0"/>
              <a:t>This choice will allow us to completely change the acquisition system, without having to change anything in the control software. </a:t>
            </a:r>
          </a:p>
          <a:p>
            <a:pPr algn="just"/>
            <a:r>
              <a:rPr lang="en-US" sz="2000" dirty="0"/>
              <a:t>Moreover, the day that the VME that hosts the CPU of the control system will become unbearably obsolete, it can be replaced by a different type of CPU in any format without having to modify anything of the acquisition system.</a:t>
            </a:r>
          </a:p>
          <a:p>
            <a:pPr algn="just"/>
            <a:endParaRPr lang="it-IT" sz="18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CC911A-39D4-459A-8662-FC81ECAA56D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20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49353106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8A79835-3E03-45FC-B517-B80D4AF1B4A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5535C24-63C6-4072-8A21-2277C04EF3FC}" type="slidenum">
              <a:rPr lang="it-IT" altLang="it-IT" smtClean="0"/>
              <a:pPr/>
              <a:t>21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50577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4B4489-0B3A-4B25-8049-44CE6F702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Spare</a:t>
            </a:r>
            <a:r>
              <a:rPr lang="it-IT" dirty="0"/>
              <a:t> Slide: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err="1"/>
              <a:t>signals</a:t>
            </a:r>
            <a:r>
              <a:rPr lang="it-IT" dirty="0"/>
              <a:t> from a CBPM with te </a:t>
            </a:r>
            <a:r>
              <a:rPr lang="it-IT" dirty="0" err="1"/>
              <a:t>real</a:t>
            </a:r>
            <a:r>
              <a:rPr lang="it-IT" dirty="0"/>
              <a:t> </a:t>
            </a:r>
            <a:r>
              <a:rPr lang="it-IT" dirty="0" err="1"/>
              <a:t>beam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5AA8187-CDAA-471B-90CA-D4A0A68F9E9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23</a:t>
            </a:fld>
            <a:endParaRPr lang="it-IT" altLang="it-IT"/>
          </a:p>
        </p:txBody>
      </p:sp>
      <p:pic>
        <p:nvPicPr>
          <p:cNvPr id="4" name="Picture 9" descr="Ringata_CH1X_CH2Y_CH3Ref_003">
            <a:extLst>
              <a:ext uri="{FF2B5EF4-FFF2-40B4-BE49-F238E27FC236}">
                <a16:creationId xmlns:a16="http://schemas.microsoft.com/office/drawing/2014/main" id="{44C3676C-5312-4572-89BC-998C88E88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9832" y="1143731"/>
            <a:ext cx="7992888" cy="5995514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99DD0AE9-EB8A-4119-92B8-73A4A166E766}"/>
              </a:ext>
            </a:extLst>
          </p:cNvPr>
          <p:cNvSpPr txBox="1"/>
          <p:nvPr/>
        </p:nvSpPr>
        <p:spPr>
          <a:xfrm>
            <a:off x="5202406" y="1761724"/>
            <a:ext cx="3384260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OFF center </a:t>
            </a:r>
            <a:r>
              <a:rPr lang="it-IT" dirty="0" err="1">
                <a:solidFill>
                  <a:schemeClr val="tx1"/>
                </a:solidFill>
              </a:rPr>
              <a:t>dipole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dirty="0" err="1">
                <a:solidFill>
                  <a:schemeClr val="tx1"/>
                </a:solidFill>
              </a:rPr>
              <a:t>hor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B3F263F-B641-4DA0-BE83-5C4B91E44906}"/>
              </a:ext>
            </a:extLst>
          </p:cNvPr>
          <p:cNvSpPr txBox="1"/>
          <p:nvPr/>
        </p:nvSpPr>
        <p:spPr>
          <a:xfrm>
            <a:off x="4320232" y="3195059"/>
            <a:ext cx="4035079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Quasi IN center </a:t>
            </a:r>
            <a:r>
              <a:rPr lang="it-IT" dirty="0" err="1">
                <a:solidFill>
                  <a:schemeClr val="tx1"/>
                </a:solidFill>
              </a:rPr>
              <a:t>dipole</a:t>
            </a:r>
            <a:r>
              <a:rPr lang="it-IT" dirty="0">
                <a:solidFill>
                  <a:schemeClr val="tx1"/>
                </a:solidFill>
              </a:rPr>
              <a:t> (</a:t>
            </a:r>
            <a:r>
              <a:rPr lang="it-IT" dirty="0" err="1">
                <a:solidFill>
                  <a:schemeClr val="tx1"/>
                </a:solidFill>
              </a:rPr>
              <a:t>vert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034D4F9-8959-47B8-A887-5494FDAAA3F7}"/>
              </a:ext>
            </a:extLst>
          </p:cNvPr>
          <p:cNvSpPr txBox="1"/>
          <p:nvPr/>
        </p:nvSpPr>
        <p:spPr>
          <a:xfrm>
            <a:off x="4902484" y="4643933"/>
            <a:ext cx="1624163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chemeClr val="tx1"/>
                </a:solidFill>
              </a:rPr>
              <a:t>Monopole</a:t>
            </a:r>
            <a:r>
              <a:rPr lang="it-IT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8049058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>
            <a:extLst>
              <a:ext uri="{FF2B5EF4-FFF2-40B4-BE49-F238E27FC236}">
                <a16:creationId xmlns:a16="http://schemas.microsoft.com/office/drawing/2014/main" id="{942A11C8-BCD4-45DB-A4AA-20F14FF09FD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952750" y="179388"/>
            <a:ext cx="6696075" cy="936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it-IT"/>
              <a:t>Clipboard – for copy and paste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FFB4B2-477F-4266-B95F-CC612A27F7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4CD9A81A-F557-4BD7-87D5-EFED49DB02CE}" type="slidenum">
              <a:rPr lang="it-IT" altLang="it-IT" sz="1300">
                <a:solidFill>
                  <a:srgbClr val="000000"/>
                </a:solidFill>
              </a:rPr>
              <a:pPr eaLnBrk="1"/>
              <a:t>24</a:t>
            </a:fld>
            <a:endParaRPr lang="it-IT" altLang="it-IT" sz="1300">
              <a:solidFill>
                <a:srgbClr val="000000"/>
              </a:solidFill>
            </a:endParaRPr>
          </a:p>
        </p:txBody>
      </p:sp>
      <p:sp>
        <p:nvSpPr>
          <p:cNvPr id="22531" name="TextBox 4">
            <a:extLst>
              <a:ext uri="{FF2B5EF4-FFF2-40B4-BE49-F238E27FC236}">
                <a16:creationId xmlns:a16="http://schemas.microsoft.com/office/drawing/2014/main" id="{D12AC02C-2FC8-4867-B0A7-CB3458964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1331913"/>
            <a:ext cx="360045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r>
              <a:rPr lang="en-US" altLang="it-IT" b="1">
                <a:solidFill>
                  <a:srgbClr val="000000"/>
                </a:solidFill>
              </a:rPr>
              <a:t>Text Box</a:t>
            </a:r>
          </a:p>
          <a:p>
            <a:pPr eaLnBrk="1"/>
            <a:r>
              <a:rPr lang="en-US" altLang="it-IT">
                <a:solidFill>
                  <a:srgbClr val="000000"/>
                </a:solidFill>
              </a:rPr>
              <a:t>Text Text Text</a:t>
            </a:r>
          </a:p>
          <a:p>
            <a:pPr eaLnBrk="1"/>
            <a:r>
              <a:rPr lang="en-US" altLang="it-IT">
                <a:solidFill>
                  <a:srgbClr val="000000"/>
                </a:solidFill>
              </a:rPr>
              <a:t>Text Text Text</a:t>
            </a:r>
          </a:p>
          <a:p>
            <a:pPr eaLnBrk="1"/>
            <a:r>
              <a:rPr lang="en-US" altLang="it-IT">
                <a:solidFill>
                  <a:srgbClr val="000000"/>
                </a:solidFill>
              </a:rPr>
              <a:t>Text Text Text</a:t>
            </a:r>
          </a:p>
        </p:txBody>
      </p:sp>
      <p:sp>
        <p:nvSpPr>
          <p:cNvPr id="22532" name="Rectangle 5">
            <a:extLst>
              <a:ext uri="{FF2B5EF4-FFF2-40B4-BE49-F238E27FC236}">
                <a16:creationId xmlns:a16="http://schemas.microsoft.com/office/drawing/2014/main" id="{AC982C26-0478-4370-82BF-7B8630D26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5219700"/>
            <a:ext cx="3241675" cy="1800225"/>
          </a:xfrm>
          <a:prstGeom prst="rect">
            <a:avLst/>
          </a:prstGeom>
          <a:solidFill>
            <a:srgbClr val="0068A6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 defTabSz="449263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49263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49263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49263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49263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r>
              <a:rPr lang="en-US" altLang="it-IT" sz="2000" b="1"/>
              <a:t>Rectangle</a:t>
            </a:r>
          </a:p>
          <a:p>
            <a:pPr eaLnBrk="1"/>
            <a:r>
              <a:rPr lang="en-US" altLang="it-IT" sz="2000"/>
              <a:t>Text Text Text</a:t>
            </a:r>
          </a:p>
          <a:p>
            <a:pPr eaLnBrk="1"/>
            <a:r>
              <a:rPr lang="en-US" altLang="it-IT" sz="2000"/>
              <a:t>Text Text Text</a:t>
            </a:r>
          </a:p>
          <a:p>
            <a:pPr eaLnBrk="1"/>
            <a:r>
              <a:rPr lang="en-US" altLang="it-IT" sz="2000"/>
              <a:t>Text Text Text</a:t>
            </a:r>
          </a:p>
          <a:p>
            <a:pPr eaLnBrk="1"/>
            <a:r>
              <a:rPr lang="en-US" altLang="it-IT" sz="2000"/>
              <a:t>Text Text Text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3E1C9D-E4A0-4650-BEAE-FA8A8658BB97}"/>
              </a:ext>
            </a:extLst>
          </p:cNvPr>
          <p:cNvSpPr/>
          <p:nvPr/>
        </p:nvSpPr>
        <p:spPr bwMode="auto">
          <a:xfrm>
            <a:off x="4535488" y="5219700"/>
            <a:ext cx="3241675" cy="1800225"/>
          </a:xfrm>
          <a:prstGeom prst="rect">
            <a:avLst/>
          </a:prstGeom>
          <a:solidFill>
            <a:srgbClr val="0068A6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defTabSz="449263">
              <a:buFont typeface="Times New Roman" charset="0"/>
              <a:buNone/>
              <a:defRPr/>
            </a:pPr>
            <a:r>
              <a:rPr lang="en-US" sz="2000" b="1" dirty="0">
                <a:latin typeface="Arial" charset="0"/>
                <a:ea typeface="ＭＳ Ｐゴシック" charset="0"/>
                <a:cs typeface="ＭＳ Ｐゴシック" charset="0"/>
              </a:rPr>
              <a:t>Rectangle</a:t>
            </a:r>
          </a:p>
          <a:p>
            <a:pPr marL="342900" indent="-342900" defTabSz="449263">
              <a:buClr>
                <a:schemeClr val="bg1"/>
              </a:buClr>
              <a:buFont typeface="Wingdings" charset="2"/>
              <a:buChar char="ü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Text Text Text</a:t>
            </a:r>
          </a:p>
          <a:p>
            <a:pPr marL="782637" lvl="1" indent="-342900" defTabSz="449263">
              <a:buClr>
                <a:schemeClr val="bg1"/>
              </a:buClr>
              <a:buFont typeface="Arial"/>
              <a:buChar char="•"/>
              <a:defRPr/>
            </a:pPr>
            <a:r>
              <a:rPr lang="en-US" dirty="0">
                <a:latin typeface="Arial" charset="0"/>
                <a:ea typeface="MS PGothic" charset="0"/>
                <a:cs typeface="MS PGothic" charset="0"/>
              </a:rPr>
              <a:t>Text Text Text</a:t>
            </a:r>
          </a:p>
          <a:p>
            <a:pPr marL="1182687" lvl="2" indent="-342900" defTabSz="449263">
              <a:buClr>
                <a:schemeClr val="bg1"/>
              </a:buClr>
              <a:buFont typeface="Lucida Grande"/>
              <a:buChar char="–"/>
              <a:defRPr/>
            </a:pPr>
            <a:r>
              <a:rPr lang="en-US" sz="2000" dirty="0">
                <a:latin typeface="Arial" charset="0"/>
                <a:ea typeface="MS PGothic" charset="0"/>
                <a:cs typeface="MS PGothic" charset="0"/>
              </a:rPr>
              <a:t>Text Text Text</a:t>
            </a:r>
          </a:p>
        </p:txBody>
      </p:sp>
      <p:sp>
        <p:nvSpPr>
          <p:cNvPr id="22534" name="TextBox 10">
            <a:extLst>
              <a:ext uri="{FF2B5EF4-FFF2-40B4-BE49-F238E27FC236}">
                <a16:creationId xmlns:a16="http://schemas.microsoft.com/office/drawing/2014/main" id="{A5688D67-0554-4CE8-B069-C8B270A9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1331913"/>
            <a:ext cx="4033837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27063" indent="-187325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25538" indent="-28575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r>
              <a:rPr lang="en-US" altLang="it-IT" b="1">
                <a:solidFill>
                  <a:srgbClr val="000000"/>
                </a:solidFill>
              </a:rPr>
              <a:t>Text Box</a:t>
            </a:r>
          </a:p>
          <a:p>
            <a:pPr eaLnBrk="1">
              <a:buFont typeface="Wingdings" panose="05000000000000000000" pitchFamily="2" charset="2"/>
              <a:buChar char="ü"/>
            </a:pPr>
            <a:r>
              <a:rPr lang="en-US" altLang="it-IT">
                <a:solidFill>
                  <a:srgbClr val="000000"/>
                </a:solidFill>
              </a:rPr>
              <a:t>Text Text Text</a:t>
            </a:r>
          </a:p>
          <a:p>
            <a:pPr lvl="1" eaLnBrk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it-IT" sz="2000">
                <a:solidFill>
                  <a:srgbClr val="000000"/>
                </a:solidFill>
              </a:rPr>
              <a:t>Text Text Text</a:t>
            </a:r>
          </a:p>
          <a:p>
            <a:pPr lvl="2" eaLnBrk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it-IT" sz="1800">
                <a:solidFill>
                  <a:srgbClr val="000000"/>
                </a:solidFill>
              </a:rPr>
              <a:t>Text Text Text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7E48E0-E318-41DA-A1D8-68E174458657}"/>
              </a:ext>
            </a:extLst>
          </p:cNvPr>
          <p:cNvSpPr txBox="1"/>
          <p:nvPr/>
        </p:nvSpPr>
        <p:spPr>
          <a:xfrm>
            <a:off x="287338" y="3101975"/>
            <a:ext cx="3600450" cy="147002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Text Box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Text Text Text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Text Text Text</a:t>
            </a:r>
          </a:p>
          <a:p>
            <a:pPr>
              <a:buFont typeface="Times New Roman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Text Text Text</a:t>
            </a:r>
          </a:p>
        </p:txBody>
      </p:sp>
      <p:sp>
        <p:nvSpPr>
          <p:cNvPr id="22536" name="TextBox 12">
            <a:extLst>
              <a:ext uri="{FF2B5EF4-FFF2-40B4-BE49-F238E27FC236}">
                <a16:creationId xmlns:a16="http://schemas.microsoft.com/office/drawing/2014/main" id="{F49E5566-13B9-464F-A6D3-8D5A29379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3101975"/>
            <a:ext cx="4033837" cy="136366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627063" indent="-187325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25538" indent="-28575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r>
              <a:rPr lang="en-US" altLang="it-IT" b="1">
                <a:solidFill>
                  <a:srgbClr val="000000"/>
                </a:solidFill>
              </a:rPr>
              <a:t>Text Box</a:t>
            </a:r>
          </a:p>
          <a:p>
            <a:pPr eaLnBrk="1">
              <a:buFont typeface="Wingdings" panose="05000000000000000000" pitchFamily="2" charset="2"/>
              <a:buChar char="ü"/>
            </a:pPr>
            <a:r>
              <a:rPr lang="en-US" altLang="it-IT">
                <a:solidFill>
                  <a:srgbClr val="000000"/>
                </a:solidFill>
              </a:rPr>
              <a:t>Text Text Text</a:t>
            </a:r>
          </a:p>
          <a:p>
            <a:pPr lvl="1" eaLnBrk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it-IT" sz="2000">
                <a:solidFill>
                  <a:srgbClr val="000000"/>
                </a:solidFill>
              </a:rPr>
              <a:t>Text Text Text</a:t>
            </a:r>
          </a:p>
          <a:p>
            <a:pPr lvl="2" eaLnBrk="1"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altLang="it-IT" sz="1800">
                <a:solidFill>
                  <a:srgbClr val="000000"/>
                </a:solidFill>
              </a:rPr>
              <a:t>Text Text Text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8EE569-BA97-4885-BD0D-F87D8A7E5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194E73-732C-435A-9AB2-6325CEDAD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30" y="1403573"/>
            <a:ext cx="9072563" cy="4989512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/>
              <a:t>Short description of the </a:t>
            </a:r>
            <a:r>
              <a:rPr lang="it-IT" dirty="0" err="1"/>
              <a:t>Cavity</a:t>
            </a:r>
            <a:r>
              <a:rPr lang="it-IT" dirty="0"/>
              <a:t> BPM for </a:t>
            </a:r>
            <a:r>
              <a:rPr lang="it-IT" dirty="0" err="1"/>
              <a:t>Fermi@elettra</a:t>
            </a:r>
            <a:endParaRPr lang="it-IT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/>
              <a:t>Status of the </a:t>
            </a:r>
            <a:r>
              <a:rPr lang="it-IT" dirty="0" err="1"/>
              <a:t>acquisition</a:t>
            </a:r>
            <a:r>
              <a:rPr lang="it-IT" dirty="0"/>
              <a:t> system for </a:t>
            </a:r>
            <a:r>
              <a:rPr lang="it-IT" dirty="0" err="1"/>
              <a:t>Cavity</a:t>
            </a:r>
            <a:r>
              <a:rPr lang="it-IT" dirty="0"/>
              <a:t> BPM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/>
              <a:t>New Digital Carrier Board description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 err="1"/>
              <a:t>Cavity</a:t>
            </a:r>
            <a:r>
              <a:rPr lang="it-IT" dirty="0"/>
              <a:t> BPM </a:t>
            </a:r>
            <a:r>
              <a:rPr lang="it-IT" dirty="0" err="1"/>
              <a:t>acquisition</a:t>
            </a:r>
            <a:r>
              <a:rPr lang="it-IT" dirty="0"/>
              <a:t> system </a:t>
            </a:r>
            <a:r>
              <a:rPr lang="it-IT" dirty="0" err="1"/>
              <a:t>using</a:t>
            </a:r>
            <a:r>
              <a:rPr lang="it-IT" dirty="0"/>
              <a:t> new DCB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 err="1"/>
              <a:t>Considerations</a:t>
            </a:r>
            <a:r>
              <a:rPr lang="it-IT" dirty="0"/>
              <a:t> </a:t>
            </a:r>
            <a:r>
              <a:rPr lang="it-IT" dirty="0" err="1"/>
              <a:t>about</a:t>
            </a:r>
            <a:r>
              <a:rPr lang="it-IT" dirty="0"/>
              <a:t> systems </a:t>
            </a:r>
            <a:r>
              <a:rPr lang="it-IT" dirty="0" err="1"/>
              <a:t>integrations</a:t>
            </a:r>
            <a:endParaRPr lang="it-IT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it-IT" dirty="0" err="1"/>
              <a:t>Discussion</a:t>
            </a:r>
            <a:endParaRPr lang="it-IT" dirty="0"/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F6C478-8881-46F6-8689-1B686FF84D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62B2B-D574-40DA-8B79-87C65F22FC11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97301002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B0D10A-7A1B-414D-A759-E91256750C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/>
            <a:fld id="{B17AFE5C-DC32-42FD-ABDE-1F35A9D83A91}" type="slidenum">
              <a:rPr lang="it-IT" altLang="it-IT" sz="1300">
                <a:solidFill>
                  <a:srgbClr val="000000"/>
                </a:solidFill>
              </a:rPr>
              <a:pPr eaLnBrk="1"/>
              <a:t>4</a:t>
            </a:fld>
            <a:endParaRPr lang="it-IT" altLang="it-IT" sz="1300">
              <a:solidFill>
                <a:srgbClr val="0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76B058-C7EB-4E42-A448-464A26D27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916" y="4668838"/>
            <a:ext cx="3638550" cy="211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E7FA63C0-3991-4A62-AF21-062FF39BC5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5191" y="5100638"/>
            <a:ext cx="2087562" cy="120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it-IT" sz="1800" dirty="0">
                <a:solidFill>
                  <a:schemeClr val="tx1"/>
                </a:solidFill>
              </a:rPr>
              <a:t>The distance </a:t>
            </a:r>
          </a:p>
          <a:p>
            <a:pPr algn="l"/>
            <a:r>
              <a:rPr lang="en-US" altLang="it-IT" sz="1800" dirty="0">
                <a:solidFill>
                  <a:schemeClr val="tx1"/>
                </a:solidFill>
              </a:rPr>
              <a:t>between</a:t>
            </a:r>
          </a:p>
          <a:p>
            <a:pPr algn="l"/>
            <a:r>
              <a:rPr lang="en-US" altLang="it-IT" sz="1800" dirty="0">
                <a:solidFill>
                  <a:schemeClr val="tx1"/>
                </a:solidFill>
              </a:rPr>
              <a:t>FEL1 and FEL2</a:t>
            </a:r>
          </a:p>
          <a:p>
            <a:pPr algn="l"/>
            <a:r>
              <a:rPr lang="en-US" altLang="it-IT" sz="1800" dirty="0">
                <a:solidFill>
                  <a:schemeClr val="tx1"/>
                </a:solidFill>
              </a:rPr>
              <a:t>is ONLY </a:t>
            </a:r>
            <a:r>
              <a:rPr lang="en-US" altLang="it-IT" b="1" dirty="0">
                <a:solidFill>
                  <a:schemeClr val="tx1"/>
                </a:solidFill>
              </a:rPr>
              <a:t>50cm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2D6C1C-7C17-49FD-839D-611749259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178" y="2724150"/>
            <a:ext cx="1366838" cy="360363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TextBox 372">
            <a:extLst>
              <a:ext uri="{FF2B5EF4-FFF2-40B4-BE49-F238E27FC236}">
                <a16:creationId xmlns:a16="http://schemas.microsoft.com/office/drawing/2014/main" id="{FCA99DDB-5F7D-43DD-B8A6-03F8FBD63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253" y="2832100"/>
            <a:ext cx="1695450" cy="3667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it-IT" b="1">
                <a:solidFill>
                  <a:srgbClr val="FF0000"/>
                </a:solidFill>
                <a:ea typeface="MS PGothic" panose="020B0600070205080204" pitchFamily="34" charset="-128"/>
              </a:rPr>
              <a:t>undulator hall</a:t>
            </a:r>
          </a:p>
        </p:txBody>
      </p:sp>
      <p:cxnSp>
        <p:nvCxnSpPr>
          <p:cNvPr id="10" name="Straight Connector 186">
            <a:extLst>
              <a:ext uri="{FF2B5EF4-FFF2-40B4-BE49-F238E27FC236}">
                <a16:creationId xmlns:a16="http://schemas.microsoft.com/office/drawing/2014/main" id="{47C38856-AB35-41BC-AC33-F37402767C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31441" y="4059238"/>
            <a:ext cx="1541462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1" name="Straight Connector 187">
            <a:extLst>
              <a:ext uri="{FF2B5EF4-FFF2-40B4-BE49-F238E27FC236}">
                <a16:creationId xmlns:a16="http://schemas.microsoft.com/office/drawing/2014/main" id="{AD883588-3D83-47B2-A704-D7C020F1A43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803228" y="3590925"/>
            <a:ext cx="5272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2" name="Straight Connector 188">
            <a:extLst>
              <a:ext uri="{FF2B5EF4-FFF2-40B4-BE49-F238E27FC236}">
                <a16:creationId xmlns:a16="http://schemas.microsoft.com/office/drawing/2014/main" id="{7FF4070D-AD1C-431F-ADF4-47E5267282CA}"/>
              </a:ext>
            </a:extLst>
          </p:cNvPr>
          <p:cNvCxnSpPr>
            <a:cxnSpLocks noChangeShapeType="1"/>
          </p:cNvCxnSpPr>
          <p:nvPr/>
        </p:nvCxnSpPr>
        <p:spPr bwMode="auto">
          <a:xfrm rot="960000" flipV="1">
            <a:off x="2542753" y="4017963"/>
            <a:ext cx="139700" cy="66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3" name="Straight Connector 189">
            <a:extLst>
              <a:ext uri="{FF2B5EF4-FFF2-40B4-BE49-F238E27FC236}">
                <a16:creationId xmlns:a16="http://schemas.microsoft.com/office/drawing/2014/main" id="{2FC6441A-C3F6-4F7D-99DA-91BF95A7A769}"/>
              </a:ext>
            </a:extLst>
          </p:cNvPr>
          <p:cNvCxnSpPr/>
          <p:nvPr/>
        </p:nvCxnSpPr>
        <p:spPr bwMode="auto">
          <a:xfrm rot="16200000" flipH="1">
            <a:off x="2154609" y="4164807"/>
            <a:ext cx="109537" cy="13335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90">
            <a:extLst>
              <a:ext uri="{FF2B5EF4-FFF2-40B4-BE49-F238E27FC236}">
                <a16:creationId xmlns:a16="http://schemas.microsoft.com/office/drawing/2014/main" id="{B3E070FA-6262-41E7-8C89-600B1B65F53E}"/>
              </a:ext>
            </a:extLst>
          </p:cNvPr>
          <p:cNvCxnSpPr/>
          <p:nvPr/>
        </p:nvCxnSpPr>
        <p:spPr bwMode="auto">
          <a:xfrm rot="16200000" flipH="1">
            <a:off x="2324472" y="4547394"/>
            <a:ext cx="152400" cy="4286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Freeform 191">
            <a:extLst>
              <a:ext uri="{FF2B5EF4-FFF2-40B4-BE49-F238E27FC236}">
                <a16:creationId xmlns:a16="http://schemas.microsoft.com/office/drawing/2014/main" id="{C9865812-7C99-4DA9-848C-4D15A48046CB}"/>
              </a:ext>
            </a:extLst>
          </p:cNvPr>
          <p:cNvSpPr/>
          <p:nvPr/>
        </p:nvSpPr>
        <p:spPr bwMode="auto">
          <a:xfrm>
            <a:off x="7675141" y="3606800"/>
            <a:ext cx="1120775" cy="979488"/>
          </a:xfrm>
          <a:custGeom>
            <a:avLst/>
            <a:gdLst>
              <a:gd name="connsiteX0" fmla="*/ 0 w 1299411"/>
              <a:gd name="connsiteY0" fmla="*/ 0 h 1780673"/>
              <a:gd name="connsiteX1" fmla="*/ 259883 w 1299411"/>
              <a:gd name="connsiteY1" fmla="*/ 86627 h 1780673"/>
              <a:gd name="connsiteX2" fmla="*/ 721895 w 1299411"/>
              <a:gd name="connsiteY2" fmla="*/ 519764 h 1780673"/>
              <a:gd name="connsiteX3" fmla="*/ 1058779 w 1299411"/>
              <a:gd name="connsiteY3" fmla="*/ 1039528 h 1780673"/>
              <a:gd name="connsiteX4" fmla="*/ 1212784 w 1299411"/>
              <a:gd name="connsiteY4" fmla="*/ 1376412 h 1780673"/>
              <a:gd name="connsiteX5" fmla="*/ 1299411 w 1299411"/>
              <a:gd name="connsiteY5" fmla="*/ 1780673 h 1780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9411" h="1780673">
                <a:moveTo>
                  <a:pt x="0" y="0"/>
                </a:moveTo>
                <a:cubicBezTo>
                  <a:pt x="69783" y="0"/>
                  <a:pt x="139567" y="0"/>
                  <a:pt x="259883" y="86627"/>
                </a:cubicBezTo>
                <a:cubicBezTo>
                  <a:pt x="380199" y="173254"/>
                  <a:pt x="588746" y="360947"/>
                  <a:pt x="721895" y="519764"/>
                </a:cubicBezTo>
                <a:cubicBezTo>
                  <a:pt x="855044" y="678581"/>
                  <a:pt x="976964" y="896753"/>
                  <a:pt x="1058779" y="1039528"/>
                </a:cubicBezTo>
                <a:cubicBezTo>
                  <a:pt x="1140594" y="1182303"/>
                  <a:pt x="1172679" y="1252888"/>
                  <a:pt x="1212784" y="1376412"/>
                </a:cubicBezTo>
                <a:cubicBezTo>
                  <a:pt x="1252889" y="1499936"/>
                  <a:pt x="1276150" y="1640304"/>
                  <a:pt x="1299411" y="1780673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/>
          </a:p>
        </p:txBody>
      </p:sp>
      <p:cxnSp>
        <p:nvCxnSpPr>
          <p:cNvPr id="16" name="Straight Connector 192">
            <a:extLst>
              <a:ext uri="{FF2B5EF4-FFF2-40B4-BE49-F238E27FC236}">
                <a16:creationId xmlns:a16="http://schemas.microsoft.com/office/drawing/2014/main" id="{188A1D0A-630A-4AF6-9642-668B4396609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682453" y="3651250"/>
            <a:ext cx="769938" cy="3508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cxnSp>
        <p:nvCxnSpPr>
          <p:cNvPr id="17" name="Straight Connector 193">
            <a:extLst>
              <a:ext uri="{FF2B5EF4-FFF2-40B4-BE49-F238E27FC236}">
                <a16:creationId xmlns:a16="http://schemas.microsoft.com/office/drawing/2014/main" id="{743BEA3D-3489-44EE-B092-47B5DCAF2C4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42841" y="3849688"/>
            <a:ext cx="58578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18" name="Diagonal Stripe 52">
            <a:extLst>
              <a:ext uri="{FF2B5EF4-FFF2-40B4-BE49-F238E27FC236}">
                <a16:creationId xmlns:a16="http://schemas.microsoft.com/office/drawing/2014/main" id="{F6CE7C9E-3D22-4C07-A402-50413576CB7F}"/>
              </a:ext>
            </a:extLst>
          </p:cNvPr>
          <p:cNvSpPr>
            <a:spLocks noChangeArrowheads="1"/>
          </p:cNvSpPr>
          <p:nvPr/>
        </p:nvSpPr>
        <p:spPr bwMode="auto">
          <a:xfrm rot="14477846">
            <a:off x="7630691" y="3440113"/>
            <a:ext cx="200025" cy="257175"/>
          </a:xfrm>
          <a:custGeom>
            <a:avLst/>
            <a:gdLst>
              <a:gd name="T0" fmla="*/ 83464 w 357192"/>
              <a:gd name="T1" fmla="*/ 96334 h 357191"/>
              <a:gd name="T2" fmla="*/ 0 w 357192"/>
              <a:gd name="T3" fmla="*/ 132303 h 357191"/>
              <a:gd name="T4" fmla="*/ 31163 w 357192"/>
              <a:gd name="T5" fmla="*/ 35969 h 357191"/>
              <a:gd name="T6" fmla="*/ 114628 w 357192"/>
              <a:gd name="T7" fmla="*/ 0 h 357191"/>
              <a:gd name="T8" fmla="*/ 0 60000 65536"/>
              <a:gd name="T9" fmla="*/ 2 60000 65536"/>
              <a:gd name="T10" fmla="*/ 2 60000 65536"/>
              <a:gd name="T11" fmla="*/ 3 60000 65536"/>
              <a:gd name="T12" fmla="*/ 0 w 357192"/>
              <a:gd name="T13" fmla="*/ 0 h 357191"/>
              <a:gd name="T14" fmla="*/ 245280 w 357192"/>
              <a:gd name="T15" fmla="*/ 245278 h 3571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7192" h="357191">
                <a:moveTo>
                  <a:pt x="0" y="133368"/>
                </a:moveTo>
                <a:lnTo>
                  <a:pt x="133368" y="0"/>
                </a:lnTo>
                <a:lnTo>
                  <a:pt x="357192" y="0"/>
                </a:lnTo>
                <a:lnTo>
                  <a:pt x="0" y="357191"/>
                </a:lnTo>
                <a:close/>
              </a:path>
            </a:pathLst>
          </a:custGeom>
          <a:gradFill rotWithShape="1">
            <a:gsLst>
              <a:gs pos="0">
                <a:srgbClr val="D1EAEC"/>
              </a:gs>
              <a:gs pos="20000">
                <a:srgbClr val="D0E8EB"/>
              </a:gs>
              <a:gs pos="100000">
                <a:srgbClr val="9FB2B3"/>
              </a:gs>
            </a:gsLst>
            <a:lin ang="54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19" name="Diagonal Stripe 54">
            <a:extLst>
              <a:ext uri="{FF2B5EF4-FFF2-40B4-BE49-F238E27FC236}">
                <a16:creationId xmlns:a16="http://schemas.microsoft.com/office/drawing/2014/main" id="{97A1DE3D-FCA6-4A24-A8F9-100012C8AAB3}"/>
              </a:ext>
            </a:extLst>
          </p:cNvPr>
          <p:cNvSpPr>
            <a:spLocks noChangeArrowheads="1"/>
          </p:cNvSpPr>
          <p:nvPr/>
        </p:nvSpPr>
        <p:spPr bwMode="auto">
          <a:xfrm rot="16651560">
            <a:off x="8395072" y="3888581"/>
            <a:ext cx="212725" cy="277813"/>
          </a:xfrm>
          <a:custGeom>
            <a:avLst/>
            <a:gdLst>
              <a:gd name="T0" fmla="*/ 94399 w 357192"/>
              <a:gd name="T1" fmla="*/ 112416 h 357191"/>
              <a:gd name="T2" fmla="*/ 0 w 357192"/>
              <a:gd name="T3" fmla="*/ 168623 h 357191"/>
              <a:gd name="T4" fmla="*/ 47200 w 357192"/>
              <a:gd name="T5" fmla="*/ 56208 h 357191"/>
              <a:gd name="T6" fmla="*/ 141598 w 357192"/>
              <a:gd name="T7" fmla="*/ 0 h 357191"/>
              <a:gd name="T8" fmla="*/ 0 60000 65536"/>
              <a:gd name="T9" fmla="*/ 2 60000 65536"/>
              <a:gd name="T10" fmla="*/ 2 60000 65536"/>
              <a:gd name="T11" fmla="*/ 3 60000 65536"/>
              <a:gd name="T12" fmla="*/ 0 w 357192"/>
              <a:gd name="T13" fmla="*/ 0 h 357191"/>
              <a:gd name="T14" fmla="*/ 267895 w 357192"/>
              <a:gd name="T15" fmla="*/ 267893 h 3571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7192" h="357191">
                <a:moveTo>
                  <a:pt x="0" y="178596"/>
                </a:moveTo>
                <a:lnTo>
                  <a:pt x="178596" y="0"/>
                </a:lnTo>
                <a:lnTo>
                  <a:pt x="357192" y="0"/>
                </a:lnTo>
                <a:lnTo>
                  <a:pt x="0" y="357191"/>
                </a:lnTo>
                <a:close/>
              </a:path>
            </a:pathLst>
          </a:custGeom>
          <a:gradFill rotWithShape="1">
            <a:gsLst>
              <a:gs pos="0">
                <a:srgbClr val="D1EAEC"/>
              </a:gs>
              <a:gs pos="20000">
                <a:srgbClr val="D0E8EB"/>
              </a:gs>
              <a:gs pos="100000">
                <a:srgbClr val="9FB2B3"/>
              </a:gs>
            </a:gsLst>
            <a:lin ang="54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20" name="Diagonal Stripe 55">
            <a:extLst>
              <a:ext uri="{FF2B5EF4-FFF2-40B4-BE49-F238E27FC236}">
                <a16:creationId xmlns:a16="http://schemas.microsoft.com/office/drawing/2014/main" id="{C894D90B-710C-4354-84AC-E4D47129427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130753" y="3673475"/>
            <a:ext cx="174625" cy="244475"/>
          </a:xfrm>
          <a:custGeom>
            <a:avLst/>
            <a:gdLst>
              <a:gd name="T0" fmla="*/ 63613 w 357191"/>
              <a:gd name="T1" fmla="*/ 87055 h 357190"/>
              <a:gd name="T2" fmla="*/ 0 w 357191"/>
              <a:gd name="T3" fmla="*/ 119559 h 357190"/>
              <a:gd name="T4" fmla="*/ 23752 w 357191"/>
              <a:gd name="T5" fmla="*/ 32505 h 357190"/>
              <a:gd name="T6" fmla="*/ 87364 w 357191"/>
              <a:gd name="T7" fmla="*/ 0 h 357190"/>
              <a:gd name="T8" fmla="*/ 0 60000 65536"/>
              <a:gd name="T9" fmla="*/ 2 60000 65536"/>
              <a:gd name="T10" fmla="*/ 2 60000 65536"/>
              <a:gd name="T11" fmla="*/ 3 60000 65536"/>
              <a:gd name="T12" fmla="*/ 0 w 357191"/>
              <a:gd name="T13" fmla="*/ 0 h 357190"/>
              <a:gd name="T14" fmla="*/ 245279 w 357191"/>
              <a:gd name="T15" fmla="*/ 245279 h 3571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7191" h="357190">
                <a:moveTo>
                  <a:pt x="0" y="133368"/>
                </a:moveTo>
                <a:lnTo>
                  <a:pt x="133368" y="0"/>
                </a:lnTo>
                <a:lnTo>
                  <a:pt x="357191" y="0"/>
                </a:lnTo>
                <a:lnTo>
                  <a:pt x="0" y="357190"/>
                </a:lnTo>
                <a:close/>
              </a:path>
            </a:pathLst>
          </a:custGeom>
          <a:gradFill rotWithShape="1">
            <a:gsLst>
              <a:gs pos="0">
                <a:srgbClr val="D1EAEC"/>
              </a:gs>
              <a:gs pos="20000">
                <a:srgbClr val="D0E8EB"/>
              </a:gs>
              <a:gs pos="100000">
                <a:srgbClr val="9FB2B3"/>
              </a:gs>
            </a:gsLst>
            <a:lin ang="54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grpSp>
        <p:nvGrpSpPr>
          <p:cNvPr id="21" name="Group 109">
            <a:extLst>
              <a:ext uri="{FF2B5EF4-FFF2-40B4-BE49-F238E27FC236}">
                <a16:creationId xmlns:a16="http://schemas.microsoft.com/office/drawing/2014/main" id="{E88E962A-EAE6-4806-A798-D43F8361659A}"/>
              </a:ext>
            </a:extLst>
          </p:cNvPr>
          <p:cNvGrpSpPr>
            <a:grpSpLocks/>
          </p:cNvGrpSpPr>
          <p:nvPr/>
        </p:nvGrpSpPr>
        <p:grpSpPr bwMode="auto">
          <a:xfrm>
            <a:off x="1931566" y="3271838"/>
            <a:ext cx="1079500" cy="592137"/>
            <a:chOff x="1319844" y="2966313"/>
            <a:chExt cx="1099994" cy="722879"/>
          </a:xfrm>
        </p:grpSpPr>
        <p:cxnSp>
          <p:nvCxnSpPr>
            <p:cNvPr id="22" name="Straight Connector 95">
              <a:extLst>
                <a:ext uri="{FF2B5EF4-FFF2-40B4-BE49-F238E27FC236}">
                  <a16:creationId xmlns:a16="http://schemas.microsoft.com/office/drawing/2014/main" id="{52CC3A53-01BC-4AB3-B8EC-09839EE7D5F5}"/>
                </a:ext>
              </a:extLst>
            </p:cNvPr>
            <p:cNvCxnSpPr/>
            <p:nvPr/>
          </p:nvCxnSpPr>
          <p:spPr>
            <a:xfrm rot="16200000" flipV="1">
              <a:off x="1824295" y="3480264"/>
              <a:ext cx="286826" cy="13102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96">
              <a:extLst>
                <a:ext uri="{FF2B5EF4-FFF2-40B4-BE49-F238E27FC236}">
                  <a16:creationId xmlns:a16="http://schemas.microsoft.com/office/drawing/2014/main" id="{F407AA2C-4AC2-41D4-B197-07541F4278AB}"/>
                </a:ext>
              </a:extLst>
            </p:cNvPr>
            <p:cNvSpPr txBox="1"/>
            <p:nvPr/>
          </p:nvSpPr>
          <p:spPr>
            <a:xfrm>
              <a:off x="1319844" y="2966313"/>
              <a:ext cx="1099994" cy="3352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ＭＳ Ｐゴシック" pitchFamily="-128" charset="-128"/>
                </a:rPr>
                <a:t>Transfer Line</a:t>
              </a:r>
            </a:p>
          </p:txBody>
        </p:sp>
      </p:grpSp>
      <p:cxnSp>
        <p:nvCxnSpPr>
          <p:cNvPr id="24" name="Straight Connector 98">
            <a:extLst>
              <a:ext uri="{FF2B5EF4-FFF2-40B4-BE49-F238E27FC236}">
                <a16:creationId xmlns:a16="http://schemas.microsoft.com/office/drawing/2014/main" id="{B2FE68C9-2192-47D5-80F3-3FA5A0B5957B}"/>
              </a:ext>
            </a:extLst>
          </p:cNvPr>
          <p:cNvCxnSpPr/>
          <p:nvPr/>
        </p:nvCxnSpPr>
        <p:spPr>
          <a:xfrm rot="5400000" flipH="1" flipV="1">
            <a:off x="3824659" y="3248819"/>
            <a:ext cx="233363" cy="1365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99">
            <a:extLst>
              <a:ext uri="{FF2B5EF4-FFF2-40B4-BE49-F238E27FC236}">
                <a16:creationId xmlns:a16="http://schemas.microsoft.com/office/drawing/2014/main" id="{D7F9B797-AE56-4C52-8B33-FB9E943BDADF}"/>
              </a:ext>
            </a:extLst>
          </p:cNvPr>
          <p:cNvCxnSpPr/>
          <p:nvPr/>
        </p:nvCxnSpPr>
        <p:spPr>
          <a:xfrm rot="16200000" flipV="1">
            <a:off x="7137772" y="3248819"/>
            <a:ext cx="233363" cy="13652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00">
            <a:extLst>
              <a:ext uri="{FF2B5EF4-FFF2-40B4-BE49-F238E27FC236}">
                <a16:creationId xmlns:a16="http://schemas.microsoft.com/office/drawing/2014/main" id="{895C64D3-7667-4A3E-B49A-49323FBF9536}"/>
              </a:ext>
            </a:extLst>
          </p:cNvPr>
          <p:cNvCxnSpPr/>
          <p:nvPr/>
        </p:nvCxnSpPr>
        <p:spPr>
          <a:xfrm>
            <a:off x="4009603" y="3200400"/>
            <a:ext cx="317658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01">
            <a:extLst>
              <a:ext uri="{FF2B5EF4-FFF2-40B4-BE49-F238E27FC236}">
                <a16:creationId xmlns:a16="http://schemas.microsoft.com/office/drawing/2014/main" id="{E3652AEF-928B-42F6-8E6A-80099CE7FC08}"/>
              </a:ext>
            </a:extLst>
          </p:cNvPr>
          <p:cNvCxnSpPr/>
          <p:nvPr/>
        </p:nvCxnSpPr>
        <p:spPr>
          <a:xfrm rot="5400000" flipH="1" flipV="1">
            <a:off x="5570116" y="3109913"/>
            <a:ext cx="176212" cy="476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02">
            <a:extLst>
              <a:ext uri="{FF2B5EF4-FFF2-40B4-BE49-F238E27FC236}">
                <a16:creationId xmlns:a16="http://schemas.microsoft.com/office/drawing/2014/main" id="{B0E5BC94-FF47-4D0B-88B1-E563C7FCB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5791" y="3013075"/>
            <a:ext cx="6127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it-IT" b="1">
                <a:solidFill>
                  <a:schemeClr val="accent2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FEL1</a:t>
            </a:r>
          </a:p>
        </p:txBody>
      </p:sp>
      <p:grpSp>
        <p:nvGrpSpPr>
          <p:cNvPr id="29" name="Group 72">
            <a:extLst>
              <a:ext uri="{FF2B5EF4-FFF2-40B4-BE49-F238E27FC236}">
                <a16:creationId xmlns:a16="http://schemas.microsoft.com/office/drawing/2014/main" id="{13F471AC-5769-4B97-816A-4E4AFF3BD6B1}"/>
              </a:ext>
            </a:extLst>
          </p:cNvPr>
          <p:cNvGrpSpPr>
            <a:grpSpLocks/>
          </p:cNvGrpSpPr>
          <p:nvPr/>
        </p:nvGrpSpPr>
        <p:grpSpPr bwMode="auto">
          <a:xfrm>
            <a:off x="3382541" y="4089400"/>
            <a:ext cx="4481512" cy="419100"/>
            <a:chOff x="2109" y="2799"/>
            <a:chExt cx="1800" cy="323"/>
          </a:xfrm>
        </p:grpSpPr>
        <p:cxnSp>
          <p:nvCxnSpPr>
            <p:cNvPr id="30" name="Straight Connector 155">
              <a:extLst>
                <a:ext uri="{FF2B5EF4-FFF2-40B4-BE49-F238E27FC236}">
                  <a16:creationId xmlns:a16="http://schemas.microsoft.com/office/drawing/2014/main" id="{32C14A03-4504-4236-BF9C-A563D25FC99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833" y="2799"/>
              <a:ext cx="76" cy="189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261">
              <a:extLst>
                <a:ext uri="{FF2B5EF4-FFF2-40B4-BE49-F238E27FC236}">
                  <a16:creationId xmlns:a16="http://schemas.microsoft.com/office/drawing/2014/main" id="{8D1FE3F2-07EE-4988-A80D-C3596790C54E}"/>
                </a:ext>
              </a:extLst>
            </p:cNvPr>
            <p:cNvCxnSpPr/>
            <p:nvPr/>
          </p:nvCxnSpPr>
          <p:spPr>
            <a:xfrm rot="16200000" flipV="1">
              <a:off x="2054" y="2859"/>
              <a:ext cx="179" cy="68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57">
              <a:extLst>
                <a:ext uri="{FF2B5EF4-FFF2-40B4-BE49-F238E27FC236}">
                  <a16:creationId xmlns:a16="http://schemas.microsoft.com/office/drawing/2014/main" id="{ACF4B8B2-61C3-4EC3-A9C6-5EB8CE33DF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177" y="2988"/>
              <a:ext cx="1656" cy="1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263">
              <a:extLst>
                <a:ext uri="{FF2B5EF4-FFF2-40B4-BE49-F238E27FC236}">
                  <a16:creationId xmlns:a16="http://schemas.microsoft.com/office/drawing/2014/main" id="{067043C1-45FD-427B-A72C-B7D17E482DE5}"/>
                </a:ext>
              </a:extLst>
            </p:cNvPr>
            <p:cNvCxnSpPr/>
            <p:nvPr/>
          </p:nvCxnSpPr>
          <p:spPr>
            <a:xfrm rot="5400000" flipH="1" flipV="1">
              <a:off x="2934" y="3053"/>
              <a:ext cx="132" cy="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148">
            <a:extLst>
              <a:ext uri="{FF2B5EF4-FFF2-40B4-BE49-F238E27FC236}">
                <a16:creationId xmlns:a16="http://schemas.microsoft.com/office/drawing/2014/main" id="{074449C4-C978-4CA7-9C23-35D3F0CEB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5791" y="4237038"/>
            <a:ext cx="612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it-IT" b="1">
                <a:solidFill>
                  <a:schemeClr val="accent2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FEL2</a:t>
            </a:r>
          </a:p>
        </p:txBody>
      </p:sp>
      <p:sp>
        <p:nvSpPr>
          <p:cNvPr id="35" name="Flowchart: Decision 203">
            <a:extLst>
              <a:ext uri="{FF2B5EF4-FFF2-40B4-BE49-F238E27FC236}">
                <a16:creationId xmlns:a16="http://schemas.microsoft.com/office/drawing/2014/main" id="{DDB28D80-DBD7-4463-9D1D-017F53D09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591" y="4002088"/>
            <a:ext cx="69850" cy="117475"/>
          </a:xfrm>
          <a:prstGeom prst="flowChartDecision">
            <a:avLst/>
          </a:prstGeom>
          <a:gradFill rotWithShape="1">
            <a:gsLst>
              <a:gs pos="0">
                <a:srgbClr val="FF83B0"/>
              </a:gs>
              <a:gs pos="35001">
                <a:srgbClr val="FFA9C7"/>
              </a:gs>
              <a:gs pos="100000">
                <a:srgbClr val="FFDBE7"/>
              </a:gs>
            </a:gsLst>
            <a:lin ang="16200000" scaled="1"/>
          </a:gradFill>
          <a:ln w="9525">
            <a:solidFill>
              <a:srgbClr val="EA0F77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36" name="Flowchart: Decision 204">
            <a:extLst>
              <a:ext uri="{FF2B5EF4-FFF2-40B4-BE49-F238E27FC236}">
                <a16:creationId xmlns:a16="http://schemas.microsoft.com/office/drawing/2014/main" id="{3AE44270-E140-4F38-A13D-E79170C3C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1228" y="4002088"/>
            <a:ext cx="71438" cy="117475"/>
          </a:xfrm>
          <a:prstGeom prst="flowChartDecision">
            <a:avLst/>
          </a:prstGeom>
          <a:gradFill rotWithShape="1">
            <a:gsLst>
              <a:gs pos="0">
                <a:srgbClr val="FF83B0"/>
              </a:gs>
              <a:gs pos="35001">
                <a:srgbClr val="FFA9C7"/>
              </a:gs>
              <a:gs pos="100000">
                <a:srgbClr val="FFDBE7"/>
              </a:gs>
            </a:gsLst>
            <a:lin ang="16200000" scaled="1"/>
          </a:gradFill>
          <a:ln w="9525">
            <a:solidFill>
              <a:srgbClr val="EA0F77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37" name="Flowchart: Decision 205">
            <a:extLst>
              <a:ext uri="{FF2B5EF4-FFF2-40B4-BE49-F238E27FC236}">
                <a16:creationId xmlns:a16="http://schemas.microsoft.com/office/drawing/2014/main" id="{6A994E22-C73D-42D5-9245-3BAE47087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766" y="4002088"/>
            <a:ext cx="69850" cy="117475"/>
          </a:xfrm>
          <a:prstGeom prst="flowChartDecision">
            <a:avLst/>
          </a:prstGeom>
          <a:gradFill rotWithShape="1">
            <a:gsLst>
              <a:gs pos="0">
                <a:srgbClr val="FF83B0"/>
              </a:gs>
              <a:gs pos="35001">
                <a:srgbClr val="FFA9C7"/>
              </a:gs>
              <a:gs pos="100000">
                <a:srgbClr val="FFDBE7"/>
              </a:gs>
            </a:gsLst>
            <a:lin ang="16200000" scaled="1"/>
          </a:gradFill>
          <a:ln w="9525">
            <a:solidFill>
              <a:srgbClr val="EA0F77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38" name="Flowchart: Collate 206">
            <a:extLst>
              <a:ext uri="{FF2B5EF4-FFF2-40B4-BE49-F238E27FC236}">
                <a16:creationId xmlns:a16="http://schemas.microsoft.com/office/drawing/2014/main" id="{27BEC614-D55C-48C7-BBCF-FFC42040B46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312441" y="4002088"/>
            <a:ext cx="46037" cy="117475"/>
          </a:xfrm>
          <a:prstGeom prst="flowChartCollate">
            <a:avLst/>
          </a:prstGeom>
          <a:gradFill rotWithShape="1">
            <a:gsLst>
              <a:gs pos="0">
                <a:srgbClr val="000000"/>
              </a:gs>
              <a:gs pos="80000">
                <a:srgbClr val="000000"/>
              </a:gs>
              <a:gs pos="100000">
                <a:srgbClr val="000000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39" name="Flowchart: Collate 207">
            <a:extLst>
              <a:ext uri="{FF2B5EF4-FFF2-40B4-BE49-F238E27FC236}">
                <a16:creationId xmlns:a16="http://schemas.microsoft.com/office/drawing/2014/main" id="{DBE1DC81-3A56-44C8-ACD6-40BB0C182DA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215728" y="4002088"/>
            <a:ext cx="44450" cy="117475"/>
          </a:xfrm>
          <a:prstGeom prst="flowChartCollate">
            <a:avLst/>
          </a:prstGeom>
          <a:gradFill rotWithShape="1">
            <a:gsLst>
              <a:gs pos="0">
                <a:srgbClr val="000000"/>
              </a:gs>
              <a:gs pos="80000">
                <a:srgbClr val="000000"/>
              </a:gs>
              <a:gs pos="100000">
                <a:srgbClr val="000000"/>
              </a:gs>
            </a:gsLst>
            <a:lin ang="16200000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40" name="Flowchart: Connector 208">
            <a:extLst>
              <a:ext uri="{FF2B5EF4-FFF2-40B4-BE49-F238E27FC236}">
                <a16:creationId xmlns:a16="http://schemas.microsoft.com/office/drawing/2014/main" id="{A03A9761-A833-4745-AEA3-45BC3CCAC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2253" y="4645025"/>
            <a:ext cx="139700" cy="115888"/>
          </a:xfrm>
          <a:prstGeom prst="flowChartConnector">
            <a:avLst/>
          </a:prstGeom>
          <a:gradFill rotWithShape="1">
            <a:gsLst>
              <a:gs pos="0">
                <a:srgbClr val="C50057"/>
              </a:gs>
              <a:gs pos="80000">
                <a:srgbClr val="FF0074"/>
              </a:gs>
              <a:gs pos="100000">
                <a:srgbClr val="FF0075"/>
              </a:gs>
            </a:gsLst>
            <a:lin ang="16200000"/>
          </a:gradFill>
          <a:ln w="9525">
            <a:solidFill>
              <a:srgbClr val="EA0F77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1" name="Round Diagonal Corner Rectangle 209">
            <a:extLst>
              <a:ext uri="{FF2B5EF4-FFF2-40B4-BE49-F238E27FC236}">
                <a16:creationId xmlns:a16="http://schemas.microsoft.com/office/drawing/2014/main" id="{D57B9422-B277-4C84-89E3-82E5B15F8D4D}"/>
              </a:ext>
            </a:extLst>
          </p:cNvPr>
          <p:cNvSpPr>
            <a:spLocks/>
          </p:cNvSpPr>
          <p:nvPr/>
        </p:nvSpPr>
        <p:spPr bwMode="auto">
          <a:xfrm>
            <a:off x="2401466" y="4002088"/>
            <a:ext cx="141287" cy="117475"/>
          </a:xfrm>
          <a:custGeom>
            <a:avLst/>
            <a:gdLst>
              <a:gd name="T0" fmla="*/ 144121 w 144121"/>
              <a:gd name="T1" fmla="*/ 71705 h 143409"/>
              <a:gd name="T2" fmla="*/ 72061 w 144121"/>
              <a:gd name="T3" fmla="*/ 143409 h 143409"/>
              <a:gd name="T4" fmla="*/ 0 w 144121"/>
              <a:gd name="T5" fmla="*/ 71705 h 143409"/>
              <a:gd name="T6" fmla="*/ 72061 w 144121"/>
              <a:gd name="T7" fmla="*/ 0 h 14340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7001 w 144121"/>
              <a:gd name="T13" fmla="*/ 7001 h 143409"/>
              <a:gd name="T14" fmla="*/ 137120 w 144121"/>
              <a:gd name="T15" fmla="*/ 136408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121" h="143409">
                <a:moveTo>
                  <a:pt x="23902" y="0"/>
                </a:moveTo>
                <a:lnTo>
                  <a:pt x="144121" y="0"/>
                </a:lnTo>
                <a:lnTo>
                  <a:pt x="144121" y="119507"/>
                </a:lnTo>
                <a:cubicBezTo>
                  <a:pt x="144121" y="132707"/>
                  <a:pt x="133419" y="143408"/>
                  <a:pt x="120219" y="143408"/>
                </a:cubicBezTo>
                <a:lnTo>
                  <a:pt x="0" y="143409"/>
                </a:lnTo>
                <a:lnTo>
                  <a:pt x="0" y="23902"/>
                </a:lnTo>
                <a:lnTo>
                  <a:pt x="-1" y="23901"/>
                </a:lnTo>
                <a:cubicBezTo>
                  <a:pt x="-1" y="10701"/>
                  <a:pt x="10701" y="-1"/>
                  <a:pt x="23902" y="-1"/>
                </a:cubicBezTo>
                <a:close/>
              </a:path>
            </a:pathLst>
          </a:cu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l">
              <a:defRPr/>
            </a:pPr>
            <a:endParaRPr lang="en-US"/>
          </a:p>
        </p:txBody>
      </p:sp>
      <p:sp>
        <p:nvSpPr>
          <p:cNvPr id="42" name="Round Diagonal Corner Rectangle 210">
            <a:extLst>
              <a:ext uri="{FF2B5EF4-FFF2-40B4-BE49-F238E27FC236}">
                <a16:creationId xmlns:a16="http://schemas.microsoft.com/office/drawing/2014/main" id="{71E68B8C-57B9-413C-99D7-62837BD09235}"/>
              </a:ext>
            </a:extLst>
          </p:cNvPr>
          <p:cNvSpPr>
            <a:spLocks/>
          </p:cNvSpPr>
          <p:nvPr/>
        </p:nvSpPr>
        <p:spPr bwMode="auto">
          <a:xfrm>
            <a:off x="2612603" y="3967163"/>
            <a:ext cx="139700" cy="117475"/>
          </a:xfrm>
          <a:custGeom>
            <a:avLst/>
            <a:gdLst>
              <a:gd name="T0" fmla="*/ 142502 w 142502"/>
              <a:gd name="T1" fmla="*/ 71705 h 143409"/>
              <a:gd name="T2" fmla="*/ 71251 w 142502"/>
              <a:gd name="T3" fmla="*/ 143409 h 143409"/>
              <a:gd name="T4" fmla="*/ 0 w 142502"/>
              <a:gd name="T5" fmla="*/ 71705 h 143409"/>
              <a:gd name="T6" fmla="*/ 71251 w 142502"/>
              <a:gd name="T7" fmla="*/ 0 h 14340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6956 w 142502"/>
              <a:gd name="T13" fmla="*/ 6956 h 143409"/>
              <a:gd name="T14" fmla="*/ 135546 w 142502"/>
              <a:gd name="T15" fmla="*/ 136453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02" h="143409">
                <a:moveTo>
                  <a:pt x="23751" y="0"/>
                </a:moveTo>
                <a:lnTo>
                  <a:pt x="142502" y="0"/>
                </a:lnTo>
                <a:lnTo>
                  <a:pt x="142502" y="119658"/>
                </a:lnTo>
                <a:cubicBezTo>
                  <a:pt x="142502" y="132775"/>
                  <a:pt x="131868" y="143408"/>
                  <a:pt x="118751" y="143408"/>
                </a:cubicBezTo>
                <a:lnTo>
                  <a:pt x="0" y="143409"/>
                </a:lnTo>
                <a:lnTo>
                  <a:pt x="0" y="23751"/>
                </a:lnTo>
                <a:lnTo>
                  <a:pt x="-1" y="23750"/>
                </a:lnTo>
                <a:cubicBezTo>
                  <a:pt x="-1" y="10633"/>
                  <a:pt x="10633" y="-1"/>
                  <a:pt x="23751" y="-1"/>
                </a:cubicBezTo>
                <a:close/>
              </a:path>
            </a:pathLst>
          </a:cu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l">
              <a:defRPr/>
            </a:pPr>
            <a:endParaRPr lang="en-US"/>
          </a:p>
        </p:txBody>
      </p:sp>
      <p:cxnSp>
        <p:nvCxnSpPr>
          <p:cNvPr id="43" name="Straight Connector 211">
            <a:extLst>
              <a:ext uri="{FF2B5EF4-FFF2-40B4-BE49-F238E27FC236}">
                <a16:creationId xmlns:a16="http://schemas.microsoft.com/office/drawing/2014/main" id="{AC4DCD18-6207-4AEE-B8F1-1DD6E8B1EFBC}"/>
              </a:ext>
            </a:extLst>
          </p:cNvPr>
          <p:cNvCxnSpPr>
            <a:cxnSpLocks noChangeShapeType="1"/>
          </p:cNvCxnSpPr>
          <p:nvPr/>
        </p:nvCxnSpPr>
        <p:spPr bwMode="auto">
          <a:xfrm rot="18960000">
            <a:off x="3033291" y="3841750"/>
            <a:ext cx="139700" cy="66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44" name="Round Diagonal Corner Rectangle 212">
            <a:extLst>
              <a:ext uri="{FF2B5EF4-FFF2-40B4-BE49-F238E27FC236}">
                <a16:creationId xmlns:a16="http://schemas.microsoft.com/office/drawing/2014/main" id="{32008913-7ACA-46BC-8565-F7C6AF920B7F}"/>
              </a:ext>
            </a:extLst>
          </p:cNvPr>
          <p:cNvSpPr>
            <a:spLocks/>
          </p:cNvSpPr>
          <p:nvPr/>
        </p:nvSpPr>
        <p:spPr bwMode="auto">
          <a:xfrm flipH="1" flipV="1">
            <a:off x="2892003" y="3825875"/>
            <a:ext cx="141288" cy="117475"/>
          </a:xfrm>
          <a:custGeom>
            <a:avLst/>
            <a:gdLst>
              <a:gd name="T0" fmla="*/ 144123 w 144122"/>
              <a:gd name="T1" fmla="*/ 71705 h 143409"/>
              <a:gd name="T2" fmla="*/ 72062 w 144122"/>
              <a:gd name="T3" fmla="*/ 143409 h 143409"/>
              <a:gd name="T4" fmla="*/ 0 w 144122"/>
              <a:gd name="T5" fmla="*/ 71705 h 143409"/>
              <a:gd name="T6" fmla="*/ 72062 w 144122"/>
              <a:gd name="T7" fmla="*/ 0 h 143409"/>
              <a:gd name="T8" fmla="*/ 0 60000 65536"/>
              <a:gd name="T9" fmla="*/ 1 60000 65536"/>
              <a:gd name="T10" fmla="*/ 2 60000 65536"/>
              <a:gd name="T11" fmla="*/ 3 60000 65536"/>
              <a:gd name="T12" fmla="*/ 7001 w 144122"/>
              <a:gd name="T13" fmla="*/ 7001 h 143409"/>
              <a:gd name="T14" fmla="*/ 137121 w 144122"/>
              <a:gd name="T15" fmla="*/ 136408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122" h="143409">
                <a:moveTo>
                  <a:pt x="23902" y="0"/>
                </a:moveTo>
                <a:lnTo>
                  <a:pt x="144122" y="0"/>
                </a:lnTo>
                <a:lnTo>
                  <a:pt x="144122" y="119507"/>
                </a:lnTo>
                <a:cubicBezTo>
                  <a:pt x="144122" y="132707"/>
                  <a:pt x="133420" y="143408"/>
                  <a:pt x="120220" y="143408"/>
                </a:cubicBezTo>
                <a:lnTo>
                  <a:pt x="0" y="143409"/>
                </a:lnTo>
                <a:lnTo>
                  <a:pt x="0" y="23902"/>
                </a:lnTo>
                <a:lnTo>
                  <a:pt x="-1" y="23901"/>
                </a:lnTo>
                <a:cubicBezTo>
                  <a:pt x="-1" y="10701"/>
                  <a:pt x="10701" y="-1"/>
                  <a:pt x="23902" y="-1"/>
                </a:cubicBezTo>
                <a:close/>
              </a:path>
            </a:pathLst>
          </a:cu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45" name="Round Diagonal Corner Rectangle 213">
            <a:extLst>
              <a:ext uri="{FF2B5EF4-FFF2-40B4-BE49-F238E27FC236}">
                <a16:creationId xmlns:a16="http://schemas.microsoft.com/office/drawing/2014/main" id="{4B015895-2D3A-4941-A506-619E3B3C4E52}"/>
              </a:ext>
            </a:extLst>
          </p:cNvPr>
          <p:cNvSpPr>
            <a:spLocks/>
          </p:cNvSpPr>
          <p:nvPr/>
        </p:nvSpPr>
        <p:spPr bwMode="auto">
          <a:xfrm flipH="1" flipV="1">
            <a:off x="3103141" y="3790950"/>
            <a:ext cx="139700" cy="117475"/>
          </a:xfrm>
          <a:custGeom>
            <a:avLst/>
            <a:gdLst>
              <a:gd name="T0" fmla="*/ 142503 w 142502"/>
              <a:gd name="T1" fmla="*/ 71705 h 143409"/>
              <a:gd name="T2" fmla="*/ 71252 w 142502"/>
              <a:gd name="T3" fmla="*/ 143409 h 143409"/>
              <a:gd name="T4" fmla="*/ 0 w 142502"/>
              <a:gd name="T5" fmla="*/ 71705 h 143409"/>
              <a:gd name="T6" fmla="*/ 71252 w 142502"/>
              <a:gd name="T7" fmla="*/ 0 h 143409"/>
              <a:gd name="T8" fmla="*/ 0 60000 65536"/>
              <a:gd name="T9" fmla="*/ 1 60000 65536"/>
              <a:gd name="T10" fmla="*/ 2 60000 65536"/>
              <a:gd name="T11" fmla="*/ 3 60000 65536"/>
              <a:gd name="T12" fmla="*/ 6956 w 142502"/>
              <a:gd name="T13" fmla="*/ 6956 h 143409"/>
              <a:gd name="T14" fmla="*/ 135546 w 142502"/>
              <a:gd name="T15" fmla="*/ 136453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02" h="143409">
                <a:moveTo>
                  <a:pt x="23751" y="0"/>
                </a:moveTo>
                <a:lnTo>
                  <a:pt x="142502" y="0"/>
                </a:lnTo>
                <a:lnTo>
                  <a:pt x="142502" y="119658"/>
                </a:lnTo>
                <a:cubicBezTo>
                  <a:pt x="142502" y="132775"/>
                  <a:pt x="131868" y="143408"/>
                  <a:pt x="118751" y="143408"/>
                </a:cubicBezTo>
                <a:lnTo>
                  <a:pt x="0" y="143409"/>
                </a:lnTo>
                <a:lnTo>
                  <a:pt x="0" y="23751"/>
                </a:lnTo>
                <a:lnTo>
                  <a:pt x="-1" y="23750"/>
                </a:lnTo>
                <a:cubicBezTo>
                  <a:pt x="-1" y="10633"/>
                  <a:pt x="10633" y="-1"/>
                  <a:pt x="23751" y="-1"/>
                </a:cubicBezTo>
                <a:close/>
              </a:path>
            </a:pathLst>
          </a:cu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cxnSp>
        <p:nvCxnSpPr>
          <p:cNvPr id="46" name="Straight Connector 214">
            <a:extLst>
              <a:ext uri="{FF2B5EF4-FFF2-40B4-BE49-F238E27FC236}">
                <a16:creationId xmlns:a16="http://schemas.microsoft.com/office/drawing/2014/main" id="{801166A1-F26F-4946-BF49-29A088909E6A}"/>
              </a:ext>
            </a:extLst>
          </p:cNvPr>
          <p:cNvCxnSpPr>
            <a:cxnSpLocks noChangeShapeType="1"/>
          </p:cNvCxnSpPr>
          <p:nvPr/>
        </p:nvCxnSpPr>
        <p:spPr bwMode="auto">
          <a:xfrm rot="18960000">
            <a:off x="3592091" y="3584575"/>
            <a:ext cx="141287" cy="66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</p:cxnSp>
      <p:sp>
        <p:nvSpPr>
          <p:cNvPr id="47" name="Round Diagonal Corner Rectangle 215">
            <a:extLst>
              <a:ext uri="{FF2B5EF4-FFF2-40B4-BE49-F238E27FC236}">
                <a16:creationId xmlns:a16="http://schemas.microsoft.com/office/drawing/2014/main" id="{6D676E7C-28E7-4ABD-BAAE-919E9D9BC472}"/>
              </a:ext>
            </a:extLst>
          </p:cNvPr>
          <p:cNvSpPr>
            <a:spLocks/>
          </p:cNvSpPr>
          <p:nvPr/>
        </p:nvSpPr>
        <p:spPr bwMode="auto">
          <a:xfrm flipH="1" flipV="1">
            <a:off x="3452391" y="3568700"/>
            <a:ext cx="139700" cy="117475"/>
          </a:xfrm>
          <a:custGeom>
            <a:avLst/>
            <a:gdLst>
              <a:gd name="T0" fmla="*/ 142503 w 142502"/>
              <a:gd name="T1" fmla="*/ 71705 h 143409"/>
              <a:gd name="T2" fmla="*/ 71252 w 142502"/>
              <a:gd name="T3" fmla="*/ 143409 h 143409"/>
              <a:gd name="T4" fmla="*/ 0 w 142502"/>
              <a:gd name="T5" fmla="*/ 71705 h 143409"/>
              <a:gd name="T6" fmla="*/ 71252 w 142502"/>
              <a:gd name="T7" fmla="*/ 0 h 143409"/>
              <a:gd name="T8" fmla="*/ 0 60000 65536"/>
              <a:gd name="T9" fmla="*/ 1 60000 65536"/>
              <a:gd name="T10" fmla="*/ 2 60000 65536"/>
              <a:gd name="T11" fmla="*/ 3 60000 65536"/>
              <a:gd name="T12" fmla="*/ 6956 w 142502"/>
              <a:gd name="T13" fmla="*/ 6956 h 143409"/>
              <a:gd name="T14" fmla="*/ 135546 w 142502"/>
              <a:gd name="T15" fmla="*/ 136453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02" h="143409">
                <a:moveTo>
                  <a:pt x="23751" y="0"/>
                </a:moveTo>
                <a:lnTo>
                  <a:pt x="142502" y="0"/>
                </a:lnTo>
                <a:lnTo>
                  <a:pt x="142502" y="119658"/>
                </a:lnTo>
                <a:cubicBezTo>
                  <a:pt x="142502" y="132775"/>
                  <a:pt x="131868" y="143408"/>
                  <a:pt x="118751" y="143408"/>
                </a:cubicBezTo>
                <a:lnTo>
                  <a:pt x="0" y="143409"/>
                </a:lnTo>
                <a:lnTo>
                  <a:pt x="0" y="23751"/>
                </a:lnTo>
                <a:lnTo>
                  <a:pt x="-1" y="23750"/>
                </a:lnTo>
                <a:cubicBezTo>
                  <a:pt x="-1" y="10633"/>
                  <a:pt x="10633" y="-1"/>
                  <a:pt x="23751" y="-1"/>
                </a:cubicBezTo>
                <a:close/>
              </a:path>
            </a:pathLst>
          </a:cu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48" name="Round Diagonal Corner Rectangle 216">
            <a:extLst>
              <a:ext uri="{FF2B5EF4-FFF2-40B4-BE49-F238E27FC236}">
                <a16:creationId xmlns:a16="http://schemas.microsoft.com/office/drawing/2014/main" id="{0A8C0BFD-733E-4B62-B0B3-B6178BCDCFEE}"/>
              </a:ext>
            </a:extLst>
          </p:cNvPr>
          <p:cNvSpPr>
            <a:spLocks/>
          </p:cNvSpPr>
          <p:nvPr/>
        </p:nvSpPr>
        <p:spPr bwMode="auto">
          <a:xfrm flipH="1" flipV="1">
            <a:off x="3663528" y="3533775"/>
            <a:ext cx="139700" cy="117475"/>
          </a:xfrm>
          <a:custGeom>
            <a:avLst/>
            <a:gdLst>
              <a:gd name="T0" fmla="*/ 142503 w 142502"/>
              <a:gd name="T1" fmla="*/ 71705 h 143409"/>
              <a:gd name="T2" fmla="*/ 71252 w 142502"/>
              <a:gd name="T3" fmla="*/ 143409 h 143409"/>
              <a:gd name="T4" fmla="*/ 0 w 142502"/>
              <a:gd name="T5" fmla="*/ 71705 h 143409"/>
              <a:gd name="T6" fmla="*/ 71252 w 142502"/>
              <a:gd name="T7" fmla="*/ 0 h 143409"/>
              <a:gd name="T8" fmla="*/ 0 60000 65536"/>
              <a:gd name="T9" fmla="*/ 1 60000 65536"/>
              <a:gd name="T10" fmla="*/ 2 60000 65536"/>
              <a:gd name="T11" fmla="*/ 3 60000 65536"/>
              <a:gd name="T12" fmla="*/ 6956 w 142502"/>
              <a:gd name="T13" fmla="*/ 6956 h 143409"/>
              <a:gd name="T14" fmla="*/ 135546 w 142502"/>
              <a:gd name="T15" fmla="*/ 136453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2502" h="143409">
                <a:moveTo>
                  <a:pt x="23751" y="0"/>
                </a:moveTo>
                <a:lnTo>
                  <a:pt x="142502" y="0"/>
                </a:lnTo>
                <a:lnTo>
                  <a:pt x="142502" y="119658"/>
                </a:lnTo>
                <a:cubicBezTo>
                  <a:pt x="142502" y="132775"/>
                  <a:pt x="131868" y="143408"/>
                  <a:pt x="118751" y="143408"/>
                </a:cubicBezTo>
                <a:lnTo>
                  <a:pt x="0" y="143409"/>
                </a:lnTo>
                <a:lnTo>
                  <a:pt x="0" y="23751"/>
                </a:lnTo>
                <a:lnTo>
                  <a:pt x="-1" y="23750"/>
                </a:lnTo>
                <a:cubicBezTo>
                  <a:pt x="-1" y="10633"/>
                  <a:pt x="10633" y="-1"/>
                  <a:pt x="23751" y="-1"/>
                </a:cubicBezTo>
                <a:close/>
              </a:path>
            </a:pathLst>
          </a:custGeom>
          <a:gradFill rotWithShape="1">
            <a:gsLst>
              <a:gs pos="0">
                <a:srgbClr val="EDEDED"/>
              </a:gs>
              <a:gs pos="64999">
                <a:srgbClr val="D0D0D0"/>
              </a:gs>
              <a:gs pos="100000">
                <a:srgbClr val="BCBCBC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49" name="Trapezoid 219">
            <a:extLst>
              <a:ext uri="{FF2B5EF4-FFF2-40B4-BE49-F238E27FC236}">
                <a16:creationId xmlns:a16="http://schemas.microsoft.com/office/drawing/2014/main" id="{964BD68D-142C-4ED8-8FC1-78723F8547EC}"/>
              </a:ext>
            </a:extLst>
          </p:cNvPr>
          <p:cNvSpPr/>
          <p:nvPr/>
        </p:nvSpPr>
        <p:spPr>
          <a:xfrm>
            <a:off x="4222328" y="3416300"/>
            <a:ext cx="280988" cy="176213"/>
          </a:xfrm>
          <a:prstGeom prst="trapezoid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</p:txBody>
      </p:sp>
      <p:sp>
        <p:nvSpPr>
          <p:cNvPr id="50" name="Rectangle 220">
            <a:extLst>
              <a:ext uri="{FF2B5EF4-FFF2-40B4-BE49-F238E27FC236}">
                <a16:creationId xmlns:a16="http://schemas.microsoft.com/office/drawing/2014/main" id="{BD8D9AA1-A46B-4B49-8F68-773C09EA0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3166" y="3533775"/>
            <a:ext cx="280987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1" name="Rectangle 221">
            <a:extLst>
              <a:ext uri="{FF2B5EF4-FFF2-40B4-BE49-F238E27FC236}">
                <a16:creationId xmlns:a16="http://schemas.microsoft.com/office/drawing/2014/main" id="{DB94FF75-AFBC-455A-8C17-7597389F9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4003" y="3533775"/>
            <a:ext cx="279400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2" name="Rectangle 222">
            <a:extLst>
              <a:ext uri="{FF2B5EF4-FFF2-40B4-BE49-F238E27FC236}">
                <a16:creationId xmlns:a16="http://schemas.microsoft.com/office/drawing/2014/main" id="{98B4CB30-90DF-45CB-984C-5F6E827AB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3253" y="3533775"/>
            <a:ext cx="280988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3" name="Rectangle 223">
            <a:extLst>
              <a:ext uri="{FF2B5EF4-FFF2-40B4-BE49-F238E27FC236}">
                <a16:creationId xmlns:a16="http://schemas.microsoft.com/office/drawing/2014/main" id="{CFDAD0ED-DC7A-4B85-84D2-76DD12038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091" y="3533775"/>
            <a:ext cx="279400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4" name="Rectangle 224">
            <a:extLst>
              <a:ext uri="{FF2B5EF4-FFF2-40B4-BE49-F238E27FC236}">
                <a16:creationId xmlns:a16="http://schemas.microsoft.com/office/drawing/2014/main" id="{8DE500CE-B045-4C86-BF9B-70E5735B5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3341" y="3533775"/>
            <a:ext cx="280987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5" name="Rectangle 225">
            <a:extLst>
              <a:ext uri="{FF2B5EF4-FFF2-40B4-BE49-F238E27FC236}">
                <a16:creationId xmlns:a16="http://schemas.microsoft.com/office/drawing/2014/main" id="{F535120A-2AC6-4EFE-85CA-6B679A2CD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178" y="3533775"/>
            <a:ext cx="279400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6" name="Rectangle 226">
            <a:extLst>
              <a:ext uri="{FF2B5EF4-FFF2-40B4-BE49-F238E27FC236}">
                <a16:creationId xmlns:a16="http://schemas.microsoft.com/office/drawing/2014/main" id="{F487E0BC-F114-463E-B3CE-529312BA4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5016" y="3533775"/>
            <a:ext cx="279400" cy="117475"/>
          </a:xfrm>
          <a:prstGeom prst="rect">
            <a:avLst/>
          </a:prstGeom>
          <a:solidFill>
            <a:srgbClr val="E9EFAF"/>
          </a:solidFill>
          <a:ln>
            <a:noFill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7" name="Rectangle 227">
            <a:extLst>
              <a:ext uri="{FF2B5EF4-FFF2-40B4-BE49-F238E27FC236}">
                <a16:creationId xmlns:a16="http://schemas.microsoft.com/office/drawing/2014/main" id="{833EECF7-A292-4665-B89E-D3518C21B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266" y="3533775"/>
            <a:ext cx="280987" cy="117475"/>
          </a:xfrm>
          <a:prstGeom prst="rect">
            <a:avLst/>
          </a:prstGeom>
          <a:solidFill>
            <a:srgbClr val="E9EFAF"/>
          </a:solidFill>
          <a:ln>
            <a:noFill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8" name="Rectangle 228">
            <a:extLst>
              <a:ext uri="{FF2B5EF4-FFF2-40B4-BE49-F238E27FC236}">
                <a16:creationId xmlns:a16="http://schemas.microsoft.com/office/drawing/2014/main" id="{9BC11191-4426-4F61-B100-3C3521484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078" y="3533775"/>
            <a:ext cx="279400" cy="117475"/>
          </a:xfrm>
          <a:prstGeom prst="rect">
            <a:avLst/>
          </a:prstGeom>
          <a:gradFill rotWithShape="1">
            <a:gsLst>
              <a:gs pos="0">
                <a:srgbClr val="015146"/>
              </a:gs>
              <a:gs pos="50000">
                <a:srgbClr val="077769"/>
              </a:gs>
              <a:gs pos="100000">
                <a:srgbClr val="0B8F7E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59" name="Trapezoid 229">
            <a:extLst>
              <a:ext uri="{FF2B5EF4-FFF2-40B4-BE49-F238E27FC236}">
                <a16:creationId xmlns:a16="http://schemas.microsoft.com/office/drawing/2014/main" id="{63D7C012-5E99-47D4-BD5E-D58B6E37D79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733378" y="3849688"/>
            <a:ext cx="279400" cy="176212"/>
          </a:xfrm>
          <a:custGeom>
            <a:avLst/>
            <a:gdLst>
              <a:gd name="T0" fmla="*/ 142503 w 285006"/>
              <a:gd name="T1" fmla="*/ 0 h 215113"/>
              <a:gd name="T2" fmla="*/ 26889 w 285006"/>
              <a:gd name="T3" fmla="*/ 107557 h 215113"/>
              <a:gd name="T4" fmla="*/ 142503 w 285006"/>
              <a:gd name="T5" fmla="*/ 215113 h 215113"/>
              <a:gd name="T6" fmla="*/ 258117 w 285006"/>
              <a:gd name="T7" fmla="*/ 107557 h 215113"/>
              <a:gd name="T8" fmla="*/ 3 60000 65536"/>
              <a:gd name="T9" fmla="*/ 2 60000 65536"/>
              <a:gd name="T10" fmla="*/ 1 60000 65536"/>
              <a:gd name="T11" fmla="*/ 0 60000 65536"/>
              <a:gd name="T12" fmla="*/ 35852 w 285006"/>
              <a:gd name="T13" fmla="*/ 27060 h 215113"/>
              <a:gd name="T14" fmla="*/ 249154 w 285006"/>
              <a:gd name="T15" fmla="*/ 215113 h 215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006" h="215113">
                <a:moveTo>
                  <a:pt x="0" y="215113"/>
                </a:moveTo>
                <a:lnTo>
                  <a:pt x="53778" y="0"/>
                </a:lnTo>
                <a:lnTo>
                  <a:pt x="231228" y="0"/>
                </a:lnTo>
                <a:lnTo>
                  <a:pt x="285006" y="215113"/>
                </a:lnTo>
                <a:close/>
              </a:path>
            </a:pathLst>
          </a:custGeom>
          <a:noFill/>
          <a:ln w="190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0" name="Rectangle 230">
            <a:extLst>
              <a:ext uri="{FF2B5EF4-FFF2-40B4-BE49-F238E27FC236}">
                <a16:creationId xmlns:a16="http://schemas.microsoft.com/office/drawing/2014/main" id="{72B0E264-2A24-470C-A5DE-C04A68D81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628" y="3789363"/>
            <a:ext cx="280988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rgbClr val="138677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1" name="Rectangle 231">
            <a:extLst>
              <a:ext uri="{FF2B5EF4-FFF2-40B4-BE49-F238E27FC236}">
                <a16:creationId xmlns:a16="http://schemas.microsoft.com/office/drawing/2014/main" id="{EF9AA9F2-9AD4-470C-B219-AFF7639BE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466" y="3789363"/>
            <a:ext cx="279400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rgbClr val="138677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2" name="Rectangle 232">
            <a:extLst>
              <a:ext uri="{FF2B5EF4-FFF2-40B4-BE49-F238E27FC236}">
                <a16:creationId xmlns:a16="http://schemas.microsoft.com/office/drawing/2014/main" id="{86BF311E-70CE-43A7-A24E-DC6DAE496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2716" y="3789363"/>
            <a:ext cx="280987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rgbClr val="138677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3" name="Rectangle 233">
            <a:extLst>
              <a:ext uri="{FF2B5EF4-FFF2-40B4-BE49-F238E27FC236}">
                <a16:creationId xmlns:a16="http://schemas.microsoft.com/office/drawing/2014/main" id="{5DA9F3A5-76BA-44FE-9102-62AC3CAF7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553" y="3789363"/>
            <a:ext cx="279400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rgbClr val="138677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4" name="Rectangle 234">
            <a:extLst>
              <a:ext uri="{FF2B5EF4-FFF2-40B4-BE49-F238E27FC236}">
                <a16:creationId xmlns:a16="http://schemas.microsoft.com/office/drawing/2014/main" id="{76069835-EFBF-47F3-8486-AD565B2B7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3878" y="3789363"/>
            <a:ext cx="280988" cy="117475"/>
          </a:xfrm>
          <a:prstGeom prst="rect">
            <a:avLst/>
          </a:prstGeom>
          <a:gradFill rotWithShape="1">
            <a:gsLst>
              <a:gs pos="0">
                <a:srgbClr val="977497"/>
              </a:gs>
              <a:gs pos="50000">
                <a:srgbClr val="DAA8DA"/>
              </a:gs>
              <a:gs pos="100000">
                <a:srgbClr val="FFC8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5" name="Rectangle 235">
            <a:extLst>
              <a:ext uri="{FF2B5EF4-FFF2-40B4-BE49-F238E27FC236}">
                <a16:creationId xmlns:a16="http://schemas.microsoft.com/office/drawing/2014/main" id="{BCC2A9BE-66CB-45D1-AF9B-BA4FCEB7A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4716" y="3789363"/>
            <a:ext cx="279400" cy="117475"/>
          </a:xfrm>
          <a:prstGeom prst="rect">
            <a:avLst/>
          </a:prstGeom>
          <a:gradFill rotWithShape="1">
            <a:gsLst>
              <a:gs pos="0">
                <a:srgbClr val="977497"/>
              </a:gs>
              <a:gs pos="50000">
                <a:srgbClr val="DAA8DA"/>
              </a:gs>
              <a:gs pos="100000">
                <a:srgbClr val="FFC8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6" name="Rectangle 236">
            <a:extLst>
              <a:ext uri="{FF2B5EF4-FFF2-40B4-BE49-F238E27FC236}">
                <a16:creationId xmlns:a16="http://schemas.microsoft.com/office/drawing/2014/main" id="{36A88412-B0A6-4A8C-AF18-70465648E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3966" y="3789363"/>
            <a:ext cx="280987" cy="117475"/>
          </a:xfrm>
          <a:prstGeom prst="rect">
            <a:avLst/>
          </a:prstGeom>
          <a:gradFill rotWithShape="1">
            <a:gsLst>
              <a:gs pos="0">
                <a:srgbClr val="977497"/>
              </a:gs>
              <a:gs pos="50000">
                <a:srgbClr val="DAA8DA"/>
              </a:gs>
              <a:gs pos="100000">
                <a:srgbClr val="FFC8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7" name="Rectangle 237">
            <a:extLst>
              <a:ext uri="{FF2B5EF4-FFF2-40B4-BE49-F238E27FC236}">
                <a16:creationId xmlns:a16="http://schemas.microsoft.com/office/drawing/2014/main" id="{4E74797D-3E90-44EA-8466-CC4BDFE01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4803" y="3789363"/>
            <a:ext cx="279400" cy="117475"/>
          </a:xfrm>
          <a:prstGeom prst="rect">
            <a:avLst/>
          </a:prstGeom>
          <a:gradFill rotWithShape="1">
            <a:gsLst>
              <a:gs pos="0">
                <a:srgbClr val="977497"/>
              </a:gs>
              <a:gs pos="50000">
                <a:srgbClr val="DAA8DA"/>
              </a:gs>
              <a:gs pos="100000">
                <a:srgbClr val="FFC8F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8" name="Rectangle 238">
            <a:extLst>
              <a:ext uri="{FF2B5EF4-FFF2-40B4-BE49-F238E27FC236}">
                <a16:creationId xmlns:a16="http://schemas.microsoft.com/office/drawing/2014/main" id="{E449D58A-43CB-4143-9D34-74504994B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2541" y="3789363"/>
            <a:ext cx="280987" cy="117475"/>
          </a:xfrm>
          <a:prstGeom prst="rect">
            <a:avLst/>
          </a:prstGeom>
          <a:gradFill rotWithShape="1">
            <a:gsLst>
              <a:gs pos="0">
                <a:srgbClr val="015146"/>
              </a:gs>
              <a:gs pos="50000">
                <a:srgbClr val="077769"/>
              </a:gs>
              <a:gs pos="100000">
                <a:srgbClr val="0B8F7E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69" name="Trapezoid 239">
            <a:extLst>
              <a:ext uri="{FF2B5EF4-FFF2-40B4-BE49-F238E27FC236}">
                <a16:creationId xmlns:a16="http://schemas.microsoft.com/office/drawing/2014/main" id="{CFCFA77F-8483-481E-B824-A6DC2E321EA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484391" y="3849688"/>
            <a:ext cx="209550" cy="292100"/>
          </a:xfrm>
          <a:custGeom>
            <a:avLst/>
            <a:gdLst>
              <a:gd name="T0" fmla="*/ 106877 w 213754"/>
              <a:gd name="T1" fmla="*/ 0 h 356584"/>
              <a:gd name="T2" fmla="*/ 26719 w 213754"/>
              <a:gd name="T3" fmla="*/ 178292 h 356584"/>
              <a:gd name="T4" fmla="*/ 106877 w 213754"/>
              <a:gd name="T5" fmla="*/ 356584 h 356584"/>
              <a:gd name="T6" fmla="*/ 187035 w 213754"/>
              <a:gd name="T7" fmla="*/ 178292 h 356584"/>
              <a:gd name="T8" fmla="*/ 3 60000 65536"/>
              <a:gd name="T9" fmla="*/ 2 60000 65536"/>
              <a:gd name="T10" fmla="*/ 1 60000 65536"/>
              <a:gd name="T11" fmla="*/ 0 60000 65536"/>
              <a:gd name="T12" fmla="*/ 35626 w 213754"/>
              <a:gd name="T13" fmla="*/ 59431 h 356584"/>
              <a:gd name="T14" fmla="*/ 178128 w 213754"/>
              <a:gd name="T15" fmla="*/ 356584 h 3565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3754" h="356584">
                <a:moveTo>
                  <a:pt x="0" y="356584"/>
                </a:moveTo>
                <a:lnTo>
                  <a:pt x="53439" y="0"/>
                </a:lnTo>
                <a:lnTo>
                  <a:pt x="160316" y="0"/>
                </a:lnTo>
                <a:lnTo>
                  <a:pt x="213754" y="356584"/>
                </a:lnTo>
                <a:close/>
              </a:path>
            </a:pathLst>
          </a:custGeom>
          <a:noFill/>
          <a:ln w="190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0" name="Trapezoid 240">
            <a:extLst>
              <a:ext uri="{FF2B5EF4-FFF2-40B4-BE49-F238E27FC236}">
                <a16:creationId xmlns:a16="http://schemas.microsoft.com/office/drawing/2014/main" id="{8E849380-F8A5-438D-9F91-6791E8B1751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114628" y="3849688"/>
            <a:ext cx="279400" cy="176212"/>
          </a:xfrm>
          <a:custGeom>
            <a:avLst/>
            <a:gdLst>
              <a:gd name="T0" fmla="*/ 142503 w 285006"/>
              <a:gd name="T1" fmla="*/ 0 h 215113"/>
              <a:gd name="T2" fmla="*/ 26889 w 285006"/>
              <a:gd name="T3" fmla="*/ 107557 h 215113"/>
              <a:gd name="T4" fmla="*/ 142503 w 285006"/>
              <a:gd name="T5" fmla="*/ 215113 h 215113"/>
              <a:gd name="T6" fmla="*/ 258117 w 285006"/>
              <a:gd name="T7" fmla="*/ 107557 h 215113"/>
              <a:gd name="T8" fmla="*/ 3 60000 65536"/>
              <a:gd name="T9" fmla="*/ 2 60000 65536"/>
              <a:gd name="T10" fmla="*/ 1 60000 65536"/>
              <a:gd name="T11" fmla="*/ 0 60000 65536"/>
              <a:gd name="T12" fmla="*/ 35852 w 285006"/>
              <a:gd name="T13" fmla="*/ 27060 h 215113"/>
              <a:gd name="T14" fmla="*/ 249154 w 285006"/>
              <a:gd name="T15" fmla="*/ 215113 h 215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006" h="215113">
                <a:moveTo>
                  <a:pt x="0" y="215113"/>
                </a:moveTo>
                <a:lnTo>
                  <a:pt x="53778" y="0"/>
                </a:lnTo>
                <a:lnTo>
                  <a:pt x="231228" y="0"/>
                </a:lnTo>
                <a:lnTo>
                  <a:pt x="285006" y="215113"/>
                </a:lnTo>
                <a:close/>
              </a:path>
            </a:pathLst>
          </a:custGeom>
          <a:noFill/>
          <a:ln w="1905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1" name="Rectangle 241">
            <a:extLst>
              <a:ext uri="{FF2B5EF4-FFF2-40B4-BE49-F238E27FC236}">
                <a16:creationId xmlns:a16="http://schemas.microsoft.com/office/drawing/2014/main" id="{EDBF60C7-B4F0-4CD3-9FC5-030BD2DE6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3791" y="3789363"/>
            <a:ext cx="280987" cy="117475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rgbClr val="138677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72" name="Flowchart: Connector 242">
            <a:extLst>
              <a:ext uri="{FF2B5EF4-FFF2-40B4-BE49-F238E27FC236}">
                <a16:creationId xmlns:a16="http://schemas.microsoft.com/office/drawing/2014/main" id="{A3DD798B-A2E3-4299-9852-91DFB4327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6066" y="4527550"/>
            <a:ext cx="139700" cy="117475"/>
          </a:xfrm>
          <a:prstGeom prst="flowChartConnector">
            <a:avLst/>
          </a:prstGeom>
          <a:gradFill rotWithShape="1">
            <a:gsLst>
              <a:gs pos="0">
                <a:srgbClr val="C50057"/>
              </a:gs>
              <a:gs pos="80000">
                <a:srgbClr val="FF0074"/>
              </a:gs>
              <a:gs pos="100000">
                <a:srgbClr val="FF0075"/>
              </a:gs>
            </a:gsLst>
            <a:lin ang="16200000"/>
          </a:gradFill>
          <a:ln w="9525">
            <a:solidFill>
              <a:srgbClr val="EA0F77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73" name="Snip and Round Single Corner Rectangle 243">
            <a:extLst>
              <a:ext uri="{FF2B5EF4-FFF2-40B4-BE49-F238E27FC236}">
                <a16:creationId xmlns:a16="http://schemas.microsoft.com/office/drawing/2014/main" id="{BF08EDF1-3BBC-48D3-BCFD-5C5598FA5967}"/>
              </a:ext>
            </a:extLst>
          </p:cNvPr>
          <p:cNvSpPr>
            <a:spLocks/>
          </p:cNvSpPr>
          <p:nvPr/>
        </p:nvSpPr>
        <p:spPr bwMode="auto">
          <a:xfrm>
            <a:off x="8635578" y="3533775"/>
            <a:ext cx="279400" cy="117475"/>
          </a:xfrm>
          <a:custGeom>
            <a:avLst/>
            <a:gdLst>
              <a:gd name="T0" fmla="*/ 285005 w 285005"/>
              <a:gd name="T1" fmla="*/ 71705 h 143409"/>
              <a:gd name="T2" fmla="*/ 142503 w 285005"/>
              <a:gd name="T3" fmla="*/ 143409 h 143409"/>
              <a:gd name="T4" fmla="*/ 0 w 285005"/>
              <a:gd name="T5" fmla="*/ 71705 h 143409"/>
              <a:gd name="T6" fmla="*/ 142503 w 285005"/>
              <a:gd name="T7" fmla="*/ 0 h 14340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7001 w 285005"/>
              <a:gd name="T13" fmla="*/ 7001 h 143409"/>
              <a:gd name="T14" fmla="*/ 273054 w 285005"/>
              <a:gd name="T15" fmla="*/ 143409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005" h="143409">
                <a:moveTo>
                  <a:pt x="23902" y="0"/>
                </a:moveTo>
                <a:lnTo>
                  <a:pt x="261103" y="0"/>
                </a:lnTo>
                <a:lnTo>
                  <a:pt x="285005" y="23902"/>
                </a:lnTo>
                <a:lnTo>
                  <a:pt x="285005" y="143409"/>
                </a:lnTo>
                <a:lnTo>
                  <a:pt x="0" y="143409"/>
                </a:lnTo>
                <a:lnTo>
                  <a:pt x="0" y="23902"/>
                </a:lnTo>
                <a:lnTo>
                  <a:pt x="-1" y="23901"/>
                </a:lnTo>
                <a:cubicBezTo>
                  <a:pt x="-1" y="10701"/>
                  <a:pt x="10701" y="-1"/>
                  <a:pt x="23902" y="-1"/>
                </a:cubicBezTo>
                <a:close/>
              </a:path>
            </a:pathLst>
          </a:cu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l">
              <a:defRPr/>
            </a:pPr>
            <a:endParaRPr lang="en-US"/>
          </a:p>
        </p:txBody>
      </p:sp>
      <p:sp>
        <p:nvSpPr>
          <p:cNvPr id="74" name="Snip and Round Single Corner Rectangle 244">
            <a:extLst>
              <a:ext uri="{FF2B5EF4-FFF2-40B4-BE49-F238E27FC236}">
                <a16:creationId xmlns:a16="http://schemas.microsoft.com/office/drawing/2014/main" id="{D53ED4C0-4206-4180-B992-491BB66503DE}"/>
              </a:ext>
            </a:extLst>
          </p:cNvPr>
          <p:cNvSpPr>
            <a:spLocks/>
          </p:cNvSpPr>
          <p:nvPr/>
        </p:nvSpPr>
        <p:spPr bwMode="auto">
          <a:xfrm>
            <a:off x="8635578" y="3767138"/>
            <a:ext cx="279400" cy="117475"/>
          </a:xfrm>
          <a:custGeom>
            <a:avLst/>
            <a:gdLst>
              <a:gd name="T0" fmla="*/ 285005 w 285005"/>
              <a:gd name="T1" fmla="*/ 71705 h 143409"/>
              <a:gd name="T2" fmla="*/ 142503 w 285005"/>
              <a:gd name="T3" fmla="*/ 143409 h 143409"/>
              <a:gd name="T4" fmla="*/ 0 w 285005"/>
              <a:gd name="T5" fmla="*/ 71705 h 143409"/>
              <a:gd name="T6" fmla="*/ 142503 w 285005"/>
              <a:gd name="T7" fmla="*/ 0 h 14340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7001 w 285005"/>
              <a:gd name="T13" fmla="*/ 7001 h 143409"/>
              <a:gd name="T14" fmla="*/ 273054 w 285005"/>
              <a:gd name="T15" fmla="*/ 143409 h 1434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005" h="143409">
                <a:moveTo>
                  <a:pt x="23902" y="0"/>
                </a:moveTo>
                <a:lnTo>
                  <a:pt x="261103" y="0"/>
                </a:lnTo>
                <a:lnTo>
                  <a:pt x="285005" y="23902"/>
                </a:lnTo>
                <a:lnTo>
                  <a:pt x="285005" y="143409"/>
                </a:lnTo>
                <a:lnTo>
                  <a:pt x="0" y="143409"/>
                </a:lnTo>
                <a:lnTo>
                  <a:pt x="0" y="23902"/>
                </a:lnTo>
                <a:lnTo>
                  <a:pt x="-1" y="23901"/>
                </a:lnTo>
                <a:cubicBezTo>
                  <a:pt x="-1" y="10701"/>
                  <a:pt x="10701" y="-1"/>
                  <a:pt x="23902" y="-1"/>
                </a:cubicBezTo>
                <a:close/>
              </a:path>
            </a:pathLst>
          </a:cu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cap="flat" cmpd="sng">
            <a:solidFill>
              <a:srgbClr val="000000"/>
            </a:solidFill>
            <a:prstDash val="solid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l">
              <a:defRPr/>
            </a:pPr>
            <a:endParaRPr lang="en-US"/>
          </a:p>
        </p:txBody>
      </p:sp>
      <p:grpSp>
        <p:nvGrpSpPr>
          <p:cNvPr id="75" name="Group 362">
            <a:extLst>
              <a:ext uri="{FF2B5EF4-FFF2-40B4-BE49-F238E27FC236}">
                <a16:creationId xmlns:a16="http://schemas.microsoft.com/office/drawing/2014/main" id="{230EBB38-46F0-4342-8D00-BE6E8D3C3A5B}"/>
              </a:ext>
            </a:extLst>
          </p:cNvPr>
          <p:cNvGrpSpPr>
            <a:grpSpLocks/>
          </p:cNvGrpSpPr>
          <p:nvPr/>
        </p:nvGrpSpPr>
        <p:grpSpPr bwMode="auto">
          <a:xfrm>
            <a:off x="931441" y="3473450"/>
            <a:ext cx="139700" cy="1112838"/>
            <a:chOff x="142843" y="2786059"/>
            <a:chExt cx="143671" cy="1357322"/>
          </a:xfrm>
        </p:grpSpPr>
        <p:sp>
          <p:nvSpPr>
            <p:cNvPr id="76" name="Rectangle 255">
              <a:extLst>
                <a:ext uri="{FF2B5EF4-FFF2-40B4-BE49-F238E27FC236}">
                  <a16:creationId xmlns:a16="http://schemas.microsoft.com/office/drawing/2014/main" id="{47EE5F40-1C3C-454E-B27A-2999784A2880}"/>
                </a:ext>
              </a:extLst>
            </p:cNvPr>
            <p:cNvSpPr/>
            <p:nvPr/>
          </p:nvSpPr>
          <p:spPr>
            <a:xfrm>
              <a:off x="142843" y="2929343"/>
              <a:ext cx="143671" cy="107075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/>
            </a:p>
          </p:txBody>
        </p:sp>
        <p:cxnSp>
          <p:nvCxnSpPr>
            <p:cNvPr id="77" name="Straight Connector 256">
              <a:extLst>
                <a:ext uri="{FF2B5EF4-FFF2-40B4-BE49-F238E27FC236}">
                  <a16:creationId xmlns:a16="http://schemas.microsoft.com/office/drawing/2014/main" id="{CEF7D1B5-D6B0-48C9-B78C-2EBCEB4158A8}"/>
                </a:ext>
              </a:extLst>
            </p:cNvPr>
            <p:cNvCxnSpPr/>
            <p:nvPr/>
          </p:nvCxnSpPr>
          <p:spPr>
            <a:xfrm rot="5400000">
              <a:off x="-499997" y="3500541"/>
              <a:ext cx="128568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57">
              <a:extLst>
                <a:ext uri="{FF2B5EF4-FFF2-40B4-BE49-F238E27FC236}">
                  <a16:creationId xmlns:a16="http://schemas.microsoft.com/office/drawing/2014/main" id="{9D513461-817E-456D-9C9F-DD22BF8F9122}"/>
                </a:ext>
              </a:extLst>
            </p:cNvPr>
            <p:cNvCxnSpPr/>
            <p:nvPr/>
          </p:nvCxnSpPr>
          <p:spPr>
            <a:xfrm rot="5400000">
              <a:off x="-392964" y="3463903"/>
              <a:ext cx="1357322" cy="163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Diagonal Stripe 17">
            <a:extLst>
              <a:ext uri="{FF2B5EF4-FFF2-40B4-BE49-F238E27FC236}">
                <a16:creationId xmlns:a16="http://schemas.microsoft.com/office/drawing/2014/main" id="{CBD9E8CB-250B-4C35-8FE9-BCDCA2D76F50}"/>
              </a:ext>
            </a:extLst>
          </p:cNvPr>
          <p:cNvSpPr>
            <a:spLocks noChangeArrowheads="1"/>
          </p:cNvSpPr>
          <p:nvPr/>
        </p:nvSpPr>
        <p:spPr bwMode="auto">
          <a:xfrm rot="21402419" flipV="1">
            <a:off x="1934741" y="3975100"/>
            <a:ext cx="280987" cy="195263"/>
          </a:xfrm>
          <a:custGeom>
            <a:avLst/>
            <a:gdLst>
              <a:gd name="T0" fmla="*/ 143312 w 285752"/>
              <a:gd name="T1" fmla="*/ 119185 h 285753"/>
              <a:gd name="T2" fmla="*/ 0 w 285752"/>
              <a:gd name="T3" fmla="*/ 178777 h 285753"/>
              <a:gd name="T4" fmla="*/ 71656 w 285752"/>
              <a:gd name="T5" fmla="*/ 59592 h 285753"/>
              <a:gd name="T6" fmla="*/ 214968 w 285752"/>
              <a:gd name="T7" fmla="*/ 0 h 285753"/>
              <a:gd name="T8" fmla="*/ 0 60000 65536"/>
              <a:gd name="T9" fmla="*/ 11796480 60000 65536"/>
              <a:gd name="T10" fmla="*/ 11796480 60000 65536"/>
              <a:gd name="T11" fmla="*/ 17694720 60000 65536"/>
              <a:gd name="T12" fmla="*/ 0 w 285752"/>
              <a:gd name="T13" fmla="*/ 0 h 285753"/>
              <a:gd name="T14" fmla="*/ 214314 w 285752"/>
              <a:gd name="T15" fmla="*/ 214315 h 2857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752" h="285753">
                <a:moveTo>
                  <a:pt x="0" y="142877"/>
                </a:moveTo>
                <a:lnTo>
                  <a:pt x="142876" y="0"/>
                </a:lnTo>
                <a:lnTo>
                  <a:pt x="285752" y="0"/>
                </a:lnTo>
                <a:lnTo>
                  <a:pt x="0" y="285753"/>
                </a:lnTo>
                <a:close/>
              </a:path>
            </a:pathLst>
          </a:custGeom>
          <a:gradFill rotWithShape="1">
            <a:gsLst>
              <a:gs pos="0">
                <a:srgbClr val="9FB2B3"/>
              </a:gs>
              <a:gs pos="80000">
                <a:srgbClr val="D0E8EB"/>
              </a:gs>
              <a:gs pos="100000">
                <a:srgbClr val="D1EAEC"/>
              </a:gs>
            </a:gsLst>
            <a:lin ang="162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80" name="Diagonal Stripe 17">
            <a:extLst>
              <a:ext uri="{FF2B5EF4-FFF2-40B4-BE49-F238E27FC236}">
                <a16:creationId xmlns:a16="http://schemas.microsoft.com/office/drawing/2014/main" id="{FC0DDB9D-1154-40A3-A5CD-A3D98AA6A088}"/>
              </a:ext>
            </a:extLst>
          </p:cNvPr>
          <p:cNvSpPr>
            <a:spLocks noChangeArrowheads="1"/>
          </p:cNvSpPr>
          <p:nvPr/>
        </p:nvSpPr>
        <p:spPr bwMode="auto">
          <a:xfrm rot="1917951" flipV="1">
            <a:off x="2239541" y="4281488"/>
            <a:ext cx="280987" cy="195262"/>
          </a:xfrm>
          <a:custGeom>
            <a:avLst/>
            <a:gdLst>
              <a:gd name="T0" fmla="*/ 143312 w 285752"/>
              <a:gd name="T1" fmla="*/ 119184 h 285753"/>
              <a:gd name="T2" fmla="*/ 0 w 285752"/>
              <a:gd name="T3" fmla="*/ 178776 h 285753"/>
              <a:gd name="T4" fmla="*/ 71656 w 285752"/>
              <a:gd name="T5" fmla="*/ 59592 h 285753"/>
              <a:gd name="T6" fmla="*/ 214968 w 285752"/>
              <a:gd name="T7" fmla="*/ 0 h 285753"/>
              <a:gd name="T8" fmla="*/ 0 60000 65536"/>
              <a:gd name="T9" fmla="*/ 11796480 60000 65536"/>
              <a:gd name="T10" fmla="*/ 11796480 60000 65536"/>
              <a:gd name="T11" fmla="*/ 17694720 60000 65536"/>
              <a:gd name="T12" fmla="*/ 0 w 285752"/>
              <a:gd name="T13" fmla="*/ 0 h 285753"/>
              <a:gd name="T14" fmla="*/ 214314 w 285752"/>
              <a:gd name="T15" fmla="*/ 214315 h 2857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752" h="285753">
                <a:moveTo>
                  <a:pt x="0" y="142877"/>
                </a:moveTo>
                <a:lnTo>
                  <a:pt x="142876" y="0"/>
                </a:lnTo>
                <a:lnTo>
                  <a:pt x="285752" y="0"/>
                </a:lnTo>
                <a:lnTo>
                  <a:pt x="0" y="285753"/>
                </a:lnTo>
                <a:close/>
              </a:path>
            </a:pathLst>
          </a:custGeom>
          <a:gradFill rotWithShape="1">
            <a:gsLst>
              <a:gs pos="0">
                <a:srgbClr val="9FB2B3"/>
              </a:gs>
              <a:gs pos="80000">
                <a:srgbClr val="D0E8EB"/>
              </a:gs>
              <a:gs pos="100000">
                <a:srgbClr val="D1EAEC"/>
              </a:gs>
            </a:gsLst>
            <a:lin ang="162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sp>
        <p:nvSpPr>
          <p:cNvPr id="81" name="Diagonal Stripe 54">
            <a:extLst>
              <a:ext uri="{FF2B5EF4-FFF2-40B4-BE49-F238E27FC236}">
                <a16:creationId xmlns:a16="http://schemas.microsoft.com/office/drawing/2014/main" id="{C6F7368A-6729-4EA2-8833-C50E6D254C9E}"/>
              </a:ext>
            </a:extLst>
          </p:cNvPr>
          <p:cNvSpPr>
            <a:spLocks noChangeArrowheads="1"/>
          </p:cNvSpPr>
          <p:nvPr/>
        </p:nvSpPr>
        <p:spPr bwMode="auto">
          <a:xfrm rot="17425755">
            <a:off x="8655422" y="4190206"/>
            <a:ext cx="212725" cy="277813"/>
          </a:xfrm>
          <a:custGeom>
            <a:avLst/>
            <a:gdLst>
              <a:gd name="T0" fmla="*/ 94399 w 357192"/>
              <a:gd name="T1" fmla="*/ 112416 h 357191"/>
              <a:gd name="T2" fmla="*/ 0 w 357192"/>
              <a:gd name="T3" fmla="*/ 168623 h 357191"/>
              <a:gd name="T4" fmla="*/ 47200 w 357192"/>
              <a:gd name="T5" fmla="*/ 56208 h 357191"/>
              <a:gd name="T6" fmla="*/ 141598 w 357192"/>
              <a:gd name="T7" fmla="*/ 0 h 357191"/>
              <a:gd name="T8" fmla="*/ 0 60000 65536"/>
              <a:gd name="T9" fmla="*/ 2 60000 65536"/>
              <a:gd name="T10" fmla="*/ 2 60000 65536"/>
              <a:gd name="T11" fmla="*/ 3 60000 65536"/>
              <a:gd name="T12" fmla="*/ 0 w 357192"/>
              <a:gd name="T13" fmla="*/ 0 h 357191"/>
              <a:gd name="T14" fmla="*/ 267895 w 357192"/>
              <a:gd name="T15" fmla="*/ 267893 h 3571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57192" h="357191">
                <a:moveTo>
                  <a:pt x="0" y="178596"/>
                </a:moveTo>
                <a:lnTo>
                  <a:pt x="178596" y="0"/>
                </a:lnTo>
                <a:lnTo>
                  <a:pt x="357192" y="0"/>
                </a:lnTo>
                <a:lnTo>
                  <a:pt x="0" y="357191"/>
                </a:lnTo>
                <a:close/>
              </a:path>
            </a:pathLst>
          </a:custGeom>
          <a:gradFill rotWithShape="1">
            <a:gsLst>
              <a:gs pos="0">
                <a:srgbClr val="D1EAEC"/>
              </a:gs>
              <a:gs pos="20000">
                <a:srgbClr val="D0E8EB"/>
              </a:gs>
              <a:gs pos="100000">
                <a:srgbClr val="9FB2B3"/>
              </a:gs>
            </a:gsLst>
            <a:lin ang="5400000"/>
          </a:gradFill>
          <a:ln w="9525">
            <a:solidFill>
              <a:srgbClr val="D5E8EA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rot="10800000" anchor="ctr"/>
          <a:lstStyle/>
          <a:p>
            <a:pPr algn="l">
              <a:defRPr/>
            </a:pPr>
            <a:endParaRPr lang="en-US"/>
          </a:p>
        </p:txBody>
      </p:sp>
      <p:grpSp>
        <p:nvGrpSpPr>
          <p:cNvPr id="82" name="Group 310">
            <a:extLst>
              <a:ext uri="{FF2B5EF4-FFF2-40B4-BE49-F238E27FC236}">
                <a16:creationId xmlns:a16="http://schemas.microsoft.com/office/drawing/2014/main" id="{F92A7D8C-BDF1-4862-8758-0B8828FCFE09}"/>
              </a:ext>
            </a:extLst>
          </p:cNvPr>
          <p:cNvGrpSpPr>
            <a:grpSpLocks/>
          </p:cNvGrpSpPr>
          <p:nvPr/>
        </p:nvGrpSpPr>
        <p:grpSpPr bwMode="auto">
          <a:xfrm>
            <a:off x="888578" y="1373188"/>
            <a:ext cx="8380413" cy="1384300"/>
            <a:chOff x="70373" y="357418"/>
            <a:chExt cx="9002221" cy="1693998"/>
          </a:xfrm>
        </p:grpSpPr>
        <p:sp>
          <p:nvSpPr>
            <p:cNvPr id="83" name="Hexagon 96">
              <a:extLst>
                <a:ext uri="{FF2B5EF4-FFF2-40B4-BE49-F238E27FC236}">
                  <a16:creationId xmlns:a16="http://schemas.microsoft.com/office/drawing/2014/main" id="{389E5158-B485-4746-BD4B-50393700C3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5022" y="987223"/>
              <a:ext cx="285570" cy="214866"/>
            </a:xfrm>
            <a:prstGeom prst="hexagon">
              <a:avLst>
                <a:gd name="adj" fmla="val 25002"/>
                <a:gd name="vf" fmla="val 115470"/>
              </a:avLst>
            </a:prstGeom>
            <a:gradFill rotWithShape="1">
              <a:gsLst>
                <a:gs pos="0">
                  <a:srgbClr val="C9B5E8"/>
                </a:gs>
                <a:gs pos="35001">
                  <a:srgbClr val="D9CBEE"/>
                </a:gs>
                <a:gs pos="100000">
                  <a:srgbClr val="F0EAF9"/>
                </a:gs>
              </a:gsLst>
              <a:lin ang="16200000" scaled="1"/>
            </a:gradFill>
            <a:ln w="38100">
              <a:solidFill>
                <a:srgbClr val="7D60A0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rot="10800000" vert="eaVert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cxnSp>
          <p:nvCxnSpPr>
            <p:cNvPr id="84" name="Straight Connector 97">
              <a:extLst>
                <a:ext uri="{FF2B5EF4-FFF2-40B4-BE49-F238E27FC236}">
                  <a16:creationId xmlns:a16="http://schemas.microsoft.com/office/drawing/2014/main" id="{BFE352D6-B1C6-48BE-B49C-890A3149B2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5462" y="1093666"/>
              <a:ext cx="8787132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5" name="Rectangle 98">
              <a:extLst>
                <a:ext uri="{FF2B5EF4-FFF2-40B4-BE49-F238E27FC236}">
                  <a16:creationId xmlns:a16="http://schemas.microsoft.com/office/drawing/2014/main" id="{9369736D-27CB-4275-981F-B54C6DD069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106" y="951871"/>
              <a:ext cx="213162" cy="285570"/>
            </a:xfrm>
            <a:prstGeom prst="rect">
              <a:avLst/>
            </a:prstGeom>
            <a:gradFill rotWithShape="1">
              <a:gsLst>
                <a:gs pos="0">
                  <a:srgbClr val="5D417E"/>
                </a:gs>
                <a:gs pos="80000">
                  <a:srgbClr val="7B58A6"/>
                </a:gs>
                <a:gs pos="100000">
                  <a:srgbClr val="7B57A8"/>
                </a:gs>
              </a:gsLst>
              <a:lin ang="16200000"/>
            </a:gradFill>
            <a:ln w="9525">
              <a:solidFill>
                <a:srgbClr val="7D60A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86" name="Rectangle 99">
              <a:extLst>
                <a:ext uri="{FF2B5EF4-FFF2-40B4-BE49-F238E27FC236}">
                  <a16:creationId xmlns:a16="http://schemas.microsoft.com/office/drawing/2014/main" id="{45F528F8-07BB-48B0-9C03-AC6260D46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90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5D417E"/>
                </a:gs>
                <a:gs pos="80000">
                  <a:srgbClr val="7B58A6"/>
                </a:gs>
                <a:gs pos="100000">
                  <a:srgbClr val="7B57A8"/>
                </a:gs>
              </a:gsLst>
              <a:lin ang="16200000"/>
            </a:gradFill>
            <a:ln w="9525">
              <a:solidFill>
                <a:srgbClr val="7D60A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87" name="Straight Connector 100">
              <a:extLst>
                <a:ext uri="{FF2B5EF4-FFF2-40B4-BE49-F238E27FC236}">
                  <a16:creationId xmlns:a16="http://schemas.microsoft.com/office/drawing/2014/main" id="{2FBB3FCF-EF46-41A5-B9EB-2C9577651D4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999878" y="1165092"/>
              <a:ext cx="214292" cy="71440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8" name="Straight Connector 101">
              <a:extLst>
                <a:ext uri="{FF2B5EF4-FFF2-40B4-BE49-F238E27FC236}">
                  <a16:creationId xmlns:a16="http://schemas.microsoft.com/office/drawing/2014/main" id="{D4497B6F-C9D8-4669-AB20-B47DAE4DBD7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39615" y="1165092"/>
              <a:ext cx="214292" cy="71440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" name="Straight Connector 102">
              <a:extLst>
                <a:ext uri="{FF2B5EF4-FFF2-40B4-BE49-F238E27FC236}">
                  <a16:creationId xmlns:a16="http://schemas.microsoft.com/office/drawing/2014/main" id="{F952CF5F-BDA1-4505-B6EF-41FD41F909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42744" y="1307958"/>
              <a:ext cx="269885" cy="1587"/>
            </a:xfrm>
            <a:prstGeom prst="line">
              <a:avLst/>
            </a:prstGeom>
            <a:noFill/>
            <a:ln w="9525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103">
              <a:extLst>
                <a:ext uri="{FF2B5EF4-FFF2-40B4-BE49-F238E27FC236}">
                  <a16:creationId xmlns:a16="http://schemas.microsoft.com/office/drawing/2014/main" id="{15AF2DF8-71CF-448E-9CFB-BA2C2E901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579" y="1237442"/>
              <a:ext cx="46043" cy="213692"/>
            </a:xfrm>
            <a:prstGeom prst="rect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1" name="Rectangle 104">
              <a:extLst>
                <a:ext uri="{FF2B5EF4-FFF2-40B4-BE49-F238E27FC236}">
                  <a16:creationId xmlns:a16="http://schemas.microsoft.com/office/drawing/2014/main" id="{2338A49E-8583-490C-9073-73901AF55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9043" y="1237442"/>
              <a:ext cx="46043" cy="213692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92" name="Straight Connector 105">
              <a:extLst>
                <a:ext uri="{FF2B5EF4-FFF2-40B4-BE49-F238E27FC236}">
                  <a16:creationId xmlns:a16="http://schemas.microsoft.com/office/drawing/2014/main" id="{BD21D2F2-9F08-4DFF-B546-933B75F8B3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285482" y="1165087"/>
              <a:ext cx="285723" cy="1428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3" name="Oval 106">
              <a:extLst>
                <a:ext uri="{FF2B5EF4-FFF2-40B4-BE49-F238E27FC236}">
                  <a16:creationId xmlns:a16="http://schemas.microsoft.com/office/drawing/2014/main" id="{6C44A186-6F1A-441D-B906-10161EE99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484" y="1307377"/>
              <a:ext cx="143244" cy="143757"/>
            </a:xfrm>
            <a:prstGeom prst="ellipse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4" name="Rectangle 107">
              <a:extLst>
                <a:ext uri="{FF2B5EF4-FFF2-40B4-BE49-F238E27FC236}">
                  <a16:creationId xmlns:a16="http://schemas.microsoft.com/office/drawing/2014/main" id="{A8CA3684-C3BA-431A-815E-2060E34F3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4622" y="1237442"/>
              <a:ext cx="46042" cy="213692"/>
            </a:xfrm>
            <a:prstGeom prst="rect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5" name="Rectangle 108">
              <a:extLst>
                <a:ext uri="{FF2B5EF4-FFF2-40B4-BE49-F238E27FC236}">
                  <a16:creationId xmlns:a16="http://schemas.microsoft.com/office/drawing/2014/main" id="{94DA4F11-4538-454A-98E8-8F115C8E1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272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6" name="Rectangle 109">
              <a:extLst>
                <a:ext uri="{FF2B5EF4-FFF2-40B4-BE49-F238E27FC236}">
                  <a16:creationId xmlns:a16="http://schemas.microsoft.com/office/drawing/2014/main" id="{D157F7C7-4536-406C-9719-2FD0865EE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9055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7" name="Rectangle 110">
              <a:extLst>
                <a:ext uri="{FF2B5EF4-FFF2-40B4-BE49-F238E27FC236}">
                  <a16:creationId xmlns:a16="http://schemas.microsoft.com/office/drawing/2014/main" id="{5D1564A4-2FB3-48C0-98A5-763D5198F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0410" y="951871"/>
              <a:ext cx="213161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8" name="Rectangle 111">
              <a:extLst>
                <a:ext uri="{FF2B5EF4-FFF2-40B4-BE49-F238E27FC236}">
                  <a16:creationId xmlns:a16="http://schemas.microsoft.com/office/drawing/2014/main" id="{A64BB0E3-8A3B-426B-9787-FF8B9EC02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193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Rectangle 112">
              <a:extLst>
                <a:ext uri="{FF2B5EF4-FFF2-40B4-BE49-F238E27FC236}">
                  <a16:creationId xmlns:a16="http://schemas.microsoft.com/office/drawing/2014/main" id="{73D6D06D-441A-48AB-9CD2-E14188D67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544" y="951871"/>
              <a:ext cx="143244" cy="285570"/>
            </a:xfrm>
            <a:prstGeom prst="rect">
              <a:avLst/>
            </a:prstGeom>
            <a:gradFill rotWithShape="1"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/>
            </a:gradFill>
            <a:ln w="9525">
              <a:solidFill>
                <a:srgbClr val="F6924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0" name="Trapezoid 113">
              <a:extLst>
                <a:ext uri="{FF2B5EF4-FFF2-40B4-BE49-F238E27FC236}">
                  <a16:creationId xmlns:a16="http://schemas.microsoft.com/office/drawing/2014/main" id="{FED3991E-C782-44E6-8AA4-C4B66C03A52B}"/>
                </a:ext>
              </a:extLst>
            </p:cNvPr>
            <p:cNvSpPr/>
            <p:nvPr/>
          </p:nvSpPr>
          <p:spPr>
            <a:xfrm>
              <a:off x="3071682" y="808115"/>
              <a:ext cx="499650" cy="285570"/>
            </a:xfrm>
            <a:prstGeom prst="trapezoid">
              <a:avLst>
                <a:gd name="adj" fmla="val 44259"/>
              </a:avLst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1" name="Rectangle 114">
              <a:extLst>
                <a:ext uri="{FF2B5EF4-FFF2-40B4-BE49-F238E27FC236}">
                  <a16:creationId xmlns:a16="http://schemas.microsoft.com/office/drawing/2014/main" id="{F70DFE27-C86B-4859-A512-26154B780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336" y="951871"/>
              <a:ext cx="213162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2" name="Rectangle 115">
              <a:extLst>
                <a:ext uri="{FF2B5EF4-FFF2-40B4-BE49-F238E27FC236}">
                  <a16:creationId xmlns:a16="http://schemas.microsoft.com/office/drawing/2014/main" id="{642B9EF6-275D-41C1-8CB4-E0854EB2D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120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3" name="Rectangle 116">
              <a:extLst>
                <a:ext uri="{FF2B5EF4-FFF2-40B4-BE49-F238E27FC236}">
                  <a16:creationId xmlns:a16="http://schemas.microsoft.com/office/drawing/2014/main" id="{BA031670-4E2A-43DC-8AFF-AD93C30A9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3608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2787A0"/>
                </a:gs>
                <a:gs pos="80000">
                  <a:srgbClr val="36B1D2"/>
                </a:gs>
                <a:gs pos="100000">
                  <a:srgbClr val="34B3D6"/>
                </a:gs>
              </a:gsLst>
              <a:lin ang="16200000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4" name="Rectangle 117">
              <a:extLst>
                <a:ext uri="{FF2B5EF4-FFF2-40B4-BE49-F238E27FC236}">
                  <a16:creationId xmlns:a16="http://schemas.microsoft.com/office/drawing/2014/main" id="{F2A8E630-6338-4EAC-928F-74A7AD85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4879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5" name="Rectangle 118">
              <a:extLst>
                <a:ext uri="{FF2B5EF4-FFF2-40B4-BE49-F238E27FC236}">
                  <a16:creationId xmlns:a16="http://schemas.microsoft.com/office/drawing/2014/main" id="{A2A27BDE-C5F3-4ABE-A752-7F7CF703E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1368" y="951871"/>
              <a:ext cx="213162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6" name="Trapezoid 119">
              <a:extLst>
                <a:ext uri="{FF2B5EF4-FFF2-40B4-BE49-F238E27FC236}">
                  <a16:creationId xmlns:a16="http://schemas.microsoft.com/office/drawing/2014/main" id="{77588EEA-A145-4516-ACF4-98CDAADE7444}"/>
                </a:ext>
              </a:extLst>
            </p:cNvPr>
            <p:cNvSpPr/>
            <p:nvPr/>
          </p:nvSpPr>
          <p:spPr>
            <a:xfrm>
              <a:off x="6286152" y="808115"/>
              <a:ext cx="499649" cy="285570"/>
            </a:xfrm>
            <a:prstGeom prst="trapezoid">
              <a:avLst>
                <a:gd name="adj" fmla="val 44259"/>
              </a:avLst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7" name="Rectangle 120">
              <a:extLst>
                <a:ext uri="{FF2B5EF4-FFF2-40B4-BE49-F238E27FC236}">
                  <a16:creationId xmlns:a16="http://schemas.microsoft.com/office/drawing/2014/main" id="{0164AEAD-682E-4899-AF38-69727F860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7423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8" name="Rectangle 121">
              <a:extLst>
                <a:ext uri="{FF2B5EF4-FFF2-40B4-BE49-F238E27FC236}">
                  <a16:creationId xmlns:a16="http://schemas.microsoft.com/office/drawing/2014/main" id="{BB8D3F3F-ED4C-4A42-A57C-0B85CDA7F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3912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9" name="Rectangle 122">
              <a:extLst>
                <a:ext uri="{FF2B5EF4-FFF2-40B4-BE49-F238E27FC236}">
                  <a16:creationId xmlns:a16="http://schemas.microsoft.com/office/drawing/2014/main" id="{1D0ECA63-FAD8-4B6E-B045-F1EBDB731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8695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0" name="Rectangle 123">
              <a:extLst>
                <a:ext uri="{FF2B5EF4-FFF2-40B4-BE49-F238E27FC236}">
                  <a16:creationId xmlns:a16="http://schemas.microsoft.com/office/drawing/2014/main" id="{DBAA63D3-16F5-49A7-8ECC-1064AEE9D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5184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1" name="Rectangle 124">
              <a:extLst>
                <a:ext uri="{FF2B5EF4-FFF2-40B4-BE49-F238E27FC236}">
                  <a16:creationId xmlns:a16="http://schemas.microsoft.com/office/drawing/2014/main" id="{D626755E-F853-4312-A2A4-E685BCBEF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1673" y="951871"/>
              <a:ext cx="213161" cy="285570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12" name="Straight Connector 125">
              <a:extLst>
                <a:ext uri="{FF2B5EF4-FFF2-40B4-BE49-F238E27FC236}">
                  <a16:creationId xmlns:a16="http://schemas.microsoft.com/office/drawing/2014/main" id="{E15B6713-A8DF-44DD-83ED-E5AD7316F2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1499963" y="879364"/>
              <a:ext cx="285723" cy="1428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" name="Oval 126">
              <a:extLst>
                <a:ext uri="{FF2B5EF4-FFF2-40B4-BE49-F238E27FC236}">
                  <a16:creationId xmlns:a16="http://schemas.microsoft.com/office/drawing/2014/main" id="{628D7C7F-D1E7-49A5-B00B-755F62A17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649" y="736236"/>
              <a:ext cx="143244" cy="143757"/>
            </a:xfrm>
            <a:prstGeom prst="ellipse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14" name="Straight Connector 127">
              <a:extLst>
                <a:ext uri="{FF2B5EF4-FFF2-40B4-BE49-F238E27FC236}">
                  <a16:creationId xmlns:a16="http://schemas.microsoft.com/office/drawing/2014/main" id="{37A1EF2D-821E-4642-BE9E-597F420C1F5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 flipH="1" flipV="1">
              <a:off x="4392493" y="879364"/>
              <a:ext cx="285723" cy="1428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5" name="Oval 128">
              <a:extLst>
                <a:ext uri="{FF2B5EF4-FFF2-40B4-BE49-F238E27FC236}">
                  <a16:creationId xmlns:a16="http://schemas.microsoft.com/office/drawing/2014/main" id="{96F389D3-76C3-43C3-A48C-F0B83C0DB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820" y="736236"/>
              <a:ext cx="143244" cy="143757"/>
            </a:xfrm>
            <a:prstGeom prst="ellipse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6" name="Rounded Rectangle 129">
              <a:extLst>
                <a:ext uri="{FF2B5EF4-FFF2-40B4-BE49-F238E27FC236}">
                  <a16:creationId xmlns:a16="http://schemas.microsoft.com/office/drawing/2014/main" id="{5EA29680-C3A0-47A2-A456-E0789A4F7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944" y="1021807"/>
              <a:ext cx="213162" cy="1437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7" name="Rounded Rectangle 130">
              <a:extLst>
                <a:ext uri="{FF2B5EF4-FFF2-40B4-BE49-F238E27FC236}">
                  <a16:creationId xmlns:a16="http://schemas.microsoft.com/office/drawing/2014/main" id="{7D3F751C-4EB4-4687-AA22-B6AF7471C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7728" y="1021807"/>
              <a:ext cx="214866" cy="1437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8" name="Flowchart: Decision 131">
              <a:extLst>
                <a:ext uri="{FF2B5EF4-FFF2-40B4-BE49-F238E27FC236}">
                  <a16:creationId xmlns:a16="http://schemas.microsoft.com/office/drawing/2014/main" id="{4B9334A1-FF3A-4EB0-BB5B-93812B4D0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282" y="1000437"/>
              <a:ext cx="71622" cy="141815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19" name="Flowchart: Decision 132">
              <a:extLst>
                <a:ext uri="{FF2B5EF4-FFF2-40B4-BE49-F238E27FC236}">
                  <a16:creationId xmlns:a16="http://schemas.microsoft.com/office/drawing/2014/main" id="{5EE3D10E-A3DD-4F04-AE0B-B558BD5AB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3529" y="1000437"/>
              <a:ext cx="71622" cy="141815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0" name="Flowchart: Decision 133">
              <a:extLst>
                <a:ext uri="{FF2B5EF4-FFF2-40B4-BE49-F238E27FC236}">
                  <a16:creationId xmlns:a16="http://schemas.microsoft.com/office/drawing/2014/main" id="{7F361A2C-2064-4389-8087-A0B73F7B3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8775" y="1000437"/>
              <a:ext cx="71622" cy="141815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1" name="Flowchart: Decision 134">
              <a:extLst>
                <a:ext uri="{FF2B5EF4-FFF2-40B4-BE49-F238E27FC236}">
                  <a16:creationId xmlns:a16="http://schemas.microsoft.com/office/drawing/2014/main" id="{09472E2D-72E0-446C-A0FE-B7466C86B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893" y="1015979"/>
              <a:ext cx="69916" cy="143757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2" name="Flowchart: Decision 135">
              <a:extLst>
                <a:ext uri="{FF2B5EF4-FFF2-40B4-BE49-F238E27FC236}">
                  <a16:creationId xmlns:a16="http://schemas.microsoft.com/office/drawing/2014/main" id="{5A6238A0-3740-4B7C-944B-8758CA883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329" y="1015979"/>
              <a:ext cx="71622" cy="143757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3" name="Flowchart: Decision 136">
              <a:extLst>
                <a:ext uri="{FF2B5EF4-FFF2-40B4-BE49-F238E27FC236}">
                  <a16:creationId xmlns:a16="http://schemas.microsoft.com/office/drawing/2014/main" id="{83D173A5-0E9D-419A-9950-A4660D91E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5765" y="1015979"/>
              <a:ext cx="71622" cy="143757"/>
            </a:xfrm>
            <a:prstGeom prst="flowChartDecision">
              <a:avLst/>
            </a:prstGeom>
            <a:gradFill rotWithShape="1">
              <a:gsLst>
                <a:gs pos="0">
                  <a:srgbClr val="FFA2A1"/>
                </a:gs>
                <a:gs pos="35001">
                  <a:srgbClr val="FFBEBD"/>
                </a:gs>
                <a:gs pos="100000">
                  <a:srgbClr val="FFE5E5"/>
                </a:gs>
              </a:gsLst>
              <a:lin ang="16200000" scaled="1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4" name="Rectangle 137">
              <a:extLst>
                <a:ext uri="{FF2B5EF4-FFF2-40B4-BE49-F238E27FC236}">
                  <a16:creationId xmlns:a16="http://schemas.microsoft.com/office/drawing/2014/main" id="{47674591-25EB-41B6-AAB7-70EEA4FAB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8391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5" name="Rectangle 138">
              <a:extLst>
                <a:ext uri="{FF2B5EF4-FFF2-40B4-BE49-F238E27FC236}">
                  <a16:creationId xmlns:a16="http://schemas.microsoft.com/office/drawing/2014/main" id="{DFCCC6BD-F52A-47BA-9B23-CB543968E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6455" y="951871"/>
              <a:ext cx="214866" cy="285570"/>
            </a:xfrm>
            <a:prstGeom prst="rect">
              <a:avLst/>
            </a:prstGeom>
            <a:gradFill rotWithShape="1">
              <a:gsLst>
                <a:gs pos="0">
                  <a:srgbClr val="9EEAFF"/>
                </a:gs>
                <a:gs pos="35001">
                  <a:srgbClr val="BBEFFF"/>
                </a:gs>
                <a:gs pos="100000">
                  <a:srgbClr val="E4F9FF"/>
                </a:gs>
              </a:gsLst>
              <a:lin ang="16200000" scaled="1"/>
            </a:gradFill>
            <a:ln w="9525">
              <a:solidFill>
                <a:srgbClr val="46AAC5"/>
              </a:solidFill>
              <a:miter lim="800000"/>
              <a:headEnd/>
              <a:tailEnd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6" name="Rectangle 139">
              <a:extLst>
                <a:ext uri="{FF2B5EF4-FFF2-40B4-BE49-F238E27FC236}">
                  <a16:creationId xmlns:a16="http://schemas.microsoft.com/office/drawing/2014/main" id="{63771F44-AC97-4827-8A5F-8F791521E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0201" y="1237442"/>
              <a:ext cx="46043" cy="213692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27" name="Rectangle 140">
              <a:extLst>
                <a:ext uri="{FF2B5EF4-FFF2-40B4-BE49-F238E27FC236}">
                  <a16:creationId xmlns:a16="http://schemas.microsoft.com/office/drawing/2014/main" id="{26405C10-858C-4E0B-95E5-51B2E9BC6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665" y="1237442"/>
              <a:ext cx="46043" cy="213692"/>
            </a:xfrm>
            <a:prstGeom prst="rect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28" name="Rectangle 141">
              <a:extLst>
                <a:ext uri="{FF2B5EF4-FFF2-40B4-BE49-F238E27FC236}">
                  <a16:creationId xmlns:a16="http://schemas.microsoft.com/office/drawing/2014/main" id="{9E71F045-8D07-46FC-BB68-EDBAB0817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245" y="1237442"/>
              <a:ext cx="46042" cy="213692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29" name="Rectangle 142">
              <a:extLst>
                <a:ext uri="{FF2B5EF4-FFF2-40B4-BE49-F238E27FC236}">
                  <a16:creationId xmlns:a16="http://schemas.microsoft.com/office/drawing/2014/main" id="{4F8C582E-9B44-40BA-89C5-F2DC90EC9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119" y="1237442"/>
              <a:ext cx="46042" cy="213692"/>
            </a:xfrm>
            <a:prstGeom prst="rect">
              <a:avLst/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30" name="Rectangle 143">
              <a:extLst>
                <a:ext uri="{FF2B5EF4-FFF2-40B4-BE49-F238E27FC236}">
                  <a16:creationId xmlns:a16="http://schemas.microsoft.com/office/drawing/2014/main" id="{D1B7D2E1-5B04-49F7-B4BE-1EFE4AF86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2287" y="1237442"/>
              <a:ext cx="46043" cy="213692"/>
            </a:xfrm>
            <a:prstGeom prst="rect">
              <a:avLst/>
            </a:prstGeom>
            <a:gradFill rotWithShape="1">
              <a:gsLst>
                <a:gs pos="0">
                  <a:srgbClr val="769535"/>
                </a:gs>
                <a:gs pos="80000">
                  <a:srgbClr val="9BC348"/>
                </a:gs>
                <a:gs pos="100000">
                  <a:srgbClr val="9CC746"/>
                </a:gs>
              </a:gsLst>
              <a:lin ang="16200000"/>
            </a:gradFill>
            <a:ln w="9525">
              <a:solidFill>
                <a:srgbClr val="98B954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31" name="TextBox 147">
              <a:extLst>
                <a:ext uri="{FF2B5EF4-FFF2-40B4-BE49-F238E27FC236}">
                  <a16:creationId xmlns:a16="http://schemas.microsoft.com/office/drawing/2014/main" id="{BC5D43BF-5665-464D-951B-6C5A7E0159F5}"/>
                </a:ext>
              </a:extLst>
            </p:cNvPr>
            <p:cNvSpPr txBox="1"/>
            <p:nvPr/>
          </p:nvSpPr>
          <p:spPr bwMode="auto">
            <a:xfrm>
              <a:off x="2213922" y="1692024"/>
              <a:ext cx="429733" cy="3360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>
                  <a:solidFill>
                    <a:sysClr val="window" lastClr="FFFFFF">
                      <a:lumMod val="65000"/>
                    </a:sysClr>
                  </a:solidFill>
                  <a:latin typeface="Calibri"/>
                  <a:ea typeface="ＭＳ Ｐゴシック" pitchFamily="-128" charset="-128"/>
                </a:rPr>
                <a:t>L1</a:t>
              </a:r>
            </a:p>
          </p:txBody>
        </p:sp>
        <p:grpSp>
          <p:nvGrpSpPr>
            <p:cNvPr id="132" name="Group 77">
              <a:extLst>
                <a:ext uri="{FF2B5EF4-FFF2-40B4-BE49-F238E27FC236}">
                  <a16:creationId xmlns:a16="http://schemas.microsoft.com/office/drawing/2014/main" id="{DB867393-A675-4139-A27B-C621C7F653A4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1714266" y="1357160"/>
              <a:ext cx="1285926" cy="357155"/>
              <a:chOff x="499870" y="3000727"/>
              <a:chExt cx="1786000" cy="499902"/>
            </a:xfrm>
          </p:grpSpPr>
          <p:cxnSp>
            <p:nvCxnSpPr>
              <p:cNvPr id="158" name="Straight Connector 181">
                <a:extLst>
                  <a:ext uri="{FF2B5EF4-FFF2-40B4-BE49-F238E27FC236}">
                    <a16:creationId xmlns:a16="http://schemas.microsoft.com/office/drawing/2014/main" id="{FB569A68-73CD-4136-9B80-97FF978C55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91843" y="3322045"/>
                <a:ext cx="286611" cy="70558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9" name="Straight Connector 182">
                <a:extLst>
                  <a:ext uri="{FF2B5EF4-FFF2-40B4-BE49-F238E27FC236}">
                    <a16:creationId xmlns:a16="http://schemas.microsoft.com/office/drawing/2014/main" id="{90167B28-C2E7-4784-8303-EB3DBCCD4C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107285" y="3322045"/>
                <a:ext cx="286611" cy="70558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0" name="Straight Connector 183">
                <a:extLst>
                  <a:ext uri="{FF2B5EF4-FFF2-40B4-BE49-F238E27FC236}">
                    <a16:creationId xmlns:a16="http://schemas.microsoft.com/office/drawing/2014/main" id="{FC298299-A80B-4959-9E83-005D7FD5C5A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0427" y="3214018"/>
                <a:ext cx="1644885" cy="2222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1" name="Straight Connector 184">
                <a:extLst>
                  <a:ext uri="{FF2B5EF4-FFF2-40B4-BE49-F238E27FC236}">
                    <a16:creationId xmlns:a16="http://schemas.microsoft.com/office/drawing/2014/main" id="{C8888FDD-0585-4FDA-8015-4FF75E629C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21504" y="3105168"/>
                <a:ext cx="213291" cy="441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3" name="TextBox 150">
              <a:extLst>
                <a:ext uri="{FF2B5EF4-FFF2-40B4-BE49-F238E27FC236}">
                  <a16:creationId xmlns:a16="http://schemas.microsoft.com/office/drawing/2014/main" id="{3F2ADB70-2647-478C-A191-739F8A0AB2B3}"/>
                </a:ext>
              </a:extLst>
            </p:cNvPr>
            <p:cNvSpPr txBox="1"/>
            <p:nvPr/>
          </p:nvSpPr>
          <p:spPr bwMode="auto">
            <a:xfrm>
              <a:off x="2213922" y="357418"/>
              <a:ext cx="670178" cy="3360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>
                  <a:solidFill>
                    <a:sysClr val="window" lastClr="FFFFFF">
                      <a:lumMod val="65000"/>
                    </a:sysClr>
                  </a:solidFill>
                  <a:latin typeface="Calibri"/>
                  <a:ea typeface="ＭＳ Ｐゴシック" pitchFamily="-128" charset="-128"/>
                </a:rPr>
                <a:t>X-band</a:t>
              </a:r>
            </a:p>
          </p:txBody>
        </p:sp>
        <p:cxnSp>
          <p:nvCxnSpPr>
            <p:cNvPr id="134" name="Straight Connector 151">
              <a:extLst>
                <a:ext uri="{FF2B5EF4-FFF2-40B4-BE49-F238E27FC236}">
                  <a16:creationId xmlns:a16="http://schemas.microsoft.com/office/drawing/2014/main" id="{B7D0AFBF-C953-4EB3-8E6A-5930BE7241CB}"/>
                </a:ext>
              </a:extLst>
            </p:cNvPr>
            <p:cNvCxnSpPr>
              <a:cxnSpLocks noChangeShapeType="1"/>
              <a:stCxn id="99" idx="0"/>
              <a:endCxn id="133" idx="2"/>
            </p:cNvCxnSpPr>
            <p:nvPr/>
          </p:nvCxnSpPr>
          <p:spPr bwMode="auto">
            <a:xfrm rot="5400000" flipH="1" flipV="1">
              <a:off x="2326442" y="726960"/>
              <a:ext cx="254629" cy="193062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5" name="TextBox 152">
              <a:extLst>
                <a:ext uri="{FF2B5EF4-FFF2-40B4-BE49-F238E27FC236}">
                  <a16:creationId xmlns:a16="http://schemas.microsoft.com/office/drawing/2014/main" id="{8FD8D0DD-1422-4654-8745-2FBF9072405F}"/>
                </a:ext>
              </a:extLst>
            </p:cNvPr>
            <p:cNvSpPr txBox="1"/>
            <p:nvPr/>
          </p:nvSpPr>
          <p:spPr bwMode="auto">
            <a:xfrm>
              <a:off x="3102377" y="1192761"/>
              <a:ext cx="460428" cy="3360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US" altLang="it-IT" sz="1200" b="1">
                  <a:solidFill>
                    <a:schemeClr val="accent2"/>
                  </a:solidFill>
                  <a:latin typeface="Calibri" panose="020F0502020204030204" pitchFamily="34" charset="0"/>
                  <a:ea typeface="MS PGothic" panose="020B0600070205080204" pitchFamily="34" charset="-128"/>
                </a:rPr>
                <a:t>BC1</a:t>
              </a:r>
            </a:p>
          </p:txBody>
        </p:sp>
        <p:sp>
          <p:nvSpPr>
            <p:cNvPr id="136" name="TextBox 154">
              <a:extLst>
                <a:ext uri="{FF2B5EF4-FFF2-40B4-BE49-F238E27FC236}">
                  <a16:creationId xmlns:a16="http://schemas.microsoft.com/office/drawing/2014/main" id="{446A57DE-0606-4D90-9DC7-E1F7C95666A6}"/>
                </a:ext>
              </a:extLst>
            </p:cNvPr>
            <p:cNvSpPr txBox="1"/>
            <p:nvPr/>
          </p:nvSpPr>
          <p:spPr bwMode="auto">
            <a:xfrm>
              <a:off x="4928742" y="1692024"/>
              <a:ext cx="358111" cy="3360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>
                  <a:solidFill>
                    <a:sysClr val="window" lastClr="FFFFFF">
                      <a:lumMod val="65000"/>
                    </a:sysClr>
                  </a:solidFill>
                  <a:latin typeface="Calibri"/>
                  <a:ea typeface="ＭＳ Ｐゴシック" pitchFamily="-128" charset="-128"/>
                </a:rPr>
                <a:t>L2</a:t>
              </a:r>
            </a:p>
          </p:txBody>
        </p:sp>
        <p:grpSp>
          <p:nvGrpSpPr>
            <p:cNvPr id="137" name="Group 77">
              <a:extLst>
                <a:ext uri="{FF2B5EF4-FFF2-40B4-BE49-F238E27FC236}">
                  <a16:creationId xmlns:a16="http://schemas.microsoft.com/office/drawing/2014/main" id="{911640C6-7553-41EE-8BEA-348A31AE5201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571871" y="1357171"/>
              <a:ext cx="1071611" cy="368264"/>
              <a:chOff x="499950" y="2985181"/>
              <a:chExt cx="1786001" cy="515454"/>
            </a:xfrm>
          </p:grpSpPr>
          <p:cxnSp>
            <p:nvCxnSpPr>
              <p:cNvPr id="154" name="Straight Connector 177">
                <a:extLst>
                  <a:ext uri="{FF2B5EF4-FFF2-40B4-BE49-F238E27FC236}">
                    <a16:creationId xmlns:a16="http://schemas.microsoft.com/office/drawing/2014/main" id="{5B6DDD3C-6DCE-4E2F-8BC4-6162BEDB6E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92365" y="3321609"/>
                <a:ext cx="286611" cy="71441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5" name="Straight Connector 178">
                <a:extLst>
                  <a:ext uri="{FF2B5EF4-FFF2-40B4-BE49-F238E27FC236}">
                    <a16:creationId xmlns:a16="http://schemas.microsoft.com/office/drawing/2014/main" id="{5C910C0E-0970-4D9F-A057-5093EF173F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106925" y="3321609"/>
                <a:ext cx="286611" cy="71441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6" name="Straight Connector 179">
                <a:extLst>
                  <a:ext uri="{FF2B5EF4-FFF2-40B4-BE49-F238E27FC236}">
                    <a16:creationId xmlns:a16="http://schemas.microsoft.com/office/drawing/2014/main" id="{D6E90AF2-6A0B-471E-8B04-E73F7B480D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1390" y="3214024"/>
                <a:ext cx="1643120" cy="2222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7" name="Straight Connector 180">
                <a:extLst>
                  <a:ext uri="{FF2B5EF4-FFF2-40B4-BE49-F238E27FC236}">
                    <a16:creationId xmlns:a16="http://schemas.microsoft.com/office/drawing/2014/main" id="{F06B9109-1CC5-4299-BE39-0E6DF8C464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20913" y="3090291"/>
                <a:ext cx="215512" cy="5292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8" name="TextBox 156">
              <a:extLst>
                <a:ext uri="{FF2B5EF4-FFF2-40B4-BE49-F238E27FC236}">
                  <a16:creationId xmlns:a16="http://schemas.microsoft.com/office/drawing/2014/main" id="{BF8DA569-95A3-46F9-BD2F-8D493954E4B5}"/>
                </a:ext>
              </a:extLst>
            </p:cNvPr>
            <p:cNvSpPr txBox="1"/>
            <p:nvPr/>
          </p:nvSpPr>
          <p:spPr bwMode="auto">
            <a:xfrm>
              <a:off x="5786502" y="1692024"/>
              <a:ext cx="404154" cy="3360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>
                  <a:solidFill>
                    <a:sysClr val="window" lastClr="FFFFFF">
                      <a:lumMod val="65000"/>
                    </a:sysClr>
                  </a:solidFill>
                  <a:latin typeface="Calibri"/>
                  <a:ea typeface="ＭＳ Ｐゴシック" pitchFamily="-128" charset="-128"/>
                </a:rPr>
                <a:t>L3</a:t>
              </a:r>
            </a:p>
          </p:txBody>
        </p:sp>
        <p:grpSp>
          <p:nvGrpSpPr>
            <p:cNvPr id="139" name="Group 77">
              <a:extLst>
                <a:ext uri="{FF2B5EF4-FFF2-40B4-BE49-F238E27FC236}">
                  <a16:creationId xmlns:a16="http://schemas.microsoft.com/office/drawing/2014/main" id="{B7D29F24-EB70-4A26-8E0B-4A32FE164466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5714910" y="1357160"/>
              <a:ext cx="500085" cy="357155"/>
              <a:chOff x="499816" y="3000725"/>
              <a:chExt cx="1786002" cy="499902"/>
            </a:xfrm>
          </p:grpSpPr>
          <p:cxnSp>
            <p:nvCxnSpPr>
              <p:cNvPr id="150" name="Straight Connector 173">
                <a:extLst>
                  <a:ext uri="{FF2B5EF4-FFF2-40B4-BE49-F238E27FC236}">
                    <a16:creationId xmlns:a16="http://schemas.microsoft.com/office/drawing/2014/main" id="{44100C88-52DF-4CF8-9255-0635524EC9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93365" y="3320467"/>
                <a:ext cx="286611" cy="7371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1" name="Straight Connector 174">
                <a:extLst>
                  <a:ext uri="{FF2B5EF4-FFF2-40B4-BE49-F238E27FC236}">
                    <a16:creationId xmlns:a16="http://schemas.microsoft.com/office/drawing/2014/main" id="{FD2EBA7B-9B6C-4004-BF93-1ABE7E0B8D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105657" y="3320467"/>
                <a:ext cx="286611" cy="7371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2" name="Straight Connector 175">
                <a:extLst>
                  <a:ext uri="{FF2B5EF4-FFF2-40B4-BE49-F238E27FC236}">
                    <a16:creationId xmlns:a16="http://schemas.microsoft.com/office/drawing/2014/main" id="{8946E6A9-00C6-4357-980C-E5347D6DD2E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3525" y="3214017"/>
                <a:ext cx="1638582" cy="2222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3" name="Straight Connector 176">
                <a:extLst>
                  <a:ext uri="{FF2B5EF4-FFF2-40B4-BE49-F238E27FC236}">
                    <a16:creationId xmlns:a16="http://schemas.microsoft.com/office/drawing/2014/main" id="{E8CF5F96-CC02-461E-8E16-9801B00721D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23024" y="3107371"/>
                <a:ext cx="213291" cy="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0" name="TextBox 158">
              <a:extLst>
                <a:ext uri="{FF2B5EF4-FFF2-40B4-BE49-F238E27FC236}">
                  <a16:creationId xmlns:a16="http://schemas.microsoft.com/office/drawing/2014/main" id="{9663DB4C-C3D0-422B-B9DC-A8E8BECF02E0}"/>
                </a:ext>
              </a:extLst>
            </p:cNvPr>
            <p:cNvSpPr txBox="1"/>
            <p:nvPr/>
          </p:nvSpPr>
          <p:spPr bwMode="auto">
            <a:xfrm>
              <a:off x="7858428" y="1715336"/>
              <a:ext cx="428027" cy="3360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>
                  <a:solidFill>
                    <a:sysClr val="window" lastClr="FFFFFF">
                      <a:lumMod val="65000"/>
                    </a:sysClr>
                  </a:solidFill>
                  <a:latin typeface="Calibri"/>
                  <a:ea typeface="ＭＳ Ｐゴシック" pitchFamily="-128" charset="-128"/>
                </a:rPr>
                <a:t>L4</a:t>
              </a:r>
            </a:p>
          </p:txBody>
        </p:sp>
        <p:grpSp>
          <p:nvGrpSpPr>
            <p:cNvPr id="141" name="Group 77">
              <a:extLst>
                <a:ext uri="{FF2B5EF4-FFF2-40B4-BE49-F238E27FC236}">
                  <a16:creationId xmlns:a16="http://schemas.microsoft.com/office/drawing/2014/main" id="{0431EDB2-E03D-44BA-BF2B-33809673E450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6929392" y="1357160"/>
              <a:ext cx="2143200" cy="357155"/>
              <a:chOff x="500118" y="3000726"/>
              <a:chExt cx="1786000" cy="499902"/>
            </a:xfrm>
          </p:grpSpPr>
          <p:cxnSp>
            <p:nvCxnSpPr>
              <p:cNvPr id="146" name="Straight Connector 169">
                <a:extLst>
                  <a:ext uri="{FF2B5EF4-FFF2-40B4-BE49-F238E27FC236}">
                    <a16:creationId xmlns:a16="http://schemas.microsoft.com/office/drawing/2014/main" id="{7E1CB7DF-3362-40CA-80DC-5A93DF42A7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92532" y="3321603"/>
                <a:ext cx="286611" cy="7144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7" name="Straight Connector 170">
                <a:extLst>
                  <a:ext uri="{FF2B5EF4-FFF2-40B4-BE49-F238E27FC236}">
                    <a16:creationId xmlns:a16="http://schemas.microsoft.com/office/drawing/2014/main" id="{F1C46AD1-20CA-4B3B-A045-F3DA15BED8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6200000" flipV="1">
                <a:off x="2107092" y="3321603"/>
                <a:ext cx="286611" cy="71440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8" name="Straight Connector 171">
                <a:extLst>
                  <a:ext uri="{FF2B5EF4-FFF2-40B4-BE49-F238E27FC236}">
                    <a16:creationId xmlns:a16="http://schemas.microsoft.com/office/drawing/2014/main" id="{34DF3322-7A7D-40C6-A950-2CFB8F12DFA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71557" y="3214017"/>
                <a:ext cx="1643120" cy="2222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9" name="Straight Connector 172">
                <a:extLst>
                  <a:ext uri="{FF2B5EF4-FFF2-40B4-BE49-F238E27FC236}">
                    <a16:creationId xmlns:a16="http://schemas.microsoft.com/office/drawing/2014/main" id="{F0D6416B-BD27-45A6-9C7F-851614FB9A3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322191" y="3106049"/>
                <a:ext cx="213291" cy="2646"/>
              </a:xfrm>
              <a:prstGeom prst="line">
                <a:avLst/>
              </a:prstGeom>
              <a:noFill/>
              <a:ln w="952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42" name="TextBox 160">
              <a:extLst>
                <a:ext uri="{FF2B5EF4-FFF2-40B4-BE49-F238E27FC236}">
                  <a16:creationId xmlns:a16="http://schemas.microsoft.com/office/drawing/2014/main" id="{3C6DB171-DB7F-4842-8BE8-AD4EF998287E}"/>
                </a:ext>
              </a:extLst>
            </p:cNvPr>
            <p:cNvSpPr txBox="1"/>
            <p:nvPr/>
          </p:nvSpPr>
          <p:spPr bwMode="auto">
            <a:xfrm>
              <a:off x="6286152" y="1192761"/>
              <a:ext cx="460428" cy="3360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hangingPunct="0"/>
              <a:r>
                <a:rPr lang="en-US" altLang="it-IT" sz="1200" b="1">
                  <a:solidFill>
                    <a:schemeClr val="accent2"/>
                  </a:solidFill>
                  <a:latin typeface="Calibri" panose="020F0502020204030204" pitchFamily="34" charset="0"/>
                  <a:ea typeface="MS PGothic" panose="020B0600070205080204" pitchFamily="34" charset="-128"/>
                </a:rPr>
                <a:t>BC2</a:t>
              </a:r>
            </a:p>
          </p:txBody>
        </p:sp>
        <p:sp>
          <p:nvSpPr>
            <p:cNvPr id="143" name="Rounded Rectangle 161">
              <a:extLst>
                <a:ext uri="{FF2B5EF4-FFF2-40B4-BE49-F238E27FC236}">
                  <a16:creationId xmlns:a16="http://schemas.microsoft.com/office/drawing/2014/main" id="{FDC925AC-31F6-45C9-88E7-C49005C9A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2954" y="1021807"/>
              <a:ext cx="143244" cy="14375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B2D2A"/>
                </a:gs>
                <a:gs pos="80000">
                  <a:srgbClr val="CB3D3A"/>
                </a:gs>
                <a:gs pos="100000">
                  <a:srgbClr val="CE3B37"/>
                </a:gs>
              </a:gsLst>
              <a:lin ang="16200000"/>
            </a:gradFill>
            <a:ln w="9525">
              <a:solidFill>
                <a:srgbClr val="BE4B48"/>
              </a:solidFill>
              <a:round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44" name="Flowchart: Collate 165">
              <a:extLst>
                <a:ext uri="{FF2B5EF4-FFF2-40B4-BE49-F238E27FC236}">
                  <a16:creationId xmlns:a16="http://schemas.microsoft.com/office/drawing/2014/main" id="{0D3125A9-E770-42D5-BD44-963079D7D3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86810" y="1015979"/>
              <a:ext cx="46043" cy="143757"/>
            </a:xfrm>
            <a:prstGeom prst="flowChartCollate">
              <a:avLst/>
            </a:prstGeom>
            <a:gradFill rotWithShape="1">
              <a:gsLst>
                <a:gs pos="0">
                  <a:srgbClr val="000000"/>
                </a:gs>
                <a:gs pos="80000">
                  <a:srgbClr val="000000"/>
                </a:gs>
                <a:gs pos="100000">
                  <a:srgbClr val="000000"/>
                </a:gs>
              </a:gsLst>
              <a:lin ang="1620000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45" name="Flowchart: Collate 166">
              <a:extLst>
                <a:ext uri="{FF2B5EF4-FFF2-40B4-BE49-F238E27FC236}">
                  <a16:creationId xmlns:a16="http://schemas.microsoft.com/office/drawing/2014/main" id="{4C9D81CC-22EF-4AEB-BB2C-D97D2B8E3F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301195" y="1015979"/>
              <a:ext cx="46042" cy="143757"/>
            </a:xfrm>
            <a:prstGeom prst="flowChartCollate">
              <a:avLst/>
            </a:prstGeom>
            <a:gradFill rotWithShape="1">
              <a:gsLst>
                <a:gs pos="0">
                  <a:srgbClr val="000000"/>
                </a:gs>
                <a:gs pos="80000">
                  <a:srgbClr val="000000"/>
                </a:gs>
                <a:gs pos="100000">
                  <a:srgbClr val="000000"/>
                </a:gs>
              </a:gsLst>
              <a:lin ang="16200000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162" name="TextBox 371">
            <a:extLst>
              <a:ext uri="{FF2B5EF4-FFF2-40B4-BE49-F238E27FC236}">
                <a16:creationId xmlns:a16="http://schemas.microsoft.com/office/drawing/2014/main" id="{FDA8E0DD-CC43-40E0-9999-E418286AC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303" y="1406525"/>
            <a:ext cx="1182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7931725" indent="-37474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it-IT" sz="1400" b="1">
                <a:solidFill>
                  <a:srgbClr val="FF0000"/>
                </a:solidFill>
                <a:ea typeface="MS PGothic" panose="020B0600070205080204" pitchFamily="34" charset="-128"/>
              </a:rPr>
              <a:t>linac tunnel</a:t>
            </a:r>
          </a:p>
        </p:txBody>
      </p:sp>
      <p:sp>
        <p:nvSpPr>
          <p:cNvPr id="163" name="TextBox 245">
            <a:extLst>
              <a:ext uri="{FF2B5EF4-FFF2-40B4-BE49-F238E27FC236}">
                <a16:creationId xmlns:a16="http://schemas.microsoft.com/office/drawing/2014/main" id="{6FF23449-AFFC-40B2-BA91-DA70EDB3B457}"/>
              </a:ext>
            </a:extLst>
          </p:cNvPr>
          <p:cNvSpPr txBox="1"/>
          <p:nvPr/>
        </p:nvSpPr>
        <p:spPr bwMode="auto">
          <a:xfrm>
            <a:off x="1090191" y="2460625"/>
            <a:ext cx="400050" cy="27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ysClr val="window" lastClr="FFFFFF">
                    <a:lumMod val="65000"/>
                  </a:sysClr>
                </a:solidFill>
                <a:latin typeface="Calibri"/>
                <a:ea typeface="ＭＳ Ｐゴシック" pitchFamily="-128" charset="-128"/>
              </a:rPr>
              <a:t>PI</a:t>
            </a:r>
          </a:p>
        </p:txBody>
      </p:sp>
      <p:cxnSp>
        <p:nvCxnSpPr>
          <p:cNvPr id="164" name="Straight Connector 181">
            <a:extLst>
              <a:ext uri="{FF2B5EF4-FFF2-40B4-BE49-F238E27FC236}">
                <a16:creationId xmlns:a16="http://schemas.microsoft.com/office/drawing/2014/main" id="{99978BCC-4F0F-4FBF-B21C-F09FFD57CE10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795710" y="2248694"/>
            <a:ext cx="166687" cy="47625"/>
          </a:xfrm>
          <a:prstGeom prst="line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5" name="Straight Connector 182">
            <a:extLst>
              <a:ext uri="{FF2B5EF4-FFF2-40B4-BE49-F238E27FC236}">
                <a16:creationId xmlns:a16="http://schemas.microsoft.com/office/drawing/2014/main" id="{47888C9A-FEB4-44CA-BA8E-740C793AAC3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59310" y="2248694"/>
            <a:ext cx="166687" cy="47625"/>
          </a:xfrm>
          <a:prstGeom prst="line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6" name="Straight Connector 183">
            <a:extLst>
              <a:ext uri="{FF2B5EF4-FFF2-40B4-BE49-F238E27FC236}">
                <a16:creationId xmlns:a16="http://schemas.microsoft.com/office/drawing/2014/main" id="{547B1C9D-7FB0-482B-B314-12D46D1BFCC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85403" y="2354263"/>
            <a:ext cx="828675" cy="0"/>
          </a:xfrm>
          <a:prstGeom prst="line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7" name="Straight Connector 184">
            <a:extLst>
              <a:ext uri="{FF2B5EF4-FFF2-40B4-BE49-F238E27FC236}">
                <a16:creationId xmlns:a16="http://schemas.microsoft.com/office/drawing/2014/main" id="{E247B608-905E-41F2-A57B-29E08FA36B8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202904" y="2416175"/>
            <a:ext cx="127000" cy="3175"/>
          </a:xfrm>
          <a:prstGeom prst="line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8" name="TextBox 258">
            <a:extLst>
              <a:ext uri="{FF2B5EF4-FFF2-40B4-BE49-F238E27FC236}">
                <a16:creationId xmlns:a16="http://schemas.microsoft.com/office/drawing/2014/main" id="{7E9B8812-2446-4273-AAC9-624288A26658}"/>
              </a:ext>
            </a:extLst>
          </p:cNvPr>
          <p:cNvSpPr txBox="1"/>
          <p:nvPr/>
        </p:nvSpPr>
        <p:spPr bwMode="auto">
          <a:xfrm>
            <a:off x="1553741" y="1330325"/>
            <a:ext cx="968375" cy="2746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>
                <a:solidFill>
                  <a:sysClr val="window" lastClr="FFFFFF">
                    <a:lumMod val="65000"/>
                  </a:sysClr>
                </a:solidFill>
                <a:latin typeface="Calibri"/>
                <a:ea typeface="ＭＳ Ｐゴシック" pitchFamily="-128" charset="-128"/>
              </a:rPr>
              <a:t>Laser Heater</a:t>
            </a:r>
          </a:p>
        </p:txBody>
      </p:sp>
      <p:cxnSp>
        <p:nvCxnSpPr>
          <p:cNvPr id="169" name="Straight Connector 151">
            <a:extLst>
              <a:ext uri="{FF2B5EF4-FFF2-40B4-BE49-F238E27FC236}">
                <a16:creationId xmlns:a16="http://schemas.microsoft.com/office/drawing/2014/main" id="{83F0A88A-DA62-4C66-B866-D7406F05D5E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1769641" y="1827213"/>
            <a:ext cx="428625" cy="3175"/>
          </a:xfrm>
          <a:prstGeom prst="line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0" name="Oval 169">
            <a:extLst>
              <a:ext uri="{FF2B5EF4-FFF2-40B4-BE49-F238E27FC236}">
                <a16:creationId xmlns:a16="http://schemas.microsoft.com/office/drawing/2014/main" id="{629EB768-8741-4259-B5AA-234432B5A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491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25C26BED-E41F-4E0C-953A-9A4887F0A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391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0D0B3C52-6D3C-45D3-A286-8CD5CC3C2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191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95EC943D-FF9A-4C33-B950-DEB367078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3991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F5AB2F01-4990-4CDC-834E-D923ED56B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2916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661CA283-DE0B-4546-B274-EDAE8DD0F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3278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884CAFEC-2F19-4254-9A3A-14A1D79B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053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72903FDE-2242-40B9-8523-EF1046F5D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2416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3B9B5B6F-0CF5-4CCE-9610-1754212A0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778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AF08C260-DEF0-42C7-BAC5-8C4029C51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4853" y="34448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EEFEB02A-A206-4C57-BD74-792BB47D8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9666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B359BCB9-7A83-478B-995F-21D2DEBA8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566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2933E220-FE91-4731-8499-FC384FA15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391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AB484F9F-9CF0-4AC0-BF31-CCF1C4723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728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55C3ECBF-F6A3-4A4F-932F-24A985635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091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45404651-349C-46D9-8F83-AFF689C5F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453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2A582E35-0303-4DAD-8B60-B34EF4050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8816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A44029FC-0442-4C04-83EC-5438C874D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6153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8" name="Oval 187">
            <a:extLst>
              <a:ext uri="{FF2B5EF4-FFF2-40B4-BE49-F238E27FC236}">
                <a16:creationId xmlns:a16="http://schemas.microsoft.com/office/drawing/2014/main" id="{13B9D367-9C51-492A-9A2C-51A3C2102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6516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290FC1FA-7193-48BE-B88F-7FB349BDE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3853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75EA5C22-B8D1-4064-B00F-C374BEE55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216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C59EF83C-E491-4BF0-BDF0-113D73DBC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4578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F77C9B24-56E1-44D5-B3D7-527C385B2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3053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67DE12AF-470A-4235-870A-D8A27A1C5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4941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A1E20C2E-1218-4721-997A-56CA06954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5303" y="3805238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5" name="Oval 194">
            <a:extLst>
              <a:ext uri="{FF2B5EF4-FFF2-40B4-BE49-F238E27FC236}">
                <a16:creationId xmlns:a16="http://schemas.microsoft.com/office/drawing/2014/main" id="{52C0D9CA-B15F-4B6B-B8B3-CB080B27F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5566" y="2797175"/>
            <a:ext cx="215900" cy="2159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6" name="Text Box 195">
            <a:extLst>
              <a:ext uri="{FF2B5EF4-FFF2-40B4-BE49-F238E27FC236}">
                <a16:creationId xmlns:a16="http://schemas.microsoft.com/office/drawing/2014/main" id="{4358ADE4-3A62-4A6C-A77A-3D09E7E34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4491" y="2724150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09600" indent="-609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it-IT"/>
              <a:t>C-BPM</a:t>
            </a:r>
          </a:p>
        </p:txBody>
      </p:sp>
      <p:sp>
        <p:nvSpPr>
          <p:cNvPr id="198" name="Titolo 1">
            <a:extLst>
              <a:ext uri="{FF2B5EF4-FFF2-40B4-BE49-F238E27FC236}">
                <a16:creationId xmlns:a16="http://schemas.microsoft.com/office/drawing/2014/main" id="{77BF611F-821F-492A-8D17-1FE73545A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</p:spPr>
        <p:txBody>
          <a:bodyPr/>
          <a:lstStyle/>
          <a:p>
            <a:r>
              <a:rPr lang="it-IT" dirty="0" err="1"/>
              <a:t>Fermi@elettra</a:t>
            </a:r>
            <a:r>
              <a:rPr lang="it-IT" dirty="0"/>
              <a:t> </a:t>
            </a:r>
            <a:r>
              <a:rPr lang="it-IT" dirty="0" err="1"/>
              <a:t>Cavity</a:t>
            </a:r>
            <a:r>
              <a:rPr lang="it-IT" dirty="0"/>
              <a:t> BPM </a:t>
            </a:r>
            <a:br>
              <a:rPr lang="it-IT" dirty="0"/>
            </a:br>
            <a:r>
              <a:rPr lang="it-IT" dirty="0"/>
              <a:t>system layout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E65AB3-CFA6-4EE4-8353-EF72DAA98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Fermi@elettra</a:t>
            </a:r>
            <a:r>
              <a:rPr lang="it-IT" dirty="0"/>
              <a:t> </a:t>
            </a:r>
            <a:r>
              <a:rPr lang="it-IT" dirty="0" err="1"/>
              <a:t>Cavity</a:t>
            </a:r>
            <a:r>
              <a:rPr lang="it-IT" dirty="0"/>
              <a:t> BPM </a:t>
            </a:r>
            <a:br>
              <a:rPr lang="it-IT" dirty="0"/>
            </a:br>
            <a:r>
              <a:rPr lang="it-IT" dirty="0"/>
              <a:t>system </a:t>
            </a:r>
            <a:r>
              <a:rPr lang="it-IT" dirty="0" err="1"/>
              <a:t>overview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C050EE-CD9B-4A3C-9E12-FE74CABCA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121" y="1285081"/>
            <a:ext cx="9072563" cy="4989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it-IT" sz="1800" dirty="0"/>
              <a:t>10 C-BPM Installed , tuned and running on FEL1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15 C-BPM Installed , tuned and running on FEL2 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9 of the C-BPM FEL2 have shared electronics with FEL1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16 C-BPM RF Front-end installed and calibrated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5 </a:t>
            </a:r>
            <a:r>
              <a:rPr lang="el-GR" altLang="it-IT" sz="1800" dirty="0"/>
              <a:t>μ</a:t>
            </a:r>
            <a:r>
              <a:rPr lang="en-US" altLang="it-IT" sz="1800" dirty="0"/>
              <a:t>TCA Crates for signal acquisition with:</a:t>
            </a:r>
          </a:p>
          <a:p>
            <a:pPr lvl="1">
              <a:lnSpc>
                <a:spcPct val="90000"/>
              </a:lnSpc>
            </a:pPr>
            <a:r>
              <a:rPr lang="en-US" altLang="it-IT" sz="1800" dirty="0"/>
              <a:t>16 ADO fast acquisition boards</a:t>
            </a:r>
          </a:p>
          <a:p>
            <a:pPr lvl="1">
              <a:lnSpc>
                <a:spcPct val="90000"/>
              </a:lnSpc>
            </a:pPr>
            <a:r>
              <a:rPr lang="en-US" altLang="it-IT" sz="1800" dirty="0"/>
              <a:t>10 ADA fast Cal signal generation boards</a:t>
            </a:r>
          </a:p>
          <a:p>
            <a:pPr lvl="1">
              <a:lnSpc>
                <a:spcPct val="90000"/>
              </a:lnSpc>
            </a:pPr>
            <a:r>
              <a:rPr lang="en-US" altLang="it-IT" sz="1800" dirty="0"/>
              <a:t>16 OPTO-IO </a:t>
            </a:r>
            <a:r>
              <a:rPr lang="it-IT" altLang="it-IT" sz="1800" dirty="0"/>
              <a:t>to </a:t>
            </a:r>
            <a:r>
              <a:rPr lang="it-IT" altLang="it-IT" sz="1800" dirty="0" err="1"/>
              <a:t>interface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various</a:t>
            </a:r>
            <a:r>
              <a:rPr lang="it-IT" altLang="it-IT" sz="1800" dirty="0"/>
              <a:t> </a:t>
            </a:r>
            <a:r>
              <a:rPr lang="it-IT" altLang="it-IT" sz="1800" dirty="0" err="1"/>
              <a:t>digital</a:t>
            </a:r>
            <a:r>
              <a:rPr lang="it-IT" altLang="it-IT" sz="1800" dirty="0"/>
              <a:t> control </a:t>
            </a:r>
            <a:r>
              <a:rPr lang="it-IT" altLang="it-IT" sz="1800" dirty="0" err="1"/>
              <a:t>signals</a:t>
            </a:r>
            <a:r>
              <a:rPr lang="it-IT" altLang="it-IT" sz="1800" dirty="0"/>
              <a:t> from </a:t>
            </a:r>
            <a:r>
              <a:rPr lang="it-IT" altLang="it-IT" sz="1800" dirty="0" err="1"/>
              <a:t>Xilinx</a:t>
            </a:r>
            <a:r>
              <a:rPr lang="it-IT" altLang="it-IT" sz="1800" dirty="0"/>
              <a:t> Virtex5 FPGA to a RF Front end in the Fermi tunnel.</a:t>
            </a:r>
          </a:p>
          <a:p>
            <a:pPr lvl="1">
              <a:lnSpc>
                <a:spcPct val="90000"/>
              </a:lnSpc>
            </a:pPr>
            <a:r>
              <a:rPr lang="it-IT" altLang="it-IT" sz="1800" dirty="0"/>
              <a:t>5 </a:t>
            </a:r>
            <a:r>
              <a:rPr lang="it-IT" altLang="it-IT" sz="1800" dirty="0" err="1"/>
              <a:t>MiTich</a:t>
            </a:r>
            <a:r>
              <a:rPr lang="it-IT" altLang="it-IT" sz="1800" dirty="0"/>
              <a:t> board to generate and </a:t>
            </a:r>
            <a:r>
              <a:rPr lang="it-IT" altLang="it-IT" sz="1800" dirty="0" err="1"/>
              <a:t>manage</a:t>
            </a:r>
            <a:r>
              <a:rPr lang="it-IT" altLang="it-IT" sz="1800" dirty="0"/>
              <a:t> </a:t>
            </a:r>
            <a:r>
              <a:rPr lang="it-IT" altLang="it-IT" sz="1800" dirty="0" err="1"/>
              <a:t>all</a:t>
            </a:r>
            <a:r>
              <a:rPr lang="it-IT" altLang="it-IT" sz="1800" dirty="0"/>
              <a:t> of the clocks </a:t>
            </a:r>
            <a:r>
              <a:rPr lang="it-IT" altLang="it-IT" sz="1800" dirty="0" err="1"/>
              <a:t>required</a:t>
            </a:r>
            <a:r>
              <a:rPr lang="it-IT" altLang="it-IT" sz="1800" dirty="0"/>
              <a:t> by fast </a:t>
            </a:r>
            <a:r>
              <a:rPr lang="it-IT" altLang="it-IT" sz="1800" dirty="0" err="1"/>
              <a:t>acquisition</a:t>
            </a:r>
            <a:r>
              <a:rPr lang="it-IT" altLang="it-IT" sz="1800" dirty="0"/>
              <a:t>.</a:t>
            </a:r>
            <a:endParaRPr lang="en-US" altLang="it-IT" sz="1800" dirty="0"/>
          </a:p>
          <a:p>
            <a:pPr>
              <a:lnSpc>
                <a:spcPct val="90000"/>
              </a:lnSpc>
            </a:pPr>
            <a:r>
              <a:rPr lang="en-US" altLang="it-IT" sz="1800" dirty="0"/>
              <a:t>3 </a:t>
            </a:r>
            <a:r>
              <a:rPr lang="en-US" altLang="it-IT" sz="1800" dirty="0" err="1"/>
              <a:t>RealTime</a:t>
            </a:r>
            <a:r>
              <a:rPr lang="en-US" altLang="it-IT" sz="1800" dirty="0"/>
              <a:t> Linux CPU with Tango server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10 Hz Real-Time acquisition and position computation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50 Hz Real time acquisition and position computation with the new implemented Gigabit Ethernet port on ADO with UDP protocol stack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Dedicated Tango Graphical User Interface to manage C-BPM from control system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Dedicated Tango server for real time trajectory control</a:t>
            </a:r>
          </a:p>
          <a:p>
            <a:pPr>
              <a:lnSpc>
                <a:spcPct val="90000"/>
              </a:lnSpc>
            </a:pPr>
            <a:r>
              <a:rPr lang="en-US" altLang="it-IT" sz="1800" dirty="0"/>
              <a:t>Lot of Tango / </a:t>
            </a:r>
            <a:r>
              <a:rPr lang="en-US" altLang="it-IT" sz="1800" dirty="0" err="1"/>
              <a:t>Matlab</a:t>
            </a:r>
            <a:r>
              <a:rPr lang="en-US" altLang="it-IT" sz="1800" dirty="0"/>
              <a:t> tools to manage trajectory and feedbacks based on CBPM system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F0A786B-8DF7-44C9-A171-BB2E0BC978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62B2B-D574-40DA-8B79-87C65F22FC11}" type="slidenum">
              <a:rPr lang="it-IT" altLang="it-IT" smtClean="0"/>
              <a:pPr/>
              <a:t>5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4459513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F6C123-1B7E-49A4-93B2-D34D5B2F5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it-IT" dirty="0">
                <a:solidFill>
                  <a:schemeClr val="tx1"/>
                </a:solidFill>
              </a:rPr>
              <a:t>The pick-up Cavities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4D79CB2-2F66-4922-AC1F-7737766E513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6</a:t>
            </a:fld>
            <a:endParaRPr lang="it-IT" altLang="it-IT"/>
          </a:p>
        </p:txBody>
      </p:sp>
      <p:pic>
        <p:nvPicPr>
          <p:cNvPr id="4" name="Picture 28" descr="DSCF0142">
            <a:extLst>
              <a:ext uri="{FF2B5EF4-FFF2-40B4-BE49-F238E27FC236}">
                <a16:creationId xmlns:a16="http://schemas.microsoft.com/office/drawing/2014/main" id="{891FFB80-0ECE-4DCC-8069-82991B227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45" y="2266949"/>
            <a:ext cx="4032250" cy="3025775"/>
          </a:xfrm>
          <a:prstGeom prst="rect">
            <a:avLst/>
          </a:prstGeom>
        </p:spPr>
      </p:pic>
      <p:sp>
        <p:nvSpPr>
          <p:cNvPr id="5" name="Line 18">
            <a:extLst>
              <a:ext uri="{FF2B5EF4-FFF2-40B4-BE49-F238E27FC236}">
                <a16:creationId xmlns:a16="http://schemas.microsoft.com/office/drawing/2014/main" id="{CCA33D13-7AAE-44E9-A03C-6B33FA8B0A0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9758" y="2193924"/>
            <a:ext cx="2232025" cy="1368425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6" name="Line 19">
            <a:extLst>
              <a:ext uri="{FF2B5EF4-FFF2-40B4-BE49-F238E27FC236}">
                <a16:creationId xmlns:a16="http://schemas.microsoft.com/office/drawing/2014/main" id="{C99C9DDB-1918-4BFB-93C3-2BF30E5BC6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21695" y="4283074"/>
            <a:ext cx="3024188" cy="4318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800">
              <a:solidFill>
                <a:schemeClr val="tx1"/>
              </a:solidFill>
            </a:endParaRPr>
          </a:p>
        </p:txBody>
      </p:sp>
      <p:sp>
        <p:nvSpPr>
          <p:cNvPr id="7" name="Text Box 22">
            <a:extLst>
              <a:ext uri="{FF2B5EF4-FFF2-40B4-BE49-F238E27FC236}">
                <a16:creationId xmlns:a16="http://schemas.microsoft.com/office/drawing/2014/main" id="{1E73E577-683E-4A84-AB9C-1F1BB3BFB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1783" y="1835149"/>
            <a:ext cx="4211409" cy="664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it-IT" sz="1800">
                <a:solidFill>
                  <a:schemeClr val="tx1"/>
                </a:solidFill>
              </a:rPr>
              <a:t>Monopole Cavity (called REFERENCE)</a:t>
            </a:r>
          </a:p>
          <a:p>
            <a:pPr>
              <a:spcBef>
                <a:spcPct val="0"/>
              </a:spcBef>
            </a:pPr>
            <a:r>
              <a:rPr lang="en-GB" altLang="it-IT" sz="1100">
                <a:solidFill>
                  <a:schemeClr val="tx1"/>
                </a:solidFill>
              </a:rPr>
              <a:t>627 mV Peak-to-Peak with 270pC of bunch charge</a:t>
            </a:r>
          </a:p>
          <a:p>
            <a:pPr>
              <a:spcBef>
                <a:spcPct val="0"/>
              </a:spcBef>
            </a:pPr>
            <a:r>
              <a:rPr lang="en-GB" altLang="it-IT" sz="1100">
                <a:solidFill>
                  <a:schemeClr val="tx1"/>
                </a:solidFill>
              </a:rPr>
              <a:t>T ≈ 500ns</a:t>
            </a:r>
          </a:p>
        </p:txBody>
      </p:sp>
      <p:sp>
        <p:nvSpPr>
          <p:cNvPr id="8" name="Text Box 23">
            <a:extLst>
              <a:ext uri="{FF2B5EF4-FFF2-40B4-BE49-F238E27FC236}">
                <a16:creationId xmlns:a16="http://schemas.microsoft.com/office/drawing/2014/main" id="{03CF958F-D55A-4BDC-BE71-E4B43CE9D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5883" y="4283074"/>
            <a:ext cx="4248150" cy="82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it-IT" sz="1800" dirty="0">
                <a:solidFill>
                  <a:schemeClr val="tx1"/>
                </a:solidFill>
              </a:rPr>
              <a:t>Dipole Cavity (called POSITION)</a:t>
            </a:r>
          </a:p>
          <a:p>
            <a:pPr>
              <a:spcBef>
                <a:spcPct val="0"/>
              </a:spcBef>
            </a:pPr>
            <a:r>
              <a:rPr lang="en-GB" altLang="it-IT" sz="1100" dirty="0">
                <a:solidFill>
                  <a:schemeClr val="tx1"/>
                </a:solidFill>
              </a:rPr>
              <a:t>145 mV(</a:t>
            </a:r>
            <a:r>
              <a:rPr lang="en-GB" altLang="it-IT" sz="1100" dirty="0" err="1">
                <a:solidFill>
                  <a:schemeClr val="tx1"/>
                </a:solidFill>
              </a:rPr>
              <a:t>Pk-Pk</a:t>
            </a:r>
            <a:r>
              <a:rPr lang="en-GB" altLang="it-IT" sz="1100" dirty="0">
                <a:solidFill>
                  <a:schemeClr val="tx1"/>
                </a:solidFill>
              </a:rPr>
              <a:t>)/</a:t>
            </a:r>
            <a:r>
              <a:rPr lang="en-GB" altLang="it-IT" sz="1100" b="1" dirty="0">
                <a:solidFill>
                  <a:schemeClr val="tx1"/>
                </a:solidFill>
              </a:rPr>
              <a:t>mm</a:t>
            </a:r>
            <a:r>
              <a:rPr lang="en-GB" altLang="it-IT" sz="1100" dirty="0">
                <a:solidFill>
                  <a:schemeClr val="tx1"/>
                </a:solidFill>
              </a:rPr>
              <a:t> with 270pC of bunch charge</a:t>
            </a:r>
          </a:p>
          <a:p>
            <a:pPr>
              <a:spcBef>
                <a:spcPct val="0"/>
              </a:spcBef>
            </a:pPr>
            <a:r>
              <a:rPr lang="en-GB" altLang="it-IT" sz="1100" dirty="0">
                <a:solidFill>
                  <a:schemeClr val="tx1"/>
                </a:solidFill>
              </a:rPr>
              <a:t>T ≈ 500ns</a:t>
            </a:r>
          </a:p>
          <a:p>
            <a:pPr>
              <a:spcBef>
                <a:spcPct val="0"/>
              </a:spcBef>
            </a:pPr>
            <a:endParaRPr lang="en-GB" altLang="it-IT" sz="1100" dirty="0">
              <a:solidFill>
                <a:schemeClr val="tx1"/>
              </a:solidFill>
            </a:endParaRPr>
          </a:p>
        </p:txBody>
      </p:sp>
      <p:sp>
        <p:nvSpPr>
          <p:cNvPr id="9" name="Text Box 25">
            <a:extLst>
              <a:ext uri="{FF2B5EF4-FFF2-40B4-BE49-F238E27FC236}">
                <a16:creationId xmlns:a16="http://schemas.microsoft.com/office/drawing/2014/main" id="{7D03326E-2743-4064-8213-FF1606797C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808" y="5651499"/>
            <a:ext cx="3750835" cy="779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it-IT" sz="1600" dirty="0">
                <a:solidFill>
                  <a:schemeClr val="tx1"/>
                </a:solidFill>
              </a:rPr>
              <a:t>With Tuners is possible to keep the </a:t>
            </a:r>
          </a:p>
          <a:p>
            <a:pPr>
              <a:spcBef>
                <a:spcPct val="0"/>
              </a:spcBef>
            </a:pPr>
            <a:r>
              <a:rPr lang="en-GB" altLang="it-IT" sz="1600" dirty="0">
                <a:solidFill>
                  <a:schemeClr val="tx1"/>
                </a:solidFill>
              </a:rPr>
              <a:t>difference between the two frequencies</a:t>
            </a:r>
          </a:p>
          <a:p>
            <a:pPr>
              <a:spcBef>
                <a:spcPct val="0"/>
              </a:spcBef>
            </a:pPr>
            <a:r>
              <a:rPr lang="en-GB" altLang="it-IT" sz="1600" dirty="0">
                <a:solidFill>
                  <a:schemeClr val="tx1"/>
                </a:solidFill>
              </a:rPr>
              <a:t>less than 100KHz</a:t>
            </a:r>
          </a:p>
        </p:txBody>
      </p:sp>
      <p:grpSp>
        <p:nvGrpSpPr>
          <p:cNvPr id="11" name="Group 68">
            <a:extLst>
              <a:ext uri="{FF2B5EF4-FFF2-40B4-BE49-F238E27FC236}">
                <a16:creationId xmlns:a16="http://schemas.microsoft.com/office/drawing/2014/main" id="{E744116D-1FA0-4EB3-992C-D3B45C9B93FE}"/>
              </a:ext>
            </a:extLst>
          </p:cNvPr>
          <p:cNvGrpSpPr>
            <a:grpSpLocks/>
          </p:cNvGrpSpPr>
          <p:nvPr/>
        </p:nvGrpSpPr>
        <p:grpSpPr bwMode="auto">
          <a:xfrm>
            <a:off x="7206470" y="5435599"/>
            <a:ext cx="2039172" cy="1439862"/>
            <a:chOff x="976" y="845"/>
            <a:chExt cx="4962" cy="3130"/>
          </a:xfrm>
        </p:grpSpPr>
        <p:sp>
          <p:nvSpPr>
            <p:cNvPr id="12" name="Freeform 69">
              <a:extLst>
                <a:ext uri="{FF2B5EF4-FFF2-40B4-BE49-F238E27FC236}">
                  <a16:creationId xmlns:a16="http://schemas.microsoft.com/office/drawing/2014/main" id="{8C00C600-41AF-4F6C-9F60-ABC3D4FC1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798"/>
              <a:ext cx="454" cy="635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3" name="Freeform 70">
              <a:extLst>
                <a:ext uri="{FF2B5EF4-FFF2-40B4-BE49-F238E27FC236}">
                  <a16:creationId xmlns:a16="http://schemas.microsoft.com/office/drawing/2014/main" id="{5D1742E1-1029-49CF-84E7-D70DB4FD6F2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427" y="24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4" name="Freeform 71">
              <a:extLst>
                <a:ext uri="{FF2B5EF4-FFF2-40B4-BE49-F238E27FC236}">
                  <a16:creationId xmlns:a16="http://schemas.microsoft.com/office/drawing/2014/main" id="{3E8F09E6-F686-4F53-8E4A-348F494B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" y="2160"/>
              <a:ext cx="454" cy="273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5" name="Freeform 72">
              <a:extLst>
                <a:ext uri="{FF2B5EF4-FFF2-40B4-BE49-F238E27FC236}">
                  <a16:creationId xmlns:a16="http://schemas.microsoft.com/office/drawing/2014/main" id="{FDBF8978-AB11-491D-8B20-0126C65E6F2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334" y="2433"/>
              <a:ext cx="454" cy="22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6" name="Freeform 73">
              <a:extLst>
                <a:ext uri="{FF2B5EF4-FFF2-40B4-BE49-F238E27FC236}">
                  <a16:creationId xmlns:a16="http://schemas.microsoft.com/office/drawing/2014/main" id="{23D1AAE5-FCE3-4C80-93F5-6556B8803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299"/>
              <a:ext cx="454" cy="1133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7" name="Freeform 74">
              <a:extLst>
                <a:ext uri="{FF2B5EF4-FFF2-40B4-BE49-F238E27FC236}">
                  <a16:creationId xmlns:a16="http://schemas.microsoft.com/office/drawing/2014/main" id="{53A629F9-2600-49A4-AEBD-4DDFC95D918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20" y="2433"/>
              <a:ext cx="454" cy="81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8" name="Freeform 75">
              <a:extLst>
                <a:ext uri="{FF2B5EF4-FFF2-40B4-BE49-F238E27FC236}">
                  <a16:creationId xmlns:a16="http://schemas.microsoft.com/office/drawing/2014/main" id="{CD8877CA-80B7-466C-86E3-5AB4EBED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297"/>
              <a:ext cx="454" cy="13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19" name="Freeform 76">
              <a:extLst>
                <a:ext uri="{FF2B5EF4-FFF2-40B4-BE49-F238E27FC236}">
                  <a16:creationId xmlns:a16="http://schemas.microsoft.com/office/drawing/2014/main" id="{0287BC12-2EB0-4E71-8154-90F9DDAC0A8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241" y="2433"/>
              <a:ext cx="454" cy="13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0" name="Line 77">
              <a:extLst>
                <a:ext uri="{FF2B5EF4-FFF2-40B4-BE49-F238E27FC236}">
                  <a16:creationId xmlns:a16="http://schemas.microsoft.com/office/drawing/2014/main" id="{2B762BE5-C981-4855-817F-58955B0AD2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845"/>
              <a:ext cx="0" cy="31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1" name="Line 78">
              <a:extLst>
                <a:ext uri="{FF2B5EF4-FFF2-40B4-BE49-F238E27FC236}">
                  <a16:creationId xmlns:a16="http://schemas.microsoft.com/office/drawing/2014/main" id="{F5E92D62-F618-4E78-8040-C0998BC1F8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6" y="2432"/>
              <a:ext cx="4399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id="{4D048298-FD7D-4A1B-96A5-BD77A8E69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2478"/>
              <a:ext cx="4173" cy="1270"/>
            </a:xfrm>
            <a:custGeom>
              <a:avLst/>
              <a:gdLst>
                <a:gd name="T0" fmla="*/ 0 w 4173"/>
                <a:gd name="T1" fmla="*/ 1270 h 1270"/>
                <a:gd name="T2" fmla="*/ 681 w 4173"/>
                <a:gd name="T3" fmla="*/ 771 h 1270"/>
                <a:gd name="T4" fmla="*/ 1588 w 4173"/>
                <a:gd name="T5" fmla="*/ 408 h 1270"/>
                <a:gd name="T6" fmla="*/ 2495 w 4173"/>
                <a:gd name="T7" fmla="*/ 181 h 1270"/>
                <a:gd name="T8" fmla="*/ 3402 w 4173"/>
                <a:gd name="T9" fmla="*/ 91 h 1270"/>
                <a:gd name="T10" fmla="*/ 4173 w 4173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1270"/>
                  </a:moveTo>
                  <a:cubicBezTo>
                    <a:pt x="208" y="1092"/>
                    <a:pt x="416" y="915"/>
                    <a:pt x="681" y="771"/>
                  </a:cubicBezTo>
                  <a:cubicBezTo>
                    <a:pt x="946" y="627"/>
                    <a:pt x="1286" y="506"/>
                    <a:pt x="1588" y="408"/>
                  </a:cubicBezTo>
                  <a:cubicBezTo>
                    <a:pt x="1890" y="310"/>
                    <a:pt x="2193" y="234"/>
                    <a:pt x="2495" y="181"/>
                  </a:cubicBezTo>
                  <a:cubicBezTo>
                    <a:pt x="2797" y="128"/>
                    <a:pt x="3122" y="121"/>
                    <a:pt x="3402" y="91"/>
                  </a:cubicBezTo>
                  <a:cubicBezTo>
                    <a:pt x="3682" y="61"/>
                    <a:pt x="4045" y="15"/>
                    <a:pt x="4173" y="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3" name="Text Box 80">
              <a:extLst>
                <a:ext uri="{FF2B5EF4-FFF2-40B4-BE49-F238E27FC236}">
                  <a16:creationId xmlns:a16="http://schemas.microsoft.com/office/drawing/2014/main" id="{E91961D0-1C16-4812-A45B-0E6E626677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8" y="890"/>
              <a:ext cx="125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600">
                  <a:solidFill>
                    <a:schemeClr val="tx1"/>
                  </a:solidFill>
                </a:rPr>
                <a:t>V(t)</a:t>
              </a:r>
            </a:p>
          </p:txBody>
        </p:sp>
        <p:sp>
          <p:nvSpPr>
            <p:cNvPr id="24" name="Text Box 81">
              <a:extLst>
                <a:ext uri="{FF2B5EF4-FFF2-40B4-BE49-F238E27FC236}">
                  <a16:creationId xmlns:a16="http://schemas.microsoft.com/office/drawing/2014/main" id="{41A3AEBF-EB4D-40F3-9112-1931684955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3" y="2250"/>
              <a:ext cx="605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80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25" name="Freeform 82">
              <a:extLst>
                <a:ext uri="{FF2B5EF4-FFF2-40B4-BE49-F238E27FC236}">
                  <a16:creationId xmlns:a16="http://schemas.microsoft.com/office/drawing/2014/main" id="{D3B5A8EA-34B3-4829-8C92-24FA6B8A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117"/>
              <a:ext cx="4173" cy="1270"/>
            </a:xfrm>
            <a:custGeom>
              <a:avLst/>
              <a:gdLst>
                <a:gd name="T0" fmla="*/ 0 w 4173"/>
                <a:gd name="T1" fmla="*/ 0 h 1270"/>
                <a:gd name="T2" fmla="*/ 226 w 4173"/>
                <a:gd name="T3" fmla="*/ 181 h 1270"/>
                <a:gd name="T4" fmla="*/ 1134 w 4173"/>
                <a:gd name="T5" fmla="*/ 680 h 1270"/>
                <a:gd name="T6" fmla="*/ 2041 w 4173"/>
                <a:gd name="T7" fmla="*/ 1043 h 1270"/>
                <a:gd name="T8" fmla="*/ 2948 w 4173"/>
                <a:gd name="T9" fmla="*/ 1179 h 1270"/>
                <a:gd name="T10" fmla="*/ 4173 w 4173"/>
                <a:gd name="T11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0"/>
                  </a:moveTo>
                  <a:cubicBezTo>
                    <a:pt x="18" y="34"/>
                    <a:pt x="37" y="68"/>
                    <a:pt x="226" y="181"/>
                  </a:cubicBezTo>
                  <a:cubicBezTo>
                    <a:pt x="415" y="294"/>
                    <a:pt x="832" y="536"/>
                    <a:pt x="1134" y="680"/>
                  </a:cubicBezTo>
                  <a:cubicBezTo>
                    <a:pt x="1436" y="824"/>
                    <a:pt x="1739" y="960"/>
                    <a:pt x="2041" y="1043"/>
                  </a:cubicBezTo>
                  <a:cubicBezTo>
                    <a:pt x="2343" y="1126"/>
                    <a:pt x="2593" y="1141"/>
                    <a:pt x="2948" y="1179"/>
                  </a:cubicBezTo>
                  <a:cubicBezTo>
                    <a:pt x="3303" y="1217"/>
                    <a:pt x="3738" y="1243"/>
                    <a:pt x="4173" y="127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6" name="Freeform 83">
              <a:extLst>
                <a:ext uri="{FF2B5EF4-FFF2-40B4-BE49-F238E27FC236}">
                  <a16:creationId xmlns:a16="http://schemas.microsoft.com/office/drawing/2014/main" id="{A59CAA7C-8EC1-4620-B185-F94E6BB47E9C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4694" y="2387"/>
              <a:ext cx="454" cy="45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84">
            <a:extLst>
              <a:ext uri="{FF2B5EF4-FFF2-40B4-BE49-F238E27FC236}">
                <a16:creationId xmlns:a16="http://schemas.microsoft.com/office/drawing/2014/main" id="{CA2FAB7A-ABA7-40E3-8530-ADD663D21232}"/>
              </a:ext>
            </a:extLst>
          </p:cNvPr>
          <p:cNvGrpSpPr>
            <a:grpSpLocks/>
          </p:cNvGrpSpPr>
          <p:nvPr/>
        </p:nvGrpSpPr>
        <p:grpSpPr bwMode="auto">
          <a:xfrm>
            <a:off x="4901420" y="5435599"/>
            <a:ext cx="2030055" cy="1439862"/>
            <a:chOff x="976" y="845"/>
            <a:chExt cx="4947" cy="3130"/>
          </a:xfrm>
        </p:grpSpPr>
        <p:sp>
          <p:nvSpPr>
            <p:cNvPr id="28" name="Freeform 85">
              <a:extLst>
                <a:ext uri="{FF2B5EF4-FFF2-40B4-BE49-F238E27FC236}">
                  <a16:creationId xmlns:a16="http://schemas.microsoft.com/office/drawing/2014/main" id="{771A752D-5E6E-481E-8A23-670F0523ED84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973" y="2433"/>
              <a:ext cx="454" cy="589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29" name="Freeform 86">
              <a:extLst>
                <a:ext uri="{FF2B5EF4-FFF2-40B4-BE49-F238E27FC236}">
                  <a16:creationId xmlns:a16="http://schemas.microsoft.com/office/drawing/2014/main" id="{581A39ED-C968-4C01-A1DE-EC836246413F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2427" y="2024"/>
              <a:ext cx="454" cy="409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0" name="Freeform 87">
              <a:extLst>
                <a:ext uri="{FF2B5EF4-FFF2-40B4-BE49-F238E27FC236}">
                  <a16:creationId xmlns:a16="http://schemas.microsoft.com/office/drawing/2014/main" id="{3C540645-B8DC-4067-B3D1-ADCC50397042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2881" y="2433"/>
              <a:ext cx="454" cy="317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1" name="Freeform 88">
              <a:extLst>
                <a:ext uri="{FF2B5EF4-FFF2-40B4-BE49-F238E27FC236}">
                  <a16:creationId xmlns:a16="http://schemas.microsoft.com/office/drawing/2014/main" id="{38EA9B2B-D9DC-473F-AA9B-EB692EBBFACE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3334" y="2251"/>
              <a:ext cx="454" cy="182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2" name="Freeform 89">
              <a:extLst>
                <a:ext uri="{FF2B5EF4-FFF2-40B4-BE49-F238E27FC236}">
                  <a16:creationId xmlns:a16="http://schemas.microsoft.com/office/drawing/2014/main" id="{2F68C275-59AB-4EC2-AEA9-1289289E192D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1066" y="2432"/>
              <a:ext cx="454" cy="1089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3" name="Freeform 90">
              <a:extLst>
                <a:ext uri="{FF2B5EF4-FFF2-40B4-BE49-F238E27FC236}">
                  <a16:creationId xmlns:a16="http://schemas.microsoft.com/office/drawing/2014/main" id="{4169A48C-6830-4D61-9510-83BE1BA427C8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520" y="1570"/>
              <a:ext cx="454" cy="863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4" name="Freeform 91">
              <a:extLst>
                <a:ext uri="{FF2B5EF4-FFF2-40B4-BE49-F238E27FC236}">
                  <a16:creationId xmlns:a16="http://schemas.microsoft.com/office/drawing/2014/main" id="{AB40EF7F-22B6-414E-8903-69B51B5BB9E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3788" y="2433"/>
              <a:ext cx="454" cy="181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5" name="Freeform 92">
              <a:extLst>
                <a:ext uri="{FF2B5EF4-FFF2-40B4-BE49-F238E27FC236}">
                  <a16:creationId xmlns:a16="http://schemas.microsoft.com/office/drawing/2014/main" id="{82062C47-E6CE-44E6-822C-1B2A8CA86DF0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4241" y="2341"/>
              <a:ext cx="454" cy="92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6" name="Line 93">
              <a:extLst>
                <a:ext uri="{FF2B5EF4-FFF2-40B4-BE49-F238E27FC236}">
                  <a16:creationId xmlns:a16="http://schemas.microsoft.com/office/drawing/2014/main" id="{B88B6750-72F3-4E09-8E3A-0E72629893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845"/>
              <a:ext cx="0" cy="31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7" name="Line 94">
              <a:extLst>
                <a:ext uri="{FF2B5EF4-FFF2-40B4-BE49-F238E27FC236}">
                  <a16:creationId xmlns:a16="http://schemas.microsoft.com/office/drawing/2014/main" id="{FBD2FE52-D474-4C34-BFA8-23D95B37E4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6" y="2432"/>
              <a:ext cx="4399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8" name="Freeform 95">
              <a:extLst>
                <a:ext uri="{FF2B5EF4-FFF2-40B4-BE49-F238E27FC236}">
                  <a16:creationId xmlns:a16="http://schemas.microsoft.com/office/drawing/2014/main" id="{CD0BC994-A2F9-46C0-88D4-D28BABBE4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2478"/>
              <a:ext cx="4173" cy="1224"/>
            </a:xfrm>
            <a:custGeom>
              <a:avLst/>
              <a:gdLst>
                <a:gd name="T0" fmla="*/ 0 w 4173"/>
                <a:gd name="T1" fmla="*/ 1270 h 1270"/>
                <a:gd name="T2" fmla="*/ 681 w 4173"/>
                <a:gd name="T3" fmla="*/ 771 h 1270"/>
                <a:gd name="T4" fmla="*/ 1588 w 4173"/>
                <a:gd name="T5" fmla="*/ 408 h 1270"/>
                <a:gd name="T6" fmla="*/ 2495 w 4173"/>
                <a:gd name="T7" fmla="*/ 181 h 1270"/>
                <a:gd name="T8" fmla="*/ 3402 w 4173"/>
                <a:gd name="T9" fmla="*/ 91 h 1270"/>
                <a:gd name="T10" fmla="*/ 4173 w 4173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1270"/>
                  </a:moveTo>
                  <a:cubicBezTo>
                    <a:pt x="208" y="1092"/>
                    <a:pt x="416" y="915"/>
                    <a:pt x="681" y="771"/>
                  </a:cubicBezTo>
                  <a:cubicBezTo>
                    <a:pt x="946" y="627"/>
                    <a:pt x="1286" y="506"/>
                    <a:pt x="1588" y="408"/>
                  </a:cubicBezTo>
                  <a:cubicBezTo>
                    <a:pt x="1890" y="310"/>
                    <a:pt x="2193" y="234"/>
                    <a:pt x="2495" y="181"/>
                  </a:cubicBezTo>
                  <a:cubicBezTo>
                    <a:pt x="2797" y="128"/>
                    <a:pt x="3122" y="121"/>
                    <a:pt x="3402" y="91"/>
                  </a:cubicBezTo>
                  <a:cubicBezTo>
                    <a:pt x="3682" y="61"/>
                    <a:pt x="4045" y="15"/>
                    <a:pt x="4173" y="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39" name="Text Box 96">
              <a:extLst>
                <a:ext uri="{FF2B5EF4-FFF2-40B4-BE49-F238E27FC236}">
                  <a16:creationId xmlns:a16="http://schemas.microsoft.com/office/drawing/2014/main" id="{33FDCF68-6B0F-4738-86B9-73D3A492AE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9" y="883"/>
              <a:ext cx="1259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600">
                  <a:solidFill>
                    <a:schemeClr val="tx1"/>
                  </a:solidFill>
                </a:rPr>
                <a:t>V(t)</a:t>
              </a:r>
            </a:p>
          </p:txBody>
        </p:sp>
        <p:sp>
          <p:nvSpPr>
            <p:cNvPr id="40" name="Text Box 97">
              <a:extLst>
                <a:ext uri="{FF2B5EF4-FFF2-40B4-BE49-F238E27FC236}">
                  <a16:creationId xmlns:a16="http://schemas.microsoft.com/office/drawing/2014/main" id="{D50BFC6F-CE26-4376-9F54-E4C502C8D0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7" y="2250"/>
              <a:ext cx="606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80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41" name="Freeform 98">
              <a:extLst>
                <a:ext uri="{FF2B5EF4-FFF2-40B4-BE49-F238E27FC236}">
                  <a16:creationId xmlns:a16="http://schemas.microsoft.com/office/drawing/2014/main" id="{5F83F35F-B0AB-43B9-9714-66A35DC99B0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694" y="2432"/>
              <a:ext cx="454" cy="91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2" name="Freeform 99">
              <a:extLst>
                <a:ext uri="{FF2B5EF4-FFF2-40B4-BE49-F238E27FC236}">
                  <a16:creationId xmlns:a16="http://schemas.microsoft.com/office/drawing/2014/main" id="{3D6D3449-44DF-4DF6-86A6-0E237C0A1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117"/>
              <a:ext cx="4173" cy="1270"/>
            </a:xfrm>
            <a:custGeom>
              <a:avLst/>
              <a:gdLst>
                <a:gd name="T0" fmla="*/ 0 w 4173"/>
                <a:gd name="T1" fmla="*/ 0 h 1270"/>
                <a:gd name="T2" fmla="*/ 226 w 4173"/>
                <a:gd name="T3" fmla="*/ 181 h 1270"/>
                <a:gd name="T4" fmla="*/ 1134 w 4173"/>
                <a:gd name="T5" fmla="*/ 680 h 1270"/>
                <a:gd name="T6" fmla="*/ 2041 w 4173"/>
                <a:gd name="T7" fmla="*/ 1043 h 1270"/>
                <a:gd name="T8" fmla="*/ 2948 w 4173"/>
                <a:gd name="T9" fmla="*/ 1179 h 1270"/>
                <a:gd name="T10" fmla="*/ 4173 w 4173"/>
                <a:gd name="T11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0"/>
                  </a:moveTo>
                  <a:cubicBezTo>
                    <a:pt x="18" y="34"/>
                    <a:pt x="37" y="68"/>
                    <a:pt x="226" y="181"/>
                  </a:cubicBezTo>
                  <a:cubicBezTo>
                    <a:pt x="415" y="294"/>
                    <a:pt x="832" y="536"/>
                    <a:pt x="1134" y="680"/>
                  </a:cubicBezTo>
                  <a:cubicBezTo>
                    <a:pt x="1436" y="824"/>
                    <a:pt x="1739" y="960"/>
                    <a:pt x="2041" y="1043"/>
                  </a:cubicBezTo>
                  <a:cubicBezTo>
                    <a:pt x="2343" y="1126"/>
                    <a:pt x="2593" y="1141"/>
                    <a:pt x="2948" y="1179"/>
                  </a:cubicBezTo>
                  <a:cubicBezTo>
                    <a:pt x="3303" y="1217"/>
                    <a:pt x="3738" y="1243"/>
                    <a:pt x="4173" y="127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101">
            <a:extLst>
              <a:ext uri="{FF2B5EF4-FFF2-40B4-BE49-F238E27FC236}">
                <a16:creationId xmlns:a16="http://schemas.microsoft.com/office/drawing/2014/main" id="{91350034-ED55-4F79-BA2E-C3DE1B714FCF}"/>
              </a:ext>
            </a:extLst>
          </p:cNvPr>
          <p:cNvGrpSpPr>
            <a:grpSpLocks/>
          </p:cNvGrpSpPr>
          <p:nvPr/>
        </p:nvGrpSpPr>
        <p:grpSpPr bwMode="auto">
          <a:xfrm>
            <a:off x="6341283" y="2554286"/>
            <a:ext cx="2039172" cy="1439863"/>
            <a:chOff x="976" y="845"/>
            <a:chExt cx="4962" cy="3130"/>
          </a:xfrm>
        </p:grpSpPr>
        <p:sp>
          <p:nvSpPr>
            <p:cNvPr id="44" name="Freeform 102">
              <a:extLst>
                <a:ext uri="{FF2B5EF4-FFF2-40B4-BE49-F238E27FC236}">
                  <a16:creationId xmlns:a16="http://schemas.microsoft.com/office/drawing/2014/main" id="{90DAA967-F714-4055-AA2A-122A59A4A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798"/>
              <a:ext cx="454" cy="635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5" name="Freeform 103">
              <a:extLst>
                <a:ext uri="{FF2B5EF4-FFF2-40B4-BE49-F238E27FC236}">
                  <a16:creationId xmlns:a16="http://schemas.microsoft.com/office/drawing/2014/main" id="{577EB77F-9F32-466F-9286-4D36A746888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427" y="243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6" name="Freeform 104">
              <a:extLst>
                <a:ext uri="{FF2B5EF4-FFF2-40B4-BE49-F238E27FC236}">
                  <a16:creationId xmlns:a16="http://schemas.microsoft.com/office/drawing/2014/main" id="{E482F616-C9F4-408F-A985-A9012C316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" y="2160"/>
              <a:ext cx="454" cy="273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7" name="Freeform 105">
              <a:extLst>
                <a:ext uri="{FF2B5EF4-FFF2-40B4-BE49-F238E27FC236}">
                  <a16:creationId xmlns:a16="http://schemas.microsoft.com/office/drawing/2014/main" id="{B36EFF18-87B2-4A23-B867-5DB37D3C681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334" y="2433"/>
              <a:ext cx="454" cy="22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8" name="Freeform 106">
              <a:extLst>
                <a:ext uri="{FF2B5EF4-FFF2-40B4-BE49-F238E27FC236}">
                  <a16:creationId xmlns:a16="http://schemas.microsoft.com/office/drawing/2014/main" id="{AE10010C-E25C-4F36-AF14-E667578DB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299"/>
              <a:ext cx="454" cy="1133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49" name="Freeform 107">
              <a:extLst>
                <a:ext uri="{FF2B5EF4-FFF2-40B4-BE49-F238E27FC236}">
                  <a16:creationId xmlns:a16="http://schemas.microsoft.com/office/drawing/2014/main" id="{0BD3E590-2F1D-4F69-B2C3-0D56411F6486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520" y="2433"/>
              <a:ext cx="454" cy="81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0" name="Freeform 108">
              <a:extLst>
                <a:ext uri="{FF2B5EF4-FFF2-40B4-BE49-F238E27FC236}">
                  <a16:creationId xmlns:a16="http://schemas.microsoft.com/office/drawing/2014/main" id="{39F34E1E-8AA8-4CF4-BA1E-633E4CE80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297"/>
              <a:ext cx="454" cy="13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1" name="Freeform 109">
              <a:extLst>
                <a:ext uri="{FF2B5EF4-FFF2-40B4-BE49-F238E27FC236}">
                  <a16:creationId xmlns:a16="http://schemas.microsoft.com/office/drawing/2014/main" id="{ADA51EC2-3670-4305-AC19-30EAD982C3D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241" y="2433"/>
              <a:ext cx="454" cy="136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2" name="Line 110">
              <a:extLst>
                <a:ext uri="{FF2B5EF4-FFF2-40B4-BE49-F238E27FC236}">
                  <a16:creationId xmlns:a16="http://schemas.microsoft.com/office/drawing/2014/main" id="{FD4E3D95-F636-4C0E-B124-34F359CBD0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845"/>
              <a:ext cx="0" cy="31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3" name="Line 111">
              <a:extLst>
                <a:ext uri="{FF2B5EF4-FFF2-40B4-BE49-F238E27FC236}">
                  <a16:creationId xmlns:a16="http://schemas.microsoft.com/office/drawing/2014/main" id="{29C58087-38F3-4547-AB89-616140BCF7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6" y="2432"/>
              <a:ext cx="4399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4" name="Freeform 112">
              <a:extLst>
                <a:ext uri="{FF2B5EF4-FFF2-40B4-BE49-F238E27FC236}">
                  <a16:creationId xmlns:a16="http://schemas.microsoft.com/office/drawing/2014/main" id="{661202E0-70F1-4387-9582-6A88F322F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2478"/>
              <a:ext cx="4173" cy="1270"/>
            </a:xfrm>
            <a:custGeom>
              <a:avLst/>
              <a:gdLst>
                <a:gd name="T0" fmla="*/ 0 w 4173"/>
                <a:gd name="T1" fmla="*/ 1270 h 1270"/>
                <a:gd name="T2" fmla="*/ 681 w 4173"/>
                <a:gd name="T3" fmla="*/ 771 h 1270"/>
                <a:gd name="T4" fmla="*/ 1588 w 4173"/>
                <a:gd name="T5" fmla="*/ 408 h 1270"/>
                <a:gd name="T6" fmla="*/ 2495 w 4173"/>
                <a:gd name="T7" fmla="*/ 181 h 1270"/>
                <a:gd name="T8" fmla="*/ 3402 w 4173"/>
                <a:gd name="T9" fmla="*/ 91 h 1270"/>
                <a:gd name="T10" fmla="*/ 4173 w 4173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1270"/>
                  </a:moveTo>
                  <a:cubicBezTo>
                    <a:pt x="208" y="1092"/>
                    <a:pt x="416" y="915"/>
                    <a:pt x="681" y="771"/>
                  </a:cubicBezTo>
                  <a:cubicBezTo>
                    <a:pt x="946" y="627"/>
                    <a:pt x="1286" y="506"/>
                    <a:pt x="1588" y="408"/>
                  </a:cubicBezTo>
                  <a:cubicBezTo>
                    <a:pt x="1890" y="310"/>
                    <a:pt x="2193" y="234"/>
                    <a:pt x="2495" y="181"/>
                  </a:cubicBezTo>
                  <a:cubicBezTo>
                    <a:pt x="2797" y="128"/>
                    <a:pt x="3122" y="121"/>
                    <a:pt x="3402" y="91"/>
                  </a:cubicBezTo>
                  <a:cubicBezTo>
                    <a:pt x="3682" y="61"/>
                    <a:pt x="4045" y="15"/>
                    <a:pt x="4173" y="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5" name="Text Box 113">
              <a:extLst>
                <a:ext uri="{FF2B5EF4-FFF2-40B4-BE49-F238E27FC236}">
                  <a16:creationId xmlns:a16="http://schemas.microsoft.com/office/drawing/2014/main" id="{CE91E9BE-4930-454E-BBFA-483EF9599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8" y="890"/>
              <a:ext cx="1257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600">
                  <a:solidFill>
                    <a:schemeClr val="tx1"/>
                  </a:solidFill>
                </a:rPr>
                <a:t>V(t)</a:t>
              </a:r>
            </a:p>
          </p:txBody>
        </p:sp>
        <p:sp>
          <p:nvSpPr>
            <p:cNvPr id="56" name="Text Box 114">
              <a:extLst>
                <a:ext uri="{FF2B5EF4-FFF2-40B4-BE49-F238E27FC236}">
                  <a16:creationId xmlns:a16="http://schemas.microsoft.com/office/drawing/2014/main" id="{B6C45928-869E-451C-B7FE-1CAF52D11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3" y="2250"/>
              <a:ext cx="605" cy="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it-IT" sz="1800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57" name="Freeform 115">
              <a:extLst>
                <a:ext uri="{FF2B5EF4-FFF2-40B4-BE49-F238E27FC236}">
                  <a16:creationId xmlns:a16="http://schemas.microsoft.com/office/drawing/2014/main" id="{05B97CB6-46D3-4696-A326-F672763EE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" y="1117"/>
              <a:ext cx="4173" cy="1270"/>
            </a:xfrm>
            <a:custGeom>
              <a:avLst/>
              <a:gdLst>
                <a:gd name="T0" fmla="*/ 0 w 4173"/>
                <a:gd name="T1" fmla="*/ 0 h 1270"/>
                <a:gd name="T2" fmla="*/ 226 w 4173"/>
                <a:gd name="T3" fmla="*/ 181 h 1270"/>
                <a:gd name="T4" fmla="*/ 1134 w 4173"/>
                <a:gd name="T5" fmla="*/ 680 h 1270"/>
                <a:gd name="T6" fmla="*/ 2041 w 4173"/>
                <a:gd name="T7" fmla="*/ 1043 h 1270"/>
                <a:gd name="T8" fmla="*/ 2948 w 4173"/>
                <a:gd name="T9" fmla="*/ 1179 h 1270"/>
                <a:gd name="T10" fmla="*/ 4173 w 4173"/>
                <a:gd name="T11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73" h="1270">
                  <a:moveTo>
                    <a:pt x="0" y="0"/>
                  </a:moveTo>
                  <a:cubicBezTo>
                    <a:pt x="18" y="34"/>
                    <a:pt x="37" y="68"/>
                    <a:pt x="226" y="181"/>
                  </a:cubicBezTo>
                  <a:cubicBezTo>
                    <a:pt x="415" y="294"/>
                    <a:pt x="832" y="536"/>
                    <a:pt x="1134" y="680"/>
                  </a:cubicBezTo>
                  <a:cubicBezTo>
                    <a:pt x="1436" y="824"/>
                    <a:pt x="1739" y="960"/>
                    <a:pt x="2041" y="1043"/>
                  </a:cubicBezTo>
                  <a:cubicBezTo>
                    <a:pt x="2343" y="1126"/>
                    <a:pt x="2593" y="1141"/>
                    <a:pt x="2948" y="1179"/>
                  </a:cubicBezTo>
                  <a:cubicBezTo>
                    <a:pt x="3303" y="1217"/>
                    <a:pt x="3738" y="1243"/>
                    <a:pt x="4173" y="1270"/>
                  </a:cubicBez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  <p:sp>
          <p:nvSpPr>
            <p:cNvPr id="58" name="Freeform 116">
              <a:extLst>
                <a:ext uri="{FF2B5EF4-FFF2-40B4-BE49-F238E27FC236}">
                  <a16:creationId xmlns:a16="http://schemas.microsoft.com/office/drawing/2014/main" id="{AD73B6BF-4AB1-48B7-882E-56887B265DB7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4694" y="2387"/>
              <a:ext cx="454" cy="45"/>
            </a:xfrm>
            <a:custGeom>
              <a:avLst/>
              <a:gdLst>
                <a:gd name="T0" fmla="*/ 0 w 454"/>
                <a:gd name="T1" fmla="*/ 454 h 454"/>
                <a:gd name="T2" fmla="*/ 227 w 454"/>
                <a:gd name="T3" fmla="*/ 0 h 454"/>
                <a:gd name="T4" fmla="*/ 454 w 454"/>
                <a:gd name="T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cubicBezTo>
                    <a:pt x="75" y="227"/>
                    <a:pt x="151" y="0"/>
                    <a:pt x="227" y="0"/>
                  </a:cubicBezTo>
                  <a:cubicBezTo>
                    <a:pt x="303" y="0"/>
                    <a:pt x="378" y="227"/>
                    <a:pt x="454" y="454"/>
                  </a:cubicBezTo>
                </a:path>
              </a:pathLst>
            </a:custGeom>
            <a:noFill/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 sz="1800">
                <a:solidFill>
                  <a:schemeClr val="tx1"/>
                </a:solidFill>
              </a:endParaRPr>
            </a:p>
          </p:txBody>
        </p:sp>
      </p:grpSp>
      <p:sp>
        <p:nvSpPr>
          <p:cNvPr id="59" name="Text Box 117">
            <a:extLst>
              <a:ext uri="{FF2B5EF4-FFF2-40B4-BE49-F238E27FC236}">
                <a16:creationId xmlns:a16="http://schemas.microsoft.com/office/drawing/2014/main" id="{E5ABB28F-4CA6-4782-8464-668D4061A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5245" y="5291136"/>
            <a:ext cx="1311578" cy="24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09600" indent="-609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it-IT" sz="1100" b="1"/>
              <a:t>Positive position</a:t>
            </a:r>
          </a:p>
        </p:txBody>
      </p:sp>
      <p:sp>
        <p:nvSpPr>
          <p:cNvPr id="60" name="Text Box 118">
            <a:extLst>
              <a:ext uri="{FF2B5EF4-FFF2-40B4-BE49-F238E27FC236}">
                <a16:creationId xmlns:a16="http://schemas.microsoft.com/office/drawing/2014/main" id="{A30B8B20-D0C1-4545-9CE7-3264F7FBD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1783" y="5291136"/>
            <a:ext cx="1359668" cy="24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609600" indent="-609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it-IT" sz="1100" b="1"/>
              <a:t>Negative position</a:t>
            </a:r>
          </a:p>
        </p:txBody>
      </p:sp>
      <p:sp>
        <p:nvSpPr>
          <p:cNvPr id="61" name="Text Box 119">
            <a:extLst>
              <a:ext uri="{FF2B5EF4-FFF2-40B4-BE49-F238E27FC236}">
                <a16:creationId xmlns:a16="http://schemas.microsoft.com/office/drawing/2014/main" id="{5CCDCE4C-34F9-4EFC-B1CD-D4C7C6D96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345" y="1401761"/>
            <a:ext cx="4752975" cy="663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GB" altLang="it-IT" sz="1800"/>
              <a:t>Fref ≈ Fpos ≈ 6.5 GHz damped Waveform</a:t>
            </a:r>
          </a:p>
          <a:p>
            <a:pPr>
              <a:spcBef>
                <a:spcPct val="20000"/>
              </a:spcBef>
            </a:pPr>
            <a:r>
              <a:rPr lang="en-GB" altLang="it-IT" sz="1800"/>
              <a:t>Duration (T): approx 500ns</a:t>
            </a:r>
            <a:endParaRPr lang="en-US" altLang="it-IT" sz="1800"/>
          </a:p>
        </p:txBody>
      </p:sp>
    </p:spTree>
    <p:extLst>
      <p:ext uri="{BB962C8B-B14F-4D97-AF65-F5344CB8AC3E}">
        <p14:creationId xmlns:p14="http://schemas.microsoft.com/office/powerpoint/2010/main" val="381621850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1F3E983-EE76-4F84-ADAB-92505F8D852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83802A-D826-4030-A19C-6B4C199B844D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4" name="Segnaposto piè di pagina 1">
            <a:extLst>
              <a:ext uri="{FF2B5EF4-FFF2-40B4-BE49-F238E27FC236}">
                <a16:creationId xmlns:a16="http://schemas.microsoft.com/office/drawing/2014/main" id="{702538D5-D544-48C8-8241-A6CAE087EE89}"/>
              </a:ext>
            </a:extLst>
          </p:cNvPr>
          <p:cNvSpPr txBox="1">
            <a:spLocks/>
          </p:cNvSpPr>
          <p:nvPr/>
        </p:nvSpPr>
        <p:spPr bwMode="auto">
          <a:xfrm>
            <a:off x="3501652" y="6889749"/>
            <a:ext cx="28956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 kern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741363" indent="-284163" algn="l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1141413" indent="-227013" algn="l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598613" indent="-227013" algn="l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2055813" indent="-227013" algn="l" defTabSz="447675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it-IT"/>
              <a:t>Cavity BPM Meeting @ IBIC2003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537B7C-047D-4281-94D3-139A7ECDF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090" y="3873499"/>
            <a:ext cx="184150" cy="4619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2D7996-09C4-4068-A1EA-60FF41868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202" y="3595687"/>
            <a:ext cx="92075" cy="936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059FC6-B770-48C9-AE22-85822EA82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715" y="3687762"/>
            <a:ext cx="458787" cy="1825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CEE8B4-4CCB-4D4C-A6E6-CF15E929F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090" y="3225799"/>
            <a:ext cx="184150" cy="4619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79B274-5AB1-4376-BD6B-43077D157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240" y="3319462"/>
            <a:ext cx="92075" cy="936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9E8EDB-E2D3-48F9-B3EA-F74E4EDCE14A}"/>
              </a:ext>
            </a:extLst>
          </p:cNvPr>
          <p:cNvGrpSpPr>
            <a:grpSpLocks/>
          </p:cNvGrpSpPr>
          <p:nvPr/>
        </p:nvGrpSpPr>
        <p:grpSpPr bwMode="auto">
          <a:xfrm>
            <a:off x="2358652" y="4608512"/>
            <a:ext cx="366713" cy="368300"/>
            <a:chOff x="1157" y="2205"/>
            <a:chExt cx="180" cy="18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FEB33C-E9E6-4B6C-AB91-236FA02DC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2205"/>
              <a:ext cx="181" cy="182"/>
            </a:xfrm>
            <a:prstGeom prst="rect">
              <a:avLst/>
            </a:prstGeom>
            <a:solidFill>
              <a:srgbClr val="FF6600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EF6181A-3084-4919-93F3-4D41F7D99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228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48A8CD89-8404-4B20-8E70-21A3043E2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2271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914D615C-B0AB-454A-96A1-B9FE8DF5C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2228"/>
              <a:ext cx="46" cy="46"/>
            </a:xfrm>
            <a:custGeom>
              <a:avLst/>
              <a:gdLst>
                <a:gd name="T0" fmla="*/ 0 w 202"/>
                <a:gd name="T1" fmla="*/ 200 h 201"/>
                <a:gd name="T2" fmla="*/ 201 w 202"/>
                <a:gd name="T3" fmla="*/ 0 h 201"/>
                <a:gd name="T4" fmla="*/ 0 w 202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201">
                  <a:moveTo>
                    <a:pt x="0" y="200"/>
                  </a:moveTo>
                  <a:lnTo>
                    <a:pt x="201" y="0"/>
                  </a:lnTo>
                  <a:lnTo>
                    <a:pt x="0" y="200"/>
                  </a:ln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B4A1BD9A-D6A2-4F80-B4EF-202999A44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2317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9681136D-3C32-4B75-AB81-299193F6B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2317"/>
              <a:ext cx="46" cy="46"/>
            </a:xfrm>
            <a:custGeom>
              <a:avLst/>
              <a:gdLst>
                <a:gd name="T0" fmla="*/ 0 w 201"/>
                <a:gd name="T1" fmla="*/ 200 h 201"/>
                <a:gd name="T2" fmla="*/ 200 w 201"/>
                <a:gd name="T3" fmla="*/ 0 h 201"/>
                <a:gd name="T4" fmla="*/ 0 w 201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201">
                  <a:moveTo>
                    <a:pt x="0" y="200"/>
                  </a:moveTo>
                  <a:lnTo>
                    <a:pt x="200" y="0"/>
                  </a:lnTo>
                  <a:lnTo>
                    <a:pt x="0" y="200"/>
                  </a:ln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8" name="Text Box 17">
            <a:extLst>
              <a:ext uri="{FF2B5EF4-FFF2-40B4-BE49-F238E27FC236}">
                <a16:creationId xmlns:a16="http://schemas.microsoft.com/office/drawing/2014/main" id="{335D5BF3-4BAF-4175-955E-B91EFFDAE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9115" y="4241799"/>
            <a:ext cx="55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6.5GHz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BPF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89B12F-25F5-4C6A-82C0-524375229C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465" y="3873499"/>
            <a:ext cx="92075" cy="936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95D7EDE-FB0D-4CB8-AF72-D1CC50404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4240" y="3687762"/>
            <a:ext cx="458787" cy="182562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C00E836-14AA-497A-97CA-2560ED35F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352" y="3503612"/>
            <a:ext cx="554038" cy="555625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4D65253-9B94-43D7-8E95-991CA8FCB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090" y="3687762"/>
            <a:ext cx="185737" cy="182562"/>
          </a:xfrm>
          <a:prstGeom prst="ellipse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C764E7D-79DC-4819-B65F-2D4743989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015" y="4149724"/>
            <a:ext cx="90487" cy="93663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724CAE1-9338-4732-BDBE-69E50E365344}"/>
              </a:ext>
            </a:extLst>
          </p:cNvPr>
          <p:cNvGrpSpPr>
            <a:grpSpLocks/>
          </p:cNvGrpSpPr>
          <p:nvPr/>
        </p:nvGrpSpPr>
        <p:grpSpPr bwMode="auto">
          <a:xfrm>
            <a:off x="2358652" y="3779837"/>
            <a:ext cx="366713" cy="368300"/>
            <a:chOff x="1157" y="1797"/>
            <a:chExt cx="180" cy="18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9E61B2B-EE82-4258-B50D-49E6A51C2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1797"/>
              <a:ext cx="181" cy="182"/>
            </a:xfrm>
            <a:prstGeom prst="rect">
              <a:avLst/>
            </a:prstGeom>
            <a:solidFill>
              <a:srgbClr val="FF6600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1469CE1-2411-4D90-957D-0D7EDFBD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1820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07352CC-FA48-490A-B7AC-32D027898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1863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D5AC0D1-3FB7-440A-BF51-4ACD44383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820"/>
              <a:ext cx="46" cy="46"/>
            </a:xfrm>
            <a:custGeom>
              <a:avLst/>
              <a:gdLst>
                <a:gd name="T0" fmla="*/ 0 w 202"/>
                <a:gd name="T1" fmla="*/ 200 h 201"/>
                <a:gd name="T2" fmla="*/ 201 w 202"/>
                <a:gd name="T3" fmla="*/ 0 h 201"/>
                <a:gd name="T4" fmla="*/ 0 w 202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201">
                  <a:moveTo>
                    <a:pt x="0" y="200"/>
                  </a:moveTo>
                  <a:lnTo>
                    <a:pt x="201" y="0"/>
                  </a:lnTo>
                  <a:lnTo>
                    <a:pt x="0" y="200"/>
                  </a:lnTo>
                </a:path>
              </a:pathLst>
            </a:custGeom>
            <a:solidFill>
              <a:srgbClr val="969696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2E43BE5-6502-48FF-9F03-359C8654E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1909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122A2CD2-FEA5-4A05-853E-20E232954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909"/>
              <a:ext cx="46" cy="46"/>
            </a:xfrm>
            <a:custGeom>
              <a:avLst/>
              <a:gdLst>
                <a:gd name="T0" fmla="*/ 0 w 201"/>
                <a:gd name="T1" fmla="*/ 200 h 201"/>
                <a:gd name="T2" fmla="*/ 200 w 201"/>
                <a:gd name="T3" fmla="*/ 0 h 201"/>
                <a:gd name="T4" fmla="*/ 0 w 201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201">
                  <a:moveTo>
                    <a:pt x="0" y="200"/>
                  </a:moveTo>
                  <a:lnTo>
                    <a:pt x="200" y="0"/>
                  </a:lnTo>
                  <a:lnTo>
                    <a:pt x="0" y="200"/>
                  </a:lnTo>
                </a:path>
              </a:pathLst>
            </a:custGeom>
            <a:solidFill>
              <a:srgbClr val="969696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1" name="Text Box 30">
            <a:extLst>
              <a:ext uri="{FF2B5EF4-FFF2-40B4-BE49-F238E27FC236}">
                <a16:creationId xmlns:a16="http://schemas.microsoft.com/office/drawing/2014/main" id="{6C94DB86-C50D-45FC-9FE2-46E92D1BD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7540" y="3409949"/>
            <a:ext cx="55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6.5GHz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BPF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C76573-7322-44EE-968E-E63A478CB701}"/>
              </a:ext>
            </a:extLst>
          </p:cNvPr>
          <p:cNvGrpSpPr>
            <a:grpSpLocks/>
          </p:cNvGrpSpPr>
          <p:nvPr/>
        </p:nvGrpSpPr>
        <p:grpSpPr bwMode="auto">
          <a:xfrm>
            <a:off x="2358652" y="2947987"/>
            <a:ext cx="366713" cy="368300"/>
            <a:chOff x="1157" y="1389"/>
            <a:chExt cx="180" cy="18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35D6CEE-BA03-4A18-AE3F-CDAB3CAB2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1389"/>
              <a:ext cx="181" cy="182"/>
            </a:xfrm>
            <a:prstGeom prst="rect">
              <a:avLst/>
            </a:prstGeom>
            <a:solidFill>
              <a:srgbClr val="FF6600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105AEC5-D01C-41F9-96B5-8404A7A70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1412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6A36A934-DEF0-4842-89A2-24D09FAF9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1455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15B896F2-3C35-4EB2-82C2-3D6AF958E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412"/>
              <a:ext cx="46" cy="46"/>
            </a:xfrm>
            <a:custGeom>
              <a:avLst/>
              <a:gdLst>
                <a:gd name="T0" fmla="*/ 0 w 202"/>
                <a:gd name="T1" fmla="*/ 200 h 201"/>
                <a:gd name="T2" fmla="*/ 201 w 202"/>
                <a:gd name="T3" fmla="*/ 0 h 201"/>
                <a:gd name="T4" fmla="*/ 0 w 202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2" h="201">
                  <a:moveTo>
                    <a:pt x="0" y="200"/>
                  </a:moveTo>
                  <a:lnTo>
                    <a:pt x="201" y="0"/>
                  </a:lnTo>
                  <a:lnTo>
                    <a:pt x="0" y="200"/>
                  </a:lnTo>
                </a:path>
              </a:pathLst>
            </a:custGeom>
            <a:solidFill>
              <a:srgbClr val="969696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11085CA8-E11A-4011-9A53-983C5B114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3" y="1501"/>
              <a:ext cx="90" cy="45"/>
            </a:xfrm>
            <a:custGeom>
              <a:avLst/>
              <a:gdLst>
                <a:gd name="T0" fmla="*/ 0 w 568"/>
                <a:gd name="T1" fmla="*/ 142 h 284"/>
                <a:gd name="T2" fmla="*/ 142 w 568"/>
                <a:gd name="T3" fmla="*/ 0 h 284"/>
                <a:gd name="T4" fmla="*/ 284 w 568"/>
                <a:gd name="T5" fmla="*/ 142 h 284"/>
                <a:gd name="T6" fmla="*/ 426 w 568"/>
                <a:gd name="T7" fmla="*/ 284 h 284"/>
                <a:gd name="T8" fmla="*/ 568 w 568"/>
                <a:gd name="T9" fmla="*/ 1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284">
                  <a:moveTo>
                    <a:pt x="0" y="142"/>
                  </a:moveTo>
                  <a:cubicBezTo>
                    <a:pt x="47" y="71"/>
                    <a:pt x="95" y="0"/>
                    <a:pt x="142" y="0"/>
                  </a:cubicBezTo>
                  <a:cubicBezTo>
                    <a:pt x="189" y="0"/>
                    <a:pt x="237" y="95"/>
                    <a:pt x="284" y="142"/>
                  </a:cubicBezTo>
                  <a:cubicBezTo>
                    <a:pt x="331" y="189"/>
                    <a:pt x="379" y="284"/>
                    <a:pt x="426" y="284"/>
                  </a:cubicBezTo>
                  <a:cubicBezTo>
                    <a:pt x="473" y="284"/>
                    <a:pt x="520" y="213"/>
                    <a:pt x="568" y="142"/>
                  </a:cubicBezTo>
                </a:path>
              </a:pathLst>
            </a:custGeom>
            <a:solidFill>
              <a:srgbClr val="FF6600"/>
            </a:solidFill>
            <a:ln w="1908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C31E554B-A094-438A-87C5-DFD690970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1501"/>
              <a:ext cx="46" cy="46"/>
            </a:xfrm>
            <a:custGeom>
              <a:avLst/>
              <a:gdLst>
                <a:gd name="T0" fmla="*/ 0 w 201"/>
                <a:gd name="T1" fmla="*/ 200 h 201"/>
                <a:gd name="T2" fmla="*/ 200 w 201"/>
                <a:gd name="T3" fmla="*/ 0 h 201"/>
                <a:gd name="T4" fmla="*/ 0 w 201"/>
                <a:gd name="T5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201">
                  <a:moveTo>
                    <a:pt x="0" y="200"/>
                  </a:moveTo>
                  <a:lnTo>
                    <a:pt x="200" y="0"/>
                  </a:lnTo>
                  <a:lnTo>
                    <a:pt x="0" y="200"/>
                  </a:lnTo>
                </a:path>
              </a:pathLst>
            </a:custGeom>
            <a:solidFill>
              <a:srgbClr val="969696"/>
            </a:solidFill>
            <a:ln w="1908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39" name="Text Box 38">
            <a:extLst>
              <a:ext uri="{FF2B5EF4-FFF2-40B4-BE49-F238E27FC236}">
                <a16:creationId xmlns:a16="http://schemas.microsoft.com/office/drawing/2014/main" id="{E463DAF6-031C-42F4-894A-560A75AAC8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9115" y="2579687"/>
            <a:ext cx="558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6.5GHz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BPF</a:t>
            </a:r>
          </a:p>
        </p:txBody>
      </p:sp>
      <p:sp>
        <p:nvSpPr>
          <p:cNvPr id="40" name="Line 39">
            <a:extLst>
              <a:ext uri="{FF2B5EF4-FFF2-40B4-BE49-F238E27FC236}">
                <a16:creationId xmlns:a16="http://schemas.microsoft.com/office/drawing/2014/main" id="{9D3E3167-BAEE-4782-AC82-E7490B19EE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12540" y="4794249"/>
            <a:ext cx="644525" cy="1588"/>
          </a:xfrm>
          <a:prstGeom prst="line">
            <a:avLst/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B3359E0-28D1-4D06-A54E-599CA325A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352" y="3779837"/>
            <a:ext cx="547688" cy="369887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2" name="Text Box 41">
            <a:extLst>
              <a:ext uri="{FF2B5EF4-FFF2-40B4-BE49-F238E27FC236}">
                <a16:creationId xmlns:a16="http://schemas.microsoft.com/office/drawing/2014/main" id="{7150882F-DC70-4F35-9699-FCC84D3846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027" y="3351212"/>
            <a:ext cx="922338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variabile phase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shifter</a:t>
            </a:r>
          </a:p>
        </p:txBody>
      </p:sp>
      <p:sp>
        <p:nvSpPr>
          <p:cNvPr id="43" name="Text Box 42">
            <a:extLst>
              <a:ext uri="{FF2B5EF4-FFF2-40B4-BE49-F238E27FC236}">
                <a16:creationId xmlns:a16="http://schemas.microsoft.com/office/drawing/2014/main" id="{6A5A1606-8A5D-4C2C-90DB-4060F45E2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352" y="3686174"/>
            <a:ext cx="363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φ</a:t>
            </a:r>
          </a:p>
        </p:txBody>
      </p:sp>
      <p:sp>
        <p:nvSpPr>
          <p:cNvPr id="44" name="Line 43">
            <a:extLst>
              <a:ext uri="{FF2B5EF4-FFF2-40B4-BE49-F238E27FC236}">
                <a16:creationId xmlns:a16="http://schemas.microsoft.com/office/drawing/2014/main" id="{42AA6313-5D8A-445A-B020-F12E7196C24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9402" y="3868737"/>
            <a:ext cx="180975" cy="190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99782C7-4251-4CB8-992A-0879E225C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0652" y="4333874"/>
            <a:ext cx="460375" cy="923925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6" name="Text Box 45">
            <a:extLst>
              <a:ext uri="{FF2B5EF4-FFF2-40B4-BE49-F238E27FC236}">
                <a16:creationId xmlns:a16="http://schemas.microsoft.com/office/drawing/2014/main" id="{DE919BEC-F820-4838-9E54-ECFCABE1A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1602" y="3965574"/>
            <a:ext cx="523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Power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splitter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CA16742-5BCA-4F66-94AC-14C140A36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3652" y="2941637"/>
            <a:ext cx="560388" cy="365125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8" name="Text Box 47">
            <a:extLst>
              <a:ext uri="{FF2B5EF4-FFF2-40B4-BE49-F238E27FC236}">
                <a16:creationId xmlns:a16="http://schemas.microsoft.com/office/drawing/2014/main" id="{5B620E47-416C-4C32-AD00-B0C7F47D2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652" y="2847974"/>
            <a:ext cx="371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φ</a:t>
            </a:r>
          </a:p>
        </p:txBody>
      </p:sp>
      <p:sp>
        <p:nvSpPr>
          <p:cNvPr id="49" name="Line 48">
            <a:extLst>
              <a:ext uri="{FF2B5EF4-FFF2-40B4-BE49-F238E27FC236}">
                <a16:creationId xmlns:a16="http://schemas.microsoft.com/office/drawing/2014/main" id="{61F4C73E-9BBD-4243-B72A-72B40EDB79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3052" y="3028949"/>
            <a:ext cx="185738" cy="1889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0" name="Line 49">
            <a:extLst>
              <a:ext uri="{FF2B5EF4-FFF2-40B4-BE49-F238E27FC236}">
                <a16:creationId xmlns:a16="http://schemas.microsoft.com/office/drawing/2014/main" id="{35A8A610-2A60-4B73-B7AC-C76D63C2770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3777" y="3132137"/>
            <a:ext cx="277813" cy="158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1" name="Line 50">
            <a:extLst>
              <a:ext uri="{FF2B5EF4-FFF2-40B4-BE49-F238E27FC236}">
                <a16:creationId xmlns:a16="http://schemas.microsoft.com/office/drawing/2014/main" id="{1CD1F3A1-4B1F-4CE5-83D3-3B74BD73AD26}"/>
              </a:ext>
            </a:extLst>
          </p:cNvPr>
          <p:cNvSpPr>
            <a:spLocks noChangeShapeType="1"/>
          </p:cNvSpPr>
          <p:nvPr/>
        </p:nvSpPr>
        <p:spPr bwMode="auto">
          <a:xfrm>
            <a:off x="2723777" y="3962399"/>
            <a:ext cx="277813" cy="31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2" name="Line 51">
            <a:extLst>
              <a:ext uri="{FF2B5EF4-FFF2-40B4-BE49-F238E27FC236}">
                <a16:creationId xmlns:a16="http://schemas.microsoft.com/office/drawing/2014/main" id="{BBCAC6BC-06D4-46C4-B06A-F719F207BC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36315" y="3225799"/>
            <a:ext cx="922337" cy="90488"/>
          </a:xfrm>
          <a:prstGeom prst="line">
            <a:avLst/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237B48D-517B-4306-9BBB-182FD025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1890" y="1931987"/>
            <a:ext cx="647700" cy="1293812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4" name="Text Box 53">
            <a:extLst>
              <a:ext uri="{FF2B5EF4-FFF2-40B4-BE49-F238E27FC236}">
                <a16:creationId xmlns:a16="http://schemas.microsoft.com/office/drawing/2014/main" id="{86F2050F-70EF-4618-9D22-60B5A7FD6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2490" y="1550987"/>
            <a:ext cx="1125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Double arrow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180</a:t>
            </a:r>
            <a:r>
              <a:rPr lang="en-US" altLang="it-IT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</a:t>
            </a: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Hybrid</a:t>
            </a:r>
          </a:p>
        </p:txBody>
      </p:sp>
      <p:sp>
        <p:nvSpPr>
          <p:cNvPr id="55" name="Text Box 54">
            <a:extLst>
              <a:ext uri="{FF2B5EF4-FFF2-40B4-BE49-F238E27FC236}">
                <a16:creationId xmlns:a16="http://schemas.microsoft.com/office/drawing/2014/main" id="{423F7D4E-E103-43FF-997D-40CC1DDEF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915" y="1931987"/>
            <a:ext cx="319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Σ</a:t>
            </a:r>
          </a:p>
        </p:txBody>
      </p:sp>
      <p:sp>
        <p:nvSpPr>
          <p:cNvPr id="56" name="Text Box 55">
            <a:extLst>
              <a:ext uri="{FF2B5EF4-FFF2-40B4-BE49-F238E27FC236}">
                <a16:creationId xmlns:a16="http://schemas.microsoft.com/office/drawing/2014/main" id="{3F93F9FD-70C7-423A-9D3A-AB036496C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915" y="2762249"/>
            <a:ext cx="33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Δ</a:t>
            </a:r>
          </a:p>
        </p:txBody>
      </p:sp>
      <p:sp>
        <p:nvSpPr>
          <p:cNvPr id="57" name="Line 56">
            <a:extLst>
              <a:ext uri="{FF2B5EF4-FFF2-40B4-BE49-F238E27FC236}">
                <a16:creationId xmlns:a16="http://schemas.microsoft.com/office/drawing/2014/main" id="{8CAA7587-B4CF-4CE9-BFEF-A1A4849F885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26952" y="4795837"/>
            <a:ext cx="27940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8" name="Line 57">
            <a:extLst>
              <a:ext uri="{FF2B5EF4-FFF2-40B4-BE49-F238E27FC236}">
                <a16:creationId xmlns:a16="http://schemas.microsoft.com/office/drawing/2014/main" id="{9DF02E20-227D-4C48-A55F-AA1BFCCC46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1252" y="4795837"/>
            <a:ext cx="279400" cy="4762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DBEA311-5340-4091-979B-361C90BA7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1890" y="3687762"/>
            <a:ext cx="646112" cy="1293812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0" name="Text Box 59">
            <a:extLst>
              <a:ext uri="{FF2B5EF4-FFF2-40B4-BE49-F238E27FC236}">
                <a16:creationId xmlns:a16="http://schemas.microsoft.com/office/drawing/2014/main" id="{02504EC3-C641-4F92-BDF4-76BB07525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8915" y="3687762"/>
            <a:ext cx="3190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Σ</a:t>
            </a:r>
          </a:p>
        </p:txBody>
      </p:sp>
      <p:sp>
        <p:nvSpPr>
          <p:cNvPr id="61" name="Text Box 60">
            <a:extLst>
              <a:ext uri="{FF2B5EF4-FFF2-40B4-BE49-F238E27FC236}">
                <a16:creationId xmlns:a16="http://schemas.microsoft.com/office/drawing/2014/main" id="{29208368-5266-4C62-A9E9-FD5E9DA48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9702" y="4519612"/>
            <a:ext cx="428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l-GR" altLang="it-IT">
                <a:solidFill>
                  <a:srgbClr val="000000"/>
                </a:solidFill>
                <a:cs typeface="Arial" panose="020B0604020202020204" pitchFamily="34" charset="0"/>
              </a:rPr>
              <a:t>Δ</a:t>
            </a:r>
          </a:p>
        </p:txBody>
      </p:sp>
      <p:sp>
        <p:nvSpPr>
          <p:cNvPr id="62" name="Line 61">
            <a:extLst>
              <a:ext uri="{FF2B5EF4-FFF2-40B4-BE49-F238E27FC236}">
                <a16:creationId xmlns:a16="http://schemas.microsoft.com/office/drawing/2014/main" id="{D707C517-09DC-4C97-8F7F-B0916BC0B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1252" y="3965574"/>
            <a:ext cx="1292225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3" name="Line 62">
            <a:extLst>
              <a:ext uri="{FF2B5EF4-FFF2-40B4-BE49-F238E27FC236}">
                <a16:creationId xmlns:a16="http://schemas.microsoft.com/office/drawing/2014/main" id="{54C74F4A-71E7-44CB-94D4-8DC4C5DD80F4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0390" y="3133724"/>
            <a:ext cx="90487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4" name="Line 63">
            <a:extLst>
              <a:ext uri="{FF2B5EF4-FFF2-40B4-BE49-F238E27FC236}">
                <a16:creationId xmlns:a16="http://schemas.microsoft.com/office/drawing/2014/main" id="{657C8369-0376-40B5-A60F-1801BE80FD0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5177" y="2947987"/>
            <a:ext cx="36830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5" name="Line 64">
            <a:extLst>
              <a:ext uri="{FF2B5EF4-FFF2-40B4-BE49-F238E27FC236}">
                <a16:creationId xmlns:a16="http://schemas.microsoft.com/office/drawing/2014/main" id="{F4BF6516-73F0-4901-A979-308B4CDDEFC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8840" y="4703762"/>
            <a:ext cx="274637" cy="31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6" name="Line 65">
            <a:extLst>
              <a:ext uri="{FF2B5EF4-FFF2-40B4-BE49-F238E27FC236}">
                <a16:creationId xmlns:a16="http://schemas.microsoft.com/office/drawing/2014/main" id="{563C79BB-9483-46E8-AE04-357BE70548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35177" y="2947987"/>
            <a:ext cx="1588" cy="157162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7" name="Line 66">
            <a:extLst>
              <a:ext uri="{FF2B5EF4-FFF2-40B4-BE49-F238E27FC236}">
                <a16:creationId xmlns:a16="http://schemas.microsoft.com/office/drawing/2014/main" id="{EB42FE3A-4C4C-4015-B3DB-E68D476149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60551" y="4514851"/>
            <a:ext cx="1714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8" name="Line 67">
            <a:extLst>
              <a:ext uri="{FF2B5EF4-FFF2-40B4-BE49-F238E27FC236}">
                <a16:creationId xmlns:a16="http://schemas.microsoft.com/office/drawing/2014/main" id="{C6DCCCF3-0DE9-4B73-AB8E-455B764437D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8840" y="4703762"/>
            <a:ext cx="1587" cy="3714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9" name="Line 68">
            <a:extLst>
              <a:ext uri="{FF2B5EF4-FFF2-40B4-BE49-F238E27FC236}">
                <a16:creationId xmlns:a16="http://schemas.microsoft.com/office/drawing/2014/main" id="{3FC4CDDD-FA7D-4FFF-94ED-BFC6DE3EB3F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52611" y="5078414"/>
            <a:ext cx="276227" cy="3174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023163A-5936-4DDF-8D30-F234E5F9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265" y="3781424"/>
            <a:ext cx="460375" cy="368300"/>
          </a:xfrm>
          <a:prstGeom prst="rect">
            <a:avLst/>
          </a:prstGeom>
          <a:solidFill>
            <a:srgbClr val="FFFF6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421CBD0-2F33-435E-AA20-E71528F2A540}"/>
              </a:ext>
            </a:extLst>
          </p:cNvPr>
          <p:cNvGrpSpPr>
            <a:grpSpLocks/>
          </p:cNvGrpSpPr>
          <p:nvPr/>
        </p:nvGrpSpPr>
        <p:grpSpPr bwMode="auto">
          <a:xfrm>
            <a:off x="6970340" y="3873499"/>
            <a:ext cx="274637" cy="182563"/>
            <a:chOff x="3833" y="1843"/>
            <a:chExt cx="135" cy="90"/>
          </a:xfrm>
        </p:grpSpPr>
        <p:sp>
          <p:nvSpPr>
            <p:cNvPr id="72" name="Line 71">
              <a:extLst>
                <a:ext uri="{FF2B5EF4-FFF2-40B4-BE49-F238E27FC236}">
                  <a16:creationId xmlns:a16="http://schemas.microsoft.com/office/drawing/2014/main" id="{C52363F0-1C15-4B57-B87E-2402B75A61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1843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3" name="Line 72">
              <a:extLst>
                <a:ext uri="{FF2B5EF4-FFF2-40B4-BE49-F238E27FC236}">
                  <a16:creationId xmlns:a16="http://schemas.microsoft.com/office/drawing/2014/main" id="{27C9B34E-9212-4024-A589-26A10B32A5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8" y="1888"/>
              <a:ext cx="46" cy="4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4" name="Line 73">
              <a:extLst>
                <a:ext uri="{FF2B5EF4-FFF2-40B4-BE49-F238E27FC236}">
                  <a16:creationId xmlns:a16="http://schemas.microsoft.com/office/drawing/2014/main" id="{5FAC9317-B446-45AB-AE0D-122C9A010A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1843"/>
              <a:ext cx="46" cy="4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5" name="Line 74">
              <a:extLst>
                <a:ext uri="{FF2B5EF4-FFF2-40B4-BE49-F238E27FC236}">
                  <a16:creationId xmlns:a16="http://schemas.microsoft.com/office/drawing/2014/main" id="{8518B28C-4830-4763-BC7A-2C157B24F4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1843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6" name="Line 75">
              <a:extLst>
                <a:ext uri="{FF2B5EF4-FFF2-40B4-BE49-F238E27FC236}">
                  <a16:creationId xmlns:a16="http://schemas.microsoft.com/office/drawing/2014/main" id="{A56382B3-5B6B-4E05-86DC-4FD6CBC6D2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1889"/>
              <a:ext cx="4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7" name="Line 76">
              <a:extLst>
                <a:ext uri="{FF2B5EF4-FFF2-40B4-BE49-F238E27FC236}">
                  <a16:creationId xmlns:a16="http://schemas.microsoft.com/office/drawing/2014/main" id="{A19D6428-4088-4E7F-BBFC-C094A64A88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2" y="1889"/>
              <a:ext cx="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78" name="Text Box 77">
            <a:extLst>
              <a:ext uri="{FF2B5EF4-FFF2-40B4-BE49-F238E27FC236}">
                <a16:creationId xmlns:a16="http://schemas.microsoft.com/office/drawing/2014/main" id="{BA2A4B53-7759-45B5-BB06-FA05B006F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6665" y="3409949"/>
            <a:ext cx="585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AM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detector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9CC2AD7-4336-4CD1-984D-07E8899B9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265" y="4613274"/>
            <a:ext cx="460375" cy="368300"/>
          </a:xfrm>
          <a:prstGeom prst="rect">
            <a:avLst/>
          </a:prstGeom>
          <a:solidFill>
            <a:srgbClr val="FFFF6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36D0A0F-D32E-4877-8A77-2B4DFDB65643}"/>
              </a:ext>
            </a:extLst>
          </p:cNvPr>
          <p:cNvGrpSpPr>
            <a:grpSpLocks/>
          </p:cNvGrpSpPr>
          <p:nvPr/>
        </p:nvGrpSpPr>
        <p:grpSpPr bwMode="auto">
          <a:xfrm>
            <a:off x="6970340" y="4703762"/>
            <a:ext cx="274637" cy="184150"/>
            <a:chOff x="3833" y="2251"/>
            <a:chExt cx="135" cy="90"/>
          </a:xfrm>
        </p:grpSpPr>
        <p:sp>
          <p:nvSpPr>
            <p:cNvPr id="81" name="Line 80">
              <a:extLst>
                <a:ext uri="{FF2B5EF4-FFF2-40B4-BE49-F238E27FC236}">
                  <a16:creationId xmlns:a16="http://schemas.microsoft.com/office/drawing/2014/main" id="{2BCF297A-EDEA-4B51-B3E5-11AB518562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2251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2" name="Line 81">
              <a:extLst>
                <a:ext uri="{FF2B5EF4-FFF2-40B4-BE49-F238E27FC236}">
                  <a16:creationId xmlns:a16="http://schemas.microsoft.com/office/drawing/2014/main" id="{79F2A3B1-8B08-4E69-8E3B-BC89C67816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8" y="2296"/>
              <a:ext cx="46" cy="4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3" name="Line 82">
              <a:extLst>
                <a:ext uri="{FF2B5EF4-FFF2-40B4-BE49-F238E27FC236}">
                  <a16:creationId xmlns:a16="http://schemas.microsoft.com/office/drawing/2014/main" id="{2BABFD9F-E4EF-4547-8DFD-1BAD56944C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2251"/>
              <a:ext cx="46" cy="4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4" name="Line 83">
              <a:extLst>
                <a:ext uri="{FF2B5EF4-FFF2-40B4-BE49-F238E27FC236}">
                  <a16:creationId xmlns:a16="http://schemas.microsoft.com/office/drawing/2014/main" id="{F3BF774B-AFAC-433F-BCB1-C1D468053D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2251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5" name="Line 84">
              <a:extLst>
                <a:ext uri="{FF2B5EF4-FFF2-40B4-BE49-F238E27FC236}">
                  <a16:creationId xmlns:a16="http://schemas.microsoft.com/office/drawing/2014/main" id="{5F5B4ED4-0AE2-4CA0-B340-3E1646B30B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2297"/>
              <a:ext cx="4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6" name="Line 85">
              <a:extLst>
                <a:ext uri="{FF2B5EF4-FFF2-40B4-BE49-F238E27FC236}">
                  <a16:creationId xmlns:a16="http://schemas.microsoft.com/office/drawing/2014/main" id="{F6A3D6CC-5941-4A8E-8981-65226C6404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2" y="2297"/>
              <a:ext cx="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87" name="Text Box 86">
            <a:extLst>
              <a:ext uri="{FF2B5EF4-FFF2-40B4-BE49-F238E27FC236}">
                <a16:creationId xmlns:a16="http://schemas.microsoft.com/office/drawing/2014/main" id="{7E598381-DB69-4228-AA52-6809668F1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6665" y="4241799"/>
            <a:ext cx="585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AM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detector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6A27088-A9FD-4AE7-8813-6C0FB9214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265" y="2025649"/>
            <a:ext cx="460375" cy="368300"/>
          </a:xfrm>
          <a:prstGeom prst="rect">
            <a:avLst/>
          </a:prstGeom>
          <a:solidFill>
            <a:srgbClr val="FFFF6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921CBB2-4562-482B-83EB-CAEE12F48B9D}"/>
              </a:ext>
            </a:extLst>
          </p:cNvPr>
          <p:cNvGrpSpPr>
            <a:grpSpLocks/>
          </p:cNvGrpSpPr>
          <p:nvPr/>
        </p:nvGrpSpPr>
        <p:grpSpPr bwMode="auto">
          <a:xfrm>
            <a:off x="6970340" y="2117724"/>
            <a:ext cx="274637" cy="182563"/>
            <a:chOff x="3833" y="981"/>
            <a:chExt cx="135" cy="90"/>
          </a:xfrm>
        </p:grpSpPr>
        <p:sp>
          <p:nvSpPr>
            <p:cNvPr id="90" name="Line 89">
              <a:extLst>
                <a:ext uri="{FF2B5EF4-FFF2-40B4-BE49-F238E27FC236}">
                  <a16:creationId xmlns:a16="http://schemas.microsoft.com/office/drawing/2014/main" id="{84A1234A-6FF1-46D8-8128-C421BE8B02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981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1" name="Line 90">
              <a:extLst>
                <a:ext uri="{FF2B5EF4-FFF2-40B4-BE49-F238E27FC236}">
                  <a16:creationId xmlns:a16="http://schemas.microsoft.com/office/drawing/2014/main" id="{35E3F1F1-192F-4CF4-9226-3A382D21E2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8" y="1026"/>
              <a:ext cx="46" cy="4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2" name="Line 91">
              <a:extLst>
                <a:ext uri="{FF2B5EF4-FFF2-40B4-BE49-F238E27FC236}">
                  <a16:creationId xmlns:a16="http://schemas.microsoft.com/office/drawing/2014/main" id="{0CF85375-37A9-48C8-9AE8-4964EA5804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981"/>
              <a:ext cx="46" cy="4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3" name="Line 92">
              <a:extLst>
                <a:ext uri="{FF2B5EF4-FFF2-40B4-BE49-F238E27FC236}">
                  <a16:creationId xmlns:a16="http://schemas.microsoft.com/office/drawing/2014/main" id="{30F47E2F-E6B6-476B-8997-CCDDFFCEA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981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4" name="Line 93">
              <a:extLst>
                <a:ext uri="{FF2B5EF4-FFF2-40B4-BE49-F238E27FC236}">
                  <a16:creationId xmlns:a16="http://schemas.microsoft.com/office/drawing/2014/main" id="{A92C0DBE-BB8D-42B0-9D01-82AD6F16D1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1027"/>
              <a:ext cx="4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5" name="Line 94">
              <a:extLst>
                <a:ext uri="{FF2B5EF4-FFF2-40B4-BE49-F238E27FC236}">
                  <a16:creationId xmlns:a16="http://schemas.microsoft.com/office/drawing/2014/main" id="{FC6E936C-2088-4A78-B744-320EC36327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2" y="1027"/>
              <a:ext cx="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96" name="Text Box 95">
            <a:extLst>
              <a:ext uri="{FF2B5EF4-FFF2-40B4-BE49-F238E27FC236}">
                <a16:creationId xmlns:a16="http://schemas.microsoft.com/office/drawing/2014/main" id="{C1185BB6-9C38-4DDB-B967-B71AC3334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6665" y="1654174"/>
            <a:ext cx="585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AM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detector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0EE799C-50EA-4B86-B7BF-ECE7CD2B7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265" y="2855912"/>
            <a:ext cx="460375" cy="369887"/>
          </a:xfrm>
          <a:prstGeom prst="rect">
            <a:avLst/>
          </a:prstGeom>
          <a:solidFill>
            <a:srgbClr val="FFFF66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AE7F3E42-F0CD-421F-B02F-6BAD7110841E}"/>
              </a:ext>
            </a:extLst>
          </p:cNvPr>
          <p:cNvGrpSpPr>
            <a:grpSpLocks/>
          </p:cNvGrpSpPr>
          <p:nvPr/>
        </p:nvGrpSpPr>
        <p:grpSpPr bwMode="auto">
          <a:xfrm>
            <a:off x="6970340" y="2947987"/>
            <a:ext cx="274637" cy="184150"/>
            <a:chOff x="3833" y="1389"/>
            <a:chExt cx="135" cy="90"/>
          </a:xfrm>
        </p:grpSpPr>
        <p:sp>
          <p:nvSpPr>
            <p:cNvPr id="99" name="Line 98">
              <a:extLst>
                <a:ext uri="{FF2B5EF4-FFF2-40B4-BE49-F238E27FC236}">
                  <a16:creationId xmlns:a16="http://schemas.microsoft.com/office/drawing/2014/main" id="{191A5C9D-A610-48A2-9D76-C8996CA240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1389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0" name="Line 99">
              <a:extLst>
                <a:ext uri="{FF2B5EF4-FFF2-40B4-BE49-F238E27FC236}">
                  <a16:creationId xmlns:a16="http://schemas.microsoft.com/office/drawing/2014/main" id="{1DFA1961-C47B-454C-A35A-5BC936C2BF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78" y="1434"/>
              <a:ext cx="46" cy="4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1" name="Line 100">
              <a:extLst>
                <a:ext uri="{FF2B5EF4-FFF2-40B4-BE49-F238E27FC236}">
                  <a16:creationId xmlns:a16="http://schemas.microsoft.com/office/drawing/2014/main" id="{33D25726-75F9-4428-835B-816FC3DFAF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8" y="1389"/>
              <a:ext cx="46" cy="4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2" name="Line 101">
              <a:extLst>
                <a:ext uri="{FF2B5EF4-FFF2-40B4-BE49-F238E27FC236}">
                  <a16:creationId xmlns:a16="http://schemas.microsoft.com/office/drawing/2014/main" id="{5E53CAA2-3B59-42ED-AAA8-7CD7176E36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1389"/>
              <a:ext cx="1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3" name="Line 102">
              <a:extLst>
                <a:ext uri="{FF2B5EF4-FFF2-40B4-BE49-F238E27FC236}">
                  <a16:creationId xmlns:a16="http://schemas.microsoft.com/office/drawing/2014/main" id="{865102A6-9C83-4CD5-BA1B-E453EACB6A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24" y="1435"/>
              <a:ext cx="45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4" name="Line 103">
              <a:extLst>
                <a:ext uri="{FF2B5EF4-FFF2-40B4-BE49-F238E27FC236}">
                  <a16:creationId xmlns:a16="http://schemas.microsoft.com/office/drawing/2014/main" id="{4FE6CF15-231C-4177-BD97-020322604F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2" y="1435"/>
              <a:ext cx="47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105" name="Text Box 104">
            <a:extLst>
              <a:ext uri="{FF2B5EF4-FFF2-40B4-BE49-F238E27FC236}">
                <a16:creationId xmlns:a16="http://schemas.microsoft.com/office/drawing/2014/main" id="{1ED2E136-7FB7-49FF-B5B0-A159E2E5F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6665" y="2486024"/>
            <a:ext cx="585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AM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detector</a:t>
            </a:r>
          </a:p>
        </p:txBody>
      </p:sp>
      <p:sp>
        <p:nvSpPr>
          <p:cNvPr id="106" name="Line 105">
            <a:extLst>
              <a:ext uri="{FF2B5EF4-FFF2-40B4-BE49-F238E27FC236}">
                <a16:creationId xmlns:a16="http://schemas.microsoft.com/office/drawing/2014/main" id="{F56304B7-2B38-4527-99CD-D3981BB18B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0452" y="4797424"/>
            <a:ext cx="276225" cy="31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7" name="Line 106">
            <a:extLst>
              <a:ext uri="{FF2B5EF4-FFF2-40B4-BE49-F238E27FC236}">
                <a16:creationId xmlns:a16="http://schemas.microsoft.com/office/drawing/2014/main" id="{534EABDB-41DD-450F-A849-5189CA067F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0452" y="3041649"/>
            <a:ext cx="276225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8" name="Line 107">
            <a:extLst>
              <a:ext uri="{FF2B5EF4-FFF2-40B4-BE49-F238E27FC236}">
                <a16:creationId xmlns:a16="http://schemas.microsoft.com/office/drawing/2014/main" id="{157DC3E0-7DA4-4299-B979-25587D2EA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0452" y="3965574"/>
            <a:ext cx="276225" cy="158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9" name="Line 108">
            <a:extLst>
              <a:ext uri="{FF2B5EF4-FFF2-40B4-BE49-F238E27FC236}">
                <a16:creationId xmlns:a16="http://schemas.microsoft.com/office/drawing/2014/main" id="{1AA4A2DC-7286-49A7-9FDD-AE4F14DD48E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00452" y="2208212"/>
            <a:ext cx="276225" cy="31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0" name="AutoShape 109">
            <a:extLst>
              <a:ext uri="{FF2B5EF4-FFF2-40B4-BE49-F238E27FC236}">
                <a16:creationId xmlns:a16="http://schemas.microsoft.com/office/drawing/2014/main" id="{0A501045-F700-4A98-8245-5AEBEECC478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892677" y="2673349"/>
            <a:ext cx="923925" cy="554038"/>
          </a:xfrm>
          <a:prstGeom prst="homePlate">
            <a:avLst>
              <a:gd name="adj" fmla="val 41691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ADC</a:t>
            </a:r>
          </a:p>
        </p:txBody>
      </p:sp>
      <p:sp>
        <p:nvSpPr>
          <p:cNvPr id="111" name="Line 110">
            <a:extLst>
              <a:ext uri="{FF2B5EF4-FFF2-40B4-BE49-F238E27FC236}">
                <a16:creationId xmlns:a16="http://schemas.microsoft.com/office/drawing/2014/main" id="{3484167D-0A6C-4C09-AF73-C65E90B4D7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41815" y="2947987"/>
            <a:ext cx="550862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2" name="AutoShape 111">
            <a:extLst>
              <a:ext uri="{FF2B5EF4-FFF2-40B4-BE49-F238E27FC236}">
                <a16:creationId xmlns:a16="http://schemas.microsoft.com/office/drawing/2014/main" id="{59250BA9-8578-4172-98D9-A19588454AD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892677" y="4427537"/>
            <a:ext cx="923925" cy="554037"/>
          </a:xfrm>
          <a:prstGeom prst="homePlate">
            <a:avLst>
              <a:gd name="adj" fmla="val 41691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ADC</a:t>
            </a:r>
          </a:p>
        </p:txBody>
      </p:sp>
      <p:sp>
        <p:nvSpPr>
          <p:cNvPr id="113" name="AutoShape 112">
            <a:extLst>
              <a:ext uri="{FF2B5EF4-FFF2-40B4-BE49-F238E27FC236}">
                <a16:creationId xmlns:a16="http://schemas.microsoft.com/office/drawing/2014/main" id="{0A725B0B-915D-432F-98C2-E8E3136553D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892677" y="3595687"/>
            <a:ext cx="923925" cy="554037"/>
          </a:xfrm>
          <a:prstGeom prst="homePlate">
            <a:avLst>
              <a:gd name="adj" fmla="val 41691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ADC</a:t>
            </a:r>
          </a:p>
        </p:txBody>
      </p:sp>
      <p:sp>
        <p:nvSpPr>
          <p:cNvPr id="114" name="AutoShape 113">
            <a:extLst>
              <a:ext uri="{FF2B5EF4-FFF2-40B4-BE49-F238E27FC236}">
                <a16:creationId xmlns:a16="http://schemas.microsoft.com/office/drawing/2014/main" id="{597AA659-2E65-46D5-97BC-429D3523060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892677" y="1839912"/>
            <a:ext cx="923925" cy="554037"/>
          </a:xfrm>
          <a:prstGeom prst="homePlate">
            <a:avLst>
              <a:gd name="adj" fmla="val 41691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160MsmpS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ADC</a:t>
            </a:r>
          </a:p>
        </p:txBody>
      </p:sp>
      <p:sp>
        <p:nvSpPr>
          <p:cNvPr id="115" name="Line 114">
            <a:extLst>
              <a:ext uri="{FF2B5EF4-FFF2-40B4-BE49-F238E27FC236}">
                <a16:creationId xmlns:a16="http://schemas.microsoft.com/office/drawing/2014/main" id="{2C304591-C7FA-4D90-AB83-130C8CF426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3870324"/>
            <a:ext cx="550862" cy="3175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6" name="Line 115">
            <a:extLst>
              <a:ext uri="{FF2B5EF4-FFF2-40B4-BE49-F238E27FC236}">
                <a16:creationId xmlns:a16="http://schemas.microsoft.com/office/drawing/2014/main" id="{E67ADF7C-0B02-4AD0-90DA-1E985A0821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41815" y="4703762"/>
            <a:ext cx="550862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7" name="Line 116">
            <a:extLst>
              <a:ext uri="{FF2B5EF4-FFF2-40B4-BE49-F238E27FC236}">
                <a16:creationId xmlns:a16="http://schemas.microsoft.com/office/drawing/2014/main" id="{93967F17-2DDA-411D-AFB9-8FB7F2C07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2117724"/>
            <a:ext cx="550862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18" name="AutoShape 117">
            <a:extLst>
              <a:ext uri="{FF2B5EF4-FFF2-40B4-BE49-F238E27FC236}">
                <a16:creationId xmlns:a16="http://schemas.microsoft.com/office/drawing/2014/main" id="{156A8E82-F537-4530-A97C-26851239B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6602" y="3781424"/>
            <a:ext cx="184150" cy="1857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9" name="AutoShape 118">
            <a:extLst>
              <a:ext uri="{FF2B5EF4-FFF2-40B4-BE49-F238E27FC236}">
                <a16:creationId xmlns:a16="http://schemas.microsoft.com/office/drawing/2014/main" id="{B3764F3A-FF9B-4335-9299-DADF713D4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6602" y="2855912"/>
            <a:ext cx="184150" cy="185737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0" name="AutoShape 119">
            <a:extLst>
              <a:ext uri="{FF2B5EF4-FFF2-40B4-BE49-F238E27FC236}">
                <a16:creationId xmlns:a16="http://schemas.microsoft.com/office/drawing/2014/main" id="{DDEFAB0B-0B41-43E1-84D7-58D9B9D9C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6602" y="2025649"/>
            <a:ext cx="184150" cy="185738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1" name="AutoShape 120">
            <a:extLst>
              <a:ext uri="{FF2B5EF4-FFF2-40B4-BE49-F238E27FC236}">
                <a16:creationId xmlns:a16="http://schemas.microsoft.com/office/drawing/2014/main" id="{EB727497-B75D-448E-B3B2-5FD620547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6602" y="4613274"/>
            <a:ext cx="184150" cy="1841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6204EFB-1B98-47E5-BA94-BE0201AA425F}"/>
              </a:ext>
            </a:extLst>
          </p:cNvPr>
          <p:cNvGrpSpPr>
            <a:grpSpLocks/>
          </p:cNvGrpSpPr>
          <p:nvPr/>
        </p:nvGrpSpPr>
        <p:grpSpPr bwMode="auto">
          <a:xfrm>
            <a:off x="799727" y="4516437"/>
            <a:ext cx="900113" cy="928687"/>
            <a:chOff x="344" y="2159"/>
            <a:chExt cx="443" cy="456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5EC1F001-B4FE-434C-892E-E6D3B7DBE5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413" y="2389"/>
              <a:ext cx="90" cy="22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E0E0A28-36F0-4EAE-ADC0-1BFBED6317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632" y="2159"/>
              <a:ext cx="90" cy="22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336EC4C-2515-471F-9708-7007B540A1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734" y="2262"/>
              <a:ext cx="45" cy="4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5CF6510E-877A-4EA3-8C21-4E0ABAC6B3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432" y="2252"/>
              <a:ext cx="272" cy="272"/>
            </a:xfrm>
            <a:prstGeom prst="ellipse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00F434BE-2FA5-4944-A278-844EBD81C3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523" y="2342"/>
              <a:ext cx="91" cy="90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21F23AA5-366C-4054-89B2-CA31515C08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80000">
              <a:off x="355" y="2465"/>
              <a:ext cx="45" cy="4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129" name="Line 128">
            <a:extLst>
              <a:ext uri="{FF2B5EF4-FFF2-40B4-BE49-F238E27FC236}">
                <a16:creationId xmlns:a16="http://schemas.microsoft.com/office/drawing/2014/main" id="{A97887A0-2A75-45FD-BEAF-65059316BC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20615" y="5167312"/>
            <a:ext cx="0" cy="554037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0" name="Text Box 129">
            <a:extLst>
              <a:ext uri="{FF2B5EF4-FFF2-40B4-BE49-F238E27FC236}">
                <a16:creationId xmlns:a16="http://schemas.microsoft.com/office/drawing/2014/main" id="{BC178D2E-4246-45D7-9122-06A560342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027" y="2487612"/>
            <a:ext cx="922338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variabile phase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shifter</a:t>
            </a:r>
          </a:p>
        </p:txBody>
      </p:sp>
      <p:sp>
        <p:nvSpPr>
          <p:cNvPr id="131" name="Line 130">
            <a:extLst>
              <a:ext uri="{FF2B5EF4-FFF2-40B4-BE49-F238E27FC236}">
                <a16:creationId xmlns:a16="http://schemas.microsoft.com/office/drawing/2014/main" id="{DADAC6C6-7164-40F6-83EE-055CE2E0E59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12540" y="3965574"/>
            <a:ext cx="646112" cy="0"/>
          </a:xfrm>
          <a:prstGeom prst="line">
            <a:avLst/>
          </a:prstGeom>
          <a:noFill/>
          <a:ln w="25400">
            <a:solidFill>
              <a:srgbClr val="0000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B9252476-5044-4DF4-A345-B5E1185C1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352" y="4613274"/>
            <a:ext cx="458788" cy="736600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" name="Text Box 132">
            <a:extLst>
              <a:ext uri="{FF2B5EF4-FFF2-40B4-BE49-F238E27FC236}">
                <a16:creationId xmlns:a16="http://schemas.microsoft.com/office/drawing/2014/main" id="{66C931AA-E963-49CD-8CCA-BBA0A24B7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8565" y="4287837"/>
            <a:ext cx="6429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Power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combiner</a:t>
            </a:r>
          </a:p>
        </p:txBody>
      </p:sp>
      <p:sp>
        <p:nvSpPr>
          <p:cNvPr id="134" name="Line 133">
            <a:extLst>
              <a:ext uri="{FF2B5EF4-FFF2-40B4-BE49-F238E27FC236}">
                <a16:creationId xmlns:a16="http://schemas.microsoft.com/office/drawing/2014/main" id="{C6E56177-92DA-46DD-8A4F-CBD2B76010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820615" y="5167312"/>
            <a:ext cx="185737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5" name="Line 134">
            <a:extLst>
              <a:ext uri="{FF2B5EF4-FFF2-40B4-BE49-F238E27FC236}">
                <a16:creationId xmlns:a16="http://schemas.microsoft.com/office/drawing/2014/main" id="{F4F7B079-A311-4750-A39E-9E20C3881B3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2300287"/>
            <a:ext cx="366712" cy="1587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6" name="Line 135">
            <a:extLst>
              <a:ext uri="{FF2B5EF4-FFF2-40B4-BE49-F238E27FC236}">
                <a16:creationId xmlns:a16="http://schemas.microsoft.com/office/drawing/2014/main" id="{37BA5C32-9D1D-4F59-8F4B-42B243F08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3133724"/>
            <a:ext cx="366712" cy="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7" name="Line 136">
            <a:extLst>
              <a:ext uri="{FF2B5EF4-FFF2-40B4-BE49-F238E27FC236}">
                <a16:creationId xmlns:a16="http://schemas.microsoft.com/office/drawing/2014/main" id="{36E21984-7A82-4E5E-B897-6AF4DE6652F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4056062"/>
            <a:ext cx="366712" cy="0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8" name="Line 137">
            <a:extLst>
              <a:ext uri="{FF2B5EF4-FFF2-40B4-BE49-F238E27FC236}">
                <a16:creationId xmlns:a16="http://schemas.microsoft.com/office/drawing/2014/main" id="{AE5C66BD-801E-4A98-ADD4-4C0806639950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1815" y="4887912"/>
            <a:ext cx="366712" cy="1587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39" name="Line 138">
            <a:extLst>
              <a:ext uri="{FF2B5EF4-FFF2-40B4-BE49-F238E27FC236}">
                <a16:creationId xmlns:a16="http://schemas.microsoft.com/office/drawing/2014/main" id="{AE6E5006-2E49-4FC7-A1D6-F85C490302BB}"/>
              </a:ext>
            </a:extLst>
          </p:cNvPr>
          <p:cNvSpPr>
            <a:spLocks noChangeShapeType="1"/>
          </p:cNvSpPr>
          <p:nvPr/>
        </p:nvSpPr>
        <p:spPr bwMode="auto">
          <a:xfrm>
            <a:off x="7708527" y="2301874"/>
            <a:ext cx="3175" cy="3233738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0" name="AutoShape 139">
            <a:extLst>
              <a:ext uri="{FF2B5EF4-FFF2-40B4-BE49-F238E27FC236}">
                <a16:creationId xmlns:a16="http://schemas.microsoft.com/office/drawing/2014/main" id="{BCB9BF4D-D597-45B5-B6ED-F24AD781E8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0752" y="2024062"/>
            <a:ext cx="276225" cy="3511550"/>
          </a:xfrm>
          <a:prstGeom prst="downArrow">
            <a:avLst>
              <a:gd name="adj1" fmla="val 50000"/>
              <a:gd name="adj2" fmla="val 87811"/>
            </a:avLst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1604A88-F9BB-4566-A90A-DB4F5664C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65" y="2559049"/>
            <a:ext cx="1277937" cy="2976563"/>
          </a:xfrm>
          <a:prstGeom prst="rect">
            <a:avLst/>
          </a:prstGeom>
          <a:solidFill>
            <a:srgbClr val="F8FC40">
              <a:alpha val="22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2" name="Line 141">
            <a:extLst>
              <a:ext uri="{FF2B5EF4-FFF2-40B4-BE49-F238E27FC236}">
                <a16:creationId xmlns:a16="http://schemas.microsoft.com/office/drawing/2014/main" id="{38B21881-BA8E-4138-98FD-7A934C6FDB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9065" y="5349874"/>
            <a:ext cx="31369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3" name="Line 142">
            <a:extLst>
              <a:ext uri="{FF2B5EF4-FFF2-40B4-BE49-F238E27FC236}">
                <a16:creationId xmlns:a16="http://schemas.microsoft.com/office/drawing/2014/main" id="{E9EF027E-17C1-4895-ACD9-DDDB8D4DC37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9065" y="5349874"/>
            <a:ext cx="0" cy="1387475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4" name="Line 143">
            <a:extLst>
              <a:ext uri="{FF2B5EF4-FFF2-40B4-BE49-F238E27FC236}">
                <a16:creationId xmlns:a16="http://schemas.microsoft.com/office/drawing/2014/main" id="{392FD477-8237-45B9-A788-0B3F5B646B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172915" y="6737349"/>
            <a:ext cx="221615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5" name="Line 144">
            <a:extLst>
              <a:ext uri="{FF2B5EF4-FFF2-40B4-BE49-F238E27FC236}">
                <a16:creationId xmlns:a16="http://schemas.microsoft.com/office/drawing/2014/main" id="{5F3AA055-4109-4DC4-AABF-2324B85A51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72915" y="1563687"/>
            <a:ext cx="0" cy="5173662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6" name="Line 145">
            <a:extLst>
              <a:ext uri="{FF2B5EF4-FFF2-40B4-BE49-F238E27FC236}">
                <a16:creationId xmlns:a16="http://schemas.microsoft.com/office/drawing/2014/main" id="{52D2EBDE-2873-44C4-8219-1D017ED6BE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2915" y="1563687"/>
            <a:ext cx="535305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7" name="Line 146">
            <a:extLst>
              <a:ext uri="{FF2B5EF4-FFF2-40B4-BE49-F238E27FC236}">
                <a16:creationId xmlns:a16="http://schemas.microsoft.com/office/drawing/2014/main" id="{B5ED086C-1A7E-4F3C-A089-1F3804117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2790" y="1563687"/>
            <a:ext cx="0" cy="3786187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5646C2E-A448-4E19-A8E0-4D5CC87AD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77" y="5535612"/>
            <a:ext cx="1477963" cy="83026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b="1" dirty="0">
                <a:cs typeface="Lucida Sans Unicode" panose="020B0602030504020204" pitchFamily="34" charset="0"/>
              </a:rPr>
              <a:t>X and Y </a:t>
            </a:r>
            <a:r>
              <a:rPr lang="it-IT" altLang="it-IT" sz="1000" b="1" dirty="0" err="1">
                <a:cs typeface="Lucida Sans Unicode" panose="020B0602030504020204" pitchFamily="34" charset="0"/>
              </a:rPr>
              <a:t>axis</a:t>
            </a:r>
            <a:endParaRPr lang="it-IT" altLang="it-IT" sz="1000" b="1" dirty="0">
              <a:cs typeface="Lucida Sans Unicode" panose="020B0602030504020204" pitchFamily="34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b="1" dirty="0" err="1">
                <a:cs typeface="Lucida Sans Unicode" panose="020B0602030504020204" pitchFamily="34" charset="0"/>
              </a:rPr>
              <a:t>stepper</a:t>
            </a:r>
            <a:r>
              <a:rPr lang="it-IT" altLang="it-IT" sz="1000" b="1" dirty="0">
                <a:cs typeface="Lucida Sans Unicode" panose="020B0602030504020204" pitchFamily="34" charset="0"/>
              </a:rPr>
              <a:t> </a:t>
            </a:r>
            <a:r>
              <a:rPr lang="it-IT" altLang="it-IT" sz="1000" b="1" dirty="0" err="1">
                <a:cs typeface="Lucida Sans Unicode" panose="020B0602030504020204" pitchFamily="34" charset="0"/>
              </a:rPr>
              <a:t>motor</a:t>
            </a:r>
            <a:endParaRPr lang="it-IT" altLang="it-IT" sz="1000" b="1" dirty="0">
              <a:cs typeface="Lucida Sans Unicode" panose="020B0602030504020204" pitchFamily="34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 b="1" dirty="0" err="1">
                <a:cs typeface="Lucida Sans Unicode" panose="020B0602030504020204" pitchFamily="34" charset="0"/>
              </a:rPr>
              <a:t>movers</a:t>
            </a:r>
            <a:endParaRPr lang="en-US" altLang="it-IT" sz="1000" b="1" dirty="0">
              <a:cs typeface="Lucida Sans Unicode" panose="020B0602030504020204" pitchFamily="34" charset="0"/>
            </a:endParaRP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17A6A22-93A6-466B-AEFA-00A31D611C02}"/>
              </a:ext>
            </a:extLst>
          </p:cNvPr>
          <p:cNvGrpSpPr>
            <a:grpSpLocks/>
          </p:cNvGrpSpPr>
          <p:nvPr/>
        </p:nvGrpSpPr>
        <p:grpSpPr bwMode="auto">
          <a:xfrm>
            <a:off x="3650877" y="2947987"/>
            <a:ext cx="458788" cy="417512"/>
            <a:chOff x="539" y="1255"/>
            <a:chExt cx="272" cy="272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075069F9-01BC-4E39-B98A-264914D64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" y="1255"/>
              <a:ext cx="272" cy="27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48A8D4B5-C9A8-41BB-BA7D-2A50ADF77D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" y="1300"/>
              <a:ext cx="272" cy="181"/>
              <a:chOff x="857" y="1119"/>
              <a:chExt cx="272" cy="181"/>
            </a:xfrm>
          </p:grpSpPr>
          <p:sp>
            <p:nvSpPr>
              <p:cNvPr id="152" name="Line 151">
                <a:extLst>
                  <a:ext uri="{FF2B5EF4-FFF2-40B4-BE49-F238E27FC236}">
                    <a16:creationId xmlns:a16="http://schemas.microsoft.com/office/drawing/2014/main" id="{1DE17E73-DBB5-4BE7-8D3F-1384647891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136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3" name="Line 152">
                <a:extLst>
                  <a:ext uri="{FF2B5EF4-FFF2-40B4-BE49-F238E27FC236}">
                    <a16:creationId xmlns:a16="http://schemas.microsoft.com/office/drawing/2014/main" id="{FCD46B5E-19A6-4BA1-8C34-FC5886B8C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8" y="1209"/>
                <a:ext cx="13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4" name="Line 153">
                <a:extLst>
                  <a:ext uri="{FF2B5EF4-FFF2-40B4-BE49-F238E27FC236}">
                    <a16:creationId xmlns:a16="http://schemas.microsoft.com/office/drawing/2014/main" id="{B17FA49C-4549-4FD3-A1B7-BD8D3A4EF6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5" name="Line 154">
                <a:extLst>
                  <a:ext uri="{FF2B5EF4-FFF2-40B4-BE49-F238E27FC236}">
                    <a16:creationId xmlns:a16="http://schemas.microsoft.com/office/drawing/2014/main" id="{783746CE-CDB5-4B80-9724-2A1049119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1209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56" name="Line 155">
                <a:extLst>
                  <a:ext uri="{FF2B5EF4-FFF2-40B4-BE49-F238E27FC236}">
                    <a16:creationId xmlns:a16="http://schemas.microsoft.com/office/drawing/2014/main" id="{5356677C-D915-4DD1-9AFB-90A0B5BFCE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57" y="1209"/>
                <a:ext cx="9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CACFE865-4D16-4EF0-AC7F-1B40DD2204AC}"/>
              </a:ext>
            </a:extLst>
          </p:cNvPr>
          <p:cNvGrpSpPr>
            <a:grpSpLocks/>
          </p:cNvGrpSpPr>
          <p:nvPr/>
        </p:nvGrpSpPr>
        <p:grpSpPr bwMode="auto">
          <a:xfrm>
            <a:off x="3650877" y="3779837"/>
            <a:ext cx="458788" cy="417512"/>
            <a:chOff x="539" y="1255"/>
            <a:chExt cx="272" cy="272"/>
          </a:xfrm>
        </p:grpSpPr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85B4041A-1C93-48D8-B46A-5FC70EC88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" y="1255"/>
              <a:ext cx="272" cy="27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C3BD753E-C450-482D-ACF4-1FC5FCFBB6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" y="1300"/>
              <a:ext cx="272" cy="181"/>
              <a:chOff x="857" y="1119"/>
              <a:chExt cx="272" cy="181"/>
            </a:xfrm>
          </p:grpSpPr>
          <p:sp>
            <p:nvSpPr>
              <p:cNvPr id="160" name="Line 159">
                <a:extLst>
                  <a:ext uri="{FF2B5EF4-FFF2-40B4-BE49-F238E27FC236}">
                    <a16:creationId xmlns:a16="http://schemas.microsoft.com/office/drawing/2014/main" id="{3C11210B-646A-4792-80EB-1659E74FC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136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1" name="Line 160">
                <a:extLst>
                  <a:ext uri="{FF2B5EF4-FFF2-40B4-BE49-F238E27FC236}">
                    <a16:creationId xmlns:a16="http://schemas.microsoft.com/office/drawing/2014/main" id="{045E0BCF-0B5B-4A36-BF54-68131497C8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8" y="1209"/>
                <a:ext cx="13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2" name="Line 161">
                <a:extLst>
                  <a:ext uri="{FF2B5EF4-FFF2-40B4-BE49-F238E27FC236}">
                    <a16:creationId xmlns:a16="http://schemas.microsoft.com/office/drawing/2014/main" id="{0F8D4CF0-FE48-4A75-AC9C-192BB0B22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3" name="Line 162">
                <a:extLst>
                  <a:ext uri="{FF2B5EF4-FFF2-40B4-BE49-F238E27FC236}">
                    <a16:creationId xmlns:a16="http://schemas.microsoft.com/office/drawing/2014/main" id="{0952A407-0F48-4076-814B-F6ACC8907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1209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4" name="Line 163">
                <a:extLst>
                  <a:ext uri="{FF2B5EF4-FFF2-40B4-BE49-F238E27FC236}">
                    <a16:creationId xmlns:a16="http://schemas.microsoft.com/office/drawing/2014/main" id="{95C5F56A-ACEA-4EC4-BDAA-761EE3580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57" y="1209"/>
                <a:ext cx="9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4E77ABCE-FC0B-4E17-99FC-A2F4C69DED92}"/>
              </a:ext>
            </a:extLst>
          </p:cNvPr>
          <p:cNvGrpSpPr>
            <a:grpSpLocks/>
          </p:cNvGrpSpPr>
          <p:nvPr/>
        </p:nvGrpSpPr>
        <p:grpSpPr bwMode="auto">
          <a:xfrm>
            <a:off x="3650877" y="4613274"/>
            <a:ext cx="458788" cy="417513"/>
            <a:chOff x="539" y="1255"/>
            <a:chExt cx="272" cy="272"/>
          </a:xfrm>
        </p:grpSpPr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432A45C9-0772-4231-9D47-E605DB7B8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" y="1255"/>
              <a:ext cx="272" cy="272"/>
            </a:xfrm>
            <a:prstGeom prst="rect">
              <a:avLst/>
            </a:prstGeom>
            <a:solidFill>
              <a:srgbClr val="CCFF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8D383A14-A2A2-4886-B98F-42289B6294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" y="1300"/>
              <a:ext cx="272" cy="181"/>
              <a:chOff x="857" y="1119"/>
              <a:chExt cx="272" cy="181"/>
            </a:xfrm>
          </p:grpSpPr>
          <p:sp>
            <p:nvSpPr>
              <p:cNvPr id="168" name="Line 167">
                <a:extLst>
                  <a:ext uri="{FF2B5EF4-FFF2-40B4-BE49-F238E27FC236}">
                    <a16:creationId xmlns:a16="http://schemas.microsoft.com/office/drawing/2014/main" id="{F664041F-D666-49EA-9FAB-E9076F747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136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69" name="Line 168">
                <a:extLst>
                  <a:ext uri="{FF2B5EF4-FFF2-40B4-BE49-F238E27FC236}">
                    <a16:creationId xmlns:a16="http://schemas.microsoft.com/office/drawing/2014/main" id="{54DE99F8-AF80-4037-9564-A3C95DEEB3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48" y="1209"/>
                <a:ext cx="13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0" name="Line 169">
                <a:extLst>
                  <a:ext uri="{FF2B5EF4-FFF2-40B4-BE49-F238E27FC236}">
                    <a16:creationId xmlns:a16="http://schemas.microsoft.com/office/drawing/2014/main" id="{A34D8CD3-6038-4480-9EBB-CC6D84EC1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8" y="1119"/>
                <a:ext cx="0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1" name="Line 170">
                <a:extLst>
                  <a:ext uri="{FF2B5EF4-FFF2-40B4-BE49-F238E27FC236}">
                    <a16:creationId xmlns:a16="http://schemas.microsoft.com/office/drawing/2014/main" id="{FB17E5DE-E7C9-40D4-90A3-BC6FDA473E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" y="1209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2" name="Line 171">
                <a:extLst>
                  <a:ext uri="{FF2B5EF4-FFF2-40B4-BE49-F238E27FC236}">
                    <a16:creationId xmlns:a16="http://schemas.microsoft.com/office/drawing/2014/main" id="{99A85EDA-5B37-44D3-AE04-B809D51CA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57" y="1209"/>
                <a:ext cx="91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</p:grpSp>
      <p:sp>
        <p:nvSpPr>
          <p:cNvPr id="173" name="Line 172">
            <a:extLst>
              <a:ext uri="{FF2B5EF4-FFF2-40B4-BE49-F238E27FC236}">
                <a16:creationId xmlns:a16="http://schemas.microsoft.com/office/drawing/2014/main" id="{A725D7DA-61BA-435B-B269-52F34ADB759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65140" y="4795837"/>
            <a:ext cx="185737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4" name="Line 173">
            <a:extLst>
              <a:ext uri="{FF2B5EF4-FFF2-40B4-BE49-F238E27FC236}">
                <a16:creationId xmlns:a16="http://schemas.microsoft.com/office/drawing/2014/main" id="{BE5D61D0-EA18-4F87-8A65-C82455703BB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0390" y="3965574"/>
            <a:ext cx="90487" cy="0"/>
          </a:xfrm>
          <a:prstGeom prst="line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09C21001-1372-4531-B667-71BDB2A7D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152" y="4610099"/>
            <a:ext cx="369888" cy="371475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6" name="Line 175">
            <a:extLst>
              <a:ext uri="{FF2B5EF4-FFF2-40B4-BE49-F238E27FC236}">
                <a16:creationId xmlns:a16="http://schemas.microsoft.com/office/drawing/2014/main" id="{CFDAD259-80F8-4473-8EBB-06F6DD7B12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4227" y="4702174"/>
            <a:ext cx="184150" cy="1889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7" name="Text Box 176">
            <a:extLst>
              <a:ext uri="{FF2B5EF4-FFF2-40B4-BE49-F238E27FC236}">
                <a16:creationId xmlns:a16="http://schemas.microsoft.com/office/drawing/2014/main" id="{4F42A521-3BC1-47F0-8478-BD3BDAC55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052" y="4241799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gain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E4247F6D-CE04-45AA-9D38-1AC7E45AB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152" y="2024062"/>
            <a:ext cx="369888" cy="369887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9" name="Line 178">
            <a:extLst>
              <a:ext uri="{FF2B5EF4-FFF2-40B4-BE49-F238E27FC236}">
                <a16:creationId xmlns:a16="http://schemas.microsoft.com/office/drawing/2014/main" id="{DAE7C1A5-4F48-4A65-8BF8-84D8A7E732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4227" y="2114549"/>
            <a:ext cx="184150" cy="190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0" name="Text Box 179">
            <a:extLst>
              <a:ext uri="{FF2B5EF4-FFF2-40B4-BE49-F238E27FC236}">
                <a16:creationId xmlns:a16="http://schemas.microsoft.com/office/drawing/2014/main" id="{3519F672-B640-4B61-9C01-3B40DDD959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052" y="1654174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gain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4E85AFC-063D-4E22-A08A-82D027704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152" y="3779837"/>
            <a:ext cx="369888" cy="369887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2" name="Line 181">
            <a:extLst>
              <a:ext uri="{FF2B5EF4-FFF2-40B4-BE49-F238E27FC236}">
                <a16:creationId xmlns:a16="http://schemas.microsoft.com/office/drawing/2014/main" id="{D21467F9-E120-4D0B-BED0-FF80BCC084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4227" y="3870324"/>
            <a:ext cx="184150" cy="190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3" name="Text Box 182">
            <a:extLst>
              <a:ext uri="{FF2B5EF4-FFF2-40B4-BE49-F238E27FC236}">
                <a16:creationId xmlns:a16="http://schemas.microsoft.com/office/drawing/2014/main" id="{B713CB3E-7F10-49E2-A5E1-B8245B991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052" y="3409949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gain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DBFA6CA3-97D1-4715-A29B-59B8D2187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2152" y="2854324"/>
            <a:ext cx="369888" cy="371475"/>
          </a:xfrm>
          <a:prstGeom prst="rect">
            <a:avLst/>
          </a:prstGeom>
          <a:solidFill>
            <a:schemeClr val="accent1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5" name="Line 184">
            <a:extLst>
              <a:ext uri="{FF2B5EF4-FFF2-40B4-BE49-F238E27FC236}">
                <a16:creationId xmlns:a16="http://schemas.microsoft.com/office/drawing/2014/main" id="{3CFF45F3-D83E-49F4-8944-D6C3146B39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4227" y="2946399"/>
            <a:ext cx="184150" cy="188913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6" name="Text Box 185">
            <a:extLst>
              <a:ext uri="{FF2B5EF4-FFF2-40B4-BE49-F238E27FC236}">
                <a16:creationId xmlns:a16="http://schemas.microsoft.com/office/drawing/2014/main" id="{1BC86335-3943-4142-9944-CEA138FC9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4052" y="2486024"/>
            <a:ext cx="3937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Var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000000"/>
                </a:solidFill>
                <a:cs typeface="Arial" panose="020B0604020202020204" pitchFamily="34" charset="0"/>
              </a:rPr>
              <a:t>gain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4685BFE1-F58C-4D08-9DA6-02AE2FF7F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815" y="5535612"/>
            <a:ext cx="1938337" cy="55403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altLang="it-IT" sz="1200" b="1" dirty="0">
                <a:solidFill>
                  <a:schemeClr val="tx1"/>
                </a:solidFill>
              </a:rPr>
              <a:t>ADA/ADO FPGA</a:t>
            </a:r>
          </a:p>
        </p:txBody>
      </p:sp>
      <p:sp>
        <p:nvSpPr>
          <p:cNvPr id="188" name="Line 187">
            <a:extLst>
              <a:ext uri="{FF2B5EF4-FFF2-40B4-BE49-F238E27FC236}">
                <a16:creationId xmlns:a16="http://schemas.microsoft.com/office/drawing/2014/main" id="{3C5FDAE4-ADBD-4407-9FDA-8C4B04900A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9590" y="2208212"/>
            <a:ext cx="1841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89" name="Line 188">
            <a:extLst>
              <a:ext uri="{FF2B5EF4-FFF2-40B4-BE49-F238E27FC236}">
                <a16:creationId xmlns:a16="http://schemas.microsoft.com/office/drawing/2014/main" id="{1E4C53DC-FE12-47CB-BC9C-71E66AAEB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9590" y="3040062"/>
            <a:ext cx="1841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0" name="Line 189">
            <a:extLst>
              <a:ext uri="{FF2B5EF4-FFF2-40B4-BE49-F238E27FC236}">
                <a16:creationId xmlns:a16="http://schemas.microsoft.com/office/drawing/2014/main" id="{830A1D7B-13E4-4FA5-9499-8DD8609E20C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9590" y="3965574"/>
            <a:ext cx="1841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1" name="Line 190">
            <a:extLst>
              <a:ext uri="{FF2B5EF4-FFF2-40B4-BE49-F238E27FC236}">
                <a16:creationId xmlns:a16="http://schemas.microsoft.com/office/drawing/2014/main" id="{64C91CE7-702D-4B0B-AE9C-0416E38646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9590" y="4795837"/>
            <a:ext cx="184150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64BDDE85-5BA4-4763-8CAF-C4278C083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2801" y="5535612"/>
            <a:ext cx="1261565" cy="106521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altLang="it-IT" sz="1200" dirty="0"/>
              <a:t>Calibration</a:t>
            </a:r>
          </a:p>
          <a:p>
            <a:r>
              <a:rPr lang="en-GB" altLang="it-IT" sz="1200" dirty="0"/>
              <a:t>signal</a:t>
            </a:r>
          </a:p>
          <a:p>
            <a:r>
              <a:rPr lang="en-GB" altLang="it-IT" sz="1200" dirty="0"/>
              <a:t>Generator</a:t>
            </a:r>
          </a:p>
          <a:p>
            <a:r>
              <a:rPr lang="en-GB" altLang="it-IT" sz="1200" dirty="0"/>
              <a:t>(on axis signal)</a:t>
            </a:r>
          </a:p>
        </p:txBody>
      </p:sp>
      <p:sp>
        <p:nvSpPr>
          <p:cNvPr id="193" name="Line 192">
            <a:extLst>
              <a:ext uri="{FF2B5EF4-FFF2-40B4-BE49-F238E27FC236}">
                <a16:creationId xmlns:a16="http://schemas.microsoft.com/office/drawing/2014/main" id="{010AB84A-CB81-45D7-B125-AF3F93AD0B7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04365" y="5997574"/>
            <a:ext cx="1784849" cy="7938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4" name="AutoShape 193">
            <a:extLst>
              <a:ext uri="{FF2B5EF4-FFF2-40B4-BE49-F238E27FC236}">
                <a16:creationId xmlns:a16="http://schemas.microsoft.com/office/drawing/2014/main" id="{49EBBC70-120E-44E9-B0F2-7202140B04C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587627" y="5721349"/>
            <a:ext cx="922338" cy="554038"/>
          </a:xfrm>
          <a:prstGeom prst="homePlate">
            <a:avLst>
              <a:gd name="adj" fmla="val 41619"/>
            </a:avLst>
          </a:prstGeom>
          <a:solidFill>
            <a:srgbClr val="CCFFFF"/>
          </a:solidFill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14 bit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320MsmpS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000">
                <a:solidFill>
                  <a:srgbClr val="000000"/>
                </a:solidFill>
                <a:cs typeface="Lucida Sans Unicode" panose="020B0602030504020204" pitchFamily="34" charset="0"/>
              </a:rPr>
              <a:t>DAC</a:t>
            </a:r>
          </a:p>
        </p:txBody>
      </p:sp>
      <p:sp>
        <p:nvSpPr>
          <p:cNvPr id="195" name="AutoShape 194">
            <a:extLst>
              <a:ext uri="{FF2B5EF4-FFF2-40B4-BE49-F238E27FC236}">
                <a16:creationId xmlns:a16="http://schemas.microsoft.com/office/drawing/2014/main" id="{7BFC6EB4-B494-4821-9E89-5241148CC68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508377" y="5905499"/>
            <a:ext cx="830263" cy="184150"/>
          </a:xfrm>
          <a:prstGeom prst="rightArrow">
            <a:avLst>
              <a:gd name="adj1" fmla="val 50000"/>
              <a:gd name="adj2" fmla="val 112716"/>
            </a:avLst>
          </a:prstGeom>
          <a:solidFill>
            <a:srgbClr val="CC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6" name="Line 195">
            <a:extLst>
              <a:ext uri="{FF2B5EF4-FFF2-40B4-BE49-F238E27FC236}">
                <a16:creationId xmlns:a16="http://schemas.microsoft.com/office/drawing/2014/main" id="{97D7D640-17C7-4D3C-9CA3-D5E5301BDB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9065" y="2208212"/>
            <a:ext cx="1012825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7" name="Line 196">
            <a:extLst>
              <a:ext uri="{FF2B5EF4-FFF2-40B4-BE49-F238E27FC236}">
                <a16:creationId xmlns:a16="http://schemas.microsoft.com/office/drawing/2014/main" id="{E09B2B52-55EE-40A9-A638-1A985D3F92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1252" y="3133724"/>
            <a:ext cx="277813" cy="4763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8" name="Line 197">
            <a:extLst>
              <a:ext uri="{FF2B5EF4-FFF2-40B4-BE49-F238E27FC236}">
                <a16:creationId xmlns:a16="http://schemas.microsoft.com/office/drawing/2014/main" id="{870F35E8-7819-4353-AFCC-D1F56C88AB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9065" y="2208212"/>
            <a:ext cx="1587" cy="925512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99" name="Line 198">
            <a:extLst>
              <a:ext uri="{FF2B5EF4-FFF2-40B4-BE49-F238E27FC236}">
                <a16:creationId xmlns:a16="http://schemas.microsoft.com/office/drawing/2014/main" id="{061EC600-01A2-4B8A-9895-2ECC589A84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04365" y="5627687"/>
            <a:ext cx="3537450" cy="17458"/>
          </a:xfrm>
          <a:prstGeom prst="line">
            <a:avLst/>
          </a:prstGeom>
          <a:noFill/>
          <a:ln w="38100">
            <a:solidFill>
              <a:srgbClr val="FFCC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0" name="Text Box 199">
            <a:extLst>
              <a:ext uri="{FF2B5EF4-FFF2-40B4-BE49-F238E27FC236}">
                <a16:creationId xmlns:a16="http://schemas.microsoft.com/office/drawing/2014/main" id="{A86B4DEB-F5E9-46D6-B2AD-B07CB2C12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927" y="5367337"/>
            <a:ext cx="1016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800" b="1">
                <a:solidFill>
                  <a:srgbClr val="FF9933"/>
                </a:solidFill>
                <a:cs typeface="Lucida Sans Unicode" panose="020B0602030504020204" pitchFamily="34" charset="0"/>
              </a:rPr>
              <a:t>Optical links</a:t>
            </a:r>
            <a:endParaRPr lang="en-US" altLang="it-IT" sz="800" b="1">
              <a:solidFill>
                <a:srgbClr val="FF9933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01" name="Text Box 200">
            <a:extLst>
              <a:ext uri="{FF2B5EF4-FFF2-40B4-BE49-F238E27FC236}">
                <a16:creationId xmlns:a16="http://schemas.microsoft.com/office/drawing/2014/main" id="{684C18CC-35E7-404A-B2DC-641C94716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190" y="2703512"/>
            <a:ext cx="6461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it-IT" sz="1000" b="1"/>
              <a:t>LNA</a:t>
            </a:r>
          </a:p>
        </p:txBody>
      </p:sp>
      <p:sp>
        <p:nvSpPr>
          <p:cNvPr id="202" name="Text Box 201">
            <a:extLst>
              <a:ext uri="{FF2B5EF4-FFF2-40B4-BE49-F238E27FC236}">
                <a16:creationId xmlns:a16="http://schemas.microsoft.com/office/drawing/2014/main" id="{8726D316-BAE4-45DE-9AF9-E3CEFB2B7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190" y="3567112"/>
            <a:ext cx="6461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it-IT" sz="1000" b="1"/>
              <a:t>LNA</a:t>
            </a:r>
          </a:p>
        </p:txBody>
      </p:sp>
      <p:sp>
        <p:nvSpPr>
          <p:cNvPr id="203" name="Text Box 202">
            <a:extLst>
              <a:ext uri="{FF2B5EF4-FFF2-40B4-BE49-F238E27FC236}">
                <a16:creationId xmlns:a16="http://schemas.microsoft.com/office/drawing/2014/main" id="{0DDA9273-575B-43D5-842C-3AAB2A361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190" y="4359274"/>
            <a:ext cx="6461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it-IT" sz="1000" b="1"/>
              <a:t>LNA</a:t>
            </a:r>
          </a:p>
        </p:txBody>
      </p:sp>
      <p:sp>
        <p:nvSpPr>
          <p:cNvPr id="204" name="Line 203">
            <a:extLst>
              <a:ext uri="{FF2B5EF4-FFF2-40B4-BE49-F238E27FC236}">
                <a16:creationId xmlns:a16="http://schemas.microsoft.com/office/drawing/2014/main" id="{5E010E3C-A894-458B-920C-DFF5D2ED96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69052" y="1563687"/>
            <a:ext cx="0" cy="4802187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5" name="Line 204">
            <a:extLst>
              <a:ext uri="{FF2B5EF4-FFF2-40B4-BE49-F238E27FC236}">
                <a16:creationId xmlns:a16="http://schemas.microsoft.com/office/drawing/2014/main" id="{3FB60F1C-EF1A-4099-9F79-67C5E6605C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89065" y="6365874"/>
            <a:ext cx="4981575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6" name="Line 205">
            <a:extLst>
              <a:ext uri="{FF2B5EF4-FFF2-40B4-BE49-F238E27FC236}">
                <a16:creationId xmlns:a16="http://schemas.microsoft.com/office/drawing/2014/main" id="{C48A55AB-5567-4956-BAA5-0BD27A048978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5965" y="1563687"/>
            <a:ext cx="1844675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07" name="Text Box 206">
            <a:extLst>
              <a:ext uri="{FF2B5EF4-FFF2-40B4-BE49-F238E27FC236}">
                <a16:creationId xmlns:a16="http://schemas.microsoft.com/office/drawing/2014/main" id="{93F33904-3243-47DF-AD3C-FEFF4D804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2511" y="1709738"/>
            <a:ext cx="13033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b="1" dirty="0">
                <a:solidFill>
                  <a:srgbClr val="000000"/>
                </a:solidFill>
                <a:cs typeface="Lucida Sans Unicode" panose="020B0602030504020204" pitchFamily="34" charset="0"/>
              </a:rPr>
              <a:t>RF </a:t>
            </a:r>
            <a:r>
              <a:rPr lang="it-IT" altLang="it-IT" sz="1400" b="1" dirty="0" err="1">
                <a:solidFill>
                  <a:srgbClr val="000000"/>
                </a:solidFill>
                <a:cs typeface="Lucida Sans Unicode" panose="020B0602030504020204" pitchFamily="34" charset="0"/>
              </a:rPr>
              <a:t>FrontEnd</a:t>
            </a:r>
            <a:r>
              <a:rPr lang="it-IT" altLang="it-IT" sz="1400" dirty="0">
                <a:solidFill>
                  <a:srgbClr val="000000"/>
                </a:solidFill>
                <a:cs typeface="Lucida Sans Unicode" panose="020B0602030504020204" pitchFamily="34" charset="0"/>
              </a:rPr>
              <a:t>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dirty="0">
                <a:solidFill>
                  <a:srgbClr val="000000"/>
                </a:solidFill>
                <a:cs typeface="Lucida Sans Unicode" panose="020B0602030504020204" pitchFamily="34" charset="0"/>
              </a:rPr>
              <a:t>Fermi tunnel </a:t>
            </a:r>
          </a:p>
        </p:txBody>
      </p:sp>
      <p:sp>
        <p:nvSpPr>
          <p:cNvPr id="208" name="Text Box 207">
            <a:extLst>
              <a:ext uri="{FF2B5EF4-FFF2-40B4-BE49-F238E27FC236}">
                <a16:creationId xmlns:a16="http://schemas.microsoft.com/office/drawing/2014/main" id="{C9D591EE-4F2D-4C0A-9D43-0361E6C40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377" y="1263649"/>
            <a:ext cx="1244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b="1">
                <a:solidFill>
                  <a:srgbClr val="000000"/>
                </a:solidFill>
                <a:latin typeface="Symbol" panose="05050102010706020507" pitchFamily="18" charset="2"/>
                <a:cs typeface="Lucida Sans Unicode" panose="020B0602030504020204" pitchFamily="34" charset="0"/>
              </a:rPr>
              <a:t>m</a:t>
            </a:r>
            <a:r>
              <a:rPr lang="it-IT" altLang="it-IT" sz="1400" b="1">
                <a:solidFill>
                  <a:srgbClr val="000000"/>
                </a:solidFill>
                <a:cs typeface="Lucida Sans Unicode" panose="020B0602030504020204" pitchFamily="34" charset="0"/>
              </a:rPr>
              <a:t>TCA crate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rgbClr val="000000"/>
                </a:solidFill>
                <a:cs typeface="Lucida Sans Unicode" panose="020B0602030504020204" pitchFamily="34" charset="0"/>
              </a:rPr>
              <a:t> service area 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A7F4775-7539-4DF9-97F8-A1216F3E8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77" y="2855912"/>
            <a:ext cx="138430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1000" b="1">
                <a:solidFill>
                  <a:srgbClr val="000000"/>
                </a:solidFill>
              </a:rPr>
              <a:t>Position </a:t>
            </a:r>
          </a:p>
          <a:p>
            <a:pPr algn="l"/>
            <a:r>
              <a:rPr lang="it-IT" altLang="it-IT" sz="1000" b="1">
                <a:solidFill>
                  <a:srgbClr val="000000"/>
                </a:solidFill>
              </a:rPr>
              <a:t>cavity</a:t>
            </a:r>
            <a:endParaRPr lang="en-US" altLang="it-IT" sz="1000" b="1">
              <a:solidFill>
                <a:srgbClr val="000000"/>
              </a:solidFill>
            </a:endParaRP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E9B3670E-B1E8-46B8-A3B8-C04274961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977" y="4333874"/>
            <a:ext cx="1568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it-IT" altLang="it-IT" sz="1000" b="1">
                <a:solidFill>
                  <a:srgbClr val="000000"/>
                </a:solidFill>
              </a:rPr>
              <a:t>Reference </a:t>
            </a:r>
          </a:p>
          <a:p>
            <a:pPr algn="l"/>
            <a:r>
              <a:rPr lang="it-IT" altLang="it-IT" sz="1000" b="1">
                <a:solidFill>
                  <a:srgbClr val="000000"/>
                </a:solidFill>
              </a:rPr>
              <a:t>cavity</a:t>
            </a:r>
            <a:endParaRPr lang="en-US" altLang="it-IT" sz="1000" b="1">
              <a:solidFill>
                <a:srgbClr val="000000"/>
              </a:solidFill>
            </a:endParaRP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7266154A-3809-4A0B-8BF2-5A93BC5B8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2415" y="6459537"/>
            <a:ext cx="2212975" cy="2778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GB" altLang="it-IT" sz="1200" b="1" i="1"/>
              <a:t>Fermi control system</a:t>
            </a:r>
          </a:p>
        </p:txBody>
      </p:sp>
      <p:sp>
        <p:nvSpPr>
          <p:cNvPr id="212" name="AutoShape 211">
            <a:extLst>
              <a:ext uri="{FF2B5EF4-FFF2-40B4-BE49-F238E27FC236}">
                <a16:creationId xmlns:a16="http://schemas.microsoft.com/office/drawing/2014/main" id="{8ECDD83C-CED8-4943-AF9F-E4E815ACFA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984752" y="6181724"/>
            <a:ext cx="369888" cy="185738"/>
          </a:xfrm>
          <a:prstGeom prst="leftRightArrow">
            <a:avLst>
              <a:gd name="adj1" fmla="val 50000"/>
              <a:gd name="adj2" fmla="val 39829"/>
            </a:avLst>
          </a:prstGeom>
          <a:solidFill>
            <a:srgbClr val="DCFB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3" name="Text Box 212">
            <a:extLst>
              <a:ext uri="{FF2B5EF4-FFF2-40B4-BE49-F238E27FC236}">
                <a16:creationId xmlns:a16="http://schemas.microsoft.com/office/drawing/2014/main" id="{DCE95767-A321-4128-B772-A08CCF7E8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2490" y="3279774"/>
            <a:ext cx="1125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Double arrow 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180</a:t>
            </a:r>
            <a:r>
              <a:rPr lang="en-US" altLang="it-IT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 </a:t>
            </a:r>
            <a:r>
              <a:rPr lang="it-IT" altLang="it-IT" sz="1200">
                <a:solidFill>
                  <a:srgbClr val="000000"/>
                </a:solidFill>
                <a:cs typeface="Lucida Sans Unicode" panose="020B0602030504020204" pitchFamily="34" charset="0"/>
              </a:rPr>
              <a:t>Hybrid</a:t>
            </a:r>
          </a:p>
        </p:txBody>
      </p:sp>
      <p:sp>
        <p:nvSpPr>
          <p:cNvPr id="214" name="Text Box 213">
            <a:extLst>
              <a:ext uri="{FF2B5EF4-FFF2-40B4-BE49-F238E27FC236}">
                <a16:creationId xmlns:a16="http://schemas.microsoft.com/office/drawing/2014/main" id="{59941C0E-E096-47FD-89E1-377C186A4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965" y="2271712"/>
            <a:ext cx="8810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 b="1">
                <a:solidFill>
                  <a:srgbClr val="000000"/>
                </a:solidFill>
                <a:cs typeface="Lucida Sans Unicode" panose="020B0602030504020204" pitchFamily="34" charset="0"/>
              </a:rPr>
              <a:t>PickUps</a:t>
            </a:r>
          </a:p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it-IT" altLang="it-IT" sz="1400">
                <a:solidFill>
                  <a:srgbClr val="000000"/>
                </a:solidFill>
                <a:cs typeface="Lucida Sans Unicode" panose="020B0602030504020204" pitchFamily="34" charset="0"/>
              </a:rPr>
              <a:t>machine</a:t>
            </a:r>
          </a:p>
        </p:txBody>
      </p:sp>
      <p:sp>
        <p:nvSpPr>
          <p:cNvPr id="217" name="Titolo 1">
            <a:extLst>
              <a:ext uri="{FF2B5EF4-FFF2-40B4-BE49-F238E27FC236}">
                <a16:creationId xmlns:a16="http://schemas.microsoft.com/office/drawing/2014/main" id="{68A4BFA4-75E9-4D67-AD16-614A978C0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179438"/>
            <a:ext cx="6696744" cy="936104"/>
          </a:xfrm>
        </p:spPr>
        <p:txBody>
          <a:bodyPr/>
          <a:lstStyle/>
          <a:p>
            <a:r>
              <a:rPr lang="it-IT" dirty="0" err="1"/>
              <a:t>Fermi@elettra</a:t>
            </a:r>
            <a:r>
              <a:rPr lang="it-IT" dirty="0"/>
              <a:t> </a:t>
            </a:r>
            <a:r>
              <a:rPr lang="it-IT" dirty="0" err="1"/>
              <a:t>Cavity</a:t>
            </a:r>
            <a:r>
              <a:rPr lang="it-IT" dirty="0"/>
              <a:t> BPM </a:t>
            </a:r>
            <a:br>
              <a:rPr lang="it-IT" dirty="0"/>
            </a:br>
            <a:r>
              <a:rPr lang="it-IT" dirty="0" err="1"/>
              <a:t>principle</a:t>
            </a:r>
            <a:r>
              <a:rPr lang="it-IT" dirty="0"/>
              <a:t> of operation</a:t>
            </a:r>
          </a:p>
        </p:txBody>
      </p:sp>
    </p:spTree>
    <p:extLst>
      <p:ext uri="{BB962C8B-B14F-4D97-AF65-F5344CB8AC3E}">
        <p14:creationId xmlns:p14="http://schemas.microsoft.com/office/powerpoint/2010/main" val="105916016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1D6DAB0-1B21-4DC0-9FE4-B8385AA14FB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id="{3F761BF9-5481-4145-BD55-EC9D2C884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0" y="179388"/>
            <a:ext cx="6696075" cy="936625"/>
          </a:xfrm>
        </p:spPr>
        <p:txBody>
          <a:bodyPr/>
          <a:lstStyle/>
          <a:p>
            <a:r>
              <a:rPr lang="it-IT" dirty="0" err="1"/>
              <a:t>Fermi@elettra</a:t>
            </a:r>
            <a:r>
              <a:rPr lang="it-IT" dirty="0"/>
              <a:t> </a:t>
            </a:r>
            <a:r>
              <a:rPr lang="it-IT" dirty="0" err="1"/>
              <a:t>Cavity</a:t>
            </a:r>
            <a:r>
              <a:rPr lang="it-IT" dirty="0"/>
              <a:t> BPM </a:t>
            </a:r>
            <a:br>
              <a:rPr lang="it-IT" dirty="0"/>
            </a:br>
            <a:r>
              <a:rPr lang="it-IT" dirty="0"/>
              <a:t>Electric </a:t>
            </a:r>
            <a:r>
              <a:rPr lang="it-IT" dirty="0" err="1"/>
              <a:t>Signals</a:t>
            </a:r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096C1F9-D5D6-4D0E-BF3E-B17154F74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8" y="1116012"/>
            <a:ext cx="6442984" cy="6022508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91860E6-B9C3-4A15-8DC6-CF1ECB932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184" y="1116011"/>
            <a:ext cx="6442984" cy="599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71900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5225F9-4D97-4260-B690-85EFE420821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F992122-3933-46CB-A323-226F204ABF9C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360AB74-8028-4F27-8BB0-34B933EDAACC}"/>
              </a:ext>
            </a:extLst>
          </p:cNvPr>
          <p:cNvSpPr txBox="1">
            <a:spLocks noChangeArrowheads="1"/>
          </p:cNvSpPr>
          <p:nvPr/>
        </p:nvSpPr>
        <p:spPr>
          <a:xfrm>
            <a:off x="6048424" y="4085184"/>
            <a:ext cx="2484437" cy="19943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4572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4400" indent="0" algn="l" defTabSz="447675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None/>
              <a:defRPr sz="24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5986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5813" indent="-227013" algn="l" defTabSz="447675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800">
                <a:solidFill>
                  <a:srgbClr val="000000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FPGA</a:t>
            </a:r>
            <a:r>
              <a:rPr lang="en-US" altLang="it-IT" sz="1400" kern="0" dirty="0"/>
              <a:t> </a:t>
            </a:r>
            <a:br>
              <a:rPr lang="en-US" altLang="it-IT" sz="1400" kern="0" dirty="0"/>
            </a:br>
            <a:r>
              <a:rPr lang="en-US" altLang="it-IT" sz="1200" kern="0" dirty="0"/>
              <a:t>Xilinx Virtex-5 SX50T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2 x ADC</a:t>
            </a:r>
            <a:r>
              <a:rPr lang="en-US" altLang="it-IT" sz="1400" kern="0" dirty="0"/>
              <a:t> </a:t>
            </a:r>
            <a:br>
              <a:rPr lang="en-US" altLang="it-IT" sz="1400" kern="0" dirty="0"/>
            </a:br>
            <a:r>
              <a:rPr lang="en-US" altLang="it-IT" sz="1200" kern="0" dirty="0"/>
              <a:t>Linear Technology LTC2208</a:t>
            </a:r>
            <a:r>
              <a:rPr lang="en-US" altLang="it-IT" sz="1400" kern="0" dirty="0"/>
              <a:t> 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2 x DAC</a:t>
            </a:r>
            <a:r>
              <a:rPr lang="en-US" altLang="it-IT" sz="1400" kern="0" dirty="0"/>
              <a:t> </a:t>
            </a:r>
            <a:br>
              <a:rPr lang="en-US" altLang="it-IT" sz="1400" kern="0" dirty="0"/>
            </a:br>
            <a:r>
              <a:rPr lang="en-US" altLang="it-IT" sz="1200" kern="0" dirty="0"/>
              <a:t>Maxim MAX5890</a:t>
            </a:r>
          </a:p>
          <a:p>
            <a:pPr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400" b="1" kern="0" dirty="0"/>
              <a:t>Ethernet interface</a:t>
            </a:r>
          </a:p>
          <a:p>
            <a:pPr lvl="1"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200" kern="0" dirty="0" err="1"/>
              <a:t>Lantronix</a:t>
            </a:r>
            <a:r>
              <a:rPr lang="en-US" altLang="it-IT" sz="1200" kern="0" dirty="0"/>
              <a:t>  </a:t>
            </a:r>
          </a:p>
          <a:p>
            <a:pPr lvl="1">
              <a:lnSpc>
                <a:spcPct val="80000"/>
              </a:lnSpc>
              <a:spcBef>
                <a:spcPct val="40000"/>
              </a:spcBef>
              <a:buFont typeface="Wingdings" panose="05000000000000000000" pitchFamily="2" charset="2"/>
              <a:buChar char="Ø"/>
            </a:pPr>
            <a:r>
              <a:rPr lang="en-US" altLang="it-IT" sz="1200" kern="0" dirty="0"/>
              <a:t>2 x SFPs Gbit Ethernet</a:t>
            </a:r>
          </a:p>
        </p:txBody>
      </p:sp>
      <p:pic>
        <p:nvPicPr>
          <p:cNvPr id="9" name="Picture 24">
            <a:extLst>
              <a:ext uri="{FF2B5EF4-FFF2-40B4-BE49-F238E27FC236}">
                <a16:creationId xmlns:a16="http://schemas.microsoft.com/office/drawing/2014/main" id="{F9096204-45F5-4D2B-B9B4-0B46CE975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3324" y="2843733"/>
            <a:ext cx="5418375" cy="388391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6" descr="ADA_front_low(5D)">
            <a:extLst>
              <a:ext uri="{FF2B5EF4-FFF2-40B4-BE49-F238E27FC236}">
                <a16:creationId xmlns:a16="http://schemas.microsoft.com/office/drawing/2014/main" id="{5337F960-8480-4B96-AD57-730F938AE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8074" y="994654"/>
            <a:ext cx="4046773" cy="278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1">
            <a:extLst>
              <a:ext uri="{FF2B5EF4-FFF2-40B4-BE49-F238E27FC236}">
                <a16:creationId xmlns:a16="http://schemas.microsoft.com/office/drawing/2014/main" id="{2F5519CA-CF31-491A-AACD-60D1267D2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080" y="179438"/>
            <a:ext cx="6527872" cy="936104"/>
          </a:xfrm>
        </p:spPr>
        <p:txBody>
          <a:bodyPr/>
          <a:lstStyle/>
          <a:p>
            <a:r>
              <a:rPr lang="it-IT" sz="2400" dirty="0"/>
              <a:t>ADA - </a:t>
            </a:r>
            <a:r>
              <a:rPr lang="it-IT" sz="2400" dirty="0" err="1"/>
              <a:t>Analog</a:t>
            </a:r>
            <a:r>
              <a:rPr lang="it-IT" sz="2400" dirty="0"/>
              <a:t> Digital </a:t>
            </a:r>
            <a:r>
              <a:rPr lang="it-IT" sz="2400" dirty="0" err="1"/>
              <a:t>Analog</a:t>
            </a:r>
            <a:r>
              <a:rPr lang="it-IT" sz="2400" dirty="0"/>
              <a:t> Converter board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748D98D6-A19F-4C8F-82D1-F0374DD0D851}"/>
              </a:ext>
            </a:extLst>
          </p:cNvPr>
          <p:cNvSpPr/>
          <p:nvPr/>
        </p:nvSpPr>
        <p:spPr>
          <a:xfrm>
            <a:off x="431800" y="1367811"/>
            <a:ext cx="4658776" cy="6647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it-IT" sz="2000" b="1" dirty="0">
                <a:solidFill>
                  <a:schemeClr val="accent2"/>
                </a:solidFill>
              </a:rPr>
              <a:t>Digital to Analog fast data synthesis </a:t>
            </a:r>
          </a:p>
          <a:p>
            <a:r>
              <a:rPr lang="en-US" altLang="it-IT" sz="2000" b="1" dirty="0">
                <a:solidFill>
                  <a:schemeClr val="accent2"/>
                </a:solidFill>
              </a:rPr>
              <a:t>(Cal signal)</a:t>
            </a:r>
            <a:endParaRPr lang="it-IT" sz="2000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06CCBDE-ECCB-4E6F-8158-47FA742AE00A}"/>
              </a:ext>
            </a:extLst>
          </p:cNvPr>
          <p:cNvSpPr txBox="1"/>
          <p:nvPr/>
        </p:nvSpPr>
        <p:spPr>
          <a:xfrm>
            <a:off x="167998" y="2031862"/>
            <a:ext cx="5837724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A </a:t>
            </a:r>
            <a:r>
              <a:rPr lang="it-IT" sz="2000" b="1" dirty="0" err="1">
                <a:solidFill>
                  <a:srgbClr val="FF0000"/>
                </a:solidFill>
              </a:rPr>
              <a:t>lot</a:t>
            </a:r>
            <a:r>
              <a:rPr lang="it-IT" sz="2000" b="1" dirty="0">
                <a:solidFill>
                  <a:srgbClr val="FF0000"/>
                </a:solidFill>
              </a:rPr>
              <a:t> of </a:t>
            </a:r>
            <a:r>
              <a:rPr lang="it-IT" sz="2000" b="1" dirty="0" err="1">
                <a:solidFill>
                  <a:srgbClr val="FF0000"/>
                </a:solidFill>
              </a:rPr>
              <a:t>components</a:t>
            </a:r>
            <a:r>
              <a:rPr lang="it-IT" sz="2000" b="1" dirty="0">
                <a:solidFill>
                  <a:srgbClr val="FF0000"/>
                </a:solidFill>
              </a:rPr>
              <a:t> are out of production </a:t>
            </a:r>
          </a:p>
          <a:p>
            <a:r>
              <a:rPr lang="it-IT" sz="2000" b="1" dirty="0">
                <a:solidFill>
                  <a:srgbClr val="FF0000"/>
                </a:solidFill>
              </a:rPr>
              <a:t>and </a:t>
            </a:r>
            <a:r>
              <a:rPr lang="it-IT" sz="2000" b="1" dirty="0" err="1">
                <a:solidFill>
                  <a:srgbClr val="FF0000"/>
                </a:solidFill>
              </a:rPr>
              <a:t>it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is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not</a:t>
            </a:r>
            <a:r>
              <a:rPr lang="it-IT" sz="2000" b="1" u="sng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possible</a:t>
            </a:r>
            <a:r>
              <a:rPr lang="it-IT" sz="2000" b="1" u="sng" dirty="0">
                <a:solidFill>
                  <a:srgbClr val="FF0000"/>
                </a:solidFill>
              </a:rPr>
              <a:t> to produce other </a:t>
            </a:r>
            <a:r>
              <a:rPr lang="it-IT" sz="2000" b="1" u="sng" dirty="0" err="1">
                <a:solidFill>
                  <a:srgbClr val="FF0000"/>
                </a:solidFill>
              </a:rPr>
              <a:t>boards</a:t>
            </a:r>
            <a:endParaRPr lang="it-IT" sz="2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391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c--inetpub-wwwroot-UserWeb-documentTemp-62540-GECI-TMP-24-rev00UK</Template>
  <TotalTime>13159</TotalTime>
  <Words>1892</Words>
  <Application>Microsoft Office PowerPoint</Application>
  <PresentationFormat>Personalizzato</PresentationFormat>
  <Paragraphs>469</Paragraphs>
  <Slides>24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5" baseType="lpstr">
      <vt:lpstr>ＭＳ Ｐゴシック</vt:lpstr>
      <vt:lpstr>ＭＳ Ｐゴシック</vt:lpstr>
      <vt:lpstr>Arial</vt:lpstr>
      <vt:lpstr>Calibri</vt:lpstr>
      <vt:lpstr>Courier New</vt:lpstr>
      <vt:lpstr>Lucida Grande</vt:lpstr>
      <vt:lpstr>Lucida Sans Unicode</vt:lpstr>
      <vt:lpstr>Symbol</vt:lpstr>
      <vt:lpstr>Times New Roman</vt:lpstr>
      <vt:lpstr>Wingdings</vt:lpstr>
      <vt:lpstr>Elettra Sincrotrone Trieste_Template Slides ENG</vt:lpstr>
      <vt:lpstr>Presentazione standard di PowerPoint</vt:lpstr>
      <vt:lpstr>New FPGA platform to upgrade the Cavity BPM Systems at Fermi@Elettra</vt:lpstr>
      <vt:lpstr>Outline</vt:lpstr>
      <vt:lpstr>Fermi@elettra Cavity BPM  system layout</vt:lpstr>
      <vt:lpstr>Fermi@elettra Cavity BPM  system overview</vt:lpstr>
      <vt:lpstr>The pick-up Cavities</vt:lpstr>
      <vt:lpstr>Fermi@elettra Cavity BPM  principle of operation</vt:lpstr>
      <vt:lpstr>Fermi@elettra Cavity BPM  Electric Signals</vt:lpstr>
      <vt:lpstr>ADA - Analog Digital Analog Converter board</vt:lpstr>
      <vt:lpstr>A particular DAC circuit </vt:lpstr>
      <vt:lpstr>ADO - Analog Digital Only converter board</vt:lpstr>
      <vt:lpstr>µTCA acquisition system block diagram </vt:lpstr>
      <vt:lpstr>uTCA acquisition system</vt:lpstr>
      <vt:lpstr>The New Digital Carrier Board: dgDAQ_Arria10GX</vt:lpstr>
      <vt:lpstr>The New Digital Carrier Board: dgDAQ_Arria10GX</vt:lpstr>
      <vt:lpstr>Design of the uTCA acquisition system using new dgDAQ_Arria10GX boards</vt:lpstr>
      <vt:lpstr>Advantages of Gigabit Ethernet Control System interface</vt:lpstr>
      <vt:lpstr>What we have now... </vt:lpstr>
      <vt:lpstr>…and what we have to do…</vt:lpstr>
      <vt:lpstr>Conclusions</vt:lpstr>
      <vt:lpstr>Presentazione standard di PowerPoint</vt:lpstr>
      <vt:lpstr>Presentazione standard di PowerPoint</vt:lpstr>
      <vt:lpstr>Spare Slide: measured signals from a CBPM with te real beam</vt:lpstr>
      <vt:lpstr>Clipboard – for copy and paste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raffaele.demonte@elettra.trieste.it</dc:creator>
  <cp:lastModifiedBy>raffaele.demonte@elettra.trieste.it</cp:lastModifiedBy>
  <cp:revision>70</cp:revision>
  <cp:lastPrinted>2014-01-23T15:18:44Z</cp:lastPrinted>
  <dcterms:created xsi:type="dcterms:W3CDTF">2019-05-22T10:25:41Z</dcterms:created>
  <dcterms:modified xsi:type="dcterms:W3CDTF">2019-05-31T14:33:14Z</dcterms:modified>
</cp:coreProperties>
</file>