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64" r:id="rId7"/>
    <p:sldId id="262" r:id="rId8"/>
    <p:sldId id="263" r:id="rId9"/>
    <p:sldId id="260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46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pos="2880">
          <p15:clr>
            <a:srgbClr val="A4A3A4"/>
          </p15:clr>
        </p15:guide>
        <p15:guide id="6" pos="521">
          <p15:clr>
            <a:srgbClr val="A4A3A4"/>
          </p15:clr>
        </p15:guide>
        <p15:guide id="7" pos="52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703"/>
    <a:srgbClr val="132577"/>
    <a:srgbClr val="F4F4F4"/>
    <a:srgbClr val="D1D2D4"/>
    <a:srgbClr val="B7B9BA"/>
    <a:srgbClr val="AF007C"/>
    <a:srgbClr val="0098D4"/>
    <a:srgbClr val="51A026"/>
    <a:srgbClr val="FFDD00"/>
    <a:srgbClr val="F4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6763" autoAdjust="0"/>
  </p:normalViewPr>
  <p:slideViewPr>
    <p:cSldViewPr showGuides="1">
      <p:cViewPr varScale="1">
        <p:scale>
          <a:sx n="122" d="100"/>
          <a:sy n="122" d="100"/>
        </p:scale>
        <p:origin x="1042" y="101"/>
      </p:cViewPr>
      <p:guideLst>
        <p:guide orient="horz" pos="2160"/>
        <p:guide orient="horz" pos="346"/>
        <p:guide orient="horz" pos="3974"/>
        <p:guide orient="horz" pos="1026"/>
        <p:guide pos="2880"/>
        <p:guide pos="521"/>
        <p:guide pos="52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03/06/2019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logo_cou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2000" y="1990800"/>
            <a:ext cx="7200000" cy="2880000"/>
          </a:xfrm>
          <a:prstGeom prst="rect">
            <a:avLst/>
          </a:prstGeom>
        </p:spPr>
      </p:pic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71456" y="1052736"/>
            <a:ext cx="7200000" cy="2880000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1331640" y="3212976"/>
            <a:ext cx="6839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0" dirty="0" smtClean="0">
                <a:solidFill>
                  <a:schemeClr val="accent1"/>
                </a:solidFill>
              </a:rPr>
              <a:t>OASYS,</a:t>
            </a:r>
            <a:r>
              <a:rPr lang="en-US" sz="2800" b="1" i="0" baseline="0" dirty="0" smtClean="0">
                <a:solidFill>
                  <a:schemeClr val="accent1"/>
                </a:solidFill>
              </a:rPr>
              <a:t> is it a mirage?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331640" y="3861048"/>
            <a:ext cx="6839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Laura Torino</a:t>
            </a:r>
          </a:p>
          <a:p>
            <a:pPr algn="ctr"/>
            <a:r>
              <a:rPr lang="en-GB" sz="18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DEELS 2019, 05/06/2019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3351600" y="1098000"/>
            <a:ext cx="5612400" cy="3564000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727200" y="1098000"/>
            <a:ext cx="2574000" cy="35640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/>
              <a:t>l OASYS l 05/06/2019 l </a:t>
            </a:r>
            <a:r>
              <a:rPr lang="en-US" dirty="0" err="1" smtClean="0"/>
              <a:t>L</a:t>
            </a:r>
            <a:r>
              <a:rPr lang="en-US" dirty="0" smtClean="0"/>
              <a:t>. Torino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727688" y="764704"/>
            <a:ext cx="82368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59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751223" y="1016732"/>
            <a:ext cx="6421177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ESRF </a:t>
              </a:r>
              <a:r>
                <a:rPr lang="fr-FR" sz="1200" dirty="0" err="1" smtClean="0"/>
                <a:t>blue</a:t>
              </a:r>
              <a:r>
                <a:rPr lang="fr-FR" sz="1200" dirty="0" smtClean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ESRF </a:t>
              </a:r>
              <a:r>
                <a:rPr lang="fr-FR" sz="1200" dirty="0" err="1" smtClean="0"/>
                <a:t>blue</a:t>
              </a:r>
              <a:r>
                <a:rPr lang="fr-FR" sz="1200" dirty="0" smtClean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4857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4000" y="6210000"/>
            <a:ext cx="1975944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 smtClean="0"/>
              <a:t>CLICK TO MODIFY THE STYLE OF THE TITLE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727200" y="764704"/>
            <a:ext cx="82368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modify</a:t>
            </a:r>
            <a:r>
              <a:rPr lang="fr-FR" dirty="0" smtClean="0"/>
              <a:t> </a:t>
            </a:r>
            <a:r>
              <a:rPr lang="fr-FR" dirty="0" err="1" smtClean="0"/>
              <a:t>attributes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719572" y="6483349"/>
            <a:ext cx="612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 OASYS l 05/06/2019 l L. Torino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179512" y="6483438"/>
            <a:ext cx="413559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8" descr="logo_texte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7164000" y="6210000"/>
            <a:ext cx="1975944" cy="64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84" userDrawn="1">
          <p15:clr>
            <a:srgbClr val="F26B43"/>
          </p15:clr>
        </p15:guide>
        <p15:guide id="2" pos="113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453" userDrawn="1">
          <p15:clr>
            <a:srgbClr val="F26B43"/>
          </p15:clr>
        </p15:guide>
        <p15:guide id="5" pos="56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asys-kit/oasys_school" TargetMode="External"/><Relationship Id="rId2" Type="http://schemas.openxmlformats.org/officeDocument/2006/relationships/hyperlink" Target="https://github.com/oasys-ki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ps.anl.gov/Science/Scientific-Software/OASY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649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Example - Pinhole </a:t>
            </a:r>
            <a:r>
              <a:rPr lang="en-GB" b="0" dirty="0"/>
              <a:t>- </a:t>
            </a:r>
            <a:r>
              <a:rPr lang="en-GB" b="0" dirty="0" smtClean="0"/>
              <a:t>Shadow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l="1016" t="1281" r="11020" b="8526"/>
          <a:stretch/>
        </p:blipFill>
        <p:spPr>
          <a:xfrm>
            <a:off x="211126" y="1019850"/>
            <a:ext cx="8784489" cy="5066449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l="683" t="1701" r="12496" b="7475"/>
          <a:stretch/>
        </p:blipFill>
        <p:spPr>
          <a:xfrm>
            <a:off x="158474" y="1019850"/>
            <a:ext cx="8712968" cy="5181382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5184088" y="772040"/>
            <a:ext cx="3779912" cy="158417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Beam after the Al window.</a:t>
            </a:r>
          </a:p>
          <a:p>
            <a:pPr algn="ctr"/>
            <a:r>
              <a:rPr lang="en-US" dirty="0">
                <a:sym typeface="Wingdings" panose="05000000000000000000" pitchFamily="2" charset="2"/>
              </a:rPr>
              <a:t> Possibility to study the path of the survived x-rays by adding filters 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059832" y="1484784"/>
            <a:ext cx="2124256" cy="5019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619672" y="1306961"/>
            <a:ext cx="3528392" cy="1778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277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Example - Pinhole - Shadow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979" t="1176" r="33838" b="6381"/>
          <a:stretch/>
        </p:blipFill>
        <p:spPr>
          <a:xfrm>
            <a:off x="584647" y="687481"/>
            <a:ext cx="7227713" cy="57658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979" t="1176" r="33463" b="8000"/>
          <a:stretch/>
        </p:blipFill>
        <p:spPr>
          <a:xfrm>
            <a:off x="593071" y="712936"/>
            <a:ext cx="7321807" cy="5705732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5703379" y="657379"/>
            <a:ext cx="3096344" cy="111543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Possibility of defining slits or obstacles and to propagate the x-rays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11" idx="1"/>
          </p:cNvCxnSpPr>
          <p:nvPr/>
        </p:nvCxnSpPr>
        <p:spPr>
          <a:xfrm flipH="1">
            <a:off x="4479243" y="1215098"/>
            <a:ext cx="1224136" cy="5647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6156176" y="1807395"/>
            <a:ext cx="2807824" cy="1909637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Computation might be heavy depending on the number of rays </a:t>
            </a:r>
          </a:p>
          <a:p>
            <a:pPr algn="ctr"/>
            <a:r>
              <a:rPr lang="en-US" dirty="0" smtClean="0">
                <a:sym typeface="Wingdings" panose="05000000000000000000" pitchFamily="2" charset="2"/>
              </a:rPr>
              <a:t> Possibility to define a loop and iterate the source generation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3779572" y="2744848"/>
            <a:ext cx="2407323" cy="173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16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Example - Pinhole - Shadow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50" t="20970" r="13775" b="26777"/>
          <a:stretch/>
        </p:blipFill>
        <p:spPr>
          <a:xfrm>
            <a:off x="593071" y="836712"/>
            <a:ext cx="7788865" cy="4248472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395536" y="5445224"/>
            <a:ext cx="4248472" cy="648072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NOTE: Very heavy for the computer! 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4845600" y="5194015"/>
            <a:ext cx="3830856" cy="122413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Possibility to retrieve the python script and run it into a cluster!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185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Example - Pinhole - Shadow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682" t="1176" r="42914" b="11151"/>
          <a:stretch/>
        </p:blipFill>
        <p:spPr>
          <a:xfrm>
            <a:off x="386290" y="980727"/>
            <a:ext cx="5625869" cy="4918953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4283968" y="3284984"/>
            <a:ext cx="72008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4427984" y="1426092"/>
            <a:ext cx="493295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5874996" y="2728572"/>
            <a:ext cx="3096344" cy="194421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On the “Info” buttons it is possible to find several info on the simulation and the Python script!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75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Example - Pinhole - </a:t>
            </a:r>
            <a:r>
              <a:rPr lang="en-GB" b="0" dirty="0" err="1" smtClean="0"/>
              <a:t>srw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25" r="30805" b="14825"/>
          <a:stretch/>
        </p:blipFill>
        <p:spPr>
          <a:xfrm>
            <a:off x="354363" y="639608"/>
            <a:ext cx="8322093" cy="5753715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6228184" y="1196752"/>
            <a:ext cx="2735816" cy="122413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Generation of the source until the first slit (just before the pinhole)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376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Example - Pinhole - </a:t>
            </a:r>
            <a:r>
              <a:rPr lang="en-GB" b="0" dirty="0" err="1" smtClean="0"/>
              <a:t>srw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" r="34053" b="17975"/>
          <a:stretch/>
        </p:blipFill>
        <p:spPr>
          <a:xfrm>
            <a:off x="593071" y="849485"/>
            <a:ext cx="8052537" cy="56338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126" r="33758" b="16401"/>
          <a:stretch/>
        </p:blipFill>
        <p:spPr>
          <a:xfrm>
            <a:off x="594366" y="794717"/>
            <a:ext cx="8025426" cy="5688632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4053512" y="715183"/>
            <a:ext cx="1584176" cy="5040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Slit (pinhole)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283968" y="1268760"/>
            <a:ext cx="561632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6386344" y="1294095"/>
            <a:ext cx="2201400" cy="133214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needs of definition of “containers”!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6242328" y="1196752"/>
            <a:ext cx="2345416" cy="17281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19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Example - Pinhole - </a:t>
            </a:r>
            <a:r>
              <a:rPr lang="en-GB" b="0" dirty="0" err="1" smtClean="0"/>
              <a:t>srw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32872" b="15350"/>
          <a:stretch/>
        </p:blipFill>
        <p:spPr>
          <a:xfrm>
            <a:off x="593071" y="836712"/>
            <a:ext cx="8083385" cy="5733731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6516216" y="1268760"/>
            <a:ext cx="2447784" cy="115212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Single electron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r="33758" b="15350"/>
          <a:stretch/>
        </p:blipFill>
        <p:spPr>
          <a:xfrm>
            <a:off x="386291" y="836712"/>
            <a:ext cx="7930125" cy="5700250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6241471" y="1124744"/>
            <a:ext cx="2699792" cy="1440160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Multi-Electron with convolution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Not correct, just to  </a:t>
            </a:r>
            <a:r>
              <a:rPr lang="en-US" dirty="0" smtClean="0">
                <a:sym typeface="Wingdings" panose="05000000000000000000" pitchFamily="2" charset="2"/>
              </a:rPr>
              <a:t>an idea!</a:t>
            </a:r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4499992" y="3645024"/>
            <a:ext cx="1080120" cy="432048"/>
          </a:xfrm>
          <a:prstGeom prst="ellipse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4859465" y="2348880"/>
            <a:ext cx="3663729" cy="93610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Possibility of loops </a:t>
            </a:r>
            <a:r>
              <a:rPr lang="en-US" dirty="0" smtClean="0"/>
              <a:t>sampling the single electron starting position from the phase space (slow)…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flipH="1" flipV="1">
            <a:off x="4211961" y="2613048"/>
            <a:ext cx="647504" cy="2038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280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Example - Pinhole - </a:t>
            </a:r>
            <a:r>
              <a:rPr lang="en-GB" b="0" dirty="0" err="1"/>
              <a:t>srw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25" r="30805" b="13775"/>
          <a:stretch/>
        </p:blipFill>
        <p:spPr>
          <a:xfrm>
            <a:off x="386290" y="819716"/>
            <a:ext cx="8091899" cy="5663633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5868144" y="801388"/>
            <a:ext cx="3203848" cy="165618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Provides python script for native Multi-Electron simulation </a:t>
            </a:r>
            <a:r>
              <a:rPr lang="en-US" dirty="0" smtClean="0">
                <a:sym typeface="Wingdings" panose="05000000000000000000" pitchFamily="2" charset="2"/>
              </a:rPr>
              <a:t> Can be manipulated and launched on a cluster!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30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Overview and references</a:t>
            </a:r>
            <a:endParaRPr lang="en-GB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499579" y="796829"/>
            <a:ext cx="815539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OASYS is an intuitive SR generation and propagation software: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Allows to perform quick simulations step by step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Useful to “align” and optimize the main parameter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Computationally heavy but provides Python scripts which might be modified and run in a cluster (after all the optimization has been done!)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 smtClean="0"/>
              <a:t>can find the software and the installation how-to in:</a:t>
            </a:r>
          </a:p>
          <a:p>
            <a:r>
              <a:rPr lang="en-GB" dirty="0">
                <a:hlinkClick r:id="rId2"/>
              </a:rPr>
              <a:t>https://github.com/oasys-kit</a:t>
            </a:r>
            <a:endParaRPr lang="en-GB" dirty="0"/>
          </a:p>
          <a:p>
            <a:endParaRPr lang="en-US" dirty="0" smtClean="0"/>
          </a:p>
          <a:p>
            <a:r>
              <a:rPr lang="en-US" dirty="0" smtClean="0"/>
              <a:t>The material for the First </a:t>
            </a:r>
            <a:r>
              <a:rPr lang="en-US" dirty="0" smtClean="0"/>
              <a:t>OASYS </a:t>
            </a:r>
            <a:r>
              <a:rPr lang="en-US" dirty="0" smtClean="0"/>
              <a:t>School, with some extremely useful slides and several examples can be found in:</a:t>
            </a:r>
          </a:p>
          <a:p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github.com/oasys-kit/oasys_school</a:t>
            </a:r>
            <a:endParaRPr lang="en-GB" dirty="0" smtClean="0"/>
          </a:p>
          <a:p>
            <a:endParaRPr lang="en-US" dirty="0"/>
          </a:p>
          <a:p>
            <a:r>
              <a:rPr lang="en-US" dirty="0" smtClean="0"/>
              <a:t>A second </a:t>
            </a:r>
            <a:r>
              <a:rPr lang="en-US" dirty="0"/>
              <a:t>OASYS </a:t>
            </a:r>
            <a:r>
              <a:rPr lang="en-US" dirty="0" smtClean="0"/>
              <a:t>school is foreseen soon (in the US…)</a:t>
            </a:r>
          </a:p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706846" y="5157192"/>
            <a:ext cx="7740860" cy="115212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Many thanks to M. Sanchez del Rio, R. </a:t>
            </a:r>
            <a:r>
              <a:rPr lang="en-US" dirty="0" err="1" smtClean="0"/>
              <a:t>Celestre</a:t>
            </a:r>
            <a:r>
              <a:rPr lang="en-US" dirty="0" smtClean="0"/>
              <a:t>, J. Reyes (ESRF), </a:t>
            </a:r>
          </a:p>
          <a:p>
            <a:pPr algn="ctr"/>
            <a:r>
              <a:rPr lang="en-US" dirty="0" smtClean="0"/>
              <a:t>L. </a:t>
            </a:r>
            <a:r>
              <a:rPr lang="en-US" dirty="0" err="1" smtClean="0"/>
              <a:t>Rebuffi</a:t>
            </a:r>
            <a:r>
              <a:rPr lang="en-US" dirty="0" smtClean="0"/>
              <a:t> (APS)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560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/>
              <a:t>SR Simulation </a:t>
            </a:r>
            <a:r>
              <a:rPr lang="en-GB" b="0" dirty="0"/>
              <a:t>Software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sp>
        <p:nvSpPr>
          <p:cNvPr id="7" name="Rounded Rectangle 6"/>
          <p:cNvSpPr/>
          <p:nvPr/>
        </p:nvSpPr>
        <p:spPr>
          <a:xfrm>
            <a:off x="727200" y="980728"/>
            <a:ext cx="7517208" cy="115212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The Synchrotron Radiation (SR) is strongly used by the be beam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diagnostics community to perform </a:t>
            </a:r>
            <a:r>
              <a:rPr lang="en-US" dirty="0" smtClean="0">
                <a:solidFill>
                  <a:schemeClr val="tx1"/>
                </a:solidFill>
              </a:rPr>
              <a:t>deferent </a:t>
            </a:r>
            <a:r>
              <a:rPr lang="en-US" dirty="0">
                <a:solidFill>
                  <a:schemeClr val="tx1"/>
                </a:solidFill>
              </a:rPr>
              <a:t>type of measurements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(emittance, position, energy, power load...)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419872" y="2276872"/>
            <a:ext cx="5328592" cy="86409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It is </a:t>
            </a:r>
            <a:r>
              <a:rPr lang="en-US" dirty="0" smtClean="0"/>
              <a:t>useful </a:t>
            </a:r>
            <a:r>
              <a:rPr lang="en-US" dirty="0"/>
              <a:t>to simulate SR generation,</a:t>
            </a:r>
          </a:p>
          <a:p>
            <a:pPr algn="ctr"/>
            <a:r>
              <a:rPr lang="en-GB" dirty="0"/>
              <a:t>propagation, and absorption.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6290" y="3756132"/>
            <a:ext cx="31055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X-ray Oriented </a:t>
            </a:r>
            <a:r>
              <a:rPr lang="en-GB" dirty="0" smtClean="0"/>
              <a:t>Program (XOP)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SHADOW/SHADOWOUI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Synchrotron </a:t>
            </a:r>
            <a:r>
              <a:rPr lang="en-GB" dirty="0" smtClean="0"/>
              <a:t>Radiation Workshop </a:t>
            </a:r>
            <a:r>
              <a:rPr lang="en-GB" dirty="0"/>
              <a:t>(SRW)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...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3356992"/>
            <a:ext cx="3474607" cy="24482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3959" y="3284984"/>
            <a:ext cx="4214460" cy="31428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572" y="3208301"/>
            <a:ext cx="5080922" cy="3296208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4319972" y="3640919"/>
            <a:ext cx="3528392" cy="2260009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Several type of software, not</a:t>
            </a:r>
          </a:p>
          <a:p>
            <a:pPr algn="ctr"/>
            <a:r>
              <a:rPr lang="en-GB" dirty="0"/>
              <a:t>compatible, </a:t>
            </a:r>
            <a:r>
              <a:rPr lang="en-GB" dirty="0" smtClean="0"/>
              <a:t>difficult</a:t>
            </a:r>
            <a:endParaRPr lang="en-GB" dirty="0"/>
          </a:p>
          <a:p>
            <a:pPr algn="ctr"/>
            <a:r>
              <a:rPr lang="en-GB" dirty="0"/>
              <a:t>languages, almost no</a:t>
            </a:r>
          </a:p>
          <a:p>
            <a:pPr algn="ctr"/>
            <a:r>
              <a:rPr lang="en-GB" dirty="0"/>
              <a:t>documentation...</a:t>
            </a:r>
          </a:p>
          <a:p>
            <a:pPr algn="ctr"/>
            <a:r>
              <a:rPr lang="en-GB" dirty="0"/>
              <a:t>A nightmare!</a:t>
            </a:r>
          </a:p>
        </p:txBody>
      </p:sp>
    </p:spTree>
    <p:extLst>
      <p:ext uri="{BB962C8B-B14F-4D97-AF65-F5344CB8AC3E}">
        <p14:creationId xmlns:p14="http://schemas.microsoft.com/office/powerpoint/2010/main" val="191240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err="1" smtClean="0"/>
              <a:t>Oasys</a:t>
            </a:r>
            <a:r>
              <a:rPr lang="en-US" b="0" dirty="0" smtClean="0"/>
              <a:t> </a:t>
            </a:r>
            <a:endParaRPr lang="en-GB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291" y="908720"/>
            <a:ext cx="2988732" cy="1923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6291" y="3140968"/>
            <a:ext cx="360964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Manuel Sanchez del Rio (ESRF) and</a:t>
            </a:r>
          </a:p>
          <a:p>
            <a:pPr algn="ctr"/>
            <a:r>
              <a:rPr lang="en-GB" sz="1400" dirty="0"/>
              <a:t>Luca </a:t>
            </a:r>
            <a:r>
              <a:rPr lang="en-GB" sz="1400" dirty="0" err="1" smtClean="0"/>
              <a:t>Rebuffi</a:t>
            </a:r>
            <a:r>
              <a:rPr lang="en-GB" sz="1400" dirty="0" smtClean="0"/>
              <a:t> </a:t>
            </a:r>
            <a:r>
              <a:rPr lang="en-GB" sz="1400" dirty="0"/>
              <a:t>(APS)</a:t>
            </a:r>
          </a:p>
          <a:p>
            <a:endParaRPr lang="en-GB" dirty="0"/>
          </a:p>
          <a:p>
            <a:r>
              <a:rPr lang="en-GB" dirty="0" smtClean="0"/>
              <a:t>Graphical </a:t>
            </a:r>
            <a:r>
              <a:rPr lang="en-GB" dirty="0"/>
              <a:t>environment for </a:t>
            </a:r>
            <a:r>
              <a:rPr lang="en-GB" dirty="0" smtClean="0"/>
              <a:t>optical (and </a:t>
            </a:r>
            <a:r>
              <a:rPr lang="en-GB" dirty="0"/>
              <a:t>more) simulation</a:t>
            </a:r>
            <a:r>
              <a:rPr lang="en-GB" dirty="0" smtClean="0"/>
              <a:t>: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Python </a:t>
            </a:r>
            <a:r>
              <a:rPr lang="en-GB" dirty="0" smtClean="0"/>
              <a:t>based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 </a:t>
            </a:r>
            <a:r>
              <a:rPr lang="en-GB" dirty="0"/>
              <a:t>Module </a:t>
            </a:r>
            <a:r>
              <a:rPr lang="en-GB" dirty="0" smtClean="0"/>
              <a:t>adds-on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Communicating </a:t>
            </a:r>
            <a:r>
              <a:rPr lang="en-GB" dirty="0"/>
              <a:t>packages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923928" y="764704"/>
            <a:ext cx="4968552" cy="28803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“The </a:t>
            </a:r>
            <a:r>
              <a:rPr lang="en-US" sz="2000" dirty="0">
                <a:solidFill>
                  <a:schemeClr val="tx1"/>
                </a:solidFill>
              </a:rPr>
              <a:t>implemented software architecture allows to obtain not only an intuitive and </a:t>
            </a:r>
            <a:r>
              <a:rPr lang="en-US" sz="2000" b="1" dirty="0">
                <a:solidFill>
                  <a:schemeClr val="tx1"/>
                </a:solidFill>
              </a:rPr>
              <a:t>very-easy-to-use </a:t>
            </a:r>
            <a:r>
              <a:rPr lang="en-US" sz="2000" dirty="0">
                <a:solidFill>
                  <a:schemeClr val="tx1"/>
                </a:solidFill>
              </a:rPr>
              <a:t>graphical interface, but also provides high flexibility and </a:t>
            </a:r>
            <a:r>
              <a:rPr lang="en-US" sz="2000" b="1" dirty="0">
                <a:solidFill>
                  <a:schemeClr val="tx1"/>
                </a:solidFill>
              </a:rPr>
              <a:t>rapidity for interactive simulations</a:t>
            </a:r>
            <a:r>
              <a:rPr lang="en-US" sz="2000" dirty="0">
                <a:solidFill>
                  <a:schemeClr val="tx1"/>
                </a:solidFill>
              </a:rPr>
              <a:t>, allowing to make quick configuration changes to compare multiple beamline </a:t>
            </a:r>
            <a:r>
              <a:rPr lang="en-US" sz="2000" dirty="0" smtClean="0">
                <a:solidFill>
                  <a:schemeClr val="tx1"/>
                </a:solidFill>
              </a:rPr>
              <a:t>configurations” *</a:t>
            </a:r>
            <a:endParaRPr lang="en-GB" sz="2000" dirty="0">
              <a:solidFill>
                <a:schemeClr val="tx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306" y="3861048"/>
            <a:ext cx="3810532" cy="22069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6291" y="6067991"/>
            <a:ext cx="7786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 </a:t>
            </a:r>
            <a:r>
              <a:rPr lang="en-GB" u="sng" dirty="0" smtClean="0">
                <a:hlinkClick r:id="rId4"/>
              </a:rPr>
              <a:t>https</a:t>
            </a:r>
            <a:r>
              <a:rPr lang="en-GB" u="sng" dirty="0">
                <a:hlinkClick r:id="rId4"/>
              </a:rPr>
              <a:t>://www.aps.anl.gov/Science/Scientific-Software/OASYS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300475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err="1" smtClean="0"/>
              <a:t>oasys</a:t>
            </a:r>
            <a:endParaRPr lang="en-GB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043608" y="836712"/>
            <a:ext cx="667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MSS10"/>
              </a:rPr>
              <a:t>Graphical User Interface available for Windows, Linux, </a:t>
            </a:r>
            <a:r>
              <a:rPr lang="en-US" dirty="0" err="1">
                <a:latin typeface="CMSS10"/>
              </a:rPr>
              <a:t>macOs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32" y="1340949"/>
            <a:ext cx="4824536" cy="474809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436096" y="2348880"/>
            <a:ext cx="3599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>
                <a:solidFill>
                  <a:srgbClr val="000000"/>
                </a:solidFill>
                <a:latin typeface="CMSSBX10"/>
              </a:rPr>
              <a:t>Worfry</a:t>
            </a:r>
            <a:r>
              <a:rPr lang="en-GB" b="1" dirty="0">
                <a:solidFill>
                  <a:srgbClr val="000000"/>
                </a:solidFill>
                <a:latin typeface="CMSSBX10"/>
              </a:rPr>
              <a:t>:</a:t>
            </a:r>
            <a:r>
              <a:rPr lang="en-GB" dirty="0">
                <a:solidFill>
                  <a:srgbClr val="000000"/>
                </a:solidFill>
                <a:latin typeface="CMSSBX10"/>
              </a:rPr>
              <a:t> </a:t>
            </a:r>
            <a:r>
              <a:rPr lang="en-GB" dirty="0">
                <a:solidFill>
                  <a:srgbClr val="000000"/>
                </a:solidFill>
                <a:latin typeface="CMSS10"/>
              </a:rPr>
              <a:t>Simple </a:t>
            </a:r>
            <a:r>
              <a:rPr lang="en-GB" dirty="0" smtClean="0">
                <a:solidFill>
                  <a:srgbClr val="000000"/>
                </a:solidFill>
                <a:latin typeface="CMSS10"/>
              </a:rPr>
              <a:t>optical wavefront </a:t>
            </a:r>
            <a:r>
              <a:rPr lang="en-GB" dirty="0">
                <a:solidFill>
                  <a:srgbClr val="000000"/>
                </a:solidFill>
                <a:latin typeface="CMSS10"/>
              </a:rPr>
              <a:t>(plane, </a:t>
            </a:r>
            <a:r>
              <a:rPr lang="en-GB" dirty="0" smtClean="0">
                <a:solidFill>
                  <a:srgbClr val="000000"/>
                </a:solidFill>
                <a:latin typeface="CMSS10"/>
              </a:rPr>
              <a:t>spherical, Gaussian) propagation tool</a:t>
            </a:r>
            <a:r>
              <a:rPr lang="en-GB" sz="800" dirty="0" smtClean="0">
                <a:solidFill>
                  <a:srgbClr val="132577"/>
                </a:solidFill>
                <a:latin typeface="MSAM7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00"/>
                </a:solidFill>
                <a:latin typeface="CMSSBX10"/>
              </a:rPr>
              <a:t>Shadow</a:t>
            </a:r>
            <a:r>
              <a:rPr lang="en-GB" b="1" dirty="0">
                <a:solidFill>
                  <a:srgbClr val="000000"/>
                </a:solidFill>
                <a:latin typeface="CMSSBX10"/>
              </a:rPr>
              <a:t>: </a:t>
            </a:r>
            <a:r>
              <a:rPr lang="en-GB" dirty="0">
                <a:solidFill>
                  <a:srgbClr val="000000"/>
                </a:solidFill>
                <a:latin typeface="CMSS10"/>
              </a:rPr>
              <a:t>Ray </a:t>
            </a:r>
            <a:r>
              <a:rPr lang="en-GB" dirty="0" smtClean="0">
                <a:solidFill>
                  <a:srgbClr val="000000"/>
                </a:solidFill>
                <a:latin typeface="CMSS10"/>
              </a:rPr>
              <a:t>tracing simulations </a:t>
            </a:r>
            <a:r>
              <a:rPr lang="en-GB" dirty="0">
                <a:solidFill>
                  <a:srgbClr val="000000"/>
                </a:solidFill>
                <a:latin typeface="CMSS10"/>
              </a:rPr>
              <a:t>+ </a:t>
            </a:r>
            <a:r>
              <a:rPr lang="en-GB" dirty="0">
                <a:solidFill>
                  <a:srgbClr val="000000"/>
                </a:solidFill>
                <a:latin typeface="CMSSBX10"/>
              </a:rPr>
              <a:t>Hybrid: </a:t>
            </a:r>
            <a:r>
              <a:rPr lang="en-GB" dirty="0" smtClean="0">
                <a:solidFill>
                  <a:srgbClr val="000000"/>
                </a:solidFill>
                <a:latin typeface="CMSS10"/>
              </a:rPr>
              <a:t>to </a:t>
            </a:r>
            <a:r>
              <a:rPr lang="en-GB" dirty="0">
                <a:solidFill>
                  <a:srgbClr val="000000"/>
                </a:solidFill>
                <a:latin typeface="CMSS10"/>
              </a:rPr>
              <a:t> introduce diffraction (quick and dirty</a:t>
            </a:r>
            <a:r>
              <a:rPr lang="en-GB" dirty="0" smtClean="0">
                <a:solidFill>
                  <a:srgbClr val="000000"/>
                </a:solidFill>
                <a:latin typeface="CMSS1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00"/>
                </a:solidFill>
                <a:latin typeface="CMSSBX10"/>
              </a:rPr>
              <a:t>SRW</a:t>
            </a:r>
            <a:r>
              <a:rPr lang="en-GB" b="1" dirty="0">
                <a:solidFill>
                  <a:srgbClr val="000000"/>
                </a:solidFill>
                <a:latin typeface="CMSSBX10"/>
              </a:rPr>
              <a:t>:</a:t>
            </a:r>
            <a:r>
              <a:rPr lang="en-GB" dirty="0">
                <a:solidFill>
                  <a:srgbClr val="000000"/>
                </a:solidFill>
                <a:latin typeface="CMSSBX10"/>
              </a:rPr>
              <a:t> </a:t>
            </a:r>
            <a:r>
              <a:rPr lang="en-GB" dirty="0">
                <a:solidFill>
                  <a:srgbClr val="000000"/>
                </a:solidFill>
                <a:latin typeface="CMSS10"/>
              </a:rPr>
              <a:t>Generation and </a:t>
            </a:r>
            <a:r>
              <a:rPr lang="en-GB" dirty="0" smtClean="0">
                <a:solidFill>
                  <a:srgbClr val="000000"/>
                </a:solidFill>
                <a:latin typeface="CMSS10"/>
              </a:rPr>
              <a:t>optical </a:t>
            </a:r>
            <a:r>
              <a:rPr lang="en-GB" dirty="0">
                <a:solidFill>
                  <a:srgbClr val="000000"/>
                </a:solidFill>
                <a:latin typeface="CMSS10"/>
              </a:rPr>
              <a:t>propagation of SR wavefront </a:t>
            </a:r>
            <a:endParaRPr lang="en-GB" dirty="0" smtClean="0">
              <a:solidFill>
                <a:srgbClr val="000000"/>
              </a:solidFill>
              <a:latin typeface="CMSS1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0000"/>
                </a:solidFill>
                <a:latin typeface="CMSSBX10"/>
              </a:rPr>
              <a:t>XOPY</a:t>
            </a:r>
            <a:r>
              <a:rPr lang="en-GB" b="1" dirty="0">
                <a:solidFill>
                  <a:srgbClr val="000000"/>
                </a:solidFill>
                <a:latin typeface="CMSSBX10"/>
              </a:rPr>
              <a:t>:</a:t>
            </a:r>
            <a:r>
              <a:rPr lang="en-GB" dirty="0">
                <a:solidFill>
                  <a:srgbClr val="000000"/>
                </a:solidFill>
                <a:latin typeface="CMSSBX10"/>
              </a:rPr>
              <a:t> </a:t>
            </a:r>
            <a:r>
              <a:rPr lang="en-GB" dirty="0">
                <a:solidFill>
                  <a:srgbClr val="000000"/>
                </a:solidFill>
                <a:latin typeface="CMSS10"/>
              </a:rPr>
              <a:t>Generation </a:t>
            </a:r>
            <a:r>
              <a:rPr lang="en-GB" dirty="0" smtClean="0">
                <a:solidFill>
                  <a:srgbClr val="000000"/>
                </a:solidFill>
                <a:latin typeface="CMSS10"/>
              </a:rPr>
              <a:t>and transmission/absorption </a:t>
            </a:r>
            <a:r>
              <a:rPr lang="en-GB" dirty="0">
                <a:solidFill>
                  <a:srgbClr val="000000"/>
                </a:solidFill>
                <a:latin typeface="CMSS10"/>
              </a:rPr>
              <a:t>of </a:t>
            </a:r>
            <a:r>
              <a:rPr lang="en-GB" dirty="0" smtClean="0">
                <a:solidFill>
                  <a:srgbClr val="000000"/>
                </a:solidFill>
                <a:latin typeface="CMSS10"/>
              </a:rPr>
              <a:t>SR spectra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2267744" y="4885540"/>
            <a:ext cx="2664296" cy="144016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Use Python library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endParaRPr lang="en-GB" dirty="0"/>
          </a:p>
          <a:p>
            <a:pPr algn="ctr"/>
            <a:r>
              <a:rPr lang="en-GB" dirty="0"/>
              <a:t>Possibility to obtain the</a:t>
            </a:r>
          </a:p>
          <a:p>
            <a:pPr algn="ctr"/>
            <a:r>
              <a:rPr lang="en-GB" dirty="0"/>
              <a:t>code and run scripts!</a:t>
            </a:r>
          </a:p>
        </p:txBody>
      </p:sp>
    </p:spTree>
    <p:extLst>
      <p:ext uri="{BB962C8B-B14F-4D97-AF65-F5344CB8AC3E}">
        <p14:creationId xmlns:p14="http://schemas.microsoft.com/office/powerpoint/2010/main" val="3480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Example - Common Source Generation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33631" b="25311"/>
          <a:stretch/>
        </p:blipFill>
        <p:spPr>
          <a:xfrm>
            <a:off x="213048" y="764703"/>
            <a:ext cx="8535416" cy="5432323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5724128" y="2060848"/>
            <a:ext cx="2952328" cy="309634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Possibility to create and save different source, common for all the different software, by defining lattice characteristics and beam parameters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239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Example - Source </a:t>
            </a:r>
            <a:r>
              <a:rPr lang="en-GB" b="0" dirty="0" smtClean="0"/>
              <a:t>Generation </a:t>
            </a:r>
            <a:r>
              <a:rPr lang="en-GB" b="0" dirty="0" smtClean="0"/>
              <a:t>- XOP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7884368" y="1340768"/>
            <a:ext cx="1259632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639944" y="2139209"/>
            <a:ext cx="504056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7516" b="28475"/>
          <a:stretch/>
        </p:blipFill>
        <p:spPr>
          <a:xfrm>
            <a:off x="727200" y="1340768"/>
            <a:ext cx="7991632" cy="3898026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2267744" y="5157192"/>
            <a:ext cx="5400600" cy="93610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XOP </a:t>
            </a:r>
            <a:r>
              <a:rPr lang="en-US" dirty="0" smtClean="0">
                <a:sym typeface="Wingdings" panose="05000000000000000000" pitchFamily="2" charset="2"/>
              </a:rPr>
              <a:t> Generation of the </a:t>
            </a:r>
            <a:r>
              <a:rPr lang="en-US" dirty="0" smtClean="0">
                <a:sym typeface="Wingdings" panose="05000000000000000000" pitchFamily="2" charset="2"/>
              </a:rPr>
              <a:t>SR </a:t>
            </a:r>
            <a:r>
              <a:rPr lang="en-US" dirty="0" smtClean="0">
                <a:sym typeface="Wingdings" panose="05000000000000000000" pitchFamily="2" charset="2"/>
              </a:rPr>
              <a:t>spectra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71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Example - Source </a:t>
            </a:r>
            <a:r>
              <a:rPr lang="en-GB" b="0" dirty="0" smtClean="0"/>
              <a:t>Generation - shadow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7884368" y="1340768"/>
            <a:ext cx="1259632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639944" y="2139209"/>
            <a:ext cx="504056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-1" r="17812" b="24057"/>
          <a:stretch/>
        </p:blipFill>
        <p:spPr>
          <a:xfrm>
            <a:off x="386291" y="1333202"/>
            <a:ext cx="8494103" cy="4414866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2267744" y="5301208"/>
            <a:ext cx="5616624" cy="936104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SHADOW </a:t>
            </a:r>
            <a:r>
              <a:rPr lang="en-US" dirty="0" smtClean="0">
                <a:sym typeface="Wingdings" panose="05000000000000000000" pitchFamily="2" charset="2"/>
              </a:rPr>
              <a:t> Random generation of a given number of rays with an energy distributed according to the SR spectra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3851920" y="2636912"/>
            <a:ext cx="936104" cy="792088"/>
          </a:xfrm>
          <a:prstGeom prst="ellipse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45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Example - Source </a:t>
            </a:r>
            <a:r>
              <a:rPr lang="en-GB" b="0" dirty="0" smtClean="0"/>
              <a:t>Generation - SRW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7884368" y="1340768"/>
            <a:ext cx="1259632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639944" y="2139209"/>
            <a:ext cx="504056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17516" b="25850"/>
          <a:stretch/>
        </p:blipFill>
        <p:spPr>
          <a:xfrm>
            <a:off x="399945" y="764704"/>
            <a:ext cx="8246662" cy="41700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18900" b="27911"/>
          <a:stretch/>
        </p:blipFill>
        <p:spPr>
          <a:xfrm>
            <a:off x="399945" y="764704"/>
            <a:ext cx="8132495" cy="4066248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483768" y="4581128"/>
            <a:ext cx="5658783" cy="115212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SRW </a:t>
            </a:r>
            <a:r>
              <a:rPr lang="en-US" dirty="0" smtClean="0">
                <a:sym typeface="Wingdings" panose="05000000000000000000" pitchFamily="2" charset="2"/>
              </a:rPr>
              <a:t> Generation of the SR </a:t>
            </a:r>
            <a:r>
              <a:rPr lang="en-US" dirty="0" err="1" smtClean="0">
                <a:sym typeface="Wingdings" panose="05000000000000000000" pitchFamily="2" charset="2"/>
              </a:rPr>
              <a:t>wavefront</a:t>
            </a:r>
            <a:r>
              <a:rPr lang="en-US" dirty="0" smtClean="0">
                <a:sym typeface="Wingdings" panose="05000000000000000000" pitchFamily="2" charset="2"/>
              </a:rPr>
              <a:t> at a given energy and a given position</a:t>
            </a:r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3909496" y="1743164"/>
            <a:ext cx="936104" cy="895859"/>
          </a:xfrm>
          <a:prstGeom prst="ellipse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159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The pinhole</a:t>
            </a:r>
            <a:endParaRPr lang="en-GB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l OASYS l 05/06/2019 l L. Torino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20"/>
            <a:ext cx="8632684" cy="42187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0756" y="5389264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F. Ewald, "</a:t>
            </a:r>
            <a:r>
              <a:rPr lang="en-US" i="1" dirty="0"/>
              <a:t>Beam Size Monitoring at the ESRF: Comparison of </a:t>
            </a:r>
            <a:r>
              <a:rPr lang="en-US" i="1" dirty="0" smtClean="0"/>
              <a:t>different</a:t>
            </a:r>
            <a:endParaRPr lang="en-US" i="1" dirty="0"/>
          </a:p>
          <a:p>
            <a:pPr algn="r"/>
            <a:r>
              <a:rPr lang="en-GB" i="1" dirty="0"/>
              <a:t>X-ray based techniques</a:t>
            </a:r>
            <a:r>
              <a:rPr lang="en-GB" dirty="0"/>
              <a:t>"</a:t>
            </a:r>
          </a:p>
          <a:p>
            <a:pPr algn="r"/>
            <a:r>
              <a:rPr lang="en-US" dirty="0"/>
              <a:t>Topical Workshop on Emittance Measurements for Light Sources and</a:t>
            </a:r>
          </a:p>
          <a:p>
            <a:pPr algn="r"/>
            <a:r>
              <a:rPr lang="es-ES" dirty="0" err="1"/>
              <a:t>FELs</a:t>
            </a:r>
            <a:r>
              <a:rPr lang="es-ES" dirty="0"/>
              <a:t>, Barcelona, 29-30 </a:t>
            </a:r>
            <a:r>
              <a:rPr lang="es-ES" dirty="0" err="1" smtClean="0"/>
              <a:t>Jenuary</a:t>
            </a:r>
            <a:r>
              <a:rPr lang="es-ES" dirty="0" smtClean="0"/>
              <a:t> </a:t>
            </a:r>
            <a:r>
              <a:rPr lang="es-ES" dirty="0"/>
              <a:t>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419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RF-default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Blank.potx" id="{67C11CAC-9023-4D7C-A201-0E73168C1C5C}" vid="{657381B9-D2A2-47F3-8C63-832BC456550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859</Words>
  <Application>Microsoft Office PowerPoint</Application>
  <PresentationFormat>On-screen Show (4:3)</PresentationFormat>
  <Paragraphs>120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CMSS10</vt:lpstr>
      <vt:lpstr>CMSSBX10</vt:lpstr>
      <vt:lpstr>ITCOfficinaSans LT Book</vt:lpstr>
      <vt:lpstr>MSAM7</vt:lpstr>
      <vt:lpstr>Wingdings</vt:lpstr>
      <vt:lpstr>ESRF-default</vt:lpstr>
      <vt:lpstr>PowerPoint Presentation</vt:lpstr>
      <vt:lpstr>SR Simulation Software</vt:lpstr>
      <vt:lpstr>Oasys </vt:lpstr>
      <vt:lpstr>oasys</vt:lpstr>
      <vt:lpstr>Example - Common Source Generation</vt:lpstr>
      <vt:lpstr>Example - Source Generation - XOP</vt:lpstr>
      <vt:lpstr>Example - Source Generation - shadow</vt:lpstr>
      <vt:lpstr>Example - Source Generation - SRW</vt:lpstr>
      <vt:lpstr>The pinhole</vt:lpstr>
      <vt:lpstr>Example - Pinhole - Shadow</vt:lpstr>
      <vt:lpstr>Example - Pinhole - Shadow</vt:lpstr>
      <vt:lpstr>Example - Pinhole - Shadow</vt:lpstr>
      <vt:lpstr>Example - Pinhole - Shadow</vt:lpstr>
      <vt:lpstr>Example - Pinhole - srw</vt:lpstr>
      <vt:lpstr>Example - Pinhole - srw</vt:lpstr>
      <vt:lpstr>Example - Pinhole - srw</vt:lpstr>
      <vt:lpstr>Example - Pinhole - srw</vt:lpstr>
      <vt:lpstr>Overview and references</vt:lpstr>
    </vt:vector>
  </TitlesOfParts>
  <Company>E.S.R.F.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TORINO Laura</dc:creator>
  <cp:lastModifiedBy>TORINO Laura</cp:lastModifiedBy>
  <cp:revision>22</cp:revision>
  <dcterms:created xsi:type="dcterms:W3CDTF">2019-05-31T15:01:05Z</dcterms:created>
  <dcterms:modified xsi:type="dcterms:W3CDTF">2019-06-03T08:05:28Z</dcterms:modified>
</cp:coreProperties>
</file>