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1922" r:id="rId2"/>
    <p:sldId id="1923" r:id="rId3"/>
    <p:sldId id="1924" r:id="rId4"/>
  </p:sldIdLst>
  <p:sldSz cx="9144000" cy="6858000" type="screen4x3"/>
  <p:notesSz cx="9855200" cy="6781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547E"/>
        </a:solidFill>
        <a:latin typeface="Helvetic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547E"/>
        </a:solidFill>
        <a:latin typeface="Helvetic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547E"/>
        </a:solidFill>
        <a:latin typeface="Helvetic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547E"/>
        </a:solidFill>
        <a:latin typeface="Helvetic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547E"/>
        </a:solidFill>
        <a:latin typeface="Helvetic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rgbClr val="00547E"/>
        </a:solidFill>
        <a:latin typeface="Helvetic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rgbClr val="00547E"/>
        </a:solidFill>
        <a:latin typeface="Helvetic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rgbClr val="00547E"/>
        </a:solidFill>
        <a:latin typeface="Helvetic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rgbClr val="00547E"/>
        </a:solidFill>
        <a:latin typeface="Helvetic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36">
          <p15:clr>
            <a:srgbClr val="A4A3A4"/>
          </p15:clr>
        </p15:guide>
        <p15:guide id="2" pos="31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F8EDBE"/>
    <a:srgbClr val="D3F9FF"/>
    <a:srgbClr val="00547E"/>
    <a:srgbClr val="A50021"/>
    <a:srgbClr val="CC0000"/>
    <a:srgbClr val="4D4D4D"/>
    <a:srgbClr val="B8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8" y="58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0" y="65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20" d="100"/>
          <a:sy n="120" d="100"/>
        </p:scale>
        <p:origin x="-216" y="-104"/>
      </p:cViewPr>
      <p:guideLst>
        <p:guide orient="horz" pos="2136"/>
        <p:guide pos="31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4" tIns="46157" rIns="92314" bIns="46157" numCol="1" anchor="t" anchorCtr="0" compatLnSpc="1">
            <a:prstTxWarp prst="textNoShape">
              <a:avLst/>
            </a:prstTxWarp>
          </a:bodyPr>
          <a:lstStyle>
            <a:lvl1pPr algn="l" defTabSz="922338" eaLnBrk="0" hangingPunct="0">
              <a:defRPr sz="1200">
                <a:solidFill>
                  <a:schemeClr val="tx1"/>
                </a:solidFill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4825" y="0"/>
            <a:ext cx="4270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4" tIns="46157" rIns="92314" bIns="46157" numCol="1" anchor="t" anchorCtr="0" compatLnSpc="1">
            <a:prstTxWarp prst="textNoShape">
              <a:avLst/>
            </a:prstTxWarp>
          </a:bodyPr>
          <a:lstStyle>
            <a:lvl1pPr algn="r" defTabSz="922338" eaLnBrk="0" hangingPunct="0">
              <a:defRPr sz="1200">
                <a:solidFill>
                  <a:schemeClr val="tx1"/>
                </a:solidFill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43663"/>
            <a:ext cx="4270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4" tIns="46157" rIns="92314" bIns="46157" numCol="1" anchor="b" anchorCtr="0" compatLnSpc="1">
            <a:prstTxWarp prst="textNoShape">
              <a:avLst/>
            </a:prstTxWarp>
          </a:bodyPr>
          <a:lstStyle>
            <a:lvl1pPr algn="l" defTabSz="922338" eaLnBrk="0" hangingPunct="0">
              <a:defRPr sz="1200">
                <a:solidFill>
                  <a:schemeClr val="tx1"/>
                </a:solidFill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4825" y="6443663"/>
            <a:ext cx="4270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4" tIns="46157" rIns="92314" bIns="46157" numCol="1" anchor="b" anchorCtr="0" compatLnSpc="1">
            <a:prstTxWarp prst="textNoShape">
              <a:avLst/>
            </a:prstTxWarp>
          </a:bodyPr>
          <a:lstStyle>
            <a:lvl1pPr algn="r" defTabSz="922338" eaLnBrk="0" hangingPunct="0">
              <a:defRPr sz="1200">
                <a:solidFill>
                  <a:schemeClr val="tx1"/>
                </a:solidFill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B51D580E-4CEC-4696-AC7F-7CFE967F1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4" tIns="46157" rIns="92314" bIns="46157" numCol="1" anchor="t" anchorCtr="0" compatLnSpc="1">
            <a:prstTxWarp prst="textNoShape">
              <a:avLst/>
            </a:prstTxWarp>
          </a:bodyPr>
          <a:lstStyle>
            <a:lvl1pPr algn="l" defTabSz="922338" eaLnBrk="0" hangingPunct="0">
              <a:defRPr sz="1200">
                <a:solidFill>
                  <a:schemeClr val="tx1"/>
                </a:solidFill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4" tIns="46157" rIns="92314" bIns="46157" numCol="1" anchor="t" anchorCtr="0" compatLnSpc="1">
            <a:prstTxWarp prst="textNoShape">
              <a:avLst/>
            </a:prstTxWarp>
          </a:bodyPr>
          <a:lstStyle>
            <a:lvl1pPr algn="r" defTabSz="922338" eaLnBrk="0" hangingPunct="0">
              <a:defRPr sz="1200">
                <a:solidFill>
                  <a:schemeClr val="tx1"/>
                </a:solidFill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0563" y="509588"/>
            <a:ext cx="3392487" cy="2543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221038"/>
            <a:ext cx="7226300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4" tIns="46157" rIns="92314" bIns="461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43663"/>
            <a:ext cx="4270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4" tIns="46157" rIns="92314" bIns="46157" numCol="1" anchor="b" anchorCtr="0" compatLnSpc="1">
            <a:prstTxWarp prst="textNoShape">
              <a:avLst/>
            </a:prstTxWarp>
          </a:bodyPr>
          <a:lstStyle>
            <a:lvl1pPr algn="l" defTabSz="922338" eaLnBrk="0" hangingPunct="0">
              <a:defRPr sz="1200">
                <a:solidFill>
                  <a:schemeClr val="tx1"/>
                </a:solidFill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443663"/>
            <a:ext cx="4270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4" tIns="46157" rIns="92314" bIns="46157" numCol="1" anchor="b" anchorCtr="0" compatLnSpc="1">
            <a:prstTxWarp prst="textNoShape">
              <a:avLst/>
            </a:prstTxWarp>
          </a:bodyPr>
          <a:lstStyle>
            <a:lvl1pPr algn="r" defTabSz="922338" eaLnBrk="0" hangingPunct="0">
              <a:defRPr sz="1200">
                <a:solidFill>
                  <a:schemeClr val="tx1"/>
                </a:solidFill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2D687493-A6DE-4410-8B2D-9392F5C73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CC06-7C29-453D-B474-3C33E59EEF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C38FE-68FE-42AC-BDEF-2B6DCF8F03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EDD47-3D5D-44C6-9D3D-8DC6B9CAB1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663" y="152400"/>
            <a:ext cx="7373937" cy="5334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5A97D-9497-4CBC-80D8-4B56C6CF51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06020-DD2E-444E-9AD4-E2FD13FD52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93098-EBB4-46F7-BFEB-4359C3F16D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034B9-7028-4723-82D1-17F0D63516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6D57F-306B-4923-985D-8AAC9B34CC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libri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D12D5-FD94-4E40-9DBB-4EFB2615E9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1F0BB-E5B9-423C-8B82-9FDFF94A53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1800" b="1" i="0" baseline="0">
                <a:latin typeface="Comic Sans MS" pitchFamily="66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85E6B-81F4-416E-BDD8-3DC1F811CA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82330-7C9B-4E90-B664-A058A9AC9D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658" y="6634163"/>
            <a:ext cx="216852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b="1" baseline="0">
                <a:solidFill>
                  <a:schemeClr val="tx1"/>
                </a:solidFill>
                <a:latin typeface="Comic Sans MS" pitchFamily="66" charset="0"/>
                <a:cs typeface="+mn-cs"/>
              </a:defRPr>
            </a:lvl1pPr>
          </a:lstStyle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53213"/>
            <a:ext cx="28956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0" hangingPunct="0">
              <a:defRPr sz="1000" b="1" baseline="0">
                <a:solidFill>
                  <a:schemeClr val="tx1"/>
                </a:solidFill>
                <a:latin typeface="Comic Sans MS" pitchFamily="66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38992" y="6634163"/>
            <a:ext cx="1906587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1" i="0" baseline="0">
                <a:solidFill>
                  <a:schemeClr val="tx1"/>
                </a:solidFill>
                <a:latin typeface="Comic Sans MS" pitchFamily="66" charset="0"/>
                <a:cs typeface="+mn-cs"/>
              </a:defRPr>
            </a:lvl1pPr>
          </a:lstStyle>
          <a:p>
            <a:pPr>
              <a:defRPr/>
            </a:pPr>
            <a:fld id="{0EA21DFC-3A7B-4686-8108-E92B0A3A39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265238" y="76200"/>
            <a:ext cx="668655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en-US" sz="3200" b="1">
              <a:latin typeface="Arial" charset="0"/>
              <a:cs typeface="+mn-cs"/>
            </a:endParaRPr>
          </a:p>
        </p:txBody>
      </p:sp>
      <p:sp>
        <p:nvSpPr>
          <p:cNvPr id="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1812" y="152400"/>
            <a:ext cx="800778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 flipV="1">
            <a:off x="336839" y="758536"/>
            <a:ext cx="7414780" cy="34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>
              <a:defRPr/>
            </a:pPr>
            <a:endParaRPr lang="en-US">
              <a:latin typeface="Helvetica" charset="0"/>
              <a:cs typeface="+mn-cs"/>
            </a:endParaRPr>
          </a:p>
        </p:txBody>
      </p:sp>
      <p:pic>
        <p:nvPicPr>
          <p:cNvPr id="3" name="Picture 8" descr="ugentlogo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 bwMode="auto">
          <a:xfrm>
            <a:off x="8310852" y="160338"/>
            <a:ext cx="597908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FF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Calisto MT" pitchFamily="18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Calisto MT" pitchFamily="18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Calisto MT" pitchFamily="18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Calisto MT" pitchFamily="18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dagvandedeeltjes.ugent.be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items</a:t>
            </a:r>
            <a:endParaRPr lang="nl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7D12D5-FD94-4E40-9DBB-4EFB2615E94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5062" y="903414"/>
            <a:ext cx="878061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+mn-lt"/>
                <a:cs typeface="Calibri" pitchFamily="34" charset="0"/>
              </a:rPr>
              <a:t>Name of the event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“Day of the particles”, “Physics and particles”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Other proposals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+mn-lt"/>
              <a:cs typeface="Calibri" pitchFamily="34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+mn-lt"/>
                <a:cs typeface="Calibri" pitchFamily="34" charset="0"/>
              </a:rPr>
              <a:t>Schedule of the event (proposal)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cs typeface="Calibri" pitchFamily="34" charset="0"/>
              </a:rPr>
              <a:t>13:30: doors open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cs typeface="Calibri" pitchFamily="34" charset="0"/>
              </a:rPr>
              <a:t>13:30 – 18:15: continuous science exhibition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cs typeface="Calibri" pitchFamily="34" charset="0"/>
              </a:rPr>
              <a:t>14:00 - 14:30: CMS/ATLAS/ALICE virtual visit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cs typeface="Calibri" pitchFamily="34" charset="0"/>
              </a:rPr>
              <a:t>14:45 - 15:30: physics on stage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cs typeface="Calibri" pitchFamily="34" charset="0"/>
              </a:rPr>
              <a:t>15:45 - 16:15: CMS/ATLAS/ALICE virtual visit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cs typeface="Calibri" pitchFamily="34" charset="0"/>
              </a:rPr>
              <a:t>16:30 – 17:15: physics on stage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cs typeface="Calibri" pitchFamily="34" charset="0"/>
              </a:rPr>
              <a:t>17:30 – 18:00: CMS/ATLAS/ALICE virtual visit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cs typeface="Calibri" pitchFamily="34" charset="0"/>
              </a:rPr>
              <a:t>18:15: doors close</a:t>
            </a:r>
          </a:p>
          <a:p>
            <a:pPr lvl="1"/>
            <a:endParaRPr lang="en-US" sz="1800" dirty="0">
              <a:solidFill>
                <a:schemeClr val="tx1"/>
              </a:solidFill>
              <a:latin typeface="+mn-lt"/>
              <a:cs typeface="Calibri" pitchFamily="34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+mn-lt"/>
                <a:cs typeface="Calibri" pitchFamily="34" charset="0"/>
              </a:rPr>
              <a:t>Advertisement via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Website: </a:t>
            </a: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http://DagVanDeDeeltjes.ugent.be</a:t>
            </a: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Social media: Facebook event page, Twitter, LinkedIn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Mailing lists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Belgian EOS Science magazine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Science Exhibition</a:t>
            </a:r>
            <a:endParaRPr lang="nl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7D12D5-FD94-4E40-9DBB-4EFB2615E94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5062" y="903414"/>
            <a:ext cx="878061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+mn-lt"/>
                <a:cs typeface="Calibri" pitchFamily="34" charset="0"/>
              </a:rPr>
              <a:t>5 Islands concept (people visit the exhibition in this order):</a:t>
            </a:r>
          </a:p>
          <a:p>
            <a:endParaRPr lang="en-US" sz="1800" b="1" dirty="0">
              <a:solidFill>
                <a:schemeClr val="tx1"/>
              </a:solidFill>
              <a:latin typeface="+mn-lt"/>
              <a:cs typeface="Calibri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Introduction to particle physics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Evolution of universe (e.g. ALICE Big Bang banner)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Matter constituents (e.g. ALICE Structure of Matter banner)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Standard Model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Open questions ?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Large Hadron Collider + Experiments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1 poster on how do accelerators and particle detectors work 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1 (or 2 max) posters per item for LHC, ALICE, ATLAS, CMS, </a:t>
            </a:r>
            <a:r>
              <a:rPr lang="en-US" sz="1800" dirty="0" err="1">
                <a:solidFill>
                  <a:schemeClr val="tx1"/>
                </a:solidFill>
                <a:latin typeface="+mn-lt"/>
                <a:cs typeface="Calibri" pitchFamily="34" charset="0"/>
              </a:rPr>
              <a:t>LHCb</a:t>
            </a:r>
            <a:endParaRPr lang="en-US" sz="1800" dirty="0">
              <a:solidFill>
                <a:schemeClr val="tx1"/>
              </a:solidFill>
              <a:latin typeface="+mn-lt"/>
              <a:cs typeface="Calibri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Detector exhibition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Detector pieces (e.g. CMS Muon chambers, CMS Tracker piece)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Large pictures of event displays (or rather a screen ?)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Demos and hands-on setups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Plasma ball, Double slit experiment (?), </a:t>
            </a:r>
            <a:r>
              <a:rPr lang="en-US" sz="1800" dirty="0" err="1">
                <a:solidFill>
                  <a:schemeClr val="tx1"/>
                </a:solidFill>
                <a:latin typeface="+mn-lt"/>
                <a:cs typeface="Calibri" pitchFamily="34" charset="0"/>
              </a:rPr>
              <a:t>Chladni</a:t>
            </a: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 plates, GW Interferometer (?), Salad bowl accelerator, </a:t>
            </a:r>
            <a:r>
              <a:rPr lang="en-US" sz="1800" dirty="0" err="1">
                <a:solidFill>
                  <a:schemeClr val="tx1"/>
                </a:solidFill>
                <a:latin typeface="+mn-lt"/>
                <a:cs typeface="Calibri" pitchFamily="34" charset="0"/>
              </a:rPr>
              <a:t>IceCube</a:t>
            </a: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 neutrino telescope scale model, ATLAS </a:t>
            </a:r>
            <a:r>
              <a:rPr lang="en-US" sz="1800" dirty="0" err="1">
                <a:solidFill>
                  <a:schemeClr val="tx1"/>
                </a:solidFill>
                <a:latin typeface="+mn-lt"/>
                <a:cs typeface="Calibri" pitchFamily="34" charset="0"/>
              </a:rPr>
              <a:t>Colliderscope</a:t>
            </a: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, VR apps (LHC panoramas …) …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Belgian scientists/physicists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1 horizontal banner/timeline highlighting historical Belgian physicists</a:t>
            </a:r>
          </a:p>
        </p:txBody>
      </p:sp>
    </p:spTree>
    <p:extLst>
      <p:ext uri="{BB962C8B-B14F-4D97-AF65-F5344CB8AC3E}">
        <p14:creationId xmlns:p14="http://schemas.microsoft.com/office/powerpoint/2010/main" val="3644526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95D58-BB49-4260-96C5-996952EC7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Visits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115D91-F940-47BD-A984-A5033479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April 10,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1CA220-A0F2-44C6-9DC4-5F8085AB9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Tytgat - ORIGIN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C06055-6967-441A-8794-6BFF2B5C5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7D12D5-FD94-4E40-9DBB-4EFB2615E94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275C16-16C0-440F-9DFB-5A01D52CB59D}"/>
              </a:ext>
            </a:extLst>
          </p:cNvPr>
          <p:cNvSpPr txBox="1"/>
          <p:nvPr/>
        </p:nvSpPr>
        <p:spPr>
          <a:xfrm>
            <a:off x="285062" y="903414"/>
            <a:ext cx="87806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Which collaborations are taking part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Language (Dutch/French) ? Anticipate 2 guides per visit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Visit of experiment, or upgrade activities, or …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Classic virtual visit or Facebook Live event 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+mn-lt"/>
              <a:cs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Visit should be preceded by proper 5-10min 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movie or speaker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cs typeface="Calibri" pitchFamily="34" charset="0"/>
              </a:rPr>
              <a:t>different one for each experiment/visit ? </a:t>
            </a:r>
          </a:p>
        </p:txBody>
      </p:sp>
    </p:spTree>
    <p:extLst>
      <p:ext uri="{BB962C8B-B14F-4D97-AF65-F5344CB8AC3E}">
        <p14:creationId xmlns:p14="http://schemas.microsoft.com/office/powerpoint/2010/main" val="3892980879"/>
      </p:ext>
    </p:extLst>
  </p:cSld>
  <p:clrMapOvr>
    <a:masterClrMapping/>
  </p:clrMapOvr>
</p:sld>
</file>

<file path=ppt/theme/theme1.xml><?xml version="1.0" encoding="utf-8"?>
<a:theme xmlns:a="http://schemas.openxmlformats.org/drawingml/2006/main" name="CMS-master">
  <a:themeElements>
    <a:clrScheme name="CMS-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MS-master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547E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547E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CMS-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-mast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MS-mast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-mast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-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-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-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System Disk:Applications:Microsoft Office X:Templates:CMS-Templates:CMS-master.pot</Template>
  <TotalTime>0</TotalTime>
  <Words>372</Words>
  <Application>Microsoft Office PowerPoint</Application>
  <PresentationFormat>On-screen Show (4:3)</PresentationFormat>
  <Paragraphs>56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ＭＳ Ｐゴシック</vt:lpstr>
      <vt:lpstr>Arial</vt:lpstr>
      <vt:lpstr>Calibri</vt:lpstr>
      <vt:lpstr>Calisto MT</vt:lpstr>
      <vt:lpstr>Comic Sans MS</vt:lpstr>
      <vt:lpstr>Helvetica</vt:lpstr>
      <vt:lpstr>Times</vt:lpstr>
      <vt:lpstr>CMS-master</vt:lpstr>
      <vt:lpstr>General items</vt:lpstr>
      <vt:lpstr>Science Exhibition</vt:lpstr>
      <vt:lpstr>Virtual Visits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EPSHEP2019: LOC meeting</dc:title>
  <dc:subject>RPC upscope meeting</dc:subject>
  <dc:creator>Michael Tytgat</dc:creator>
  <cp:lastModifiedBy>Michael Tytgat</cp:lastModifiedBy>
  <cp:revision>3030</cp:revision>
  <cp:lastPrinted>2009-06-22T06:13:01Z</cp:lastPrinted>
  <dcterms:created xsi:type="dcterms:W3CDTF">2009-12-07T13:09:36Z</dcterms:created>
  <dcterms:modified xsi:type="dcterms:W3CDTF">2019-04-09T20:43:10Z</dcterms:modified>
</cp:coreProperties>
</file>