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3" r:id="rId2"/>
    <p:sldId id="267" r:id="rId3"/>
    <p:sldId id="269" r:id="rId4"/>
    <p:sldId id="270" r:id="rId5"/>
    <p:sldId id="268" r:id="rId6"/>
    <p:sldId id="272" r:id="rId7"/>
    <p:sldId id="271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66" r:id="rId16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48" autoAdjust="0"/>
    <p:restoredTop sz="94751"/>
  </p:normalViewPr>
  <p:slideViewPr>
    <p:cSldViewPr snapToObjects="1" showGuides="1">
      <p:cViewPr varScale="1">
        <p:scale>
          <a:sx n="121" d="100"/>
          <a:sy n="121" d="100"/>
        </p:scale>
        <p:origin x="139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576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32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1674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5792688" cy="1800000"/>
          </a:xfrm>
        </p:spPr>
        <p:txBody>
          <a:bodyPr/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Location of the electrical substation at P5: Noise impacts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Laurent Tavian, ATS-DO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16 January 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068960"/>
            <a:ext cx="8818951" cy="20800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80" y="116632"/>
            <a:ext cx="8640520" cy="864096"/>
          </a:xfrm>
        </p:spPr>
        <p:txBody>
          <a:bodyPr/>
          <a:lstStyle/>
          <a:p>
            <a:r>
              <a:rPr lang="en-US" dirty="0" smtClean="0"/>
              <a:t>Additional noise [dB(A)] with </a:t>
            </a:r>
            <a:r>
              <a:rPr lang="en-US" dirty="0" smtClean="0">
                <a:solidFill>
                  <a:srgbClr val="FF0000"/>
                </a:solidFill>
              </a:rPr>
              <a:t>sub-station in North </a:t>
            </a:r>
            <a:r>
              <a:rPr lang="en-US" dirty="0" smtClean="0"/>
              <a:t>location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368" y="1052736"/>
            <a:ext cx="2800643" cy="1928648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2267744" y="4293096"/>
            <a:ext cx="576064" cy="93610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116059" y="5149040"/>
            <a:ext cx="325388" cy="3681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1518" y="5445224"/>
            <a:ext cx="4524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Negative impact of the roof and of the addition wall 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better to retain Case 2 (U-shape protection)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7511388" y="5104480"/>
            <a:ext cx="372980" cy="4847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60232" y="5589240"/>
            <a:ext cx="2135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Negligible impact on the south limit 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16" y="1052736"/>
            <a:ext cx="1754728" cy="192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0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65756"/>
            <a:ext cx="8818951" cy="20800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72" y="189248"/>
            <a:ext cx="8712528" cy="720000"/>
          </a:xfrm>
        </p:spPr>
        <p:txBody>
          <a:bodyPr/>
          <a:lstStyle/>
          <a:p>
            <a:r>
              <a:rPr lang="en-US" dirty="0" smtClean="0"/>
              <a:t>Additional noise [dB(A)] with </a:t>
            </a:r>
            <a:r>
              <a:rPr lang="en-US" dirty="0" smtClean="0">
                <a:solidFill>
                  <a:srgbClr val="FF0000"/>
                </a:solidFill>
              </a:rPr>
              <a:t>sub-station in South </a:t>
            </a:r>
            <a:r>
              <a:rPr lang="en-US" dirty="0" smtClean="0"/>
              <a:t>location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7596865" y="4149080"/>
            <a:ext cx="576064" cy="136815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132369" y="5445836"/>
            <a:ext cx="290736" cy="2002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12489" y="5733256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Positive impact of the additional wall (Case 4). No additional gain with a roof (Case 3) 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better to retain Case 4 (4-wall protection)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7596865" y="5464460"/>
            <a:ext cx="216024" cy="1816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380998" y="5669824"/>
            <a:ext cx="2135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Negligible impact on the north limit 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1268760"/>
            <a:ext cx="1754728" cy="19286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9211" y="1268760"/>
            <a:ext cx="2800643" cy="192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9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80" y="116632"/>
            <a:ext cx="8640520" cy="720000"/>
          </a:xfrm>
        </p:spPr>
        <p:txBody>
          <a:bodyPr/>
          <a:lstStyle/>
          <a:p>
            <a:r>
              <a:rPr lang="en-US" dirty="0" smtClean="0"/>
              <a:t>Total noise level at the site limit [dB(A)]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573195" y="899428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the sub-station </a:t>
            </a:r>
            <a:r>
              <a:rPr lang="en-US" b="1" dirty="0" smtClean="0">
                <a:solidFill>
                  <a:srgbClr val="FF0000"/>
                </a:solidFill>
              </a:rPr>
              <a:t>in north </a:t>
            </a:r>
            <a:r>
              <a:rPr lang="en-US" dirty="0" smtClean="0"/>
              <a:t>location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19063" y="4195590"/>
            <a:ext cx="404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the sub-station </a:t>
            </a:r>
            <a:r>
              <a:rPr lang="en-US" b="1" dirty="0" smtClean="0">
                <a:solidFill>
                  <a:srgbClr val="FF0000"/>
                </a:solidFill>
              </a:rPr>
              <a:t>in south </a:t>
            </a:r>
            <a:r>
              <a:rPr lang="en-US" dirty="0" smtClean="0"/>
              <a:t>location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01" y="1268760"/>
            <a:ext cx="8818951" cy="14482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701" y="4568552"/>
            <a:ext cx="8818951" cy="144828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oup 2"/>
          <p:cNvGrpSpPr/>
          <p:nvPr/>
        </p:nvGrpSpPr>
        <p:grpSpPr>
          <a:xfrm>
            <a:off x="2271374" y="2204864"/>
            <a:ext cx="5950640" cy="3860206"/>
            <a:chOff x="2271374" y="2204864"/>
            <a:chExt cx="5950640" cy="3860206"/>
          </a:xfrm>
        </p:grpSpPr>
        <p:sp>
          <p:nvSpPr>
            <p:cNvPr id="11" name="TextBox 10"/>
            <p:cNvSpPr txBox="1"/>
            <p:nvPr/>
          </p:nvSpPr>
          <p:spPr>
            <a:xfrm>
              <a:off x="2271374" y="3271369"/>
              <a:ext cx="59506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the maximum noise level identical between the two locations (54.9 dB(A)) mainly due to existing equipment. </a:t>
              </a:r>
            </a:p>
          </p:txBody>
        </p:sp>
        <p:sp>
          <p:nvSpPr>
            <p:cNvPr id="19" name="Oval 18"/>
            <p:cNvSpPr/>
            <p:nvPr/>
          </p:nvSpPr>
          <p:spPr>
            <a:xfrm>
              <a:off x="4427984" y="2204864"/>
              <a:ext cx="720080" cy="57606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4411778" y="5489006"/>
              <a:ext cx="720080" cy="57606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Arrow Connector 21"/>
            <p:cNvCxnSpPr>
              <a:endCxn id="19" idx="4"/>
            </p:cNvCxnSpPr>
            <p:nvPr/>
          </p:nvCxnSpPr>
          <p:spPr>
            <a:xfrm flipV="1">
              <a:off x="4716016" y="2780928"/>
              <a:ext cx="72008" cy="57606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endCxn id="25" idx="0"/>
            </p:cNvCxnSpPr>
            <p:nvPr/>
          </p:nvCxnSpPr>
          <p:spPr>
            <a:xfrm>
              <a:off x="4716016" y="3917700"/>
              <a:ext cx="55802" cy="157130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631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092692"/>
              </p:ext>
            </p:extLst>
          </p:nvPr>
        </p:nvGraphicFramePr>
        <p:xfrm>
          <a:off x="125954" y="2924944"/>
          <a:ext cx="7106891" cy="2376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3" imgW="6181556" imgH="2066925" progId="Excel.Sheet.12">
                  <p:embed/>
                </p:oleObj>
              </mc:Choice>
              <mc:Fallback>
                <p:oleObj name="Worksheet" r:id="rId3" imgW="6181556" imgH="20669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954" y="2924944"/>
                        <a:ext cx="7106891" cy="23762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noise level [dB(A)] in ZER1?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119" y="764705"/>
            <a:ext cx="3427791" cy="3029636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203848" y="3212976"/>
            <a:ext cx="2232248" cy="7200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491880" y="2204864"/>
            <a:ext cx="720080" cy="9914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547664" y="1558533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South location is more impacting the ZER1 than the North location! why?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67744" y="5445224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 Total noise fulfils the regulation thresholds,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- W/r to the CERN commitment, a maximum increase of 0.1 dB(A) is calculated (but probably within the measurement accuracy)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06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Noise level consideration of the new electrical sub-station at P5 does not allow:</a:t>
            </a:r>
          </a:p>
          <a:p>
            <a:pPr lvl="1"/>
            <a:r>
              <a:rPr lang="en-US" dirty="0" smtClean="0"/>
              <a:t>to choose between North and South location,</a:t>
            </a:r>
          </a:p>
          <a:p>
            <a:pPr lvl="1"/>
            <a:r>
              <a:rPr lang="en-US" dirty="0" smtClean="0"/>
              <a:t>to justify the additional cost of 1.2 MCHF.</a:t>
            </a:r>
          </a:p>
          <a:p>
            <a:r>
              <a:rPr lang="en-US" dirty="0" smtClean="0"/>
              <a:t> Other considerations: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Engineering value?  North location better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Efficiency of the filters?  North location definitely </a:t>
            </a:r>
            <a:r>
              <a:rPr lang="en-US" dirty="0" smtClean="0">
                <a:sym typeface="Wingdings" panose="05000000000000000000" pitchFamily="2" charset="2"/>
              </a:rPr>
              <a:t>better</a:t>
            </a:r>
            <a:endParaRPr lang="en-US" dirty="0" smtClean="0"/>
          </a:p>
          <a:p>
            <a:pPr lvl="1"/>
            <a:r>
              <a:rPr lang="en-US" dirty="0" smtClean="0"/>
              <a:t>Cohabitation </a:t>
            </a:r>
            <a:r>
              <a:rPr lang="en-US" dirty="0" smtClean="0"/>
              <a:t>with CMS? </a:t>
            </a:r>
            <a:r>
              <a:rPr lang="en-US" dirty="0" smtClean="0">
                <a:sym typeface="Wingdings" panose="05000000000000000000" pitchFamily="2" charset="2"/>
              </a:rPr>
              <a:t> South location better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Visual </a:t>
            </a:r>
            <a:r>
              <a:rPr lang="en-US" dirty="0" smtClean="0">
                <a:sym typeface="Wingdings" panose="05000000000000000000" pitchFamily="2" charset="2"/>
              </a:rPr>
              <a:t>impact?  South location </a:t>
            </a:r>
            <a:r>
              <a:rPr lang="en-US" dirty="0" smtClean="0">
                <a:sym typeface="Wingdings" panose="05000000000000000000" pitchFamily="2" charset="2"/>
              </a:rPr>
              <a:t>better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Politics: relations with French Authorities?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068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4906963"/>
          </a:xfrm>
        </p:spPr>
        <p:txBody>
          <a:bodyPr/>
          <a:lstStyle/>
          <a:p>
            <a:r>
              <a:rPr lang="en-US" dirty="0" smtClean="0"/>
              <a:t>Location proposals</a:t>
            </a:r>
          </a:p>
          <a:p>
            <a:endParaRPr lang="en-US" dirty="0" smtClean="0"/>
          </a:p>
          <a:p>
            <a:r>
              <a:rPr lang="en-US" dirty="0" smtClean="0"/>
              <a:t>Study cases with different </a:t>
            </a:r>
            <a:r>
              <a:rPr lang="en-US" dirty="0" smtClean="0"/>
              <a:t>noise protection system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Results and impact on </a:t>
            </a:r>
            <a:r>
              <a:rPr lang="en-US" dirty="0" smtClean="0"/>
              <a:t>ZERs</a:t>
            </a:r>
          </a:p>
          <a:p>
            <a:endParaRPr lang="en-US" dirty="0"/>
          </a:p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2025271" y="5013176"/>
            <a:ext cx="49223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Based on </a:t>
            </a:r>
            <a:r>
              <a:rPr lang="en-US" sz="2400" dirty="0" err="1" smtClean="0">
                <a:solidFill>
                  <a:srgbClr val="FF0000"/>
                </a:solidFill>
              </a:rPr>
              <a:t>DbVib</a:t>
            </a:r>
            <a:r>
              <a:rPr lang="en-US" sz="2400" dirty="0" smtClean="0">
                <a:solidFill>
                  <a:srgbClr val="FF0000"/>
                </a:solidFill>
              </a:rPr>
              <a:t> Consulting report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CVI06718_AINDU_CMI_RA03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4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of the electrical sub-station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799203"/>
            <a:ext cx="6408712" cy="591714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971600" y="2852936"/>
            <a:ext cx="1586880" cy="5040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496" y="2564904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Cessy</a:t>
            </a:r>
            <a:endParaRPr lang="en-GB" dirty="0"/>
          </a:p>
        </p:txBody>
      </p:sp>
      <p:grpSp>
        <p:nvGrpSpPr>
          <p:cNvPr id="42" name="Group 41"/>
          <p:cNvGrpSpPr/>
          <p:nvPr/>
        </p:nvGrpSpPr>
        <p:grpSpPr>
          <a:xfrm>
            <a:off x="2552883" y="1153438"/>
            <a:ext cx="6591117" cy="1959010"/>
            <a:chOff x="2552883" y="1153438"/>
            <a:chExt cx="6591117" cy="1959010"/>
          </a:xfrm>
        </p:grpSpPr>
        <p:sp>
          <p:nvSpPr>
            <p:cNvPr id="14" name="Oval 13"/>
            <p:cNvSpPr/>
            <p:nvPr/>
          </p:nvSpPr>
          <p:spPr>
            <a:xfrm rot="1123279">
              <a:off x="2552883" y="1723096"/>
              <a:ext cx="635472" cy="1389352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33132" y="1153438"/>
              <a:ext cx="5510868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Present location (North</a:t>
              </a:r>
              <a:r>
                <a:rPr lang="en-US" dirty="0" smtClean="0">
                  <a:solidFill>
                    <a:srgbClr val="FF0000"/>
                  </a:solidFill>
                </a:rPr>
                <a:t>)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(Identified as future works in the HL building permit) 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3203848" y="1484784"/>
              <a:ext cx="429284" cy="36004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4349996" y="3933056"/>
            <a:ext cx="4398468" cy="2702210"/>
            <a:chOff x="4349996" y="3933056"/>
            <a:chExt cx="4398468" cy="2702210"/>
          </a:xfrm>
        </p:grpSpPr>
        <p:sp>
          <p:nvSpPr>
            <p:cNvPr id="36" name="Rectangle 35"/>
            <p:cNvSpPr/>
            <p:nvPr/>
          </p:nvSpPr>
          <p:spPr>
            <a:xfrm rot="1110099">
              <a:off x="4764648" y="5762209"/>
              <a:ext cx="288032" cy="64807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 rot="1088422">
              <a:off x="4445027" y="5912194"/>
              <a:ext cx="288032" cy="39906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 rot="1123279">
              <a:off x="4349996" y="5496733"/>
              <a:ext cx="855431" cy="1138533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28184" y="3933056"/>
              <a:ext cx="2520280" cy="203132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New proposed location (South):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Minor impact on the 66-kV line but </a:t>
              </a:r>
              <a:r>
                <a:rPr lang="en-US" dirty="0">
                  <a:solidFill>
                    <a:srgbClr val="FF0000"/>
                  </a:solidFill>
                </a:rPr>
                <a:t>longer 18-kV line to reach the B2575 (existing P5 SE building</a:t>
              </a:r>
              <a:r>
                <a:rPr lang="en-US" dirty="0" smtClean="0">
                  <a:solidFill>
                    <a:srgbClr val="FF0000"/>
                  </a:solidFill>
                </a:rPr>
                <a:t>)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40" name="Straight Arrow Connector 39"/>
            <p:cNvCxnSpPr>
              <a:stCxn id="39" idx="1"/>
            </p:cNvCxnSpPr>
            <p:nvPr/>
          </p:nvCxnSpPr>
          <p:spPr>
            <a:xfrm flipH="1">
              <a:off x="5220072" y="4948719"/>
              <a:ext cx="1008112" cy="92855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5680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60817"/>
            <a:ext cx="7305675" cy="6562725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3491880" y="116632"/>
            <a:ext cx="2664296" cy="647619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800" dirty="0" smtClean="0">
                <a:solidFill>
                  <a:srgbClr val="FF0000"/>
                </a:solidFill>
              </a:rPr>
              <a:t/>
            </a:r>
            <a:br>
              <a:rPr lang="en-GB" sz="1800" dirty="0" smtClean="0">
                <a:solidFill>
                  <a:srgbClr val="FF0000"/>
                </a:solidFill>
              </a:rPr>
            </a:br>
            <a:r>
              <a:rPr lang="en-GB" sz="1800" dirty="0" smtClean="0">
                <a:solidFill>
                  <a:srgbClr val="FF0000"/>
                </a:solidFill>
              </a:rPr>
              <a:t>Financial Aspects</a:t>
            </a:r>
            <a:endParaRPr lang="en-GB" sz="1800" i="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Tx/>
              <a:buChar char="-"/>
            </a:pPr>
            <a:endParaRPr lang="en-GB" sz="1800" i="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5503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ZER location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836712"/>
            <a:ext cx="6124331" cy="546657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275856" y="3284984"/>
            <a:ext cx="7178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239962" y="3789040"/>
            <a:ext cx="7178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031865" y="2924944"/>
            <a:ext cx="559769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North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60077" y="3933056"/>
            <a:ext cx="585417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South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34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inputs: ZER maximum noise level requirement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23331" y="4558725"/>
            <a:ext cx="8242377" cy="208823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Noise level to be respected (according to the </a:t>
            </a:r>
            <a:r>
              <a:rPr lang="en-US" dirty="0" smtClean="0"/>
              <a:t>regulation)</a:t>
            </a:r>
          </a:p>
          <a:p>
            <a:pPr lvl="1"/>
            <a:r>
              <a:rPr lang="en-US" dirty="0" smtClean="0"/>
              <a:t>During day </a:t>
            </a:r>
            <a:r>
              <a:rPr lang="en-US" dirty="0"/>
              <a:t>period: </a:t>
            </a:r>
            <a:br>
              <a:rPr lang="en-US" dirty="0"/>
            </a:br>
            <a:r>
              <a:rPr lang="en-US" dirty="0"/>
              <a:t>34 dB(A) (residual) + 6 dB(A) (authorized emergence) = </a:t>
            </a:r>
            <a:r>
              <a:rPr lang="en-US" dirty="0">
                <a:solidFill>
                  <a:srgbClr val="FF0000"/>
                </a:solidFill>
              </a:rPr>
              <a:t>40 </a:t>
            </a:r>
            <a:r>
              <a:rPr lang="en-US" dirty="0" smtClean="0">
                <a:solidFill>
                  <a:srgbClr val="FF0000"/>
                </a:solidFill>
              </a:rPr>
              <a:t>dB(A)</a:t>
            </a:r>
          </a:p>
          <a:p>
            <a:pPr lvl="1"/>
            <a:r>
              <a:rPr lang="en-US" dirty="0" smtClean="0"/>
              <a:t>During </a:t>
            </a:r>
            <a:r>
              <a:rPr lang="en-US" dirty="0"/>
              <a:t>night period:</a:t>
            </a:r>
            <a:br>
              <a:rPr lang="en-US" dirty="0"/>
            </a:br>
            <a:r>
              <a:rPr lang="en-US" dirty="0"/>
              <a:t>28.5 dB(A) (residual) + 4 dB(A) (authorized emergence) = </a:t>
            </a:r>
            <a:r>
              <a:rPr lang="en-US" dirty="0">
                <a:solidFill>
                  <a:srgbClr val="FF0000"/>
                </a:solidFill>
              </a:rPr>
              <a:t>32.5 dB(A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Noise level to be respected (according the CERN management commitment</a:t>
            </a:r>
            <a:r>
              <a:rPr lang="en-US" dirty="0" smtClean="0"/>
              <a:t>)</a:t>
            </a:r>
            <a:endParaRPr lang="en-GB" dirty="0" smtClean="0"/>
          </a:p>
          <a:p>
            <a:pPr lvl="1"/>
            <a:r>
              <a:rPr lang="en-US" dirty="0" smtClean="0"/>
              <a:t>No additional noise w/r to the existing one i.e.: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36.5 dB(A) </a:t>
            </a:r>
            <a:r>
              <a:rPr lang="en-US" dirty="0" smtClean="0"/>
              <a:t>during day and </a:t>
            </a:r>
            <a:r>
              <a:rPr lang="en-US" dirty="0" smtClean="0">
                <a:solidFill>
                  <a:srgbClr val="FF0000"/>
                </a:solidFill>
              </a:rPr>
              <a:t>30.5 dB(A)</a:t>
            </a:r>
            <a:r>
              <a:rPr lang="en-US" dirty="0" smtClean="0"/>
              <a:t> during night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052736"/>
            <a:ext cx="3835083" cy="338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6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inputs: Noise level of equipment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1700809"/>
            <a:ext cx="8280480" cy="309634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Electrical sub-station:</a:t>
            </a:r>
          </a:p>
          <a:p>
            <a:pPr lvl="1"/>
            <a:r>
              <a:rPr lang="en-US" dirty="0" smtClean="0"/>
              <a:t>Noise level of electrical transformer alone: </a:t>
            </a:r>
            <a:r>
              <a:rPr lang="en-US" dirty="0" smtClean="0">
                <a:solidFill>
                  <a:srgbClr val="FF0000"/>
                </a:solidFill>
              </a:rPr>
              <a:t>78 dB(A)</a:t>
            </a:r>
          </a:p>
          <a:p>
            <a:pPr lvl="1"/>
            <a:r>
              <a:rPr lang="en-US" dirty="0"/>
              <a:t>Noise level of </a:t>
            </a:r>
            <a:r>
              <a:rPr lang="en-US" dirty="0" smtClean="0"/>
              <a:t>refrigeration system alone</a:t>
            </a:r>
            <a:r>
              <a:rPr lang="en-US" dirty="0"/>
              <a:t>: </a:t>
            </a:r>
            <a:r>
              <a:rPr lang="en-US" dirty="0" smtClean="0">
                <a:solidFill>
                  <a:srgbClr val="FF0000"/>
                </a:solidFill>
              </a:rPr>
              <a:t>84 </a:t>
            </a:r>
            <a:r>
              <a:rPr lang="en-US" dirty="0">
                <a:solidFill>
                  <a:srgbClr val="FF0000"/>
                </a:solidFill>
              </a:rPr>
              <a:t>dB(A)</a:t>
            </a:r>
          </a:p>
          <a:p>
            <a:pPr lvl="1"/>
            <a:r>
              <a:rPr lang="en-US" dirty="0" smtClean="0"/>
              <a:t>Total noise level (transformer + refrigeration): </a:t>
            </a:r>
            <a:r>
              <a:rPr lang="en-US" dirty="0" smtClean="0">
                <a:solidFill>
                  <a:srgbClr val="FF0000"/>
                </a:solidFill>
              </a:rPr>
              <a:t>85 dB(A)</a:t>
            </a:r>
          </a:p>
          <a:p>
            <a:pPr lvl="1"/>
            <a:endParaRPr lang="en-US" dirty="0"/>
          </a:p>
          <a:p>
            <a:r>
              <a:rPr lang="en-US" dirty="0" smtClean="0"/>
              <a:t>Harmonic filters:</a:t>
            </a:r>
          </a:p>
          <a:p>
            <a:pPr lvl="1"/>
            <a:r>
              <a:rPr lang="en-US" dirty="0" smtClean="0"/>
              <a:t>Noise level of filter coils: </a:t>
            </a:r>
            <a:r>
              <a:rPr lang="en-US" dirty="0" smtClean="0">
                <a:solidFill>
                  <a:srgbClr val="FF0000"/>
                </a:solidFill>
              </a:rPr>
              <a:t>52 dB(A)</a:t>
            </a:r>
            <a:r>
              <a:rPr lang="en-US" dirty="0" smtClean="0"/>
              <a:t> per unit (3 units in total)</a:t>
            </a:r>
          </a:p>
          <a:p>
            <a:pPr lvl="1"/>
            <a:r>
              <a:rPr lang="en-US" dirty="0" smtClean="0"/>
              <a:t>Noise level of resistors: </a:t>
            </a:r>
            <a:r>
              <a:rPr lang="en-US" dirty="0" smtClean="0">
                <a:solidFill>
                  <a:srgbClr val="FF0000"/>
                </a:solidFill>
              </a:rPr>
              <a:t>52 dB(A)</a:t>
            </a:r>
            <a:r>
              <a:rPr lang="en-US" dirty="0" smtClean="0"/>
              <a:t> per unit (3 units </a:t>
            </a:r>
            <a:r>
              <a:rPr lang="en-US" dirty="0"/>
              <a:t>in total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Noise level of capacitor banks: </a:t>
            </a:r>
            <a:r>
              <a:rPr lang="en-US" dirty="0" smtClean="0">
                <a:solidFill>
                  <a:srgbClr val="FF0000"/>
                </a:solidFill>
              </a:rPr>
              <a:t>48 dB(A) </a:t>
            </a:r>
            <a:r>
              <a:rPr lang="en-US" dirty="0" smtClean="0"/>
              <a:t>per unit </a:t>
            </a:r>
            <a:r>
              <a:rPr lang="en-US" dirty="0"/>
              <a:t>(3 </a:t>
            </a:r>
            <a:r>
              <a:rPr lang="en-US" dirty="0" smtClean="0"/>
              <a:t>units </a:t>
            </a:r>
            <a:r>
              <a:rPr lang="en-US" dirty="0"/>
              <a:t>in total)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333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cases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838929" y="115537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1666163"/>
              </p:ext>
            </p:extLst>
          </p:nvPr>
        </p:nvGraphicFramePr>
        <p:xfrm>
          <a:off x="3218691" y="3140968"/>
          <a:ext cx="5925309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1033">
                  <a:extLst>
                    <a:ext uri="{9D8B030D-6E8A-4147-A177-3AD203B41FA5}">
                      <a16:colId xmlns:a16="http://schemas.microsoft.com/office/drawing/2014/main" val="3744528674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724798558"/>
                    </a:ext>
                  </a:extLst>
                </a:gridCol>
                <a:gridCol w="855980">
                  <a:extLst>
                    <a:ext uri="{9D8B030D-6E8A-4147-A177-3AD203B41FA5}">
                      <a16:colId xmlns:a16="http://schemas.microsoft.com/office/drawing/2014/main" val="3115230423"/>
                    </a:ext>
                  </a:extLst>
                </a:gridCol>
                <a:gridCol w="894080">
                  <a:extLst>
                    <a:ext uri="{9D8B030D-6E8A-4147-A177-3AD203B41FA5}">
                      <a16:colId xmlns:a16="http://schemas.microsoft.com/office/drawing/2014/main" val="171309999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Location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South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687201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Case 1: w/o protection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w/o refrigeration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5292425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refrigeration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001395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Case 2: with U-wall</a:t>
                      </a:r>
                      <a:r>
                        <a:rPr lang="en-US" baseline="0" dirty="0" smtClean="0"/>
                        <a:t> protection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w/o refrigeration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541814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refrigeration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14803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Case</a:t>
                      </a:r>
                      <a:r>
                        <a:rPr lang="en-US" baseline="0" dirty="0" smtClean="0"/>
                        <a:t> 3: with 4-wall protection + roof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w/o refrigeration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5509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refrigeration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776527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Case 4: with 4-wall protection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w/o refrigeration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173951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refrigeration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154720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50" y="2490703"/>
            <a:ext cx="2067722" cy="12983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366" y="4077655"/>
            <a:ext cx="2523078" cy="11515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666" y="5472238"/>
            <a:ext cx="2235046" cy="1353867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2209455" y="3717032"/>
            <a:ext cx="1014318" cy="9048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515712" y="4941168"/>
            <a:ext cx="694294" cy="4052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11" idx="3"/>
          </p:cNvCxnSpPr>
          <p:nvPr/>
        </p:nvCxnSpPr>
        <p:spPr>
          <a:xfrm flipH="1">
            <a:off x="2515712" y="6021288"/>
            <a:ext cx="702979" cy="1278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960" y="892816"/>
            <a:ext cx="2800643" cy="192864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8304" y="873937"/>
            <a:ext cx="1754728" cy="1928648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>
          <a:xfrm flipH="1" flipV="1">
            <a:off x="7012603" y="2821464"/>
            <a:ext cx="799757" cy="3195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20" idx="2"/>
          </p:cNvCxnSpPr>
          <p:nvPr/>
        </p:nvCxnSpPr>
        <p:spPr>
          <a:xfrm flipH="1" flipV="1">
            <a:off x="8185668" y="2802585"/>
            <a:ext cx="418780" cy="338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156176" y="504605"/>
            <a:ext cx="255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 points per location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157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cases : Noise levels [dB(A)]</a:t>
            </a:r>
            <a:br>
              <a:rPr lang="en-US" dirty="0" smtClean="0"/>
            </a:br>
            <a:r>
              <a:rPr lang="en-US" dirty="0" smtClean="0"/>
              <a:t>Existing + HL-LHC buildings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4025770"/>
              </p:ext>
            </p:extLst>
          </p:nvPr>
        </p:nvGraphicFramePr>
        <p:xfrm>
          <a:off x="55409" y="1052736"/>
          <a:ext cx="9108499" cy="182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843">
                  <a:extLst>
                    <a:ext uri="{9D8B030D-6E8A-4147-A177-3AD203B41FA5}">
                      <a16:colId xmlns:a16="http://schemas.microsoft.com/office/drawing/2014/main" val="4121947720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475021740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577123136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882750015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822260337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3922475516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3403840775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3703019785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1786504787"/>
                    </a:ext>
                  </a:extLst>
                </a:gridCol>
                <a:gridCol w="530289">
                  <a:extLst>
                    <a:ext uri="{9D8B030D-6E8A-4147-A177-3AD203B41FA5}">
                      <a16:colId xmlns:a16="http://schemas.microsoft.com/office/drawing/2014/main" val="1752880227"/>
                    </a:ext>
                  </a:extLst>
                </a:gridCol>
                <a:gridCol w="530289">
                  <a:extLst>
                    <a:ext uri="{9D8B030D-6E8A-4147-A177-3AD203B41FA5}">
                      <a16:colId xmlns:a16="http://schemas.microsoft.com/office/drawing/2014/main" val="555606035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3001875907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1395092035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3786081413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2371544914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2562602579"/>
                    </a:ext>
                  </a:extLst>
                </a:gridCol>
                <a:gridCol w="514077">
                  <a:extLst>
                    <a:ext uri="{9D8B030D-6E8A-4147-A177-3AD203B41FA5}">
                      <a16:colId xmlns:a16="http://schemas.microsoft.com/office/drawing/2014/main" val="31602495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Location</a:t>
                      </a:r>
                      <a:endParaRPr lang="en-GB" sz="1200" dirty="0"/>
                    </a:p>
                  </a:txBody>
                  <a:tcPr anchor="ctr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North</a:t>
                      </a:r>
                      <a:endParaRPr lang="en-GB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South</a:t>
                      </a:r>
                      <a:endParaRPr lang="en-GB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488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Point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7647767"/>
                  </a:ext>
                </a:extLst>
              </a:tr>
              <a:tr h="3384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Existing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44.6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43.4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42.6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43.3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46.1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53.1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54.9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48.9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35.8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36.4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37.3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38.8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39.0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36.3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32.7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29.3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059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HL-LHC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21.3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21.3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21.2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21.3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21.5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22.4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23.5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21.0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38.1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38.7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39.0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39.2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39.4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39.9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40.5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40.9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680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54.9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42.4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9839080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16.01.2019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3212976"/>
            <a:ext cx="2800643" cy="19286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3212976"/>
            <a:ext cx="1754728" cy="19286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5301208"/>
            <a:ext cx="4095780" cy="13382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24987" y="5589240"/>
            <a:ext cx="36859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Already an existing equipment (RP monitoring) is generating noise at </a:t>
            </a:r>
            <a:r>
              <a:rPr lang="en-US" dirty="0" smtClean="0"/>
              <a:t>the limit of the </a:t>
            </a:r>
            <a:r>
              <a:rPr lang="en-US" dirty="0" smtClean="0"/>
              <a:t>north location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7632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12899</TotalTime>
  <Words>683</Words>
  <Application>Microsoft Office PowerPoint</Application>
  <PresentationFormat>On-screen Show (4:3)</PresentationFormat>
  <Paragraphs>200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Thème Office</vt:lpstr>
      <vt:lpstr>Microsoft Excel Worksheet</vt:lpstr>
      <vt:lpstr> Location of the electrical substation at P5: Noise impacts</vt:lpstr>
      <vt:lpstr>Content</vt:lpstr>
      <vt:lpstr>Location of the electrical sub-station</vt:lpstr>
      <vt:lpstr>PowerPoint Presentation</vt:lpstr>
      <vt:lpstr>ZER location</vt:lpstr>
      <vt:lpstr>Study inputs: ZER maximum noise level requirement</vt:lpstr>
      <vt:lpstr>Study inputs: Noise level of equipment </vt:lpstr>
      <vt:lpstr>Study cases</vt:lpstr>
      <vt:lpstr>Study cases : Noise levels [dB(A)] Existing + HL-LHC buildings</vt:lpstr>
      <vt:lpstr>Additional noise [dB(A)] with sub-station in North location</vt:lpstr>
      <vt:lpstr>Additional noise [dB(A)] with sub-station in South location</vt:lpstr>
      <vt:lpstr>Total noise level at the site limit [dB(A)]</vt:lpstr>
      <vt:lpstr>What about noise level [dB(A)] in ZER1?</vt:lpstr>
      <vt:lpstr>Conclusion</vt:lpstr>
      <vt:lpstr>Thank you 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Laurent Jean Tavian</cp:lastModifiedBy>
  <cp:revision>721</cp:revision>
  <cp:lastPrinted>2016-07-19T06:13:15Z</cp:lastPrinted>
  <dcterms:created xsi:type="dcterms:W3CDTF">2016-01-11T14:38:10Z</dcterms:created>
  <dcterms:modified xsi:type="dcterms:W3CDTF">2019-01-16T07:34:09Z</dcterms:modified>
</cp:coreProperties>
</file>