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2" r:id="rId2"/>
  </p:sldMasterIdLst>
  <p:notesMasterIdLst>
    <p:notesMasterId r:id="rId12"/>
  </p:notesMasterIdLst>
  <p:sldIdLst>
    <p:sldId id="256" r:id="rId3"/>
    <p:sldId id="270" r:id="rId4"/>
    <p:sldId id="271" r:id="rId5"/>
    <p:sldId id="272" r:id="rId6"/>
    <p:sldId id="273" r:id="rId7"/>
    <p:sldId id="274" r:id="rId8"/>
    <p:sldId id="277" r:id="rId9"/>
    <p:sldId id="275" r:id="rId10"/>
    <p:sldId id="276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62" y="13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18/01/2019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A65A9-0D80-7B43-9A2D-8A985455A2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95D93C-3BA4-4047-ACE8-D4F00010EC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56BB9-953A-B646-968E-A1E63D403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642A1-64C0-6544-BFEC-834DB6309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24C6B-D1D3-7C41-AE96-C3842D580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27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54FA9-CA6C-114D-8C92-CAA1646F8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35C92-C4DA-1A40-A4CB-6440081272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3E265-B651-584C-8189-2C626B3F4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7DA36-57FF-6743-91DD-A874B76DA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0B8FA-3EA7-8641-89F5-34BB7B3F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03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BE651-00E8-7141-AD39-59BF0F366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1CD30-BF9B-084D-83DF-D07EB22AE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FE835-269C-1E43-B5AB-08ADED0E0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12652-37F6-7043-9AB1-EF5D895DC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A1BD0-B06D-664B-8AEE-EB7AB3D97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67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71EF7-C6E4-D342-BC76-DC751776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64AF0-4B25-494B-AAE1-F82FDAF511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4ED5D9-C44D-D442-A41D-6984EDA3C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BBAFCA-265E-AA42-AE47-F5E88D14A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66A3D-DC90-CD46-9208-93A7AADBB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DF37D-23E9-DB47-9888-835E4AF6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72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22674-DB72-7245-97B8-81B43778F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74761-2779-4742-83AB-97EE0522F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7C637-06B6-F943-83A1-12898604B2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4DB4C9-4064-A645-9A88-696D3ADD39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2E5021-1713-324A-9D05-DDC8EF029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D1A0E-CFE1-7444-985F-2CFAF8D2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D5E93C-D736-E94A-933C-626CEED7C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DE9B9F-1CCD-0B44-B84E-F7CB1122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066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D2101-9882-6C4B-9402-154C8793C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8D6988-10C7-6E47-9E17-27942567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3941A-D834-BD45-9B98-5D471638C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6A7546-679E-2C44-9FE2-3A424C181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55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461FCC-1B91-1D4C-B42C-241736CA9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E60AF7-0CA3-E042-BFDF-3E50F274A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5D4DB-C1EA-DF4B-B520-7993A82AA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D62E-C32C-274D-BDF6-6B10688D5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D5992-4FA8-2E47-A8DF-225574547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F39F26-76C4-D449-8377-D04C33D37C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78E69-DB9C-EB40-975F-17F04BF7B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1CD4C-F9D4-6743-892F-1AD22F5FF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5ADCA-2BCF-7B43-9E05-0E1F7436D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40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B9E60-8FDE-CE4B-8247-355683AE5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E0F93C-4C2B-F449-8ECC-3D7CD30BFD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20CBD2-1932-AA41-A1C1-0F738CC26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FA0304-6380-0546-A5B1-64CA9E957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CD5CF8-74A4-BF43-9E81-1C0B86E76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4E6747-62A3-CD40-97DD-6999CC33D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825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B7566-23BC-F743-9AB0-33C816199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0B1A7-F697-844B-A05C-2EFCF3B001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9B1C5-98FD-9241-BC01-A71F4F3E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AEE72-E6E5-2845-86D3-401922745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622E8-5882-D24B-89ED-A4945C0BA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79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50EBDA-E85C-F64A-8B54-2346951001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320B56-35CF-CC40-AB04-3F6181B30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5DC33-E9E1-ED45-88CF-3E1D1A6E6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84B79-8A3E-5B40-B500-898A2755B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63444-5324-154B-BB4D-3495A66F8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76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C95B56-439E-0944-B203-DA26E347B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1AD0B8-90BC-1B47-8444-9ADDF0226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A77FE-1507-BD46-A253-EDB0D54E7B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E75EC-B72C-684E-A702-EAD2B34886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1BC85-49BE-404B-B2FD-B2C82210D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3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DomaActivitie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7209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Archival Storage WG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DOMA Update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858083"/>
            <a:ext cx="2743200" cy="314740"/>
          </a:xfrm>
        </p:spPr>
        <p:txBody>
          <a:bodyPr>
            <a:normAutofit/>
          </a:bodyPr>
          <a:lstStyle/>
          <a:p>
            <a:r>
              <a:rPr lang="en-GB" dirty="0" smtClean="0"/>
              <a:t>Oliver Keeble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343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DOMA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000" dirty="0"/>
              <a:t>“The WLCG DOMA project consists of several activities in the area of Data Organization, Management and Access, with a focus on the medium/long term </a:t>
            </a:r>
            <a:r>
              <a:rPr lang="en-GB" sz="2000" dirty="0" smtClean="0"/>
              <a:t>evolution”</a:t>
            </a:r>
            <a:endParaRPr lang="en-GB" sz="2000" dirty="0"/>
          </a:p>
          <a:p>
            <a:pPr lvl="1"/>
            <a:r>
              <a:rPr lang="en-GB" sz="1600" dirty="0" smtClean="0">
                <a:hlinkClick r:id="rId2"/>
              </a:rPr>
              <a:t>https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twiki.cern.ch/twiki/bin/view/LCG/DomaActivities</a:t>
            </a:r>
            <a:endParaRPr lang="en-GB" sz="1600" dirty="0" smtClean="0"/>
          </a:p>
          <a:p>
            <a:r>
              <a:rPr lang="en-GB" sz="2000" dirty="0" smtClean="0"/>
              <a:t>A coordinating layer which tracks targeted activities, currently:</a:t>
            </a:r>
          </a:p>
          <a:p>
            <a:pPr lvl="1"/>
            <a:r>
              <a:rPr lang="en-GB" sz="1600" dirty="0" smtClean="0"/>
              <a:t>DOMA </a:t>
            </a:r>
            <a:r>
              <a:rPr lang="en-GB" sz="1600" dirty="0" smtClean="0"/>
              <a:t>WGs</a:t>
            </a:r>
          </a:p>
          <a:p>
            <a:pPr lvl="2"/>
            <a:r>
              <a:rPr lang="en-GB" sz="1400" dirty="0" smtClean="0"/>
              <a:t>Third party copy</a:t>
            </a:r>
          </a:p>
          <a:p>
            <a:pPr lvl="2"/>
            <a:r>
              <a:rPr lang="en-GB" sz="1400" dirty="0" smtClean="0"/>
              <a:t>Data Access</a:t>
            </a:r>
          </a:p>
          <a:p>
            <a:pPr lvl="2"/>
            <a:r>
              <a:rPr lang="en-GB" sz="1400" dirty="0" smtClean="0"/>
              <a:t>Quality of </a:t>
            </a:r>
            <a:r>
              <a:rPr lang="en-GB" sz="1400" dirty="0" smtClean="0"/>
              <a:t>Service (</a:t>
            </a:r>
            <a:r>
              <a:rPr lang="en-GB" sz="1400" dirty="0" err="1" smtClean="0"/>
              <a:t>QoS</a:t>
            </a:r>
            <a:r>
              <a:rPr lang="en-GB" sz="1400" dirty="0" smtClean="0"/>
              <a:t>)</a:t>
            </a:r>
            <a:endParaRPr lang="en-GB" sz="1400" dirty="0" smtClean="0"/>
          </a:p>
          <a:p>
            <a:pPr lvl="1"/>
            <a:r>
              <a:rPr lang="en-GB" sz="1600" dirty="0" smtClean="0"/>
              <a:t>Other activities</a:t>
            </a:r>
          </a:p>
          <a:p>
            <a:pPr lvl="2"/>
            <a:r>
              <a:rPr lang="en-GB" sz="1400" dirty="0" smtClean="0"/>
              <a:t>Archival storage (WLCG WG)</a:t>
            </a:r>
          </a:p>
          <a:p>
            <a:pPr lvl="2"/>
            <a:r>
              <a:rPr lang="en-GB" sz="1400" dirty="0" smtClean="0"/>
              <a:t>Data and networks </a:t>
            </a:r>
          </a:p>
          <a:p>
            <a:pPr lvl="2"/>
            <a:r>
              <a:rPr lang="en-GB" sz="1400" dirty="0" err="1" smtClean="0"/>
              <a:t>Auth</a:t>
            </a:r>
            <a:r>
              <a:rPr lang="en-GB" sz="1400" dirty="0" smtClean="0"/>
              <a:t>* (WLCG TF)</a:t>
            </a:r>
          </a:p>
          <a:p>
            <a:pPr lvl="2"/>
            <a:r>
              <a:rPr lang="en-GB" sz="1400" dirty="0" smtClean="0"/>
              <a:t>…</a:t>
            </a:r>
            <a:endParaRPr lang="en-GB" sz="1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72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DOMA Nov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November general meeting concentrated on Archival storage</a:t>
            </a:r>
          </a:p>
          <a:p>
            <a:pPr lvl="1"/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://indico.cern.ch/event/767209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lvl="2"/>
            <a:r>
              <a:rPr lang="en-GB" dirty="0" smtClean="0"/>
              <a:t>Carousels</a:t>
            </a:r>
          </a:p>
          <a:p>
            <a:pPr lvl="2"/>
            <a:r>
              <a:rPr lang="en-GB" dirty="0" smtClean="0"/>
              <a:t>Archival Storage WG report</a:t>
            </a:r>
          </a:p>
          <a:p>
            <a:pPr lvl="2"/>
            <a:r>
              <a:rPr lang="en-GB" dirty="0" smtClean="0"/>
              <a:t>Experiment input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876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8A725-261D-F24B-8D4A-EA97F6262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A5F1F-004A-1343-84DA-CE26380CB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Focuses on archive storage: </a:t>
            </a:r>
          </a:p>
          <a:p>
            <a:endParaRPr lang="en-US" dirty="0"/>
          </a:p>
          <a:p>
            <a:r>
              <a:rPr lang="en-US" dirty="0"/>
              <a:t>Processing not-so-frequently-accessed-data (a.k.a. “cold data”) from high latency and low cost media (today a.k.a. TAPE) =&gt; “Tape Carousels”</a:t>
            </a:r>
          </a:p>
          <a:p>
            <a:r>
              <a:rPr lang="en-US" dirty="0"/>
              <a:t>Archive storage Working Group and the ongoing activities. Technology evolution. Synergy with the work ongoing in QoS DOMA activity. </a:t>
            </a:r>
          </a:p>
          <a:p>
            <a:r>
              <a:rPr lang="en-US" dirty="0"/>
              <a:t>Inputs from experiments: plans, prospects, strategies, concerns, ongoing efforts Name one.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should then try to understand how those initiatives will proceed coherently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Finally, a quick roundtable of other DOMA activities in the AOB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25556" y="401598"/>
            <a:ext cx="3501298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  <a:latin typeface="Arial"/>
              </a:rPr>
              <a:t>DOMA Meeting Intro Slide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72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Future WG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Long term evolution of experiment use of archival storage</a:t>
            </a:r>
          </a:p>
          <a:p>
            <a:pPr lvl="1"/>
            <a:r>
              <a:rPr lang="en-GB" dirty="0" err="1" smtClean="0"/>
              <a:t>Vlado’s</a:t>
            </a:r>
            <a:r>
              <a:rPr lang="en-GB" dirty="0" smtClean="0"/>
              <a:t> talk today</a:t>
            </a:r>
          </a:p>
          <a:p>
            <a:pPr lvl="1"/>
            <a:r>
              <a:rPr lang="en-GB" dirty="0"/>
              <a:t>See experiment contributions at DOMA </a:t>
            </a:r>
            <a:r>
              <a:rPr lang="en-GB" dirty="0" smtClean="0"/>
              <a:t>meeting</a:t>
            </a:r>
            <a:endParaRPr lang="en-GB" dirty="0" smtClean="0"/>
          </a:p>
          <a:p>
            <a:r>
              <a:rPr lang="en-GB" dirty="0" smtClean="0"/>
              <a:t>Cost modelling</a:t>
            </a:r>
          </a:p>
          <a:p>
            <a:pPr lvl="1"/>
            <a:r>
              <a:rPr lang="en-GB" dirty="0" smtClean="0"/>
              <a:t>Renaud’s talk </a:t>
            </a:r>
            <a:r>
              <a:rPr lang="en-GB" dirty="0" smtClean="0"/>
              <a:t>today</a:t>
            </a:r>
            <a:endParaRPr lang="en-GB" dirty="0" smtClean="0"/>
          </a:p>
          <a:p>
            <a:r>
              <a:rPr lang="en-GB" dirty="0" smtClean="0"/>
              <a:t>Should we pursue the following?</a:t>
            </a:r>
          </a:p>
          <a:p>
            <a:pPr lvl="1"/>
            <a:r>
              <a:rPr lang="en-GB" dirty="0" err="1" smtClean="0"/>
              <a:t>QoS</a:t>
            </a:r>
            <a:r>
              <a:rPr lang="en-GB" dirty="0"/>
              <a:t>, non-tape archive, </a:t>
            </a:r>
            <a:r>
              <a:rPr lang="en-GB" dirty="0" smtClean="0"/>
              <a:t>pledges</a:t>
            </a:r>
            <a:endParaRPr lang="en-GB" dirty="0" smtClean="0"/>
          </a:p>
          <a:p>
            <a:pPr lvl="1"/>
            <a:r>
              <a:rPr lang="en-GB" dirty="0" smtClean="0"/>
              <a:t>Post-SRM interfaces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812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post-SRM interfaces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34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are we considering this?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Two providers (CERN &amp; RAL) are developing new systems</a:t>
            </a:r>
          </a:p>
          <a:p>
            <a:pPr lvl="1"/>
            <a:r>
              <a:rPr lang="en-GB" dirty="0" smtClean="0"/>
              <a:t>CERN has no </a:t>
            </a:r>
            <a:r>
              <a:rPr lang="en-GB" dirty="0" smtClean="0"/>
              <a:t>plans to provide an SRM interface</a:t>
            </a:r>
          </a:p>
          <a:p>
            <a:pPr lvl="2"/>
            <a:r>
              <a:rPr lang="en-GB" dirty="0" smtClean="0"/>
              <a:t>CERN’s EOS/CTA is using an </a:t>
            </a:r>
            <a:r>
              <a:rPr lang="en-GB" dirty="0" err="1" smtClean="0"/>
              <a:t>xrootd</a:t>
            </a:r>
            <a:r>
              <a:rPr lang="en-GB" dirty="0" smtClean="0"/>
              <a:t> interface</a:t>
            </a:r>
          </a:p>
          <a:p>
            <a:pPr lvl="3"/>
            <a:r>
              <a:rPr lang="en-GB" dirty="0" smtClean="0"/>
              <a:t>Tweaked to handle </a:t>
            </a:r>
            <a:r>
              <a:rPr lang="en-GB" dirty="0" smtClean="0"/>
              <a:t>tape operations</a:t>
            </a:r>
            <a:endParaRPr lang="en-GB" dirty="0" smtClean="0"/>
          </a:p>
          <a:p>
            <a:pPr lvl="3"/>
            <a:r>
              <a:rPr lang="en-GB" dirty="0" smtClean="0"/>
              <a:t>FTS </a:t>
            </a:r>
            <a:r>
              <a:rPr lang="en-GB" dirty="0" smtClean="0"/>
              <a:t>can already </a:t>
            </a:r>
            <a:r>
              <a:rPr lang="en-GB" dirty="0" smtClean="0"/>
              <a:t>use this</a:t>
            </a:r>
          </a:p>
          <a:p>
            <a:r>
              <a:rPr lang="en-GB" dirty="0" smtClean="0"/>
              <a:t>Is there an argument for a new standard/convention?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What should the WG’s role be in answering this question</a:t>
            </a:r>
            <a:r>
              <a:rPr lang="en-GB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GB" sz="2600" dirty="0" smtClean="0"/>
              <a:t>If we do nothing?</a:t>
            </a:r>
          </a:p>
          <a:p>
            <a:pPr lvl="1"/>
            <a:r>
              <a:rPr lang="en-GB" sz="2700" dirty="0" smtClean="0"/>
              <a:t>CERN and RAL will have their own interfaces</a:t>
            </a:r>
            <a:endParaRPr lang="en-GB" sz="2700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531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Is an agreement required?</a:t>
            </a:r>
            <a:endParaRPr lang="en-GB" sz="3200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457200" y="1711411"/>
            <a:ext cx="3657600" cy="2751528"/>
          </a:xfrm>
        </p:spPr>
        <p:txBody>
          <a:bodyPr>
            <a:normAutofit fontScale="92500" lnSpcReduction="20000"/>
          </a:bodyPr>
          <a:lstStyle/>
          <a:p>
            <a:r>
              <a:rPr lang="en-GB" sz="1600" dirty="0" smtClean="0"/>
              <a:t>We use only a small part of SRM</a:t>
            </a:r>
          </a:p>
          <a:p>
            <a:pPr lvl="1"/>
            <a:r>
              <a:rPr lang="en-GB" sz="1200" dirty="0" smtClean="0"/>
              <a:t>A new interface could allow simpler, cheaper systems</a:t>
            </a:r>
          </a:p>
          <a:p>
            <a:r>
              <a:rPr lang="en-GB" sz="1600" dirty="0" smtClean="0"/>
              <a:t>We could add new functions to a new interface</a:t>
            </a:r>
          </a:p>
          <a:p>
            <a:pPr lvl="1"/>
            <a:r>
              <a:rPr lang="en-GB" sz="1050" dirty="0" smtClean="0"/>
              <a:t>Tagging </a:t>
            </a:r>
            <a:r>
              <a:rPr lang="en-GB" sz="1050" dirty="0" smtClean="0"/>
              <a:t>datasets</a:t>
            </a:r>
          </a:p>
          <a:p>
            <a:pPr lvl="1"/>
            <a:r>
              <a:rPr lang="en-GB" sz="1050" dirty="0" smtClean="0"/>
              <a:t>Expressing locality</a:t>
            </a:r>
            <a:endParaRPr lang="en-GB" sz="1050" dirty="0" smtClean="0"/>
          </a:p>
          <a:p>
            <a:pPr lvl="1"/>
            <a:r>
              <a:rPr lang="en-GB" sz="1050" dirty="0" smtClean="0"/>
              <a:t>Dataset operations</a:t>
            </a:r>
          </a:p>
          <a:p>
            <a:r>
              <a:rPr lang="en-GB" sz="1450" dirty="0" smtClean="0"/>
              <a:t>A more generic </a:t>
            </a:r>
            <a:r>
              <a:rPr lang="en-GB" sz="1450" dirty="0" err="1" smtClean="0"/>
              <a:t>QoS</a:t>
            </a:r>
            <a:r>
              <a:rPr lang="en-GB" sz="1450" dirty="0" smtClean="0"/>
              <a:t> interface could be used</a:t>
            </a:r>
          </a:p>
          <a:p>
            <a:pPr lvl="1"/>
            <a:r>
              <a:rPr lang="en-GB" sz="1050" dirty="0" smtClean="0"/>
              <a:t>Candidates exist</a:t>
            </a:r>
          </a:p>
          <a:p>
            <a:r>
              <a:rPr lang="en-GB" sz="1600" dirty="0" smtClean="0"/>
              <a:t>More systems will add new interfaces and there will be proliferation</a:t>
            </a:r>
            <a:endParaRPr lang="en-GB" sz="1600" dirty="0" smtClean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267200" y="1712951"/>
            <a:ext cx="3657600" cy="2896120"/>
          </a:xfrm>
        </p:spPr>
        <p:txBody>
          <a:bodyPr>
            <a:normAutofit fontScale="92500" lnSpcReduction="20000"/>
          </a:bodyPr>
          <a:lstStyle/>
          <a:p>
            <a:r>
              <a:rPr lang="en-GB" sz="1600" dirty="0" smtClean="0"/>
              <a:t>SRM is not being obsoleted</a:t>
            </a:r>
          </a:p>
          <a:p>
            <a:pPr lvl="1"/>
            <a:r>
              <a:rPr lang="en-GB" sz="1050" dirty="0" smtClean="0"/>
              <a:t>The number of systems needing a new interface may be very </a:t>
            </a:r>
            <a:r>
              <a:rPr lang="en-GB" sz="1050" dirty="0" smtClean="0"/>
              <a:t>small (Just CERN &amp; RAL in the end)</a:t>
            </a:r>
            <a:endParaRPr lang="en-GB" sz="1050" dirty="0" smtClean="0"/>
          </a:p>
          <a:p>
            <a:r>
              <a:rPr lang="en-GB" sz="1600" dirty="0" smtClean="0"/>
              <a:t>FTS can be used and its interface will not </a:t>
            </a:r>
            <a:r>
              <a:rPr lang="en-GB" sz="1600" dirty="0" smtClean="0"/>
              <a:t>change</a:t>
            </a:r>
          </a:p>
          <a:p>
            <a:pPr lvl="1"/>
            <a:r>
              <a:rPr lang="en-GB" sz="1100" dirty="0" smtClean="0"/>
              <a:t>It can absorb differences between systems</a:t>
            </a:r>
            <a:endParaRPr lang="en-GB" sz="1100" dirty="0" smtClean="0"/>
          </a:p>
          <a:p>
            <a:r>
              <a:rPr lang="en-GB" sz="1600" dirty="0" smtClean="0"/>
              <a:t>Many smaller communities already use storage-specific commands</a:t>
            </a:r>
          </a:p>
          <a:p>
            <a:pPr lvl="1"/>
            <a:r>
              <a:rPr lang="en-GB" sz="1200" dirty="0" smtClean="0"/>
              <a:t>Castor “</a:t>
            </a:r>
            <a:r>
              <a:rPr lang="en-GB" sz="1200" dirty="0" err="1" smtClean="0"/>
              <a:t>stager_get</a:t>
            </a:r>
            <a:r>
              <a:rPr lang="en-GB" sz="1200" dirty="0" smtClean="0"/>
              <a:t>”</a:t>
            </a:r>
          </a:p>
          <a:p>
            <a:pPr lvl="1"/>
            <a:r>
              <a:rPr lang="en-GB" sz="1200" dirty="0" smtClean="0"/>
              <a:t>This works OK</a:t>
            </a:r>
          </a:p>
          <a:p>
            <a:r>
              <a:rPr lang="en-GB" sz="1600" dirty="0" smtClean="0"/>
              <a:t>SRM can be extended if new operations are required</a:t>
            </a:r>
            <a:endParaRPr lang="en-GB" sz="1600" dirty="0" smtClean="0"/>
          </a:p>
          <a:p>
            <a:pPr marL="448056" lvl="1" indent="0">
              <a:buNone/>
            </a:pPr>
            <a:endParaRPr lang="en-GB" sz="10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47584" y="951470"/>
            <a:ext cx="3608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We need a new common interface definition because…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7011" y="951469"/>
            <a:ext cx="3608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We </a:t>
            </a:r>
            <a:r>
              <a:rPr lang="en-GB" u="sng" dirty="0" smtClean="0">
                <a:solidFill>
                  <a:srgbClr val="C00000"/>
                </a:solidFill>
              </a:rPr>
              <a:t>don’t</a:t>
            </a:r>
            <a:r>
              <a:rPr lang="en-GB" dirty="0" smtClean="0">
                <a:solidFill>
                  <a:srgbClr val="C00000"/>
                </a:solidFill>
              </a:rPr>
              <a:t> need a new common interface definition because…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9028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CERNCobranding16-9</Template>
  <TotalTime>455</TotalTime>
  <Words>503</Words>
  <Application>Microsoft Office PowerPoint</Application>
  <PresentationFormat>On-screen Show (16:9)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CERN2Corporate16-9</vt:lpstr>
      <vt:lpstr>Office Theme</vt:lpstr>
      <vt:lpstr>PowerPoint Presentation</vt:lpstr>
      <vt:lpstr>Archival Storage WG  DOMA Update</vt:lpstr>
      <vt:lpstr>DOMA</vt:lpstr>
      <vt:lpstr>DOMA Nov 2018</vt:lpstr>
      <vt:lpstr>Today’s meeting</vt:lpstr>
      <vt:lpstr>Future WG activities</vt:lpstr>
      <vt:lpstr>post-SRM interfaces</vt:lpstr>
      <vt:lpstr>Why are we considering this?</vt:lpstr>
      <vt:lpstr>Is an agreement required?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Keeble</dc:creator>
  <cp:lastModifiedBy>Oliver Keeble</cp:lastModifiedBy>
  <cp:revision>117</cp:revision>
  <dcterms:created xsi:type="dcterms:W3CDTF">2017-05-08T12:25:50Z</dcterms:created>
  <dcterms:modified xsi:type="dcterms:W3CDTF">2019-01-18T09:50:41Z</dcterms:modified>
</cp:coreProperties>
</file>