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0"/>
  </p:notesMasterIdLst>
  <p:sldIdLst>
    <p:sldId id="256" r:id="rId2"/>
    <p:sldId id="487" r:id="rId3"/>
    <p:sldId id="316" r:id="rId4"/>
    <p:sldId id="345" r:id="rId5"/>
    <p:sldId id="495" r:id="rId6"/>
    <p:sldId id="496" r:id="rId7"/>
    <p:sldId id="497" r:id="rId8"/>
    <p:sldId id="498" r:id="rId9"/>
    <p:sldId id="499" r:id="rId10"/>
    <p:sldId id="368" r:id="rId11"/>
    <p:sldId id="384" r:id="rId12"/>
    <p:sldId id="385" r:id="rId13"/>
    <p:sldId id="390" r:id="rId14"/>
    <p:sldId id="394" r:id="rId15"/>
    <p:sldId id="395" r:id="rId16"/>
    <p:sldId id="397" r:id="rId17"/>
    <p:sldId id="398" r:id="rId18"/>
    <p:sldId id="401" r:id="rId19"/>
    <p:sldId id="374" r:id="rId20"/>
    <p:sldId id="376" r:id="rId21"/>
    <p:sldId id="465" r:id="rId22"/>
    <p:sldId id="467" r:id="rId23"/>
    <p:sldId id="488" r:id="rId24"/>
    <p:sldId id="409" r:id="rId25"/>
    <p:sldId id="410" r:id="rId26"/>
    <p:sldId id="421" r:id="rId27"/>
    <p:sldId id="334" r:id="rId28"/>
    <p:sldId id="417" r:id="rId29"/>
    <p:sldId id="422" r:id="rId30"/>
    <p:sldId id="298" r:id="rId31"/>
    <p:sldId id="423" r:id="rId32"/>
    <p:sldId id="429" r:id="rId33"/>
    <p:sldId id="430" r:id="rId34"/>
    <p:sldId id="504" r:id="rId35"/>
    <p:sldId id="505" r:id="rId36"/>
    <p:sldId id="431" r:id="rId37"/>
    <p:sldId id="432" r:id="rId38"/>
    <p:sldId id="433" r:id="rId39"/>
    <p:sldId id="434" r:id="rId40"/>
    <p:sldId id="446" r:id="rId41"/>
    <p:sldId id="447" r:id="rId42"/>
    <p:sldId id="448" r:id="rId43"/>
    <p:sldId id="451" r:id="rId44"/>
    <p:sldId id="452" r:id="rId45"/>
    <p:sldId id="455" r:id="rId46"/>
    <p:sldId id="456" r:id="rId47"/>
    <p:sldId id="457" r:id="rId48"/>
    <p:sldId id="458" r:id="rId49"/>
    <p:sldId id="459" r:id="rId50"/>
    <p:sldId id="506" r:id="rId51"/>
    <p:sldId id="507" r:id="rId52"/>
    <p:sldId id="453" r:id="rId53"/>
    <p:sldId id="435" r:id="rId54"/>
    <p:sldId id="460" r:id="rId55"/>
    <p:sldId id="436" r:id="rId56"/>
    <p:sldId id="509" r:id="rId57"/>
    <p:sldId id="510" r:id="rId58"/>
    <p:sldId id="480" r:id="rId59"/>
    <p:sldId id="463" r:id="rId60"/>
    <p:sldId id="483" r:id="rId61"/>
    <p:sldId id="512" r:id="rId62"/>
    <p:sldId id="511" r:id="rId63"/>
    <p:sldId id="484" r:id="rId64"/>
    <p:sldId id="500" r:id="rId65"/>
    <p:sldId id="501" r:id="rId66"/>
    <p:sldId id="502" r:id="rId67"/>
    <p:sldId id="503" r:id="rId68"/>
    <p:sldId id="508" r:id="rId6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167"/>
    <p:restoredTop sz="94578"/>
  </p:normalViewPr>
  <p:slideViewPr>
    <p:cSldViewPr snapToGrid="0" snapToObjects="1">
      <p:cViewPr>
        <p:scale>
          <a:sx n="112" d="100"/>
          <a:sy n="112" d="100"/>
        </p:scale>
        <p:origin x="1936" y="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notesMaster" Target="notesMasters/notesMaster1.xml"/><Relationship Id="rId71" Type="http://schemas.openxmlformats.org/officeDocument/2006/relationships/presProps" Target="presProps.xml"/><Relationship Id="rId72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theme" Target="theme/theme1.xml"/><Relationship Id="rId74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C864B3-CD32-6F47-B661-3E5A0DF00C0F}" type="datetimeFigureOut">
              <a:rPr lang="it-IT" smtClean="0"/>
              <a:t>05/03/19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7A403D-E7F6-2249-87F0-617E7ACB9B1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4645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2060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4766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1433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40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96646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60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5878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11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12" name="Segnaposto data 2"/>
          <p:cNvSpPr>
            <a:spLocks noGrp="1"/>
          </p:cNvSpPr>
          <p:nvPr>
            <p:ph type="dt" sz="half" idx="10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4619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4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711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7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Relationship Id="rId3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3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4" Type="http://schemas.openxmlformats.org/officeDocument/2006/relationships/image" Target="../media/image132.png"/><Relationship Id="rId5" Type="http://schemas.openxmlformats.org/officeDocument/2006/relationships/image" Target="../media/image140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51.png"/><Relationship Id="rId3" Type="http://schemas.openxmlformats.org/officeDocument/2006/relationships/image" Target="../media/image1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70.png"/><Relationship Id="rId3" Type="http://schemas.openxmlformats.org/officeDocument/2006/relationships/image" Target="../media/image16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4" Type="http://schemas.openxmlformats.org/officeDocument/2006/relationships/image" Target="../media/image24.png"/><Relationship Id="rId6" Type="http://schemas.openxmlformats.org/officeDocument/2006/relationships/image" Target="../media/image26.png"/><Relationship Id="rId7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31.png"/><Relationship Id="rId12" Type="http://schemas.openxmlformats.org/officeDocument/2006/relationships/image" Target="../media/image30.png"/><Relationship Id="rId13" Type="http://schemas.openxmlformats.org/officeDocument/2006/relationships/image" Target="../media/image31.png"/><Relationship Id="rId14" Type="http://schemas.openxmlformats.org/officeDocument/2006/relationships/image" Target="../media/image23.png"/><Relationship Id="rId15" Type="http://schemas.openxmlformats.org/officeDocument/2006/relationships/image" Target="../media/image28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png"/><Relationship Id="rId6" Type="http://schemas.openxmlformats.org/officeDocument/2006/relationships/image" Target="../media/image25.png"/><Relationship Id="rId7" Type="http://schemas.openxmlformats.org/officeDocument/2006/relationships/image" Target="../media/image27.png"/><Relationship Id="rId8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7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23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8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7" Type="http://schemas.openxmlformats.org/officeDocument/2006/relationships/image" Target="../media/image59.png"/><Relationship Id="rId8" Type="http://schemas.openxmlformats.org/officeDocument/2006/relationships/image" Target="../media/image60.png"/><Relationship Id="rId9" Type="http://schemas.openxmlformats.org/officeDocument/2006/relationships/image" Target="../media/image61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5" Type="http://schemas.openxmlformats.org/officeDocument/2006/relationships/image" Target="../media/image64.png"/><Relationship Id="rId6" Type="http://schemas.openxmlformats.org/officeDocument/2006/relationships/image" Target="../media/image65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image" Target="../media/image560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image" Target="../media/image590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image" Target="../media/image680.png"/><Relationship Id="rId5" Type="http://schemas.openxmlformats.org/officeDocument/2006/relationships/image" Target="../media/image45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4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image" Target="../media/image710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image" Target="../media/image560.png"/><Relationship Id="rId6" Type="http://schemas.openxmlformats.org/officeDocument/2006/relationships/image" Target="../media/image49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0.png"/><Relationship Id="rId4" Type="http://schemas.openxmlformats.org/officeDocument/2006/relationships/image" Target="../media/image59.png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7" Type="http://schemas.openxmlformats.org/officeDocument/2006/relationships/image" Target="../media/image57.png"/><Relationship Id="rId8" Type="http://schemas.openxmlformats.org/officeDocument/2006/relationships/image" Target="../media/image60.png"/><Relationship Id="rId9" Type="http://schemas.openxmlformats.org/officeDocument/2006/relationships/image" Target="../media/image61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60.png"/><Relationship Id="rId5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81.png"/><Relationship Id="rId5" Type="http://schemas.openxmlformats.org/officeDocument/2006/relationships/image" Target="../media/image82.png"/><Relationship Id="rId6" Type="http://schemas.openxmlformats.org/officeDocument/2006/relationships/image" Target="../media/image83.png"/><Relationship Id="rId7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0.png"/><Relationship Id="rId4" Type="http://schemas.openxmlformats.org/officeDocument/2006/relationships/image" Target="../media/image54.png"/><Relationship Id="rId5" Type="http://schemas.openxmlformats.org/officeDocument/2006/relationships/image" Target="../media/image800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3.png"/><Relationship Id="rId3" Type="http://schemas.openxmlformats.org/officeDocument/2006/relationships/image" Target="../media/image87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6.png"/><Relationship Id="rId3" Type="http://schemas.openxmlformats.org/officeDocument/2006/relationships/image" Target="../media/image9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99.png"/><Relationship Id="rId5" Type="http://schemas.openxmlformats.org/officeDocument/2006/relationships/image" Target="../media/image100.png"/><Relationship Id="rId6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5" Type="http://schemas.openxmlformats.org/officeDocument/2006/relationships/image" Target="../media/image105.png"/><Relationship Id="rId6" Type="http://schemas.openxmlformats.org/officeDocument/2006/relationships/image" Target="../media/image106.png"/><Relationship Id="rId7" Type="http://schemas.openxmlformats.org/officeDocument/2006/relationships/image" Target="../media/image10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4" Type="http://schemas.openxmlformats.org/officeDocument/2006/relationships/image" Target="../media/image110.png"/><Relationship Id="rId5" Type="http://schemas.openxmlformats.org/officeDocument/2006/relationships/image" Target="../media/image11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4" Type="http://schemas.openxmlformats.org/officeDocument/2006/relationships/image" Target="../media/image11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4" Type="http://schemas.openxmlformats.org/officeDocument/2006/relationships/image" Target="../media/image97.png"/><Relationship Id="rId5" Type="http://schemas.openxmlformats.org/officeDocument/2006/relationships/image" Target="../media/image10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112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4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3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0.png"/><Relationship Id="rId4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5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80.png"/><Relationship Id="rId5" Type="http://schemas.openxmlformats.org/officeDocument/2006/relationships/image" Target="../media/image78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77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90.png"/><Relationship Id="rId5" Type="http://schemas.openxmlformats.org/officeDocument/2006/relationships/image" Target="../media/image80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79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4" Type="http://schemas.openxmlformats.org/officeDocument/2006/relationships/image" Target="../media/image120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5.png"/></Relationships>
</file>

<file path=ppt/slides/_rels/slide58.xml.rels><?xml version="1.0" encoding="UTF-8" standalone="yes"?>
<Relationships xmlns="http://schemas.openxmlformats.org/package/2006/relationships"><Relationship Id="rId5" Type="http://schemas.openxmlformats.org/officeDocument/2006/relationships/image" Target="../media/image1200.png"/><Relationship Id="rId6" Type="http://schemas.openxmlformats.org/officeDocument/2006/relationships/image" Target="../media/image89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8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1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4" Type="http://schemas.openxmlformats.org/officeDocument/2006/relationships/image" Target="../media/image190.png"/><Relationship Id="rId5" Type="http://schemas.openxmlformats.org/officeDocument/2006/relationships/image" Target="../media/image200.png"/><Relationship Id="rId6" Type="http://schemas.openxmlformats.org/officeDocument/2006/relationships/image" Target="../media/image210.png"/><Relationship Id="rId7" Type="http://schemas.openxmlformats.org/officeDocument/2006/relationships/image" Target="../media/image230.png"/><Relationship Id="rId1" Type="http://schemas.openxmlformats.org/officeDocument/2006/relationships/slideLayout" Target="../slideLayouts/slideLayout10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4" Type="http://schemas.openxmlformats.org/officeDocument/2006/relationships/image" Target="../media/image440.png"/><Relationship Id="rId5" Type="http://schemas.openxmlformats.org/officeDocument/2006/relationships/image" Target="../media/image450.png"/><Relationship Id="rId6" Type="http://schemas.openxmlformats.org/officeDocument/2006/relationships/image" Target="../media/image460.png"/><Relationship Id="rId7" Type="http://schemas.openxmlformats.org/officeDocument/2006/relationships/image" Target="../media/image470.png"/><Relationship Id="rId8" Type="http://schemas.openxmlformats.org/officeDocument/2006/relationships/image" Target="../media/image480.png"/><Relationship Id="rId9" Type="http://schemas.openxmlformats.org/officeDocument/2006/relationships/image" Target="../media/image490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20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0.png"/><Relationship Id="rId4" Type="http://schemas.openxmlformats.org/officeDocument/2006/relationships/image" Target="../media/image520.png"/><Relationship Id="rId5" Type="http://schemas.openxmlformats.org/officeDocument/2006/relationships/image" Target="../media/image90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00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760.png"/><Relationship Id="rId5" Type="http://schemas.openxmlformats.org/officeDocument/2006/relationships/image" Target="../media/image770.png"/><Relationship Id="rId6" Type="http://schemas.openxmlformats.org/officeDocument/2006/relationships/image" Target="../media/image560.png"/><Relationship Id="rId7" Type="http://schemas.openxmlformats.org/officeDocument/2006/relationships/image" Target="../media/image781.png"/><Relationship Id="rId8" Type="http://schemas.openxmlformats.org/officeDocument/2006/relationships/image" Target="../media/image790.png"/><Relationship Id="rId9" Type="http://schemas.openxmlformats.org/officeDocument/2006/relationships/image" Target="../media/image80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png"/></Relationships>
</file>

<file path=ppt/slides/_rels/slide6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00.png"/><Relationship Id="rId5" Type="http://schemas.openxmlformats.org/officeDocument/2006/relationships/image" Target="../media/image108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9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4" Type="http://schemas.openxmlformats.org/officeDocument/2006/relationships/image" Target="../media/image160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40630" y="159365"/>
            <a:ext cx="8746958" cy="625471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Theoretical Oscillation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ttangolo 13"/>
              <p:cNvSpPr/>
              <p:nvPr/>
            </p:nvSpPr>
            <p:spPr>
              <a:xfrm>
                <a:off x="240630" y="3609575"/>
                <a:ext cx="8544555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 smtClean="0"/>
                  <a:t>Where:</a:t>
                </a:r>
              </a:p>
              <a:p>
                <a:pPr marL="74295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𝜔</m:t>
                        </m:r>
                      </m:e>
                      <m:sub>
                        <m:r>
                          <a:rPr lang="en-GB" i="1">
                            <a:latin typeface="Cambria Math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i="1" dirty="0" smtClean="0">
                    <a:latin typeface="Cambria Math" charset="0"/>
                  </a:rPr>
                  <a:t> </a:t>
                </a:r>
                <a:r>
                  <a:rPr lang="en-GB" dirty="0" smtClean="0">
                    <a:latin typeface="Cambria Math" charset="0"/>
                  </a:rPr>
                  <a:t>is the angular frequency of electron oscillation in the horizontal plane;</a:t>
                </a:r>
              </a:p>
              <a:p>
                <a:pPr marL="74295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</m:e>
                      <m:sub>
                        <m:r>
                          <a:rPr lang="it-IT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 smtClean="0">
                    <a:latin typeface="Cambria Math" charset="0"/>
                  </a:rPr>
                  <a:t>  </a:t>
                </a:r>
                <a:r>
                  <a:rPr lang="en-GB" dirty="0">
                    <a:latin typeface="Cambria Math" charset="0"/>
                  </a:rPr>
                  <a:t>is the electron position </a:t>
                </a:r>
                <a:r>
                  <a:rPr lang="en-GB" dirty="0" smtClean="0">
                    <a:latin typeface="Cambria Math" charset="0"/>
                  </a:rPr>
                  <a:t>at bunch head;</a:t>
                </a:r>
              </a:p>
              <a:p>
                <a:pPr marL="74295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</a:rPr>
                          <m:t>𝑣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𝑥</m:t>
                        </m:r>
                        <m:r>
                          <a:rPr lang="it-IT">
                            <a:latin typeface="Cambria Math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 smtClean="0">
                    <a:latin typeface="Cambria Math" charset="0"/>
                  </a:rPr>
                  <a:t> is </a:t>
                </a:r>
                <a:r>
                  <a:rPr lang="en-GB" dirty="0">
                    <a:latin typeface="Cambria Math" charset="0"/>
                  </a:rPr>
                  <a:t>the electron </a:t>
                </a:r>
                <a:r>
                  <a:rPr lang="en-GB" dirty="0" smtClean="0">
                    <a:latin typeface="Cambria Math" charset="0"/>
                  </a:rPr>
                  <a:t>velocity at </a:t>
                </a:r>
                <a:r>
                  <a:rPr lang="en-GB" dirty="0">
                    <a:latin typeface="Cambria Math" charset="0"/>
                  </a:rPr>
                  <a:t>bunch </a:t>
                </a:r>
                <a:r>
                  <a:rPr lang="en-GB" dirty="0" smtClean="0">
                    <a:latin typeface="Cambria Math" charset="0"/>
                  </a:rPr>
                  <a:t>head.</a:t>
                </a:r>
                <a:endParaRPr lang="en-GB" dirty="0">
                  <a:latin typeface="Cambria Math" charset="0"/>
                </a:endParaRPr>
              </a:p>
            </p:txBody>
          </p:sp>
        </mc:Choice>
        <mc:Fallback xmlns="">
          <p:sp>
            <p:nvSpPr>
              <p:cNvPr id="14" name="Rettangolo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630" y="3609575"/>
                <a:ext cx="8544555" cy="1200329"/>
              </a:xfrm>
              <a:prstGeom prst="rect">
                <a:avLst/>
              </a:prstGeom>
              <a:blipFill rotWithShape="0">
                <a:blip r:embed="rId2"/>
                <a:stretch>
                  <a:fillRect l="-571" t="-2538" b="-659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344803" y="1746326"/>
                <a:ext cx="1855123" cy="4144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it-IT" sz="2400" i="1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charset="0"/>
                            </a:rPr>
                            <m:t>𝑥</m:t>
                          </m:r>
                        </m:e>
                      </m:acc>
                      <m:r>
                        <a:rPr lang="en-US" sz="2400" i="1">
                          <a:latin typeface="Cambria Math" charset="0"/>
                        </a:rPr>
                        <m:t>+</m:t>
                      </m:r>
                      <m:sSup>
                        <m:sSupPr>
                          <m:ctrlPr>
                            <a:rPr lang="it-IT" sz="2400" i="1">
                              <a:latin typeface="Cambria Math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</m:sSub>
                        </m:e>
                        <m:sup>
                          <m:r>
                            <a:rPr lang="en-US" sz="24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 charset="0"/>
                        </a:rPr>
                        <m:t>𝑥</m:t>
                      </m:r>
                      <m:r>
                        <a:rPr lang="en-US" sz="2400" i="1">
                          <a:latin typeface="Cambria Math" charset="0"/>
                        </a:rPr>
                        <m:t>=0</m:t>
                      </m:r>
                      <m:r>
                        <m:rPr>
                          <m:nor/>
                        </m:rPr>
                        <a:rPr lang="en-US" sz="2400"/>
                        <m:t>	</m:t>
                      </m:r>
                    </m:oMath>
                  </m:oMathPara>
                </a14:m>
                <a:endParaRPr lang="it-IT" sz="1600" b="1" dirty="0"/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803" y="1746326"/>
                <a:ext cx="1855123" cy="41440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sellaDiTesto 2"/>
          <p:cNvSpPr txBox="1"/>
          <p:nvPr/>
        </p:nvSpPr>
        <p:spPr>
          <a:xfrm>
            <a:off x="233288" y="926792"/>
            <a:ext cx="7477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Equation of the Electron </a:t>
            </a:r>
            <a:r>
              <a:rPr lang="en-US" sz="2000" dirty="0" smtClean="0">
                <a:solidFill>
                  <a:srgbClr val="FF0000"/>
                </a:solidFill>
              </a:rPr>
              <a:t>Transverse Motion</a:t>
            </a:r>
            <a:r>
              <a:rPr lang="en-US" sz="2000" dirty="0">
                <a:solidFill>
                  <a:srgbClr val="FF0000"/>
                </a:solidFill>
              </a:rPr>
              <a:t>: </a:t>
            </a:r>
            <a:r>
              <a:rPr lang="en-US" sz="2000" dirty="0" smtClean="0">
                <a:solidFill>
                  <a:srgbClr val="FF0000"/>
                </a:solidFill>
              </a:rPr>
              <a:t>Harmonic Oscillator</a:t>
            </a:r>
            <a:endParaRPr lang="it-IT" sz="2000" dirty="0" smtClean="0"/>
          </a:p>
          <a:p>
            <a:r>
              <a:rPr lang="en-GB" sz="1600" dirty="0" smtClean="0"/>
              <a:t>Symmetry between Horizontal and Vertical plane</a:t>
            </a:r>
            <a:endParaRPr lang="en-GB" sz="16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531579" y="1760625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(6)</a:t>
            </a:r>
            <a:endParaRPr lang="it-IT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ttangolo 5"/>
              <p:cNvSpPr/>
              <p:nvPr/>
            </p:nvSpPr>
            <p:spPr>
              <a:xfrm>
                <a:off x="240630" y="2314701"/>
                <a:ext cx="1860638" cy="9161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it-IT" sz="2400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it-IT" sz="2400" i="1">
                                    <a:latin typeface="Cambria Math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it-IT" sz="2400" i="1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sz="2400" i="0">
                                        <a:latin typeface="Cambria Math" charset="0"/>
                                      </a:rPr>
                                      <m:t>0</m:t>
                                    </m:r>
                                  </m:e>
                                </m:d>
                                <m:r>
                                  <a:rPr lang="it-IT" sz="2400" i="0">
                                    <a:latin typeface="Cambria Math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it-IT" sz="2400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it-IT" sz="2400" i="0">
                                        <a:latin typeface="Cambria Math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acc>
                                  <m:accPr>
                                    <m:chr m:val="̇"/>
                                    <m:ctrlPr>
                                      <a:rPr lang="it-IT" sz="2400" i="1">
                                        <a:latin typeface="Cambria Math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𝑥</m:t>
                                    </m:r>
                                  </m:e>
                                </m:acc>
                                <m:d>
                                  <m:dPr>
                                    <m:ctrlPr>
                                      <a:rPr lang="it-IT" sz="2400" i="1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sz="2400" i="0">
                                        <a:latin typeface="Cambria Math" charset="0"/>
                                      </a:rPr>
                                      <m:t>0</m:t>
                                    </m:r>
                                  </m:e>
                                </m:d>
                                <m:r>
                                  <a:rPr lang="it-IT" sz="2400" i="0">
                                    <a:latin typeface="Cambria Math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it-IT" sz="2400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𝑥</m:t>
                                    </m:r>
                                    <m:r>
                                      <a:rPr lang="it-IT" sz="2400" i="0">
                                        <a:latin typeface="Cambria Math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6" name="Rettango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630" y="2314701"/>
                <a:ext cx="1860638" cy="91614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sellaDiTesto 12"/>
          <p:cNvSpPr txBox="1"/>
          <p:nvPr/>
        </p:nvSpPr>
        <p:spPr>
          <a:xfrm>
            <a:off x="2505152" y="2344994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(7.1)</a:t>
            </a:r>
            <a:endParaRPr lang="it-IT" sz="2000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2508429" y="2754079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(7.2)</a:t>
            </a:r>
            <a:endParaRPr lang="it-IT" sz="2000" b="1" dirty="0"/>
          </a:p>
        </p:txBody>
      </p:sp>
      <p:sp>
        <p:nvSpPr>
          <p:cNvPr id="19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2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9091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40630" y="159365"/>
            <a:ext cx="8746958" cy="625471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Theoretical Oscillation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ttangolo 13"/>
              <p:cNvSpPr/>
              <p:nvPr/>
            </p:nvSpPr>
            <p:spPr>
              <a:xfrm>
                <a:off x="111381" y="2217000"/>
                <a:ext cx="9005455" cy="15135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 smtClean="0"/>
                  <a:t>Where:</a:t>
                </a:r>
              </a:p>
              <a:p>
                <a:pPr marL="74295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</a:rPr>
                          <m:t>𝐴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 smtClean="0">
                    <a:latin typeface="Cambria Math" charset="0"/>
                  </a:rPr>
                  <a:t> </a:t>
                </a:r>
                <a:r>
                  <a:rPr lang="en-GB" dirty="0">
                    <a:latin typeface="Cambria Math" charset="0"/>
                  </a:rPr>
                  <a:t>is the </a:t>
                </a:r>
                <a:r>
                  <a:rPr lang="en-GB" dirty="0" smtClean="0">
                    <a:latin typeface="Cambria Math" charset="0"/>
                  </a:rPr>
                  <a:t>amplitude of </a:t>
                </a:r>
                <a:r>
                  <a:rPr lang="en-GB" dirty="0">
                    <a:latin typeface="Cambria Math" charset="0"/>
                  </a:rPr>
                  <a:t>electron oscillation in the horizontal </a:t>
                </a:r>
                <a:r>
                  <a:rPr lang="en-GB" dirty="0" smtClean="0">
                    <a:latin typeface="Cambria Math" charset="0"/>
                  </a:rPr>
                  <a:t>plane;</a:t>
                </a:r>
              </a:p>
              <a:p>
                <a:pPr marL="74295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lang="it-IT" b="0" i="1" smtClean="0">
                        <a:latin typeface="Cambria Math" charset="0"/>
                      </a:rPr>
                      <m:t>𝑡</m:t>
                    </m:r>
                  </m:oMath>
                </a14:m>
                <a:r>
                  <a:rPr lang="en-GB" dirty="0" smtClean="0">
                    <a:latin typeface="Cambria Math" charset="0"/>
                  </a:rPr>
                  <a:t> is the arrival time of the proton slice;</a:t>
                </a:r>
                <a:endParaRPr lang="en-GB" dirty="0">
                  <a:latin typeface="Cambria Math" charset="0"/>
                </a:endParaRPr>
              </a:p>
              <a:p>
                <a:pPr marL="74295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𝜑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 smtClean="0">
                    <a:latin typeface="Cambria Math" charset="0"/>
                  </a:rPr>
                  <a:t> is </a:t>
                </a:r>
                <a:r>
                  <a:rPr lang="en-GB" dirty="0">
                    <a:latin typeface="Cambria Math" charset="0"/>
                  </a:rPr>
                  <a:t>the </a:t>
                </a:r>
                <a:r>
                  <a:rPr lang="en-GB" dirty="0" smtClean="0">
                    <a:latin typeface="Cambria Math" charset="0"/>
                  </a:rPr>
                  <a:t>phase of </a:t>
                </a:r>
                <a:r>
                  <a:rPr lang="en-GB" dirty="0">
                    <a:latin typeface="Cambria Math" charset="0"/>
                  </a:rPr>
                  <a:t>electron oscillation in the horizontal </a:t>
                </a:r>
                <a:r>
                  <a:rPr lang="en-GB" dirty="0" smtClean="0">
                    <a:latin typeface="Cambria Math" charset="0"/>
                  </a:rPr>
                  <a:t>plane</a:t>
                </a:r>
                <a:r>
                  <a:rPr lang="en-GB" dirty="0">
                    <a:latin typeface="Cambria Math" charset="0"/>
                  </a:rPr>
                  <a:t>.</a:t>
                </a:r>
                <a:endParaRPr lang="en-GB" dirty="0"/>
              </a:p>
              <a:p>
                <a:pPr marL="742950" lvl="1" indent="-285750">
                  <a:buFont typeface="Arial" charset="0"/>
                  <a:buChar char="•"/>
                </a:pPr>
                <a:endParaRPr lang="en-GB" dirty="0" smtClean="0"/>
              </a:p>
            </p:txBody>
          </p:sp>
        </mc:Choice>
        <mc:Fallback xmlns="">
          <p:sp>
            <p:nvSpPr>
              <p:cNvPr id="14" name="Rettangolo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381" y="2217000"/>
                <a:ext cx="9005455" cy="1513556"/>
              </a:xfrm>
              <a:prstGeom prst="rect">
                <a:avLst/>
              </a:prstGeom>
              <a:blipFill rotWithShape="0">
                <a:blip r:embed="rId2"/>
                <a:stretch>
                  <a:fillRect l="-541" t="-241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239157" y="1390520"/>
                <a:ext cx="333597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 charset="0"/>
                        </a:rPr>
                        <m:t>𝑥</m:t>
                      </m:r>
                      <m:d>
                        <m:dPr>
                          <m:ctrlPr>
                            <a:rPr lang="it-IT" sz="2400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𝑡</m:t>
                          </m:r>
                        </m:e>
                      </m:d>
                      <m:r>
                        <a:rPr lang="it-IT" sz="2400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func>
                        <m:func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mr-IN" sz="2400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2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it-IT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it-IT" sz="1600" b="1" dirty="0"/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157" y="1390520"/>
                <a:ext cx="3335978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548" b="-262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sellaDiTesto 2"/>
          <p:cNvSpPr txBox="1"/>
          <p:nvPr/>
        </p:nvSpPr>
        <p:spPr>
          <a:xfrm>
            <a:off x="239157" y="873933"/>
            <a:ext cx="41024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Solution</a:t>
            </a:r>
            <a:r>
              <a:rPr lang="en-GB" sz="2000" dirty="0" smtClean="0"/>
              <a:t> of the harmonic oscillator:</a:t>
            </a:r>
            <a:endParaRPr lang="en-GB" sz="20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3954483" y="1411910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smtClean="0"/>
              <a:t>(8)</a:t>
            </a:r>
            <a:endParaRPr lang="it-IT" sz="2000" b="1" dirty="0"/>
          </a:p>
        </p:txBody>
      </p:sp>
      <p:sp>
        <p:nvSpPr>
          <p:cNvPr id="15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7982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40630" y="159365"/>
            <a:ext cx="8746958" cy="625471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Theoretical Oscillation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239157" y="1390520"/>
                <a:ext cx="333597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 charset="0"/>
                        </a:rPr>
                        <m:t>𝑥</m:t>
                      </m:r>
                      <m:d>
                        <m:dPr>
                          <m:ctrlPr>
                            <a:rPr lang="it-IT" sz="2400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𝑡</m:t>
                          </m:r>
                        </m:e>
                      </m:d>
                      <m:r>
                        <a:rPr lang="it-IT" sz="2400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func>
                        <m:func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mr-IN" sz="2400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2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it-IT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it-IT" sz="1600" b="1" dirty="0"/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157" y="1390520"/>
                <a:ext cx="3335978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548" b="-262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sellaDiTesto 2"/>
          <p:cNvSpPr txBox="1"/>
          <p:nvPr/>
        </p:nvSpPr>
        <p:spPr>
          <a:xfrm>
            <a:off x="239157" y="873933"/>
            <a:ext cx="41024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Solution</a:t>
            </a:r>
            <a:r>
              <a:rPr lang="en-GB" sz="2000" dirty="0" smtClean="0"/>
              <a:t> of the harmonic oscillator:</a:t>
            </a:r>
            <a:endParaRPr lang="en-GB" sz="2000" dirty="0"/>
          </a:p>
        </p:txBody>
      </p:sp>
      <p:sp>
        <p:nvSpPr>
          <p:cNvPr id="10" name="Cornice 9"/>
          <p:cNvSpPr/>
          <p:nvPr/>
        </p:nvSpPr>
        <p:spPr>
          <a:xfrm>
            <a:off x="1143160" y="1328415"/>
            <a:ext cx="512619" cy="573445"/>
          </a:xfrm>
          <a:prstGeom prst="frame">
            <a:avLst>
              <a:gd name="adj1" fmla="val 798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13" name="Connettore 2 12"/>
          <p:cNvCxnSpPr>
            <a:endCxn id="13" idx="2"/>
          </p:cNvCxnSpPr>
          <p:nvPr/>
        </p:nvCxnSpPr>
        <p:spPr>
          <a:xfrm flipV="1">
            <a:off x="595703" y="1901860"/>
            <a:ext cx="803767" cy="85354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46300" y="2710829"/>
            <a:ext cx="3241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Oscillation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Amplitude</a:t>
            </a:r>
            <a:endParaRPr lang="it-IT" dirty="0" smtClean="0">
              <a:solidFill>
                <a:srgbClr val="FF0000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2012965" y="4660861"/>
            <a:ext cx="3567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Oscillation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A</a:t>
            </a:r>
            <a:r>
              <a:rPr lang="it-IT" dirty="0" err="1" smtClean="0">
                <a:solidFill>
                  <a:srgbClr val="FF0000"/>
                </a:solidFill>
              </a:rPr>
              <a:t>ngular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Frequency</a:t>
            </a:r>
            <a:endParaRPr lang="it-IT" dirty="0" smtClean="0">
              <a:solidFill>
                <a:srgbClr val="FF0000"/>
              </a:solidFill>
            </a:endParaRPr>
          </a:p>
        </p:txBody>
      </p:sp>
      <p:sp>
        <p:nvSpPr>
          <p:cNvPr id="20" name="Cornice 19"/>
          <p:cNvSpPr/>
          <p:nvPr/>
        </p:nvSpPr>
        <p:spPr>
          <a:xfrm>
            <a:off x="2973846" y="1328415"/>
            <a:ext cx="438427" cy="572909"/>
          </a:xfrm>
          <a:prstGeom prst="frame">
            <a:avLst>
              <a:gd name="adj1" fmla="val 805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21" name="Connettore 2 20"/>
          <p:cNvCxnSpPr/>
          <p:nvPr/>
        </p:nvCxnSpPr>
        <p:spPr>
          <a:xfrm flipH="1" flipV="1">
            <a:off x="3277452" y="1901325"/>
            <a:ext cx="1003316" cy="78113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CasellaDiTesto 21"/>
          <p:cNvSpPr txBox="1"/>
          <p:nvPr/>
        </p:nvSpPr>
        <p:spPr>
          <a:xfrm>
            <a:off x="3560327" y="2682459"/>
            <a:ext cx="2851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Oscillation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P</a:t>
            </a:r>
            <a:r>
              <a:rPr lang="it-IT" dirty="0" err="1" smtClean="0">
                <a:solidFill>
                  <a:srgbClr val="FF0000"/>
                </a:solidFill>
              </a:rPr>
              <a:t>hase</a:t>
            </a:r>
            <a:endParaRPr lang="it-IT" dirty="0" smtClean="0">
              <a:solidFill>
                <a:srgbClr val="FF0000"/>
              </a:solidFill>
            </a:endParaRPr>
          </a:p>
        </p:txBody>
      </p:sp>
      <p:sp>
        <p:nvSpPr>
          <p:cNvPr id="23" name="Cornice 22"/>
          <p:cNvSpPr/>
          <p:nvPr/>
        </p:nvSpPr>
        <p:spPr>
          <a:xfrm>
            <a:off x="2148583" y="1373555"/>
            <a:ext cx="393895" cy="483069"/>
          </a:xfrm>
          <a:prstGeom prst="frame">
            <a:avLst>
              <a:gd name="adj1" fmla="val 610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cxnSp>
        <p:nvCxnSpPr>
          <p:cNvPr id="24" name="Connettore 2 23"/>
          <p:cNvCxnSpPr/>
          <p:nvPr/>
        </p:nvCxnSpPr>
        <p:spPr>
          <a:xfrm flipH="1" flipV="1">
            <a:off x="2345531" y="1856624"/>
            <a:ext cx="1368699" cy="28042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2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3954483" y="1411910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smtClean="0"/>
              <a:t>(8)</a:t>
            </a:r>
            <a:endParaRPr lang="it-IT" sz="2000" b="1" dirty="0"/>
          </a:p>
        </p:txBody>
      </p:sp>
    </p:spTree>
    <p:extLst>
      <p:ext uri="{BB962C8B-B14F-4D97-AF65-F5344CB8AC3E}">
        <p14:creationId xmlns:p14="http://schemas.microsoft.com/office/powerpoint/2010/main" val="74935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40630" y="159365"/>
            <a:ext cx="8746958" cy="625471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Theoretical </a:t>
            </a:r>
            <a:r>
              <a:rPr lang="en-GB" dirty="0" smtClean="0"/>
              <a:t>Oscillation: Frequency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239157" y="1390520"/>
                <a:ext cx="333597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 charset="0"/>
                        </a:rPr>
                        <m:t>𝑥</m:t>
                      </m:r>
                      <m:d>
                        <m:dPr>
                          <m:ctrlPr>
                            <a:rPr lang="it-IT" sz="2400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𝑡</m:t>
                          </m:r>
                        </m:e>
                      </m:d>
                      <m:r>
                        <a:rPr lang="it-IT" sz="2400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func>
                        <m:func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mr-IN" sz="2400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2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it-IT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it-IT" sz="1600" b="1" dirty="0"/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157" y="1390520"/>
                <a:ext cx="3335978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548" b="-262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sellaDiTesto 2"/>
          <p:cNvSpPr txBox="1"/>
          <p:nvPr/>
        </p:nvSpPr>
        <p:spPr>
          <a:xfrm>
            <a:off x="239157" y="873933"/>
            <a:ext cx="41024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Solution</a:t>
            </a:r>
            <a:r>
              <a:rPr lang="en-GB" sz="2000" dirty="0" smtClean="0"/>
              <a:t> of the harmonic oscillator:</a:t>
            </a:r>
            <a:endParaRPr lang="en-GB" sz="2000" dirty="0"/>
          </a:p>
        </p:txBody>
      </p:sp>
      <p:sp>
        <p:nvSpPr>
          <p:cNvPr id="16" name="Cornice 15"/>
          <p:cNvSpPr/>
          <p:nvPr/>
        </p:nvSpPr>
        <p:spPr>
          <a:xfrm>
            <a:off x="2148583" y="1373555"/>
            <a:ext cx="393895" cy="483069"/>
          </a:xfrm>
          <a:prstGeom prst="frame">
            <a:avLst>
              <a:gd name="adj1" fmla="val 610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cxnSp>
        <p:nvCxnSpPr>
          <p:cNvPr id="18" name="Connettore 2 17"/>
          <p:cNvCxnSpPr>
            <a:endCxn id="16" idx="2"/>
          </p:cNvCxnSpPr>
          <p:nvPr/>
        </p:nvCxnSpPr>
        <p:spPr>
          <a:xfrm flipH="1" flipV="1">
            <a:off x="2345531" y="1856624"/>
            <a:ext cx="1368699" cy="28042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2012965" y="4660861"/>
            <a:ext cx="3567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Oscillation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A</a:t>
            </a:r>
            <a:r>
              <a:rPr lang="it-IT" dirty="0" err="1" smtClean="0">
                <a:solidFill>
                  <a:srgbClr val="FF0000"/>
                </a:solidFill>
              </a:rPr>
              <a:t>ngular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Frequency</a:t>
            </a:r>
            <a:endParaRPr lang="it-IT" dirty="0" smtClean="0">
              <a:solidFill>
                <a:srgbClr val="FF0000"/>
              </a:solidFill>
            </a:endParaRPr>
          </a:p>
        </p:txBody>
      </p:sp>
      <p:sp>
        <p:nvSpPr>
          <p:cNvPr id="15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2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/>
              <p:cNvSpPr txBox="1"/>
              <p:nvPr/>
            </p:nvSpPr>
            <p:spPr>
              <a:xfrm>
                <a:off x="2012965" y="5030193"/>
                <a:ext cx="3701141" cy="10911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i="1">
                              <a:latin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it-IT" sz="2400" b="0" i="1" smtClean="0">
                          <a:latin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mr-IN" sz="2400" b="0" i="1" smtClean="0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mr-IN" sz="2400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𝑧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2</m:t>
                              </m:r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it-IT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sz="2400" b="0" i="1" smtClean="0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mr-IN" sz="240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it-IT" sz="2400" b="0" i="1" smtClean="0">
                                      <a:latin typeface="Cambria Math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24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rad>
                    </m:oMath>
                  </m:oMathPara>
                </a14:m>
                <a:endParaRPr lang="it-IT" b="1" dirty="0"/>
              </a:p>
            </p:txBody>
          </p:sp>
        </mc:Choice>
        <mc:Fallback xmlns="">
          <p:sp>
            <p:nvSpPr>
              <p:cNvPr id="12" name="CasellaDiTesto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2965" y="5030193"/>
                <a:ext cx="3701141" cy="109119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sellaDiTesto 12"/>
          <p:cNvSpPr txBox="1"/>
          <p:nvPr/>
        </p:nvSpPr>
        <p:spPr>
          <a:xfrm>
            <a:off x="6753677" y="5330016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(3)</a:t>
            </a:r>
            <a:endParaRPr lang="it-IT" sz="2000" b="1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3954483" y="1411910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smtClean="0"/>
              <a:t>(8)</a:t>
            </a:r>
            <a:endParaRPr lang="it-IT" sz="2000" b="1" dirty="0"/>
          </a:p>
        </p:txBody>
      </p:sp>
    </p:spTree>
    <p:extLst>
      <p:ext uri="{BB962C8B-B14F-4D97-AF65-F5344CB8AC3E}">
        <p14:creationId xmlns:p14="http://schemas.microsoft.com/office/powerpoint/2010/main" val="91839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40630" y="159365"/>
            <a:ext cx="8746958" cy="625471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Theoretical Oscillation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239157" y="1390520"/>
                <a:ext cx="333597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 charset="0"/>
                        </a:rPr>
                        <m:t>𝑥</m:t>
                      </m:r>
                      <m:d>
                        <m:dPr>
                          <m:ctrlPr>
                            <a:rPr lang="it-IT" sz="2400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𝑡</m:t>
                          </m:r>
                        </m:e>
                      </m:d>
                      <m:r>
                        <a:rPr lang="it-IT" sz="2400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func>
                        <m:func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mr-IN" sz="2400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2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it-IT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it-IT" sz="1600" b="1" dirty="0"/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157" y="1390520"/>
                <a:ext cx="3335978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548" b="-262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sellaDiTesto 2"/>
          <p:cNvSpPr txBox="1"/>
          <p:nvPr/>
        </p:nvSpPr>
        <p:spPr>
          <a:xfrm>
            <a:off x="239157" y="873933"/>
            <a:ext cx="41024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Solution</a:t>
            </a:r>
            <a:r>
              <a:rPr lang="en-GB" sz="2000" dirty="0" smtClean="0"/>
              <a:t> of the harmonic oscillator:</a:t>
            </a:r>
            <a:endParaRPr lang="en-GB" sz="2000" dirty="0"/>
          </a:p>
        </p:txBody>
      </p:sp>
      <p:sp>
        <p:nvSpPr>
          <p:cNvPr id="10" name="Cornice 9"/>
          <p:cNvSpPr/>
          <p:nvPr/>
        </p:nvSpPr>
        <p:spPr>
          <a:xfrm>
            <a:off x="1143160" y="1328415"/>
            <a:ext cx="512619" cy="573445"/>
          </a:xfrm>
          <a:prstGeom prst="frame">
            <a:avLst>
              <a:gd name="adj1" fmla="val 798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13" name="Connettore 2 12"/>
          <p:cNvCxnSpPr>
            <a:endCxn id="13" idx="2"/>
          </p:cNvCxnSpPr>
          <p:nvPr/>
        </p:nvCxnSpPr>
        <p:spPr>
          <a:xfrm flipV="1">
            <a:off x="595703" y="1901860"/>
            <a:ext cx="803767" cy="85354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46300" y="2710829"/>
            <a:ext cx="3241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Oscillation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Amplitude</a:t>
            </a:r>
            <a:endParaRPr lang="it-IT" dirty="0" smtClean="0">
              <a:solidFill>
                <a:srgbClr val="FF0000"/>
              </a:solidFill>
            </a:endParaRPr>
          </a:p>
        </p:txBody>
      </p:sp>
      <p:sp>
        <p:nvSpPr>
          <p:cNvPr id="20" name="Cornice 19"/>
          <p:cNvSpPr/>
          <p:nvPr/>
        </p:nvSpPr>
        <p:spPr>
          <a:xfrm>
            <a:off x="2951544" y="1328415"/>
            <a:ext cx="520861" cy="572909"/>
          </a:xfrm>
          <a:prstGeom prst="frame">
            <a:avLst>
              <a:gd name="adj1" fmla="val 805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21" name="Connettore 2 20"/>
          <p:cNvCxnSpPr/>
          <p:nvPr/>
        </p:nvCxnSpPr>
        <p:spPr>
          <a:xfrm flipH="1" flipV="1">
            <a:off x="3277452" y="1901325"/>
            <a:ext cx="1003316" cy="78113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2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3954483" y="1411910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smtClean="0"/>
              <a:t>(8)</a:t>
            </a:r>
            <a:endParaRPr lang="it-IT" sz="2000" b="1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3560327" y="2682459"/>
            <a:ext cx="2851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Oscillation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P</a:t>
            </a:r>
            <a:r>
              <a:rPr lang="it-IT" smtClean="0">
                <a:solidFill>
                  <a:srgbClr val="FF0000"/>
                </a:solidFill>
              </a:rPr>
              <a:t>hase</a:t>
            </a:r>
            <a:endParaRPr lang="it-IT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59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40630" y="159365"/>
            <a:ext cx="8746958" cy="625471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Theoretical </a:t>
            </a:r>
            <a:r>
              <a:rPr lang="en-GB" smtClean="0"/>
              <a:t>Oscillation: Amplitude - Phase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239157" y="1390520"/>
                <a:ext cx="4491422" cy="6326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 charset="0"/>
                        </a:rPr>
                        <m:t>𝑥</m:t>
                      </m:r>
                      <m:d>
                        <m:dPr>
                          <m:ctrlPr>
                            <a:rPr lang="it-IT" sz="2400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𝑧</m:t>
                          </m:r>
                        </m:e>
                      </m:d>
                      <m:r>
                        <a:rPr lang="it-IT" sz="2400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func>
                        <m:func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mr-IN" sz="2400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sz="2400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24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𝑐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mr-IN" sz="24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𝑧</m:t>
                                  </m:r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it-IT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it-IT" sz="1600" b="1" dirty="0"/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157" y="1390520"/>
                <a:ext cx="4491422" cy="63267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sellaDiTesto 2"/>
          <p:cNvSpPr txBox="1"/>
          <p:nvPr/>
        </p:nvSpPr>
        <p:spPr>
          <a:xfrm>
            <a:off x="239157" y="873933"/>
            <a:ext cx="77364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Solution</a:t>
            </a:r>
            <a:r>
              <a:rPr lang="en-GB" sz="2000" dirty="0" smtClean="0"/>
              <a:t> of the harmonic oscillator (ultra-relativistic regime </a:t>
            </a:r>
            <a:r>
              <a:rPr lang="en-GB" sz="2000" i="1" dirty="0" smtClean="0"/>
              <a:t>t = z/c</a:t>
            </a:r>
            <a:r>
              <a:rPr lang="en-GB" sz="2000" dirty="0" smtClean="0"/>
              <a:t>):</a:t>
            </a:r>
            <a:endParaRPr lang="en-GB" sz="20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4919589" y="1533198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(9)</a:t>
            </a:r>
            <a:endParaRPr lang="it-IT" sz="2000" b="1" dirty="0"/>
          </a:p>
        </p:txBody>
      </p:sp>
      <p:sp>
        <p:nvSpPr>
          <p:cNvPr id="10" name="Cornice 9"/>
          <p:cNvSpPr/>
          <p:nvPr/>
        </p:nvSpPr>
        <p:spPr>
          <a:xfrm>
            <a:off x="1223170" y="1465575"/>
            <a:ext cx="512619" cy="573445"/>
          </a:xfrm>
          <a:prstGeom prst="frame">
            <a:avLst>
              <a:gd name="adj1" fmla="val 798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13" name="Connettore 2 12"/>
          <p:cNvCxnSpPr>
            <a:endCxn id="13" idx="2"/>
          </p:cNvCxnSpPr>
          <p:nvPr/>
        </p:nvCxnSpPr>
        <p:spPr>
          <a:xfrm flipV="1">
            <a:off x="658333" y="2022612"/>
            <a:ext cx="803767" cy="85354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50889" y="2866620"/>
            <a:ext cx="3241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Oscillation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Amplitude</a:t>
            </a:r>
            <a:endParaRPr lang="it-IT" dirty="0" smtClean="0">
              <a:solidFill>
                <a:srgbClr val="FF0000"/>
              </a:solidFill>
            </a:endParaRPr>
          </a:p>
        </p:txBody>
      </p:sp>
      <p:sp>
        <p:nvSpPr>
          <p:cNvPr id="20" name="Cornice 19"/>
          <p:cNvSpPr/>
          <p:nvPr/>
        </p:nvSpPr>
        <p:spPr>
          <a:xfrm>
            <a:off x="4019520" y="1449703"/>
            <a:ext cx="520861" cy="572909"/>
          </a:xfrm>
          <a:prstGeom prst="frame">
            <a:avLst>
              <a:gd name="adj1" fmla="val 805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21" name="Connettore 2 20"/>
          <p:cNvCxnSpPr/>
          <p:nvPr/>
        </p:nvCxnSpPr>
        <p:spPr>
          <a:xfrm flipH="1" flipV="1">
            <a:off x="4242558" y="2022614"/>
            <a:ext cx="1056424" cy="85353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CasellaDiTesto 21"/>
          <p:cNvSpPr txBox="1"/>
          <p:nvPr/>
        </p:nvSpPr>
        <p:spPr>
          <a:xfrm>
            <a:off x="5245874" y="2866620"/>
            <a:ext cx="2851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Oscillation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P</a:t>
            </a:r>
            <a:r>
              <a:rPr lang="it-IT" dirty="0" err="1" smtClean="0">
                <a:solidFill>
                  <a:srgbClr val="FF0000"/>
                </a:solidFill>
              </a:rPr>
              <a:t>hase</a:t>
            </a:r>
            <a:endParaRPr lang="it-IT" dirty="0" smtClean="0">
              <a:solidFill>
                <a:srgbClr val="FF0000"/>
              </a:solidFill>
            </a:endParaRPr>
          </a:p>
        </p:txBody>
      </p:sp>
      <p:sp>
        <p:nvSpPr>
          <p:cNvPr id="18" name="Cornice 17"/>
          <p:cNvSpPr/>
          <p:nvPr/>
        </p:nvSpPr>
        <p:spPr>
          <a:xfrm>
            <a:off x="3303449" y="1440534"/>
            <a:ext cx="362833" cy="572909"/>
          </a:xfrm>
          <a:prstGeom prst="frame">
            <a:avLst>
              <a:gd name="adj1" fmla="val 805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19" name="Connettore 2 18"/>
          <p:cNvCxnSpPr/>
          <p:nvPr/>
        </p:nvCxnSpPr>
        <p:spPr>
          <a:xfrm flipH="1" flipV="1">
            <a:off x="3480622" y="2013082"/>
            <a:ext cx="158918" cy="85353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CasellaDiTesto 22"/>
          <p:cNvSpPr txBox="1"/>
          <p:nvPr/>
        </p:nvSpPr>
        <p:spPr>
          <a:xfrm>
            <a:off x="2751549" y="2869267"/>
            <a:ext cx="285106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Traslation</a:t>
            </a:r>
            <a:r>
              <a:rPr lang="it-IT" dirty="0" smtClean="0">
                <a:solidFill>
                  <a:srgbClr val="FF0000"/>
                </a:solidFill>
              </a:rPr>
              <a:t> in </a:t>
            </a:r>
            <a:r>
              <a:rPr lang="it-IT" i="1" dirty="0" err="1" smtClean="0">
                <a:solidFill>
                  <a:srgbClr val="FF0000"/>
                </a:solidFill>
              </a:rPr>
              <a:t>z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axis</a:t>
            </a:r>
            <a:r>
              <a:rPr lang="it-IT" dirty="0" smtClean="0">
                <a:solidFill>
                  <a:srgbClr val="FF0000"/>
                </a:solidFill>
              </a:rPr>
              <a:t>:</a:t>
            </a:r>
          </a:p>
          <a:p>
            <a:r>
              <a:rPr lang="it-IT" sz="2000" i="1" dirty="0"/>
              <a:t>z</a:t>
            </a:r>
            <a:r>
              <a:rPr lang="it-IT" sz="2000" i="1" baseline="-25000" dirty="0" smtClean="0"/>
              <a:t>0</a:t>
            </a:r>
            <a:r>
              <a:rPr lang="it-IT" sz="2000" i="1" dirty="0" smtClean="0"/>
              <a:t> = 2𝜎</a:t>
            </a:r>
            <a:r>
              <a:rPr lang="it-IT" sz="2000" i="1" baseline="-25000" dirty="0" err="1" smtClean="0"/>
              <a:t>z</a:t>
            </a:r>
            <a:endParaRPr lang="it-IT" sz="2000" i="1" baseline="-25000" dirty="0" smtClean="0"/>
          </a:p>
        </p:txBody>
      </p:sp>
      <p:sp>
        <p:nvSpPr>
          <p:cNvPr id="25" name="CasellaDiTesto 24"/>
          <p:cNvSpPr txBox="1"/>
          <p:nvPr/>
        </p:nvSpPr>
        <p:spPr>
          <a:xfrm>
            <a:off x="4311194" y="4357432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(9.1)</a:t>
            </a:r>
            <a:endParaRPr lang="it-IT" sz="2000" b="1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4314471" y="4766517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(9.2)</a:t>
            </a:r>
            <a:endParaRPr lang="it-IT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ttangolo 26"/>
              <p:cNvSpPr/>
              <p:nvPr/>
            </p:nvSpPr>
            <p:spPr>
              <a:xfrm>
                <a:off x="2046672" y="4283869"/>
                <a:ext cx="1972848" cy="9161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it-IT" sz="2400" i="1" smtClean="0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it-IT" sz="2400" i="1">
                                    <a:latin typeface="Cambria Math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it-IT" sz="2400" i="1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400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2400" b="0" i="1" smtClean="0">
                                            <a:latin typeface="Cambria Math" charset="0"/>
                                          </a:rPr>
                                          <m:t>𝑧</m:t>
                                        </m:r>
                                      </m:e>
                                      <m:sub>
                                        <m:r>
                                          <a:rPr lang="it-IT" sz="2400" b="0" i="1" smtClean="0">
                                            <a:latin typeface="Cambria Math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it-IT" sz="2400" i="0">
                                    <a:latin typeface="Cambria Math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it-IT" sz="2400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it-IT" sz="2400" i="0">
                                        <a:latin typeface="Cambria Math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acc>
                                  <m:accPr>
                                    <m:chr m:val="̇"/>
                                    <m:ctrlPr>
                                      <a:rPr lang="it-IT" sz="2400" i="1">
                                        <a:latin typeface="Cambria Math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𝑥</m:t>
                                    </m:r>
                                  </m:e>
                                </m:acc>
                                <m:d>
                                  <m:dPr>
                                    <m:ctrlPr>
                                      <a:rPr lang="it-IT" sz="2400" i="1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𝑧</m:t>
                                        </m:r>
                                      </m:e>
                                      <m:sub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it-IT" sz="2400" i="0">
                                    <a:latin typeface="Cambria Math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it-IT" sz="2400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𝑥</m:t>
                                    </m:r>
                                    <m:r>
                                      <a:rPr lang="it-IT" sz="2400" i="0">
                                        <a:latin typeface="Cambria Math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27" name="Rettangolo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6672" y="4283869"/>
                <a:ext cx="1972848" cy="91614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Connettore 2 27"/>
          <p:cNvCxnSpPr/>
          <p:nvPr/>
        </p:nvCxnSpPr>
        <p:spPr>
          <a:xfrm flipH="1">
            <a:off x="3159360" y="3515598"/>
            <a:ext cx="0" cy="76827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ttangolo 28"/>
              <p:cNvSpPr/>
              <p:nvPr/>
            </p:nvSpPr>
            <p:spPr>
              <a:xfrm>
                <a:off x="239157" y="5236684"/>
                <a:ext cx="8544555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 smtClean="0"/>
                  <a:t>Where:</a:t>
                </a:r>
              </a:p>
              <a:p>
                <a:pPr marL="74295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</m:e>
                      <m:sub>
                        <m:r>
                          <a:rPr lang="it-IT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 smtClean="0">
                    <a:latin typeface="Cambria Math" charset="0"/>
                  </a:rPr>
                  <a:t>  </a:t>
                </a:r>
                <a:r>
                  <a:rPr lang="en-GB" dirty="0">
                    <a:latin typeface="Cambria Math" charset="0"/>
                  </a:rPr>
                  <a:t>is the electron position </a:t>
                </a:r>
                <a:r>
                  <a:rPr lang="en-GB" dirty="0" smtClean="0">
                    <a:latin typeface="Cambria Math" charset="0"/>
                  </a:rPr>
                  <a:t>at bunch head;</a:t>
                </a:r>
              </a:p>
              <a:p>
                <a:pPr marL="74295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</a:rPr>
                          <m:t>𝑣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𝑥</m:t>
                        </m:r>
                        <m:r>
                          <a:rPr lang="it-IT">
                            <a:latin typeface="Cambria Math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 smtClean="0">
                    <a:latin typeface="Cambria Math" charset="0"/>
                  </a:rPr>
                  <a:t> is </a:t>
                </a:r>
                <a:r>
                  <a:rPr lang="en-GB" dirty="0">
                    <a:latin typeface="Cambria Math" charset="0"/>
                  </a:rPr>
                  <a:t>the electron </a:t>
                </a:r>
                <a:r>
                  <a:rPr lang="en-GB" dirty="0" smtClean="0">
                    <a:latin typeface="Cambria Math" charset="0"/>
                  </a:rPr>
                  <a:t>velocity at </a:t>
                </a:r>
                <a:r>
                  <a:rPr lang="en-GB" dirty="0">
                    <a:latin typeface="Cambria Math" charset="0"/>
                  </a:rPr>
                  <a:t>bunch </a:t>
                </a:r>
                <a:r>
                  <a:rPr lang="en-GB" dirty="0" smtClean="0">
                    <a:latin typeface="Cambria Math" charset="0"/>
                  </a:rPr>
                  <a:t>head.</a:t>
                </a:r>
                <a:endParaRPr lang="en-GB" dirty="0">
                  <a:latin typeface="Cambria Math" charset="0"/>
                </a:endParaRPr>
              </a:p>
            </p:txBody>
          </p:sp>
        </mc:Choice>
        <mc:Fallback xmlns="">
          <p:sp>
            <p:nvSpPr>
              <p:cNvPr id="29" name="Rettangolo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157" y="5236684"/>
                <a:ext cx="8544555" cy="923330"/>
              </a:xfrm>
              <a:prstGeom prst="rect">
                <a:avLst/>
              </a:prstGeom>
              <a:blipFill rotWithShape="0">
                <a:blip r:embed="rId5"/>
                <a:stretch>
                  <a:fillRect l="-571" t="-3289" b="-855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3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9593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40630" y="159365"/>
            <a:ext cx="8746958" cy="625471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Theoretical </a:t>
            </a:r>
            <a:r>
              <a:rPr lang="en-GB" smtClean="0"/>
              <a:t>Oscillation: Amplitude - Phase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239157" y="1390520"/>
                <a:ext cx="4491422" cy="6326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 charset="0"/>
                        </a:rPr>
                        <m:t>𝑥</m:t>
                      </m:r>
                      <m:d>
                        <m:dPr>
                          <m:ctrlPr>
                            <a:rPr lang="it-IT" sz="2400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𝑧</m:t>
                          </m:r>
                        </m:e>
                      </m:d>
                      <m:r>
                        <a:rPr lang="it-IT" sz="2400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func>
                        <m:func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mr-IN" sz="2400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sz="2400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24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𝑐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mr-IN" sz="24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𝑧</m:t>
                                  </m:r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it-IT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it-IT" sz="1600" b="1" dirty="0"/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157" y="1390520"/>
                <a:ext cx="4491422" cy="63267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sellaDiTesto 2"/>
          <p:cNvSpPr txBox="1"/>
          <p:nvPr/>
        </p:nvSpPr>
        <p:spPr>
          <a:xfrm>
            <a:off x="239157" y="873933"/>
            <a:ext cx="77364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Solution</a:t>
            </a:r>
            <a:r>
              <a:rPr lang="en-GB" sz="2000" dirty="0" smtClean="0"/>
              <a:t> of the harmonic oscillator (ultra-relativistic regime </a:t>
            </a:r>
            <a:r>
              <a:rPr lang="en-GB" sz="2000" i="1" dirty="0" smtClean="0"/>
              <a:t>t = z/c</a:t>
            </a:r>
            <a:r>
              <a:rPr lang="en-GB" sz="2000" dirty="0" smtClean="0"/>
              <a:t>):</a:t>
            </a:r>
            <a:endParaRPr lang="en-GB" sz="20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4919589" y="1533198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(9)</a:t>
            </a:r>
            <a:endParaRPr lang="it-IT" sz="2000" b="1" dirty="0"/>
          </a:p>
        </p:txBody>
      </p:sp>
      <p:sp>
        <p:nvSpPr>
          <p:cNvPr id="10" name="Cornice 9"/>
          <p:cNvSpPr/>
          <p:nvPr/>
        </p:nvSpPr>
        <p:spPr>
          <a:xfrm>
            <a:off x="1223170" y="1465575"/>
            <a:ext cx="512619" cy="573445"/>
          </a:xfrm>
          <a:prstGeom prst="frame">
            <a:avLst>
              <a:gd name="adj1" fmla="val 798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13" name="Connettore 2 12"/>
          <p:cNvCxnSpPr>
            <a:endCxn id="13" idx="2"/>
          </p:cNvCxnSpPr>
          <p:nvPr/>
        </p:nvCxnSpPr>
        <p:spPr>
          <a:xfrm flipV="1">
            <a:off x="658333" y="2022612"/>
            <a:ext cx="803767" cy="85354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50889" y="2866620"/>
            <a:ext cx="3241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Oscillation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Amplitude</a:t>
            </a:r>
            <a:endParaRPr lang="it-IT" dirty="0" smtClean="0">
              <a:solidFill>
                <a:srgbClr val="FF0000"/>
              </a:solidFill>
            </a:endParaRPr>
          </a:p>
        </p:txBody>
      </p:sp>
      <p:sp>
        <p:nvSpPr>
          <p:cNvPr id="20" name="Cornice 19"/>
          <p:cNvSpPr/>
          <p:nvPr/>
        </p:nvSpPr>
        <p:spPr>
          <a:xfrm>
            <a:off x="4019520" y="1449703"/>
            <a:ext cx="520861" cy="572909"/>
          </a:xfrm>
          <a:prstGeom prst="frame">
            <a:avLst>
              <a:gd name="adj1" fmla="val 805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21" name="Connettore 2 20"/>
          <p:cNvCxnSpPr/>
          <p:nvPr/>
        </p:nvCxnSpPr>
        <p:spPr>
          <a:xfrm flipH="1" flipV="1">
            <a:off x="4242558" y="2022614"/>
            <a:ext cx="1056424" cy="85353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CasellaDiTesto 21"/>
          <p:cNvSpPr txBox="1"/>
          <p:nvPr/>
        </p:nvSpPr>
        <p:spPr>
          <a:xfrm>
            <a:off x="5245874" y="2866620"/>
            <a:ext cx="2851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Oscillation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P</a:t>
            </a:r>
            <a:r>
              <a:rPr lang="it-IT" dirty="0" err="1" smtClean="0">
                <a:solidFill>
                  <a:srgbClr val="FF0000"/>
                </a:solidFill>
              </a:rPr>
              <a:t>hase</a:t>
            </a:r>
            <a:endParaRPr lang="it-IT" dirty="0" smtClean="0">
              <a:solidFill>
                <a:srgbClr val="FF0000"/>
              </a:solidFill>
            </a:endParaRPr>
          </a:p>
        </p:txBody>
      </p:sp>
      <p:sp>
        <p:nvSpPr>
          <p:cNvPr id="18" name="Cornice 17"/>
          <p:cNvSpPr/>
          <p:nvPr/>
        </p:nvSpPr>
        <p:spPr>
          <a:xfrm>
            <a:off x="3303449" y="1440534"/>
            <a:ext cx="362833" cy="572909"/>
          </a:xfrm>
          <a:prstGeom prst="frame">
            <a:avLst>
              <a:gd name="adj1" fmla="val 805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19" name="Connettore 2 18"/>
          <p:cNvCxnSpPr/>
          <p:nvPr/>
        </p:nvCxnSpPr>
        <p:spPr>
          <a:xfrm flipH="1" flipV="1">
            <a:off x="3480622" y="2013082"/>
            <a:ext cx="158918" cy="85353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CasellaDiTesto 22"/>
          <p:cNvSpPr txBox="1"/>
          <p:nvPr/>
        </p:nvSpPr>
        <p:spPr>
          <a:xfrm>
            <a:off x="2751549" y="2869267"/>
            <a:ext cx="285106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Traslation</a:t>
            </a:r>
            <a:r>
              <a:rPr lang="it-IT" dirty="0" smtClean="0">
                <a:solidFill>
                  <a:srgbClr val="FF0000"/>
                </a:solidFill>
              </a:rPr>
              <a:t> in </a:t>
            </a:r>
            <a:r>
              <a:rPr lang="it-IT" i="1" dirty="0" err="1" smtClean="0">
                <a:solidFill>
                  <a:srgbClr val="FF0000"/>
                </a:solidFill>
              </a:rPr>
              <a:t>z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axis</a:t>
            </a:r>
            <a:r>
              <a:rPr lang="it-IT" dirty="0" smtClean="0">
                <a:solidFill>
                  <a:srgbClr val="FF0000"/>
                </a:solidFill>
              </a:rPr>
              <a:t>:</a:t>
            </a:r>
          </a:p>
          <a:p>
            <a:r>
              <a:rPr lang="it-IT" sz="2000" i="1" dirty="0"/>
              <a:t>z</a:t>
            </a:r>
            <a:r>
              <a:rPr lang="it-IT" sz="2000" i="1" baseline="-25000" dirty="0" smtClean="0"/>
              <a:t>0</a:t>
            </a:r>
            <a:r>
              <a:rPr lang="it-IT" sz="2000" i="1" dirty="0" smtClean="0"/>
              <a:t> = 2𝜎</a:t>
            </a:r>
            <a:r>
              <a:rPr lang="it-IT" sz="2000" i="1" baseline="-25000" dirty="0" err="1" smtClean="0"/>
              <a:t>z</a:t>
            </a:r>
            <a:endParaRPr lang="it-IT" sz="2000" i="1" baseline="-25000" dirty="0" smtClean="0"/>
          </a:p>
        </p:txBody>
      </p:sp>
      <p:sp>
        <p:nvSpPr>
          <p:cNvPr id="25" name="CasellaDiTesto 24"/>
          <p:cNvSpPr txBox="1"/>
          <p:nvPr/>
        </p:nvSpPr>
        <p:spPr>
          <a:xfrm>
            <a:off x="7839010" y="4258323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(10)</a:t>
            </a:r>
            <a:endParaRPr lang="it-IT" sz="2000" b="1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7830150" y="4800663"/>
            <a:ext cx="625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(11)</a:t>
            </a:r>
            <a:endParaRPr lang="it-IT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ttangolo 26"/>
              <p:cNvSpPr/>
              <p:nvPr/>
            </p:nvSpPr>
            <p:spPr>
              <a:xfrm>
                <a:off x="75624" y="4131950"/>
                <a:ext cx="7519687" cy="1459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it-IT" sz="2400" i="1" smtClean="0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it-IT" sz="2400" i="1">
                                    <a:latin typeface="Cambria Math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it-IT" sz="2400" i="1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400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2400" b="0" i="1" smtClean="0">
                                            <a:latin typeface="Cambria Math" charset="0"/>
                                          </a:rPr>
                                          <m:t>𝑧</m:t>
                                        </m:r>
                                      </m:e>
                                      <m:sub>
                                        <m:r>
                                          <a:rPr lang="it-IT" sz="2400" b="0" i="1" smtClean="0">
                                            <a:latin typeface="Cambria Math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it-IT" sz="2400" i="0">
                                    <a:latin typeface="Cambria Math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sz="2400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400">
                                        <a:latin typeface="Cambria Math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mr-IN" sz="24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it-IT" sz="240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  <m:r>
                                  <a:rPr lang="it-IT" sz="2400" b="0" i="1" smtClean="0">
                                    <a:latin typeface="Cambria Math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it-IT" sz="2400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it-IT" sz="2400" i="0">
                                        <a:latin typeface="Cambria Math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acc>
                                  <m:accPr>
                                    <m:chr m:val="̇"/>
                                    <m:ctrlPr>
                                      <a:rPr lang="it-IT" sz="2400" i="1">
                                        <a:latin typeface="Cambria Math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𝑥</m:t>
                                    </m:r>
                                  </m:e>
                                </m:acc>
                                <m:d>
                                  <m:dPr>
                                    <m:ctrlPr>
                                      <a:rPr lang="it-IT" sz="2400" i="1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𝑧</m:t>
                                        </m:r>
                                      </m:e>
                                      <m:sub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it-IT" sz="2400" i="0">
                                    <a:latin typeface="Cambria Math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sz="2400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d>
                                          <m:dPr>
                                            <m:begChr m:val="["/>
                                            <m:endChr m:val="]"/>
                                            <m:ctrlPr>
                                              <a:rPr lang="mr-IN" sz="2400" i="1" smtClean="0">
                                                <a:latin typeface="Cambria Math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mr-IN" sz="2400" i="1" smtClean="0">
                                                    <a:latin typeface="Cambria Math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it-IT" sz="2400" b="0" i="1" smtClean="0">
                                                    <a:latin typeface="Cambria Math" charset="0"/>
                                                  </a:rPr>
                                                  <m:t>𝑑𝑥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it-IT" sz="2400" b="0" i="1" smtClean="0">
                                                    <a:latin typeface="Cambria Math" charset="0"/>
                                                  </a:rPr>
                                                  <m:t>𝑑𝑡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US" sz="2400" i="1" smtClean="0">
                                                <a:latin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it-IT" sz="2400" b="0" i="1" smtClean="0">
                                                <a:latin typeface="Cambria Math" charset="0"/>
                                              </a:rPr>
                                              <m:t>𝑧</m:t>
                                            </m:r>
                                          </m:e>
                                          <m:sub>
                                            <m:r>
                                              <a:rPr lang="it-IT" sz="2400" b="0" i="1" smtClean="0">
                                                <a:latin typeface="Cambria Math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  <m:r>
                                      <a:rPr lang="it-IT" sz="2400" b="0" i="1" smtClean="0">
                                        <a:latin typeface="Cambria Math" charset="0"/>
                                      </a:rPr>
                                      <m:t>=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d>
                                          <m:dPr>
                                            <m:begChr m:val="["/>
                                            <m:endChr m:val="]"/>
                                            <m:ctrlPr>
                                              <a:rPr lang="mr-IN" sz="2400" i="1">
                                                <a:latin typeface="Cambria Math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mr-IN" sz="2400" i="1">
                                                    <a:latin typeface="Cambria Math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it-IT" sz="2400" i="1">
                                                    <a:latin typeface="Cambria Math" charset="0"/>
                                                  </a:rPr>
                                                  <m:t>𝑑𝑥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it-IT" sz="2400" i="1">
                                                    <a:latin typeface="Cambria Math" charset="0"/>
                                                  </a:rPr>
                                                  <m:t>𝑑</m:t>
                                                </m:r>
                                                <m:r>
                                                  <a:rPr lang="it-IT" sz="2400" b="0" i="1" smtClean="0">
                                                    <a:latin typeface="Cambria Math" charset="0"/>
                                                  </a:rPr>
                                                  <m:t>𝑧</m:t>
                                                </m:r>
                                              </m:den>
                                            </m:f>
                                            <m:f>
                                              <m:fPr>
                                                <m:ctrlPr>
                                                  <a:rPr lang="mr-IN" sz="2400" i="1">
                                                    <a:latin typeface="Cambria Math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it-IT" sz="2400" i="1">
                                                    <a:latin typeface="Cambria Math" charset="0"/>
                                                  </a:rPr>
                                                  <m:t>𝑑</m:t>
                                                </m:r>
                                                <m:r>
                                                  <a:rPr lang="it-IT" sz="2400" b="0" i="1" smtClean="0">
                                                    <a:latin typeface="Cambria Math" charset="0"/>
                                                  </a:rPr>
                                                  <m:t>𝑧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it-IT" sz="2400" i="1">
                                                    <a:latin typeface="Cambria Math" charset="0"/>
                                                  </a:rPr>
                                                  <m:t>𝑑𝑡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it-IT" sz="2400" i="1">
                                                <a:latin typeface="Cambria Math" charset="0"/>
                                              </a:rPr>
                                              <m:t>𝑧</m:t>
                                            </m:r>
                                          </m:e>
                                          <m:sub>
                                            <m:r>
                                              <a:rPr lang="it-IT" sz="2400" i="1">
                                                <a:latin typeface="Cambria Math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  <m:r>
                                      <a:rPr lang="it-IT" sz="2400" b="0" i="1" smtClean="0">
                                        <a:latin typeface="Cambria Math" charset="0"/>
                                      </a:rPr>
                                      <m:t>=−</m:t>
                                    </m:r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lang="mr-IN" sz="2400" i="1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it-IT" sz="2400" i="1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𝑐</m:t>
                                    </m:r>
                                  </m:den>
                                </m:f>
                                <m:func>
                                  <m:funcPr>
                                    <m:ctrlPr>
                                      <a:rPr lang="it-IT" sz="2400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it-IT" sz="2400">
                                        <a:latin typeface="Cambria Math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mr-IN" sz="24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it-IT" sz="240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  <m:r>
                                  <a:rPr lang="it-IT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𝑐</m:t>
                                </m:r>
                                <m:r>
                                  <a:rPr lang="it-IT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it-IT" sz="2400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𝑥</m:t>
                                    </m:r>
                                    <m:r>
                                      <a:rPr lang="it-IT" sz="2400" i="0">
                                        <a:latin typeface="Cambria Math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27" name="Rettangolo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24" y="4131950"/>
                <a:ext cx="7519687" cy="1459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Connettore 2 27"/>
          <p:cNvCxnSpPr/>
          <p:nvPr/>
        </p:nvCxnSpPr>
        <p:spPr>
          <a:xfrm flipH="1">
            <a:off x="3159360" y="3515598"/>
            <a:ext cx="0" cy="76827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3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494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40630" y="159365"/>
            <a:ext cx="8746958" cy="625471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Theoretical </a:t>
            </a:r>
            <a:r>
              <a:rPr lang="en-GB" dirty="0" smtClean="0"/>
              <a:t>Oscillation: Amplitude - Phase</a:t>
            </a:r>
            <a:endParaRPr lang="en-GB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6334965" y="784836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(10)</a:t>
            </a:r>
            <a:endParaRPr lang="it-IT" sz="2000" b="1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6326105" y="1327176"/>
            <a:ext cx="625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(11)</a:t>
            </a:r>
            <a:endParaRPr lang="it-IT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ttangolo 26"/>
              <p:cNvSpPr/>
              <p:nvPr/>
            </p:nvSpPr>
            <p:spPr>
              <a:xfrm>
                <a:off x="2697809" y="675600"/>
                <a:ext cx="2980239" cy="1459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it-IT" sz="2400" i="1" smtClean="0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sz="2400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400">
                                        <a:latin typeface="Cambria Math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mr-IN" sz="24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it-IT" sz="240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  <m:r>
                                  <a:rPr lang="it-IT" sz="2400" b="0" i="1" smtClean="0">
                                    <a:latin typeface="Cambria Math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it-IT" sz="2400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it-IT" sz="2400" i="0">
                                        <a:latin typeface="Cambria Math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it-IT" sz="2400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it-IT" sz="2400">
                                        <a:latin typeface="Cambria Math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mr-IN" sz="24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it-IT" sz="240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  <m:r>
                                  <a:rPr lang="it-IT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=−</m:t>
                                </m:r>
                                <m:f>
                                  <m:fPr>
                                    <m:ctrlPr>
                                      <a:rPr lang="mr-IN" sz="24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it-IT" sz="2400" i="1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𝑥</m:t>
                                        </m:r>
                                        <m:r>
                                          <a:rPr lang="it-IT" sz="2400">
                                            <a:latin typeface="Cambria Math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it-IT" sz="2400" i="1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27" name="Rettangolo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7809" y="675600"/>
                <a:ext cx="2980239" cy="1459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CasellaDiTesto 23"/>
          <p:cNvSpPr txBox="1"/>
          <p:nvPr/>
        </p:nvSpPr>
        <p:spPr>
          <a:xfrm>
            <a:off x="827636" y="3250493"/>
            <a:ext cx="1560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smtClean="0"/>
              <a:t>(10)</a:t>
            </a:r>
            <a:r>
              <a:rPr lang="it-IT" sz="2000" b="1" baseline="30000" smtClean="0"/>
              <a:t>2</a:t>
            </a:r>
            <a:r>
              <a:rPr lang="it-IT" sz="2000" b="1" smtClean="0"/>
              <a:t> + (11)</a:t>
            </a:r>
            <a:r>
              <a:rPr lang="it-IT" sz="2000" b="1" baseline="30000" smtClean="0"/>
              <a:t>2</a:t>
            </a:r>
            <a:endParaRPr lang="it-IT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ttangolo 28"/>
              <p:cNvSpPr/>
              <p:nvPr/>
            </p:nvSpPr>
            <p:spPr>
              <a:xfrm>
                <a:off x="2337769" y="2944346"/>
                <a:ext cx="3988336" cy="20455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it-IT" sz="2400" i="1" smtClean="0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it-IT" sz="2400" i="1" smtClean="0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𝐴</m:t>
                                        </m:r>
                                      </m:e>
                                      <m:sub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it-IT" sz="2400" b="0" i="1" smtClean="0">
                                        <a:latin typeface="Cambria Math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it-IT" sz="2400" b="0" i="1" smtClean="0">
                                    <a:latin typeface="Cambria Math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it-IT" sz="2400" b="0" i="1" smtClean="0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it-IT" sz="2400" i="1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it-IT" sz="2400">
                                            <a:latin typeface="Cambria Math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it-IT" sz="2400" b="0" i="1" smtClean="0">
                                        <a:latin typeface="Cambria Math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it-IT" sz="2400" b="0" i="1" smtClean="0">
                                    <a:latin typeface="Cambria Math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it-IT" sz="2400" b="0" i="1" smtClean="0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mr-IN" sz="2400" b="0" i="1" smtClean="0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mr-IN" sz="240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it-IT" sz="2400" i="1">
                                                    <a:latin typeface="Cambria Math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it-IT" sz="2400" i="1">
                                                    <a:latin typeface="Cambria Math" charset="0"/>
                                                  </a:rPr>
                                                  <m:t>𝑣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it-IT" sz="2400" i="1">
                                                    <a:latin typeface="Cambria Math" charset="0"/>
                                                  </a:rPr>
                                                  <m:t>𝑥</m:t>
                                                </m:r>
                                                <m:r>
                                                  <a:rPr lang="it-IT" sz="2400">
                                                    <a:latin typeface="Cambria Math" charset="0"/>
                                                  </a:rPr>
                                                  <m:t>0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it-IT" sz="2400" i="1">
                                                    <a:latin typeface="Cambria Math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it-IT" sz="2400" i="1">
                                                    <a:latin typeface="Cambria Math" charset="0"/>
                                                  </a:rPr>
                                                  <m:t>𝜔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it-IT" sz="2400" i="1">
                                                    <a:latin typeface="Cambria Math" charset="0"/>
                                                  </a:rPr>
                                                  <m:t>𝑥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lang="it-IT" sz="2400" b="0" i="1" smtClean="0">
                                        <a:latin typeface="Cambria Math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it-IT" sz="24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it-IT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=−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𝑎𝑟𝑐𝑡𝑎𝑛</m:t>
                                    </m:r>
                                  </m:e>
                                  <m:sub>
                                    <m:r>
                                      <a:rPr lang="it-IT" sz="24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𝐼𝑉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mr-IN" sz="24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mr-IN" sz="2400" b="0" i="1" smtClean="0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fPr>
                                      <m:num>
                                        <m:f>
                                          <m:fPr>
                                            <m:type m:val="skw"/>
                                            <m:ctrlPr>
                                              <a:rPr lang="mr-IN" sz="2400" b="0" i="1" smtClean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it-IT" sz="2400" i="1">
                                                    <a:latin typeface="Cambria Math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it-IT" sz="2400" i="1">
                                                    <a:latin typeface="Cambria Math" charset="0"/>
                                                  </a:rPr>
                                                  <m:t>𝑣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it-IT" sz="2400" i="1">
                                                    <a:latin typeface="Cambria Math" charset="0"/>
                                                  </a:rPr>
                                                  <m:t>𝑥</m:t>
                                                </m:r>
                                                <m:r>
                                                  <a:rPr lang="it-IT" sz="2400">
                                                    <a:latin typeface="Cambria Math" charset="0"/>
                                                  </a:rPr>
                                                  <m:t>0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it-IT" sz="2400" i="1">
                                                    <a:latin typeface="Cambria Math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it-IT" sz="2400" i="1">
                                                    <a:latin typeface="Cambria Math" charset="0"/>
                                                  </a:rPr>
                                                  <m:t>𝜔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it-IT" sz="2400" i="1">
                                                    <a:latin typeface="Cambria Math" charset="0"/>
                                                  </a:rPr>
                                                  <m:t>𝑥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it-IT" sz="2400" i="1">
                                                <a:latin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it-IT" sz="2400" i="1">
                                                <a:latin typeface="Cambria Math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it-IT" sz="2400">
                                                <a:latin typeface="Cambria Math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29" name="Rettangolo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7769" y="2944346"/>
                <a:ext cx="3988336" cy="204556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Freccia giù 29"/>
          <p:cNvSpPr/>
          <p:nvPr/>
        </p:nvSpPr>
        <p:spPr>
          <a:xfrm>
            <a:off x="4198851" y="1881280"/>
            <a:ext cx="447249" cy="1065363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CasellaDiTesto 30"/>
          <p:cNvSpPr txBox="1"/>
          <p:nvPr/>
        </p:nvSpPr>
        <p:spPr>
          <a:xfrm>
            <a:off x="827636" y="4210145"/>
            <a:ext cx="12926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smtClean="0"/>
              <a:t>(11) / (10)</a:t>
            </a:r>
            <a:endParaRPr lang="it-IT" sz="2000" b="1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6326105" y="3050438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(12)</a:t>
            </a:r>
            <a:endParaRPr lang="it-IT" sz="2000" b="1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6334965" y="4041352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(13)</a:t>
            </a:r>
            <a:endParaRPr lang="it-IT" sz="2000" b="1" dirty="0"/>
          </a:p>
        </p:txBody>
      </p:sp>
      <p:sp>
        <p:nvSpPr>
          <p:cNvPr id="17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4818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40630" y="159365"/>
            <a:ext cx="8746958" cy="625471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Theoretical </a:t>
            </a:r>
            <a:r>
              <a:rPr lang="en-GB" smtClean="0"/>
              <a:t>Oscillation: Amplitude - Phase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239157" y="1390520"/>
                <a:ext cx="4491422" cy="6326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 charset="0"/>
                        </a:rPr>
                        <m:t>𝑥</m:t>
                      </m:r>
                      <m:d>
                        <m:dPr>
                          <m:ctrlPr>
                            <a:rPr lang="it-IT" sz="2400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𝑧</m:t>
                          </m:r>
                        </m:e>
                      </m:d>
                      <m:r>
                        <a:rPr lang="it-IT" sz="2400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func>
                        <m:func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mr-IN" sz="2400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sz="2400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24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𝑐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mr-IN" sz="24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𝑧</m:t>
                                  </m:r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it-IT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it-IT" sz="1600" b="1" dirty="0"/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157" y="1390520"/>
                <a:ext cx="4491422" cy="63267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sellaDiTesto 2"/>
          <p:cNvSpPr txBox="1"/>
          <p:nvPr/>
        </p:nvSpPr>
        <p:spPr>
          <a:xfrm>
            <a:off x="239157" y="873933"/>
            <a:ext cx="77364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Solution</a:t>
            </a:r>
            <a:r>
              <a:rPr lang="en-GB" sz="2000" dirty="0" smtClean="0"/>
              <a:t> of the harmonic oscillator (ultra-relativistic regime </a:t>
            </a:r>
            <a:r>
              <a:rPr lang="en-GB" sz="2000" i="1" dirty="0" smtClean="0"/>
              <a:t>t = z/c</a:t>
            </a:r>
            <a:r>
              <a:rPr lang="en-GB" sz="2000" dirty="0" smtClean="0"/>
              <a:t>):</a:t>
            </a:r>
            <a:endParaRPr lang="en-GB" sz="20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4919589" y="1533198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(9)</a:t>
            </a:r>
            <a:endParaRPr lang="it-IT" sz="2000" b="1" dirty="0"/>
          </a:p>
        </p:txBody>
      </p:sp>
      <p:sp>
        <p:nvSpPr>
          <p:cNvPr id="10" name="Cornice 9"/>
          <p:cNvSpPr/>
          <p:nvPr/>
        </p:nvSpPr>
        <p:spPr>
          <a:xfrm>
            <a:off x="1223170" y="1465575"/>
            <a:ext cx="512619" cy="573445"/>
          </a:xfrm>
          <a:prstGeom prst="frame">
            <a:avLst>
              <a:gd name="adj1" fmla="val 798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13" name="Connettore 2 12"/>
          <p:cNvCxnSpPr>
            <a:endCxn id="13" idx="2"/>
          </p:cNvCxnSpPr>
          <p:nvPr/>
        </p:nvCxnSpPr>
        <p:spPr>
          <a:xfrm flipV="1">
            <a:off x="658333" y="2022612"/>
            <a:ext cx="803767" cy="85354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50889" y="2866620"/>
            <a:ext cx="3241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Oscillation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Amplitude</a:t>
            </a:r>
            <a:r>
              <a:rPr lang="it-IT" dirty="0" smtClean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20" name="Cornice 19"/>
          <p:cNvSpPr/>
          <p:nvPr/>
        </p:nvSpPr>
        <p:spPr>
          <a:xfrm>
            <a:off x="4019520" y="1449703"/>
            <a:ext cx="520861" cy="572909"/>
          </a:xfrm>
          <a:prstGeom prst="frame">
            <a:avLst>
              <a:gd name="adj1" fmla="val 805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21" name="Connettore 2 20"/>
          <p:cNvCxnSpPr/>
          <p:nvPr/>
        </p:nvCxnSpPr>
        <p:spPr>
          <a:xfrm flipH="1" flipV="1">
            <a:off x="4242558" y="2022614"/>
            <a:ext cx="1056424" cy="85353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CasellaDiTesto 21"/>
          <p:cNvSpPr txBox="1"/>
          <p:nvPr/>
        </p:nvSpPr>
        <p:spPr>
          <a:xfrm>
            <a:off x="5245874" y="2866620"/>
            <a:ext cx="2851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Oscillation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P</a:t>
            </a:r>
            <a:r>
              <a:rPr lang="it-IT" dirty="0" err="1" smtClean="0">
                <a:solidFill>
                  <a:srgbClr val="FF0000"/>
                </a:solidFill>
              </a:rPr>
              <a:t>hase</a:t>
            </a:r>
            <a:r>
              <a:rPr lang="it-IT" dirty="0" smtClean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18" name="Cornice 17"/>
          <p:cNvSpPr/>
          <p:nvPr/>
        </p:nvSpPr>
        <p:spPr>
          <a:xfrm>
            <a:off x="3303449" y="1440534"/>
            <a:ext cx="362833" cy="572909"/>
          </a:xfrm>
          <a:prstGeom prst="frame">
            <a:avLst>
              <a:gd name="adj1" fmla="val 805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19" name="Connettore 2 18"/>
          <p:cNvCxnSpPr/>
          <p:nvPr/>
        </p:nvCxnSpPr>
        <p:spPr>
          <a:xfrm flipH="1" flipV="1">
            <a:off x="3480622" y="2013082"/>
            <a:ext cx="158918" cy="85353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CasellaDiTesto 22"/>
          <p:cNvSpPr txBox="1"/>
          <p:nvPr/>
        </p:nvSpPr>
        <p:spPr>
          <a:xfrm>
            <a:off x="2751550" y="2869267"/>
            <a:ext cx="216804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Traslation</a:t>
            </a:r>
            <a:r>
              <a:rPr lang="it-IT" dirty="0" smtClean="0">
                <a:solidFill>
                  <a:srgbClr val="FF0000"/>
                </a:solidFill>
              </a:rPr>
              <a:t> in </a:t>
            </a:r>
            <a:r>
              <a:rPr lang="it-IT" i="1" dirty="0" err="1" smtClean="0">
                <a:solidFill>
                  <a:srgbClr val="FF0000"/>
                </a:solidFill>
              </a:rPr>
              <a:t>z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axis</a:t>
            </a:r>
            <a:r>
              <a:rPr lang="it-IT" dirty="0" smtClean="0">
                <a:solidFill>
                  <a:srgbClr val="FF0000"/>
                </a:solidFill>
              </a:rPr>
              <a:t>:</a:t>
            </a:r>
          </a:p>
          <a:p>
            <a:r>
              <a:rPr lang="it-IT" sz="2000" i="1" dirty="0"/>
              <a:t>z</a:t>
            </a:r>
            <a:r>
              <a:rPr lang="it-IT" sz="2000" i="1" baseline="-25000" dirty="0" smtClean="0"/>
              <a:t>0</a:t>
            </a:r>
            <a:r>
              <a:rPr lang="it-IT" sz="2000" i="1" dirty="0" smtClean="0"/>
              <a:t> = 2𝜎</a:t>
            </a:r>
            <a:r>
              <a:rPr lang="it-IT" sz="2000" i="1" baseline="-25000" dirty="0" err="1" smtClean="0"/>
              <a:t>z</a:t>
            </a:r>
            <a:endParaRPr lang="it-IT" sz="2000" i="1" baseline="-25000" dirty="0" smtClean="0"/>
          </a:p>
        </p:txBody>
      </p:sp>
      <p:sp>
        <p:nvSpPr>
          <p:cNvPr id="24" name="Cornice 23"/>
          <p:cNvSpPr/>
          <p:nvPr/>
        </p:nvSpPr>
        <p:spPr>
          <a:xfrm>
            <a:off x="2300626" y="1274043"/>
            <a:ext cx="419176" cy="406791"/>
          </a:xfrm>
          <a:prstGeom prst="frame">
            <a:avLst>
              <a:gd name="adj1" fmla="val 805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29" name="Connettore 2 28"/>
          <p:cNvCxnSpPr/>
          <p:nvPr/>
        </p:nvCxnSpPr>
        <p:spPr>
          <a:xfrm flipH="1" flipV="1">
            <a:off x="2520159" y="1726989"/>
            <a:ext cx="325911" cy="227766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ttangolo 5"/>
              <p:cNvSpPr/>
              <p:nvPr/>
            </p:nvSpPr>
            <p:spPr>
              <a:xfrm>
                <a:off x="-77430" y="3129228"/>
                <a:ext cx="2417649" cy="742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2000" i="1">
                              <a:latin typeface="Cambria Math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latin typeface="Cambria Math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it-IT" sz="200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</m:sSub>
                        </m:e>
                        <m:sup>
                          <m:r>
                            <a:rPr lang="it-IT" sz="20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it-IT" sz="2000" i="1">
                          <a:latin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it-IT" sz="2000" i="1">
                              <a:latin typeface="Cambria Math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it-IT" sz="20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latin typeface="Cambria Math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it-IT" sz="2000">
                                  <a:latin typeface="Cambria Math" charset="0"/>
                                </a:rPr>
                                <m:t>0</m:t>
                              </m:r>
                            </m:sub>
                          </m:sSub>
                        </m:e>
                        <m:sup>
                          <m:r>
                            <a:rPr lang="it-IT" sz="20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it-IT" sz="2000" i="1">
                          <a:latin typeface="Cambria Math" charset="0"/>
                        </a:rPr>
                        <m:t>+</m:t>
                      </m:r>
                      <m:sSup>
                        <m:sSupPr>
                          <m:ctrlPr>
                            <a:rPr lang="it-IT" sz="2000" i="1">
                              <a:latin typeface="Cambria Math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mr-IN" sz="2000" i="1">
                                  <a:latin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sz="20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20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000" i="1">
                                          <a:latin typeface="Cambria Math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it-IT" sz="20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  <m:r>
                                        <a:rPr lang="it-IT" sz="2000">
                                          <a:latin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20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000" i="1">
                                          <a:latin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sz="20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 sz="20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6" name="Rettango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7430" y="3129228"/>
                <a:ext cx="2417649" cy="7428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CasellaDiTesto 29"/>
          <p:cNvSpPr txBox="1"/>
          <p:nvPr/>
        </p:nvSpPr>
        <p:spPr>
          <a:xfrm>
            <a:off x="2111536" y="3273411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(12)</a:t>
            </a:r>
            <a:endParaRPr lang="it-IT" sz="2000" b="1" dirty="0"/>
          </a:p>
        </p:txBody>
      </p:sp>
      <p:sp>
        <p:nvSpPr>
          <p:cNvPr id="31" name="CasellaDiTesto 30"/>
          <p:cNvSpPr txBox="1"/>
          <p:nvPr/>
        </p:nvSpPr>
        <p:spPr>
          <a:xfrm>
            <a:off x="1622667" y="4004650"/>
            <a:ext cx="3567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Oscillation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A</a:t>
            </a:r>
            <a:r>
              <a:rPr lang="it-IT" dirty="0" err="1" smtClean="0">
                <a:solidFill>
                  <a:srgbClr val="FF0000"/>
                </a:solidFill>
              </a:rPr>
              <a:t>ngular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Frequency</a:t>
            </a:r>
            <a:r>
              <a:rPr lang="it-IT" dirty="0" smtClean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33" name="CasellaDiTesto 32"/>
          <p:cNvSpPr txBox="1"/>
          <p:nvPr/>
        </p:nvSpPr>
        <p:spPr>
          <a:xfrm>
            <a:off x="4613611" y="4531352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(3)</a:t>
            </a:r>
            <a:endParaRPr lang="it-IT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ttangolo 13"/>
              <p:cNvSpPr/>
              <p:nvPr/>
            </p:nvSpPr>
            <p:spPr>
              <a:xfrm>
                <a:off x="5259174" y="3147986"/>
                <a:ext cx="3182923" cy="9187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𝜑</m:t>
                          </m:r>
                        </m:e>
                        <m:sub>
                          <m:r>
                            <a:rPr lang="it-IT" sz="20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it-IT" sz="20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=−</m:t>
                      </m:r>
                      <m:sSub>
                        <m:sSubPr>
                          <m:ctrlPr>
                            <a:rPr lang="en-US" sz="20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𝑎𝑟𝑐𝑡𝑎𝑛</m:t>
                          </m:r>
                        </m:e>
                        <m:sub>
                          <m:r>
                            <a:rPr lang="it-IT" sz="20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𝐼𝑉</m:t>
                          </m:r>
                        </m:sub>
                      </m:sSub>
                      <m:d>
                        <m:dPr>
                          <m:ctrlPr>
                            <a:rPr lang="mr-IN" sz="20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mr-IN" sz="20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f>
                                <m:fPr>
                                  <m:type m:val="skw"/>
                                  <m:ctrlPr>
                                    <a:rPr lang="mr-IN" sz="20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20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000" i="1">
                                          <a:latin typeface="Cambria Math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it-IT" sz="20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  <m:r>
                                        <a:rPr lang="it-IT" sz="2000">
                                          <a:latin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20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000" i="1">
                                          <a:latin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sz="20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den>
                              </m:f>
                            </m:num>
                            <m:den>
                              <m:sSub>
                                <m:sSubPr>
                                  <m:ctrlPr>
                                    <a:rPr lang="it-IT" sz="20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i="1">
                                      <a:latin typeface="Cambria Math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sz="2000">
                                      <a:latin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4" name="Rettangolo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9174" y="3147986"/>
                <a:ext cx="3182923" cy="91877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CasellaDiTesto 33"/>
          <p:cNvSpPr txBox="1"/>
          <p:nvPr/>
        </p:nvSpPr>
        <p:spPr>
          <a:xfrm>
            <a:off x="8284429" y="3370538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(13)</a:t>
            </a:r>
            <a:endParaRPr lang="it-IT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/>
              <p:cNvSpPr txBox="1"/>
              <p:nvPr/>
            </p:nvSpPr>
            <p:spPr>
              <a:xfrm>
                <a:off x="1522508" y="4350967"/>
                <a:ext cx="3091103" cy="909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it-IT" sz="2000" b="0" i="1" smtClean="0">
                          <a:latin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mr-IN" sz="2000" b="0" i="1" smtClean="0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mr-IN" sz="2000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i="1">
                                      <a:latin typeface="Cambria Math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it-IT" sz="2000" i="1">
                                      <a:latin typeface="Cambria Math" charset="0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it-IT" sz="2000" i="1">
                                      <a:latin typeface="Cambria Math" charset="0"/>
                                    </a:rPr>
                                    <m:t>𝑧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sz="2000" b="0" i="1" smtClean="0">
                                  <a:latin typeface="Cambria Math" charset="0"/>
                                </a:rPr>
                                <m:t>2</m:t>
                              </m:r>
                              <m:r>
                                <a:rPr lang="it-IT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mr-IN" sz="200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20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it-IT" sz="2000" b="0" i="1" smtClean="0">
                                      <a:latin typeface="Cambria Math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rad>
                    </m:oMath>
                  </m:oMathPara>
                </a14:m>
                <a:endParaRPr lang="it-IT" b="1" dirty="0"/>
              </a:p>
            </p:txBody>
          </p:sp>
        </mc:Choice>
        <mc:Fallback xmlns="">
          <p:sp>
            <p:nvSpPr>
              <p:cNvPr id="27" name="CasellaDiTesto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2508" y="4350967"/>
                <a:ext cx="3091103" cy="9093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3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3242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2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20" name="Titolo 1"/>
          <p:cNvSpPr txBox="1">
            <a:spLocks/>
          </p:cNvSpPr>
          <p:nvPr/>
        </p:nvSpPr>
        <p:spPr>
          <a:xfrm>
            <a:off x="9803" y="21671"/>
            <a:ext cx="8746958" cy="12341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dirty="0"/>
              <a:t>Theoretical </a:t>
            </a:r>
            <a:r>
              <a:rPr lang="en-GB" sz="3300" dirty="0" smtClean="0"/>
              <a:t>Oscillation:</a:t>
            </a:r>
          </a:p>
          <a:p>
            <a:r>
              <a:rPr lang="en-GB" sz="2900" dirty="0" smtClean="0"/>
              <a:t>Linear Region</a:t>
            </a:r>
            <a:endParaRPr lang="en-GB" sz="29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asellaDiTesto 20"/>
              <p:cNvSpPr txBox="1"/>
              <p:nvPr/>
            </p:nvSpPr>
            <p:spPr>
              <a:xfrm>
                <a:off x="520457" y="1077078"/>
                <a:ext cx="2932085" cy="6115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𝑟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i="1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i="1">
                                  <a:latin typeface="Cambria Math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i="1">
                                  <a:latin typeface="Cambria Math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a:rPr lang="it-IT" i="1">
                              <a:latin typeface="Cambria Math" charset="0"/>
                            </a:rPr>
                            <m:t>2</m:t>
                          </m:r>
                          <m: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𝐿</m:t>
                          </m:r>
                        </m:den>
                      </m:f>
                      <m:f>
                        <m:fPr>
                          <m:ctrlPr>
                            <a:rPr lang="mr-IN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it-IT" i="1">
                                  <a:latin typeface="Cambria Math" charset="0"/>
                                </a:rPr>
                                <m:t>𝑁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mr-IN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it-IT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mr-IN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mr-IN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it-IT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𝑁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it-IT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it-IT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21" name="CasellaDiTesto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457" y="1077078"/>
                <a:ext cx="2932085" cy="61151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CasellaDiTesto 21"/>
          <p:cNvSpPr txBox="1"/>
          <p:nvPr/>
        </p:nvSpPr>
        <p:spPr>
          <a:xfrm>
            <a:off x="-414" y="1220580"/>
            <a:ext cx="595035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(14)</a:t>
            </a:r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r>
              <a:rPr lang="it-IT" dirty="0" smtClean="0"/>
              <a:t>(15)</a:t>
            </a:r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r>
              <a:rPr lang="it-IT" dirty="0" smtClean="0"/>
              <a:t>(16)</a:t>
            </a:r>
            <a:endParaRPr lang="it-IT" dirty="0"/>
          </a:p>
        </p:txBody>
      </p:sp>
      <p:sp>
        <p:nvSpPr>
          <p:cNvPr id="24" name="Freccia giù 23"/>
          <p:cNvSpPr/>
          <p:nvPr/>
        </p:nvSpPr>
        <p:spPr>
          <a:xfrm>
            <a:off x="2202885" y="1797253"/>
            <a:ext cx="447249" cy="1065363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/>
              <p:cNvSpPr txBox="1"/>
              <p:nvPr/>
            </p:nvSpPr>
            <p:spPr>
              <a:xfrm>
                <a:off x="1410291" y="3988303"/>
                <a:ext cx="773610" cy="4675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160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sz="1600" b="0" i="1" smtClean="0">
                              <a:latin typeface="Cambria Math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latin typeface="Cambria Math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charset="0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r>
                            <a:rPr lang="it-IT" sz="1600" b="0" i="1" smtClean="0">
                              <a:latin typeface="Cambria Math" charset="0"/>
                            </a:rPr>
                            <m:t>𝑑𝑟</m:t>
                          </m:r>
                        </m:den>
                      </m:f>
                      <m:r>
                        <a:rPr lang="it-IT" sz="1600" b="0" i="0" smtClean="0">
                          <a:latin typeface="Cambria Math" charset="0"/>
                        </a:rPr>
                        <m:t>=0</m:t>
                      </m:r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27" name="CasellaDiTesto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0291" y="3988303"/>
                <a:ext cx="773610" cy="46750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asellaDiTesto 32"/>
              <p:cNvSpPr txBox="1"/>
              <p:nvPr/>
            </p:nvSpPr>
            <p:spPr>
              <a:xfrm>
                <a:off x="519290" y="4937714"/>
                <a:ext cx="3462551" cy="4403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it-IT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𝑁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it-IT" b="0" i="1" smtClean="0">
                                  <a:latin typeface="Cambria Math" charset="0"/>
                                </a:rPr>
                                <m:t>=</m:t>
                              </m:r>
                              <m:r>
                                <a:rPr lang="it-IT" i="1">
                                  <a:latin typeface="Cambria Math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it-IT" i="1">
                                  <a:latin typeface="Cambria Math" charset="0"/>
                                </a:rPr>
                                <m:t>𝑁</m:t>
                              </m:r>
                            </m:sub>
                          </m:sSub>
                        </m:e>
                        <m:sup>
                          <m:r>
                            <a:rPr lang="it-IT" b="0" i="1" smtClean="0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mr-IN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mr-IN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𝑁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it-IT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it-IT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sSup>
                        <m:sSupPr>
                          <m:ctrlP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mr-IN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mr-IN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𝑁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it-IT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it-IT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−1=0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3" name="CasellaDiTesto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290" y="4937714"/>
                <a:ext cx="3462551" cy="44037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CasellaDiTesto 37"/>
              <p:cNvSpPr txBox="1"/>
              <p:nvPr/>
            </p:nvSpPr>
            <p:spPr>
              <a:xfrm>
                <a:off x="4178561" y="1072488"/>
                <a:ext cx="821507" cy="5211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charset="0"/>
                            </a:rPr>
                            <m:t>𝑟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𝑁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charset="0"/>
                            </a:rPr>
                            <m:t>𝑟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mr-IN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38" name="CasellaDiTesto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8561" y="1072488"/>
                <a:ext cx="821507" cy="521168"/>
              </a:xfrm>
              <a:prstGeom prst="rect">
                <a:avLst/>
              </a:prstGeom>
              <a:blipFill rotWithShape="0">
                <a:blip r:embed="rId8"/>
                <a:stretch>
                  <a:fillRect b="-117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CasellaDiTesto 38"/>
              <p:cNvSpPr txBox="1"/>
              <p:nvPr/>
            </p:nvSpPr>
            <p:spPr>
              <a:xfrm>
                <a:off x="519290" y="3030264"/>
                <a:ext cx="4415504" cy="5923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charset="0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r>
                            <a:rPr lang="it-IT" b="0" i="1" smtClean="0">
                              <a:latin typeface="Cambria Math" charset="0"/>
                            </a:rPr>
                            <m:t>𝑑𝑟</m:t>
                          </m:r>
                        </m:den>
                      </m:f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i="1">
                                  <a:latin typeface="Cambria Math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i="1">
                                  <a:latin typeface="Cambria Math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a:rPr lang="it-IT" i="1">
                              <a:latin typeface="Cambria Math" charset="0"/>
                            </a:rPr>
                            <m:t>2</m:t>
                          </m:r>
                          <m: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𝐿</m:t>
                          </m:r>
                          <m:sSup>
                            <m:sSupPr>
                              <m:ctrlPr>
                                <a:rPr lang="mr-IN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𝑁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it-IT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mr-IN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mr-IN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𝑁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mr-IN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mr-IN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it-IT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𝑁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it-IT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it-IT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r>
                            <a:rPr lang="it-IT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mr-IN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mr-IN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it-IT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𝑁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it-IT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it-IT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r>
                            <a:rPr lang="it-IT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39" name="CasellaDiTesto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290" y="3030264"/>
                <a:ext cx="4415504" cy="59234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ttangolo 1"/>
              <p:cNvSpPr/>
              <p:nvPr/>
            </p:nvSpPr>
            <p:spPr>
              <a:xfrm>
                <a:off x="1010040" y="5397085"/>
                <a:ext cx="3732112" cy="769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400" dirty="0" smtClean="0">
                    <a:solidFill>
                      <a:srgbClr val="FF0000"/>
                    </a:solidFill>
                  </a:rPr>
                  <a:t>from (16)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hr-HR" sz="2400" i="1" dirty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dirty="0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400" i="1" dirty="0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it-IT" sz="2400" i="1" dirty="0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𝑁</m:t>
                            </m:r>
                          </m:sub>
                        </m:sSub>
                      </m:e>
                    </m:d>
                    <m:r>
                      <a:rPr lang="it-IT" sz="2400" b="0" i="1" dirty="0" smtClean="0">
                        <a:solidFill>
                          <a:srgbClr val="FF0000"/>
                        </a:solidFill>
                        <a:latin typeface="Cambria Math" charset="0"/>
                      </a:rPr>
                      <m:t>&lt;</m:t>
                    </m:r>
                    <m:r>
                      <a:rPr lang="it-IT" sz="2400" i="1" dirty="0">
                        <a:solidFill>
                          <a:srgbClr val="FF0000"/>
                        </a:solidFill>
                        <a:latin typeface="Cambria Math" charset="0"/>
                      </a:rPr>
                      <m:t>&lt;1.59</m:t>
                    </m:r>
                  </m:oMath>
                </a14:m>
                <a:endParaRPr lang="it-IT" sz="2400" dirty="0" smtClean="0">
                  <a:solidFill>
                    <a:srgbClr val="FF0000"/>
                  </a:solidFill>
                </a:endParaRPr>
              </a:p>
              <a:p>
                <a:pPr algn="ctr"/>
                <a:r>
                  <a:rPr lang="en-GB" sz="2000" dirty="0" smtClean="0">
                    <a:solidFill>
                      <a:srgbClr val="FF0000"/>
                    </a:solidFill>
                  </a:rPr>
                  <a:t>linear region of the electric field</a:t>
                </a:r>
                <a:endParaRPr lang="en-GB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Rettango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040" y="5397085"/>
                <a:ext cx="3732112" cy="769441"/>
              </a:xfrm>
              <a:prstGeom prst="rect">
                <a:avLst/>
              </a:prstGeom>
              <a:blipFill rotWithShape="0">
                <a:blip r:embed="rId11"/>
                <a:stretch>
                  <a:fillRect l="-1307" t="-5512" r="-1144" b="-1338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asellaDiTesto 4"/>
          <p:cNvSpPr txBox="1"/>
          <p:nvPr/>
        </p:nvSpPr>
        <p:spPr>
          <a:xfrm>
            <a:off x="4076879" y="561204"/>
            <a:ext cx="12202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Normalized</a:t>
            </a:r>
          </a:p>
          <a:p>
            <a:r>
              <a:rPr lang="en-GB" sz="1600" dirty="0" smtClean="0"/>
              <a:t>radius</a:t>
            </a:r>
            <a:endParaRPr lang="en-GB" sz="1600" dirty="0"/>
          </a:p>
        </p:txBody>
      </p:sp>
      <p:sp>
        <p:nvSpPr>
          <p:cNvPr id="42" name="Freccia giù 41"/>
          <p:cNvSpPr/>
          <p:nvPr/>
        </p:nvSpPr>
        <p:spPr>
          <a:xfrm>
            <a:off x="2198613" y="3768870"/>
            <a:ext cx="447249" cy="1065363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/>
              <p:cNvSpPr txBox="1"/>
              <p:nvPr/>
            </p:nvSpPr>
            <p:spPr>
              <a:xfrm>
                <a:off x="4078233" y="1582402"/>
                <a:ext cx="10284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charset="0"/>
                        </a:rPr>
                        <m:t>𝐿</m:t>
                      </m:r>
                      <m:r>
                        <a:rPr lang="it-IT" b="0" i="1" smtClean="0">
                          <a:latin typeface="Cambria Math" charset="0"/>
                        </a:rPr>
                        <m:t>=4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CasellaDiTes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8233" y="1582402"/>
                <a:ext cx="1028487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/>
              <p:cNvSpPr txBox="1"/>
              <p:nvPr/>
            </p:nvSpPr>
            <p:spPr>
              <a:xfrm>
                <a:off x="3490664" y="3618728"/>
                <a:ext cx="1956946" cy="12222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8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/>
                  <a:t> = 448 </a:t>
                </a:r>
                <a:r>
                  <a:rPr lang="en-GB" dirty="0" err="1"/>
                  <a:t>μm</a:t>
                </a:r>
                <a:endParaRPr lang="en-US" i="1" dirty="0" smtClean="0">
                  <a:latin typeface="Cambria Math" charset="0"/>
                </a:endParaRPr>
              </a:p>
              <a:p>
                <a:pPr marL="0" lvl="8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/>
                  <a:t> = </a:t>
                </a:r>
                <a:r>
                  <a:rPr lang="it-IT" dirty="0"/>
                  <a:t>89.9 </a:t>
                </a:r>
                <a:r>
                  <a:rPr lang="it-IT" dirty="0" smtClean="0"/>
                  <a:t>mm</a:t>
                </a:r>
              </a:p>
              <a:p>
                <a:pPr marL="0" lvl="8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charset="0"/>
                          </a:rPr>
                          <m:t>𝑁</m:t>
                        </m:r>
                      </m:e>
                      <m:sub>
                        <m:r>
                          <a:rPr lang="it-IT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it-IT" dirty="0" smtClean="0"/>
                  <a:t> = 1.2e11</a:t>
                </a:r>
              </a:p>
              <a:p>
                <a:pPr marL="0" lvl="8"/>
                <a:endParaRPr lang="it-IT" dirty="0"/>
              </a:p>
            </p:txBody>
          </p:sp>
        </mc:Choice>
        <mc:Fallback xmlns="">
          <p:sp>
            <p:nvSpPr>
              <p:cNvPr id="7" name="CasellaDiTes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0664" y="3618728"/>
                <a:ext cx="1956946" cy="1222258"/>
              </a:xfrm>
              <a:prstGeom prst="rect">
                <a:avLst/>
              </a:prstGeom>
              <a:blipFill rotWithShape="0">
                <a:blip r:embed="rId13"/>
                <a:stretch>
                  <a:fillRect t="-3000" r="-186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" name="Immagine 36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39"/>
          <a:stretch/>
        </p:blipFill>
        <p:spPr>
          <a:xfrm>
            <a:off x="5382837" y="2096731"/>
            <a:ext cx="3761163" cy="2340000"/>
          </a:xfrm>
          <a:prstGeom prst="rect">
            <a:avLst/>
          </a:prstGeom>
        </p:spPr>
      </p:pic>
      <p:pic>
        <p:nvPicPr>
          <p:cNvPr id="40" name="Immagine 39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39"/>
          <a:stretch/>
        </p:blipFill>
        <p:spPr>
          <a:xfrm>
            <a:off x="5382837" y="3261"/>
            <a:ext cx="3761164" cy="2340000"/>
          </a:xfrm>
          <a:prstGeom prst="rect">
            <a:avLst/>
          </a:prstGeom>
        </p:spPr>
      </p:pic>
      <p:sp>
        <p:nvSpPr>
          <p:cNvPr id="41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96527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44" name="Immagine 43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18"/>
          <a:stretch/>
        </p:blipFill>
        <p:spPr>
          <a:xfrm>
            <a:off x="5390015" y="4440992"/>
            <a:ext cx="3753985" cy="2340000"/>
          </a:xfrm>
          <a:prstGeom prst="rect">
            <a:avLst/>
          </a:prstGeom>
        </p:spPr>
      </p:pic>
      <p:cxnSp>
        <p:nvCxnSpPr>
          <p:cNvPr id="45" name="Connettore 1 44"/>
          <p:cNvCxnSpPr/>
          <p:nvPr/>
        </p:nvCxnSpPr>
        <p:spPr>
          <a:xfrm>
            <a:off x="7137981" y="343771"/>
            <a:ext cx="0" cy="6120000"/>
          </a:xfrm>
          <a:prstGeom prst="line">
            <a:avLst/>
          </a:prstGeom>
          <a:ln w="38100">
            <a:solidFill>
              <a:schemeClr val="tx2"/>
            </a:solidFill>
            <a:prstDash val="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6" name="CasellaDiTesto 45"/>
          <p:cNvSpPr txBox="1"/>
          <p:nvPr/>
        </p:nvSpPr>
        <p:spPr>
          <a:xfrm>
            <a:off x="6213073" y="43132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(1)</a:t>
            </a:r>
            <a:endParaRPr lang="it-IT" b="1" dirty="0"/>
          </a:p>
        </p:txBody>
      </p:sp>
      <p:sp>
        <p:nvSpPr>
          <p:cNvPr id="47" name="CasellaDiTesto 46"/>
          <p:cNvSpPr txBox="1"/>
          <p:nvPr/>
        </p:nvSpPr>
        <p:spPr>
          <a:xfrm>
            <a:off x="6470221" y="2589469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(2)</a:t>
            </a:r>
            <a:endParaRPr lang="it-IT" b="1" dirty="0"/>
          </a:p>
        </p:txBody>
      </p:sp>
      <p:sp>
        <p:nvSpPr>
          <p:cNvPr id="48" name="CasellaDiTesto 47"/>
          <p:cNvSpPr txBox="1"/>
          <p:nvPr/>
        </p:nvSpPr>
        <p:spPr>
          <a:xfrm>
            <a:off x="6517768" y="443158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(3)</a:t>
            </a:r>
            <a:endParaRPr lang="it-IT" b="1" dirty="0"/>
          </a:p>
        </p:txBody>
      </p:sp>
      <p:cxnSp>
        <p:nvCxnSpPr>
          <p:cNvPr id="49" name="Connettore 1 48"/>
          <p:cNvCxnSpPr/>
          <p:nvPr/>
        </p:nvCxnSpPr>
        <p:spPr>
          <a:xfrm>
            <a:off x="5889142" y="274698"/>
            <a:ext cx="0" cy="619200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1 49"/>
          <p:cNvCxnSpPr/>
          <p:nvPr/>
        </p:nvCxnSpPr>
        <p:spPr>
          <a:xfrm>
            <a:off x="8998739" y="271771"/>
            <a:ext cx="0" cy="619200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567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964455"/>
            <a:ext cx="8226854" cy="1943319"/>
          </a:xfrm>
        </p:spPr>
        <p:txBody>
          <a:bodyPr>
            <a:normAutofit/>
          </a:bodyPr>
          <a:lstStyle/>
          <a:p>
            <a:r>
              <a:rPr lang="en-GB" b="1" dirty="0" smtClean="0"/>
              <a:t>Analysis Electron Motion Within the Beam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idx="10"/>
          </p:nvPr>
        </p:nvSpPr>
        <p:spPr>
          <a:xfrm>
            <a:off x="457199" y="4103643"/>
            <a:ext cx="7455878" cy="1110538"/>
          </a:xfrm>
        </p:spPr>
        <p:txBody>
          <a:bodyPr>
            <a:noAutofit/>
          </a:bodyPr>
          <a:lstStyle/>
          <a:p>
            <a:r>
              <a:rPr lang="it-IT" sz="1800" dirty="0"/>
              <a:t>L. </a:t>
            </a:r>
            <a:r>
              <a:rPr lang="it-IT" sz="1800" dirty="0" smtClean="0"/>
              <a:t>Sabato, </a:t>
            </a:r>
            <a:r>
              <a:rPr lang="it-IT" sz="1800" dirty="0"/>
              <a:t>G. </a:t>
            </a:r>
            <a:r>
              <a:rPr lang="it-IT" sz="1800" dirty="0" err="1" smtClean="0"/>
              <a:t>Iadarola</a:t>
            </a:r>
            <a:endParaRPr lang="it-IT" sz="1800" dirty="0" smtClean="0"/>
          </a:p>
          <a:p>
            <a:endParaRPr lang="it-IT" sz="1800" dirty="0"/>
          </a:p>
          <a:p>
            <a:r>
              <a:rPr lang="it-IT" sz="1800" dirty="0" err="1" smtClean="0"/>
              <a:t>luca.sabato@cern.ch</a:t>
            </a:r>
            <a:endParaRPr lang="it-IT" sz="1800" dirty="0"/>
          </a:p>
        </p:txBody>
      </p:sp>
      <p:sp>
        <p:nvSpPr>
          <p:cNvPr id="7" name="Segnaposto testo 5"/>
          <p:cNvSpPr txBox="1">
            <a:spLocks/>
          </p:cNvSpPr>
          <p:nvPr/>
        </p:nvSpPr>
        <p:spPr>
          <a:xfrm>
            <a:off x="457198" y="1246910"/>
            <a:ext cx="8226855" cy="570010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sz="2000" dirty="0" smtClean="0"/>
              <a:t>22</a:t>
            </a:r>
            <a:r>
              <a:rPr lang="en-US" sz="2000" baseline="30000" dirty="0" err="1" smtClean="0"/>
              <a:t>nd</a:t>
            </a:r>
            <a:r>
              <a:rPr lang="en-GB" sz="2000" dirty="0" smtClean="0"/>
              <a:t> February 2019 E-Cloud Meeting 65</a:t>
            </a:r>
            <a:endParaRPr lang="en-GB" sz="2000" i="1" dirty="0"/>
          </a:p>
        </p:txBody>
      </p:sp>
      <p:sp>
        <p:nvSpPr>
          <p:cNvPr id="11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4445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2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27" name="Titolo 1"/>
          <p:cNvSpPr txBox="1">
            <a:spLocks/>
          </p:cNvSpPr>
          <p:nvPr/>
        </p:nvSpPr>
        <p:spPr>
          <a:xfrm>
            <a:off x="240630" y="-655"/>
            <a:ext cx="8746958" cy="123329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500" dirty="0"/>
              <a:t>Theoretical </a:t>
            </a:r>
            <a:r>
              <a:rPr lang="en-GB" sz="3500" dirty="0" smtClean="0"/>
              <a:t>Oscillation: </a:t>
            </a:r>
          </a:p>
          <a:p>
            <a:r>
              <a:rPr lang="en-GB" sz="3500" dirty="0" smtClean="0"/>
              <a:t>Linear Region</a:t>
            </a:r>
            <a:endParaRPr lang="en-GB" sz="3500" dirty="0"/>
          </a:p>
        </p:txBody>
      </p:sp>
      <p:pic>
        <p:nvPicPr>
          <p:cNvPr id="24" name="Immagine 2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39"/>
          <a:stretch/>
        </p:blipFill>
        <p:spPr>
          <a:xfrm>
            <a:off x="5382837" y="2096731"/>
            <a:ext cx="3761163" cy="2340000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39"/>
          <a:stretch/>
        </p:blipFill>
        <p:spPr>
          <a:xfrm>
            <a:off x="5382837" y="3261"/>
            <a:ext cx="3761164" cy="2340000"/>
          </a:xfrm>
          <a:prstGeom prst="rect">
            <a:avLst/>
          </a:prstGeom>
        </p:spPr>
      </p:pic>
      <p:sp>
        <p:nvSpPr>
          <p:cNvPr id="26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96527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28" name="Immagine 2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18"/>
          <a:stretch/>
        </p:blipFill>
        <p:spPr>
          <a:xfrm>
            <a:off x="5390015" y="4440992"/>
            <a:ext cx="3753985" cy="2340000"/>
          </a:xfrm>
          <a:prstGeom prst="rect">
            <a:avLst/>
          </a:prstGeom>
        </p:spPr>
      </p:pic>
      <p:cxnSp>
        <p:nvCxnSpPr>
          <p:cNvPr id="30" name="Connettore 1 29"/>
          <p:cNvCxnSpPr/>
          <p:nvPr/>
        </p:nvCxnSpPr>
        <p:spPr>
          <a:xfrm>
            <a:off x="7137981" y="343771"/>
            <a:ext cx="0" cy="6120000"/>
          </a:xfrm>
          <a:prstGeom prst="line">
            <a:avLst/>
          </a:prstGeom>
          <a:ln w="38100">
            <a:solidFill>
              <a:schemeClr val="tx2"/>
            </a:solidFill>
            <a:prstDash val="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1" name="CasellaDiTesto 30"/>
          <p:cNvSpPr txBox="1"/>
          <p:nvPr/>
        </p:nvSpPr>
        <p:spPr>
          <a:xfrm>
            <a:off x="6213073" y="43132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(1)</a:t>
            </a:r>
            <a:endParaRPr lang="it-IT" b="1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6470221" y="2589469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(2)</a:t>
            </a:r>
            <a:endParaRPr lang="it-IT" b="1" dirty="0"/>
          </a:p>
        </p:txBody>
      </p:sp>
      <p:sp>
        <p:nvSpPr>
          <p:cNvPr id="34" name="CasellaDiTesto 33"/>
          <p:cNvSpPr txBox="1"/>
          <p:nvPr/>
        </p:nvSpPr>
        <p:spPr>
          <a:xfrm>
            <a:off x="6517768" y="443158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(3)</a:t>
            </a:r>
            <a:endParaRPr lang="it-IT" b="1" dirty="0"/>
          </a:p>
        </p:txBody>
      </p:sp>
      <p:cxnSp>
        <p:nvCxnSpPr>
          <p:cNvPr id="35" name="Connettore 1 34"/>
          <p:cNvCxnSpPr/>
          <p:nvPr/>
        </p:nvCxnSpPr>
        <p:spPr>
          <a:xfrm>
            <a:off x="5889142" y="274698"/>
            <a:ext cx="0" cy="619200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1 35"/>
          <p:cNvCxnSpPr/>
          <p:nvPr/>
        </p:nvCxnSpPr>
        <p:spPr>
          <a:xfrm>
            <a:off x="8998739" y="271771"/>
            <a:ext cx="0" cy="619200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CasellaDiTesto 16"/>
              <p:cNvSpPr txBox="1"/>
              <p:nvPr/>
            </p:nvSpPr>
            <p:spPr>
              <a:xfrm>
                <a:off x="0" y="1536782"/>
                <a:ext cx="5743882" cy="20532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In our case:</a:t>
                </a:r>
              </a:p>
              <a:p>
                <a:pPr marL="742950" lvl="1" indent="-285750">
                  <a:buFont typeface="Arial" charset="0"/>
                  <a:buChar char="•"/>
                </a:pPr>
                <a:endParaRPr lang="en-GB" dirty="0" smtClean="0"/>
              </a:p>
              <a:p>
                <a:pPr marL="742950" lvl="1" indent="-285750">
                  <a:buFont typeface="Arial" charset="0"/>
                  <a:buChar char="•"/>
                </a:pPr>
                <a:r>
                  <a:rPr lang="en-GB" dirty="0" smtClean="0"/>
                  <a:t>from (16)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hr-HR" i="1" dirty="0">
                            <a:latin typeface="Cambria Math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b="0" i="1" dirty="0" smtClean="0">
                                <a:latin typeface="Cambria Math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it-IT" b="0" i="1" dirty="0" smtClean="0">
                                <a:latin typeface="Cambria Math" charset="0"/>
                              </a:rPr>
                              <m:t>𝑁</m:t>
                            </m:r>
                          </m:sub>
                        </m:sSub>
                      </m:e>
                    </m:d>
                    <m:r>
                      <a:rPr lang="it-IT" b="0" i="1" dirty="0" smtClean="0">
                        <a:latin typeface="Cambria Math" charset="0"/>
                      </a:rPr>
                      <m:t>&lt;</m:t>
                    </m:r>
                    <m:r>
                      <a:rPr lang="it-IT" i="1" dirty="0">
                        <a:latin typeface="Cambria Math" charset="0"/>
                      </a:rPr>
                      <m:t>&lt;</m:t>
                    </m:r>
                    <m:r>
                      <a:rPr lang="it-IT" b="0" i="1" dirty="0" smtClean="0">
                        <a:latin typeface="Cambria Math" charset="0"/>
                      </a:rPr>
                      <m:t>1.59</m:t>
                    </m:r>
                  </m:oMath>
                </a14:m>
                <a:r>
                  <a:rPr lang="en-GB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/>
                  <a:t> = 448 </a:t>
                </a:r>
                <a:r>
                  <a:rPr lang="en-GB" dirty="0" err="1"/>
                  <a:t>μm</a:t>
                </a:r>
                <a:endParaRPr lang="en-GB" dirty="0"/>
              </a:p>
              <a:p>
                <a:pPr marL="742950" lvl="1" indent="-285750">
                  <a:buFont typeface="Arial" charset="0"/>
                  <a:buChar char="•"/>
                </a:pPr>
                <a:endParaRPr lang="hr-HR" i="1" dirty="0" smtClean="0">
                  <a:latin typeface="Cambria Math" charset="0"/>
                </a:endParaRPr>
              </a:p>
              <a:p>
                <a:pPr marL="74295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hr-HR" i="1" dirty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it-IT" i="1" dirty="0">
                            <a:latin typeface="Cambria Math" charset="0"/>
                          </a:rPr>
                          <m:t>𝑟</m:t>
                        </m:r>
                      </m:e>
                    </m:d>
                    <m:r>
                      <a:rPr lang="it-IT" i="1" dirty="0">
                        <a:latin typeface="Cambria Math" charset="0"/>
                      </a:rPr>
                      <m:t>&lt;</m:t>
                    </m:r>
                    <m:r>
                      <a:rPr lang="it-IT" b="0" i="1" dirty="0" smtClean="0">
                        <a:latin typeface="Cambria Math" charset="0"/>
                      </a:rPr>
                      <m:t>&lt;</m:t>
                    </m:r>
                    <m:sSub>
                      <m:sSubPr>
                        <m:ctrlPr>
                          <a:rPr lang="en-US" i="1" dirty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i="1" dirty="0">
                            <a:latin typeface="Cambria Math" charset="0"/>
                          </a:rPr>
                          <m:t>𝑟</m:t>
                        </m:r>
                      </m:e>
                      <m:sub>
                        <m:r>
                          <a:rPr lang="it-IT" i="1" dirty="0">
                            <a:latin typeface="Cambria Math" charset="0"/>
                          </a:rPr>
                          <m:t>𝑁</m:t>
                        </m:r>
                      </m:sub>
                    </m:sSub>
                    <m:r>
                      <a:rPr lang="it-IT" b="0" i="1" dirty="0" smtClean="0">
                        <a:latin typeface="Cambria Math" charset="0"/>
                      </a:rPr>
                      <m:t>∗</m:t>
                    </m:r>
                    <m:r>
                      <a:rPr lang="it-IT" i="1" dirty="0">
                        <a:latin typeface="Cambria Math" charset="0"/>
                        <a:ea typeface="Cambria Math" charset="0"/>
                        <a:cs typeface="Cambria Math" charset="0"/>
                      </a:rPr>
                      <m:t>𝜎</m:t>
                    </m:r>
                    <m:r>
                      <a:rPr lang="it-IT" b="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r>
                      <a:rPr lang="it-IT" b="0" i="1" dirty="0" smtClean="0">
                        <a:latin typeface="Cambria Math" charset="0"/>
                      </a:rPr>
                      <m:t>0.712</m:t>
                    </m:r>
                  </m:oMath>
                </a14:m>
                <a:r>
                  <a:rPr lang="en-GB" dirty="0" smtClean="0"/>
                  <a:t> mm</a:t>
                </a:r>
                <a:endParaRPr lang="en-GB" dirty="0"/>
              </a:p>
              <a:p>
                <a:pPr marL="742950" lvl="1" indent="-285750">
                  <a:buFont typeface="Arial" charset="0"/>
                  <a:buChar char="•"/>
                </a:pPr>
                <a:endParaRPr lang="en-GB" dirty="0"/>
              </a:p>
              <a:p>
                <a:endParaRPr lang="en-GB" dirty="0" smtClean="0"/>
              </a:p>
            </p:txBody>
          </p:sp>
        </mc:Choice>
        <mc:Fallback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36782"/>
                <a:ext cx="5743882" cy="2053254"/>
              </a:xfrm>
              <a:prstGeom prst="rect">
                <a:avLst/>
              </a:prstGeom>
              <a:blipFill rotWithShape="0">
                <a:blip r:embed="rId5"/>
                <a:stretch>
                  <a:fillRect l="-849" t="-148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2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95370" y="1034976"/>
                <a:ext cx="5294149" cy="53522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Firstly, we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generate</a:t>
                </a:r>
                <a:r>
                  <a:rPr lang="en-GB" dirty="0" smtClean="0"/>
                  <a:t> the electrons or we use a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build-up</a:t>
                </a:r>
                <a:r>
                  <a:rPr lang="en-GB" dirty="0" smtClean="0"/>
                  <a:t> simulation (no control on the velocity)</a:t>
                </a:r>
                <a:endParaRPr lang="en-GB" dirty="0"/>
              </a:p>
              <a:p>
                <a:r>
                  <a:rPr lang="en-GB" dirty="0"/>
                  <a:t>S</a:t>
                </a:r>
                <a:r>
                  <a:rPr lang="en-GB" dirty="0" smtClean="0"/>
                  <a:t>econdly, we can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choose</a:t>
                </a:r>
                <a:r>
                  <a:rPr lang="en-GB" dirty="0" smtClean="0"/>
                  <a:t> the electron: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mr-IN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it-IT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it-IT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it-IT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p>
                                      <m:sSupPr>
                                        <m:ctrlPr>
                                          <a:rPr lang="it-IT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it-IT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it-IT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it-IT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it-IT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it-IT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+</m:t>
                                    </m:r>
                                    <m:sSup>
                                      <m:sSupPr>
                                        <m:ctrlPr>
                                          <a:rPr lang="it-IT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mr-IN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mr-IN" i="1"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it-IT" i="1">
                                                        <a:latin typeface="Cambria Math" charset="0"/>
                                                        <a:ea typeface="Cambria Math" charset="0"/>
                                                        <a:cs typeface="Cambria Math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it-IT" i="1">
                                                        <a:latin typeface="Cambria Math" charset="0"/>
                                                        <a:ea typeface="Cambria Math" charset="0"/>
                                                        <a:cs typeface="Cambria Math" charset="0"/>
                                                      </a:rPr>
                                                      <m:t>𝑣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it-IT" i="1">
                                                        <a:latin typeface="Cambria Math" charset="0"/>
                                                        <a:ea typeface="Cambria Math" charset="0"/>
                                                        <a:cs typeface="Cambria Math" charset="0"/>
                                                      </a:rPr>
                                                      <m:t>𝑥</m:t>
                                                    </m:r>
                                                    <m:r>
                                                      <a:rPr lang="it-IT">
                                                        <a:latin typeface="Cambria Math" charset="0"/>
                                                        <a:ea typeface="Cambria Math" charset="0"/>
                                                        <a:cs typeface="Cambria Math" charset="0"/>
                                                      </a:rPr>
                                                      <m:t>0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sSub>
                                                  <m:sSubPr>
                                                    <m:ctrlPr>
                                                      <a:rPr lang="it-IT" i="1">
                                                        <a:latin typeface="Cambria Math" charset="0"/>
                                                        <a:ea typeface="Cambria Math" charset="0"/>
                                                        <a:cs typeface="Cambria Math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it-IT" i="1">
                                                        <a:latin typeface="Cambria Math" charset="0"/>
                                                        <a:ea typeface="Cambria Math" charset="0"/>
                                                        <a:cs typeface="Cambria Math" charset="0"/>
                                                      </a:rPr>
                                                      <m:t>𝜔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it-IT" i="1">
                                                        <a:latin typeface="Cambria Math" charset="0"/>
                                                        <a:ea typeface="Cambria Math" charset="0"/>
                                                        <a:cs typeface="Cambria Math" charset="0"/>
                                                      </a:rPr>
                                                      <m:t>𝑥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it-IT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  <m:r>
                                  <a:rPr lang="it-IT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≈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𝑥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it-IT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goal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it-IT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it-IT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it-IT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p>
                                      <m:sSupPr>
                                        <m:ctrlPr>
                                          <a:rPr lang="it-IT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it-IT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it-IT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𝑦</m:t>
                                            </m:r>
                                          </m:e>
                                          <m:sub>
                                            <m:r>
                                              <a:rPr lang="it-IT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it-IT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it-IT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+</m:t>
                                    </m:r>
                                    <m:sSup>
                                      <m:sSupPr>
                                        <m:ctrlPr>
                                          <a:rPr lang="it-IT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mr-IN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mr-IN" i="1"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it-IT" i="1">
                                                        <a:latin typeface="Cambria Math" charset="0"/>
                                                        <a:ea typeface="Cambria Math" charset="0"/>
                                                        <a:cs typeface="Cambria Math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it-IT" i="1">
                                                        <a:latin typeface="Cambria Math" charset="0"/>
                                                        <a:ea typeface="Cambria Math" charset="0"/>
                                                        <a:cs typeface="Cambria Math" charset="0"/>
                                                      </a:rPr>
                                                      <m:t>𝑣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it-IT" i="1">
                                                        <a:latin typeface="Cambria Math" charset="0"/>
                                                        <a:ea typeface="Cambria Math" charset="0"/>
                                                        <a:cs typeface="Cambria Math" charset="0"/>
                                                      </a:rPr>
                                                      <m:t>𝑦</m:t>
                                                    </m:r>
                                                    <m:r>
                                                      <a:rPr lang="it-IT">
                                                        <a:latin typeface="Cambria Math" charset="0"/>
                                                        <a:ea typeface="Cambria Math" charset="0"/>
                                                        <a:cs typeface="Cambria Math" charset="0"/>
                                                      </a:rPr>
                                                      <m:t>0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sSub>
                                                  <m:sSubPr>
                                                    <m:ctrlPr>
                                                      <a:rPr lang="it-IT" i="1">
                                                        <a:latin typeface="Cambria Math" charset="0"/>
                                                        <a:ea typeface="Cambria Math" charset="0"/>
                                                        <a:cs typeface="Cambria Math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it-IT" i="1">
                                                        <a:latin typeface="Cambria Math" charset="0"/>
                                                        <a:ea typeface="Cambria Math" charset="0"/>
                                                        <a:cs typeface="Cambria Math" charset="0"/>
                                                      </a:rPr>
                                                      <m:t>𝜔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it-IT" i="1">
                                                        <a:latin typeface="Cambria Math" charset="0"/>
                                                        <a:ea typeface="Cambria Math" charset="0"/>
                                                        <a:cs typeface="Cambria Math" charset="0"/>
                                                      </a:rPr>
                                                      <m:t>𝑥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it-IT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  <m:r>
                                  <a:rPr lang="it-IT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≈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it-IT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𝑦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it-IT" b="0" i="0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goal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𝑟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</a:rPr>
                            <m:t>𝑚𝑎𝑥</m:t>
                          </m:r>
                        </m:sub>
                      </m:sSub>
                      <m:r>
                        <a:rPr lang="it-IT" i="1">
                          <a:latin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i="1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it-IT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goal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it-IT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i="1">
                              <a:latin typeface="Cambria Math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goal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it-IT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GB" dirty="0" smtClean="0"/>
              </a:p>
              <a:p>
                <a:r>
                  <a:rPr lang="en-GB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</a:rPr>
                          <m:t>𝑟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GB" dirty="0" smtClean="0"/>
                  <a:t>: when the electron is oscillating in phase in the planes)</a:t>
                </a:r>
                <a:endParaRPr lang="en-GB" i="1" dirty="0">
                  <a:latin typeface="Cambria Math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𝑟</m:t>
                        </m:r>
                      </m:e>
                      <m:sub>
                        <m:r>
                          <a:rPr lang="it-IT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GB" dirty="0" smtClean="0"/>
                  <a:t> has to be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inside the linear region</a:t>
                </a:r>
              </a:p>
              <a:p>
                <a:endParaRPr lang="en-GB" sz="800" dirty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1600" dirty="0" smtClean="0"/>
                  <a:t>Uniform longitudinal profile:</a:t>
                </a:r>
              </a:p>
              <a:p>
                <a:r>
                  <a:rPr lang="en-GB" sz="1600" dirty="0" smtClean="0"/>
                  <a:t>	research at bunch start (</a:t>
                </a:r>
                <a:r>
                  <a:rPr lang="it-IT" sz="1600" i="1" dirty="0"/>
                  <a:t>2𝜎</a:t>
                </a:r>
                <a:r>
                  <a:rPr lang="it-IT" sz="1600" i="1" baseline="-25000" dirty="0" err="1" smtClean="0"/>
                  <a:t>z</a:t>
                </a:r>
                <a:r>
                  <a:rPr lang="en-GB" sz="1600" dirty="0" smtClean="0"/>
                  <a:t>)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1600" dirty="0" smtClean="0"/>
                  <a:t>Gaussian longitudinal profile</a:t>
                </a:r>
                <a:r>
                  <a:rPr lang="en-GB" sz="1600" dirty="0"/>
                  <a:t>:</a:t>
                </a:r>
              </a:p>
              <a:p>
                <a:r>
                  <a:rPr lang="en-GB" sz="1600" dirty="0"/>
                  <a:t>	research at </a:t>
                </a:r>
                <a:r>
                  <a:rPr lang="en-GB" sz="1600" dirty="0" smtClean="0"/>
                  <a:t>bucket </a:t>
                </a:r>
                <a:r>
                  <a:rPr lang="en-GB" sz="1600" dirty="0"/>
                  <a:t>start (</a:t>
                </a:r>
                <a:r>
                  <a:rPr lang="en-GB" sz="1600" i="1" dirty="0" err="1" smtClean="0"/>
                  <a:t>z</a:t>
                </a:r>
                <a:r>
                  <a:rPr lang="en-GB" sz="1600" i="1" baseline="-25000" dirty="0" err="1" smtClean="0"/>
                  <a:t>cut</a:t>
                </a:r>
                <a:r>
                  <a:rPr lang="en-GB" sz="1600" dirty="0"/>
                  <a:t>)</a:t>
                </a:r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70" y="1034976"/>
                <a:ext cx="5294149" cy="5352234"/>
              </a:xfrm>
              <a:prstGeom prst="rect">
                <a:avLst/>
              </a:prstGeom>
              <a:blipFill rotWithShape="0">
                <a:blip r:embed="rId2"/>
                <a:stretch>
                  <a:fillRect l="-1037" t="-68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itolo 1"/>
          <p:cNvSpPr txBox="1">
            <a:spLocks/>
          </p:cNvSpPr>
          <p:nvPr/>
        </p:nvSpPr>
        <p:spPr>
          <a:xfrm>
            <a:off x="240630" y="-655"/>
            <a:ext cx="8746958" cy="123329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500" dirty="0"/>
              <a:t>Theoretical </a:t>
            </a:r>
            <a:r>
              <a:rPr lang="en-GB" sz="3500" dirty="0" smtClean="0"/>
              <a:t>Oscillation: </a:t>
            </a:r>
          </a:p>
          <a:p>
            <a:r>
              <a:rPr lang="en-GB" sz="3500" smtClean="0"/>
              <a:t>Linear Region</a:t>
            </a:r>
            <a:endParaRPr lang="en-GB" sz="3500" dirty="0"/>
          </a:p>
        </p:txBody>
      </p:sp>
      <p:pic>
        <p:nvPicPr>
          <p:cNvPr id="30" name="Immagine 2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39"/>
          <a:stretch/>
        </p:blipFill>
        <p:spPr>
          <a:xfrm>
            <a:off x="5382837" y="2096731"/>
            <a:ext cx="3761163" cy="2340000"/>
          </a:xfrm>
          <a:prstGeom prst="rect">
            <a:avLst/>
          </a:prstGeom>
        </p:spPr>
      </p:pic>
      <p:pic>
        <p:nvPicPr>
          <p:cNvPr id="31" name="Immagine 3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39"/>
          <a:stretch/>
        </p:blipFill>
        <p:spPr>
          <a:xfrm>
            <a:off x="5382837" y="3261"/>
            <a:ext cx="3761164" cy="2340000"/>
          </a:xfrm>
          <a:prstGeom prst="rect">
            <a:avLst/>
          </a:prstGeom>
        </p:spPr>
      </p:pic>
      <p:sp>
        <p:nvSpPr>
          <p:cNvPr id="3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96527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33" name="Immagine 3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18"/>
          <a:stretch/>
        </p:blipFill>
        <p:spPr>
          <a:xfrm>
            <a:off x="5390015" y="4440992"/>
            <a:ext cx="3753985" cy="2340000"/>
          </a:xfrm>
          <a:prstGeom prst="rect">
            <a:avLst/>
          </a:prstGeom>
        </p:spPr>
      </p:pic>
      <p:cxnSp>
        <p:nvCxnSpPr>
          <p:cNvPr id="34" name="Connettore 1 33"/>
          <p:cNvCxnSpPr/>
          <p:nvPr/>
        </p:nvCxnSpPr>
        <p:spPr>
          <a:xfrm>
            <a:off x="7137981" y="343771"/>
            <a:ext cx="0" cy="6120000"/>
          </a:xfrm>
          <a:prstGeom prst="line">
            <a:avLst/>
          </a:prstGeom>
          <a:ln w="38100">
            <a:solidFill>
              <a:schemeClr val="tx2"/>
            </a:solidFill>
            <a:prstDash val="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5" name="CasellaDiTesto 34"/>
          <p:cNvSpPr txBox="1"/>
          <p:nvPr/>
        </p:nvSpPr>
        <p:spPr>
          <a:xfrm>
            <a:off x="6213073" y="43132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(1)</a:t>
            </a:r>
            <a:endParaRPr lang="it-IT" b="1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6470221" y="2589469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(2)</a:t>
            </a:r>
            <a:endParaRPr lang="it-IT" b="1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6517768" y="443158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(3)</a:t>
            </a:r>
            <a:endParaRPr lang="it-IT" b="1" dirty="0"/>
          </a:p>
        </p:txBody>
      </p:sp>
      <p:cxnSp>
        <p:nvCxnSpPr>
          <p:cNvPr id="40" name="Connettore 1 39"/>
          <p:cNvCxnSpPr/>
          <p:nvPr/>
        </p:nvCxnSpPr>
        <p:spPr>
          <a:xfrm>
            <a:off x="5889142" y="274698"/>
            <a:ext cx="0" cy="619200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1 40"/>
          <p:cNvCxnSpPr/>
          <p:nvPr/>
        </p:nvCxnSpPr>
        <p:spPr>
          <a:xfrm>
            <a:off x="8998739" y="271771"/>
            <a:ext cx="0" cy="619200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185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2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122505" y="1457667"/>
                <a:ext cx="5565620" cy="2564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The</a:t>
                </a:r>
                <a:r>
                  <a:rPr lang="en-GB" dirty="0"/>
                  <a:t> </a:t>
                </a:r>
                <a:r>
                  <a:rPr lang="en-GB" dirty="0" smtClean="0"/>
                  <a:t>minimization of the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mean </a:t>
                </a:r>
                <a:r>
                  <a:rPr lang="en-GB" dirty="0">
                    <a:solidFill>
                      <a:srgbClr val="FF0000"/>
                    </a:solidFill>
                  </a:rPr>
                  <a:t>squared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error </a:t>
                </a:r>
                <a:r>
                  <a:rPr lang="en-GB" dirty="0" smtClean="0"/>
                  <a:t>is the criteria in order to choose the electron:</a:t>
                </a:r>
              </a:p>
              <a:p>
                <a:endParaRPr lang="en-GB" dirty="0"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it-IT" b="0" i="1" smtClean="0">
                              <a:latin typeface="Cambria Math" charset="0"/>
                            </a:rPr>
                            <m:t>−</m:t>
                          </m:r>
                        </m:sup>
                      </m:sSup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i="0">
                              <a:latin typeface="Cambria Math" charset="0"/>
                            </a:rPr>
                            <m:t>argmin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b="0" i="1" dirty="0" smtClean="0">
                  <a:latin typeface="Cambria Math" charset="0"/>
                </a:endParaRPr>
              </a:p>
              <a:p>
                <a:endParaRPr lang="it-IT" b="0" i="1" dirty="0" smtClean="0">
                  <a:latin typeface="Cambria Math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𝑑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i="1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it-IT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mr-IN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𝑥𝑖</m:t>
                                      </m:r>
                                    </m:sub>
                                  </m:s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𝑥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it-IT" b="0" i="0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g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it-IT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oal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it-IT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i="1">
                              <a:latin typeface="Cambria Math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mr-IN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𝑦</m:t>
                                      </m:r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it-IT" i="1">
                                      <a:latin typeface="Cambria Math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it-IT" b="0" i="0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y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it-IT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goal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it-IT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GB" dirty="0" smtClean="0"/>
              </a:p>
              <a:p>
                <a:endParaRPr lang="en-GB" dirty="0" smtClean="0"/>
              </a:p>
              <a:p>
                <a:endParaRPr lang="en-GB" sz="1600" dirty="0"/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505" y="1457667"/>
                <a:ext cx="5565620" cy="2564228"/>
              </a:xfrm>
              <a:prstGeom prst="rect">
                <a:avLst/>
              </a:prstGeom>
              <a:blipFill rotWithShape="0">
                <a:blip r:embed="rId3"/>
                <a:stretch>
                  <a:fillRect l="-876" t="-118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itolo 1"/>
          <p:cNvSpPr txBox="1">
            <a:spLocks/>
          </p:cNvSpPr>
          <p:nvPr/>
        </p:nvSpPr>
        <p:spPr>
          <a:xfrm>
            <a:off x="240630" y="-655"/>
            <a:ext cx="8746958" cy="123329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500" dirty="0"/>
              <a:t>Theoretical </a:t>
            </a:r>
            <a:r>
              <a:rPr lang="en-GB" sz="3500" dirty="0" smtClean="0"/>
              <a:t>Oscillation: </a:t>
            </a:r>
          </a:p>
          <a:p>
            <a:r>
              <a:rPr lang="en-GB" sz="3500" smtClean="0"/>
              <a:t>Linear Region</a:t>
            </a:r>
            <a:endParaRPr lang="en-GB" sz="3500" dirty="0"/>
          </a:p>
        </p:txBody>
      </p:sp>
      <p:pic>
        <p:nvPicPr>
          <p:cNvPr id="30" name="Immagine 2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39"/>
          <a:stretch/>
        </p:blipFill>
        <p:spPr>
          <a:xfrm>
            <a:off x="5382837" y="2096731"/>
            <a:ext cx="3761163" cy="2340000"/>
          </a:xfrm>
          <a:prstGeom prst="rect">
            <a:avLst/>
          </a:prstGeom>
        </p:spPr>
      </p:pic>
      <p:pic>
        <p:nvPicPr>
          <p:cNvPr id="31" name="Immagine 3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39"/>
          <a:stretch/>
        </p:blipFill>
        <p:spPr>
          <a:xfrm>
            <a:off x="5382837" y="3261"/>
            <a:ext cx="3761164" cy="2340000"/>
          </a:xfrm>
          <a:prstGeom prst="rect">
            <a:avLst/>
          </a:prstGeom>
        </p:spPr>
      </p:pic>
      <p:sp>
        <p:nvSpPr>
          <p:cNvPr id="3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96527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33" name="Immagine 3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18"/>
          <a:stretch/>
        </p:blipFill>
        <p:spPr>
          <a:xfrm>
            <a:off x="5390015" y="4440992"/>
            <a:ext cx="3753985" cy="2340000"/>
          </a:xfrm>
          <a:prstGeom prst="rect">
            <a:avLst/>
          </a:prstGeom>
        </p:spPr>
      </p:pic>
      <p:cxnSp>
        <p:nvCxnSpPr>
          <p:cNvPr id="34" name="Connettore 1 33"/>
          <p:cNvCxnSpPr/>
          <p:nvPr/>
        </p:nvCxnSpPr>
        <p:spPr>
          <a:xfrm>
            <a:off x="7137981" y="343771"/>
            <a:ext cx="0" cy="6120000"/>
          </a:xfrm>
          <a:prstGeom prst="line">
            <a:avLst/>
          </a:prstGeom>
          <a:ln w="38100">
            <a:solidFill>
              <a:schemeClr val="tx2"/>
            </a:solidFill>
            <a:prstDash val="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5" name="CasellaDiTesto 34"/>
          <p:cNvSpPr txBox="1"/>
          <p:nvPr/>
        </p:nvSpPr>
        <p:spPr>
          <a:xfrm>
            <a:off x="6213073" y="43132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(1)</a:t>
            </a:r>
            <a:endParaRPr lang="it-IT" b="1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6470221" y="2589469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(2)</a:t>
            </a:r>
            <a:endParaRPr lang="it-IT" b="1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6517768" y="443158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(3)</a:t>
            </a:r>
            <a:endParaRPr lang="it-IT" b="1" dirty="0"/>
          </a:p>
        </p:txBody>
      </p:sp>
      <p:cxnSp>
        <p:nvCxnSpPr>
          <p:cNvPr id="40" name="Connettore 1 39"/>
          <p:cNvCxnSpPr/>
          <p:nvPr/>
        </p:nvCxnSpPr>
        <p:spPr>
          <a:xfrm>
            <a:off x="5889142" y="274698"/>
            <a:ext cx="0" cy="619200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1 40"/>
          <p:cNvCxnSpPr/>
          <p:nvPr/>
        </p:nvCxnSpPr>
        <p:spPr>
          <a:xfrm>
            <a:off x="8998739" y="271771"/>
            <a:ext cx="0" cy="619200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402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90537" y="1409313"/>
            <a:ext cx="4301698" cy="387798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dirty="0" smtClean="0">
                <a:solidFill>
                  <a:srgbClr val="FF0000"/>
                </a:solidFill>
              </a:rPr>
              <a:t>kinetic energy </a:t>
            </a:r>
            <a:r>
              <a:rPr lang="en-GB" dirty="0" smtClean="0"/>
              <a:t>of the system is: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 smtClean="0">
                <a:solidFill>
                  <a:srgbClr val="FF0000"/>
                </a:solidFill>
              </a:rPr>
              <a:t>potential energy </a:t>
            </a:r>
            <a:r>
              <a:rPr lang="en-GB" dirty="0" smtClean="0"/>
              <a:t>of the system is: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 smtClean="0">
                <a:solidFill>
                  <a:srgbClr val="FF0000"/>
                </a:solidFill>
              </a:rPr>
              <a:t>total energy </a:t>
            </a:r>
            <a:r>
              <a:rPr lang="en-GB" dirty="0" smtClean="0"/>
              <a:t>of the system is: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(it does not depend on time: </a:t>
            </a:r>
            <a:r>
              <a:rPr lang="en-GB" sz="1600" dirty="0" smtClean="0">
                <a:solidFill>
                  <a:srgbClr val="FF0000"/>
                </a:solidFill>
              </a:rPr>
              <a:t>invariant</a:t>
            </a:r>
            <a:r>
              <a:rPr lang="en-GB" sz="1600" dirty="0" smtClean="0"/>
              <a:t>)</a:t>
            </a:r>
          </a:p>
        </p:txBody>
      </p:sp>
      <p:sp>
        <p:nvSpPr>
          <p:cNvPr id="5" name="Freccia giù 4"/>
          <p:cNvSpPr/>
          <p:nvPr/>
        </p:nvSpPr>
        <p:spPr>
          <a:xfrm rot="16200000">
            <a:off x="4130159" y="682477"/>
            <a:ext cx="277879" cy="377692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94910" y="-654"/>
            <a:ext cx="8746958" cy="62654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500" dirty="0"/>
              <a:t>Theoretical </a:t>
            </a:r>
            <a:r>
              <a:rPr lang="en-GB" sz="3500" dirty="0" smtClean="0"/>
              <a:t>Oscillation: Invariant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ttangolo 6"/>
              <p:cNvSpPr/>
              <p:nvPr/>
            </p:nvSpPr>
            <p:spPr>
              <a:xfrm>
                <a:off x="190537" y="1762144"/>
                <a:ext cx="6657143" cy="613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2400" b="0" i="1" smtClean="0">
                        <a:latin typeface="Cambria Math" charset="0"/>
                      </a:rPr>
                      <m:t>𝐾</m:t>
                    </m:r>
                    <m:d>
                      <m:dPr>
                        <m:ctrlPr>
                          <a:rPr lang="it-IT" sz="2400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it-IT" sz="2400" b="0" i="1" smtClean="0">
                            <a:latin typeface="Cambria Math" charset="0"/>
                          </a:rPr>
                          <m:t>𝑡</m:t>
                        </m:r>
                      </m:e>
                    </m:d>
                    <m:r>
                      <a:rPr lang="it-IT" sz="2400" b="0" i="1" smtClean="0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mr-IN" sz="2400" b="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it-IT" sz="2400" b="0" i="1" smtClean="0">
                            <a:latin typeface="Cambria Math" charset="0"/>
                          </a:rPr>
                          <m:t>1</m:t>
                        </m:r>
                      </m:num>
                      <m:den>
                        <m:r>
                          <a:rPr lang="it-IT" sz="2400" b="0" i="1" smtClean="0">
                            <a:latin typeface="Cambria Math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charset="0"/>
                          </a:rPr>
                          <m:t>𝑚</m:t>
                        </m:r>
                      </m:e>
                      <m:sub>
                        <m:r>
                          <a:rPr lang="it-IT" sz="2400" b="0" i="1" smtClean="0">
                            <a:latin typeface="Cambria Math" charset="0"/>
                          </a:rPr>
                          <m:t>𝑒</m:t>
                        </m:r>
                      </m:sub>
                    </m:sSub>
                    <m:sSup>
                      <m:sSup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400" b="0" i="1" smtClean="0">
                                <a:latin typeface="Cambria Math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charset="0"/>
                              </a:rPr>
                              <m:t>𝑥</m:t>
                            </m:r>
                          </m:sub>
                        </m:sSub>
                      </m:e>
                      <m:sup>
                        <m:r>
                          <a:rPr lang="it-IT" sz="2400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it-IT" sz="2400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it-IT" sz="2400" b="0" i="1" smtClean="0">
                            <a:latin typeface="Cambria Math" charset="0"/>
                          </a:rPr>
                          <m:t>𝑡</m:t>
                        </m:r>
                      </m:e>
                    </m:d>
                    <m:r>
                      <a:rPr lang="it-IT" sz="2400" b="0" i="1" smtClean="0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mr-IN" sz="2400" i="1">
                            <a:latin typeface="Cambria Math" charset="0"/>
                          </a:rPr>
                        </m:ctrlPr>
                      </m:fPr>
                      <m:num>
                        <m:r>
                          <a:rPr lang="it-IT" sz="2400" i="1">
                            <a:latin typeface="Cambria Math" charset="0"/>
                          </a:rPr>
                          <m:t>1</m:t>
                        </m:r>
                      </m:num>
                      <m:den>
                        <m:r>
                          <a:rPr lang="it-IT" sz="2400" i="1">
                            <a:latin typeface="Cambria Math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2400" i="1">
                            <a:latin typeface="Cambria Math" charset="0"/>
                          </a:rPr>
                          <m:t>𝑚</m:t>
                        </m:r>
                      </m:e>
                      <m:sub>
                        <m:r>
                          <a:rPr lang="it-IT" sz="2400" i="1">
                            <a:latin typeface="Cambria Math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4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400" i="1">
                                <a:latin typeface="Cambria Math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it-IT" sz="2400" i="1">
                                <a:latin typeface="Cambria Math" charset="0"/>
                              </a:rPr>
                              <m:t>𝑥</m:t>
                            </m:r>
                          </m:sub>
                        </m:sSub>
                      </m:e>
                      <m:sup>
                        <m:r>
                          <a:rPr lang="it-IT" sz="2400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it-IT" sz="24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400" i="1">
                                <a:latin typeface="Cambria Math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it-IT" sz="2400" i="1">
                                <a:latin typeface="Cambria Math" charset="0"/>
                              </a:rPr>
                              <m:t>𝑥</m:t>
                            </m:r>
                          </m:sub>
                        </m:sSub>
                      </m:e>
                      <m:sup>
                        <m:r>
                          <a:rPr lang="it-IT" sz="2400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sz="2400">
                            <a:latin typeface="Cambria Math" charset="0"/>
                          </a:rPr>
                          <m:t>sin</m:t>
                        </m:r>
                      </m:e>
                      <m:sup>
                        <m:r>
                          <a:rPr lang="it-IT" sz="2400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mr-IN" sz="2400" i="1">
                            <a:latin typeface="Cambria Math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24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400" i="1">
                                <a:latin typeface="Cambria Math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it-IT" sz="2400" i="1">
                                <a:latin typeface="Cambria Math" charset="0"/>
                              </a:rPr>
                              <m:t>𝑥</m:t>
                            </m:r>
                          </m:sub>
                        </m:sSub>
                        <m:r>
                          <a:rPr lang="it-IT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𝑡</m:t>
                        </m:r>
                        <m:r>
                          <a:rPr lang="it-IT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it-IT" sz="2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𝑥</m:t>
                            </m:r>
                          </m:sub>
                        </m:sSub>
                      </m:e>
                    </m:d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7" name="Rettango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37" y="1762144"/>
                <a:ext cx="6657143" cy="61388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/>
              <p:cNvSpPr txBox="1"/>
              <p:nvPr/>
            </p:nvSpPr>
            <p:spPr>
              <a:xfrm>
                <a:off x="160620" y="672939"/>
                <a:ext cx="333597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 charset="0"/>
                        </a:rPr>
                        <m:t>𝑥</m:t>
                      </m:r>
                      <m:d>
                        <m:dPr>
                          <m:ctrlPr>
                            <a:rPr lang="it-IT" sz="2400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𝑡</m:t>
                          </m:r>
                        </m:e>
                      </m:d>
                      <m:r>
                        <a:rPr lang="it-IT" sz="2400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func>
                        <m:func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mr-IN" sz="2400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2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it-IT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it-IT" sz="1600" b="1" dirty="0"/>
              </a:p>
            </p:txBody>
          </p:sp>
        </mc:Choice>
        <mc:Fallback xmlns="">
          <p:sp>
            <p:nvSpPr>
              <p:cNvPr id="8" name="CasellaDiTes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620" y="672939"/>
                <a:ext cx="3335978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547" b="-262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8"/>
          <p:cNvSpPr txBox="1"/>
          <p:nvPr/>
        </p:nvSpPr>
        <p:spPr>
          <a:xfrm>
            <a:off x="3509240" y="657550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(8)</a:t>
            </a:r>
            <a:endParaRPr lang="it-IT" sz="2000" b="1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7924503" y="1834742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(18)</a:t>
            </a:r>
            <a:endParaRPr lang="it-IT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/>
              <p:cNvSpPr txBox="1"/>
              <p:nvPr/>
            </p:nvSpPr>
            <p:spPr>
              <a:xfrm>
                <a:off x="4520275" y="640931"/>
                <a:ext cx="401231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i="1">
                              <a:latin typeface="Cambria Math" charset="0"/>
                            </a:rPr>
                            <m:t>𝑣</m:t>
                          </m:r>
                        </m:e>
                        <m:sub>
                          <m:r>
                            <a:rPr lang="it-IT" sz="2400" i="1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it-IT" sz="2400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𝑡</m:t>
                          </m:r>
                        </m:e>
                      </m:d>
                      <m:r>
                        <a:rPr lang="it-IT" sz="2400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−</m:t>
                          </m:r>
                          <m:r>
                            <a:rPr lang="it-IT" sz="2400" b="0" i="1" smtClean="0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it-IT" sz="24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i="1">
                              <a:latin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it-IT" sz="2400" i="1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func>
                        <m:funcPr>
                          <m:ctrlPr>
                            <a:rPr lang="it-IT" sz="2400" b="0" i="1" smtClean="0"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sz="2400" b="0" i="0" smtClean="0">
                              <a:latin typeface="Cambria Math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mr-IN" sz="2400" i="1">
                                  <a:latin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2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it-IT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  <m:r>
                                <a:rPr lang="it-IT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it-IT" sz="1600" b="1" dirty="0"/>
              </a:p>
            </p:txBody>
          </p:sp>
        </mc:Choice>
        <mc:Fallback xmlns="">
          <p:sp>
            <p:nvSpPr>
              <p:cNvPr id="11" name="CasellaDiTes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0275" y="640931"/>
                <a:ext cx="4012317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456" b="-262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sellaDiTesto 11"/>
          <p:cNvSpPr txBox="1"/>
          <p:nvPr/>
        </p:nvSpPr>
        <p:spPr>
          <a:xfrm>
            <a:off x="8492957" y="596434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(17)</a:t>
            </a:r>
            <a:endParaRPr lang="it-IT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ttangolo 12"/>
              <p:cNvSpPr/>
              <p:nvPr/>
            </p:nvSpPr>
            <p:spPr>
              <a:xfrm>
                <a:off x="208446" y="2886635"/>
                <a:ext cx="7095212" cy="613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it-IT" sz="2400" b="0" dirty="0" smtClean="0"/>
                  <a:t>U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it-IT" sz="2400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it-IT" sz="2400" b="0" i="1" smtClean="0">
                            <a:latin typeface="Cambria Math" charset="0"/>
                          </a:rPr>
                          <m:t>𝑡</m:t>
                        </m:r>
                      </m:e>
                    </m:d>
                    <m:r>
                      <a:rPr lang="it-IT" sz="2400" b="0" i="1" smtClean="0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mr-IN" sz="2400" b="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it-IT" sz="2400" b="0" i="1" smtClean="0">
                            <a:latin typeface="Cambria Math" charset="0"/>
                          </a:rPr>
                          <m:t>1</m:t>
                        </m:r>
                      </m:num>
                      <m:den>
                        <m:r>
                          <a:rPr lang="it-IT" sz="2400" b="0" i="1" smtClean="0">
                            <a:latin typeface="Cambria Math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charset="0"/>
                          </a:rPr>
                          <m:t>𝑚</m:t>
                        </m:r>
                      </m:e>
                      <m:sub>
                        <m:r>
                          <a:rPr lang="it-IT" sz="2400" b="0" i="1" smtClean="0">
                            <a:latin typeface="Cambria Math" charset="0"/>
                          </a:rPr>
                          <m:t>𝑒</m:t>
                        </m:r>
                      </m:sub>
                    </m:sSub>
                    <m:sSup>
                      <m:sSupPr>
                        <m:ctrlPr>
                          <a:rPr lang="en-US" sz="2400" i="1">
                            <a:latin typeface="Cambria Math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it-IT" sz="24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400" i="1">
                                <a:latin typeface="Cambria Math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it-IT" sz="2400" i="1">
                                <a:latin typeface="Cambria Math" charset="0"/>
                              </a:rPr>
                              <m:t>𝑥</m:t>
                            </m:r>
                          </m:sub>
                        </m:sSub>
                      </m:e>
                      <m:sup>
                        <m:r>
                          <a:rPr lang="it-IT" sz="2400" i="1">
                            <a:latin typeface="Cambria Math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it-IT" sz="2400" b="0" i="1" smtClean="0">
                            <a:latin typeface="Cambria Math" charset="0"/>
                          </a:rPr>
                          <m:t>𝑥</m:t>
                        </m:r>
                      </m:e>
                      <m:sup>
                        <m:r>
                          <a:rPr lang="it-IT" sz="2400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it-IT" sz="2400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it-IT" sz="2400" b="0" i="1" smtClean="0">
                            <a:latin typeface="Cambria Math" charset="0"/>
                          </a:rPr>
                          <m:t>𝑡</m:t>
                        </m:r>
                      </m:e>
                    </m:d>
                    <m:r>
                      <a:rPr lang="it-IT" sz="2400" b="0" i="1" smtClean="0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mr-IN" sz="2400" i="1">
                            <a:latin typeface="Cambria Math" charset="0"/>
                          </a:rPr>
                        </m:ctrlPr>
                      </m:fPr>
                      <m:num>
                        <m:r>
                          <a:rPr lang="it-IT" sz="2400" i="1">
                            <a:latin typeface="Cambria Math" charset="0"/>
                          </a:rPr>
                          <m:t>1</m:t>
                        </m:r>
                      </m:num>
                      <m:den>
                        <m:r>
                          <a:rPr lang="it-IT" sz="2400" i="1">
                            <a:latin typeface="Cambria Math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2400" i="1">
                            <a:latin typeface="Cambria Math" charset="0"/>
                          </a:rPr>
                          <m:t>𝑚</m:t>
                        </m:r>
                      </m:e>
                      <m:sub>
                        <m:r>
                          <a:rPr lang="it-IT" sz="2400" i="1">
                            <a:latin typeface="Cambria Math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4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400" i="1">
                                <a:latin typeface="Cambria Math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it-IT" sz="2400" i="1">
                                <a:latin typeface="Cambria Math" charset="0"/>
                              </a:rPr>
                              <m:t>𝑥</m:t>
                            </m:r>
                          </m:sub>
                        </m:sSub>
                      </m:e>
                      <m:sup>
                        <m:r>
                          <a:rPr lang="it-IT" sz="2400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it-IT" sz="24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400" i="1">
                                <a:latin typeface="Cambria Math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it-IT" sz="2400" i="1">
                                <a:latin typeface="Cambria Math" charset="0"/>
                              </a:rPr>
                              <m:t>𝑥</m:t>
                            </m:r>
                          </m:sub>
                        </m:sSub>
                      </m:e>
                      <m:sup>
                        <m:r>
                          <a:rPr lang="it-IT" sz="2400" i="1">
                            <a:latin typeface="Cambria Math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charset="0"/>
                          </a:rPr>
                          <m:t>cos</m:t>
                        </m:r>
                      </m:e>
                      <m:sup>
                        <m:r>
                          <a:rPr lang="it-IT" sz="2400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mr-IN" sz="2400" i="1">
                            <a:latin typeface="Cambria Math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24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400" i="1">
                                <a:latin typeface="Cambria Math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it-IT" sz="2400" i="1">
                                <a:latin typeface="Cambria Math" charset="0"/>
                              </a:rPr>
                              <m:t>𝑥</m:t>
                            </m:r>
                          </m:sub>
                        </m:sSub>
                        <m:r>
                          <a:rPr lang="it-IT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𝑡</m:t>
                        </m:r>
                        <m:r>
                          <a:rPr lang="it-IT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it-IT" sz="2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𝑥</m:t>
                            </m:r>
                          </m:sub>
                        </m:sSub>
                      </m:e>
                    </m:d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13" name="Rettango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446" y="2886635"/>
                <a:ext cx="7095212" cy="613886"/>
              </a:xfrm>
              <a:prstGeom prst="rect">
                <a:avLst/>
              </a:prstGeom>
              <a:blipFill rotWithShape="0">
                <a:blip r:embed="rId5"/>
                <a:stretch>
                  <a:fillRect l="-1289" b="-10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asellaDiTesto 13"/>
          <p:cNvSpPr txBox="1"/>
          <p:nvPr/>
        </p:nvSpPr>
        <p:spPr>
          <a:xfrm>
            <a:off x="7924503" y="2982485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(19)</a:t>
            </a:r>
            <a:endParaRPr lang="it-IT" sz="2000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7924503" y="4167882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(20)</a:t>
            </a:r>
            <a:endParaRPr lang="it-IT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ttangolo 15"/>
              <p:cNvSpPr/>
              <p:nvPr/>
            </p:nvSpPr>
            <p:spPr>
              <a:xfrm>
                <a:off x="190537" y="3934848"/>
                <a:ext cx="7874143" cy="9623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 charset="0"/>
                        </a:rPr>
                        <m:t>𝐸</m:t>
                      </m:r>
                      <m:r>
                        <a:rPr lang="it-IT" sz="2400" b="0" i="1" smtClean="0">
                          <a:latin typeface="Cambria Math" charset="0"/>
                        </a:rPr>
                        <m:t>=</m:t>
                      </m:r>
                      <m:r>
                        <a:rPr lang="it-IT" sz="2400" b="0" i="1" smtClean="0">
                          <a:latin typeface="Cambria Math" charset="0"/>
                        </a:rPr>
                        <m:t>𝐾</m:t>
                      </m:r>
                      <m:d>
                        <m:dPr>
                          <m:ctrlPr>
                            <a:rPr lang="it-IT" sz="2400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𝑡</m:t>
                          </m:r>
                        </m:e>
                      </m:d>
                      <m:r>
                        <a:rPr lang="it-IT" sz="2400" b="0" i="1" smtClean="0">
                          <a:latin typeface="Cambria Math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it-IT" sz="2400" dirty="0"/>
                        <m:t>U</m:t>
                      </m:r>
                      <m:d>
                        <m:dPr>
                          <m:ctrlPr>
                            <a:rPr lang="it-IT" sz="2400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it-IT" sz="2400" i="1">
                              <a:latin typeface="Cambria Math" charset="0"/>
                            </a:rPr>
                            <m:t>𝑡</m:t>
                          </m:r>
                        </m:e>
                      </m:d>
                      <m:r>
                        <a:rPr lang="it-IT" sz="2400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24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sz="2400" i="1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it-IT" sz="2400" i="1">
                              <a:latin typeface="Cambria Math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4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i="1">
                              <a:latin typeface="Cambria Math" charset="0"/>
                            </a:rPr>
                            <m:t>𝑚</m:t>
                          </m:r>
                        </m:e>
                        <m:sub>
                          <m:r>
                            <a:rPr lang="it-IT" sz="2400" i="1">
                              <a:latin typeface="Cambria Math" charset="0"/>
                            </a:rPr>
                            <m:t>𝑒</m:t>
                          </m:r>
                        </m:sub>
                      </m:sSub>
                      <m:sSup>
                        <m:sSup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</m:sSub>
                        </m:e>
                        <m:sup>
                          <m:r>
                            <a:rPr lang="it-IT" sz="2400" b="0" i="1" smtClean="0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</m:sSub>
                        </m:e>
                        <m:sup>
                          <m:r>
                            <a:rPr lang="it-IT" sz="2400" b="0" i="1" smtClean="0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it-IT" sz="2400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24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sz="2400" i="1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it-IT" sz="2400" i="1">
                              <a:latin typeface="Cambria Math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4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i="1">
                              <a:latin typeface="Cambria Math" charset="0"/>
                            </a:rPr>
                            <m:t>𝑚</m:t>
                          </m:r>
                        </m:e>
                        <m:sub>
                          <m:r>
                            <a:rPr lang="it-IT" sz="2400" i="1">
                              <a:latin typeface="Cambria Math" charset="0"/>
                            </a:rPr>
                            <m:t>𝑒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</m:sSub>
                        </m:e>
                        <m:sup>
                          <m:r>
                            <a:rPr lang="it-IT" sz="24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mr-IN" sz="2400" i="1" smtClean="0">
                              <a:latin typeface="Cambria Math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it-IT" sz="2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sz="2400">
                                      <a:latin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it-IT" sz="2400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sz="2400" i="1">
                              <a:latin typeface="Cambria Math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mr-IN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mr-IN" sz="240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it-IT" sz="24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  <m:r>
                                        <a:rPr lang="it-IT" sz="2400">
                                          <a:latin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it-IT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4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it-IT" sz="24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6" name="Rettangolo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37" y="3934848"/>
                <a:ext cx="7874143" cy="96237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1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3977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0" name="Titolo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686800" cy="940443"/>
          </a:xfrm>
        </p:spPr>
        <p:txBody>
          <a:bodyPr>
            <a:normAutofit/>
          </a:bodyPr>
          <a:lstStyle/>
          <a:p>
            <a:r>
              <a:rPr lang="en-GB" sz="4100" smtClean="0">
                <a:solidFill>
                  <a:srgbClr val="0055A0"/>
                </a:solidFill>
              </a:rPr>
              <a:t>Simulation</a:t>
            </a:r>
            <a:r>
              <a:rPr lang="en-GB" sz="4300" smtClean="0">
                <a:solidFill>
                  <a:srgbClr val="0055A0"/>
                </a:solidFill>
              </a:rPr>
              <a:t> </a:t>
            </a:r>
            <a:r>
              <a:rPr lang="en-GB" sz="4300" dirty="0">
                <a:solidFill>
                  <a:srgbClr val="0055A0"/>
                </a:solidFill>
              </a:rPr>
              <a:t>Parameters</a:t>
            </a:r>
            <a:endParaRPr lang="en-GB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0" y="964964"/>
                <a:ext cx="9144000" cy="5219936"/>
              </a:xfrm>
            </p:spPr>
            <p:txBody>
              <a:bodyPr>
                <a:normAutofit/>
              </a:bodyPr>
              <a:lstStyle/>
              <a:p>
                <a:pPr marL="914400" lvl="1">
                  <a:lnSpc>
                    <a:spcPct val="150000"/>
                  </a:lnSpc>
                  <a:buFont typeface="Arial" charset="0"/>
                  <a:buChar char="•"/>
                </a:pPr>
                <a:r>
                  <a:rPr lang="en-GB" sz="2400" dirty="0" smtClean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Bunch Intensity</a:t>
                </a:r>
                <a:r>
                  <a:rPr lang="en-GB" sz="2400" dirty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:r>
                  <a:rPr lang="en-GB" sz="2400" dirty="0" smtClean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1.2e11 protons </a:t>
                </a:r>
                <a:r>
                  <a:rPr lang="en-GB" sz="2400" dirty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per </a:t>
                </a:r>
                <a:r>
                  <a:rPr lang="en-GB" sz="2400" dirty="0" smtClean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bunch</a:t>
                </a:r>
              </a:p>
              <a:p>
                <a:pPr marL="914400" lvl="1">
                  <a:lnSpc>
                    <a:spcPct val="150000"/>
                  </a:lnSpc>
                  <a:buFont typeface="Arial" charset="0"/>
                  <a:buChar char="•"/>
                </a:pP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Bunch </a:t>
                </a: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length: 1.20 </a:t>
                </a: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  <a:endParaRPr lang="en-GB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914400" lvl="1">
                  <a:lnSpc>
                    <a:spcPct val="150000"/>
                  </a:lnSpc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𝜀</m:t>
                        </m:r>
                      </m:e>
                      <m:sub>
                        <m:r>
                          <a:rPr lang="en-GB" sz="2400" i="1">
                            <a:latin typeface="Cambria Math" charset="0"/>
                            <a:cs typeface="Arial" panose="020B0604020202020204" pitchFamily="34" charset="0"/>
                          </a:rPr>
                          <m:t>𝑛𝑥</m:t>
                        </m:r>
                      </m:sub>
                    </m:sSub>
                    <m:r>
                      <a:rPr lang="en-GB" sz="2400" i="1">
                        <a:latin typeface="Cambria Math" charset="0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en-GB" sz="2400" i="1">
                            <a:latin typeface="Cambria Math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𝜀</m:t>
                        </m:r>
                      </m:e>
                      <m:sub>
                        <m:r>
                          <a:rPr lang="en-GB" sz="2400" i="1">
                            <a:latin typeface="Cambria Math" charset="0"/>
                            <a:cs typeface="Arial" panose="020B0604020202020204" pitchFamily="34" charset="0"/>
                          </a:rPr>
                          <m:t>𝑛𝑦</m:t>
                        </m:r>
                      </m:sub>
                    </m:sSub>
                    <m:r>
                      <a:rPr lang="en-GB" sz="2400" i="1">
                        <a:latin typeface="Cambria Math" charset="0"/>
                        <a:cs typeface="Arial" panose="020B0604020202020204" pitchFamily="34" charset="0"/>
                      </a:rPr>
                      <m:t>=2.5 </m:t>
                    </m:r>
                    <m:r>
                      <a:rPr lang="en-GB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𝜇</m:t>
                    </m:r>
                    <m:r>
                      <a:rPr lang="en-GB" sz="2400" i="1">
                        <a:latin typeface="Cambria Math" charset="0"/>
                        <a:cs typeface="Arial" panose="020B0604020202020204" pitchFamily="34" charset="0"/>
                      </a:rPr>
                      <m:t>𝑚</m:t>
                    </m:r>
                  </m:oMath>
                </a14:m>
                <a:endParaRPr lang="en-GB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914400" lvl="1">
                  <a:lnSpc>
                    <a:spcPct val="150000"/>
                  </a:lnSpc>
                  <a:buFont typeface="Arial" charset="0"/>
                  <a:buChar char="•"/>
                </a:pP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Energy: 7 </a:t>
                </a:r>
                <a:r>
                  <a:rPr lang="en-GB" sz="24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TeV</a:t>
                </a:r>
                <a:endParaRPr lang="en-GB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914400" lvl="1">
                  <a:lnSpc>
                    <a:spcPct val="150000"/>
                  </a:lnSpc>
                  <a:buFont typeface="Arial" charset="0"/>
                  <a:buChar char="•"/>
                </a:pPr>
                <a:r>
                  <a:rPr lang="en-GB" sz="2400" dirty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Electron density: 1e12 </a:t>
                </a:r>
                <a:r>
                  <a:rPr lang="en-GB" sz="2400" dirty="0" smtClean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en-GB" sz="2400" baseline="30000" dirty="0" smtClean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en-GB" sz="2400" dirty="0" smtClean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/m</a:t>
                </a:r>
                <a:r>
                  <a:rPr lang="en-GB" sz="2400" baseline="30000" dirty="0" smtClean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GB" sz="2400" dirty="0" smtClean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(drift, dipole), build-up (quad)</a:t>
                </a:r>
                <a:endParaRPr lang="en-GB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914400" lvl="1">
                  <a:lnSpc>
                    <a:spcPct val="150000"/>
                  </a:lnSpc>
                  <a:buFont typeface="Arial" charset="0"/>
                  <a:buChar char="•"/>
                </a:pPr>
                <a:r>
                  <a:rPr lang="en-GB" sz="2400" dirty="0">
                    <a:ea typeface="Cambria Math" charset="0"/>
                    <a:cs typeface="Cambria Math" charset="0"/>
                  </a:rPr>
                  <a:t>SEY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:</m:t>
                    </m:r>
                  </m:oMath>
                </a14:m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1.30</a:t>
                </a:r>
              </a:p>
              <a:p>
                <a:pPr marL="914400" lvl="1">
                  <a:lnSpc>
                    <a:spcPct val="150000"/>
                  </a:lnSpc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4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𝛽</m:t>
                        </m:r>
                      </m:e>
                      <m:sub>
                        <m:r>
                          <a:rPr lang="en-GB" sz="2400" i="1">
                            <a:latin typeface="Cambria Math" charset="0"/>
                            <a:cs typeface="Arial" panose="020B0604020202020204" pitchFamily="34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=</a:t>
                </a:r>
                <a:r>
                  <a:rPr lang="en-GB" sz="2400" dirty="0"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𝛽</m:t>
                        </m:r>
                      </m:e>
                      <m:sub>
                        <m:r>
                          <a:rPr lang="it-IT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600 m</a:t>
                </a:r>
              </a:p>
            </p:txBody>
          </p:sp>
        </mc:Choice>
        <mc:Fallback xmlns="">
          <p:sp>
            <p:nvSpPr>
              <p:cNvPr id="11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964964"/>
                <a:ext cx="9144000" cy="5219936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6932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0" name="Titolo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686800" cy="940443"/>
          </a:xfrm>
        </p:spPr>
        <p:txBody>
          <a:bodyPr>
            <a:normAutofit/>
          </a:bodyPr>
          <a:lstStyle/>
          <a:p>
            <a:r>
              <a:rPr lang="en-GB" sz="4100" dirty="0" smtClean="0">
                <a:solidFill>
                  <a:srgbClr val="0055A0"/>
                </a:solidFill>
              </a:rPr>
              <a:t>Numerical </a:t>
            </a:r>
            <a:r>
              <a:rPr lang="en-GB" sz="4300" dirty="0" smtClean="0">
                <a:solidFill>
                  <a:srgbClr val="0055A0"/>
                </a:solidFill>
              </a:rPr>
              <a:t>Parameters</a:t>
            </a:r>
            <a:endParaRPr lang="en-GB" sz="4400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0" y="964964"/>
            <a:ext cx="9144000" cy="5219936"/>
          </a:xfrm>
        </p:spPr>
        <p:txBody>
          <a:bodyPr>
            <a:normAutofit/>
          </a:bodyPr>
          <a:lstStyle/>
          <a:p>
            <a:pPr marL="914400" lvl="1">
              <a:lnSpc>
                <a:spcPct val="150000"/>
              </a:lnSpc>
              <a:buFont typeface="Arial" charset="0"/>
              <a:buChar char="•"/>
            </a:pPr>
            <a:r>
              <a:rPr lang="en-GB" sz="2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Slices = 500</a:t>
            </a:r>
          </a:p>
          <a:p>
            <a:pPr marL="914400" lvl="1">
              <a:lnSpc>
                <a:spcPct val="150000"/>
              </a:lnSpc>
              <a:buFont typeface="Arial" charset="0"/>
              <a:buChar char="•"/>
            </a:pPr>
            <a:r>
              <a:rPr lang="en-GB" sz="2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MPs/slice = 5,000</a:t>
            </a:r>
          </a:p>
          <a:p>
            <a:pPr marL="914400" lvl="1">
              <a:lnSpc>
                <a:spcPct val="150000"/>
              </a:lnSpc>
              <a:buFont typeface="Arial" charset="0"/>
              <a:buChar char="•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Segments = 16</a:t>
            </a:r>
          </a:p>
          <a:p>
            <a:pPr marL="914400" lvl="1">
              <a:lnSpc>
                <a:spcPct val="150000"/>
              </a:lnSpc>
              <a:buFont typeface="Arial" charset="0"/>
              <a:buChar char="•"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>
              <a:lnSpc>
                <a:spcPct val="150000"/>
              </a:lnSpc>
              <a:buFont typeface="Arial" charset="0"/>
              <a:buChar char="•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Max Electron MPs = 900,000</a:t>
            </a:r>
          </a:p>
          <a:p>
            <a:pPr marL="914400" lvl="1">
              <a:lnSpc>
                <a:spcPct val="150000"/>
              </a:lnSpc>
              <a:buFont typeface="Arial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287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5367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Outline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75709"/>
            <a:ext cx="8226854" cy="5168831"/>
          </a:xfrm>
        </p:spPr>
        <p:txBody>
          <a:bodyPr>
            <a:normAutofit/>
          </a:bodyPr>
          <a:lstStyle/>
          <a:p>
            <a:pPr lvl="0">
              <a:buFont typeface="Wingdings" charset="2"/>
              <a:buChar char="Ø"/>
            </a:pPr>
            <a:r>
              <a:rPr lang="en-US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Theoretical Oscillation</a:t>
            </a:r>
          </a:p>
          <a:p>
            <a:pPr lvl="0">
              <a:buFont typeface="Wingdings" charset="2"/>
              <a:buChar char="Ø"/>
            </a:pPr>
            <a:endParaRPr lang="en-US" sz="2400" dirty="0" smtClean="0"/>
          </a:p>
          <a:p>
            <a:pPr lvl="0">
              <a:buFont typeface="Wingdings" charset="2"/>
              <a:buChar char="Ø"/>
            </a:pPr>
            <a:r>
              <a:rPr lang="en-US" sz="2400" b="1" dirty="0"/>
              <a:t>Uniform Longitudinal Profile</a:t>
            </a:r>
          </a:p>
          <a:p>
            <a:pPr lvl="1">
              <a:buFont typeface="Wingdings" charset="2"/>
              <a:buChar char="§"/>
            </a:pPr>
            <a:r>
              <a:rPr lang="en-GB" sz="20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Drift Space</a:t>
            </a:r>
            <a:endParaRPr lang="en-GB" sz="20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1">
              <a:buFont typeface="Wingdings" charset="2"/>
              <a:buChar char="§"/>
            </a:pPr>
            <a:r>
              <a:rPr lang="en-GB" sz="20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Dipole</a:t>
            </a:r>
          </a:p>
          <a:p>
            <a:pPr lvl="1">
              <a:buFont typeface="Wingdings" charset="2"/>
              <a:buChar char="§"/>
            </a:pPr>
            <a:r>
              <a:rPr lang="en-GB" sz="20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Arc Quadrupole</a:t>
            </a:r>
            <a:endParaRPr lang="en-GB" sz="20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endParaRPr lang="en-US" sz="2400" dirty="0" smtClean="0"/>
          </a:p>
          <a:p>
            <a:pPr lvl="0">
              <a:buFont typeface="Wingdings" charset="2"/>
              <a:buChar char="Ø"/>
            </a:pPr>
            <a:r>
              <a:rPr lang="en-US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Gaussian Longitudinal </a:t>
            </a: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Profile</a:t>
            </a:r>
          </a:p>
          <a:p>
            <a:pPr lvl="0">
              <a:buFont typeface="Wingdings" charset="2"/>
              <a:buChar char="Ø"/>
            </a:pPr>
            <a:endParaRPr lang="en-US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US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Conclusions</a:t>
            </a:r>
            <a:endParaRPr lang="en-US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28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6796"/>
            <a:ext cx="5554286" cy="3240000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40630" y="30212"/>
            <a:ext cx="8746958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Uniform Longitudinal Profile</a:t>
            </a:r>
            <a:endParaRPr lang="en-GB" sz="3200" dirty="0"/>
          </a:p>
        </p:txBody>
      </p:sp>
      <p:cxnSp>
        <p:nvCxnSpPr>
          <p:cNvPr id="13" name="Connettore 1 12"/>
          <p:cNvCxnSpPr/>
          <p:nvPr/>
        </p:nvCxnSpPr>
        <p:spPr>
          <a:xfrm>
            <a:off x="2853985" y="2244610"/>
            <a:ext cx="0" cy="2484000"/>
          </a:xfrm>
          <a:prstGeom prst="line">
            <a:avLst/>
          </a:prstGeom>
          <a:ln w="38100">
            <a:solidFill>
              <a:schemeClr val="accent4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 flipH="1">
            <a:off x="1903673" y="2244610"/>
            <a:ext cx="0" cy="29622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nettore 1 17"/>
          <p:cNvCxnSpPr/>
          <p:nvPr/>
        </p:nvCxnSpPr>
        <p:spPr>
          <a:xfrm>
            <a:off x="4793009" y="2034237"/>
            <a:ext cx="0" cy="3240000"/>
          </a:xfrm>
          <a:prstGeom prst="line">
            <a:avLst/>
          </a:prstGeom>
          <a:ln w="38100">
            <a:solidFill>
              <a:schemeClr val="accent1">
                <a:lumMod val="1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nettore 1 18"/>
          <p:cNvCxnSpPr/>
          <p:nvPr/>
        </p:nvCxnSpPr>
        <p:spPr>
          <a:xfrm>
            <a:off x="900510" y="2001542"/>
            <a:ext cx="0" cy="3240000"/>
          </a:xfrm>
          <a:prstGeom prst="line">
            <a:avLst/>
          </a:prstGeom>
          <a:ln w="38100">
            <a:solidFill>
              <a:schemeClr val="accent1">
                <a:lumMod val="1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/>
              <p:cNvSpPr txBox="1"/>
              <p:nvPr/>
            </p:nvSpPr>
            <p:spPr>
              <a:xfrm>
                <a:off x="590308" y="5197080"/>
                <a:ext cx="8102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8F8F8">
                                  <a:lumMod val="10000"/>
                                </a:srgbClr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F8F8F8">
                                  <a:lumMod val="10000"/>
                                </a:srgbClr>
                              </a:solidFill>
                              <a:latin typeface="Cambria Math" charset="0"/>
                            </a:rPr>
                            <m:t>−</m:t>
                          </m:r>
                          <m:r>
                            <a:rPr lang="it-IT" i="1">
                              <a:solidFill>
                                <a:srgbClr val="F8F8F8">
                                  <a:lumMod val="10000"/>
                                </a:srgbClr>
                              </a:solidFill>
                              <a:latin typeface="Cambria Math" charset="0"/>
                            </a:rPr>
                            <m:t>𝑧</m:t>
                          </m:r>
                        </m:e>
                        <m:sub>
                          <m:r>
                            <a:rPr lang="it-IT" i="1">
                              <a:solidFill>
                                <a:srgbClr val="F8F8F8">
                                  <a:lumMod val="10000"/>
                                </a:srgbClr>
                              </a:solidFill>
                              <a:latin typeface="Cambria Math" charset="0"/>
                            </a:rPr>
                            <m:t>𝑐𝑢𝑡</m:t>
                          </m:r>
                        </m:sub>
                      </m:sSub>
                    </m:oMath>
                  </m:oMathPara>
                </a14:m>
                <a:endParaRPr lang="it-IT" sz="1400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20" name="CasellaDiTesto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308" y="5197080"/>
                <a:ext cx="810222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/>
              <p:cNvSpPr txBox="1"/>
              <p:nvPr/>
            </p:nvSpPr>
            <p:spPr>
              <a:xfrm>
                <a:off x="1500199" y="5162452"/>
                <a:ext cx="7720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−2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e>
                        <m:sub>
                          <m:r>
                            <a:rPr lang="it-IT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it-IT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CasellaDiTesto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0199" y="5162452"/>
                <a:ext cx="772070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Parentesi graffa chiusa 23"/>
          <p:cNvSpPr/>
          <p:nvPr/>
        </p:nvSpPr>
        <p:spPr>
          <a:xfrm rot="5400000">
            <a:off x="2748391" y="4663316"/>
            <a:ext cx="205878" cy="1835531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asellaDiTesto 24"/>
              <p:cNvSpPr txBox="1"/>
              <p:nvPr/>
            </p:nvSpPr>
            <p:spPr>
              <a:xfrm>
                <a:off x="2409211" y="5617634"/>
                <a:ext cx="1063753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𝐿</m:t>
                          </m:r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=4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e>
                        <m:sub>
                          <m:r>
                            <a:rPr lang="it-IT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it-IT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CasellaDiTesto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9211" y="5617634"/>
                <a:ext cx="1063753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Parentesi graffa chiusa 25"/>
          <p:cNvSpPr/>
          <p:nvPr/>
        </p:nvSpPr>
        <p:spPr>
          <a:xfrm rot="16200000">
            <a:off x="2695909" y="-133686"/>
            <a:ext cx="301703" cy="3892497"/>
          </a:xfrm>
          <a:prstGeom prst="rightBrace">
            <a:avLst>
              <a:gd name="adj1" fmla="val 3021"/>
              <a:gd name="adj2" fmla="val 49944"/>
            </a:avLst>
          </a:prstGeom>
          <a:ln w="38100">
            <a:solidFill>
              <a:schemeClr val="accent1">
                <a:lumMod val="1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sysClr val="windowText" lastClr="000000"/>
              </a:solidFill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2426925" y="1353936"/>
            <a:ext cx="981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solidFill>
                  <a:sysClr val="windowText" lastClr="000000"/>
                </a:solidFill>
              </a:rPr>
              <a:t>500 </a:t>
            </a:r>
            <a:r>
              <a:rPr lang="it-IT" sz="1400" dirty="0" err="1" smtClean="0">
                <a:solidFill>
                  <a:sysClr val="windowText" lastClr="000000"/>
                </a:solidFill>
              </a:rPr>
              <a:t>slices</a:t>
            </a:r>
            <a:endParaRPr lang="it-IT" sz="1400" dirty="0">
              <a:solidFill>
                <a:sysClr val="windowText" lastClr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ttangolo 31"/>
              <p:cNvSpPr/>
              <p:nvPr/>
            </p:nvSpPr>
            <p:spPr>
              <a:xfrm>
                <a:off x="5345040" y="2244610"/>
                <a:ext cx="3059556" cy="20347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mr-IN" sz="2800" i="1" dirty="0" smtClean="0">
                              <a:latin typeface="Cambria Math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mr-IN" sz="2800" i="1" dirty="0" smtClean="0">
                                  <a:latin typeface="Cambria Math" charset="0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mr-IN" sz="2800" i="1" dirty="0" smtClean="0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it-IT" sz="2800" b="0" i="0" dirty="0" smtClean="0">
                                      <a:latin typeface="Cambria Math" charset="0"/>
                                    </a:rPr>
                                    <m:t>MPs</m:t>
                                  </m:r>
                                </m:num>
                                <m:den>
                                  <m:r>
                                    <a:rPr lang="it-IT" sz="2800" b="0" i="1" dirty="0" smtClean="0">
                                      <a:latin typeface="Cambria Math" charset="0"/>
                                    </a:rPr>
                                    <m:t>𝐿</m:t>
                                  </m:r>
                                </m:den>
                              </m:f>
                              <m:r>
                                <a:rPr lang="it-IT" sz="2800" b="0" i="1" dirty="0" smtClean="0">
                                  <a:latin typeface="Cambria Math" charset="0"/>
                                </a:rPr>
                                <m:t>       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hr-HR" sz="2800" b="0" i="1" dirty="0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2800" b="0" i="1" dirty="0" smtClean="0">
                                      <a:latin typeface="Cambria Math" charset="0"/>
                                    </a:rPr>
                                    <m:t>𝑧</m:t>
                                  </m:r>
                                </m:e>
                              </m:d>
                              <m:r>
                                <a:rPr lang="it-IT" sz="2800" b="0" i="1" dirty="0" smtClean="0">
                                  <a:latin typeface="Cambria Math" charset="0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mr-IN" sz="2800" b="0" i="1" dirty="0" smtClean="0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2800" b="0" i="1" dirty="0" smtClean="0">
                                      <a:latin typeface="Cambria Math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it-IT" sz="2800" b="0" i="1" dirty="0" smtClean="0">
                                      <a:latin typeface="Cambria Math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e>
                              <m:r>
                                <a:rPr lang="it-IT" sz="2800" b="0" i="1" dirty="0" smtClean="0">
                                  <a:latin typeface="Cambria Math" charset="0"/>
                                </a:rPr>
                                <m:t>0</m:t>
                              </m:r>
                              <m:r>
                                <a:rPr lang="it-IT" sz="2800" i="1" dirty="0">
                                  <a:latin typeface="Cambria Math" charset="0"/>
                                </a:rPr>
                                <m:t>     </m:t>
                              </m:r>
                              <m:r>
                                <a:rPr lang="it-IT" sz="2800" b="0" i="1" dirty="0" smtClean="0">
                                  <a:latin typeface="Cambria Math" charset="0"/>
                                </a:rPr>
                                <m:t>         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hr-HR" sz="2800" i="1" dirty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2800" i="1" dirty="0">
                                      <a:latin typeface="Cambria Math" charset="0"/>
                                    </a:rPr>
                                    <m:t>𝑧</m:t>
                                  </m:r>
                                </m:e>
                              </m:d>
                              <m:r>
                                <a:rPr lang="it-IT" sz="2800" b="0" i="1" dirty="0" smtClean="0">
                                  <a:latin typeface="Cambria Math" charset="0"/>
                                </a:rPr>
                                <m:t>&gt;</m:t>
                              </m:r>
                              <m:f>
                                <m:fPr>
                                  <m:ctrlPr>
                                    <a:rPr lang="mr-IN" sz="2800" i="1" dirty="0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2800" i="1" dirty="0">
                                      <a:latin typeface="Cambria Math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it-IT" sz="2800" i="1" dirty="0">
                                      <a:latin typeface="Cambria Math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eqArr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2" name="Rettangolo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5040" y="2244610"/>
                <a:ext cx="3059556" cy="203478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/>
              <p:cNvSpPr txBox="1"/>
              <p:nvPr/>
            </p:nvSpPr>
            <p:spPr>
              <a:xfrm>
                <a:off x="366618" y="689604"/>
                <a:ext cx="1675587" cy="615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it-IT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𝑧</m:t>
                        </m:r>
                      </m:sub>
                    </m:sSub>
                    <m:r>
                      <a:rPr lang="it-IT" sz="2000" b="0" i="1" smtClean="0">
                        <a:solidFill>
                          <a:srgbClr val="FF0000"/>
                        </a:solidFill>
                        <a:latin typeface="Cambria Math" charset="0"/>
                      </a:rPr>
                      <m:t>=89.9</m:t>
                    </m:r>
                  </m:oMath>
                </a14:m>
                <a:r>
                  <a:rPr lang="it-IT" sz="2000" dirty="0" smtClean="0">
                    <a:solidFill>
                      <a:srgbClr val="FF0000"/>
                    </a:solidFill>
                  </a:rPr>
                  <a:t> mm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n>
                              <a:noFill/>
                            </a:ln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ln>
                              <a:noFill/>
                            </a:ln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charset="0"/>
                          </a:rPr>
                          <m:t>𝑧</m:t>
                        </m:r>
                      </m:e>
                      <m:sub>
                        <m:r>
                          <a:rPr lang="it-IT" sz="2000" b="0" i="1" smtClean="0">
                            <a:ln>
                              <a:noFill/>
                            </a:ln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charset="0"/>
                          </a:rPr>
                          <m:t>𝑐𝑢𝑡</m:t>
                        </m:r>
                      </m:sub>
                    </m:sSub>
                    <m:r>
                      <a:rPr lang="it-IT" sz="2000" b="0" i="1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latin typeface="Cambria Math" charset="0"/>
                      </a:rPr>
                      <m:t>= </m:t>
                    </m:r>
                  </m:oMath>
                </a14:m>
                <a:r>
                  <a:rPr lang="it-IT" sz="2000" dirty="0" smtClean="0">
                    <a:ln>
                      <a:noFill/>
                    </a:ln>
                    <a:solidFill>
                      <a:schemeClr val="bg2">
                        <a:lumMod val="10000"/>
                      </a:schemeClr>
                    </a:solidFill>
                  </a:rPr>
                  <a:t>375 mm</a:t>
                </a:r>
                <a:endParaRPr lang="it-IT" sz="2000" dirty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asellaDiTes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618" y="689604"/>
                <a:ext cx="1675587" cy="615553"/>
              </a:xfrm>
              <a:prstGeom prst="rect">
                <a:avLst/>
              </a:prstGeom>
              <a:blipFill rotWithShape="0">
                <a:blip r:embed="rId7"/>
                <a:stretch>
                  <a:fillRect l="-3636" t="-20792" r="-8727" b="-9009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Connettore 1 28"/>
          <p:cNvCxnSpPr/>
          <p:nvPr/>
        </p:nvCxnSpPr>
        <p:spPr>
          <a:xfrm flipH="1">
            <a:off x="3789846" y="2256185"/>
            <a:ext cx="0" cy="29622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asellaDiTesto 29"/>
              <p:cNvSpPr txBox="1"/>
              <p:nvPr/>
            </p:nvSpPr>
            <p:spPr>
              <a:xfrm>
                <a:off x="3467397" y="5150877"/>
                <a:ext cx="5989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2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e>
                        <m:sub>
                          <m:r>
                            <a:rPr lang="it-IT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it-IT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0" name="CasellaDiTesto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7397" y="5150877"/>
                <a:ext cx="598946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asellaDiTesto 30"/>
              <p:cNvSpPr txBox="1"/>
              <p:nvPr/>
            </p:nvSpPr>
            <p:spPr>
              <a:xfrm>
                <a:off x="4474460" y="5150877"/>
                <a:ext cx="6370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8F8F8">
                                  <a:lumMod val="10000"/>
                                </a:srgbClr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solidFill>
                                <a:srgbClr val="F8F8F8">
                                  <a:lumMod val="10000"/>
                                </a:srgbClr>
                              </a:solidFill>
                              <a:latin typeface="Cambria Math" charset="0"/>
                            </a:rPr>
                            <m:t>𝑧</m:t>
                          </m:r>
                        </m:e>
                        <m:sub>
                          <m:r>
                            <a:rPr lang="it-IT" i="1">
                              <a:solidFill>
                                <a:srgbClr val="F8F8F8">
                                  <a:lumMod val="10000"/>
                                </a:srgbClr>
                              </a:solidFill>
                              <a:latin typeface="Cambria Math" charset="0"/>
                            </a:rPr>
                            <m:t>𝑐𝑢𝑡</m:t>
                          </m:r>
                        </m:sub>
                      </m:sSub>
                    </m:oMath>
                  </m:oMathPara>
                </a14:m>
                <a:endParaRPr lang="it-IT" sz="1400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31" name="CasellaDiTesto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4460" y="5150877"/>
                <a:ext cx="637097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22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77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/>
              <p:cNvSpPr txBox="1"/>
              <p:nvPr/>
            </p:nvSpPr>
            <p:spPr>
              <a:xfrm>
                <a:off x="240630" y="3044155"/>
                <a:ext cx="3932808" cy="693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𝑓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it-IT" sz="2400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i="1">
                              <a:latin typeface="Cambria Math" charset="0"/>
                            </a:rPr>
                            <m:t>𝑓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𝑦</m:t>
                          </m:r>
                        </m:sub>
                      </m:sSub>
                      <m:r>
                        <a:rPr lang="it-IT" sz="240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sz="2400" b="0" i="1" smtClean="0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it-IT" sz="2400" b="0" i="1" smtClean="0">
                              <a:latin typeface="Cambria Math" charset="0"/>
                            </a:rPr>
                            <m:t>2</m:t>
                          </m:r>
                          <m:r>
                            <a:rPr lang="it-IT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den>
                      </m:f>
                      <m:sSub>
                        <m:sSubPr>
                          <m:ctrlPr>
                            <a:rPr lang="en-US" sz="24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i="1">
                              <a:latin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it-IT" sz="2400" i="1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it-IT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a:rPr lang="it-IT" sz="2400" b="1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𝟑</m:t>
                      </m:r>
                      <m:r>
                        <a:rPr lang="it-IT" sz="2400" b="1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.</m:t>
                      </m:r>
                      <m:r>
                        <a:rPr lang="it-IT" sz="2400" b="1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𝟐𝟔</m:t>
                      </m:r>
                      <m:r>
                        <a:rPr lang="it-IT" sz="2400" b="1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it-IT" sz="2400" b="1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𝑮𝑯𝒛</m:t>
                      </m:r>
                    </m:oMath>
                  </m:oMathPara>
                </a14:m>
                <a:endParaRPr lang="it-IT" b="1" dirty="0"/>
              </a:p>
            </p:txBody>
          </p:sp>
        </mc:Choice>
        <mc:Fallback xmlns="">
          <p:sp>
            <p:nvSpPr>
              <p:cNvPr id="7" name="CasellaDiTes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630" y="3044155"/>
                <a:ext cx="3932808" cy="69384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ttangolo 7"/>
              <p:cNvSpPr/>
              <p:nvPr/>
            </p:nvSpPr>
            <p:spPr>
              <a:xfrm>
                <a:off x="217770" y="3804155"/>
                <a:ext cx="7411452" cy="14992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 smtClean="0"/>
                  <a:t>Where:</a:t>
                </a:r>
              </a:p>
              <a:p>
                <a:pPr marL="74295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charset="0"/>
                          </a:rPr>
                          <m:t>𝑁</m:t>
                        </m:r>
                      </m:e>
                      <m:sub>
                        <m:r>
                          <a:rPr lang="en-GB" i="1">
                            <a:latin typeface="Cambria Math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GB" dirty="0" smtClean="0"/>
                  <a:t> = 1.2e11;</a:t>
                </a:r>
                <a:endParaRPr lang="en-GB" dirty="0"/>
              </a:p>
              <a:p>
                <a:pPr marL="74295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GB" i="1">
                            <a:latin typeface="Cambria Math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dirty="0" smtClean="0"/>
                  <a:t> = </a:t>
                </a:r>
                <a:r>
                  <a:rPr lang="it-IT" dirty="0"/>
                  <a:t>89.9 mm</a:t>
                </a:r>
                <a:r>
                  <a:rPr lang="en-GB" dirty="0" smtClean="0"/>
                  <a:t>;</a:t>
                </a:r>
              </a:p>
              <a:p>
                <a:pPr marL="742950" lvl="1" indent="-285750">
                  <a:buFont typeface="Arial" charset="0"/>
                  <a:buChar char="•"/>
                </a:pPr>
                <a:r>
                  <a:rPr lang="en-GB" dirty="0" smtClean="0"/>
                  <a:t>L </a:t>
                </a:r>
                <a:r>
                  <a:rPr lang="en-GB" dirty="0"/>
                  <a:t>= </a:t>
                </a:r>
                <a:r>
                  <a:rPr lang="it-IT" dirty="0"/>
                  <a:t>360 </a:t>
                </a:r>
                <a:r>
                  <a:rPr lang="it-IT" dirty="0" smtClean="0"/>
                  <a:t>mm</a:t>
                </a:r>
                <a:r>
                  <a:rPr lang="en-GB" dirty="0" smtClean="0"/>
                  <a:t>;</a:t>
                </a:r>
              </a:p>
              <a:p>
                <a:pPr marL="74295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 smtClean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it-IT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 smtClean="0"/>
                  <a:t> = 448 </a:t>
                </a:r>
                <a:r>
                  <a:rPr lang="en-GB" dirty="0" err="1" smtClean="0"/>
                  <a:t>μm</a:t>
                </a:r>
                <a:r>
                  <a:rPr lang="en-GB" dirty="0" smtClean="0"/>
                  <a:t>.</a:t>
                </a:r>
              </a:p>
            </p:txBody>
          </p:sp>
        </mc:Choice>
        <mc:Fallback xmlns="">
          <p:sp>
            <p:nvSpPr>
              <p:cNvPr id="8" name="Rettango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770" y="3804155"/>
                <a:ext cx="7411452" cy="1499257"/>
              </a:xfrm>
              <a:prstGeom prst="rect">
                <a:avLst/>
              </a:prstGeom>
              <a:blipFill rotWithShape="0">
                <a:blip r:embed="rId3"/>
                <a:stretch>
                  <a:fillRect l="-740" t="-2033" b="-406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8"/>
          <p:cNvSpPr txBox="1"/>
          <p:nvPr/>
        </p:nvSpPr>
        <p:spPr>
          <a:xfrm>
            <a:off x="240630" y="673426"/>
            <a:ext cx="768191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Theoretical Oscillation: Frequency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In the case study: uniform distribution and round bunch</a:t>
            </a:r>
            <a:endParaRPr lang="en-GB" sz="2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/>
              <p:cNvSpPr txBox="1"/>
              <p:nvPr/>
            </p:nvSpPr>
            <p:spPr>
              <a:xfrm>
                <a:off x="240630" y="1882792"/>
                <a:ext cx="3701141" cy="10911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i="1">
                              <a:latin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it-IT" sz="2400" b="0" i="1" smtClean="0">
                          <a:latin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mr-IN" sz="2400" b="0" i="1" smtClean="0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mr-IN" sz="2400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𝑧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2</m:t>
                              </m:r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it-IT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sz="2400" b="0" i="1" smtClean="0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mr-IN" sz="240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it-IT" sz="2400" b="0" i="1" smtClean="0">
                                      <a:latin typeface="Cambria Math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24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rad>
                    </m:oMath>
                  </m:oMathPara>
                </a14:m>
                <a:endParaRPr lang="it-IT" b="1" dirty="0"/>
              </a:p>
            </p:txBody>
          </p:sp>
        </mc:Choice>
        <mc:Fallback xmlns="">
          <p:sp>
            <p:nvSpPr>
              <p:cNvPr id="13" name="CasellaDiTes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630" y="1882792"/>
                <a:ext cx="3701141" cy="109119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asellaDiTesto 13"/>
          <p:cNvSpPr txBox="1"/>
          <p:nvPr/>
        </p:nvSpPr>
        <p:spPr>
          <a:xfrm>
            <a:off x="4116857" y="2151215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(3)</a:t>
            </a:r>
            <a:endParaRPr lang="it-IT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ttangolo 14"/>
              <p:cNvSpPr/>
              <p:nvPr/>
            </p:nvSpPr>
            <p:spPr>
              <a:xfrm>
                <a:off x="5516103" y="2037706"/>
                <a:ext cx="1619226" cy="7813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e>
                        <m:sub>
                          <m:r>
                            <a:rPr lang="it-IT" sz="2400" i="1">
                              <a:latin typeface="Cambria Math" charset="0"/>
                            </a:rPr>
                            <m:t>𝑧</m:t>
                          </m:r>
                        </m:sub>
                      </m:sSub>
                      <m:r>
                        <a:rPr lang="it-IT" sz="2400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>
                            <a:rPr lang="it-IT" sz="2400" b="0" i="1" smtClean="0">
                              <a:latin typeface="Cambria Math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5" name="Rettangolo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03" y="2037706"/>
                <a:ext cx="1619226" cy="78136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itolo 1"/>
          <p:cNvSpPr txBox="1">
            <a:spLocks/>
          </p:cNvSpPr>
          <p:nvPr/>
        </p:nvSpPr>
        <p:spPr>
          <a:xfrm>
            <a:off x="240630" y="30212"/>
            <a:ext cx="8746958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Uniform Longitudinal Profile</a:t>
            </a:r>
            <a:endParaRPr lang="en-GB" sz="3200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7211980" y="2151215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(4)</a:t>
            </a:r>
            <a:endParaRPr lang="it-IT" sz="2000" b="1" dirty="0"/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9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26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5367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Outline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75709"/>
            <a:ext cx="8226854" cy="5168831"/>
          </a:xfrm>
        </p:spPr>
        <p:txBody>
          <a:bodyPr>
            <a:normAutofit/>
          </a:bodyPr>
          <a:lstStyle/>
          <a:p>
            <a:pPr lvl="0">
              <a:buFont typeface="Wingdings" charset="2"/>
              <a:buChar char="Ø"/>
            </a:pPr>
            <a:r>
              <a:rPr lang="en-US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Theoretical Oscillation</a:t>
            </a:r>
          </a:p>
          <a:p>
            <a:pPr lvl="0">
              <a:buFont typeface="Wingdings" charset="2"/>
              <a:buChar char="Ø"/>
            </a:pPr>
            <a:endParaRPr lang="en-US" sz="2400" dirty="0" smtClean="0"/>
          </a:p>
          <a:p>
            <a:pPr lvl="0">
              <a:buFont typeface="Wingdings" charset="2"/>
              <a:buChar char="Ø"/>
            </a:pPr>
            <a:r>
              <a:rPr lang="en-US" sz="2400" b="1" dirty="0"/>
              <a:t>Uniform Longitudinal Profile</a:t>
            </a:r>
          </a:p>
          <a:p>
            <a:pPr lvl="1">
              <a:buFont typeface="Wingdings" charset="2"/>
              <a:buChar char="§"/>
            </a:pPr>
            <a:r>
              <a:rPr lang="en-GB" sz="2000" b="1" dirty="0" smtClean="0"/>
              <a:t>Drift Space</a:t>
            </a:r>
            <a:endParaRPr lang="en-GB" sz="2000" b="1" dirty="0"/>
          </a:p>
          <a:p>
            <a:pPr lvl="1">
              <a:buFont typeface="Wingdings" charset="2"/>
              <a:buChar char="§"/>
            </a:pPr>
            <a:r>
              <a:rPr lang="en-GB" sz="20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Dipole</a:t>
            </a:r>
          </a:p>
          <a:p>
            <a:pPr lvl="1">
              <a:buFont typeface="Wingdings" charset="2"/>
              <a:buChar char="§"/>
            </a:pPr>
            <a:r>
              <a:rPr lang="en-GB" sz="20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Arc Quadrupole</a:t>
            </a:r>
            <a:endParaRPr lang="en-GB" sz="20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endParaRPr lang="en-US" sz="2400" dirty="0" smtClean="0"/>
          </a:p>
          <a:p>
            <a:pPr lvl="0">
              <a:buFont typeface="Wingdings" charset="2"/>
              <a:buChar char="Ø"/>
            </a:pPr>
            <a:r>
              <a:rPr lang="en-US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Gaussian Longitudinal </a:t>
            </a: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Profile</a:t>
            </a:r>
          </a:p>
          <a:p>
            <a:pPr lvl="0">
              <a:buFont typeface="Wingdings" charset="2"/>
              <a:buChar char="Ø"/>
            </a:pPr>
            <a:endParaRPr lang="en-US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US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Comparisons</a:t>
            </a:r>
            <a:endParaRPr lang="en-US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46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5367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Outline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75709"/>
            <a:ext cx="8226854" cy="5168831"/>
          </a:xfrm>
        </p:spPr>
        <p:txBody>
          <a:bodyPr>
            <a:normAutofit/>
          </a:bodyPr>
          <a:lstStyle/>
          <a:p>
            <a:pPr lvl="0">
              <a:buFont typeface="Wingdings" charset="2"/>
              <a:buChar char="Ø"/>
            </a:pPr>
            <a:r>
              <a:rPr lang="en-US" sz="2400" dirty="0" smtClean="0"/>
              <a:t>Theoretical Oscillation</a:t>
            </a:r>
          </a:p>
          <a:p>
            <a:pPr lvl="0">
              <a:buFont typeface="Wingdings" charset="2"/>
              <a:buChar char="Ø"/>
            </a:pPr>
            <a:endParaRPr lang="en-US" sz="2400" dirty="0" smtClean="0"/>
          </a:p>
          <a:p>
            <a:pPr lvl="0">
              <a:buFont typeface="Wingdings" charset="2"/>
              <a:buChar char="Ø"/>
            </a:pPr>
            <a:r>
              <a:rPr lang="en-US" sz="2400" dirty="0"/>
              <a:t>Uniform Longitudinal Profile</a:t>
            </a:r>
          </a:p>
          <a:p>
            <a:pPr lvl="0">
              <a:buFont typeface="Wingdings" charset="2"/>
              <a:buChar char="Ø"/>
            </a:pPr>
            <a:endParaRPr lang="en-US" sz="2400" dirty="0" smtClean="0"/>
          </a:p>
          <a:p>
            <a:pPr lvl="0">
              <a:buFont typeface="Wingdings" charset="2"/>
              <a:buChar char="Ø"/>
            </a:pPr>
            <a:r>
              <a:rPr lang="en-US" sz="2400" dirty="0" smtClean="0"/>
              <a:t>Gaussian Longitudinal </a:t>
            </a:r>
            <a:r>
              <a:rPr lang="en-US" sz="2400" dirty="0"/>
              <a:t>Profile</a:t>
            </a:r>
          </a:p>
          <a:p>
            <a:pPr lvl="0">
              <a:buFont typeface="Wingdings" charset="2"/>
              <a:buChar char="Ø"/>
            </a:pPr>
            <a:endParaRPr lang="en-US" sz="2400" dirty="0" smtClean="0"/>
          </a:p>
          <a:p>
            <a:pPr lvl="0">
              <a:buFont typeface="Wingdings" charset="2"/>
              <a:buChar char="Ø"/>
            </a:pPr>
            <a:r>
              <a:rPr lang="en-US" sz="2400" dirty="0" smtClean="0"/>
              <a:t>Conclusions</a:t>
            </a:r>
            <a:endParaRPr lang="en-US" sz="240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5641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2" r="8084"/>
          <a:stretch/>
        </p:blipFill>
        <p:spPr>
          <a:xfrm>
            <a:off x="114899" y="835589"/>
            <a:ext cx="4433951" cy="2940000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23" name="Titolo 1"/>
          <p:cNvSpPr txBox="1">
            <a:spLocks/>
          </p:cNvSpPr>
          <p:nvPr/>
        </p:nvSpPr>
        <p:spPr>
          <a:xfrm>
            <a:off x="240630" y="30212"/>
            <a:ext cx="8746958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Uniform Longitudinal Profile</a:t>
            </a:r>
            <a:r>
              <a:rPr lang="en-GB" sz="3200" dirty="0"/>
              <a:t>: Drift </a:t>
            </a:r>
            <a:r>
              <a:rPr lang="en-GB" sz="3200" dirty="0" smtClean="0"/>
              <a:t>Space</a:t>
            </a:r>
            <a:endParaRPr lang="en-GB" sz="32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14900" y="3761031"/>
            <a:ext cx="7654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Good agreement </a:t>
            </a:r>
            <a:r>
              <a:rPr lang="en-US" sz="2000" dirty="0" smtClean="0"/>
              <a:t>between simulation and theoretical prediction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ttangolo 2"/>
              <p:cNvSpPr/>
              <p:nvPr/>
            </p:nvSpPr>
            <p:spPr>
              <a:xfrm>
                <a:off x="352140" y="514257"/>
                <a:ext cx="7122463" cy="3954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goal</m:t>
                        </m:r>
                      </m:sub>
                    </m:sSub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=0.1</m:t>
                    </m:r>
                  </m:oMath>
                </a14:m>
                <a:r>
                  <a:rPr lang="it-IT" dirty="0" smtClean="0"/>
                  <a:t> mm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ygoal</m:t>
                        </m:r>
                      </m:sub>
                    </m:sSub>
                    <m:r>
                      <a:rPr lang="it-IT" i="1">
                        <a:latin typeface="Cambria Math" charset="0"/>
                        <a:ea typeface="Cambria Math" charset="0"/>
                        <a:cs typeface="Cambria Math" charset="0"/>
                      </a:rPr>
                      <m:t>=0.1</m:t>
                    </m:r>
                  </m:oMath>
                </a14:m>
                <a:r>
                  <a:rPr lang="it-IT" dirty="0"/>
                  <a:t> </a:t>
                </a:r>
                <a:r>
                  <a:rPr lang="it-IT" dirty="0" smtClean="0"/>
                  <a:t>mm</a:t>
                </a:r>
                <a:r>
                  <a:rPr lang="it-IT" dirty="0"/>
                  <a:t>		</a:t>
                </a:r>
                <a:r>
                  <a:rPr lang="en-GB" dirty="0"/>
                  <a:t>at bunch </a:t>
                </a:r>
                <a:r>
                  <a:rPr lang="en-GB" dirty="0" smtClean="0"/>
                  <a:t>start</a:t>
                </a:r>
                <a:endParaRPr lang="en-GB" dirty="0"/>
              </a:p>
            </p:txBody>
          </p:sp>
        </mc:Choice>
        <mc:Fallback xmlns="">
          <p:sp>
            <p:nvSpPr>
              <p:cNvPr id="3" name="Rettango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140" y="514257"/>
                <a:ext cx="7122463" cy="395493"/>
              </a:xfrm>
              <a:prstGeom prst="rect">
                <a:avLst/>
              </a:prstGeom>
              <a:blipFill rotWithShape="0">
                <a:blip r:embed="rId4"/>
                <a:stretch>
                  <a:fillRect t="-7692" b="-1692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4" r="6795"/>
          <a:stretch/>
        </p:blipFill>
        <p:spPr>
          <a:xfrm>
            <a:off x="4660360" y="835589"/>
            <a:ext cx="4483640" cy="2940000"/>
          </a:xfrm>
          <a:prstGeom prst="rect">
            <a:avLst/>
          </a:prstGeom>
        </p:spPr>
      </p:pic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5367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Outline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75709"/>
            <a:ext cx="8226854" cy="5168831"/>
          </a:xfrm>
        </p:spPr>
        <p:txBody>
          <a:bodyPr>
            <a:normAutofit/>
          </a:bodyPr>
          <a:lstStyle/>
          <a:p>
            <a:pPr lvl="0">
              <a:buFont typeface="Wingdings" charset="2"/>
              <a:buChar char="Ø"/>
            </a:pPr>
            <a:r>
              <a:rPr lang="en-US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Theoretical Oscillation</a:t>
            </a:r>
          </a:p>
          <a:p>
            <a:pPr lvl="0">
              <a:buFont typeface="Wingdings" charset="2"/>
              <a:buChar char="Ø"/>
            </a:pPr>
            <a:endParaRPr lang="en-US" sz="2400" dirty="0" smtClean="0"/>
          </a:p>
          <a:p>
            <a:pPr lvl="0">
              <a:buFont typeface="Wingdings" charset="2"/>
              <a:buChar char="Ø"/>
            </a:pPr>
            <a:r>
              <a:rPr lang="en-US" sz="2400" b="1" dirty="0"/>
              <a:t>Uniform Longitudinal Profile</a:t>
            </a:r>
          </a:p>
          <a:p>
            <a:pPr lvl="1">
              <a:buFont typeface="Wingdings" charset="2"/>
              <a:buChar char="§"/>
            </a:pPr>
            <a:r>
              <a:rPr lang="en-GB" sz="20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Drift Space</a:t>
            </a:r>
            <a:endParaRPr lang="en-GB" sz="20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1">
              <a:buFont typeface="Wingdings" charset="2"/>
              <a:buChar char="§"/>
            </a:pPr>
            <a:r>
              <a:rPr lang="en-GB" sz="2000" b="1" dirty="0" smtClean="0"/>
              <a:t>Dipole</a:t>
            </a:r>
          </a:p>
          <a:p>
            <a:pPr lvl="1">
              <a:buFont typeface="Wingdings" charset="2"/>
              <a:buChar char="§"/>
            </a:pPr>
            <a:r>
              <a:rPr lang="en-GB" sz="20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Arc Quadrupole</a:t>
            </a:r>
            <a:endParaRPr lang="en-GB" sz="20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endParaRPr lang="en-US" sz="2400" dirty="0" smtClean="0"/>
          </a:p>
          <a:p>
            <a:pPr lvl="0">
              <a:buFont typeface="Wingdings" charset="2"/>
              <a:buChar char="Ø"/>
            </a:pPr>
            <a:r>
              <a:rPr lang="en-US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Gaussian Longitudinal </a:t>
            </a: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Profile</a:t>
            </a:r>
          </a:p>
          <a:p>
            <a:pPr lvl="0">
              <a:buFont typeface="Wingdings" charset="2"/>
              <a:buChar char="Ø"/>
            </a:pPr>
            <a:endParaRPr lang="en-US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US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Conclusions</a:t>
            </a:r>
            <a:endParaRPr lang="en-US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85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12" name="Titolo 1"/>
          <p:cNvSpPr txBox="1">
            <a:spLocks/>
          </p:cNvSpPr>
          <p:nvPr/>
        </p:nvSpPr>
        <p:spPr>
          <a:xfrm>
            <a:off x="0" y="30212"/>
            <a:ext cx="9155572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Uniform </a:t>
            </a:r>
            <a:r>
              <a:rPr lang="en-GB" sz="3200" dirty="0"/>
              <a:t>Longitudinal </a:t>
            </a:r>
            <a:r>
              <a:rPr lang="en-GB" sz="3200" dirty="0" smtClean="0"/>
              <a:t>Profile</a:t>
            </a:r>
            <a:r>
              <a:rPr lang="en-GB" sz="3200" dirty="0"/>
              <a:t>: </a:t>
            </a:r>
            <a:r>
              <a:rPr lang="en-GB" sz="3200" dirty="0" smtClean="0"/>
              <a:t>Dipole</a:t>
            </a:r>
            <a:endParaRPr lang="en-GB" sz="320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89211" y="3745951"/>
            <a:ext cx="89767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Good agreement </a:t>
            </a:r>
            <a:r>
              <a:rPr lang="en-US" sz="2000" dirty="0"/>
              <a:t>between simulation and theoretical </a:t>
            </a:r>
            <a:r>
              <a:rPr lang="en-US" sz="2000" dirty="0" smtClean="0"/>
              <a:t>prediction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/>
          </a:p>
          <a:p>
            <a:pPr marL="342900" indent="-342900">
              <a:buFont typeface="Arial" charset="0"/>
              <a:buChar char="•"/>
            </a:pPr>
            <a:r>
              <a:rPr lang="en-US" sz="2000" dirty="0"/>
              <a:t>In </a:t>
            </a:r>
            <a:r>
              <a:rPr lang="en-US" sz="2000" dirty="0">
                <a:solidFill>
                  <a:srgbClr val="FF0000"/>
                </a:solidFill>
              </a:rPr>
              <a:t>horizontal </a:t>
            </a:r>
            <a:r>
              <a:rPr lang="en-US" sz="2000" dirty="0" smtClean="0">
                <a:solidFill>
                  <a:srgbClr val="FF0000"/>
                </a:solidFill>
              </a:rPr>
              <a:t>plane, </a:t>
            </a:r>
            <a:r>
              <a:rPr lang="en-US" sz="2000" dirty="0"/>
              <a:t>the electrons cannot move </a:t>
            </a:r>
            <a:r>
              <a:rPr lang="en-US" sz="2000" dirty="0" smtClean="0"/>
              <a:t>due to the </a:t>
            </a:r>
            <a:r>
              <a:rPr lang="en-US" sz="2000" dirty="0"/>
              <a:t>presence of the dipolar </a:t>
            </a:r>
            <a:r>
              <a:rPr lang="en-US" sz="2000" dirty="0">
                <a:solidFill>
                  <a:srgbClr val="FF0000"/>
                </a:solidFill>
              </a:rPr>
              <a:t>magnetic field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" r="8367"/>
          <a:stretch/>
        </p:blipFill>
        <p:spPr>
          <a:xfrm>
            <a:off x="57873" y="831450"/>
            <a:ext cx="4502552" cy="294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ttangolo 9"/>
              <p:cNvSpPr/>
              <p:nvPr/>
            </p:nvSpPr>
            <p:spPr>
              <a:xfrm>
                <a:off x="352140" y="514257"/>
                <a:ext cx="7122463" cy="3954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goal</m:t>
                        </m:r>
                      </m:sub>
                    </m:sSub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=0.0</m:t>
                    </m:r>
                  </m:oMath>
                </a14:m>
                <a:r>
                  <a:rPr lang="it-IT" dirty="0" smtClean="0"/>
                  <a:t> mm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ygoal</m:t>
                        </m:r>
                      </m:sub>
                    </m:sSub>
                    <m:r>
                      <a:rPr lang="it-IT" i="1">
                        <a:latin typeface="Cambria Math" charset="0"/>
                        <a:ea typeface="Cambria Math" charset="0"/>
                        <a:cs typeface="Cambria Math" charset="0"/>
                      </a:rPr>
                      <m:t>=0.1</m:t>
                    </m:r>
                  </m:oMath>
                </a14:m>
                <a:r>
                  <a:rPr lang="it-IT" dirty="0"/>
                  <a:t> </a:t>
                </a:r>
                <a:r>
                  <a:rPr lang="it-IT" dirty="0" smtClean="0"/>
                  <a:t>mm</a:t>
                </a:r>
                <a:r>
                  <a:rPr lang="it-IT" dirty="0"/>
                  <a:t>		</a:t>
                </a:r>
                <a:r>
                  <a:rPr lang="en-GB" dirty="0"/>
                  <a:t>at bunch </a:t>
                </a:r>
                <a:r>
                  <a:rPr lang="en-GB" dirty="0" smtClean="0"/>
                  <a:t>start</a:t>
                </a:r>
                <a:endParaRPr lang="en-GB" dirty="0"/>
              </a:p>
            </p:txBody>
          </p:sp>
        </mc:Choice>
        <mc:Fallback xmlns="">
          <p:sp>
            <p:nvSpPr>
              <p:cNvPr id="10" name="Rettangolo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140" y="514257"/>
                <a:ext cx="7122463" cy="395493"/>
              </a:xfrm>
              <a:prstGeom prst="rect">
                <a:avLst/>
              </a:prstGeom>
              <a:blipFill rotWithShape="0">
                <a:blip r:embed="rId4"/>
                <a:stretch>
                  <a:fillRect t="-7692" b="-1692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" r="7356"/>
          <a:stretch/>
        </p:blipFill>
        <p:spPr>
          <a:xfrm>
            <a:off x="4560425" y="831693"/>
            <a:ext cx="4583575" cy="2940000"/>
          </a:xfrm>
          <a:prstGeom prst="rect">
            <a:avLst/>
          </a:prstGeom>
        </p:spPr>
      </p:pic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6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5367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Outline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75709"/>
            <a:ext cx="8226854" cy="5168831"/>
          </a:xfrm>
        </p:spPr>
        <p:txBody>
          <a:bodyPr>
            <a:normAutofit/>
          </a:bodyPr>
          <a:lstStyle/>
          <a:p>
            <a:pPr lvl="0">
              <a:buFont typeface="Wingdings" charset="2"/>
              <a:buChar char="Ø"/>
            </a:pPr>
            <a:r>
              <a:rPr lang="en-US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Theoretical Oscillation</a:t>
            </a:r>
          </a:p>
          <a:p>
            <a:pPr lvl="0">
              <a:buFont typeface="Wingdings" charset="2"/>
              <a:buChar char="Ø"/>
            </a:pPr>
            <a:endParaRPr lang="en-US" sz="2400" dirty="0" smtClean="0"/>
          </a:p>
          <a:p>
            <a:pPr lvl="0">
              <a:buFont typeface="Wingdings" charset="2"/>
              <a:buChar char="Ø"/>
            </a:pPr>
            <a:r>
              <a:rPr lang="en-US" sz="2400" b="1" dirty="0"/>
              <a:t>Uniform Longitudinal Profile</a:t>
            </a:r>
          </a:p>
          <a:p>
            <a:pPr lvl="1">
              <a:buFont typeface="Wingdings" charset="2"/>
              <a:buChar char="§"/>
            </a:pPr>
            <a:r>
              <a:rPr lang="en-GB" sz="20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Drift Space</a:t>
            </a:r>
            <a:endParaRPr lang="en-GB" sz="20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1">
              <a:buFont typeface="Wingdings" charset="2"/>
              <a:buChar char="§"/>
            </a:pPr>
            <a:r>
              <a:rPr lang="en-GB" sz="20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Dipole</a:t>
            </a:r>
          </a:p>
          <a:p>
            <a:pPr lvl="1">
              <a:buFont typeface="Wingdings" charset="2"/>
              <a:buChar char="§"/>
            </a:pPr>
            <a:r>
              <a:rPr lang="en-GB" sz="2000" b="1" dirty="0" smtClean="0"/>
              <a:t>Arc Quadrupole</a:t>
            </a:r>
            <a:endParaRPr lang="en-GB" sz="2000" b="1" dirty="0"/>
          </a:p>
          <a:p>
            <a:pPr lvl="0">
              <a:buFont typeface="Wingdings" charset="2"/>
              <a:buChar char="Ø"/>
            </a:pPr>
            <a:endParaRPr lang="en-US" sz="2400" dirty="0" smtClean="0"/>
          </a:p>
          <a:p>
            <a:pPr lvl="0">
              <a:buFont typeface="Wingdings" charset="2"/>
              <a:buChar char="Ø"/>
            </a:pPr>
            <a:r>
              <a:rPr lang="en-US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Gaussian Longitudinal </a:t>
            </a: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Profile</a:t>
            </a:r>
          </a:p>
          <a:p>
            <a:pPr lvl="0">
              <a:buFont typeface="Wingdings" charset="2"/>
              <a:buChar char="Ø"/>
            </a:pPr>
            <a:endParaRPr lang="en-US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US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Conclusions</a:t>
            </a:r>
            <a:endParaRPr lang="en-US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63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" r="8278"/>
          <a:stretch/>
        </p:blipFill>
        <p:spPr>
          <a:xfrm>
            <a:off x="0" y="833120"/>
            <a:ext cx="4612640" cy="2940000"/>
          </a:xfrm>
          <a:prstGeom prst="rect">
            <a:avLst/>
          </a:prstGeom>
        </p:spPr>
      </p:pic>
      <p:sp>
        <p:nvSpPr>
          <p:cNvPr id="12" name="Titolo 1"/>
          <p:cNvSpPr txBox="1">
            <a:spLocks/>
          </p:cNvSpPr>
          <p:nvPr/>
        </p:nvSpPr>
        <p:spPr>
          <a:xfrm>
            <a:off x="81025" y="30212"/>
            <a:ext cx="8976013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Uniform Longitudinal Profile</a:t>
            </a:r>
            <a:r>
              <a:rPr lang="en-GB" sz="3200" dirty="0"/>
              <a:t>: </a:t>
            </a:r>
            <a:r>
              <a:rPr lang="en-GB" sz="3200" dirty="0" smtClean="0"/>
              <a:t>Quadrupole</a:t>
            </a:r>
            <a:endParaRPr lang="en-GB" sz="32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0" y="3722294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Good agreement </a:t>
            </a:r>
            <a:r>
              <a:rPr lang="en-US" sz="2000" dirty="0"/>
              <a:t>between simulation and theoretical </a:t>
            </a:r>
            <a:r>
              <a:rPr lang="en-US" sz="2000" dirty="0" smtClean="0"/>
              <a:t>prediction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ttangolo 12"/>
              <p:cNvSpPr/>
              <p:nvPr/>
            </p:nvSpPr>
            <p:spPr>
              <a:xfrm>
                <a:off x="352140" y="514257"/>
                <a:ext cx="7122463" cy="3954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goal</m:t>
                        </m:r>
                      </m:sub>
                    </m:sSub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=0</m:t>
                    </m:r>
                  </m:oMath>
                </a14:m>
                <a:r>
                  <a:rPr lang="it-IT" dirty="0" smtClean="0"/>
                  <a:t>.1 mm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ygoal</m:t>
                        </m:r>
                      </m:sub>
                    </m:sSub>
                    <m:r>
                      <a:rPr lang="it-IT" i="1">
                        <a:latin typeface="Cambria Math" charset="0"/>
                        <a:ea typeface="Cambria Math" charset="0"/>
                        <a:cs typeface="Cambria Math" charset="0"/>
                      </a:rPr>
                      <m:t>=0</m:t>
                    </m:r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.0</m:t>
                    </m:r>
                  </m:oMath>
                </a14:m>
                <a:r>
                  <a:rPr lang="it-IT" dirty="0"/>
                  <a:t> </a:t>
                </a:r>
                <a:r>
                  <a:rPr lang="it-IT" dirty="0" smtClean="0"/>
                  <a:t>mm</a:t>
                </a:r>
                <a:r>
                  <a:rPr lang="it-IT" dirty="0"/>
                  <a:t>		</a:t>
                </a:r>
                <a:r>
                  <a:rPr lang="en-GB" dirty="0"/>
                  <a:t>at bunch </a:t>
                </a:r>
                <a:r>
                  <a:rPr lang="en-GB" dirty="0" smtClean="0"/>
                  <a:t>start</a:t>
                </a:r>
                <a:endParaRPr lang="en-GB" dirty="0"/>
              </a:p>
            </p:txBody>
          </p:sp>
        </mc:Choice>
        <mc:Fallback xmlns="">
          <p:sp>
            <p:nvSpPr>
              <p:cNvPr id="13" name="Rettango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140" y="514257"/>
                <a:ext cx="7122463" cy="395493"/>
              </a:xfrm>
              <a:prstGeom prst="rect">
                <a:avLst/>
              </a:prstGeom>
              <a:blipFill rotWithShape="0">
                <a:blip r:embed="rId4"/>
                <a:stretch>
                  <a:fillRect t="-7692" b="-1692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" r="8579"/>
          <a:stretch/>
        </p:blipFill>
        <p:spPr>
          <a:xfrm>
            <a:off x="4612640" y="833094"/>
            <a:ext cx="4531360" cy="29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29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" r="8077"/>
          <a:stretch/>
        </p:blipFill>
        <p:spPr>
          <a:xfrm>
            <a:off x="0" y="833120"/>
            <a:ext cx="4622800" cy="2940000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12" name="Titolo 1"/>
          <p:cNvSpPr txBox="1">
            <a:spLocks/>
          </p:cNvSpPr>
          <p:nvPr/>
        </p:nvSpPr>
        <p:spPr>
          <a:xfrm>
            <a:off x="81025" y="30212"/>
            <a:ext cx="8976013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Uniform Longitudinal Profile</a:t>
            </a:r>
            <a:r>
              <a:rPr lang="en-GB" sz="3200" dirty="0"/>
              <a:t>: </a:t>
            </a:r>
            <a:r>
              <a:rPr lang="en-GB" sz="3200" dirty="0" smtClean="0"/>
              <a:t>Quadrupole</a:t>
            </a:r>
            <a:endParaRPr lang="en-GB" sz="32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0" y="3755747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Good agreement </a:t>
            </a:r>
            <a:r>
              <a:rPr lang="en-US" sz="2000" dirty="0"/>
              <a:t>between simulation and theoretical </a:t>
            </a:r>
            <a:r>
              <a:rPr lang="en-US" sz="2000" dirty="0" smtClean="0"/>
              <a:t>prediction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ttangolo 12"/>
              <p:cNvSpPr/>
              <p:nvPr/>
            </p:nvSpPr>
            <p:spPr>
              <a:xfrm>
                <a:off x="352140" y="514257"/>
                <a:ext cx="7122463" cy="3954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goal</m:t>
                        </m:r>
                      </m:sub>
                    </m:sSub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=0.0</m:t>
                    </m:r>
                  </m:oMath>
                </a14:m>
                <a:r>
                  <a:rPr lang="it-IT" dirty="0" smtClean="0"/>
                  <a:t> mm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ygoal</m:t>
                        </m:r>
                      </m:sub>
                    </m:sSub>
                    <m:r>
                      <a:rPr lang="it-IT" i="1">
                        <a:latin typeface="Cambria Math" charset="0"/>
                        <a:ea typeface="Cambria Math" charset="0"/>
                        <a:cs typeface="Cambria Math" charset="0"/>
                      </a:rPr>
                      <m:t>=0.1</m:t>
                    </m:r>
                  </m:oMath>
                </a14:m>
                <a:r>
                  <a:rPr lang="it-IT" dirty="0"/>
                  <a:t> </a:t>
                </a:r>
                <a:r>
                  <a:rPr lang="it-IT" dirty="0" smtClean="0"/>
                  <a:t>mm</a:t>
                </a:r>
                <a:r>
                  <a:rPr lang="it-IT" dirty="0"/>
                  <a:t>		</a:t>
                </a:r>
                <a:r>
                  <a:rPr lang="en-GB" dirty="0"/>
                  <a:t>at bunch </a:t>
                </a:r>
                <a:r>
                  <a:rPr lang="en-GB" dirty="0" smtClean="0"/>
                  <a:t>start</a:t>
                </a:r>
                <a:endParaRPr lang="en-GB" dirty="0"/>
              </a:p>
            </p:txBody>
          </p:sp>
        </mc:Choice>
        <mc:Fallback xmlns="">
          <p:sp>
            <p:nvSpPr>
              <p:cNvPr id="13" name="Rettango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140" y="514257"/>
                <a:ext cx="7122463" cy="395493"/>
              </a:xfrm>
              <a:prstGeom prst="rect">
                <a:avLst/>
              </a:prstGeom>
              <a:blipFill rotWithShape="0">
                <a:blip r:embed="rId4"/>
                <a:stretch>
                  <a:fillRect t="-7692" b="-1692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6" r="8277"/>
          <a:stretch/>
        </p:blipFill>
        <p:spPr>
          <a:xfrm>
            <a:off x="4622800" y="828470"/>
            <a:ext cx="4521200" cy="29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4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12" name="Titolo 1"/>
          <p:cNvSpPr txBox="1">
            <a:spLocks/>
          </p:cNvSpPr>
          <p:nvPr/>
        </p:nvSpPr>
        <p:spPr>
          <a:xfrm>
            <a:off x="81025" y="30212"/>
            <a:ext cx="8976013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Uniform Longitudinal Profile</a:t>
            </a:r>
            <a:r>
              <a:rPr lang="en-GB" sz="3200" dirty="0"/>
              <a:t>: </a:t>
            </a:r>
            <a:r>
              <a:rPr lang="en-GB" sz="3200" dirty="0" smtClean="0"/>
              <a:t>Quadrupole</a:t>
            </a:r>
            <a:endParaRPr lang="en-GB" sz="32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" r="8480"/>
          <a:stretch/>
        </p:blipFill>
        <p:spPr>
          <a:xfrm>
            <a:off x="81025" y="833120"/>
            <a:ext cx="4521456" cy="2940000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0" y="3744596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The equations work well also when the </a:t>
            </a:r>
            <a:r>
              <a:rPr lang="en-GB" sz="2000" dirty="0" smtClean="0">
                <a:solidFill>
                  <a:srgbClr val="FF0000"/>
                </a:solidFill>
              </a:rPr>
              <a:t>electron</a:t>
            </a:r>
            <a:r>
              <a:rPr lang="en-GB" sz="2000" dirty="0" smtClean="0"/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oscillates in both the planes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ttangolo 12"/>
              <p:cNvSpPr/>
              <p:nvPr/>
            </p:nvSpPr>
            <p:spPr>
              <a:xfrm>
                <a:off x="352140" y="514257"/>
                <a:ext cx="7122463" cy="3954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goal</m:t>
                        </m:r>
                      </m:sub>
                    </m:sSub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=0.1</m:t>
                    </m:r>
                  </m:oMath>
                </a14:m>
                <a:r>
                  <a:rPr lang="it-IT" dirty="0" smtClean="0"/>
                  <a:t> mm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ygoal</m:t>
                        </m:r>
                      </m:sub>
                    </m:sSub>
                    <m:r>
                      <a:rPr lang="it-IT" i="1">
                        <a:latin typeface="Cambria Math" charset="0"/>
                        <a:ea typeface="Cambria Math" charset="0"/>
                        <a:cs typeface="Cambria Math" charset="0"/>
                      </a:rPr>
                      <m:t>=0.1</m:t>
                    </m:r>
                  </m:oMath>
                </a14:m>
                <a:r>
                  <a:rPr lang="it-IT" dirty="0"/>
                  <a:t> </a:t>
                </a:r>
                <a:r>
                  <a:rPr lang="it-IT" dirty="0" smtClean="0"/>
                  <a:t>mm</a:t>
                </a:r>
                <a:r>
                  <a:rPr lang="it-IT" dirty="0"/>
                  <a:t>		</a:t>
                </a:r>
                <a:r>
                  <a:rPr lang="en-GB" dirty="0"/>
                  <a:t>at bunch </a:t>
                </a:r>
                <a:r>
                  <a:rPr lang="en-GB" dirty="0" smtClean="0"/>
                  <a:t>start</a:t>
                </a:r>
                <a:endParaRPr lang="en-GB" dirty="0"/>
              </a:p>
            </p:txBody>
          </p:sp>
        </mc:Choice>
        <mc:Fallback xmlns="">
          <p:sp>
            <p:nvSpPr>
              <p:cNvPr id="13" name="Rettango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140" y="514257"/>
                <a:ext cx="7122463" cy="395493"/>
              </a:xfrm>
              <a:prstGeom prst="rect">
                <a:avLst/>
              </a:prstGeom>
              <a:blipFill rotWithShape="0">
                <a:blip r:embed="rId5"/>
                <a:stretch>
                  <a:fillRect t="-7692" b="-1692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" r="8462"/>
          <a:stretch/>
        </p:blipFill>
        <p:spPr>
          <a:xfrm>
            <a:off x="4602480" y="835076"/>
            <a:ext cx="4541519" cy="29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29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5367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Outline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75709"/>
            <a:ext cx="8226854" cy="5168831"/>
          </a:xfrm>
        </p:spPr>
        <p:txBody>
          <a:bodyPr>
            <a:normAutofit/>
          </a:bodyPr>
          <a:lstStyle/>
          <a:p>
            <a:pPr lvl="0">
              <a:buFont typeface="Wingdings" charset="2"/>
              <a:buChar char="Ø"/>
            </a:pPr>
            <a:r>
              <a:rPr lang="en-US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Theoretical Oscillation</a:t>
            </a:r>
          </a:p>
          <a:p>
            <a:pPr lvl="0">
              <a:buFont typeface="Wingdings" charset="2"/>
              <a:buChar char="Ø"/>
            </a:pPr>
            <a:endParaRPr lang="en-US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Uniform Longitudinal Profile</a:t>
            </a:r>
          </a:p>
          <a:p>
            <a:pPr lvl="0">
              <a:buFont typeface="Wingdings" charset="2"/>
              <a:buChar char="Ø"/>
            </a:pPr>
            <a:endParaRPr lang="en-US" sz="2400" dirty="0" smtClean="0"/>
          </a:p>
          <a:p>
            <a:pPr lvl="0">
              <a:buFont typeface="Wingdings" charset="2"/>
              <a:buChar char="Ø"/>
            </a:pPr>
            <a:r>
              <a:rPr lang="en-US" sz="2400" b="1" dirty="0" smtClean="0"/>
              <a:t>Gaussian Longitudinal </a:t>
            </a:r>
            <a:r>
              <a:rPr lang="en-US" sz="2400" b="1" dirty="0"/>
              <a:t>Profile</a:t>
            </a:r>
          </a:p>
          <a:p>
            <a:pPr lvl="1"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Drift Space</a:t>
            </a:r>
          </a:p>
          <a:p>
            <a:pPr lvl="1"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Dipole</a:t>
            </a:r>
          </a:p>
          <a:p>
            <a:pPr lvl="1"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Arc Quadrupole</a:t>
            </a:r>
          </a:p>
          <a:p>
            <a:pPr lvl="0">
              <a:buFont typeface="Wingdings" charset="2"/>
              <a:buChar char="Ø"/>
            </a:pPr>
            <a:endParaRPr lang="en-US" sz="2400" dirty="0" smtClean="0"/>
          </a:p>
          <a:p>
            <a:pPr lvl="0">
              <a:buFont typeface="Wingdings" charset="2"/>
              <a:buChar char="Ø"/>
            </a:pPr>
            <a:r>
              <a:rPr lang="en-US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Conclusions</a:t>
            </a:r>
            <a:endParaRPr lang="en-US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7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7479"/>
            <a:ext cx="5554286" cy="3240000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41" name="Titolo 1"/>
          <p:cNvSpPr txBox="1">
            <a:spLocks/>
          </p:cNvSpPr>
          <p:nvPr/>
        </p:nvSpPr>
        <p:spPr>
          <a:xfrm>
            <a:off x="81025" y="30212"/>
            <a:ext cx="8976013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Gaussian Longitudinal Profile</a:t>
            </a:r>
            <a:endParaRPr lang="en-GB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ttangolo 20"/>
              <p:cNvSpPr/>
              <p:nvPr/>
            </p:nvSpPr>
            <p:spPr>
              <a:xfrm>
                <a:off x="5554286" y="2456852"/>
                <a:ext cx="2325380" cy="11462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28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it-IT" sz="2800" dirty="0">
                              <a:latin typeface="Cambria Math" charset="0"/>
                            </a:rPr>
                            <m:t>MPs</m:t>
                          </m:r>
                          <m:r>
                            <m:rPr>
                              <m:nor/>
                            </m:rPr>
                            <a:rPr lang="it-IT" sz="2800" dirty="0">
                              <a:latin typeface="Cambria Math" charset="0"/>
                            </a:rPr>
                            <m:t> 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mr-IN" sz="2800" b="0" i="1" smtClean="0">
                                  <a:latin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2800" b="0" i="1" smtClean="0">
                                  <a:latin typeface="Cambria Math" charset="0"/>
                                </a:rPr>
                                <m:t>2</m:t>
                              </m:r>
                              <m:r>
                                <a:rPr lang="it-IT" sz="2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</m:e>
                          </m:rad>
                          <m:sSub>
                            <m:sSubPr>
                              <m:ctrlPr>
                                <a:rPr lang="en-US" sz="28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2800" b="0" i="1" smtClean="0">
                                  <a:latin typeface="Cambria Math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mr-IN" sz="28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it-IT" sz="2800" b="0" i="1" smtClean="0">
                              <a:latin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it-IT" sz="2800" b="0" i="1" smtClean="0">
                              <a:latin typeface="Cambria Math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mr-IN" sz="2800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mr-IN" sz="2800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2800" b="0" i="1" smtClean="0">
                                      <a:latin typeface="Cambria Math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it-IT" sz="2800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it-IT" sz="2800" b="0" i="1" smtClean="0">
                                  <a:latin typeface="Cambria Math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it-IT" sz="2800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sz="2800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2800" b="0" i="1" smtClean="0">
                                          <a:latin typeface="Cambria Math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it-IT" sz="2800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21" name="Rettangolo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4286" y="2456852"/>
                <a:ext cx="2325380" cy="114621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/>
              <p:cNvSpPr txBox="1"/>
              <p:nvPr/>
            </p:nvSpPr>
            <p:spPr>
              <a:xfrm>
                <a:off x="366618" y="689604"/>
                <a:ext cx="1675587" cy="615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it-IT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𝑧</m:t>
                        </m:r>
                      </m:sub>
                    </m:sSub>
                    <m:r>
                      <a:rPr lang="it-IT" sz="2000" b="0" i="1" smtClean="0">
                        <a:solidFill>
                          <a:srgbClr val="FF0000"/>
                        </a:solidFill>
                        <a:latin typeface="Cambria Math" charset="0"/>
                      </a:rPr>
                      <m:t>=89.9</m:t>
                    </m:r>
                  </m:oMath>
                </a14:m>
                <a:r>
                  <a:rPr lang="it-IT" sz="2000" dirty="0" smtClean="0">
                    <a:solidFill>
                      <a:srgbClr val="FF0000"/>
                    </a:solidFill>
                  </a:rPr>
                  <a:t> mm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n>
                              <a:noFill/>
                            </a:ln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ln>
                              <a:noFill/>
                            </a:ln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charset="0"/>
                          </a:rPr>
                          <m:t>𝑧</m:t>
                        </m:r>
                      </m:e>
                      <m:sub>
                        <m:r>
                          <a:rPr lang="it-IT" sz="2000" b="0" i="1" smtClean="0">
                            <a:ln>
                              <a:noFill/>
                            </a:ln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charset="0"/>
                          </a:rPr>
                          <m:t>𝑐𝑢𝑡</m:t>
                        </m:r>
                      </m:sub>
                    </m:sSub>
                    <m:r>
                      <a:rPr lang="it-IT" sz="2000" b="0" i="1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latin typeface="Cambria Math" charset="0"/>
                      </a:rPr>
                      <m:t>= </m:t>
                    </m:r>
                  </m:oMath>
                </a14:m>
                <a:r>
                  <a:rPr lang="it-IT" sz="2000" dirty="0" smtClean="0">
                    <a:ln>
                      <a:noFill/>
                    </a:ln>
                    <a:solidFill>
                      <a:schemeClr val="bg2">
                        <a:lumMod val="10000"/>
                      </a:schemeClr>
                    </a:solidFill>
                  </a:rPr>
                  <a:t>375 mm</a:t>
                </a:r>
                <a:endParaRPr lang="it-IT" sz="2000" dirty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CasellaDiTesto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618" y="689604"/>
                <a:ext cx="1675587" cy="615553"/>
              </a:xfrm>
              <a:prstGeom prst="rect">
                <a:avLst/>
              </a:prstGeom>
              <a:blipFill rotWithShape="0">
                <a:blip r:embed="rId4"/>
                <a:stretch>
                  <a:fillRect l="-3636" t="-20792" r="-8727" b="-9009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Connettore 1 21"/>
          <p:cNvCxnSpPr/>
          <p:nvPr/>
        </p:nvCxnSpPr>
        <p:spPr>
          <a:xfrm>
            <a:off x="2853985" y="2244610"/>
            <a:ext cx="0" cy="2484000"/>
          </a:xfrm>
          <a:prstGeom prst="line">
            <a:avLst/>
          </a:prstGeom>
          <a:ln w="38100">
            <a:solidFill>
              <a:schemeClr val="accent4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nettore 1 22"/>
          <p:cNvCxnSpPr/>
          <p:nvPr/>
        </p:nvCxnSpPr>
        <p:spPr>
          <a:xfrm flipH="1">
            <a:off x="1903673" y="2244610"/>
            <a:ext cx="0" cy="29622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nettore 1 23"/>
          <p:cNvCxnSpPr/>
          <p:nvPr/>
        </p:nvCxnSpPr>
        <p:spPr>
          <a:xfrm>
            <a:off x="4793009" y="2034237"/>
            <a:ext cx="0" cy="3240000"/>
          </a:xfrm>
          <a:prstGeom prst="line">
            <a:avLst/>
          </a:prstGeom>
          <a:ln w="38100">
            <a:solidFill>
              <a:schemeClr val="accent1">
                <a:lumMod val="1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ttore 1 24"/>
          <p:cNvCxnSpPr/>
          <p:nvPr/>
        </p:nvCxnSpPr>
        <p:spPr>
          <a:xfrm>
            <a:off x="900510" y="2001542"/>
            <a:ext cx="0" cy="3240000"/>
          </a:xfrm>
          <a:prstGeom prst="line">
            <a:avLst/>
          </a:prstGeom>
          <a:ln w="38100">
            <a:solidFill>
              <a:schemeClr val="accent1">
                <a:lumMod val="1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/>
              <p:cNvSpPr txBox="1"/>
              <p:nvPr/>
            </p:nvSpPr>
            <p:spPr>
              <a:xfrm>
                <a:off x="590308" y="5197080"/>
                <a:ext cx="8102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8F8F8">
                                  <a:lumMod val="10000"/>
                                </a:srgbClr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F8F8F8">
                                  <a:lumMod val="10000"/>
                                </a:srgbClr>
                              </a:solidFill>
                              <a:latin typeface="Cambria Math" charset="0"/>
                            </a:rPr>
                            <m:t>−</m:t>
                          </m:r>
                          <m:r>
                            <a:rPr lang="it-IT" i="1">
                              <a:solidFill>
                                <a:srgbClr val="F8F8F8">
                                  <a:lumMod val="10000"/>
                                </a:srgbClr>
                              </a:solidFill>
                              <a:latin typeface="Cambria Math" charset="0"/>
                            </a:rPr>
                            <m:t>𝑧</m:t>
                          </m:r>
                        </m:e>
                        <m:sub>
                          <m:r>
                            <a:rPr lang="it-IT" i="1">
                              <a:solidFill>
                                <a:srgbClr val="F8F8F8">
                                  <a:lumMod val="10000"/>
                                </a:srgbClr>
                              </a:solidFill>
                              <a:latin typeface="Cambria Math" charset="0"/>
                            </a:rPr>
                            <m:t>𝑐𝑢𝑡</m:t>
                          </m:r>
                        </m:sub>
                      </m:sSub>
                    </m:oMath>
                  </m:oMathPara>
                </a14:m>
                <a:endParaRPr lang="it-IT" sz="1400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26" name="CasellaDiTesto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308" y="5197080"/>
                <a:ext cx="810222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27"/>
              <p:cNvSpPr txBox="1"/>
              <p:nvPr/>
            </p:nvSpPr>
            <p:spPr>
              <a:xfrm>
                <a:off x="1500199" y="5162452"/>
                <a:ext cx="7720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−2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e>
                        <m:sub>
                          <m:r>
                            <a:rPr lang="it-IT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it-IT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CasellaDiTesto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0199" y="5162452"/>
                <a:ext cx="772070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Parentesi graffa chiusa 41"/>
          <p:cNvSpPr/>
          <p:nvPr/>
        </p:nvSpPr>
        <p:spPr>
          <a:xfrm rot="5400000">
            <a:off x="2748391" y="4663316"/>
            <a:ext cx="205878" cy="1835531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CasellaDiTesto 42"/>
              <p:cNvSpPr txBox="1"/>
              <p:nvPr/>
            </p:nvSpPr>
            <p:spPr>
              <a:xfrm>
                <a:off x="2409211" y="5617634"/>
                <a:ext cx="1063753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𝐿</m:t>
                          </m:r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=4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e>
                        <m:sub>
                          <m:r>
                            <a:rPr lang="it-IT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it-IT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3" name="CasellaDiTesto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9211" y="5617634"/>
                <a:ext cx="1063753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Parentesi graffa chiusa 43"/>
          <p:cNvSpPr/>
          <p:nvPr/>
        </p:nvSpPr>
        <p:spPr>
          <a:xfrm rot="16200000">
            <a:off x="2695909" y="-133686"/>
            <a:ext cx="301703" cy="3892497"/>
          </a:xfrm>
          <a:prstGeom prst="rightBrace">
            <a:avLst>
              <a:gd name="adj1" fmla="val 3021"/>
              <a:gd name="adj2" fmla="val 49944"/>
            </a:avLst>
          </a:prstGeom>
          <a:ln w="38100">
            <a:solidFill>
              <a:schemeClr val="accent1">
                <a:lumMod val="1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sysClr val="windowText" lastClr="000000"/>
              </a:solidFill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2426925" y="1353936"/>
            <a:ext cx="981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solidFill>
                  <a:sysClr val="windowText" lastClr="000000"/>
                </a:solidFill>
              </a:rPr>
              <a:t>500 </a:t>
            </a:r>
            <a:r>
              <a:rPr lang="it-IT" sz="1400" dirty="0" err="1" smtClean="0">
                <a:solidFill>
                  <a:sysClr val="windowText" lastClr="000000"/>
                </a:solidFill>
              </a:rPr>
              <a:t>slices</a:t>
            </a:r>
            <a:endParaRPr lang="it-IT" sz="1400" dirty="0">
              <a:solidFill>
                <a:sysClr val="windowText" lastClr="000000"/>
              </a:solidFill>
            </a:endParaRPr>
          </a:p>
        </p:txBody>
      </p:sp>
      <p:cxnSp>
        <p:nvCxnSpPr>
          <p:cNvPr id="46" name="Connettore 1 45"/>
          <p:cNvCxnSpPr/>
          <p:nvPr/>
        </p:nvCxnSpPr>
        <p:spPr>
          <a:xfrm flipH="1">
            <a:off x="3789846" y="2256185"/>
            <a:ext cx="0" cy="29622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CasellaDiTesto 46"/>
              <p:cNvSpPr txBox="1"/>
              <p:nvPr/>
            </p:nvSpPr>
            <p:spPr>
              <a:xfrm>
                <a:off x="3467397" y="5150877"/>
                <a:ext cx="5989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2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e>
                        <m:sub>
                          <m:r>
                            <a:rPr lang="it-IT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it-IT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7" name="CasellaDiTesto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7397" y="5150877"/>
                <a:ext cx="598946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CasellaDiTesto 47"/>
              <p:cNvSpPr txBox="1"/>
              <p:nvPr/>
            </p:nvSpPr>
            <p:spPr>
              <a:xfrm>
                <a:off x="4474460" y="5150877"/>
                <a:ext cx="6370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8F8F8">
                                  <a:lumMod val="10000"/>
                                </a:srgbClr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solidFill>
                                <a:srgbClr val="F8F8F8">
                                  <a:lumMod val="10000"/>
                                </a:srgbClr>
                              </a:solidFill>
                              <a:latin typeface="Cambria Math" charset="0"/>
                            </a:rPr>
                            <m:t>𝑧</m:t>
                          </m:r>
                        </m:e>
                        <m:sub>
                          <m:r>
                            <a:rPr lang="it-IT" i="1">
                              <a:solidFill>
                                <a:srgbClr val="F8F8F8">
                                  <a:lumMod val="10000"/>
                                </a:srgbClr>
                              </a:solidFill>
                              <a:latin typeface="Cambria Math" charset="0"/>
                            </a:rPr>
                            <m:t>𝑐𝑢𝑡</m:t>
                          </m:r>
                        </m:sub>
                      </m:sSub>
                    </m:oMath>
                  </m:oMathPara>
                </a14:m>
                <a:endParaRPr lang="it-IT" sz="1400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48" name="CasellaDiTesto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4460" y="5150877"/>
                <a:ext cx="637097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29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35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5367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Outline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75709"/>
            <a:ext cx="8226854" cy="5168831"/>
          </a:xfrm>
        </p:spPr>
        <p:txBody>
          <a:bodyPr>
            <a:normAutofit/>
          </a:bodyPr>
          <a:lstStyle/>
          <a:p>
            <a:pPr lvl="0">
              <a:buFont typeface="Wingdings" charset="2"/>
              <a:buChar char="Ø"/>
            </a:pPr>
            <a:r>
              <a:rPr lang="en-US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Theoretical Oscillation</a:t>
            </a:r>
          </a:p>
          <a:p>
            <a:pPr lvl="0">
              <a:buFont typeface="Wingdings" charset="2"/>
              <a:buChar char="Ø"/>
            </a:pPr>
            <a:endParaRPr lang="en-US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Uniform Longitudinal Profile</a:t>
            </a:r>
          </a:p>
          <a:p>
            <a:pPr lvl="0">
              <a:buFont typeface="Wingdings" charset="2"/>
              <a:buChar char="Ø"/>
            </a:pPr>
            <a:endParaRPr lang="en-US" sz="2400" dirty="0" smtClean="0"/>
          </a:p>
          <a:p>
            <a:pPr lvl="0">
              <a:buFont typeface="Wingdings" charset="2"/>
              <a:buChar char="Ø"/>
            </a:pPr>
            <a:r>
              <a:rPr lang="en-US" sz="2400" b="1" dirty="0" smtClean="0"/>
              <a:t>Gaussian Longitudinal </a:t>
            </a:r>
            <a:r>
              <a:rPr lang="en-US" sz="2400" b="1" dirty="0"/>
              <a:t>Profile</a:t>
            </a:r>
          </a:p>
          <a:p>
            <a:pPr lvl="1">
              <a:buFont typeface="Wingdings" charset="2"/>
              <a:buChar char="§"/>
            </a:pPr>
            <a:r>
              <a:rPr lang="en-GB" sz="2000" b="1" dirty="0"/>
              <a:t>Drift Space</a:t>
            </a:r>
          </a:p>
          <a:p>
            <a:pPr lvl="1"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Dipole</a:t>
            </a:r>
          </a:p>
          <a:p>
            <a:pPr lvl="1"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Arc Quadrupole</a:t>
            </a:r>
          </a:p>
          <a:p>
            <a:pPr lvl="0">
              <a:buFont typeface="Wingdings" charset="2"/>
              <a:buChar char="Ø"/>
            </a:pPr>
            <a:endParaRPr lang="en-US" sz="2400" dirty="0" smtClean="0"/>
          </a:p>
          <a:p>
            <a:pPr lvl="0">
              <a:buFont typeface="Wingdings" charset="2"/>
              <a:buChar char="Ø"/>
            </a:pPr>
            <a:r>
              <a:rPr lang="en-US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Conclusions</a:t>
            </a:r>
            <a:endParaRPr lang="en-US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29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5367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Outline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75709"/>
            <a:ext cx="8226854" cy="5168831"/>
          </a:xfrm>
        </p:spPr>
        <p:txBody>
          <a:bodyPr>
            <a:normAutofit/>
          </a:bodyPr>
          <a:lstStyle/>
          <a:p>
            <a:pPr lvl="0">
              <a:buFont typeface="Wingdings" charset="2"/>
              <a:buChar char="Ø"/>
            </a:pPr>
            <a:r>
              <a:rPr lang="en-US" sz="2400" b="1" dirty="0" smtClean="0"/>
              <a:t>Theoretical Oscillation</a:t>
            </a:r>
          </a:p>
          <a:p>
            <a:pPr lvl="1">
              <a:buFont typeface="Wingdings" charset="2"/>
              <a:buChar char="§"/>
            </a:pPr>
            <a:r>
              <a:rPr lang="en-GB" sz="2000" dirty="0" smtClean="0"/>
              <a:t>Frequency </a:t>
            </a:r>
          </a:p>
          <a:p>
            <a:pPr lvl="1">
              <a:buFont typeface="Wingdings" charset="2"/>
              <a:buChar char="§"/>
            </a:pPr>
            <a:r>
              <a:rPr lang="en-GB" sz="2000" dirty="0" smtClean="0"/>
              <a:t>Amplitude and Phase</a:t>
            </a:r>
          </a:p>
          <a:p>
            <a:pPr lvl="1">
              <a:buFont typeface="Wingdings" charset="2"/>
              <a:buChar char="§"/>
            </a:pPr>
            <a:r>
              <a:rPr lang="en-GB" sz="2000" dirty="0" smtClean="0"/>
              <a:t>Linear Region</a:t>
            </a:r>
          </a:p>
          <a:p>
            <a:pPr lvl="1">
              <a:buFont typeface="Wingdings" charset="2"/>
              <a:buChar char="§"/>
            </a:pPr>
            <a:r>
              <a:rPr lang="en-GB" sz="2000" dirty="0" smtClean="0"/>
              <a:t>Invariant</a:t>
            </a:r>
            <a:endParaRPr lang="en-GB" sz="2000" dirty="0"/>
          </a:p>
          <a:p>
            <a:pPr lvl="0">
              <a:buFont typeface="Wingdings" charset="2"/>
              <a:buChar char="Ø"/>
            </a:pPr>
            <a:endParaRPr lang="en-US" sz="2400" dirty="0" smtClean="0"/>
          </a:p>
          <a:p>
            <a:pPr lvl="0">
              <a:buFont typeface="Wingdings" charset="2"/>
              <a:buChar char="Ø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Uniform Longitudinal Profile</a:t>
            </a:r>
          </a:p>
          <a:p>
            <a:pPr lvl="0">
              <a:buFont typeface="Wingdings" charset="2"/>
              <a:buChar char="Ø"/>
            </a:pPr>
            <a:endParaRPr lang="en-US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Gaussian Longitudinal Profile</a:t>
            </a:r>
          </a:p>
          <a:p>
            <a:pPr lvl="0">
              <a:buFont typeface="Wingdings" charset="2"/>
              <a:buChar char="Ø"/>
            </a:pPr>
            <a:endParaRPr lang="en-US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US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Conclusions</a:t>
            </a:r>
            <a:endParaRPr lang="en-US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67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" r="7825"/>
          <a:stretch/>
        </p:blipFill>
        <p:spPr>
          <a:xfrm>
            <a:off x="-1" y="831693"/>
            <a:ext cx="4561841" cy="2940000"/>
          </a:xfrm>
          <a:prstGeom prst="rect">
            <a:avLst/>
          </a:prstGeom>
        </p:spPr>
      </p:pic>
      <p:sp>
        <p:nvSpPr>
          <p:cNvPr id="34" name="CasellaDiTesto 33"/>
          <p:cNvSpPr txBox="1"/>
          <p:nvPr/>
        </p:nvSpPr>
        <p:spPr>
          <a:xfrm>
            <a:off x="150052" y="3945899"/>
            <a:ext cx="8871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Using the </a:t>
            </a:r>
            <a:r>
              <a:rPr lang="en-GB" sz="2000" dirty="0" smtClean="0">
                <a:solidFill>
                  <a:srgbClr val="FF0000"/>
                </a:solidFill>
              </a:rPr>
              <a:t>equations </a:t>
            </a:r>
            <a:r>
              <a:rPr lang="en-GB" sz="2000" dirty="0" smtClean="0"/>
              <a:t>of the case of </a:t>
            </a:r>
            <a:r>
              <a:rPr lang="en-GB" sz="2000" dirty="0" smtClean="0">
                <a:solidFill>
                  <a:srgbClr val="FF0000"/>
                </a:solidFill>
              </a:rPr>
              <a:t>uniform</a:t>
            </a:r>
            <a:r>
              <a:rPr lang="en-GB" sz="2000" dirty="0" smtClean="0"/>
              <a:t> longitudinal profile</a:t>
            </a:r>
            <a:endParaRPr lang="en-GB" sz="2000" dirty="0"/>
          </a:p>
        </p:txBody>
      </p:sp>
      <p:sp>
        <p:nvSpPr>
          <p:cNvPr id="11" name="Titolo 1"/>
          <p:cNvSpPr txBox="1">
            <a:spLocks/>
          </p:cNvSpPr>
          <p:nvPr/>
        </p:nvSpPr>
        <p:spPr>
          <a:xfrm>
            <a:off x="66907" y="30212"/>
            <a:ext cx="8976731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Gaussian Longitudinal Profile</a:t>
            </a:r>
            <a:r>
              <a:rPr lang="en-GB" sz="3200" dirty="0"/>
              <a:t>: Drift </a:t>
            </a:r>
            <a:r>
              <a:rPr lang="en-GB" sz="3200" dirty="0" smtClean="0"/>
              <a:t>Space</a:t>
            </a:r>
            <a:endParaRPr lang="en-GB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ttangolo 9"/>
              <p:cNvSpPr/>
              <p:nvPr/>
            </p:nvSpPr>
            <p:spPr>
              <a:xfrm>
                <a:off x="352140" y="514257"/>
                <a:ext cx="7122463" cy="3954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goal</m:t>
                        </m:r>
                      </m:sub>
                    </m:sSub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=0.1</m:t>
                    </m:r>
                  </m:oMath>
                </a14:m>
                <a:r>
                  <a:rPr lang="it-IT" dirty="0" smtClean="0"/>
                  <a:t> mm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ygoal</m:t>
                        </m:r>
                      </m:sub>
                    </m:sSub>
                    <m:r>
                      <a:rPr lang="it-IT" i="1">
                        <a:latin typeface="Cambria Math" charset="0"/>
                        <a:ea typeface="Cambria Math" charset="0"/>
                        <a:cs typeface="Cambria Math" charset="0"/>
                      </a:rPr>
                      <m:t>=0.1</m:t>
                    </m:r>
                  </m:oMath>
                </a14:m>
                <a:r>
                  <a:rPr lang="it-IT" dirty="0"/>
                  <a:t> </a:t>
                </a:r>
                <a:r>
                  <a:rPr lang="it-IT" dirty="0" smtClean="0"/>
                  <a:t>mm</a:t>
                </a:r>
                <a:r>
                  <a:rPr lang="it-IT" dirty="0"/>
                  <a:t>		</a:t>
                </a:r>
                <a:r>
                  <a:rPr lang="en-GB" dirty="0"/>
                  <a:t>at bunch </a:t>
                </a:r>
                <a:r>
                  <a:rPr lang="en-GB" dirty="0" smtClean="0"/>
                  <a:t>start</a:t>
                </a:r>
                <a:endParaRPr lang="en-GB" dirty="0"/>
              </a:p>
            </p:txBody>
          </p:sp>
        </mc:Choice>
        <mc:Fallback xmlns="">
          <p:sp>
            <p:nvSpPr>
              <p:cNvPr id="10" name="Rettangolo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140" y="514257"/>
                <a:ext cx="7122463" cy="395493"/>
              </a:xfrm>
              <a:prstGeom prst="rect">
                <a:avLst/>
              </a:prstGeom>
              <a:blipFill rotWithShape="0">
                <a:blip r:embed="rId4"/>
                <a:stretch>
                  <a:fillRect t="-7692" b="-1692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8" r="7626"/>
          <a:stretch/>
        </p:blipFill>
        <p:spPr>
          <a:xfrm>
            <a:off x="4561840" y="831693"/>
            <a:ext cx="4582160" cy="2940000"/>
          </a:xfrm>
          <a:prstGeom prst="rect">
            <a:avLst/>
          </a:prstGeom>
        </p:spPr>
      </p:pic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95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" r="7825"/>
          <a:stretch/>
        </p:blipFill>
        <p:spPr>
          <a:xfrm>
            <a:off x="-1" y="831693"/>
            <a:ext cx="4561841" cy="2940000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8" r="7626"/>
          <a:stretch/>
        </p:blipFill>
        <p:spPr>
          <a:xfrm>
            <a:off x="4561840" y="831693"/>
            <a:ext cx="4582160" cy="2940000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ttangolo 9"/>
              <p:cNvSpPr/>
              <p:nvPr/>
            </p:nvSpPr>
            <p:spPr>
              <a:xfrm>
                <a:off x="1658592" y="5356053"/>
                <a:ext cx="2417649" cy="742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2000" i="1">
                              <a:latin typeface="Cambria Math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latin typeface="Cambria Math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it-IT" sz="200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</m:sSub>
                        </m:e>
                        <m:sup>
                          <m:r>
                            <a:rPr lang="it-IT" sz="20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it-IT" sz="2000" i="1">
                          <a:latin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it-IT" sz="2000" i="1">
                              <a:latin typeface="Cambria Math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it-IT" sz="20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latin typeface="Cambria Math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it-IT" sz="2000">
                                  <a:latin typeface="Cambria Math" charset="0"/>
                                </a:rPr>
                                <m:t>0</m:t>
                              </m:r>
                            </m:sub>
                          </m:sSub>
                        </m:e>
                        <m:sup>
                          <m:r>
                            <a:rPr lang="it-IT" sz="20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it-IT" sz="2000" i="1">
                          <a:latin typeface="Cambria Math" charset="0"/>
                        </a:rPr>
                        <m:t>+</m:t>
                      </m:r>
                      <m:sSup>
                        <m:sSupPr>
                          <m:ctrlPr>
                            <a:rPr lang="it-IT" sz="2000" i="1">
                              <a:latin typeface="Cambria Math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mr-IN" sz="2000" i="1">
                                  <a:latin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sz="20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20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000" i="1">
                                          <a:latin typeface="Cambria Math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it-IT" sz="20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  <m:r>
                                        <a:rPr lang="it-IT" sz="2000">
                                          <a:latin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20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000" i="1">
                                          <a:latin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sz="20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 sz="20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0" name="Rettangolo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8592" y="5356053"/>
                <a:ext cx="2417649" cy="7428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asellaDiTesto 13"/>
          <p:cNvSpPr txBox="1"/>
          <p:nvPr/>
        </p:nvSpPr>
        <p:spPr>
          <a:xfrm>
            <a:off x="4474345" y="5498475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(12)</a:t>
            </a:r>
            <a:endParaRPr lang="it-IT" sz="2000" b="1" dirty="0"/>
          </a:p>
        </p:txBody>
      </p:sp>
      <p:sp>
        <p:nvSpPr>
          <p:cNvPr id="11" name="Titolo 1"/>
          <p:cNvSpPr txBox="1">
            <a:spLocks/>
          </p:cNvSpPr>
          <p:nvPr/>
        </p:nvSpPr>
        <p:spPr>
          <a:xfrm>
            <a:off x="66907" y="30212"/>
            <a:ext cx="8976731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Gaussian Longitudinal Profile</a:t>
            </a:r>
            <a:r>
              <a:rPr lang="en-GB" sz="3200" dirty="0"/>
              <a:t>: Drift </a:t>
            </a:r>
            <a:r>
              <a:rPr lang="en-GB" sz="3200" dirty="0" smtClean="0"/>
              <a:t>Space</a:t>
            </a:r>
            <a:endParaRPr lang="en-GB" sz="32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50052" y="3745178"/>
            <a:ext cx="887160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The </a:t>
            </a:r>
            <a:r>
              <a:rPr lang="en-GB" sz="2000" dirty="0" smtClean="0">
                <a:solidFill>
                  <a:srgbClr val="FF0000"/>
                </a:solidFill>
              </a:rPr>
              <a:t>frequency increases in the centre </a:t>
            </a:r>
            <a:r>
              <a:rPr lang="en-GB" sz="2000" dirty="0" smtClean="0"/>
              <a:t>of the proton bunch (more protons):</a:t>
            </a:r>
            <a:endParaRPr lang="en-GB" sz="2000" dirty="0"/>
          </a:p>
          <a:p>
            <a:pPr marL="342900" indent="-342900">
              <a:buFont typeface="Arial" charset="0"/>
              <a:buChar char="•"/>
            </a:pPr>
            <a:endParaRPr lang="en-GB" sz="2000" dirty="0" smtClean="0"/>
          </a:p>
          <a:p>
            <a:pPr marL="342900" indent="-342900">
              <a:buFont typeface="Arial" charset="0"/>
              <a:buChar char="•"/>
            </a:pPr>
            <a:endParaRPr lang="en-GB" sz="2000" dirty="0" smtClean="0"/>
          </a:p>
          <a:p>
            <a:pPr marL="342900" indent="-342900">
              <a:buFont typeface="Arial" charset="0"/>
              <a:buChar char="•"/>
            </a:pPr>
            <a:endParaRPr lang="en-GB" sz="2000" dirty="0"/>
          </a:p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The </a:t>
            </a:r>
            <a:r>
              <a:rPr lang="en-GB" sz="2000" dirty="0" smtClean="0">
                <a:solidFill>
                  <a:srgbClr val="FF0000"/>
                </a:solidFill>
              </a:rPr>
              <a:t>amplitude decreases in the centre </a:t>
            </a:r>
            <a:r>
              <a:rPr lang="en-GB" sz="2000" dirty="0" smtClean="0"/>
              <a:t>of the proton bunch</a:t>
            </a:r>
            <a:r>
              <a:rPr lang="en-GB" sz="2000" dirty="0"/>
              <a:t> (more protons</a:t>
            </a:r>
            <a:r>
              <a:rPr lang="en-GB" sz="2000" dirty="0" smtClean="0"/>
              <a:t>):</a:t>
            </a:r>
          </a:p>
          <a:p>
            <a:pPr marL="342900" indent="-342900">
              <a:buFont typeface="Arial" charset="0"/>
              <a:buChar char="•"/>
            </a:pPr>
            <a:endParaRPr lang="en-GB" sz="2000" dirty="0"/>
          </a:p>
          <a:p>
            <a:pPr marL="342900" indent="-342900">
              <a:buFont typeface="Arial" charset="0"/>
              <a:buChar char="•"/>
            </a:pPr>
            <a:endParaRPr lang="en-GB" sz="20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ttangolo 23"/>
              <p:cNvSpPr/>
              <p:nvPr/>
            </p:nvSpPr>
            <p:spPr>
              <a:xfrm>
                <a:off x="352140" y="514257"/>
                <a:ext cx="7058343" cy="3954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goal</m:t>
                        </m:r>
                      </m:sub>
                    </m:sSub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=0.1</m:t>
                    </m:r>
                  </m:oMath>
                </a14:m>
                <a:r>
                  <a:rPr lang="it-IT" dirty="0" smtClean="0"/>
                  <a:t> mm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ygoal</m:t>
                        </m:r>
                      </m:sub>
                    </m:sSub>
                    <m:r>
                      <a:rPr lang="it-IT" i="1">
                        <a:latin typeface="Cambria Math" charset="0"/>
                        <a:ea typeface="Cambria Math" charset="0"/>
                        <a:cs typeface="Cambria Math" charset="0"/>
                      </a:rPr>
                      <m:t>=0.1</m:t>
                    </m:r>
                  </m:oMath>
                </a14:m>
                <a:r>
                  <a:rPr lang="it-IT" dirty="0"/>
                  <a:t> </a:t>
                </a:r>
                <a:r>
                  <a:rPr lang="it-IT" dirty="0" smtClean="0"/>
                  <a:t>mm</a:t>
                </a:r>
                <a:r>
                  <a:rPr lang="it-IT" dirty="0"/>
                  <a:t>		</a:t>
                </a:r>
                <a:r>
                  <a:rPr lang="en-GB" dirty="0"/>
                  <a:t>at </a:t>
                </a:r>
                <a:r>
                  <a:rPr lang="en-GB" dirty="0" smtClean="0"/>
                  <a:t>bunch start</a:t>
                </a:r>
                <a:endParaRPr lang="en-GB" dirty="0"/>
              </a:p>
            </p:txBody>
          </p:sp>
        </mc:Choice>
        <mc:Fallback xmlns="">
          <p:sp>
            <p:nvSpPr>
              <p:cNvPr id="24" name="Rettangolo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140" y="514257"/>
                <a:ext cx="7058343" cy="395493"/>
              </a:xfrm>
              <a:prstGeom prst="rect">
                <a:avLst/>
              </a:prstGeom>
              <a:blipFill rotWithShape="0">
                <a:blip r:embed="rId5"/>
                <a:stretch>
                  <a:fillRect t="-7692" r="-777" b="-1692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asellaDiTesto 18"/>
          <p:cNvSpPr txBox="1"/>
          <p:nvPr/>
        </p:nvSpPr>
        <p:spPr>
          <a:xfrm>
            <a:off x="6766881" y="4326239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(4)</a:t>
            </a:r>
            <a:endParaRPr lang="it-IT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ttangolo 19"/>
              <p:cNvSpPr/>
              <p:nvPr/>
            </p:nvSpPr>
            <p:spPr>
              <a:xfrm>
                <a:off x="5463745" y="4219249"/>
                <a:ext cx="1381468" cy="6665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e>
                        <m:sub>
                          <m:r>
                            <a:rPr lang="it-IT" sz="2000" i="1">
                              <a:latin typeface="Cambria Math" charset="0"/>
                            </a:rPr>
                            <m:t>𝑧</m:t>
                          </m:r>
                        </m:sub>
                      </m:sSub>
                      <m:r>
                        <a:rPr lang="it-IT" sz="2000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2000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latin typeface="Cambria Math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000" i="1">
                                  <a:latin typeface="Cambria Math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>
                            <a:rPr lang="it-IT" sz="2000" b="0" i="1" smtClean="0">
                              <a:latin typeface="Cambria Math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20" name="Rettangolo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3745" y="4219249"/>
                <a:ext cx="1381468" cy="66652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sellaDiTesto 16"/>
          <p:cNvSpPr txBox="1"/>
          <p:nvPr/>
        </p:nvSpPr>
        <p:spPr>
          <a:xfrm>
            <a:off x="4818533" y="4315088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(3)</a:t>
            </a:r>
            <a:endParaRPr lang="it-IT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/>
              <p:cNvSpPr txBox="1"/>
              <p:nvPr/>
            </p:nvSpPr>
            <p:spPr>
              <a:xfrm>
                <a:off x="1660901" y="4107191"/>
                <a:ext cx="3091103" cy="909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it-IT" sz="2000" b="0" i="1" smtClean="0">
                          <a:latin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mr-IN" sz="2000" b="0" i="1" smtClean="0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mr-IN" sz="2000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i="1">
                                      <a:latin typeface="Cambria Math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it-IT" sz="2000" i="1">
                                      <a:latin typeface="Cambria Math" charset="0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it-IT" sz="2000" i="1">
                                      <a:latin typeface="Cambria Math" charset="0"/>
                                    </a:rPr>
                                    <m:t>𝑧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sz="2000" b="0" i="1" smtClean="0">
                                  <a:latin typeface="Cambria Math" charset="0"/>
                                </a:rPr>
                                <m:t>2</m:t>
                              </m:r>
                              <m:r>
                                <a:rPr lang="it-IT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mr-IN" sz="200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20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it-IT" sz="2000" b="0" i="1" smtClean="0">
                                      <a:latin typeface="Cambria Math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rad>
                    </m:oMath>
                  </m:oMathPara>
                </a14:m>
                <a:endParaRPr lang="it-IT" b="1" dirty="0"/>
              </a:p>
            </p:txBody>
          </p:sp>
        </mc:Choice>
        <mc:Fallback xmlns="">
          <p:sp>
            <p:nvSpPr>
              <p:cNvPr id="18" name="CasellaDiTesto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0901" y="4107191"/>
                <a:ext cx="3091103" cy="9093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22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16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10782"/>
            <a:ext cx="5554286" cy="3240000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/>
              <p:cNvSpPr txBox="1"/>
              <p:nvPr/>
            </p:nvSpPr>
            <p:spPr>
              <a:xfrm>
                <a:off x="5120544" y="4472518"/>
                <a:ext cx="3645998" cy="909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charset="0"/>
                            </a:rPr>
                            <m:t>𝑓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it-IT" sz="2000" b="0" i="1" smtClean="0">
                          <a:latin typeface="Cambria Math" charset="0"/>
                        </a:rPr>
                        <m:t>(</m:t>
                      </m:r>
                      <m:r>
                        <a:rPr lang="it-IT" sz="2000" b="0" i="1" smtClean="0">
                          <a:latin typeface="Cambria Math" charset="0"/>
                        </a:rPr>
                        <m:t>𝑧</m:t>
                      </m:r>
                      <m:r>
                        <a:rPr lang="it-IT" sz="2000" b="0" i="1" smtClean="0">
                          <a:latin typeface="Cambria Math" charset="0"/>
                        </a:rPr>
                        <m:t>)=2</m:t>
                      </m:r>
                      <m:r>
                        <a:rPr lang="it-IT" sz="20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𝜋</m:t>
                      </m:r>
                      <m:rad>
                        <m:radPr>
                          <m:degHide m:val="on"/>
                          <m:ctrlPr>
                            <a:rPr lang="mr-IN" sz="2000" b="0" i="1" smtClean="0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mr-IN" sz="2000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i="1">
                                      <a:latin typeface="Cambria Math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it-IT" sz="2000" i="1">
                                      <a:latin typeface="Cambria Math" charset="0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it-IT" sz="2000" i="1">
                                      <a:latin typeface="Cambria Math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it-IT" sz="2000" b="0" i="1" smtClean="0"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it-IT" sz="2000" b="0" i="1" smtClean="0">
                                  <a:latin typeface="Cambria Math" charset="0"/>
                                </a:rPr>
                                <m:t>𝑧</m:t>
                              </m:r>
                              <m:r>
                                <a:rPr lang="it-IT" sz="2000" b="0" i="1" smtClean="0">
                                  <a:latin typeface="Cambria Math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it-IT" sz="2000" b="0" i="1" smtClean="0">
                                  <a:latin typeface="Cambria Math" charset="0"/>
                                </a:rPr>
                                <m:t>2</m:t>
                              </m:r>
                              <m:r>
                                <a:rPr lang="it-IT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mr-IN" sz="200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20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it-IT" sz="2000" b="0" i="1" smtClean="0">
                                      <a:latin typeface="Cambria Math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rad>
                    </m:oMath>
                  </m:oMathPara>
                </a14:m>
                <a:endParaRPr lang="it-IT" b="1" dirty="0"/>
              </a:p>
            </p:txBody>
          </p:sp>
        </mc:Choice>
        <mc:Fallback xmlns="">
          <p:sp>
            <p:nvSpPr>
              <p:cNvPr id="22" name="CasellaDiTesto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0544" y="4472518"/>
                <a:ext cx="3645998" cy="9093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CasellaDiTesto 23"/>
          <p:cNvSpPr txBox="1"/>
          <p:nvPr/>
        </p:nvSpPr>
        <p:spPr>
          <a:xfrm>
            <a:off x="8681415" y="1815505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(5)</a:t>
            </a:r>
            <a:endParaRPr lang="it-IT" sz="2000" b="1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8686800" y="4717102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(3)</a:t>
            </a:r>
            <a:endParaRPr lang="it-IT" sz="2000" b="1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60922"/>
            <a:ext cx="5554285" cy="3240000"/>
          </a:xfrm>
          <a:prstGeom prst="rect">
            <a:avLst/>
          </a:prstGeom>
        </p:spPr>
      </p:pic>
      <p:sp>
        <p:nvSpPr>
          <p:cNvPr id="41" name="Titolo 1"/>
          <p:cNvSpPr txBox="1">
            <a:spLocks/>
          </p:cNvSpPr>
          <p:nvPr/>
        </p:nvSpPr>
        <p:spPr>
          <a:xfrm>
            <a:off x="81025" y="30212"/>
            <a:ext cx="8976013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Gaussian Longitudinal Profile</a:t>
            </a:r>
            <a:endParaRPr lang="en-GB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ttangolo 22"/>
              <p:cNvSpPr/>
              <p:nvPr/>
            </p:nvSpPr>
            <p:spPr>
              <a:xfrm>
                <a:off x="5012842" y="1527208"/>
                <a:ext cx="3123227" cy="9959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e>
                        <m:sub>
                          <m:r>
                            <a:rPr lang="it-IT" sz="2400" i="1">
                              <a:latin typeface="Cambria Math" charset="0"/>
                            </a:rPr>
                            <m:t>𝑧</m:t>
                          </m:r>
                        </m:sub>
                      </m:sSub>
                      <m:r>
                        <a:rPr lang="it-IT" sz="2400" b="0" i="1" smtClean="0">
                          <a:latin typeface="Cambria Math" charset="0"/>
                        </a:rPr>
                        <m:t>(</m:t>
                      </m:r>
                      <m:r>
                        <a:rPr lang="it-IT" sz="2400" b="0" i="1" smtClean="0">
                          <a:latin typeface="Cambria Math" charset="0"/>
                        </a:rPr>
                        <m:t>𝑧</m:t>
                      </m:r>
                      <m:r>
                        <a:rPr lang="it-IT" sz="2400" b="0" i="1" smtClean="0">
                          <a:latin typeface="Cambria Math" charset="0"/>
                        </a:rPr>
                        <m:t>)=</m:t>
                      </m:r>
                      <m:f>
                        <m:fPr>
                          <m:ctrlPr>
                            <a:rPr lang="mr-IN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mr-IN" sz="2400" b="0" i="1" smtClean="0">
                                  <a:latin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2</m:t>
                              </m:r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</m:e>
                          </m:rad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mr-IN" sz="24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it-IT" sz="2400" b="0" i="1" smtClean="0">
                              <a:latin typeface="Cambria Math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mr-IN" sz="2400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mr-IN" sz="2400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2400" b="0" i="1" smtClean="0">
                                      <a:latin typeface="Cambria Math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it-IT" sz="2400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it-IT" sz="2400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2400" b="0" i="1" smtClean="0">
                                          <a:latin typeface="Cambria Math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it-IT" sz="2400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3" name="Rettangolo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2842" y="1527208"/>
                <a:ext cx="3123227" cy="99591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ttangolo 2"/>
          <p:cNvSpPr/>
          <p:nvPr/>
        </p:nvSpPr>
        <p:spPr>
          <a:xfrm>
            <a:off x="5012842" y="3841814"/>
            <a:ext cx="41311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dirty="0"/>
              <a:t>The </a:t>
            </a:r>
            <a:r>
              <a:rPr lang="en-GB" dirty="0" smtClean="0">
                <a:solidFill>
                  <a:srgbClr val="FF0000"/>
                </a:solidFill>
              </a:rPr>
              <a:t>local frequency </a:t>
            </a:r>
            <a:r>
              <a:rPr lang="en-GB" dirty="0">
                <a:solidFill>
                  <a:srgbClr val="FF0000"/>
                </a:solidFill>
              </a:rPr>
              <a:t>increases in the centre </a:t>
            </a:r>
            <a:r>
              <a:rPr lang="en-GB" dirty="0"/>
              <a:t>of the proton </a:t>
            </a:r>
            <a:r>
              <a:rPr lang="en-GB" dirty="0" smtClean="0"/>
              <a:t>bunch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560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66907" y="30212"/>
            <a:ext cx="8976731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Gaussian Longitudinal Profile</a:t>
            </a:r>
            <a:endParaRPr lang="en-GB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/>
              <p:cNvSpPr txBox="1"/>
              <p:nvPr/>
            </p:nvSpPr>
            <p:spPr>
              <a:xfrm>
                <a:off x="3430491" y="1222383"/>
                <a:ext cx="2257798" cy="4144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it-IT" sz="2400" i="1" smtClean="0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charset="0"/>
                            </a:rPr>
                            <m:t>𝑥</m:t>
                          </m:r>
                        </m:e>
                      </m:acc>
                      <m:r>
                        <a:rPr lang="en-US" sz="2400" i="1">
                          <a:latin typeface="Cambria Math" charset="0"/>
                        </a:rPr>
                        <m:t>+</m:t>
                      </m:r>
                      <m:sSup>
                        <m:sSupPr>
                          <m:ctrlPr>
                            <a:rPr lang="it-IT" sz="2400" i="1">
                              <a:latin typeface="Cambria Math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</m:sSub>
                        </m:e>
                        <m:sup>
                          <m:r>
                            <a:rPr lang="en-US" sz="24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it-IT" sz="2400" b="0" i="1" smtClean="0">
                          <a:latin typeface="Cambria Math" charset="0"/>
                        </a:rPr>
                        <m:t>(</m:t>
                      </m:r>
                      <m:r>
                        <a:rPr lang="it-IT" sz="2400" b="0" i="1" smtClean="0">
                          <a:latin typeface="Cambria Math" charset="0"/>
                        </a:rPr>
                        <m:t>𝑡</m:t>
                      </m:r>
                      <m:r>
                        <a:rPr lang="it-IT" sz="2400" b="0" i="1" smtClean="0">
                          <a:latin typeface="Cambria Math" charset="0"/>
                        </a:rPr>
                        <m:t>)</m:t>
                      </m:r>
                      <m:r>
                        <a:rPr lang="en-US" sz="2400" i="1">
                          <a:latin typeface="Cambria Math" charset="0"/>
                        </a:rPr>
                        <m:t>𝑥</m:t>
                      </m:r>
                      <m:r>
                        <a:rPr lang="en-US" sz="2400" i="1">
                          <a:latin typeface="Cambria Math" charset="0"/>
                        </a:rPr>
                        <m:t>=0</m:t>
                      </m:r>
                      <m:r>
                        <m:rPr>
                          <m:nor/>
                        </m:rPr>
                        <a:rPr lang="en-US" sz="2400"/>
                        <m:t>	</m:t>
                      </m:r>
                    </m:oMath>
                  </m:oMathPara>
                </a14:m>
                <a:endParaRPr lang="it-IT" sz="1600" b="1" dirty="0"/>
              </a:p>
            </p:txBody>
          </p:sp>
        </mc:Choice>
        <mc:Fallback xmlns="">
          <p:sp>
            <p:nvSpPr>
              <p:cNvPr id="20" name="CasellaDiTesto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0491" y="1222383"/>
                <a:ext cx="2257798" cy="41440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asellaDiTesto 1"/>
          <p:cNvSpPr txBox="1"/>
          <p:nvPr/>
        </p:nvSpPr>
        <p:spPr>
          <a:xfrm>
            <a:off x="35377" y="703222"/>
            <a:ext cx="90770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In the case of </a:t>
            </a:r>
            <a:r>
              <a:rPr lang="en-GB" sz="2000"/>
              <a:t>G</a:t>
            </a:r>
            <a:r>
              <a:rPr lang="en-GB" sz="2000" smtClean="0"/>
              <a:t>aussian longitudinal profile </a:t>
            </a:r>
            <a:r>
              <a:rPr lang="en-GB" sz="2000" dirty="0" smtClean="0"/>
              <a:t>the </a:t>
            </a:r>
            <a:r>
              <a:rPr lang="en-GB" sz="2000" dirty="0" smtClean="0">
                <a:solidFill>
                  <a:srgbClr val="FF0000"/>
                </a:solidFill>
              </a:rPr>
              <a:t>frequency depends on the time</a:t>
            </a:r>
            <a:r>
              <a:rPr lang="en-GB" sz="2000" dirty="0" smtClean="0"/>
              <a:t>: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Therefore, </a:t>
            </a:r>
            <a:r>
              <a:rPr lang="en-GB" sz="2000" dirty="0" smtClean="0">
                <a:solidFill>
                  <a:srgbClr val="FF0000"/>
                </a:solidFill>
              </a:rPr>
              <a:t>(8)</a:t>
            </a:r>
            <a:r>
              <a:rPr lang="en-GB" sz="2000" dirty="0" smtClean="0"/>
              <a:t> is only a </a:t>
            </a:r>
            <a:r>
              <a:rPr lang="en-GB" sz="2000" dirty="0" smtClean="0">
                <a:solidFill>
                  <a:srgbClr val="FF0000"/>
                </a:solidFill>
              </a:rPr>
              <a:t>local approximated solution </a:t>
            </a:r>
            <a:r>
              <a:rPr lang="en-GB" sz="2000" dirty="0" smtClean="0"/>
              <a:t>(not a global solution) of our problem.</a:t>
            </a:r>
          </a:p>
          <a:p>
            <a:endParaRPr lang="en-GB" sz="2000" dirty="0"/>
          </a:p>
          <a:p>
            <a:pPr algn="ctr"/>
            <a:r>
              <a:rPr lang="en-GB" sz="2000" dirty="0" smtClean="0"/>
              <a:t>We can use an </a:t>
            </a:r>
            <a:r>
              <a:rPr lang="en-GB" sz="2000" dirty="0" smtClean="0">
                <a:solidFill>
                  <a:srgbClr val="FF0000"/>
                </a:solidFill>
              </a:rPr>
              <a:t>iterative method</a:t>
            </a:r>
            <a:endParaRPr lang="en-GB" sz="2000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6096546" y="1236682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(6)</a:t>
            </a:r>
            <a:endParaRPr lang="it-IT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asellaDiTesto 23"/>
              <p:cNvSpPr txBox="1"/>
              <p:nvPr/>
            </p:nvSpPr>
            <p:spPr>
              <a:xfrm>
                <a:off x="2269710" y="2065489"/>
                <a:ext cx="372178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 charset="0"/>
                        </a:rPr>
                        <m:t>𝑥</m:t>
                      </m:r>
                      <m:d>
                        <m:dPr>
                          <m:ctrlPr>
                            <a:rPr lang="it-IT" sz="2400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𝑡</m:t>
                          </m:r>
                        </m:e>
                      </m:d>
                      <m:r>
                        <a:rPr lang="it-IT" sz="2400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func>
                        <m:func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mr-IN" sz="2400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2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𝑡</m:t>
                              </m:r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)</m:t>
                              </m:r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it-IT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it-IT" sz="1600" b="1" dirty="0"/>
              </a:p>
            </p:txBody>
          </p:sp>
        </mc:Choice>
        <mc:Fallback xmlns="">
          <p:sp>
            <p:nvSpPr>
              <p:cNvPr id="24" name="CasellaDiTesto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9710" y="2065489"/>
                <a:ext cx="3721788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327" b="-38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CasellaDiTesto 24"/>
          <p:cNvSpPr txBox="1"/>
          <p:nvPr/>
        </p:nvSpPr>
        <p:spPr>
          <a:xfrm>
            <a:off x="6096546" y="2042275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(8)</a:t>
            </a:r>
            <a:endParaRPr lang="it-IT" sz="2000" b="1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3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6171"/>
            <a:ext cx="5040000" cy="2940000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66907" y="30212"/>
            <a:ext cx="8976731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Gaussian Longitudinal Profile</a:t>
            </a:r>
            <a:endParaRPr lang="en-GB" sz="32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031637" y="57977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rgbClr val="FF0000"/>
                </a:solidFill>
              </a:rPr>
              <a:t>Step</a:t>
            </a:r>
            <a:r>
              <a:rPr lang="it-IT" sz="2400" b="1" dirty="0" smtClean="0">
                <a:solidFill>
                  <a:srgbClr val="FF0000"/>
                </a:solidFill>
              </a:rPr>
              <a:t> 0</a:t>
            </a:r>
            <a:endParaRPr lang="it-IT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ttangolo 7"/>
              <p:cNvSpPr/>
              <p:nvPr/>
            </p:nvSpPr>
            <p:spPr>
              <a:xfrm>
                <a:off x="4907165" y="1422182"/>
                <a:ext cx="143712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i="1">
                          <a:latin typeface="Cambria Math" charset="0"/>
                        </a:rPr>
                        <m:t>𝑥</m:t>
                      </m:r>
                      <m:d>
                        <m:dPr>
                          <m:ctrlPr>
                            <a:rPr lang="it-IT" sz="2000" i="1">
                              <a:latin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latin typeface="Cambria Math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it-IT" sz="2000" i="1">
                                  <a:latin typeface="Cambria Math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it-IT" sz="200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it-IT" sz="20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charset="0"/>
                            </a:rPr>
                            <m:t>𝑥</m:t>
                          </m:r>
                        </m:e>
                        <m:sub>
                          <m:r>
                            <a:rPr lang="it-IT" sz="2000">
                              <a:latin typeface="Cambria Math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8" name="Rettango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7165" y="1422182"/>
                <a:ext cx="1437125" cy="400110"/>
              </a:xfrm>
              <a:prstGeom prst="rect">
                <a:avLst/>
              </a:prstGeom>
              <a:blipFill rotWithShape="0">
                <a:blip r:embed="rId3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CasellaDiTesto 38"/>
          <p:cNvSpPr txBox="1"/>
          <p:nvPr/>
        </p:nvSpPr>
        <p:spPr>
          <a:xfrm>
            <a:off x="6765620" y="1422182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(9.1)</a:t>
            </a:r>
            <a:endParaRPr lang="it-IT" sz="2000" b="1" dirty="0"/>
          </a:p>
        </p:txBody>
      </p:sp>
      <p:sp>
        <p:nvSpPr>
          <p:cNvPr id="40" name="CasellaDiTesto 39"/>
          <p:cNvSpPr txBox="1"/>
          <p:nvPr/>
        </p:nvSpPr>
        <p:spPr>
          <a:xfrm>
            <a:off x="189570" y="4187065"/>
            <a:ext cx="6789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dirty="0" smtClean="0">
                <a:solidFill>
                  <a:srgbClr val="FF0000"/>
                </a:solidFill>
              </a:rPr>
              <a:t>initial position </a:t>
            </a:r>
            <a:r>
              <a:rPr lang="en-GB" dirty="0" smtClean="0"/>
              <a:t>of the electron is given by the initial conditions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7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6174"/>
            <a:ext cx="5040000" cy="2940000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66907" y="30212"/>
            <a:ext cx="8976731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Gaussian Longitudinal Profile</a:t>
            </a:r>
            <a:endParaRPr lang="en-GB" sz="32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031637" y="57977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rgbClr val="FF0000"/>
                </a:solidFill>
              </a:rPr>
              <a:t>Step</a:t>
            </a:r>
            <a:r>
              <a:rPr lang="it-IT" sz="2400" b="1" dirty="0" smtClean="0">
                <a:solidFill>
                  <a:srgbClr val="FF0000"/>
                </a:solidFill>
              </a:rPr>
              <a:t> 1</a:t>
            </a:r>
            <a:endParaRPr lang="it-IT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/>
              <p:cNvSpPr txBox="1"/>
              <p:nvPr/>
            </p:nvSpPr>
            <p:spPr>
              <a:xfrm>
                <a:off x="4592638" y="1362695"/>
                <a:ext cx="3883114" cy="5350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charset="0"/>
                        </a:rPr>
                        <m:t>𝑥</m:t>
                      </m:r>
                      <m:d>
                        <m:dPr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charset="0"/>
                            </a:rPr>
                            <m:t>𝑧</m:t>
                          </m:r>
                        </m:e>
                      </m:d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</a:rPr>
                            <m:t>𝑥</m:t>
                          </m:r>
                          <m:r>
                            <a:rPr lang="it-IT" i="1">
                              <a:latin typeface="Cambria Math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mr-IN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it-IT" i="1">
                                      <a:latin typeface="Cambria Math" charset="0"/>
                                    </a:rPr>
                                    <m:t>𝑐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mr-IN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i="1">
                                      <a:latin typeface="Cambria Math" charset="0"/>
                                    </a:rPr>
                                    <m:t>𝑧</m:t>
                                  </m:r>
                                  <m:r>
                                    <a:rPr lang="it-IT" i="1">
                                      <a:latin typeface="Cambria Math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  <m:r>
                                    <a:rPr lang="it-IT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it-IT" sz="1400" b="1" dirty="0"/>
              </a:p>
            </p:txBody>
          </p:sp>
        </mc:Choice>
        <mc:Fallback xmlns="">
          <p:sp>
            <p:nvSpPr>
              <p:cNvPr id="9" name="CasellaDiTes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2638" y="1362695"/>
                <a:ext cx="3883114" cy="53508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7"/>
          <p:cNvSpPr txBox="1"/>
          <p:nvPr/>
        </p:nvSpPr>
        <p:spPr>
          <a:xfrm>
            <a:off x="356840" y="3947325"/>
            <a:ext cx="48397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dirty="0" smtClean="0">
                <a:solidFill>
                  <a:srgbClr val="FF0000"/>
                </a:solidFill>
              </a:rPr>
              <a:t>local solution at z</a:t>
            </a:r>
            <a:r>
              <a:rPr lang="en-GB" baseline="-25000" dirty="0" smtClean="0">
                <a:solidFill>
                  <a:srgbClr val="FF0000"/>
                </a:solidFill>
              </a:rPr>
              <a:t>0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is given by </a:t>
            </a:r>
            <a:r>
              <a:rPr lang="en-GB" dirty="0" smtClean="0">
                <a:solidFill>
                  <a:srgbClr val="FF0000"/>
                </a:solidFill>
              </a:rPr>
              <a:t>(21).</a:t>
            </a:r>
          </a:p>
          <a:p>
            <a:endParaRPr lang="en-GB" dirty="0" smtClean="0"/>
          </a:p>
          <a:p>
            <a:r>
              <a:rPr lang="en-GB" dirty="0" smtClean="0"/>
              <a:t>In </a:t>
            </a:r>
            <a:r>
              <a:rPr lang="en-GB" dirty="0"/>
              <a:t>order to simplify the </a:t>
            </a:r>
            <a:r>
              <a:rPr lang="en-GB" dirty="0" smtClean="0"/>
              <a:t>mathematical notation</a:t>
            </a:r>
            <a:r>
              <a:rPr lang="en-GB" dirty="0"/>
              <a:t>: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8537811" y="1441483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(21)</a:t>
            </a:r>
            <a:endParaRPr lang="it-IT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ttangolo 11"/>
              <p:cNvSpPr/>
              <p:nvPr/>
            </p:nvSpPr>
            <p:spPr>
              <a:xfrm>
                <a:off x="4497126" y="1892282"/>
                <a:ext cx="3670620" cy="9106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</a:rPr>
                            <m:t>𝑥</m:t>
                          </m:r>
                          <m:r>
                            <a:rPr lang="it-IT" i="1">
                              <a:latin typeface="Cambria Math" charset="0"/>
                            </a:rPr>
                            <m:t>0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𝑧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</a:rPr>
                            <m:t>0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)</m:t>
                      </m:r>
                      <m:r>
                        <a:rPr lang="it-IT" i="1">
                          <a:latin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i="1" smtClean="0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it-IT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>
                                      <a:latin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it-IT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i="1">
                              <a:latin typeface="Cambria Math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mr-IN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mr-IN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it-IT" i="1">
                                              <a:latin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i="1">
                                              <a:latin typeface="Cambria Math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it-IT" i="1">
                                              <a:latin typeface="Cambria Math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it-IT">
                                              <a:latin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it-IT" i="1">
                                              <a:latin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i="1">
                                              <a:latin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it-IT" i="1">
                                              <a:latin typeface="Cambria Math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i="1">
                                              <a:latin typeface="Cambria Math" charset="0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a:rPr lang="it-IT" i="1">
                                              <a:latin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)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it-IT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2" name="Rettangolo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7126" y="1892282"/>
                <a:ext cx="3670620" cy="91069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sellaDiTesto 12"/>
          <p:cNvSpPr txBox="1"/>
          <p:nvPr/>
        </p:nvSpPr>
        <p:spPr>
          <a:xfrm>
            <a:off x="8563264" y="2152596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(12)</a:t>
            </a:r>
            <a:endParaRPr lang="it-IT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ttangolo 13"/>
              <p:cNvSpPr/>
              <p:nvPr/>
            </p:nvSpPr>
            <p:spPr>
              <a:xfrm>
                <a:off x="4441371" y="2683962"/>
                <a:ext cx="4359720" cy="8199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𝜑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𝑥</m:t>
                          </m:r>
                          <m: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𝜑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𝑧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</a:rPr>
                            <m:t>0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  <m:r>
                        <a:rPr lang="it-IT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=−</m:t>
                      </m:r>
                      <m:sSub>
                        <m:sSubPr>
                          <m:ctrlP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𝑎𝑟𝑐𝑡𝑎𝑛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𝐼𝑉</m:t>
                          </m:r>
                        </m:sub>
                      </m:sSub>
                      <m:d>
                        <m:dPr>
                          <m:ctrlPr>
                            <a:rPr lang="mr-IN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mr-IN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f>
                                <m:fPr>
                                  <m:type m:val="skw"/>
                                  <m:ctrlPr>
                                    <a:rPr lang="mr-IN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  <m:r>
                                        <a:rPr lang="it-IT">
                                          <a:latin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)</m:t>
                                  </m:r>
                                </m:den>
                              </m:f>
                            </m:num>
                            <m:den>
                              <m:sSub>
                                <m:sSubPr>
                                  <m:ctrlPr>
                                    <a:rPr lang="it-IT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>
                                      <a:latin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4" name="Rettangolo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1371" y="2683962"/>
                <a:ext cx="4359720" cy="81990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asellaDiTesto 14"/>
          <p:cNvSpPr txBox="1"/>
          <p:nvPr/>
        </p:nvSpPr>
        <p:spPr>
          <a:xfrm>
            <a:off x="8574414" y="2912778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(13)</a:t>
            </a:r>
            <a:endParaRPr lang="it-IT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ttangolo 19"/>
              <p:cNvSpPr/>
              <p:nvPr/>
            </p:nvSpPr>
            <p:spPr>
              <a:xfrm>
                <a:off x="446048" y="4813257"/>
                <a:ext cx="1619674" cy="12003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charset="0"/>
                            </a:rPr>
                            <m:t>k</m:t>
                          </m:r>
                        </m:sub>
                      </m:sSub>
                      <m:r>
                        <a:rPr lang="it-IT" i="1">
                          <a:latin typeface="Cambria Math" charset="0"/>
                        </a:rPr>
                        <m:t>=</m:t>
                      </m:r>
                      <m:r>
                        <a:rPr lang="it-IT" i="1">
                          <a:latin typeface="Cambria Math" charset="0"/>
                        </a:rPr>
                        <m:t>𝑥</m:t>
                      </m:r>
                      <m:d>
                        <m:dPr>
                          <m:ctrlPr>
                            <a:rPr lang="it-IT" i="1">
                              <a:latin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charset="0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i="1" dirty="0" smtClean="0">
                  <a:latin typeface="Cambria Math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</a:rPr>
                            <m:t>𝑥</m:t>
                          </m:r>
                          <m:r>
                            <a:rPr lang="it-IT" b="0" i="1" smtClean="0">
                              <a:latin typeface="Cambria Math" charset="0"/>
                            </a:rPr>
                            <m:t>𝑘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it-IT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it-IT" i="1">
                              <a:latin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charset="0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</a:rPr>
                            <m:t>𝑥</m:t>
                          </m:r>
                          <m:r>
                            <a:rPr lang="it-IT" b="0" i="1" smtClean="0">
                              <a:latin typeface="Cambria Math" charset="0"/>
                            </a:rPr>
                            <m:t>𝑘</m:t>
                          </m:r>
                        </m:sub>
                      </m:sSub>
                      <m:r>
                        <a:rPr lang="it-IT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it-IT" i="1">
                          <a:latin typeface="Cambria Math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𝑧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𝑘</m:t>
                          </m:r>
                        </m:sub>
                      </m:sSub>
                      <m:r>
                        <a:rPr lang="it-IT" i="1">
                          <a:latin typeface="Cambria Math" charset="0"/>
                        </a:rPr>
                        <m:t>)</m:t>
                      </m:r>
                    </m:oMath>
                  </m:oMathPara>
                </a14:m>
                <a:endParaRPr lang="it-IT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𝜑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𝑥</m:t>
                          </m:r>
                          <m:r>
                            <a:rPr lang="it-IT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𝑘</m:t>
                          </m:r>
                        </m:sub>
                      </m:sSub>
                      <m:r>
                        <a:rPr lang="it-IT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𝜑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it-IT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𝑧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𝑘</m:t>
                          </m:r>
                        </m:sub>
                      </m:sSub>
                      <m:r>
                        <a:rPr lang="it-IT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0" name="Rettangolo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048" y="4813257"/>
                <a:ext cx="1619674" cy="1200329"/>
              </a:xfrm>
              <a:prstGeom prst="rect">
                <a:avLst/>
              </a:prstGeom>
              <a:blipFill rotWithShape="0">
                <a:blip r:embed="rId6"/>
                <a:stretch>
                  <a:fillRect b="-408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7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77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6171"/>
            <a:ext cx="5040000" cy="2940000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66907" y="30212"/>
            <a:ext cx="8976731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Gaussian Longitudinal Profile</a:t>
            </a:r>
            <a:endParaRPr lang="en-GB" sz="32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031637" y="57977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rgbClr val="FF0000"/>
                </a:solidFill>
              </a:rPr>
              <a:t>Step</a:t>
            </a:r>
            <a:r>
              <a:rPr lang="it-IT" sz="2400" b="1" dirty="0" smtClean="0">
                <a:solidFill>
                  <a:srgbClr val="FF0000"/>
                </a:solidFill>
              </a:rPr>
              <a:t> 1</a:t>
            </a:r>
            <a:endParaRPr lang="it-IT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/>
              <p:cNvSpPr txBox="1"/>
              <p:nvPr/>
            </p:nvSpPr>
            <p:spPr>
              <a:xfrm>
                <a:off x="4626091" y="1429601"/>
                <a:ext cx="3580724" cy="4744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𝑥</m:t>
                          </m:r>
                        </m:e>
                        <m:sub>
                          <m:r>
                            <a:rPr lang="it-IT" b="0" i="0" smtClean="0">
                              <a:latin typeface="Cambria Math" charset="0"/>
                            </a:rPr>
                            <m:t>1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</a:rPr>
                            <m:t>𝑥</m:t>
                          </m:r>
                          <m:r>
                            <a:rPr lang="it-IT" i="1">
                              <a:latin typeface="Cambria Math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mr-IN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i="1">
                                      <a:latin typeface="Cambria Math" charset="0"/>
                                    </a:rPr>
                                    <m:t>𝑐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mr-IN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it-IT" i="1">
                                      <a:latin typeface="Cambria Math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  <m:r>
                                    <a:rPr lang="it-IT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it-IT" sz="1400" b="1" dirty="0"/>
              </a:p>
            </p:txBody>
          </p:sp>
        </mc:Choice>
        <mc:Fallback xmlns="">
          <p:sp>
            <p:nvSpPr>
              <p:cNvPr id="9" name="CasellaDiTes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6091" y="1429601"/>
                <a:ext cx="3580724" cy="47442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7"/>
          <p:cNvSpPr txBox="1"/>
          <p:nvPr/>
        </p:nvSpPr>
        <p:spPr>
          <a:xfrm>
            <a:off x="217927" y="4005540"/>
            <a:ext cx="454002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electron </a:t>
            </a:r>
            <a:r>
              <a:rPr lang="en-GB" dirty="0" smtClean="0">
                <a:solidFill>
                  <a:srgbClr val="FF0000"/>
                </a:solidFill>
              </a:rPr>
              <a:t>position at z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/>
              <a:t>is given by </a:t>
            </a:r>
            <a:r>
              <a:rPr lang="en-GB" dirty="0" smtClean="0"/>
              <a:t>(22).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The </a:t>
            </a:r>
            <a:r>
              <a:rPr lang="en-GB" dirty="0" smtClean="0">
                <a:solidFill>
                  <a:srgbClr val="FF0000"/>
                </a:solidFill>
              </a:rPr>
              <a:t>initial conditions </a:t>
            </a:r>
            <a:r>
              <a:rPr lang="en-GB" dirty="0" smtClean="0"/>
              <a:t>of the </a:t>
            </a:r>
            <a:r>
              <a:rPr lang="en-GB" dirty="0" smtClean="0">
                <a:solidFill>
                  <a:srgbClr val="FF0000"/>
                </a:solidFill>
              </a:rPr>
              <a:t>next step </a:t>
            </a:r>
            <a:r>
              <a:rPr lang="en-GB" dirty="0" smtClean="0"/>
              <a:t>are:</a:t>
            </a:r>
          </a:p>
          <a:p>
            <a:endParaRPr lang="en-GB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8548965" y="3136760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(22)</a:t>
            </a:r>
            <a:endParaRPr lang="it-IT" b="1" dirty="0"/>
          </a:p>
        </p:txBody>
      </p:sp>
      <p:cxnSp>
        <p:nvCxnSpPr>
          <p:cNvPr id="17" name="Connettore 2 16"/>
          <p:cNvCxnSpPr/>
          <p:nvPr/>
        </p:nvCxnSpPr>
        <p:spPr>
          <a:xfrm flipH="1" flipV="1">
            <a:off x="4259766" y="2073785"/>
            <a:ext cx="134910" cy="403537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ttangolo 20"/>
              <p:cNvSpPr/>
              <p:nvPr/>
            </p:nvSpPr>
            <p:spPr>
              <a:xfrm>
                <a:off x="217927" y="5147109"/>
                <a:ext cx="3816621" cy="9766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it-IT" i="1" smtClean="0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it-IT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it-IT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latin typeface="Cambria Math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latin typeface="Cambria Math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latin typeface="Cambria Math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it-IT" i="1">
                                        <a:latin typeface="Cambria Math" charset="0"/>
                                      </a:rPr>
                                      <m:t>𝑥</m:t>
                                    </m:r>
                                    <m:r>
                                      <a:rPr lang="it-IT" b="0" i="1" smtClean="0">
                                        <a:latin typeface="Cambria Math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it-IT" i="1">
                                    <a:latin typeface="Cambria Math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latin typeface="Cambria Math" charset="0"/>
                                      </a:rPr>
                                      <m:t>−</m:t>
                                    </m:r>
                                    <m:r>
                                      <a:rPr lang="it-IT" i="1">
                                        <a:latin typeface="Cambria Math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it-IT" i="1">
                                        <a:latin typeface="Cambria Math" charset="0"/>
                                      </a:rPr>
                                      <m:t>𝑥</m:t>
                                    </m:r>
                                    <m:r>
                                      <a:rPr lang="it-IT" b="0" i="1" smtClean="0">
                                        <a:latin typeface="Cambria Math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it-IT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latin typeface="Cambria Math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it-IT" i="1">
                                        <a:latin typeface="Cambria Math" charset="0"/>
                                      </a:rPr>
                                      <m:t>𝑥</m:t>
                                    </m:r>
                                    <m:r>
                                      <a:rPr lang="it-IT" b="0" i="1" smtClean="0">
                                        <a:latin typeface="Cambria Math" charset="0"/>
                                      </a:rPr>
                                      <m:t>0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it-IT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it-IT">
                                        <a:latin typeface="Cambria Math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mr-IN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mr-IN" i="1" smtClean="0">
                                                <a:latin typeface="Cambria Math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it-IT" i="1">
                                                    <a:latin typeface="Cambria Math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it-IT" i="1">
                                                    <a:latin typeface="Cambria Math" charset="0"/>
                                                  </a:rPr>
                                                  <m:t>𝜔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it-IT" i="1">
                                                    <a:latin typeface="Cambria Math" charset="0"/>
                                                  </a:rPr>
                                                  <m:t>𝑥</m:t>
                                                </m:r>
                                                <m:r>
                                                  <a:rPr lang="it-IT" b="0" i="1" smtClean="0">
                                                    <a:latin typeface="Cambria Math" charset="0"/>
                                                  </a:rPr>
                                                  <m:t>0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a:rPr lang="it-IT" b="0" i="1" smtClean="0">
                                                <a:latin typeface="Cambria Math" charset="0"/>
                                              </a:rPr>
                                              <m:t>𝑐</m:t>
                                            </m:r>
                                          </m:den>
                                        </m:f>
                                        <m:r>
                                          <a:rPr lang="en-US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∆</m:t>
                                        </m:r>
                                        <m:r>
                                          <a:rPr lang="it-IT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𝑧</m:t>
                                        </m:r>
                                        <m:r>
                                          <a:rPr lang="it-IT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it-IT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𝑥</m:t>
                                            </m:r>
                                            <m:r>
                                              <a:rPr lang="it-IT" b="0" i="1" smtClean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1" name="Rettangolo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927" y="5147109"/>
                <a:ext cx="3816621" cy="97661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CasellaDiTesto 22"/>
          <p:cNvSpPr txBox="1"/>
          <p:nvPr/>
        </p:nvSpPr>
        <p:spPr>
          <a:xfrm>
            <a:off x="5116744" y="2337203"/>
            <a:ext cx="18373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Uniform sampling</a:t>
            </a:r>
            <a:r>
              <a:rPr lang="it-IT" sz="1600" dirty="0" smtClean="0"/>
              <a:t>:</a:t>
            </a:r>
            <a:endParaRPr lang="it-IT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ttangolo 24"/>
              <p:cNvSpPr/>
              <p:nvPr/>
            </p:nvSpPr>
            <p:spPr>
              <a:xfrm>
                <a:off x="5105593" y="1984576"/>
                <a:ext cx="159479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∆</m:t>
                      </m:r>
                      <m:sSub>
                        <m:sSubPr>
                          <m:ctrlP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𝑧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𝑧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</a:rPr>
                            <m:t>1</m:t>
                          </m:r>
                        </m:sub>
                      </m:sSub>
                      <m:r>
                        <a:rPr lang="it-IT" i="1">
                          <a:latin typeface="Cambria Math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𝑧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5" name="Rettangolo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593" y="1984576"/>
                <a:ext cx="1594796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/>
              <p:cNvSpPr txBox="1"/>
              <p:nvPr/>
            </p:nvSpPr>
            <p:spPr>
              <a:xfrm>
                <a:off x="4671069" y="3136760"/>
                <a:ext cx="2814553" cy="4744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𝑥</m:t>
                          </m:r>
                        </m:e>
                        <m:sub>
                          <m:r>
                            <a:rPr lang="it-IT" b="0" i="0" smtClean="0">
                              <a:latin typeface="Cambria Math" charset="0"/>
                            </a:rPr>
                            <m:t>1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</a:rPr>
                            <m:t>𝑥</m:t>
                          </m:r>
                          <m:r>
                            <a:rPr lang="it-IT" i="1">
                              <a:latin typeface="Cambria Math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mr-IN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i="1">
                                      <a:latin typeface="Cambria Math" charset="0"/>
                                    </a:rPr>
                                    <m:t>𝑐</m:t>
                                  </m:r>
                                </m:den>
                              </m:f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∆</m:t>
                              </m:r>
                              <m: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  <m: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  <m:r>
                                    <a:rPr lang="it-IT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it-IT" sz="1400" b="1" dirty="0"/>
              </a:p>
            </p:txBody>
          </p:sp>
        </mc:Choice>
        <mc:Fallback xmlns="">
          <p:sp>
            <p:nvSpPr>
              <p:cNvPr id="26" name="CasellaDiTesto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1069" y="3136760"/>
                <a:ext cx="2814553" cy="47442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Freccia giù 26"/>
          <p:cNvSpPr/>
          <p:nvPr/>
        </p:nvSpPr>
        <p:spPr>
          <a:xfrm>
            <a:off x="4648393" y="1898064"/>
            <a:ext cx="447249" cy="1205243"/>
          </a:xfrm>
          <a:prstGeom prst="downArrow">
            <a:avLst>
              <a:gd name="adj1" fmla="val 35040"/>
              <a:gd name="adj2" fmla="val 37533"/>
            </a:avLst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ttangolo 27"/>
              <p:cNvSpPr/>
              <p:nvPr/>
            </p:nvSpPr>
            <p:spPr>
              <a:xfrm>
                <a:off x="5139633" y="2681711"/>
                <a:ext cx="11657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∆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𝑧</m:t>
                        </m:r>
                      </m:e>
                      <m:sub>
                        <m:r>
                          <a:rPr lang="it-IT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𝑘</m:t>
                        </m:r>
                      </m:sub>
                    </m:sSub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∆</m:t>
                    </m:r>
                    <m:r>
                      <a:rPr lang="it-IT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𝑧</m:t>
                    </m:r>
                  </m:oMath>
                </a14:m>
                <a:r>
                  <a:rPr lang="it-IT" dirty="0" smtClean="0"/>
                  <a:t> </a:t>
                </a:r>
                <a:endParaRPr lang="it-IT" dirty="0"/>
              </a:p>
            </p:txBody>
          </p:sp>
        </mc:Choice>
        <mc:Fallback xmlns="">
          <p:sp>
            <p:nvSpPr>
              <p:cNvPr id="28" name="Rettangolo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9633" y="2681711"/>
                <a:ext cx="1165704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9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14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6171"/>
            <a:ext cx="5040000" cy="2940000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66907" y="30212"/>
            <a:ext cx="8976731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Gaussian Longitudinal Profile</a:t>
            </a:r>
            <a:endParaRPr lang="en-GB" sz="32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031637" y="57977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rgbClr val="FF0000"/>
                </a:solidFill>
              </a:rPr>
              <a:t>Step</a:t>
            </a:r>
            <a:r>
              <a:rPr lang="it-IT" sz="2400" b="1" dirty="0" smtClean="0">
                <a:solidFill>
                  <a:srgbClr val="FF0000"/>
                </a:solidFill>
              </a:rPr>
              <a:t> 2</a:t>
            </a:r>
            <a:endParaRPr lang="it-IT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/>
              <p:cNvSpPr txBox="1"/>
              <p:nvPr/>
            </p:nvSpPr>
            <p:spPr>
              <a:xfrm>
                <a:off x="4815661" y="1362695"/>
                <a:ext cx="3567580" cy="4744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charset="0"/>
                        </a:rPr>
                        <m:t>𝑥</m:t>
                      </m:r>
                      <m:d>
                        <m:dPr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charset="0"/>
                            </a:rPr>
                            <m:t>𝑧</m:t>
                          </m:r>
                        </m:e>
                      </m:d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</a:rPr>
                            <m:t>𝑥</m:t>
                          </m:r>
                          <m:r>
                            <a:rPr lang="it-IT" b="0" i="1" smtClean="0">
                              <a:latin typeface="Cambria Math" charset="0"/>
                            </a:rPr>
                            <m:t>1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mr-IN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i="1">
                                      <a:latin typeface="Cambria Math" charset="0"/>
                                    </a:rPr>
                                    <m:t>𝑐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mr-IN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i="1">
                                      <a:latin typeface="Cambria Math" charset="0"/>
                                    </a:rPr>
                                    <m:t>𝑧</m:t>
                                  </m:r>
                                  <m:r>
                                    <a:rPr lang="it-IT" i="1">
                                      <a:latin typeface="Cambria Math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  <m:r>
                                    <a:rPr lang="it-IT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it-IT" sz="1400" b="1" dirty="0"/>
              </a:p>
            </p:txBody>
          </p:sp>
        </mc:Choice>
        <mc:Fallback xmlns="">
          <p:sp>
            <p:nvSpPr>
              <p:cNvPr id="9" name="CasellaDiTes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5661" y="1362695"/>
                <a:ext cx="3567580" cy="47442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7"/>
          <p:cNvSpPr txBox="1"/>
          <p:nvPr/>
        </p:nvSpPr>
        <p:spPr>
          <a:xfrm>
            <a:off x="356840" y="3980778"/>
            <a:ext cx="35910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dirty="0" smtClean="0">
                <a:solidFill>
                  <a:srgbClr val="FF0000"/>
                </a:solidFill>
              </a:rPr>
              <a:t>solution at z</a:t>
            </a:r>
            <a:r>
              <a:rPr lang="en-GB" baseline="-25000" dirty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is given by </a:t>
            </a:r>
            <a:r>
              <a:rPr lang="en-GB" dirty="0" smtClean="0">
                <a:solidFill>
                  <a:srgbClr val="FF0000"/>
                </a:solidFill>
              </a:rPr>
              <a:t>(23)</a:t>
            </a:r>
          </a:p>
          <a:p>
            <a:endParaRPr lang="en-GB" dirty="0" smtClean="0"/>
          </a:p>
        </p:txBody>
      </p:sp>
      <p:sp>
        <p:nvSpPr>
          <p:cNvPr id="11" name="CasellaDiTesto 10"/>
          <p:cNvSpPr txBox="1"/>
          <p:nvPr/>
        </p:nvSpPr>
        <p:spPr>
          <a:xfrm>
            <a:off x="8537811" y="1408030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(23)</a:t>
            </a:r>
            <a:endParaRPr lang="it-IT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ttangolo 11"/>
              <p:cNvSpPr/>
              <p:nvPr/>
            </p:nvSpPr>
            <p:spPr>
              <a:xfrm>
                <a:off x="4720149" y="1892282"/>
                <a:ext cx="2394437" cy="9106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</a:rPr>
                            <m:t>𝑥</m:t>
                          </m:r>
                          <m:r>
                            <a:rPr lang="it-IT" b="0" i="1" smtClean="0">
                              <a:latin typeface="Cambria Math" charset="0"/>
                            </a:rPr>
                            <m:t>1</m:t>
                          </m:r>
                        </m:sub>
                      </m:sSub>
                      <m:r>
                        <a:rPr lang="it-IT" i="1">
                          <a:latin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i="1" smtClean="0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it-IT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b="0" i="0" smtClean="0">
                                      <a:latin typeface="Cambria Math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it-IT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i="1">
                              <a:latin typeface="Cambria Math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mr-IN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mr-IN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it-IT" i="1">
                                              <a:latin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i="1">
                                              <a:latin typeface="Cambria Math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it-IT" i="1">
                                              <a:latin typeface="Cambria Math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it-IT" b="0" i="0" smtClean="0">
                                              <a:latin typeface="Cambria Math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it-IT" i="1">
                                              <a:latin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i="1">
                                              <a:latin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it-IT" i="1">
                                              <a:latin typeface="Cambria Math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it-IT" b="0" i="1" smtClean="0">
                                              <a:latin typeface="Cambria Math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it-IT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2" name="Rettangolo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0149" y="1892282"/>
                <a:ext cx="2394437" cy="91069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sellaDiTesto 12"/>
          <p:cNvSpPr txBox="1"/>
          <p:nvPr/>
        </p:nvSpPr>
        <p:spPr>
          <a:xfrm>
            <a:off x="8563264" y="2152596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(12)</a:t>
            </a:r>
            <a:endParaRPr lang="it-IT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ttangolo 13"/>
              <p:cNvSpPr/>
              <p:nvPr/>
            </p:nvSpPr>
            <p:spPr>
              <a:xfrm>
                <a:off x="4664394" y="2683962"/>
                <a:ext cx="3086678" cy="8359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𝜑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𝑥</m:t>
                          </m:r>
                          <m:r>
                            <a:rPr lang="it-IT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sub>
                      </m:sSub>
                      <m:r>
                        <a:rPr lang="it-IT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=−</m:t>
                      </m:r>
                      <m:sSub>
                        <m:sSubPr>
                          <m:ctrlP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𝑎𝑟𝑐𝑡𝑎𝑛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𝐼𝑉</m:t>
                          </m:r>
                        </m:sub>
                      </m:sSub>
                      <m:d>
                        <m:dPr>
                          <m:ctrlPr>
                            <a:rPr lang="mr-IN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mr-IN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f>
                                <m:fPr>
                                  <m:type m:val="skw"/>
                                  <m:ctrlPr>
                                    <a:rPr lang="mr-IN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  <m:r>
                                        <a:rPr lang="it-IT" b="0" i="0" smtClean="0">
                                          <a:latin typeface="Cambria Math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num>
                            <m:den>
                              <m:sSub>
                                <m:sSubPr>
                                  <m:ctrlPr>
                                    <a:rPr lang="it-IT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b="0" i="0" smtClean="0">
                                      <a:latin typeface="Cambria Math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4" name="Rettangolo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4394" y="2683962"/>
                <a:ext cx="3086678" cy="83593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asellaDiTesto 14"/>
          <p:cNvSpPr txBox="1"/>
          <p:nvPr/>
        </p:nvSpPr>
        <p:spPr>
          <a:xfrm>
            <a:off x="8574414" y="2912778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(13)</a:t>
            </a:r>
            <a:endParaRPr lang="it-IT" b="1" dirty="0"/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7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34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6174"/>
            <a:ext cx="5040000" cy="2940000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66907" y="30212"/>
            <a:ext cx="8976731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Gaussian Longitudinal Profile</a:t>
            </a:r>
            <a:endParaRPr lang="en-GB" sz="32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031637" y="57977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rgbClr val="FF0000"/>
                </a:solidFill>
              </a:rPr>
              <a:t>Step</a:t>
            </a:r>
            <a:r>
              <a:rPr lang="it-IT" sz="2400" b="1" dirty="0" smtClean="0">
                <a:solidFill>
                  <a:srgbClr val="FF0000"/>
                </a:solidFill>
              </a:rPr>
              <a:t> 2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217927" y="4005540"/>
            <a:ext cx="454002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electron </a:t>
            </a:r>
            <a:r>
              <a:rPr lang="en-GB" dirty="0" smtClean="0">
                <a:solidFill>
                  <a:srgbClr val="FF0000"/>
                </a:solidFill>
              </a:rPr>
              <a:t>position at z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/>
              <a:t>is given by </a:t>
            </a:r>
            <a:r>
              <a:rPr lang="en-GB" dirty="0" smtClean="0"/>
              <a:t>(24).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The </a:t>
            </a:r>
            <a:r>
              <a:rPr lang="en-GB" dirty="0" smtClean="0">
                <a:solidFill>
                  <a:srgbClr val="FF0000"/>
                </a:solidFill>
              </a:rPr>
              <a:t>initial conditions </a:t>
            </a:r>
            <a:r>
              <a:rPr lang="en-GB" dirty="0" smtClean="0"/>
              <a:t>of the </a:t>
            </a:r>
            <a:r>
              <a:rPr lang="en-GB" dirty="0" smtClean="0">
                <a:solidFill>
                  <a:srgbClr val="FF0000"/>
                </a:solidFill>
              </a:rPr>
              <a:t>next step </a:t>
            </a:r>
            <a:r>
              <a:rPr lang="en-GB" dirty="0" smtClean="0"/>
              <a:t>are:</a:t>
            </a:r>
          </a:p>
          <a:p>
            <a:endParaRPr lang="en-GB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8548965" y="1404118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(24)</a:t>
            </a:r>
            <a:endParaRPr lang="it-IT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ttangolo 20"/>
              <p:cNvSpPr/>
              <p:nvPr/>
            </p:nvSpPr>
            <p:spPr>
              <a:xfrm>
                <a:off x="217927" y="5147109"/>
                <a:ext cx="3816621" cy="9766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it-IT" i="1" smtClean="0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it-IT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it-IT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latin typeface="Cambria Math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latin typeface="Cambria Math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latin typeface="Cambria Math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it-IT" i="1">
                                        <a:latin typeface="Cambria Math" charset="0"/>
                                      </a:rPr>
                                      <m:t>𝑥</m:t>
                                    </m:r>
                                    <m:r>
                                      <a:rPr lang="it-IT" b="0" i="1" smtClean="0">
                                        <a:latin typeface="Cambria Math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it-IT" i="1">
                                    <a:latin typeface="Cambria Math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latin typeface="Cambria Math" charset="0"/>
                                      </a:rPr>
                                      <m:t>−</m:t>
                                    </m:r>
                                    <m:r>
                                      <a:rPr lang="it-IT" i="1">
                                        <a:latin typeface="Cambria Math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it-IT" i="1">
                                        <a:latin typeface="Cambria Math" charset="0"/>
                                      </a:rPr>
                                      <m:t>𝑥</m:t>
                                    </m:r>
                                    <m:r>
                                      <a:rPr lang="it-IT" b="0" i="1" smtClean="0">
                                        <a:latin typeface="Cambria Math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it-IT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latin typeface="Cambria Math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it-IT" i="1">
                                        <a:latin typeface="Cambria Math" charset="0"/>
                                      </a:rPr>
                                      <m:t>𝑥</m:t>
                                    </m:r>
                                    <m:r>
                                      <a:rPr lang="it-IT" b="0" i="1" smtClean="0">
                                        <a:latin typeface="Cambria Math" charset="0"/>
                                      </a:rPr>
                                      <m:t>1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it-IT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it-IT">
                                        <a:latin typeface="Cambria Math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mr-IN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mr-IN" i="1" smtClean="0">
                                                <a:latin typeface="Cambria Math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it-IT" i="1">
                                                    <a:latin typeface="Cambria Math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it-IT" i="1">
                                                    <a:latin typeface="Cambria Math" charset="0"/>
                                                  </a:rPr>
                                                  <m:t>𝜔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it-IT" i="1">
                                                    <a:latin typeface="Cambria Math" charset="0"/>
                                                  </a:rPr>
                                                  <m:t>𝑥</m:t>
                                                </m:r>
                                                <m:r>
                                                  <a:rPr lang="it-IT" b="0" i="1" smtClean="0">
                                                    <a:latin typeface="Cambria Math" charset="0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a:rPr lang="it-IT" b="0" i="1" smtClean="0">
                                                <a:latin typeface="Cambria Math" charset="0"/>
                                              </a:rPr>
                                              <m:t>𝑐</m:t>
                                            </m:r>
                                          </m:den>
                                        </m:f>
                                        <m:r>
                                          <a:rPr lang="en-US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∆</m:t>
                                        </m:r>
                                        <m:r>
                                          <a:rPr lang="it-IT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𝑧</m:t>
                                        </m:r>
                                        <m:r>
                                          <a:rPr lang="it-IT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it-IT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𝑥</m:t>
                                            </m:r>
                                            <m:r>
                                              <a:rPr lang="it-IT" b="0" i="1" smtClean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1" name="Rettangolo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927" y="5147109"/>
                <a:ext cx="3816621" cy="97661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/>
              <p:cNvSpPr txBox="1"/>
              <p:nvPr/>
            </p:nvSpPr>
            <p:spPr>
              <a:xfrm>
                <a:off x="4671069" y="1404118"/>
                <a:ext cx="2819875" cy="4744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𝑥</m:t>
                          </m:r>
                        </m:e>
                        <m:sub>
                          <m:r>
                            <a:rPr lang="it-IT" b="0" i="0" smtClean="0">
                              <a:latin typeface="Cambria Math" charset="0"/>
                            </a:rPr>
                            <m:t>2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</a:rPr>
                            <m:t>𝑥</m:t>
                          </m:r>
                          <m:r>
                            <a:rPr lang="it-IT" b="0" i="1" smtClean="0">
                              <a:latin typeface="Cambria Math" charset="0"/>
                            </a:rPr>
                            <m:t>1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mr-IN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i="1">
                                      <a:latin typeface="Cambria Math" charset="0"/>
                                    </a:rPr>
                                    <m:t>𝑐</m:t>
                                  </m:r>
                                </m:den>
                              </m:f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∆</m:t>
                              </m:r>
                              <m: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  <m: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  <m:r>
                                    <a:rPr lang="it-IT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it-IT" sz="1400" b="1" dirty="0"/>
              </a:p>
            </p:txBody>
          </p:sp>
        </mc:Choice>
        <mc:Fallback xmlns="">
          <p:sp>
            <p:nvSpPr>
              <p:cNvPr id="26" name="CasellaDiTesto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1069" y="1404118"/>
                <a:ext cx="2819875" cy="47442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Connettore 2 17"/>
          <p:cNvCxnSpPr/>
          <p:nvPr/>
        </p:nvCxnSpPr>
        <p:spPr>
          <a:xfrm flipH="1" flipV="1">
            <a:off x="4087392" y="1633388"/>
            <a:ext cx="116618" cy="320732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4884234" y="5510073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And so on</a:t>
            </a:r>
            <a:r>
              <a:rPr lang="mr-IN" dirty="0" smtClean="0"/>
              <a:t>…</a:t>
            </a:r>
            <a:endParaRPr lang="it-IT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50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52391" y="1176360"/>
            <a:ext cx="521168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Summary:</a:t>
            </a:r>
            <a:r>
              <a:rPr lang="it-IT" b="1" dirty="0" smtClean="0"/>
              <a:t>	</a:t>
            </a:r>
          </a:p>
          <a:p>
            <a:r>
              <a:rPr lang="it-IT" b="1" dirty="0" smtClean="0"/>
              <a:t>			</a:t>
            </a:r>
          </a:p>
          <a:p>
            <a:r>
              <a:rPr lang="it-IT" b="1" dirty="0" smtClean="0"/>
              <a:t>	</a:t>
            </a:r>
          </a:p>
          <a:p>
            <a:r>
              <a:rPr lang="it-IT" b="1" dirty="0"/>
              <a:t>	</a:t>
            </a:r>
            <a:r>
              <a:rPr lang="it-IT" b="1" dirty="0" smtClean="0"/>
              <a:t>				(25)</a:t>
            </a:r>
          </a:p>
          <a:p>
            <a:endParaRPr lang="it-IT" b="1" dirty="0"/>
          </a:p>
          <a:p>
            <a:endParaRPr lang="it-IT" b="1" dirty="0" smtClean="0"/>
          </a:p>
          <a:p>
            <a:r>
              <a:rPr lang="it-IT" b="1" dirty="0" smtClean="0"/>
              <a:t>					(26)</a:t>
            </a:r>
          </a:p>
          <a:p>
            <a:endParaRPr lang="it-IT" b="1" dirty="0"/>
          </a:p>
          <a:p>
            <a:endParaRPr lang="it-IT" b="1" dirty="0" smtClean="0"/>
          </a:p>
          <a:p>
            <a:r>
              <a:rPr lang="it-IT" b="1" dirty="0" smtClean="0"/>
              <a:t>					(27)</a:t>
            </a:r>
          </a:p>
          <a:p>
            <a:endParaRPr lang="it-IT" b="1" dirty="0"/>
          </a:p>
          <a:p>
            <a:endParaRPr lang="it-IT" b="1" dirty="0" smtClean="0"/>
          </a:p>
          <a:p>
            <a:r>
              <a:rPr lang="it-IT" b="1" dirty="0" smtClean="0"/>
              <a:t>					(28)</a:t>
            </a:r>
          </a:p>
          <a:p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66907" y="30212"/>
            <a:ext cx="8976731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Gaussian Longitudinal Profile</a:t>
            </a:r>
            <a:endParaRPr lang="en-GB" sz="32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031637" y="57977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rgbClr val="FF0000"/>
                </a:solidFill>
              </a:rPr>
              <a:t>Step</a:t>
            </a:r>
            <a:r>
              <a:rPr lang="it-IT" sz="2400" b="1" dirty="0" smtClean="0">
                <a:solidFill>
                  <a:srgbClr val="FF0000"/>
                </a:solidFill>
              </a:rPr>
              <a:t> k</a:t>
            </a:r>
            <a:endParaRPr lang="it-IT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ttangolo 12"/>
              <p:cNvSpPr/>
              <p:nvPr/>
            </p:nvSpPr>
            <p:spPr>
              <a:xfrm>
                <a:off x="330089" y="1752925"/>
                <a:ext cx="2428998" cy="9106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</a:rPr>
                            <m:t>𝑥</m:t>
                          </m:r>
                          <m:r>
                            <a:rPr lang="it-IT" b="0" i="1" smtClean="0">
                              <a:latin typeface="Cambria Math" charset="0"/>
                            </a:rPr>
                            <m:t>𝑘</m:t>
                          </m:r>
                        </m:sub>
                      </m:sSub>
                      <m:r>
                        <a:rPr lang="it-IT" i="1">
                          <a:latin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i="1" smtClean="0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it-IT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it-IT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i="1">
                              <a:latin typeface="Cambria Math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mr-IN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mr-IN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it-IT" i="1">
                                              <a:latin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i="1">
                                              <a:latin typeface="Cambria Math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it-IT" i="1">
                                              <a:latin typeface="Cambria Math" charset="0"/>
                                            </a:rPr>
                                            <m:t>𝑥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it-IT" b="0" i="0" smtClean="0">
                                              <a:latin typeface="Cambria Math" charset="0"/>
                                            </a:rPr>
                                            <m:t>k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it-IT" i="1">
                                              <a:latin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i="1">
                                              <a:latin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it-IT" i="1">
                                              <a:latin typeface="Cambria Math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it-IT" b="0" i="1" smtClean="0">
                                              <a:latin typeface="Cambria Math" charset="0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it-IT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3" name="Rettango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089" y="1752925"/>
                <a:ext cx="2428998" cy="91069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ttangolo 15"/>
              <p:cNvSpPr/>
              <p:nvPr/>
            </p:nvSpPr>
            <p:spPr>
              <a:xfrm>
                <a:off x="352391" y="2607668"/>
                <a:ext cx="3100272" cy="8359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𝜑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𝑥</m:t>
                          </m:r>
                          <m:r>
                            <a:rPr lang="it-IT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𝑘</m:t>
                          </m:r>
                        </m:sub>
                      </m:sSub>
                      <m:r>
                        <a:rPr lang="it-IT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=−</m:t>
                      </m:r>
                      <m:sSub>
                        <m:sSubPr>
                          <m:ctrlP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𝑎𝑟𝑐𝑡𝑎𝑛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𝐼𝑉</m:t>
                          </m:r>
                        </m:sub>
                      </m:sSub>
                      <m:d>
                        <m:dPr>
                          <m:ctrlPr>
                            <a:rPr lang="mr-IN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mr-IN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f>
                                <m:fPr>
                                  <m:type m:val="skw"/>
                                  <m:ctrlPr>
                                    <a:rPr lang="mr-IN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it-IT" b="0" i="0" smtClean="0">
                                          <a:latin typeface="Cambria Math" charset="0"/>
                                        </a:rPr>
                                        <m:t>k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den>
                              </m:f>
                            </m:num>
                            <m:den>
                              <m:sSub>
                                <m:sSubPr>
                                  <m:ctrlPr>
                                    <a:rPr lang="it-IT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latin typeface="Cambria Math" charset="0"/>
                                    </a:rPr>
                                    <m:t>k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6" name="Rettangolo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391" y="2607668"/>
                <a:ext cx="3100272" cy="83593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/>
              <p:cNvSpPr txBox="1"/>
              <p:nvPr/>
            </p:nvSpPr>
            <p:spPr>
              <a:xfrm>
                <a:off x="470217" y="3657100"/>
                <a:ext cx="3041089" cy="4744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charset="0"/>
                            </a:rPr>
                            <m:t>k</m:t>
                          </m:r>
                          <m:r>
                            <a:rPr lang="it-IT" b="0" i="1" smtClean="0">
                              <a:latin typeface="Cambria Math" charset="0"/>
                            </a:rPr>
                            <m:t>+1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</a:rPr>
                            <m:t>𝑥</m:t>
                          </m:r>
                          <m:r>
                            <a:rPr lang="it-IT" b="0" i="1" smtClean="0">
                              <a:latin typeface="Cambria Math" charset="0"/>
                            </a:rPr>
                            <m:t>𝑘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mr-IN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i="1">
                                      <a:latin typeface="Cambria Math" charset="0"/>
                                    </a:rPr>
                                    <m:t>𝑐</m:t>
                                  </m:r>
                                </m:den>
                              </m:f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∆</m:t>
                              </m:r>
                              <m: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  <m: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  <m:r>
                                    <a:rPr lang="it-IT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it-IT" sz="1400" b="1" dirty="0"/>
              </a:p>
            </p:txBody>
          </p:sp>
        </mc:Choice>
        <mc:Fallback xmlns="">
          <p:sp>
            <p:nvSpPr>
              <p:cNvPr id="14" name="CasellaDiTes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217" y="3657100"/>
                <a:ext cx="3041089" cy="47442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ttangolo 14"/>
              <p:cNvSpPr/>
              <p:nvPr/>
            </p:nvSpPr>
            <p:spPr>
              <a:xfrm>
                <a:off x="389002" y="4315990"/>
                <a:ext cx="3947683" cy="6403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it-IT" i="1" smtClean="0">
                              <a:latin typeface="Cambria Math" charset="0"/>
                            </a:rPr>
                          </m:ctrlPr>
                        </m:mPr>
                        <m:mr>
                          <m:e/>
                        </m:mr>
                        <m:m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it-IT" i="1">
                                    <a:latin typeface="Cambria Math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it-IT" i="1">
                                    <a:latin typeface="Cambria Math" charset="0"/>
                                  </a:rPr>
                                  <m:t>𝑥</m:t>
                                </m:r>
                                <m:r>
                                  <a:rPr lang="it-IT" b="0" i="1" smtClean="0">
                                    <a:latin typeface="Cambria Math" charset="0"/>
                                  </a:rPr>
                                  <m:t>𝑘</m:t>
                                </m:r>
                                <m:r>
                                  <a:rPr lang="it-IT" b="0" i="1" smtClean="0">
                                    <a:latin typeface="Cambria Math" charset="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it-IT" i="1">
                                <a:latin typeface="Cambria Math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it-IT" i="1">
                                    <a:latin typeface="Cambria Math" charset="0"/>
                                  </a:rPr>
                                  <m:t>−</m:t>
                                </m:r>
                                <m:r>
                                  <a:rPr lang="it-IT" i="1">
                                    <a:latin typeface="Cambria Math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it-IT" i="1">
                                    <a:latin typeface="Cambria Math" charset="0"/>
                                  </a:rPr>
                                  <m:t>𝑥</m:t>
                                </m:r>
                                <m:r>
                                  <a:rPr lang="it-IT" b="0" i="1" smtClean="0">
                                    <a:latin typeface="Cambria Math" charset="0"/>
                                  </a:rPr>
                                  <m:t>𝑘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it-IT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it-IT" i="1">
                                    <a:latin typeface="Cambria Math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it-IT" i="1">
                                    <a:latin typeface="Cambria Math" charset="0"/>
                                  </a:rPr>
                                  <m:t>𝑥</m:t>
                                </m:r>
                                <m:r>
                                  <a:rPr lang="it-IT" b="0" i="1" smtClean="0">
                                    <a:latin typeface="Cambria Math" charset="0"/>
                                  </a:rPr>
                                  <m:t>𝑘</m:t>
                                </m:r>
                              </m:sub>
                            </m:sSub>
                            <m:func>
                              <m:funcPr>
                                <m:ctrlPr>
                                  <a:rPr lang="it-IT" i="1">
                                    <a:latin typeface="Cambria Math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it-IT">
                                    <a:latin typeface="Cambria Math" charset="0"/>
                                  </a:rPr>
                                  <m:t>sin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mr-IN" i="1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mr-IN" i="1">
                                            <a:latin typeface="Cambria Math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it-IT" i="1">
                                                <a:latin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it-IT" i="1">
                                                <a:latin typeface="Cambria Math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it-IT" i="1">
                                                <a:latin typeface="Cambria Math" charset="0"/>
                                              </a:rPr>
                                              <m:t>𝑥</m:t>
                                            </m:r>
                                            <m:r>
                                              <a:rPr lang="it-IT" b="0" i="1" smtClean="0">
                                                <a:latin typeface="Cambria Math" charset="0"/>
                                              </a:rPr>
                                              <m:t>𝑘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it-IT" i="1">
                                            <a:latin typeface="Cambria Math" charset="0"/>
                                          </a:rPr>
                                          <m:t>𝑐</m:t>
                                        </m:r>
                                      </m:den>
                                    </m:f>
                                    <m:r>
                                      <a:rPr lang="en-US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∆</m:t>
                                    </m:r>
                                    <m:r>
                                      <a:rPr lang="it-IT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𝑧</m:t>
                                    </m:r>
                                    <m:r>
                                      <a:rPr lang="it-IT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it-IT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𝑥</m:t>
                                        </m:r>
                                        <m:r>
                                          <a:rPr lang="it-IT" b="0" i="1" smtClean="0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func>
                          </m:e>
                        </m:mr>
                      </m:m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5" name="Rettangolo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002" y="4315990"/>
                <a:ext cx="3947683" cy="64036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826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40630" y="159365"/>
            <a:ext cx="8746958" cy="625471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Theoretical </a:t>
            </a:r>
            <a:r>
              <a:rPr lang="en-GB" dirty="0" smtClean="0"/>
              <a:t>Oscillation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/>
              <p:cNvSpPr txBox="1"/>
              <p:nvPr/>
            </p:nvSpPr>
            <p:spPr>
              <a:xfrm>
                <a:off x="252060" y="1528041"/>
                <a:ext cx="2169697" cy="7411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𝑚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𝑒</m:t>
                          </m:r>
                        </m:sub>
                      </m:sSub>
                      <m:f>
                        <m:fPr>
                          <m:ctrlPr>
                            <a:rPr lang="mr-IN" sz="2400" i="1" smtClean="0">
                              <a:latin typeface="Cambria Math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mr-IN" sz="240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sz="2400" b="0" i="1" smtClean="0">
                              <a:latin typeface="Cambria Math" charset="0"/>
                            </a:rPr>
                            <m:t>𝑥</m:t>
                          </m:r>
                        </m:num>
                        <m:den>
                          <m:sSup>
                            <m:sSupPr>
                              <m:ctrlPr>
                                <a:rPr lang="mr-IN" sz="240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sz="2400" b="0" i="1" smtClean="0">
                          <a:latin typeface="Cambria Math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it-IT" sz="2400" b="0" i="0" smtClean="0">
                          <a:latin typeface="Cambria Math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𝑞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𝐸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400"/>
                        <m:t>	</m:t>
                      </m:r>
                    </m:oMath>
                  </m:oMathPara>
                </a14:m>
                <a:endParaRPr lang="it-IT" sz="1600" b="1" dirty="0"/>
              </a:p>
            </p:txBody>
          </p:sp>
        </mc:Choice>
        <mc:Fallback xmlns="">
          <p:sp>
            <p:nvSpPr>
              <p:cNvPr id="8" name="CasellaDiTes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60" y="1528041"/>
                <a:ext cx="2169697" cy="74110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8"/>
          <p:cNvSpPr txBox="1"/>
          <p:nvPr/>
        </p:nvSpPr>
        <p:spPr>
          <a:xfrm>
            <a:off x="193437" y="1147138"/>
            <a:ext cx="2725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From the </a:t>
            </a:r>
            <a:r>
              <a:rPr lang="en-GB" sz="2000" dirty="0" smtClean="0">
                <a:solidFill>
                  <a:srgbClr val="FF0000"/>
                </a:solidFill>
              </a:rPr>
              <a:t>Newton law</a:t>
            </a:r>
            <a:r>
              <a:rPr lang="en-GB" sz="2000" dirty="0" smtClean="0"/>
              <a:t>: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/>
              <p:cNvSpPr txBox="1"/>
              <p:nvPr/>
            </p:nvSpPr>
            <p:spPr>
              <a:xfrm>
                <a:off x="252060" y="2377671"/>
                <a:ext cx="2302618" cy="803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2400" i="1" smtClean="0">
                              <a:latin typeface="Cambria Math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mr-IN" sz="240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sz="2400" b="0" i="1" smtClean="0">
                              <a:latin typeface="Cambria Math" charset="0"/>
                            </a:rPr>
                            <m:t>𝑥</m:t>
                          </m:r>
                        </m:num>
                        <m:den>
                          <m:sSup>
                            <m:sSupPr>
                              <m:ctrlPr>
                                <a:rPr lang="mr-IN" sz="240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sz="2400" b="0" i="1" smtClean="0">
                          <a:latin typeface="Cambria Math" charset="0"/>
                        </a:rPr>
                        <m:t>+</m:t>
                      </m:r>
                      <m:f>
                        <m:fPr>
                          <m:ctrlPr>
                            <a:rPr lang="mr-IN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𝐸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it-IT" sz="2400" b="0" i="1" smtClean="0">
                          <a:latin typeface="Cambria Math" charset="0"/>
                        </a:rPr>
                        <m:t>=0</m:t>
                      </m:r>
                      <m:r>
                        <m:rPr>
                          <m:nor/>
                        </m:rPr>
                        <a:rPr lang="en-US" sz="2400"/>
                        <m:t>	</m:t>
                      </m:r>
                    </m:oMath>
                  </m:oMathPara>
                </a14:m>
                <a:endParaRPr lang="it-IT" sz="1600" b="1" dirty="0"/>
              </a:p>
            </p:txBody>
          </p:sp>
        </mc:Choice>
        <mc:Fallback xmlns="">
          <p:sp>
            <p:nvSpPr>
              <p:cNvPr id="10" name="CasellaDiTes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60" y="2377671"/>
                <a:ext cx="2302618" cy="80355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ttangolo 12"/>
              <p:cNvSpPr/>
              <p:nvPr/>
            </p:nvSpPr>
            <p:spPr>
              <a:xfrm>
                <a:off x="88521" y="3187435"/>
                <a:ext cx="9005455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 smtClean="0"/>
                  <a:t>Where:</a:t>
                </a:r>
              </a:p>
              <a:p>
                <a:pPr marL="742950" lvl="1" indent="-285750">
                  <a:buFont typeface="Arial" charset="0"/>
                  <a:buChar char="•"/>
                </a:pPr>
                <a:r>
                  <a:rPr lang="en-GB" i="1" dirty="0">
                    <a:latin typeface="Cambria Math" charset="0"/>
                  </a:rPr>
                  <a:t>x</a:t>
                </a:r>
                <a:r>
                  <a:rPr lang="en-GB" dirty="0">
                    <a:latin typeface="Cambria Math" charset="0"/>
                  </a:rPr>
                  <a:t> </a:t>
                </a:r>
                <a:r>
                  <a:rPr lang="en-GB" dirty="0" smtClean="0">
                    <a:latin typeface="Cambria Math" charset="0"/>
                  </a:rPr>
                  <a:t>is </a:t>
                </a:r>
                <a:r>
                  <a:rPr lang="en-GB" dirty="0">
                    <a:latin typeface="Cambria Math" charset="0"/>
                  </a:rPr>
                  <a:t>the electron position in the horizontal plane</a:t>
                </a:r>
                <a:r>
                  <a:rPr lang="en-GB" dirty="0" smtClean="0">
                    <a:latin typeface="Cambria Math" charset="0"/>
                  </a:rPr>
                  <a:t>;</a:t>
                </a:r>
                <a:endParaRPr lang="en-US" i="1" dirty="0" smtClean="0">
                  <a:latin typeface="Cambria Math" charset="0"/>
                </a:endParaRPr>
              </a:p>
              <a:p>
                <a:pPr marL="74295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</a:rPr>
                          <m:t>𝑚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dirty="0" smtClean="0">
                    <a:latin typeface="Cambria Math" charset="0"/>
                  </a:rPr>
                  <a:t> is </a:t>
                </a:r>
                <a:r>
                  <a:rPr lang="en-GB" dirty="0">
                    <a:latin typeface="Cambria Math" charset="0"/>
                  </a:rPr>
                  <a:t>the </a:t>
                </a:r>
                <a:r>
                  <a:rPr lang="en-GB" dirty="0" smtClean="0">
                    <a:latin typeface="Cambria Math" charset="0"/>
                  </a:rPr>
                  <a:t>electron mass;</a:t>
                </a:r>
              </a:p>
              <a:p>
                <a:pPr marL="74295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charset="0"/>
                          </a:rPr>
                          <m:t>𝑞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dirty="0">
                    <a:latin typeface="Cambria Math" charset="0"/>
                  </a:rPr>
                  <a:t> is the electron </a:t>
                </a:r>
                <a:r>
                  <a:rPr lang="en-GB" dirty="0" smtClean="0">
                    <a:latin typeface="Cambria Math" charset="0"/>
                  </a:rPr>
                  <a:t>charge;</a:t>
                </a:r>
                <a:endParaRPr lang="en-GB" dirty="0">
                  <a:latin typeface="Cambria Math" charset="0"/>
                </a:endParaRPr>
              </a:p>
              <a:p>
                <a:pPr marL="74295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 smtClean="0"/>
                  <a:t> </a:t>
                </a:r>
                <a:r>
                  <a:rPr lang="en-GB" dirty="0" smtClean="0">
                    <a:latin typeface="Cambria" charset="0"/>
                    <a:ea typeface="Cambria" charset="0"/>
                    <a:cs typeface="Cambria" charset="0"/>
                  </a:rPr>
                  <a:t>is the horizontal </a:t>
                </a:r>
                <a:r>
                  <a:rPr lang="en-GB" dirty="0" smtClean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electric field </a:t>
                </a:r>
                <a:r>
                  <a:rPr lang="en-GB" dirty="0">
                    <a:latin typeface="Cambria" charset="0"/>
                    <a:ea typeface="Cambria" charset="0"/>
                    <a:cs typeface="Cambria" charset="0"/>
                  </a:rPr>
                  <a:t>due to the bunch passage which </a:t>
                </a:r>
                <a:r>
                  <a:rPr lang="en-GB" dirty="0" smtClean="0">
                    <a:latin typeface="Cambria" charset="0"/>
                    <a:ea typeface="Cambria" charset="0"/>
                    <a:cs typeface="Cambria" charset="0"/>
                  </a:rPr>
                  <a:t>acts on the electron:</a:t>
                </a:r>
              </a:p>
            </p:txBody>
          </p:sp>
        </mc:Choice>
        <mc:Fallback xmlns="">
          <p:sp>
            <p:nvSpPr>
              <p:cNvPr id="13" name="Rettango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21" y="3187435"/>
                <a:ext cx="9005455" cy="1754326"/>
              </a:xfrm>
              <a:prstGeom prst="rect">
                <a:avLst/>
              </a:prstGeom>
              <a:blipFill rotWithShape="0">
                <a:blip r:embed="rId5"/>
                <a:stretch>
                  <a:fillRect l="-609" t="-2083" b="-41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asellaDiTesto 14"/>
          <p:cNvSpPr txBox="1"/>
          <p:nvPr/>
        </p:nvSpPr>
        <p:spPr>
          <a:xfrm>
            <a:off x="3954483" y="2579392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</a:t>
            </a:r>
            <a:r>
              <a:rPr lang="it-IT" sz="2000" b="1" dirty="0"/>
              <a:t>1</a:t>
            </a:r>
            <a:r>
              <a:rPr lang="it-IT" sz="2000" b="1" dirty="0" smtClean="0"/>
              <a:t>)</a:t>
            </a:r>
            <a:endParaRPr lang="it-IT" sz="2000" b="1" dirty="0"/>
          </a:p>
        </p:txBody>
      </p:sp>
      <p:sp>
        <p:nvSpPr>
          <p:cNvPr id="17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0240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5040000" cy="2940000"/>
          </a:xfrm>
          <a:prstGeom prst="rect">
            <a:avLst/>
          </a:prstGeom>
        </p:spPr>
      </p:pic>
      <p:sp>
        <p:nvSpPr>
          <p:cNvPr id="10" name="Titolo 1"/>
          <p:cNvSpPr txBox="1">
            <a:spLocks/>
          </p:cNvSpPr>
          <p:nvPr/>
        </p:nvSpPr>
        <p:spPr>
          <a:xfrm>
            <a:off x="66907" y="30212"/>
            <a:ext cx="8976731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Gaussian Longitudinal Profile</a:t>
            </a:r>
            <a:r>
              <a:rPr lang="en-GB" sz="3200" dirty="0"/>
              <a:t>: Drift </a:t>
            </a:r>
            <a:r>
              <a:rPr lang="en-GB" sz="3200" dirty="0" smtClean="0"/>
              <a:t>Space</a:t>
            </a:r>
            <a:endParaRPr lang="en-GB" sz="3200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" r="7793"/>
          <a:stretch/>
        </p:blipFill>
        <p:spPr>
          <a:xfrm>
            <a:off x="4612640" y="768921"/>
            <a:ext cx="4531360" cy="294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ttangolo 12"/>
              <p:cNvSpPr/>
              <p:nvPr/>
            </p:nvSpPr>
            <p:spPr>
              <a:xfrm>
                <a:off x="352140" y="514257"/>
                <a:ext cx="7109639" cy="3954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goal</m:t>
                        </m:r>
                      </m:sub>
                    </m:sSub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=0.1</m:t>
                    </m:r>
                  </m:oMath>
                </a14:m>
                <a:r>
                  <a:rPr lang="it-IT" dirty="0" smtClean="0"/>
                  <a:t> mm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ygoal</m:t>
                        </m:r>
                      </m:sub>
                    </m:sSub>
                    <m:r>
                      <a:rPr lang="it-IT" i="1">
                        <a:latin typeface="Cambria Math" charset="0"/>
                        <a:ea typeface="Cambria Math" charset="0"/>
                        <a:cs typeface="Cambria Math" charset="0"/>
                      </a:rPr>
                      <m:t>=0</m:t>
                    </m:r>
                    <m:r>
                      <a:rPr lang="it-IT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.0</m:t>
                    </m:r>
                  </m:oMath>
                </a14:m>
                <a:r>
                  <a:rPr lang="it-IT" dirty="0" smtClean="0"/>
                  <a:t> mm		</a:t>
                </a:r>
                <a:r>
                  <a:rPr lang="en-GB" dirty="0" smtClean="0"/>
                  <a:t>at bucket start</a:t>
                </a:r>
                <a:endParaRPr lang="en-GB" dirty="0"/>
              </a:p>
            </p:txBody>
          </p:sp>
        </mc:Choice>
        <mc:Fallback xmlns="">
          <p:sp>
            <p:nvSpPr>
              <p:cNvPr id="13" name="Rettango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140" y="514257"/>
                <a:ext cx="7109639" cy="395493"/>
              </a:xfrm>
              <a:prstGeom prst="rect">
                <a:avLst/>
              </a:prstGeom>
              <a:blipFill rotWithShape="0">
                <a:blip r:embed="rId4"/>
                <a:stretch>
                  <a:fillRect t="-7692" r="-772" b="-1692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0" y="3722294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Good agreement </a:t>
            </a:r>
            <a:r>
              <a:rPr lang="en-US" sz="2000" dirty="0"/>
              <a:t>between simulation and theoretical </a:t>
            </a:r>
            <a:r>
              <a:rPr lang="en-US" sz="2000" dirty="0" smtClean="0"/>
              <a:t>prediction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5107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" r="9014"/>
          <a:stretch/>
        </p:blipFill>
        <p:spPr>
          <a:xfrm>
            <a:off x="0" y="833120"/>
            <a:ext cx="4575552" cy="2940000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66907" y="30212"/>
            <a:ext cx="8976731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Gaussian Longitudinal Profile</a:t>
            </a:r>
            <a:r>
              <a:rPr lang="en-GB" sz="3200" dirty="0"/>
              <a:t>: Drift </a:t>
            </a:r>
            <a:r>
              <a:rPr lang="en-GB" sz="3200" dirty="0" smtClean="0"/>
              <a:t>Space</a:t>
            </a:r>
            <a:endParaRPr lang="en-GB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ttangolo 12"/>
              <p:cNvSpPr/>
              <p:nvPr/>
            </p:nvSpPr>
            <p:spPr>
              <a:xfrm>
                <a:off x="352140" y="514257"/>
                <a:ext cx="7109639" cy="3954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goal</m:t>
                        </m:r>
                      </m:sub>
                    </m:sSub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=0.0</m:t>
                    </m:r>
                  </m:oMath>
                </a14:m>
                <a:r>
                  <a:rPr lang="it-IT" dirty="0" smtClean="0"/>
                  <a:t> mm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ygoal</m:t>
                        </m:r>
                      </m:sub>
                    </m:sSub>
                    <m:r>
                      <a:rPr lang="it-IT" i="1">
                        <a:latin typeface="Cambria Math" charset="0"/>
                        <a:ea typeface="Cambria Math" charset="0"/>
                        <a:cs typeface="Cambria Math" charset="0"/>
                      </a:rPr>
                      <m:t>=0.1</m:t>
                    </m:r>
                  </m:oMath>
                </a14:m>
                <a:r>
                  <a:rPr lang="it-IT" dirty="0"/>
                  <a:t> </a:t>
                </a:r>
                <a:r>
                  <a:rPr lang="it-IT" dirty="0" smtClean="0"/>
                  <a:t>mm		</a:t>
                </a:r>
                <a:r>
                  <a:rPr lang="en-GB" dirty="0" smtClean="0"/>
                  <a:t>at bucket start</a:t>
                </a:r>
                <a:endParaRPr lang="en-GB" dirty="0"/>
              </a:p>
            </p:txBody>
          </p:sp>
        </mc:Choice>
        <mc:Fallback xmlns="">
          <p:sp>
            <p:nvSpPr>
              <p:cNvPr id="13" name="Rettango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140" y="514257"/>
                <a:ext cx="7109639" cy="395493"/>
              </a:xfrm>
              <a:prstGeom prst="rect">
                <a:avLst/>
              </a:prstGeom>
              <a:blipFill rotWithShape="0">
                <a:blip r:embed="rId3"/>
                <a:stretch>
                  <a:fillRect t="-7692" r="-772" b="-1692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" r="8954"/>
          <a:stretch/>
        </p:blipFill>
        <p:spPr>
          <a:xfrm>
            <a:off x="4575552" y="830035"/>
            <a:ext cx="4568448" cy="2940000"/>
          </a:xfrm>
          <a:prstGeom prst="rect">
            <a:avLst/>
          </a:prstGeom>
        </p:spPr>
      </p:pic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0" y="3722294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Good agreement </a:t>
            </a:r>
            <a:r>
              <a:rPr lang="en-US" sz="2000" dirty="0"/>
              <a:t>between simulation and theoretical </a:t>
            </a:r>
            <a:r>
              <a:rPr lang="en-US" sz="2000" dirty="0" smtClean="0"/>
              <a:t>prediction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2400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8906"/>
            <a:ext cx="5040000" cy="2940000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66907" y="30212"/>
            <a:ext cx="8976731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Gaussian Longitudinal Profile</a:t>
            </a:r>
            <a:r>
              <a:rPr lang="en-GB" sz="3200" dirty="0"/>
              <a:t>: Drift </a:t>
            </a:r>
            <a:r>
              <a:rPr lang="en-GB" sz="3200" dirty="0" smtClean="0"/>
              <a:t>Space</a:t>
            </a:r>
            <a:endParaRPr lang="en-GB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ttangolo 12"/>
              <p:cNvSpPr/>
              <p:nvPr/>
            </p:nvSpPr>
            <p:spPr>
              <a:xfrm>
                <a:off x="352140" y="514257"/>
                <a:ext cx="7109639" cy="3954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goal</m:t>
                        </m:r>
                      </m:sub>
                    </m:sSub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=0.1</m:t>
                    </m:r>
                  </m:oMath>
                </a14:m>
                <a:r>
                  <a:rPr lang="it-IT" dirty="0" smtClean="0"/>
                  <a:t> mm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ygoal</m:t>
                        </m:r>
                      </m:sub>
                    </m:sSub>
                    <m:r>
                      <a:rPr lang="it-IT" i="1">
                        <a:latin typeface="Cambria Math" charset="0"/>
                        <a:ea typeface="Cambria Math" charset="0"/>
                        <a:cs typeface="Cambria Math" charset="0"/>
                      </a:rPr>
                      <m:t>=0.1</m:t>
                    </m:r>
                  </m:oMath>
                </a14:m>
                <a:r>
                  <a:rPr lang="it-IT" dirty="0"/>
                  <a:t> </a:t>
                </a:r>
                <a:r>
                  <a:rPr lang="it-IT" dirty="0" smtClean="0"/>
                  <a:t>mm		</a:t>
                </a:r>
                <a:r>
                  <a:rPr lang="en-GB" dirty="0" smtClean="0"/>
                  <a:t>at bucket start</a:t>
                </a:r>
                <a:endParaRPr lang="en-GB" dirty="0"/>
              </a:p>
            </p:txBody>
          </p:sp>
        </mc:Choice>
        <mc:Fallback xmlns="">
          <p:sp>
            <p:nvSpPr>
              <p:cNvPr id="13" name="Rettango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140" y="514257"/>
                <a:ext cx="7109639" cy="395493"/>
              </a:xfrm>
              <a:prstGeom prst="rect">
                <a:avLst/>
              </a:prstGeom>
              <a:blipFill rotWithShape="0">
                <a:blip r:embed="rId3"/>
                <a:stretch>
                  <a:fillRect t="-7692" r="-772" b="-1692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022" y="828906"/>
            <a:ext cx="5040000" cy="2940000"/>
          </a:xfrm>
          <a:prstGeom prst="rect">
            <a:avLst/>
          </a:prstGeom>
        </p:spPr>
      </p:pic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0" y="3744596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The equations work well also when the </a:t>
            </a:r>
            <a:r>
              <a:rPr lang="en-GB" sz="2000" dirty="0" smtClean="0">
                <a:solidFill>
                  <a:srgbClr val="FF0000"/>
                </a:solidFill>
              </a:rPr>
              <a:t>electron</a:t>
            </a:r>
            <a:r>
              <a:rPr lang="en-GB" sz="2000" dirty="0" smtClean="0"/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oscillates in both the planes</a:t>
            </a:r>
          </a:p>
        </p:txBody>
      </p:sp>
    </p:spTree>
    <p:extLst>
      <p:ext uri="{BB962C8B-B14F-4D97-AF65-F5344CB8AC3E}">
        <p14:creationId xmlns:p14="http://schemas.microsoft.com/office/powerpoint/2010/main" val="82002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5367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Outline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75709"/>
            <a:ext cx="8226854" cy="5168831"/>
          </a:xfrm>
        </p:spPr>
        <p:txBody>
          <a:bodyPr>
            <a:normAutofit/>
          </a:bodyPr>
          <a:lstStyle/>
          <a:p>
            <a:pPr lvl="0">
              <a:buFont typeface="Wingdings" charset="2"/>
              <a:buChar char="Ø"/>
            </a:pPr>
            <a:r>
              <a:rPr lang="en-US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Theoretical Oscillation</a:t>
            </a:r>
          </a:p>
          <a:p>
            <a:pPr lvl="0">
              <a:buFont typeface="Wingdings" charset="2"/>
              <a:buChar char="Ø"/>
            </a:pPr>
            <a:endParaRPr lang="en-US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Uniform Longitudinal Profile</a:t>
            </a:r>
          </a:p>
          <a:p>
            <a:pPr lvl="0">
              <a:buFont typeface="Wingdings" charset="2"/>
              <a:buChar char="Ø"/>
            </a:pPr>
            <a:endParaRPr lang="en-US" sz="2400" dirty="0" smtClean="0"/>
          </a:p>
          <a:p>
            <a:pPr lvl="0">
              <a:buFont typeface="Wingdings" charset="2"/>
              <a:buChar char="Ø"/>
            </a:pPr>
            <a:r>
              <a:rPr lang="en-US" sz="2400" b="1" dirty="0" smtClean="0"/>
              <a:t>Gaussian Longitudinal </a:t>
            </a:r>
            <a:r>
              <a:rPr lang="en-US" sz="2400" b="1" dirty="0"/>
              <a:t>Profile</a:t>
            </a:r>
          </a:p>
          <a:p>
            <a:pPr lvl="1"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Drift Space</a:t>
            </a:r>
          </a:p>
          <a:p>
            <a:pPr lvl="1">
              <a:buFont typeface="Wingdings" charset="2"/>
              <a:buChar char="§"/>
            </a:pPr>
            <a:r>
              <a:rPr lang="en-GB" sz="2000" b="1" dirty="0"/>
              <a:t>Dipole</a:t>
            </a:r>
          </a:p>
          <a:p>
            <a:pPr lvl="1"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Arc Quadrupole</a:t>
            </a:r>
          </a:p>
          <a:p>
            <a:pPr lvl="0">
              <a:buFont typeface="Wingdings" charset="2"/>
              <a:buChar char="Ø"/>
            </a:pPr>
            <a:endParaRPr lang="en-US" sz="2400" dirty="0" smtClean="0"/>
          </a:p>
          <a:p>
            <a:pPr lvl="0">
              <a:buFont typeface="Wingdings" charset="2"/>
              <a:buChar char="Ø"/>
            </a:pPr>
            <a:r>
              <a:rPr lang="en-US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Conclusions</a:t>
            </a:r>
            <a:endParaRPr lang="en-US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54</a:t>
            </a:fld>
            <a:endParaRPr lang="en-US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4"/>
          <a:stretch/>
        </p:blipFill>
        <p:spPr>
          <a:xfrm>
            <a:off x="0" y="828906"/>
            <a:ext cx="4663326" cy="2940000"/>
          </a:xfrm>
          <a:prstGeom prst="rect">
            <a:avLst/>
          </a:prstGeom>
        </p:spPr>
      </p:pic>
      <p:sp>
        <p:nvSpPr>
          <p:cNvPr id="12" name="Titolo 1"/>
          <p:cNvSpPr txBox="1">
            <a:spLocks/>
          </p:cNvSpPr>
          <p:nvPr/>
        </p:nvSpPr>
        <p:spPr>
          <a:xfrm>
            <a:off x="0" y="30212"/>
            <a:ext cx="9155572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Gaussian Longitudinal Profile</a:t>
            </a:r>
            <a:r>
              <a:rPr lang="en-GB" sz="3200" dirty="0"/>
              <a:t>: </a:t>
            </a:r>
            <a:r>
              <a:rPr lang="en-GB" sz="3200" dirty="0" smtClean="0"/>
              <a:t>Dipole</a:t>
            </a:r>
            <a:endParaRPr lang="en-GB" sz="320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89211" y="3902065"/>
            <a:ext cx="89767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Good </a:t>
            </a:r>
            <a:r>
              <a:rPr lang="en-US" sz="2000" dirty="0">
                <a:solidFill>
                  <a:srgbClr val="FF0000"/>
                </a:solidFill>
              </a:rPr>
              <a:t>agreement </a:t>
            </a:r>
            <a:r>
              <a:rPr lang="en-US" sz="2000" dirty="0"/>
              <a:t>between simulation and theoretical </a:t>
            </a:r>
            <a:r>
              <a:rPr lang="en-US" sz="2000" dirty="0" smtClean="0"/>
              <a:t>prediction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/>
          </a:p>
          <a:p>
            <a:pPr marL="342900" indent="-342900">
              <a:buFont typeface="Arial" charset="0"/>
              <a:buChar char="•"/>
            </a:pPr>
            <a:r>
              <a:rPr lang="en-US" sz="2000" dirty="0"/>
              <a:t>In </a:t>
            </a:r>
            <a:r>
              <a:rPr lang="en-US" sz="2000" dirty="0">
                <a:solidFill>
                  <a:srgbClr val="FF0000"/>
                </a:solidFill>
              </a:rPr>
              <a:t>horizontal </a:t>
            </a:r>
            <a:r>
              <a:rPr lang="en-US" sz="2000" dirty="0" smtClean="0">
                <a:solidFill>
                  <a:srgbClr val="FF0000"/>
                </a:solidFill>
              </a:rPr>
              <a:t>plane, </a:t>
            </a:r>
            <a:r>
              <a:rPr lang="en-US" sz="2000" dirty="0"/>
              <a:t>the electrons cannot </a:t>
            </a:r>
            <a:r>
              <a:rPr lang="en-US" sz="2000" dirty="0" smtClean="0"/>
              <a:t>move due to the presence of the dipolar </a:t>
            </a:r>
            <a:r>
              <a:rPr lang="en-US" sz="2000" dirty="0">
                <a:solidFill>
                  <a:srgbClr val="FF0000"/>
                </a:solidFill>
              </a:rPr>
              <a:t>magnetic field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ttangolo 9"/>
              <p:cNvSpPr/>
              <p:nvPr/>
            </p:nvSpPr>
            <p:spPr>
              <a:xfrm>
                <a:off x="352140" y="514257"/>
                <a:ext cx="7109639" cy="3954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goal</m:t>
                        </m:r>
                      </m:sub>
                    </m:sSub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=0.0</m:t>
                    </m:r>
                  </m:oMath>
                </a14:m>
                <a:r>
                  <a:rPr lang="it-IT" dirty="0" smtClean="0"/>
                  <a:t> mm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ygoal</m:t>
                        </m:r>
                      </m:sub>
                    </m:sSub>
                    <m:r>
                      <a:rPr lang="it-IT" i="1">
                        <a:latin typeface="Cambria Math" charset="0"/>
                        <a:ea typeface="Cambria Math" charset="0"/>
                        <a:cs typeface="Cambria Math" charset="0"/>
                      </a:rPr>
                      <m:t>=0.1</m:t>
                    </m:r>
                  </m:oMath>
                </a14:m>
                <a:r>
                  <a:rPr lang="it-IT" dirty="0"/>
                  <a:t> </a:t>
                </a:r>
                <a:r>
                  <a:rPr lang="it-IT" dirty="0" smtClean="0"/>
                  <a:t>mm		</a:t>
                </a:r>
                <a:r>
                  <a:rPr lang="en-GB" dirty="0" smtClean="0"/>
                  <a:t>at bucket start</a:t>
                </a:r>
                <a:endParaRPr lang="en-GB" dirty="0"/>
              </a:p>
            </p:txBody>
          </p:sp>
        </mc:Choice>
        <mc:Fallback xmlns="">
          <p:sp>
            <p:nvSpPr>
              <p:cNvPr id="10" name="Rettangolo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140" y="514257"/>
                <a:ext cx="7109639" cy="395493"/>
              </a:xfrm>
              <a:prstGeom prst="rect">
                <a:avLst/>
              </a:prstGeom>
              <a:blipFill rotWithShape="0">
                <a:blip r:embed="rId4"/>
                <a:stretch>
                  <a:fillRect t="-7692" r="-772" b="-1692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" r="7967"/>
          <a:stretch/>
        </p:blipFill>
        <p:spPr>
          <a:xfrm>
            <a:off x="4582159" y="835174"/>
            <a:ext cx="4561841" cy="29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14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5367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Outline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75709"/>
            <a:ext cx="8226854" cy="5168831"/>
          </a:xfrm>
        </p:spPr>
        <p:txBody>
          <a:bodyPr>
            <a:normAutofit/>
          </a:bodyPr>
          <a:lstStyle/>
          <a:p>
            <a:pPr lvl="0">
              <a:buFont typeface="Wingdings" charset="2"/>
              <a:buChar char="Ø"/>
            </a:pPr>
            <a:r>
              <a:rPr lang="en-US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Theoretical Oscillation</a:t>
            </a:r>
          </a:p>
          <a:p>
            <a:pPr lvl="0">
              <a:buFont typeface="Wingdings" charset="2"/>
              <a:buChar char="Ø"/>
            </a:pPr>
            <a:endParaRPr lang="en-US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Uniform Longitudinal Profile</a:t>
            </a:r>
          </a:p>
          <a:p>
            <a:pPr lvl="0">
              <a:buFont typeface="Wingdings" charset="2"/>
              <a:buChar char="Ø"/>
            </a:pPr>
            <a:endParaRPr lang="en-US" sz="2400" dirty="0" smtClean="0"/>
          </a:p>
          <a:p>
            <a:pPr lvl="0">
              <a:buFont typeface="Wingdings" charset="2"/>
              <a:buChar char="Ø"/>
            </a:pPr>
            <a:r>
              <a:rPr lang="en-US" sz="2400" b="1" dirty="0" smtClean="0"/>
              <a:t>Gaussian Longitudinal </a:t>
            </a:r>
            <a:r>
              <a:rPr lang="en-US" sz="2400" b="1" dirty="0"/>
              <a:t>Profile</a:t>
            </a:r>
          </a:p>
          <a:p>
            <a:pPr lvl="1"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Drift Space</a:t>
            </a:r>
          </a:p>
          <a:p>
            <a:pPr lvl="1"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Dipole</a:t>
            </a:r>
          </a:p>
          <a:p>
            <a:pPr lvl="1">
              <a:buFont typeface="Wingdings" charset="2"/>
              <a:buChar char="§"/>
            </a:pPr>
            <a:r>
              <a:rPr lang="en-GB" sz="2000" b="1" dirty="0"/>
              <a:t>Arc Quadrupole</a:t>
            </a:r>
          </a:p>
          <a:p>
            <a:pPr lvl="0">
              <a:buFont typeface="Wingdings" charset="2"/>
              <a:buChar char="Ø"/>
            </a:pPr>
            <a:endParaRPr lang="en-US" sz="2400" dirty="0" smtClean="0"/>
          </a:p>
          <a:p>
            <a:pPr lvl="0">
              <a:buFont typeface="Wingdings" charset="2"/>
              <a:buChar char="Ø"/>
            </a:pPr>
            <a:r>
              <a:rPr lang="en-US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Conclusions</a:t>
            </a:r>
            <a:endParaRPr lang="en-US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72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755" y="840057"/>
            <a:ext cx="5040000" cy="2940000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ttangolo 12"/>
              <p:cNvSpPr/>
              <p:nvPr/>
            </p:nvSpPr>
            <p:spPr>
              <a:xfrm>
                <a:off x="352140" y="514257"/>
                <a:ext cx="7122463" cy="3954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goal</m:t>
                        </m:r>
                      </m:sub>
                    </m:sSub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=0</m:t>
                    </m:r>
                  </m:oMath>
                </a14:m>
                <a:r>
                  <a:rPr lang="it-IT" dirty="0" smtClean="0"/>
                  <a:t>.1 mm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ygoal</m:t>
                        </m:r>
                      </m:sub>
                    </m:sSub>
                    <m:r>
                      <a:rPr lang="it-IT" i="1">
                        <a:latin typeface="Cambria Math" charset="0"/>
                        <a:ea typeface="Cambria Math" charset="0"/>
                        <a:cs typeface="Cambria Math" charset="0"/>
                      </a:rPr>
                      <m:t>=0</m:t>
                    </m:r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.0</m:t>
                    </m:r>
                  </m:oMath>
                </a14:m>
                <a:r>
                  <a:rPr lang="it-IT" dirty="0"/>
                  <a:t> </a:t>
                </a:r>
                <a:r>
                  <a:rPr lang="it-IT" dirty="0" smtClean="0"/>
                  <a:t>mm</a:t>
                </a:r>
                <a:r>
                  <a:rPr lang="it-IT" dirty="0"/>
                  <a:t>		</a:t>
                </a:r>
                <a:r>
                  <a:rPr lang="en-GB" dirty="0"/>
                  <a:t>at bucket start</a:t>
                </a:r>
              </a:p>
            </p:txBody>
          </p:sp>
        </mc:Choice>
        <mc:Fallback xmlns="">
          <p:sp>
            <p:nvSpPr>
              <p:cNvPr id="13" name="Rettango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140" y="514257"/>
                <a:ext cx="7122463" cy="395493"/>
              </a:xfrm>
              <a:prstGeom prst="rect">
                <a:avLst/>
              </a:prstGeom>
              <a:blipFill rotWithShape="0">
                <a:blip r:embed="rId4"/>
                <a:stretch>
                  <a:fillRect t="-7692" r="-599" b="-1692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itolo 1"/>
          <p:cNvSpPr txBox="1">
            <a:spLocks/>
          </p:cNvSpPr>
          <p:nvPr/>
        </p:nvSpPr>
        <p:spPr>
          <a:xfrm>
            <a:off x="0" y="30212"/>
            <a:ext cx="9143999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Gaussian Longitudinal Profile</a:t>
            </a:r>
            <a:r>
              <a:rPr lang="en-GB" sz="3200" dirty="0"/>
              <a:t>: </a:t>
            </a:r>
            <a:r>
              <a:rPr lang="en-GB" sz="3200" dirty="0" smtClean="0"/>
              <a:t>Quadrupole</a:t>
            </a:r>
            <a:endParaRPr lang="en-GB" sz="32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0" y="3744596"/>
            <a:ext cx="9144000" cy="2964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The </a:t>
            </a:r>
            <a:r>
              <a:rPr lang="en-GB" sz="2000" dirty="0" smtClean="0">
                <a:solidFill>
                  <a:srgbClr val="FF0000"/>
                </a:solidFill>
              </a:rPr>
              <a:t>magnetic field </a:t>
            </a:r>
            <a:r>
              <a:rPr lang="en-GB" sz="2000" dirty="0"/>
              <a:t>force on </a:t>
            </a:r>
            <a:r>
              <a:rPr lang="en-GB" sz="2000" dirty="0" smtClean="0"/>
              <a:t>the electrons is not negligible compared to the electric field outside the range </a:t>
            </a:r>
            <a:r>
              <a:rPr lang="is-IS" sz="2000" dirty="0"/>
              <a:t>±2</a:t>
            </a:r>
            <a:r>
              <a:rPr lang="is-IS" sz="2000" i="1" dirty="0"/>
              <a:t>𝜎</a:t>
            </a:r>
            <a:r>
              <a:rPr lang="is-IS" sz="2000" i="1" baseline="-25000" dirty="0" smtClean="0"/>
              <a:t>z</a:t>
            </a:r>
          </a:p>
          <a:p>
            <a:pPr marL="342900" indent="-342900">
              <a:buFont typeface="Arial" charset="0"/>
              <a:buChar char="•"/>
            </a:pPr>
            <a:endParaRPr lang="is-IS" sz="2000" i="1" baseline="-25000" dirty="0" smtClean="0"/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Good agreement </a:t>
            </a:r>
            <a:r>
              <a:rPr lang="en-US" sz="2000" dirty="0"/>
              <a:t>between simulation and theoretical </a:t>
            </a:r>
            <a:r>
              <a:rPr lang="en-US" sz="2000" dirty="0" smtClean="0"/>
              <a:t>prediction </a:t>
            </a:r>
            <a:r>
              <a:rPr lang="en-GB" sz="2000" dirty="0" smtClean="0"/>
              <a:t>inside the </a:t>
            </a:r>
            <a:r>
              <a:rPr lang="en-GB" sz="2000" dirty="0"/>
              <a:t>range </a:t>
            </a:r>
            <a:r>
              <a:rPr lang="is-IS" sz="2000" dirty="0"/>
              <a:t>±2</a:t>
            </a:r>
            <a:r>
              <a:rPr lang="is-IS" sz="2000" i="1" dirty="0"/>
              <a:t>𝜎</a:t>
            </a:r>
            <a:r>
              <a:rPr lang="is-IS" sz="2000" i="1" baseline="-25000" dirty="0"/>
              <a:t>z</a:t>
            </a:r>
          </a:p>
          <a:p>
            <a:pPr marL="342900" indent="-342900">
              <a:buFont typeface="Arial" charset="0"/>
              <a:buChar char="•"/>
            </a:pPr>
            <a:endParaRPr lang="en-GB" sz="2000" dirty="0"/>
          </a:p>
          <a:p>
            <a:pPr marL="342900" indent="-342900">
              <a:buFont typeface="Arial" charset="0"/>
              <a:buChar char="•"/>
            </a:pPr>
            <a:endParaRPr lang="is-IS" sz="2000" i="1" baseline="-25000" dirty="0" smtClean="0"/>
          </a:p>
          <a:p>
            <a:pPr marL="342900" indent="-342900">
              <a:buFont typeface="Arial" charset="0"/>
              <a:buChar char="•"/>
            </a:pPr>
            <a:endParaRPr lang="en-GB" sz="2000" i="1" dirty="0" smtClean="0"/>
          </a:p>
          <a:p>
            <a:pPr marL="342900" indent="-342900">
              <a:buFont typeface="Arial" charset="0"/>
              <a:buChar char="•"/>
            </a:pPr>
            <a:endParaRPr lang="en-GB" sz="2000" dirty="0"/>
          </a:p>
          <a:p>
            <a:pPr marL="342900" indent="-342900">
              <a:buFont typeface="Arial" charset="0"/>
              <a:buChar char="•"/>
            </a:pPr>
            <a:endParaRPr lang="en-GB" sz="2000" dirty="0" smtClean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" r="6987"/>
          <a:stretch/>
        </p:blipFill>
        <p:spPr>
          <a:xfrm>
            <a:off x="4582160" y="838630"/>
            <a:ext cx="4561839" cy="29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3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magin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697" y="828906"/>
            <a:ext cx="5040000" cy="2940000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57</a:t>
            </a:fld>
            <a:endParaRPr lang="en-US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4" r="8077"/>
          <a:stretch/>
        </p:blipFill>
        <p:spPr>
          <a:xfrm>
            <a:off x="91440" y="833120"/>
            <a:ext cx="4541520" cy="294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ttangolo 12"/>
              <p:cNvSpPr/>
              <p:nvPr/>
            </p:nvSpPr>
            <p:spPr>
              <a:xfrm>
                <a:off x="352140" y="514257"/>
                <a:ext cx="7122463" cy="3954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goal</m:t>
                        </m:r>
                      </m:sub>
                    </m:sSub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=0.0</m:t>
                    </m:r>
                  </m:oMath>
                </a14:m>
                <a:r>
                  <a:rPr lang="it-IT" dirty="0" smtClean="0"/>
                  <a:t> mm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ygoal</m:t>
                        </m:r>
                      </m:sub>
                    </m:sSub>
                    <m:r>
                      <a:rPr lang="it-IT" i="1">
                        <a:latin typeface="Cambria Math" charset="0"/>
                        <a:ea typeface="Cambria Math" charset="0"/>
                        <a:cs typeface="Cambria Math" charset="0"/>
                      </a:rPr>
                      <m:t>=0.1</m:t>
                    </m:r>
                  </m:oMath>
                </a14:m>
                <a:r>
                  <a:rPr lang="it-IT" dirty="0"/>
                  <a:t> </a:t>
                </a:r>
                <a:r>
                  <a:rPr lang="it-IT" dirty="0" smtClean="0"/>
                  <a:t>mm</a:t>
                </a:r>
                <a:r>
                  <a:rPr lang="it-IT" dirty="0"/>
                  <a:t>		</a:t>
                </a:r>
                <a:r>
                  <a:rPr lang="en-GB" dirty="0"/>
                  <a:t>at bucket start</a:t>
                </a:r>
              </a:p>
            </p:txBody>
          </p:sp>
        </mc:Choice>
        <mc:Fallback xmlns="">
          <p:sp>
            <p:nvSpPr>
              <p:cNvPr id="13" name="Rettango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140" y="514257"/>
                <a:ext cx="7122463" cy="395493"/>
              </a:xfrm>
              <a:prstGeom prst="rect">
                <a:avLst/>
              </a:prstGeom>
              <a:blipFill rotWithShape="0">
                <a:blip r:embed="rId4"/>
                <a:stretch>
                  <a:fillRect t="-7692" r="-599" b="-1692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itolo 1"/>
          <p:cNvSpPr txBox="1">
            <a:spLocks/>
          </p:cNvSpPr>
          <p:nvPr/>
        </p:nvSpPr>
        <p:spPr>
          <a:xfrm>
            <a:off x="0" y="30212"/>
            <a:ext cx="9143999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Gaussian Longitudinal Profile</a:t>
            </a:r>
            <a:r>
              <a:rPr lang="en-GB" sz="3200" dirty="0"/>
              <a:t>: </a:t>
            </a:r>
            <a:r>
              <a:rPr lang="en-GB" sz="3200" dirty="0" smtClean="0"/>
              <a:t>Quadrupole</a:t>
            </a:r>
            <a:endParaRPr lang="en-GB" sz="3200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0" y="3744596"/>
            <a:ext cx="9144000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Good </a:t>
            </a:r>
            <a:r>
              <a:rPr lang="en-US" sz="2000" dirty="0">
                <a:solidFill>
                  <a:srgbClr val="FF0000"/>
                </a:solidFill>
              </a:rPr>
              <a:t>agreement </a:t>
            </a:r>
            <a:r>
              <a:rPr lang="en-US" sz="2000" dirty="0"/>
              <a:t>between simulation and theoretical </a:t>
            </a:r>
            <a:r>
              <a:rPr lang="en-US" sz="2000" dirty="0" smtClean="0"/>
              <a:t>prediction </a:t>
            </a:r>
            <a:r>
              <a:rPr lang="en-GB" sz="2000" dirty="0" smtClean="0"/>
              <a:t>inside the </a:t>
            </a:r>
            <a:r>
              <a:rPr lang="en-GB" sz="2000" dirty="0"/>
              <a:t>range </a:t>
            </a:r>
            <a:r>
              <a:rPr lang="is-IS" sz="2000" dirty="0"/>
              <a:t>±2</a:t>
            </a:r>
            <a:r>
              <a:rPr lang="is-IS" sz="2000" i="1" dirty="0"/>
              <a:t>𝜎</a:t>
            </a:r>
            <a:r>
              <a:rPr lang="is-IS" sz="2000" i="1" baseline="-25000" dirty="0"/>
              <a:t>z</a:t>
            </a:r>
          </a:p>
          <a:p>
            <a:pPr marL="342900" indent="-342900">
              <a:buFont typeface="Arial" charset="0"/>
              <a:buChar char="•"/>
            </a:pPr>
            <a:endParaRPr lang="en-GB" sz="2000" dirty="0"/>
          </a:p>
          <a:p>
            <a:pPr marL="342900" indent="-342900">
              <a:buFont typeface="Arial" charset="0"/>
              <a:buChar char="•"/>
            </a:pPr>
            <a:endParaRPr lang="is-IS" sz="2000" i="1" baseline="-25000" dirty="0" smtClean="0"/>
          </a:p>
          <a:p>
            <a:pPr marL="342900" indent="-342900">
              <a:buFont typeface="Arial" charset="0"/>
              <a:buChar char="•"/>
            </a:pPr>
            <a:endParaRPr lang="en-GB" sz="2000" i="1" dirty="0" smtClean="0"/>
          </a:p>
          <a:p>
            <a:pPr marL="342900" indent="-342900">
              <a:buFont typeface="Arial" charset="0"/>
              <a:buChar char="•"/>
            </a:pPr>
            <a:endParaRPr lang="en-GB" sz="2000" dirty="0"/>
          </a:p>
          <a:p>
            <a:pPr marL="342900" indent="-342900">
              <a:buFont typeface="Arial" charset="0"/>
              <a:buChar char="•"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69012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" r="8479"/>
          <a:stretch/>
        </p:blipFill>
        <p:spPr>
          <a:xfrm>
            <a:off x="81280" y="833120"/>
            <a:ext cx="4500880" cy="2940000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ttangolo 12"/>
              <p:cNvSpPr/>
              <p:nvPr/>
            </p:nvSpPr>
            <p:spPr>
              <a:xfrm>
                <a:off x="352140" y="514257"/>
                <a:ext cx="7173759" cy="3954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goal</m:t>
                        </m:r>
                      </m:sub>
                    </m:sSub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=0.1</m:t>
                    </m:r>
                  </m:oMath>
                </a14:m>
                <a:r>
                  <a:rPr lang="it-IT" dirty="0" smtClean="0"/>
                  <a:t> mm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ygoal</m:t>
                        </m:r>
                      </m:sub>
                    </m:sSub>
                    <m:r>
                      <a:rPr lang="it-IT" i="1">
                        <a:latin typeface="Cambria Math" charset="0"/>
                        <a:ea typeface="Cambria Math" charset="0"/>
                        <a:cs typeface="Cambria Math" charset="0"/>
                      </a:rPr>
                      <m:t>=0.</m:t>
                    </m:r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1</m:t>
                    </m:r>
                  </m:oMath>
                </a14:m>
                <a:r>
                  <a:rPr lang="it-IT" dirty="0"/>
                  <a:t> </a:t>
                </a:r>
                <a:r>
                  <a:rPr lang="it-IT" dirty="0" smtClean="0"/>
                  <a:t>mm</a:t>
                </a:r>
                <a:r>
                  <a:rPr lang="it-IT" dirty="0"/>
                  <a:t>		</a:t>
                </a:r>
                <a:r>
                  <a:rPr lang="en-GB" dirty="0"/>
                  <a:t>at </a:t>
                </a:r>
                <a:r>
                  <a:rPr lang="en-GB" dirty="0" smtClean="0"/>
                  <a:t>bucket start</a:t>
                </a:r>
                <a:endParaRPr lang="en-GB" dirty="0"/>
              </a:p>
            </p:txBody>
          </p:sp>
        </mc:Choice>
        <mc:Fallback xmlns="">
          <p:sp>
            <p:nvSpPr>
              <p:cNvPr id="13" name="Rettango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140" y="514257"/>
                <a:ext cx="7173759" cy="395493"/>
              </a:xfrm>
              <a:prstGeom prst="rect">
                <a:avLst/>
              </a:prstGeom>
              <a:blipFill rotWithShape="0">
                <a:blip r:embed="rId5"/>
                <a:stretch>
                  <a:fillRect t="-7692" b="-1692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itolo 1"/>
          <p:cNvSpPr txBox="1">
            <a:spLocks/>
          </p:cNvSpPr>
          <p:nvPr/>
        </p:nvSpPr>
        <p:spPr>
          <a:xfrm>
            <a:off x="0" y="30212"/>
            <a:ext cx="9143999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Gaussian Longitudinal Profile</a:t>
            </a:r>
            <a:r>
              <a:rPr lang="en-GB" sz="3200" dirty="0"/>
              <a:t>: </a:t>
            </a:r>
            <a:r>
              <a:rPr lang="en-GB" sz="3200" dirty="0" smtClean="0"/>
              <a:t>Quadrupole</a:t>
            </a:r>
            <a:endParaRPr lang="en-GB" sz="3200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6" r="7471"/>
          <a:stretch/>
        </p:blipFill>
        <p:spPr>
          <a:xfrm>
            <a:off x="4582160" y="833120"/>
            <a:ext cx="4561840" cy="2940000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0" y="3744596"/>
            <a:ext cx="9144000" cy="2759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Good </a:t>
            </a:r>
            <a:r>
              <a:rPr lang="en-US" sz="2000" dirty="0">
                <a:solidFill>
                  <a:srgbClr val="FF0000"/>
                </a:solidFill>
              </a:rPr>
              <a:t>agreement </a:t>
            </a:r>
            <a:r>
              <a:rPr lang="en-US" sz="2000" dirty="0"/>
              <a:t>between simulation and theoretical </a:t>
            </a:r>
            <a:r>
              <a:rPr lang="en-US" sz="2000" dirty="0" smtClean="0"/>
              <a:t>prediction </a:t>
            </a:r>
            <a:r>
              <a:rPr lang="en-GB" sz="2000" dirty="0" smtClean="0"/>
              <a:t>inside the </a:t>
            </a:r>
            <a:r>
              <a:rPr lang="en-GB" sz="2000" dirty="0"/>
              <a:t>range </a:t>
            </a:r>
            <a:r>
              <a:rPr lang="is-IS" sz="2000" dirty="0"/>
              <a:t>±2</a:t>
            </a:r>
            <a:r>
              <a:rPr lang="is-IS" sz="2000" i="1" dirty="0"/>
              <a:t>𝜎</a:t>
            </a:r>
            <a:r>
              <a:rPr lang="is-IS" sz="2000" i="1" baseline="-25000" dirty="0" smtClean="0"/>
              <a:t>z</a:t>
            </a:r>
          </a:p>
          <a:p>
            <a:pPr marL="342900" indent="-342900">
              <a:buFont typeface="Arial" charset="0"/>
              <a:buChar char="•"/>
            </a:pPr>
            <a:r>
              <a:rPr lang="en-GB" sz="2000" dirty="0"/>
              <a:t>The equations work well also when the </a:t>
            </a:r>
            <a:r>
              <a:rPr lang="en-GB" sz="2000" dirty="0">
                <a:solidFill>
                  <a:srgbClr val="FF0000"/>
                </a:solidFill>
              </a:rPr>
              <a:t>electron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FF0000"/>
                </a:solidFill>
              </a:rPr>
              <a:t>oscillates in both the planes</a:t>
            </a:r>
          </a:p>
          <a:p>
            <a:pPr marL="342900" indent="-342900">
              <a:buFont typeface="Arial" charset="0"/>
              <a:buChar char="•"/>
            </a:pPr>
            <a:endParaRPr lang="is-IS" sz="2000" i="1" dirty="0"/>
          </a:p>
          <a:p>
            <a:pPr marL="342900" indent="-342900">
              <a:buFont typeface="Arial" charset="0"/>
              <a:buChar char="•"/>
            </a:pPr>
            <a:endParaRPr lang="en-GB" sz="2000" dirty="0"/>
          </a:p>
          <a:p>
            <a:pPr marL="342900" indent="-342900">
              <a:buFont typeface="Arial" charset="0"/>
              <a:buChar char="•"/>
            </a:pPr>
            <a:endParaRPr lang="is-IS" sz="2000" i="1" baseline="-25000" dirty="0" smtClean="0"/>
          </a:p>
          <a:p>
            <a:pPr marL="342900" indent="-342900">
              <a:buFont typeface="Arial" charset="0"/>
              <a:buChar char="•"/>
            </a:pPr>
            <a:endParaRPr lang="en-GB" sz="2000" i="1" dirty="0" smtClean="0"/>
          </a:p>
          <a:p>
            <a:pPr marL="342900" indent="-342900">
              <a:buFont typeface="Arial" charset="0"/>
              <a:buChar char="•"/>
            </a:pPr>
            <a:endParaRPr lang="en-GB" sz="2000" dirty="0"/>
          </a:p>
          <a:p>
            <a:pPr marL="342900" indent="-342900">
              <a:buFont typeface="Arial" charset="0"/>
              <a:buChar char="•"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162512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5367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Outline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75709"/>
            <a:ext cx="8226854" cy="5168831"/>
          </a:xfrm>
        </p:spPr>
        <p:txBody>
          <a:bodyPr>
            <a:normAutofit/>
          </a:bodyPr>
          <a:lstStyle/>
          <a:p>
            <a:pPr lvl="0">
              <a:buFont typeface="Wingdings" charset="2"/>
              <a:buChar char="Ø"/>
            </a:pPr>
            <a:r>
              <a:rPr lang="en-US" sz="2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Theoretical Oscillation</a:t>
            </a:r>
          </a:p>
          <a:p>
            <a:pPr lvl="0">
              <a:buFont typeface="Wingdings" charset="2"/>
              <a:buChar char="Ø"/>
            </a:pPr>
            <a:endParaRPr lang="en-US" sz="24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U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Uniform Longitudinal Profile</a:t>
            </a:r>
          </a:p>
          <a:p>
            <a:pPr lvl="0">
              <a:buFont typeface="Wingdings" charset="2"/>
              <a:buChar char="Ø"/>
            </a:pPr>
            <a:endParaRPr lang="en-US" sz="24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US" sz="2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Gaussian Longitudinal </a:t>
            </a:r>
            <a:r>
              <a:rPr lang="en-U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Profile</a:t>
            </a:r>
          </a:p>
          <a:p>
            <a:pPr lvl="0">
              <a:buFont typeface="Wingdings" charset="2"/>
              <a:buChar char="Ø"/>
            </a:pPr>
            <a:endParaRPr lang="en-US" sz="2400" dirty="0" smtClean="0"/>
          </a:p>
          <a:p>
            <a:pPr lvl="0">
              <a:buFont typeface="Wingdings" charset="2"/>
              <a:buChar char="Ø"/>
            </a:pPr>
            <a:r>
              <a:rPr lang="en-US" sz="2400" b="1" dirty="0" smtClean="0"/>
              <a:t>Conclusions</a:t>
            </a:r>
            <a:endParaRPr lang="en-US" sz="2400" b="1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70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40630" y="159365"/>
            <a:ext cx="8746958" cy="625471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Theoretical </a:t>
            </a:r>
            <a:r>
              <a:rPr lang="en-GB" dirty="0" smtClean="0"/>
              <a:t>Oscillation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ttangolo 12"/>
              <p:cNvSpPr/>
              <p:nvPr/>
            </p:nvSpPr>
            <p:spPr>
              <a:xfrm>
                <a:off x="86277" y="680961"/>
                <a:ext cx="9005455" cy="48011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0" b="1" dirty="0" smtClean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Electric Field of a Two-Dimensional </a:t>
                </a:r>
                <a:r>
                  <a:rPr lang="en-GB" sz="2000" b="1" dirty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G</a:t>
                </a:r>
                <a:r>
                  <a:rPr lang="en-GB" sz="2000" b="1" dirty="0" smtClean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aussian </a:t>
                </a:r>
                <a:r>
                  <a:rPr lang="en-GB" sz="2000" b="1" dirty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C</a:t>
                </a:r>
                <a:r>
                  <a:rPr lang="en-GB" sz="2000" b="1" dirty="0" smtClean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harge</a:t>
                </a:r>
              </a:p>
              <a:p>
                <a:pPr algn="ctr"/>
                <a:r>
                  <a:rPr lang="it-IT" b="1" dirty="0" smtClean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Bassetti-</a:t>
                </a:r>
                <a:r>
                  <a:rPr lang="it-IT" b="1" dirty="0" err="1" smtClean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Erskine</a:t>
                </a:r>
                <a:r>
                  <a:rPr lang="it-IT" b="1" dirty="0" smtClean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:</a:t>
                </a:r>
              </a:p>
              <a:p>
                <a:pPr algn="ctr"/>
                <a:endParaRPr lang="it-IT" sz="1600" b="1" dirty="0" smtClean="0">
                  <a:solidFill>
                    <a:srgbClr val="FF0000"/>
                  </a:solidFill>
                  <a:latin typeface="Cambria" charset="0"/>
                  <a:ea typeface="Cambria" charset="0"/>
                  <a:cs typeface="Cambria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latin typeface="Cambria Math" charset="0"/>
                            </a:rPr>
                            <m:t>𝐸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mr-IN" sz="160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it-IT" sz="1600" b="0" i="1" smtClean="0">
                              <a:latin typeface="Cambria Math" charset="0"/>
                            </a:rPr>
                            <m:t>𝑥</m:t>
                          </m:r>
                          <m:r>
                            <a:rPr lang="it-IT" sz="1600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it-IT" sz="1600" b="0" i="1" smtClean="0">
                              <a:latin typeface="Cambria Math" charset="0"/>
                            </a:rPr>
                            <m:t>𝑦</m:t>
                          </m:r>
                        </m:e>
                      </m:d>
                      <m:r>
                        <a:rPr lang="it-IT" sz="160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600" i="1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rad>
                            <m:radPr>
                              <m:degHide m:val="on"/>
                              <m:ctrlPr>
                                <a:rPr lang="it-IT" sz="160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d>
                                <m:dPr>
                                  <m:ctrlPr>
                                    <a:rPr lang="mr-IN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mr-IN" sz="160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it-IT" sz="16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it-IT" sz="16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mr-IN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sz="160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it-IT" sz="16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rad>
                        </m:den>
                      </m:f>
                      <m:r>
                        <m:rPr>
                          <m:sty m:val="p"/>
                        </m:rPr>
                        <a:rPr lang="it-IT" sz="16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Im</m:t>
                      </m:r>
                      <m:d>
                        <m:dPr>
                          <m:begChr m:val="["/>
                          <m:endChr m:val="]"/>
                          <m:ctrlPr>
                            <a:rPr lang="mr-IN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it-IT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𝑊</m:t>
                          </m:r>
                          <m:d>
                            <m:dPr>
                              <m:ctrlPr>
                                <a:rPr lang="mr-IN" sz="16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sz="16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16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  <m:r>
                                    <a:rPr lang="it-IT" sz="16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</m:t>
                                  </m:r>
                                  <m:r>
                                    <a:rPr lang="it-IT" sz="16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𝑖𝑦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  <m:d>
                                        <m:dPr>
                                          <m:ctrlPr>
                                            <a:rPr lang="mr-IN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lang="mr-IN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it-IT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𝑥</m:t>
                                                  </m:r>
                                                </m:sub>
                                              </m:sSub>
                                            </m:e>
                                            <m:sup>
                                              <m:r>
                                                <a:rPr lang="it-IT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−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mr-IN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it-IT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</m:sSub>
                                            </m:e>
                                            <m:sup>
                                              <m:r>
                                                <a:rPr lang="it-IT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</m:e>
                                  </m:rad>
                                </m:den>
                              </m:f>
                            </m:e>
                          </m:d>
                          <m:r>
                            <a:rPr lang="it-IT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it-IT" sz="16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it-IT" sz="16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16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mr-IN" sz="16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mr-IN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mr-IN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it-IT" sz="16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  <m:sSup>
                                        <m:sSupPr>
                                          <m:ctrlPr>
                                            <a:rPr lang="mr-IN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it-IT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</m:e>
                                        <m:sup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  <m:r>
                                    <a:rPr lang="it-IT" sz="16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mr-IN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mr-IN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e>
                                        <m:sup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  <m:sSup>
                                        <m:sSupPr>
                                          <m:ctrlPr>
                                            <a:rPr lang="mr-IN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it-IT" sz="1600" b="0" i="1" smtClean="0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e>
                                        <m:sup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  <m:r>
                                <a:rPr lang="it-IT" sz="16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 </m:t>
                              </m:r>
                            </m:sup>
                          </m:sSup>
                          <m:r>
                            <a:rPr lang="it-IT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𝑊</m:t>
                          </m:r>
                          <m:d>
                            <m:dPr>
                              <m:ctrlPr>
                                <a:rPr lang="mr-IN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16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  <m:f>
                                    <m:fPr>
                                      <m:ctrlPr>
                                        <a:rPr lang="mr-IN" sz="16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it-IT" sz="16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it-IT" sz="16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</m:t>
                                  </m:r>
                                  <m:r>
                                    <a:rPr lang="it-IT" sz="16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𝑖𝑦</m:t>
                                  </m:r>
                                  <m:f>
                                    <m:fPr>
                                      <m:ctrlPr>
                                        <a:rPr lang="mr-IN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it-IT" sz="16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it-IT" sz="16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den>
                                  </m:f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  <m:d>
                                        <m:dPr>
                                          <m:ctrlPr>
                                            <a:rPr lang="mr-IN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lang="mr-IN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it-IT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𝑥</m:t>
                                                  </m:r>
                                                </m:sub>
                                              </m:sSub>
                                            </m:e>
                                            <m:sup>
                                              <m:r>
                                                <a:rPr lang="it-IT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−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mr-IN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it-IT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</m:sSub>
                                            </m:e>
                                            <m:sup>
                                              <m:r>
                                                <a:rPr lang="it-IT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</m:e>
                                  </m:rad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GB" dirty="0" smtClean="0">
                  <a:latin typeface="Cambria" charset="0"/>
                  <a:ea typeface="Cambria" charset="0"/>
                  <a:cs typeface="Cambria" charset="0"/>
                </a:endParaRPr>
              </a:p>
              <a:p>
                <a:r>
                  <a:rPr lang="en-GB" dirty="0" smtClean="0">
                    <a:latin typeface="Cambria" charset="0"/>
                    <a:ea typeface="Cambria" charset="0"/>
                    <a:cs typeface="Cambria" charset="0"/>
                  </a:rPr>
                  <a:t>Where:</a:t>
                </a:r>
              </a:p>
              <a:p>
                <a:pPr marL="742950" lvl="1" indent="-285750">
                  <a:buFont typeface="Arial" charset="0"/>
                  <a:buChar char="•"/>
                </a:pPr>
                <a:r>
                  <a:rPr lang="en-GB" i="1" dirty="0" smtClean="0">
                    <a:latin typeface="Cambria Math" charset="0"/>
                  </a:rPr>
                  <a:t>y</a:t>
                </a:r>
                <a:r>
                  <a:rPr lang="en-GB" dirty="0" smtClean="0">
                    <a:latin typeface="Cambria Math" charset="0"/>
                  </a:rPr>
                  <a:t> </a:t>
                </a:r>
                <a:r>
                  <a:rPr lang="en-GB" dirty="0">
                    <a:latin typeface="Cambria Math" charset="0"/>
                  </a:rPr>
                  <a:t>is the electron position in the </a:t>
                </a:r>
                <a:r>
                  <a:rPr lang="en-GB" dirty="0" smtClean="0">
                    <a:latin typeface="Cambria Math" charset="0"/>
                  </a:rPr>
                  <a:t>vertical plane;</a:t>
                </a:r>
                <a:endParaRPr lang="en-GB" i="1" dirty="0" smtClean="0">
                  <a:latin typeface="Cambria" charset="0"/>
                  <a:ea typeface="Cambria" charset="0"/>
                  <a:cs typeface="Cambria" charset="0"/>
                </a:endParaRPr>
              </a:p>
              <a:p>
                <a:pPr marL="742950" lvl="1" indent="-285750">
                  <a:buFont typeface="Arial" charset="0"/>
                  <a:buChar char="•"/>
                </a:pPr>
                <a:r>
                  <a:rPr lang="en-GB" i="1" dirty="0" smtClean="0">
                    <a:latin typeface="Cambria" charset="0"/>
                    <a:ea typeface="Cambria" charset="0"/>
                    <a:cs typeface="Cambria" charset="0"/>
                  </a:rPr>
                  <a:t>𝜀</a:t>
                </a:r>
                <a:r>
                  <a:rPr lang="en-GB" i="1" baseline="-25000" dirty="0" smtClean="0">
                    <a:latin typeface="Cambria" charset="0"/>
                    <a:ea typeface="Cambria" charset="0"/>
                    <a:cs typeface="Cambria" charset="0"/>
                  </a:rPr>
                  <a:t>0</a:t>
                </a:r>
                <a:r>
                  <a:rPr lang="en-GB" i="1" dirty="0" smtClean="0">
                    <a:latin typeface="Cambria" charset="0"/>
                    <a:ea typeface="Cambria" charset="0"/>
                    <a:cs typeface="Cambria" charset="0"/>
                  </a:rPr>
                  <a:t> </a:t>
                </a:r>
                <a:r>
                  <a:rPr lang="en-GB" dirty="0" smtClean="0">
                    <a:latin typeface="Cambria" charset="0"/>
                    <a:ea typeface="Cambria" charset="0"/>
                    <a:cs typeface="Cambria" charset="0"/>
                  </a:rPr>
                  <a:t>is the vacuum permittivity;</a:t>
                </a:r>
              </a:p>
              <a:p>
                <a:pPr marL="742950" lvl="1" indent="-285750">
                  <a:buFont typeface="Arial" charset="0"/>
                  <a:buChar char="•"/>
                </a:pPr>
                <a:r>
                  <a:rPr lang="en-GB" i="1" dirty="0" smtClean="0">
                    <a:latin typeface="Cambria" charset="0"/>
                    <a:ea typeface="Cambria" charset="0"/>
                    <a:cs typeface="Cambria" charset="0"/>
                  </a:rPr>
                  <a:t>𝜎</a:t>
                </a:r>
                <a:r>
                  <a:rPr lang="en-GB" i="1" baseline="-25000" dirty="0" smtClean="0">
                    <a:latin typeface="Cambria" charset="0"/>
                    <a:ea typeface="Cambria" charset="0"/>
                    <a:cs typeface="Cambria" charset="0"/>
                  </a:rPr>
                  <a:t>𝑥</a:t>
                </a:r>
                <a:r>
                  <a:rPr lang="en-GB" dirty="0" smtClean="0">
                    <a:latin typeface="Cambria" charset="0"/>
                    <a:ea typeface="Cambria" charset="0"/>
                    <a:cs typeface="Cambria" charset="0"/>
                  </a:rPr>
                  <a:t> </a:t>
                </a:r>
                <a:r>
                  <a:rPr lang="en-GB" dirty="0">
                    <a:latin typeface="Cambria" charset="0"/>
                    <a:ea typeface="Cambria" charset="0"/>
                    <a:cs typeface="Cambria" charset="0"/>
                  </a:rPr>
                  <a:t>and </a:t>
                </a:r>
                <a:r>
                  <a:rPr lang="en-GB" i="1" dirty="0" smtClean="0">
                    <a:latin typeface="Cambria" charset="0"/>
                    <a:ea typeface="Cambria" charset="0"/>
                    <a:cs typeface="Cambria" charset="0"/>
                  </a:rPr>
                  <a:t>𝜎</a:t>
                </a:r>
                <a:r>
                  <a:rPr lang="en-GB" i="1" baseline="-25000" dirty="0" smtClean="0">
                    <a:latin typeface="Cambria" charset="0"/>
                    <a:ea typeface="Cambria" charset="0"/>
                    <a:cs typeface="Cambria" charset="0"/>
                  </a:rPr>
                  <a:t>𝑦</a:t>
                </a:r>
                <a:r>
                  <a:rPr lang="en-GB" dirty="0" smtClean="0">
                    <a:latin typeface="Cambria" charset="0"/>
                    <a:ea typeface="Cambria" charset="0"/>
                    <a:cs typeface="Cambria" charset="0"/>
                  </a:rPr>
                  <a:t> </a:t>
                </a:r>
                <a:r>
                  <a:rPr lang="en-GB" dirty="0">
                    <a:latin typeface="Cambria" charset="0"/>
                    <a:ea typeface="Cambria" charset="0"/>
                    <a:cs typeface="Cambria" charset="0"/>
                  </a:rPr>
                  <a:t>are the transverse dimension of the bunch (RMS), horizontal and vertical, </a:t>
                </a:r>
                <a:r>
                  <a:rPr lang="en-GB" dirty="0" smtClean="0">
                    <a:latin typeface="Cambria" charset="0"/>
                    <a:ea typeface="Cambria" charset="0"/>
                    <a:cs typeface="Cambria" charset="0"/>
                  </a:rPr>
                  <a:t>respectively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</m:sub>
                    </m:sSub>
                    <m:r>
                      <a:rPr lang="it-IT" i="1">
                        <a:latin typeface="Cambria Math" charset="0"/>
                        <a:ea typeface="Cambria Math" charset="0"/>
                        <a:cs typeface="Cambria Math" charset="0"/>
                      </a:rPr>
                      <m:t>&gt;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 smtClean="0">
                    <a:latin typeface="Cambria" charset="0"/>
                    <a:ea typeface="Cambria" charset="0"/>
                    <a:cs typeface="Cambria" charset="0"/>
                  </a:rPr>
                  <a:t>);</a:t>
                </a:r>
              </a:p>
              <a:p>
                <a:pPr marL="74295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𝜆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dirty="0" smtClean="0">
                    <a:latin typeface="Cambria" charset="0"/>
                    <a:ea typeface="Cambria" charset="0"/>
                    <a:cs typeface="Cambria" charset="0"/>
                  </a:rPr>
                  <a:t> is the linear longitudinal charge density of the proton bunch;</a:t>
                </a:r>
              </a:p>
              <a:p>
                <a:pPr marL="74295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lang="it-IT" i="1">
                        <a:latin typeface="Cambria Math" charset="0"/>
                      </a:rPr>
                      <m:t>𝑊</m:t>
                    </m:r>
                    <m:d>
                      <m:dPr>
                        <m:ctrlPr>
                          <a:rPr lang="it-IT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𝜁</m:t>
                        </m:r>
                      </m:e>
                    </m:d>
                  </m:oMath>
                </a14:m>
                <a:r>
                  <a:rPr lang="en-GB" dirty="0" smtClean="0">
                    <a:latin typeface="Cambria" charset="0"/>
                    <a:ea typeface="Cambria" charset="0"/>
                    <a:cs typeface="Cambria" charset="0"/>
                  </a:rPr>
                  <a:t> is the </a:t>
                </a:r>
                <a:r>
                  <a:rPr lang="en-GB" dirty="0" smtClean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complex error</a:t>
                </a:r>
                <a:r>
                  <a:rPr lang="it-IT" dirty="0" smtClean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 </a:t>
                </a:r>
                <a:r>
                  <a:rPr lang="en-GB" dirty="0" smtClean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function</a:t>
                </a:r>
                <a:r>
                  <a:rPr lang="it-IT" dirty="0" smtClean="0">
                    <a:latin typeface="Cambria" charset="0"/>
                    <a:ea typeface="Cambria" charset="0"/>
                    <a:cs typeface="Cambria" charset="0"/>
                  </a:rPr>
                  <a:t>:</a:t>
                </a:r>
              </a:p>
              <a:p>
                <a:endParaRPr lang="it-IT" sz="1600" dirty="0" smtClean="0">
                  <a:latin typeface="Cambria" charset="0"/>
                  <a:ea typeface="Cambria" charset="0"/>
                  <a:cs typeface="Cambria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charset="0"/>
                        </a:rPr>
                        <m:t>𝑊</m:t>
                      </m:r>
                      <m:d>
                        <m:dPr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𝜁</m:t>
                          </m:r>
                        </m:e>
                      </m:d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it-IT" b="0" i="1" smtClean="0">
                              <a:latin typeface="Cambria Math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it-IT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𝜁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mr-IN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mr-IN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it-IT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r>
                                <a:rPr lang="it-IT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mr-IN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mr-IN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𝜋</m:t>
                                  </m:r>
                                </m:e>
                              </m:rad>
                            </m:den>
                          </m:f>
                          <m:nary>
                            <m:naryPr>
                              <m:ctrlPr>
                                <a:rPr lang="is-I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it-IT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𝜁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it-IT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it-IT" i="1">
                                          <a:latin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it-IT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𝜁</m:t>
                                      </m:r>
                                    </m:e>
                                    <m:sup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′</m:t>
                                      </m:r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sup>
                              </m:sSup>
                            </m:e>
                          </m:nary>
                          <m:r>
                            <a:rPr lang="it-IT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𝑑</m:t>
                          </m:r>
                          <m:r>
                            <a:rPr lang="it-IT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𝜁</m:t>
                          </m:r>
                          <m:r>
                            <a:rPr lang="it-IT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′</m:t>
                          </m:r>
                        </m:e>
                      </m:d>
                    </m:oMath>
                  </m:oMathPara>
                </a14:m>
                <a:endParaRPr lang="en-GB" sz="2000" dirty="0" smtClean="0">
                  <a:latin typeface="Cambria" charset="0"/>
                  <a:ea typeface="Cambria" charset="0"/>
                  <a:cs typeface="Cambria" charset="0"/>
                </a:endParaRPr>
              </a:p>
            </p:txBody>
          </p:sp>
        </mc:Choice>
        <mc:Fallback xmlns="">
          <p:sp>
            <p:nvSpPr>
              <p:cNvPr id="13" name="Rettango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77" y="680961"/>
                <a:ext cx="9005455" cy="4801123"/>
              </a:xfrm>
              <a:prstGeom prst="rect">
                <a:avLst/>
              </a:prstGeom>
              <a:blipFill rotWithShape="0">
                <a:blip r:embed="rId2"/>
                <a:stretch>
                  <a:fillRect l="-542" t="-762" r="-94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2489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7079" y="233492"/>
            <a:ext cx="8623005" cy="940443"/>
          </a:xfrm>
        </p:spPr>
        <p:txBody>
          <a:bodyPr>
            <a:noAutofit/>
          </a:bodyPr>
          <a:lstStyle/>
          <a:p>
            <a:r>
              <a:rPr lang="en-GB" sz="4000" dirty="0" smtClean="0"/>
              <a:t>Conclusions</a:t>
            </a:r>
            <a:endParaRPr lang="en-GB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13934"/>
                <a:ext cx="8226854" cy="5153186"/>
              </a:xfrm>
            </p:spPr>
            <p:txBody>
              <a:bodyPr>
                <a:normAutofit/>
              </a:bodyPr>
              <a:lstStyle/>
              <a:p>
                <a:pPr marL="493776" lvl="1" algn="just">
                  <a:buSzPct val="80000"/>
                  <a:buFont typeface="Wingdings" charset="2"/>
                  <a:buChar char="Ø"/>
                </a:pPr>
                <a:r>
                  <a:rPr lang="en-GB" sz="2400" dirty="0" smtClean="0"/>
                  <a:t>No bugs in the code: we find the frequency we expect (when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𝜆</m:t>
                        </m:r>
                      </m:e>
                      <m:sub>
                        <m:r>
                          <a:rPr lang="it-IT" sz="2400" i="1">
                            <a:latin typeface="Cambria Math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sz="2400" dirty="0" smtClean="0"/>
                  <a:t> is uniform);</a:t>
                </a:r>
              </a:p>
              <a:p>
                <a:pPr marL="493776" lvl="1" algn="just">
                  <a:buSzPct val="80000"/>
                  <a:buFont typeface="Wingdings" charset="2"/>
                  <a:buChar char="Ø"/>
                </a:pPr>
                <a:endParaRPr lang="en-GB" sz="2400" dirty="0"/>
              </a:p>
              <a:p>
                <a:pPr marL="493776" lvl="1" algn="just">
                  <a:buSzPct val="80000"/>
                  <a:buFont typeface="Wingdings" charset="2"/>
                  <a:buChar char="Ø"/>
                </a:pPr>
                <a:r>
                  <a:rPr lang="en-GB" sz="2400" dirty="0" smtClean="0"/>
                  <a:t>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𝜆</m:t>
                        </m:r>
                      </m:e>
                      <m:sub>
                        <m:r>
                          <a:rPr lang="it-IT" sz="2400" i="1">
                            <a:latin typeface="Cambria Math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sz="2400" dirty="0"/>
                  <a:t> is </a:t>
                </a:r>
                <a:r>
                  <a:rPr lang="en-GB" sz="2400" dirty="0" smtClean="0"/>
                  <a:t>Gaussian we can compute local frequencies (for estimating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∆</m:t>
                    </m:r>
                    <m:r>
                      <m:rPr>
                        <m:sty m:val="p"/>
                      </m:rPr>
                      <a:rPr lang="it-IT" sz="2400" b="0" i="0" smtClean="0">
                        <a:latin typeface="Cambria Math" charset="0"/>
                      </a:rPr>
                      <m:t>z</m:t>
                    </m:r>
                  </m:oMath>
                </a14:m>
                <a:r>
                  <a:rPr lang="en-GB" sz="2400" dirty="0" smtClean="0"/>
                  <a:t>);</a:t>
                </a:r>
              </a:p>
              <a:p>
                <a:pPr marL="493776" lvl="1" algn="just">
                  <a:buSzPct val="80000"/>
                  <a:buFont typeface="Wingdings" charset="2"/>
                  <a:buChar char="Ø"/>
                </a:pPr>
                <a:endParaRPr lang="en-GB" sz="2400" dirty="0"/>
              </a:p>
              <a:p>
                <a:pPr marL="493776" lvl="1" algn="just">
                  <a:buSzPct val="80000"/>
                  <a:buFont typeface="Wingdings" charset="2"/>
                  <a:buChar char="Ø"/>
                </a:pPr>
                <a:r>
                  <a:rPr lang="en-GB" sz="2400" dirty="0" smtClean="0"/>
                  <a:t>This is </a:t>
                </a:r>
                <a:r>
                  <a:rPr lang="en-GB" sz="2400" dirty="0"/>
                  <a:t>also valid in </a:t>
                </a:r>
                <a:r>
                  <a:rPr lang="en-GB" sz="2400" dirty="0" smtClean="0"/>
                  <a:t>the presence of a magnetic field</a:t>
                </a:r>
              </a:p>
              <a:p>
                <a:pPr marL="493776" lvl="1" algn="just">
                  <a:buSzPct val="80000"/>
                  <a:buFont typeface="Wingdings" charset="2"/>
                  <a:buChar char="Ø"/>
                </a:pPr>
                <a:endParaRPr lang="en-GB" sz="2400" dirty="0"/>
              </a:p>
              <a:p>
                <a:pPr marL="493776" lvl="1" algn="just">
                  <a:buSzPct val="80000"/>
                  <a:buFont typeface="Wingdings" charset="2"/>
                  <a:buChar char="Ø"/>
                </a:pPr>
                <a:endParaRPr lang="en-GB" sz="2400" dirty="0" smtClean="0"/>
              </a:p>
              <a:p>
                <a:pPr marL="493776" lvl="1" algn="just">
                  <a:buSzPct val="80000"/>
                  <a:buFont typeface="Wingdings" charset="2"/>
                  <a:buChar char="Ø"/>
                </a:pPr>
                <a:r>
                  <a:rPr lang="en-GB" sz="2400" dirty="0" smtClean="0"/>
                  <a:t>Study the oscillation of all electrons</a:t>
                </a:r>
              </a:p>
              <a:p>
                <a:pPr marL="493776" lvl="1" algn="just">
                  <a:buSzPct val="80000"/>
                  <a:buFont typeface="Wingdings" charset="2"/>
                  <a:buChar char="Ø"/>
                </a:pPr>
                <a:endParaRPr lang="en-GB" sz="24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13934"/>
                <a:ext cx="8226854" cy="5153186"/>
              </a:xfrm>
              <a:blipFill rotWithShape="0">
                <a:blip r:embed="rId3"/>
                <a:stretch>
                  <a:fillRect l="-74" t="-827" r="-11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287079" y="3873026"/>
            <a:ext cx="8623005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/>
              <a:t>Future Developments</a:t>
            </a:r>
            <a:endParaRPr lang="en-GB" sz="4000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60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smtClean="0"/>
              <a:t>22</a:t>
            </a:r>
            <a:r>
              <a:rPr lang="en-US" baseline="30000" smtClean="0"/>
              <a:t>nd</a:t>
            </a:r>
            <a:r>
              <a:rPr lang="en-GB" smtClean="0"/>
              <a:t> February 2019</a:t>
            </a:r>
            <a:endParaRPr lang="en-US" dirty="0"/>
          </a:p>
        </p:txBody>
      </p:sp>
      <p:sp>
        <p:nvSpPr>
          <p:cNvPr id="4" name="Titolo 1"/>
          <p:cNvSpPr txBox="1">
            <a:spLocks/>
          </p:cNvSpPr>
          <p:nvPr/>
        </p:nvSpPr>
        <p:spPr>
          <a:xfrm>
            <a:off x="534231" y="2323549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mtClean="0"/>
              <a:t>Thanks for your attention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227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smtClean="0"/>
              <a:t>22</a:t>
            </a:r>
            <a:r>
              <a:rPr lang="en-US" baseline="30000" smtClean="0"/>
              <a:t>nd</a:t>
            </a:r>
            <a:r>
              <a:rPr lang="en-GB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80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Extended Presentation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/</a:t>
            </a:r>
            <a:r>
              <a:rPr lang="it-IT" dirty="0" err="1"/>
              <a:t>eos</a:t>
            </a:r>
            <a:r>
              <a:rPr lang="it-IT" dirty="0"/>
              <a:t>/</a:t>
            </a:r>
            <a:r>
              <a:rPr lang="it-IT" dirty="0" err="1"/>
              <a:t>user</a:t>
            </a:r>
            <a:r>
              <a:rPr lang="it-IT" dirty="0"/>
              <a:t>/l/</a:t>
            </a:r>
            <a:r>
              <a:rPr lang="it-IT" dirty="0" err="1"/>
              <a:t>lusabato</a:t>
            </a:r>
            <a:r>
              <a:rPr lang="it-IT" dirty="0"/>
              <a:t>/</a:t>
            </a:r>
            <a:r>
              <a:rPr lang="it-IT" dirty="0" err="1"/>
              <a:t>e_cloud_studies</a:t>
            </a:r>
            <a:r>
              <a:rPr lang="it-IT" dirty="0"/>
              <a:t>/</a:t>
            </a:r>
            <a:r>
              <a:rPr lang="it-IT" dirty="0" err="1"/>
              <a:t>milestones</a:t>
            </a:r>
            <a:r>
              <a:rPr lang="it-IT" dirty="0"/>
              <a:t>/2019-02-13_electron_oscillation_8.pptx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78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64</a:t>
            </a:fld>
            <a:endParaRPr lang="en-US" dirty="0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40630" y="159365"/>
            <a:ext cx="8746958" cy="625471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Appendix: Amplitude - Phase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ttangolo 28"/>
              <p:cNvSpPr/>
              <p:nvPr/>
            </p:nvSpPr>
            <p:spPr>
              <a:xfrm>
                <a:off x="240630" y="704066"/>
                <a:ext cx="7416454" cy="26969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it-IT" sz="2000" i="1" smtClean="0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it-IT" sz="2000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it-IT" sz="2000" i="1" smtClean="0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2000" i="1">
                                            <a:latin typeface="Cambria Math" charset="0"/>
                                          </a:rPr>
                                          <m:t>𝐴</m:t>
                                        </m:r>
                                      </m:e>
                                      <m:sub>
                                        <m:r>
                                          <a:rPr lang="it-IT" sz="2000" i="1">
                                            <a:latin typeface="Cambria Math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it-IT" sz="2000" b="0" i="1" smtClean="0">
                                        <a:latin typeface="Cambria Math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it-IT" sz="2000" b="0" i="1" smtClean="0">
                                    <a:latin typeface="Cambria Math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it-IT" sz="2000" b="0" i="1" smtClean="0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it-IT" sz="2000" i="1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2000" i="1">
                                            <a:latin typeface="Cambria Math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it-IT" sz="2000">
                                            <a:latin typeface="Cambria Math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it-IT" sz="2000" b="0" i="1" smtClean="0">
                                        <a:latin typeface="Cambria Math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it-IT" sz="2000" b="0" i="1" smtClean="0">
                                    <a:latin typeface="Cambria Math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it-IT" sz="2000" b="0" i="1" smtClean="0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mr-IN" sz="2000" b="0" i="1" smtClean="0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mr-IN" sz="200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it-IT" sz="2000" i="1">
                                                    <a:latin typeface="Cambria Math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it-IT" sz="2000" i="1">
                                                    <a:latin typeface="Cambria Math" charset="0"/>
                                                  </a:rPr>
                                                  <m:t>𝑣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it-IT" sz="2000" i="1">
                                                    <a:latin typeface="Cambria Math" charset="0"/>
                                                  </a:rPr>
                                                  <m:t>𝑥</m:t>
                                                </m:r>
                                                <m:r>
                                                  <a:rPr lang="it-IT" sz="2000">
                                                    <a:latin typeface="Cambria Math" charset="0"/>
                                                  </a:rPr>
                                                  <m:t>0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it-IT" sz="2000" i="1">
                                                    <a:latin typeface="Cambria Math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it-IT" sz="2000" i="1">
                                                    <a:latin typeface="Cambria Math" charset="0"/>
                                                  </a:rPr>
                                                  <m:t>𝜔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it-IT" sz="2000" i="1">
                                                    <a:latin typeface="Cambria Math" charset="0"/>
                                                  </a:rPr>
                                                  <m:t>𝑥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lang="it-IT" sz="2000" b="0" i="1" smtClean="0">
                                        <a:latin typeface="Cambria Math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it-IT" sz="20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it-IT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=−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0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𝑎𝑟𝑐𝑡𝑎𝑛</m:t>
                                    </m:r>
                                  </m:e>
                                  <m:sub>
                                    <m:r>
                                      <a:rPr lang="it-IT" sz="20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𝐼𝑉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mr-IN" sz="20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mr-IN" sz="2000" b="0" i="1" smtClean="0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fPr>
                                      <m:num>
                                        <m:f>
                                          <m:fPr>
                                            <m:type m:val="skw"/>
                                            <m:ctrlPr>
                                              <a:rPr lang="mr-IN" sz="2000" b="0" i="1" smtClean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it-IT" sz="2000" i="1">
                                                    <a:latin typeface="Cambria Math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it-IT" sz="2000" i="1">
                                                    <a:latin typeface="Cambria Math" charset="0"/>
                                                  </a:rPr>
                                                  <m:t>𝑣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it-IT" sz="2000" i="1">
                                                    <a:latin typeface="Cambria Math" charset="0"/>
                                                  </a:rPr>
                                                  <m:t>𝑥</m:t>
                                                </m:r>
                                                <m:r>
                                                  <a:rPr lang="it-IT" sz="2000">
                                                    <a:latin typeface="Cambria Math" charset="0"/>
                                                  </a:rPr>
                                                  <m:t>0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it-IT" sz="2000" i="1">
                                                    <a:latin typeface="Cambria Math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it-IT" sz="2000" i="1">
                                                    <a:latin typeface="Cambria Math" charset="0"/>
                                                  </a:rPr>
                                                  <m:t>𝜔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it-IT" sz="2000" i="1">
                                                    <a:latin typeface="Cambria Math" charset="0"/>
                                                  </a:rPr>
                                                  <m:t>𝑥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it-IT" sz="2000" i="1">
                                                <a:latin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it-IT" sz="2000" i="1">
                                                <a:latin typeface="Cambria Math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it-IT" sz="2000">
                                                <a:latin typeface="Cambria Math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  <m:r>
                                  <a:rPr lang="it-IT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=</m:t>
                                </m:r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it-IT" sz="20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2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mr-IN" sz="2000" b="0" i="1" smtClean="0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it-IT" sz="20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it-IT" sz="20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𝑎𝑟𝑐𝑡𝑎𝑛</m:t>
                                          </m:r>
                                          <m:d>
                                            <m:dPr>
                                              <m:ctrlPr>
                                                <a:rPr lang="mr-IN" sz="20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f>
                                                <m:fPr>
                                                  <m:ctrlPr>
                                                    <a:rPr lang="mr-IN" sz="20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f>
                                                    <m:fPr>
                                                      <m:type m:val="skw"/>
                                                      <m:ctrlPr>
                                                        <a:rPr lang="mr-IN" sz="2000" i="1">
                                                          <a:latin typeface="Cambria Math" charset="0"/>
                                                          <a:ea typeface="Cambria Math" charset="0"/>
                                                          <a:cs typeface="Cambria Math" charset="0"/>
                                                        </a:rPr>
                                                      </m:ctrlPr>
                                                    </m:fPr>
                                                    <m:num>
                                                      <m:sSub>
                                                        <m:sSubPr>
                                                          <m:ctrlPr>
                                                            <a:rPr lang="it-IT" sz="2000" i="1">
                                                              <a:latin typeface="Cambria Math" charset="0"/>
                                                            </a:rPr>
                                                          </m:ctrlPr>
                                                        </m:sSubPr>
                                                        <m:e>
                                                          <m:r>
                                                            <a:rPr lang="it-IT" sz="2000" i="1">
                                                              <a:latin typeface="Cambria Math" charset="0"/>
                                                            </a:rPr>
                                                            <m:t>𝑣</m:t>
                                                          </m:r>
                                                        </m:e>
                                                        <m:sub>
                                                          <m:r>
                                                            <a:rPr lang="it-IT" sz="2000" i="1">
                                                              <a:latin typeface="Cambria Math" charset="0"/>
                                                            </a:rPr>
                                                            <m:t>𝑥</m:t>
                                                          </m:r>
                                                          <m:r>
                                                            <a:rPr lang="it-IT" sz="2000">
                                                              <a:latin typeface="Cambria Math" charset="0"/>
                                                            </a:rPr>
                                                            <m:t>0</m:t>
                                                          </m:r>
                                                        </m:sub>
                                                      </m:sSub>
                                                    </m:num>
                                                    <m:den>
                                                      <m:sSub>
                                                        <m:sSubPr>
                                                          <m:ctrlPr>
                                                            <a:rPr lang="it-IT" sz="2000" i="1">
                                                              <a:latin typeface="Cambria Math" charset="0"/>
                                                            </a:rPr>
                                                          </m:ctrlPr>
                                                        </m:sSubPr>
                                                        <m:e>
                                                          <m:r>
                                                            <a:rPr lang="it-IT" sz="2000" i="1">
                                                              <a:latin typeface="Cambria Math" charset="0"/>
                                                            </a:rPr>
                                                            <m:t>𝜔</m:t>
                                                          </m:r>
                                                        </m:e>
                                                        <m:sub>
                                                          <m:r>
                                                            <a:rPr lang="it-IT" sz="2000" i="1">
                                                              <a:latin typeface="Cambria Math" charset="0"/>
                                                            </a:rPr>
                                                            <m:t>𝑥</m:t>
                                                          </m:r>
                                                        </m:sub>
                                                      </m:sSub>
                                                    </m:den>
                                                  </m:f>
                                                </m:num>
                                                <m:den>
                                                  <m:sSub>
                                                    <m:sSubPr>
                                                      <m:ctrlPr>
                                                        <a:rPr lang="it-IT" sz="2000" i="1">
                                                          <a:latin typeface="Cambria Math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it-IT" sz="2000" i="1">
                                                          <a:latin typeface="Cambria Math" charset="0"/>
                                                        </a:rPr>
                                                        <m:t>𝑥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it-IT" sz="2000">
                                                          <a:latin typeface="Cambria Math" charset="0"/>
                                                        </a:rPr>
                                                        <m:t>0</m:t>
                                                      </m:r>
                                                    </m:sub>
                                                  </m:sSub>
                                                </m:den>
                                              </m:f>
                                            </m:e>
                                          </m:d>
                                        </m:e>
                                        <m:e>
                                          <m:sSub>
                                            <m:sSubPr>
                                              <m:ctrlPr>
                                                <a:rPr lang="it-IT" sz="2000" i="1">
                                                  <a:latin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it-IT" sz="2000" i="1">
                                                  <a:latin typeface="Cambria Math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it-IT" sz="2000">
                                                  <a:latin typeface="Cambria Math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r>
                                            <a:rPr lang="it-IT" sz="2000" b="0" i="1" smtClean="0">
                                              <a:latin typeface="Cambria Math" charset="0"/>
                                            </a:rPr>
                                            <m:t>&gt;0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mr-IN" sz="20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±</m:t>
                                          </m:r>
                                          <m:r>
                                            <a:rPr lang="mr-IN" sz="20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𝜋</m:t>
                                          </m:r>
                                          <m:r>
                                            <a:rPr lang="it-IT" sz="20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it-IT" sz="20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𝑎𝑟𝑐𝑡𝑎𝑛</m:t>
                                          </m:r>
                                          <m:d>
                                            <m:dPr>
                                              <m:ctrlPr>
                                                <a:rPr lang="mr-IN" sz="20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f>
                                                <m:fPr>
                                                  <m:ctrlPr>
                                                    <a:rPr lang="mr-IN" sz="20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f>
                                                    <m:fPr>
                                                      <m:type m:val="skw"/>
                                                      <m:ctrlPr>
                                                        <a:rPr lang="mr-IN" sz="2000" i="1">
                                                          <a:latin typeface="Cambria Math" charset="0"/>
                                                          <a:ea typeface="Cambria Math" charset="0"/>
                                                          <a:cs typeface="Cambria Math" charset="0"/>
                                                        </a:rPr>
                                                      </m:ctrlPr>
                                                    </m:fPr>
                                                    <m:num>
                                                      <m:sSub>
                                                        <m:sSubPr>
                                                          <m:ctrlPr>
                                                            <a:rPr lang="it-IT" sz="2000" i="1">
                                                              <a:latin typeface="Cambria Math" charset="0"/>
                                                            </a:rPr>
                                                          </m:ctrlPr>
                                                        </m:sSubPr>
                                                        <m:e>
                                                          <m:r>
                                                            <a:rPr lang="it-IT" sz="2000" i="1">
                                                              <a:latin typeface="Cambria Math" charset="0"/>
                                                            </a:rPr>
                                                            <m:t>𝑣</m:t>
                                                          </m:r>
                                                        </m:e>
                                                        <m:sub>
                                                          <m:r>
                                                            <a:rPr lang="it-IT" sz="2000" i="1">
                                                              <a:latin typeface="Cambria Math" charset="0"/>
                                                            </a:rPr>
                                                            <m:t>𝑥</m:t>
                                                          </m:r>
                                                          <m:r>
                                                            <a:rPr lang="it-IT" sz="2000">
                                                              <a:latin typeface="Cambria Math" charset="0"/>
                                                            </a:rPr>
                                                            <m:t>0</m:t>
                                                          </m:r>
                                                        </m:sub>
                                                      </m:sSub>
                                                    </m:num>
                                                    <m:den>
                                                      <m:sSub>
                                                        <m:sSubPr>
                                                          <m:ctrlPr>
                                                            <a:rPr lang="it-IT" sz="2000" i="1">
                                                              <a:latin typeface="Cambria Math" charset="0"/>
                                                            </a:rPr>
                                                          </m:ctrlPr>
                                                        </m:sSubPr>
                                                        <m:e>
                                                          <m:r>
                                                            <a:rPr lang="it-IT" sz="2000" i="1">
                                                              <a:latin typeface="Cambria Math" charset="0"/>
                                                            </a:rPr>
                                                            <m:t>𝜔</m:t>
                                                          </m:r>
                                                        </m:e>
                                                        <m:sub>
                                                          <m:r>
                                                            <a:rPr lang="it-IT" sz="2000" i="1">
                                                              <a:latin typeface="Cambria Math" charset="0"/>
                                                            </a:rPr>
                                                            <m:t>𝑥</m:t>
                                                          </m:r>
                                                        </m:sub>
                                                      </m:sSub>
                                                    </m:den>
                                                  </m:f>
                                                </m:num>
                                                <m:den>
                                                  <m:sSub>
                                                    <m:sSubPr>
                                                      <m:ctrlPr>
                                                        <a:rPr lang="it-IT" sz="2000" i="1">
                                                          <a:latin typeface="Cambria Math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it-IT" sz="2000" i="1">
                                                          <a:latin typeface="Cambria Math" charset="0"/>
                                                        </a:rPr>
                                                        <m:t>𝑥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it-IT" sz="2000">
                                                          <a:latin typeface="Cambria Math" charset="0"/>
                                                        </a:rPr>
                                                        <m:t>0</m:t>
                                                      </m:r>
                                                    </m:sub>
                                                  </m:sSub>
                                                </m:den>
                                              </m:f>
                                            </m:e>
                                          </m:d>
                                        </m:e>
                                        <m:e>
                                          <m:sSub>
                                            <m:sSubPr>
                                              <m:ctrlPr>
                                                <a:rPr lang="it-IT" sz="2000" i="1">
                                                  <a:latin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it-IT" sz="2000" i="1">
                                                  <a:latin typeface="Cambria Math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it-IT" sz="2000">
                                                  <a:latin typeface="Cambria Math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r>
                                            <a:rPr lang="it-IT" sz="2000" b="0" i="1" smtClean="0">
                                              <a:latin typeface="Cambria Math" charset="0"/>
                                            </a:rPr>
                                            <m:t>&lt;</m:t>
                                          </m:r>
                                          <m:r>
                                            <a:rPr lang="it-IT" sz="2000" i="1">
                                              <a:latin typeface="Cambria Math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29" name="Rettangolo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630" y="704066"/>
                <a:ext cx="7416454" cy="269695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CasellaDiTesto 31"/>
          <p:cNvSpPr txBox="1"/>
          <p:nvPr/>
        </p:nvSpPr>
        <p:spPr>
          <a:xfrm>
            <a:off x="7825084" y="784836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(12)</a:t>
            </a:r>
            <a:endParaRPr lang="it-IT" sz="2000" b="1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7825084" y="2116618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(13)</a:t>
            </a:r>
            <a:endParaRPr lang="it-IT" sz="2000" b="1" dirty="0"/>
          </a:p>
        </p:txBody>
      </p:sp>
      <p:cxnSp>
        <p:nvCxnSpPr>
          <p:cNvPr id="17" name="Connettore 2 16"/>
          <p:cNvCxnSpPr/>
          <p:nvPr/>
        </p:nvCxnSpPr>
        <p:spPr>
          <a:xfrm flipV="1">
            <a:off x="5436610" y="5060810"/>
            <a:ext cx="28800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flipV="1">
            <a:off x="6863510" y="3933127"/>
            <a:ext cx="1670" cy="21600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6863510" y="4409300"/>
            <a:ext cx="648000" cy="6480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Ovale 9"/>
          <p:cNvSpPr/>
          <p:nvPr/>
        </p:nvSpPr>
        <p:spPr>
          <a:xfrm>
            <a:off x="7417465" y="4403456"/>
            <a:ext cx="108000" cy="108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 rot="18786114">
            <a:off x="6800354" y="4359527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\</a:t>
            </a:r>
            <a:r>
              <a:rPr lang="it-IT" sz="2000" b="1" i="1" dirty="0" err="1" smtClean="0"/>
              <a:t>A</a:t>
            </a:r>
            <a:r>
              <a:rPr lang="it-IT" sz="2000" b="1" i="1" baseline="-25000" dirty="0" err="1" smtClean="0"/>
              <a:t>x</a:t>
            </a:r>
            <a:r>
              <a:rPr lang="it-IT" sz="2000" b="1" dirty="0"/>
              <a:t>\</a:t>
            </a:r>
          </a:p>
        </p:txBody>
      </p:sp>
      <p:sp>
        <p:nvSpPr>
          <p:cNvPr id="14" name="Arco 13"/>
          <p:cNvSpPr/>
          <p:nvPr/>
        </p:nvSpPr>
        <p:spPr>
          <a:xfrm>
            <a:off x="6236406" y="4432161"/>
            <a:ext cx="1260000" cy="1260000"/>
          </a:xfrm>
          <a:prstGeom prst="arc">
            <a:avLst>
              <a:gd name="adj1" fmla="val 18923934"/>
              <a:gd name="adj2" fmla="val 87539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8" name="Connettore 2 27"/>
          <p:cNvCxnSpPr/>
          <p:nvPr/>
        </p:nvCxnSpPr>
        <p:spPr>
          <a:xfrm flipH="1" flipV="1">
            <a:off x="7273798" y="4591214"/>
            <a:ext cx="125729" cy="12061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asellaDiTesto 33"/>
              <p:cNvSpPr txBox="1"/>
              <p:nvPr/>
            </p:nvSpPr>
            <p:spPr>
              <a:xfrm>
                <a:off x="7402282" y="4569556"/>
                <a:ext cx="56720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𝝋</m:t>
                          </m:r>
                        </m:e>
                        <m:sub>
                          <m:r>
                            <a:rPr lang="it-IT" sz="2000" b="1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it-IT" sz="2000" b="1" dirty="0"/>
              </a:p>
            </p:txBody>
          </p:sp>
        </mc:Choice>
        <mc:Fallback xmlns="">
          <p:sp>
            <p:nvSpPr>
              <p:cNvPr id="34" name="CasellaDiTesto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2282" y="4569556"/>
                <a:ext cx="567207" cy="400110"/>
              </a:xfrm>
              <a:prstGeom prst="rect">
                <a:avLst/>
              </a:prstGeom>
              <a:blipFill rotWithShape="0">
                <a:blip r:embed="rId4"/>
                <a:stretch>
                  <a:fillRect b="-1230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asellaDiTesto 34"/>
              <p:cNvSpPr txBox="1"/>
              <p:nvPr/>
            </p:nvSpPr>
            <p:spPr>
              <a:xfrm>
                <a:off x="8219692" y="4842208"/>
                <a:ext cx="52552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1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000" b="1" i="1">
                              <a:latin typeface="Cambria Math" charset="0"/>
                            </a:rPr>
                            <m:t>𝒙</m:t>
                          </m:r>
                        </m:e>
                        <m:sub>
                          <m:r>
                            <a:rPr lang="it-IT" sz="2000" b="1" i="1">
                              <a:latin typeface="Cambria Math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it-IT" sz="2000" b="1" dirty="0"/>
              </a:p>
            </p:txBody>
          </p:sp>
        </mc:Choice>
        <mc:Fallback xmlns="">
          <p:sp>
            <p:nvSpPr>
              <p:cNvPr id="35" name="CasellaDiTesto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9692" y="4842208"/>
                <a:ext cx="525528" cy="400110"/>
              </a:xfrm>
              <a:prstGeom prst="rect">
                <a:avLst/>
              </a:prstGeom>
              <a:blipFill rotWithShape="0">
                <a:blip r:embed="rId5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asellaDiTesto 35"/>
              <p:cNvSpPr txBox="1"/>
              <p:nvPr/>
            </p:nvSpPr>
            <p:spPr>
              <a:xfrm>
                <a:off x="6336737" y="3519560"/>
                <a:ext cx="1297919" cy="5069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f>
                        <m:fPr>
                          <m:type m:val="skw"/>
                          <m:ctrlPr>
                            <a:rPr lang="mr-IN" sz="2000" b="1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000" b="1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000" b="1" i="1">
                                  <a:latin typeface="Cambria Math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it-IT" sz="2000" b="1" i="1">
                                  <a:latin typeface="Cambria Math" charset="0"/>
                                </a:rPr>
                                <m:t>𝒙</m:t>
                              </m:r>
                              <m:r>
                                <a:rPr lang="it-IT" sz="2000" b="1" i="1">
                                  <a:latin typeface="Cambria Math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000" b="1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000" b="1" i="1">
                                  <a:latin typeface="Cambria Math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it-IT" sz="2000" b="1" i="1">
                                  <a:latin typeface="Cambria Math" charset="0"/>
                                </a:rPr>
                                <m:t>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2000" b="1" dirty="0"/>
              </a:p>
            </p:txBody>
          </p:sp>
        </mc:Choice>
        <mc:Fallback xmlns="">
          <p:sp>
            <p:nvSpPr>
              <p:cNvPr id="36" name="CasellaDiTesto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6737" y="3519560"/>
                <a:ext cx="1297919" cy="506934"/>
              </a:xfrm>
              <a:prstGeom prst="rect">
                <a:avLst/>
              </a:prstGeom>
              <a:blipFill rotWithShape="0">
                <a:blip r:embed="rId6"/>
                <a:stretch>
                  <a:fillRect t="-115476" r="-39906" b="-17738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ttangolo 36"/>
              <p:cNvSpPr/>
              <p:nvPr/>
            </p:nvSpPr>
            <p:spPr>
              <a:xfrm>
                <a:off x="122158" y="4292139"/>
                <a:ext cx="2980239" cy="1459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it-IT" sz="2400" i="1" smtClean="0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sz="2400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400">
                                        <a:latin typeface="Cambria Math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mr-IN" sz="24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it-IT" sz="240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  <m:r>
                                  <a:rPr lang="it-IT" sz="2400" b="0" i="1" smtClean="0">
                                    <a:latin typeface="Cambria Math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it-IT" sz="2400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it-IT" sz="2400" i="0">
                                        <a:latin typeface="Cambria Math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it-IT" sz="2400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it-IT" sz="2400">
                                        <a:latin typeface="Cambria Math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mr-IN" sz="24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it-IT" sz="240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  <m:r>
                                  <a:rPr lang="it-IT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=−</m:t>
                                </m:r>
                                <m:f>
                                  <m:fPr>
                                    <m:ctrlPr>
                                      <a:rPr lang="mr-IN" sz="24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it-IT" sz="2400" i="1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𝑥</m:t>
                                        </m:r>
                                        <m:r>
                                          <a:rPr lang="it-IT" sz="2400">
                                            <a:latin typeface="Cambria Math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it-IT" sz="2400" i="1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37" name="Rettangolo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158" y="4292139"/>
                <a:ext cx="2980239" cy="145988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CasellaDiTesto 37"/>
          <p:cNvSpPr txBox="1"/>
          <p:nvPr/>
        </p:nvSpPr>
        <p:spPr>
          <a:xfrm>
            <a:off x="3134343" y="4420730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(10)</a:t>
            </a:r>
            <a:endParaRPr lang="it-IT" sz="2000" b="1" dirty="0"/>
          </a:p>
        </p:txBody>
      </p:sp>
      <p:sp>
        <p:nvSpPr>
          <p:cNvPr id="39" name="CasellaDiTesto 38"/>
          <p:cNvSpPr txBox="1"/>
          <p:nvPr/>
        </p:nvSpPr>
        <p:spPr>
          <a:xfrm>
            <a:off x="3159773" y="4963070"/>
            <a:ext cx="625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(11)</a:t>
            </a:r>
            <a:endParaRPr lang="it-IT" sz="2000" b="1" dirty="0"/>
          </a:p>
        </p:txBody>
      </p:sp>
      <p:sp>
        <p:nvSpPr>
          <p:cNvPr id="40" name="Freccia giù 39"/>
          <p:cNvSpPr/>
          <p:nvPr/>
        </p:nvSpPr>
        <p:spPr>
          <a:xfrm rot="16200000">
            <a:off x="4226647" y="4346693"/>
            <a:ext cx="447249" cy="1065363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2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3458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13388" y="491077"/>
            <a:ext cx="8610572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An Ordinary Differential Equation (ODE) of the </a:t>
            </a:r>
            <a:r>
              <a:rPr lang="en-GB" dirty="0"/>
              <a:t>second order can </a:t>
            </a:r>
            <a:r>
              <a:rPr lang="en-GB" dirty="0" smtClean="0"/>
              <a:t>be written as a system of two ODE of the first order: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194910" y="-654"/>
            <a:ext cx="8746958" cy="62654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500" smtClean="0"/>
              <a:t>Appe</a:t>
            </a:r>
            <a:r>
              <a:rPr lang="en-GB" sz="3500"/>
              <a:t>n</a:t>
            </a:r>
            <a:r>
              <a:rPr lang="en-GB" sz="3500" smtClean="0"/>
              <a:t>dix</a:t>
            </a:r>
            <a:r>
              <a:rPr lang="en-GB" sz="3500" dirty="0" smtClean="0"/>
              <a:t>: Invariant (2.1)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/>
              <p:cNvSpPr txBox="1"/>
              <p:nvPr/>
            </p:nvSpPr>
            <p:spPr>
              <a:xfrm>
                <a:off x="161923" y="1562201"/>
                <a:ext cx="1855123" cy="4144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it-IT" sz="2400" i="1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charset="0"/>
                            </a:rPr>
                            <m:t>𝑥</m:t>
                          </m:r>
                        </m:e>
                      </m:acc>
                      <m:r>
                        <a:rPr lang="en-US" sz="2400" i="1">
                          <a:latin typeface="Cambria Math" charset="0"/>
                        </a:rPr>
                        <m:t>+</m:t>
                      </m:r>
                      <m:sSup>
                        <m:sSupPr>
                          <m:ctrlPr>
                            <a:rPr lang="it-IT" sz="2400" i="1">
                              <a:latin typeface="Cambria Math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</m:sSub>
                        </m:e>
                        <m:sup>
                          <m:r>
                            <a:rPr lang="en-US" sz="24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 charset="0"/>
                        </a:rPr>
                        <m:t>𝑥</m:t>
                      </m:r>
                      <m:r>
                        <a:rPr lang="en-US" sz="2400" i="1">
                          <a:latin typeface="Cambria Math" charset="0"/>
                        </a:rPr>
                        <m:t>=0</m:t>
                      </m:r>
                      <m:r>
                        <m:rPr>
                          <m:nor/>
                        </m:rPr>
                        <a:rPr lang="en-US" sz="2400"/>
                        <m:t>	</m:t>
                      </m:r>
                    </m:oMath>
                  </m:oMathPara>
                </a14:m>
                <a:endParaRPr lang="it-IT" sz="1600" b="1" dirty="0"/>
              </a:p>
            </p:txBody>
          </p:sp>
        </mc:Choice>
        <mc:Fallback xmlns="">
          <p:sp>
            <p:nvSpPr>
              <p:cNvPr id="6" name="CasellaDiTes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23" y="1562201"/>
                <a:ext cx="1855123" cy="41440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asellaDiTesto 6"/>
          <p:cNvSpPr txBox="1"/>
          <p:nvPr/>
        </p:nvSpPr>
        <p:spPr>
          <a:xfrm>
            <a:off x="2520149" y="1576500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(6)</a:t>
            </a:r>
            <a:endParaRPr lang="it-IT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ttangolo 7"/>
              <p:cNvSpPr/>
              <p:nvPr/>
            </p:nvSpPr>
            <p:spPr>
              <a:xfrm>
                <a:off x="4164829" y="905093"/>
                <a:ext cx="2276008" cy="17571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it-IT" sz="2400" i="1" smtClean="0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mr-IN" sz="2400" i="1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𝑑𝑥</m:t>
                                    </m:r>
                                  </m:num>
                                  <m:den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𝑑𝑡</m:t>
                                    </m:r>
                                  </m:den>
                                </m:f>
                                <m:r>
                                  <a:rPr lang="it-IT" sz="2400" b="0" i="1" smtClean="0">
                                    <a:latin typeface="Cambria Math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it-IT" sz="2400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mr-IN" sz="2400" i="1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𝑑</m:t>
                                    </m:r>
                                    <m:sSub>
                                      <m:sSubPr>
                                        <m:ctrlPr>
                                          <a:rPr lang="it-IT" sz="2400" i="1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𝑑𝑡</m:t>
                                    </m:r>
                                  </m:den>
                                </m:f>
                                <m:r>
                                  <a:rPr lang="it-IT" sz="2400" i="0">
                                    <a:latin typeface="Cambria Math" charset="0"/>
                                  </a:rPr>
                                  <m:t>=</m:t>
                                </m:r>
                                <m:r>
                                  <a:rPr lang="it-IT" sz="2400" b="0" i="1" smtClean="0">
                                    <a:latin typeface="Cambria Math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it-IT" sz="2400" i="1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it-IT" sz="2400" i="1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2400" i="1">
                                        <a:latin typeface="Cambria Math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it-IT" sz="2400" b="0" i="1" smtClean="0">
                                    <a:latin typeface="Cambria Math" charset="0"/>
                                  </a:rPr>
                                  <m:t>𝑥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8" name="Rettango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4829" y="905093"/>
                <a:ext cx="2276008" cy="175714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8"/>
          <p:cNvSpPr txBox="1"/>
          <p:nvPr/>
        </p:nvSpPr>
        <p:spPr>
          <a:xfrm>
            <a:off x="6478519" y="1212209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(6.1)</a:t>
            </a:r>
            <a:endParaRPr lang="it-IT" sz="2000" b="1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6512928" y="1951108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(6.2)</a:t>
            </a:r>
            <a:endParaRPr lang="it-IT" sz="2000" b="1" dirty="0"/>
          </a:p>
        </p:txBody>
      </p:sp>
      <p:sp>
        <p:nvSpPr>
          <p:cNvPr id="11" name="Freccia giù 10"/>
          <p:cNvSpPr/>
          <p:nvPr/>
        </p:nvSpPr>
        <p:spPr>
          <a:xfrm rot="16200000">
            <a:off x="3499077" y="1482759"/>
            <a:ext cx="326146" cy="608125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70483" y="2750494"/>
            <a:ext cx="2130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𝛂*(6.1) + 𝛃*(6.2):</a:t>
            </a:r>
            <a:endParaRPr lang="it-IT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/>
              <p:cNvSpPr txBox="1"/>
              <p:nvPr/>
            </p:nvSpPr>
            <p:spPr>
              <a:xfrm>
                <a:off x="2224381" y="2572577"/>
                <a:ext cx="3905877" cy="7012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mr-IN" sz="24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𝛼</m:t>
                      </m:r>
                      <m:f>
                        <m:fPr>
                          <m:ctrlPr>
                            <a:rPr lang="mr-IN" sz="24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sz="2400" i="1">
                              <a:latin typeface="Cambria Math" charset="0"/>
                            </a:rPr>
                            <m:t>𝑑</m:t>
                          </m:r>
                          <m:r>
                            <a:rPr lang="it-IT" sz="2400" b="0" i="1" smtClean="0">
                              <a:latin typeface="Cambria Math" charset="0"/>
                            </a:rPr>
                            <m:t>𝑥</m:t>
                          </m:r>
                        </m:num>
                        <m:den>
                          <m:r>
                            <a:rPr lang="it-IT" sz="2400" i="1">
                              <a:latin typeface="Cambria Math" charset="0"/>
                            </a:rPr>
                            <m:t>𝑑𝑡</m:t>
                          </m:r>
                        </m:den>
                      </m:f>
                      <m:r>
                        <a:rPr lang="it-IT" sz="2400" b="0" i="1" smtClean="0">
                          <a:latin typeface="Cambria Math" charset="0"/>
                        </a:rPr>
                        <m:t>+</m:t>
                      </m:r>
                      <m:r>
                        <a:rPr lang="mr-IN" sz="24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𝛽</m:t>
                      </m:r>
                      <m:f>
                        <m:fPr>
                          <m:ctrlPr>
                            <a:rPr lang="mr-IN" sz="24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sz="2400" i="1">
                              <a:latin typeface="Cambria Math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it-IT" sz="2400" i="1">
                              <a:latin typeface="Cambria Math" charset="0"/>
                            </a:rPr>
                            <m:t>𝑑𝑡</m:t>
                          </m:r>
                        </m:den>
                      </m:f>
                      <m:r>
                        <a:rPr lang="it-IT" sz="240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it-IT" sz="24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mr-IN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  <m:r>
                            <a:rPr lang="it-IT" sz="2400" i="1">
                              <a:latin typeface="Cambria Math" charset="0"/>
                            </a:rPr>
                            <m:t>𝑣</m:t>
                          </m:r>
                        </m:e>
                        <m:sub>
                          <m:r>
                            <a:rPr lang="it-IT" sz="2400" i="1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it-IT" sz="2400" b="0" i="1" smtClean="0">
                          <a:latin typeface="Cambria Math" charset="0"/>
                        </a:rPr>
                        <m:t>−</m:t>
                      </m:r>
                      <m:sSup>
                        <m:sSupPr>
                          <m:ctrlPr>
                            <a:rPr lang="it-IT" sz="24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mr-IN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𝛽</m:t>
                          </m:r>
                          <m:sSub>
                            <m:sSubPr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</m:sSub>
                        </m:e>
                        <m:sup>
                          <m:r>
                            <a:rPr lang="en-US" sz="24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it-IT" sz="2400" i="1">
                          <a:latin typeface="Cambria Math" charset="0"/>
                        </a:rPr>
                        <m:t>𝑥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3" name="CasellaDiTes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4381" y="2572577"/>
                <a:ext cx="3905877" cy="70121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/>
              <p:cNvSpPr txBox="1"/>
              <p:nvPr/>
            </p:nvSpPr>
            <p:spPr>
              <a:xfrm>
                <a:off x="2235811" y="3327775"/>
                <a:ext cx="4042389" cy="7012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240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sz="2400" i="1">
                              <a:latin typeface="Cambria Math" charset="0"/>
                            </a:rPr>
                            <m:t>𝑑</m:t>
                          </m:r>
                        </m:num>
                        <m:den>
                          <m:r>
                            <a:rPr lang="it-IT" sz="2400" i="1">
                              <a:latin typeface="Cambria Math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ctrlPr>
                            <a:rPr lang="mr-IN" sz="240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mr-IN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  <m:r>
                            <a:rPr lang="it-IT" sz="2400" i="1">
                              <a:latin typeface="Cambria Math" charset="0"/>
                            </a:rPr>
                            <m:t>𝑥</m:t>
                          </m:r>
                          <m:r>
                            <a:rPr lang="it-IT" sz="2400" i="1">
                              <a:latin typeface="Cambria Math" charset="0"/>
                            </a:rPr>
                            <m:t>+</m:t>
                          </m:r>
                          <m:r>
                            <a:rPr lang="mr-IN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𝛽</m:t>
                          </m:r>
                          <m:sSub>
                            <m:sSubPr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</m:sSub>
                        </m:e>
                      </m:d>
                      <m:r>
                        <a:rPr lang="it-IT" sz="240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it-IT" sz="24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mr-IN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  <m:r>
                            <a:rPr lang="it-IT" sz="2400" i="1">
                              <a:latin typeface="Cambria Math" charset="0"/>
                            </a:rPr>
                            <m:t>𝑣</m:t>
                          </m:r>
                        </m:e>
                        <m:sub>
                          <m:r>
                            <a:rPr lang="it-IT" sz="2400" i="1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it-IT" sz="2400" b="0" i="1" smtClean="0">
                          <a:latin typeface="Cambria Math" charset="0"/>
                        </a:rPr>
                        <m:t>−</m:t>
                      </m:r>
                      <m:sSup>
                        <m:sSupPr>
                          <m:ctrlPr>
                            <a:rPr lang="it-IT" sz="24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mr-IN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𝛽</m:t>
                          </m:r>
                          <m:sSub>
                            <m:sSubPr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</m:sSub>
                        </m:e>
                        <m:sup>
                          <m:r>
                            <a:rPr lang="en-US" sz="24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it-IT" sz="2400" i="1">
                          <a:latin typeface="Cambria Math" charset="0"/>
                        </a:rPr>
                        <m:t>𝑥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4" name="CasellaDiTes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5811" y="3327775"/>
                <a:ext cx="4042389" cy="70121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/>
              <p:cNvSpPr txBox="1"/>
              <p:nvPr/>
            </p:nvSpPr>
            <p:spPr>
              <a:xfrm>
                <a:off x="133378" y="4019420"/>
                <a:ext cx="66264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In order to have this quantity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mr-IN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mr-IN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𝛼</m:t>
                        </m:r>
                        <m:r>
                          <a:rPr lang="it-IT" i="1">
                            <a:latin typeface="Cambria Math" charset="0"/>
                          </a:rPr>
                          <m:t>𝑥</m:t>
                        </m:r>
                        <m:r>
                          <a:rPr lang="it-IT" i="1">
                            <a:latin typeface="Cambria Math" charset="0"/>
                          </a:rPr>
                          <m:t>+</m:t>
                        </m:r>
                        <m:r>
                          <a:rPr lang="mr-IN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𝛽</m:t>
                        </m:r>
                        <m:sSub>
                          <m:sSubPr>
                            <m:ctrlPr>
                              <a:rPr lang="it-IT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it-IT" i="1">
                                <a:latin typeface="Cambria Math" charset="0"/>
                              </a:rPr>
                              <m:t>𝑥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dirty="0" smtClean="0"/>
                  <a:t> constant with the time:</a:t>
                </a:r>
                <a:endParaRPr lang="en-GB" dirty="0"/>
              </a:p>
            </p:txBody>
          </p:sp>
        </mc:Choice>
        <mc:Fallback xmlns="">
          <p:sp>
            <p:nvSpPr>
              <p:cNvPr id="15" name="CasellaDiTes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378" y="4019420"/>
                <a:ext cx="6626429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828" t="-8197" b="-2459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/>
              <p:cNvSpPr txBox="1"/>
              <p:nvPr/>
            </p:nvSpPr>
            <p:spPr>
              <a:xfrm>
                <a:off x="201591" y="4467436"/>
                <a:ext cx="2379306" cy="4014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mr-IN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  <m:r>
                            <a:rPr lang="it-IT" sz="2400" i="1">
                              <a:latin typeface="Cambria Math" charset="0"/>
                            </a:rPr>
                            <m:t>𝑣</m:t>
                          </m:r>
                        </m:e>
                        <m:sub>
                          <m:r>
                            <a:rPr lang="it-IT" sz="2400" i="1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it-IT" sz="2400" i="1">
                          <a:latin typeface="Cambria Math" charset="0"/>
                        </a:rPr>
                        <m:t>−</m:t>
                      </m:r>
                      <m:sSup>
                        <m:sSupPr>
                          <m:ctrlPr>
                            <a:rPr lang="it-IT" sz="24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mr-IN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𝛽</m:t>
                          </m:r>
                          <m:sSub>
                            <m:sSubPr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</m:sSub>
                        </m:e>
                        <m:sup>
                          <m:r>
                            <a:rPr lang="en-US" sz="24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it-IT" sz="2400" i="1">
                          <a:latin typeface="Cambria Math" charset="0"/>
                        </a:rPr>
                        <m:t>𝑥</m:t>
                      </m:r>
                      <m:r>
                        <a:rPr lang="it-IT" sz="2400" b="0" i="1" smtClean="0">
                          <a:latin typeface="Cambria Math" charset="0"/>
                        </a:rPr>
                        <m:t>=0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6" name="CasellaDiTes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591" y="4467436"/>
                <a:ext cx="2379306" cy="40145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Freccia giù 16"/>
          <p:cNvSpPr/>
          <p:nvPr/>
        </p:nvSpPr>
        <p:spPr>
          <a:xfrm rot="16200000">
            <a:off x="3076296" y="4376063"/>
            <a:ext cx="326146" cy="608125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/>
              <p:cNvSpPr txBox="1"/>
              <p:nvPr/>
            </p:nvSpPr>
            <p:spPr>
              <a:xfrm>
                <a:off x="3822170" y="4350301"/>
                <a:ext cx="1603388" cy="6955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mr-IN" sz="2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𝛽</m:t>
                      </m:r>
                      <m:r>
                        <a:rPr lang="it-IT" sz="2400" b="0" i="1" smtClean="0">
                          <a:latin typeface="Cambria Math" charset="0"/>
                        </a:rPr>
                        <m:t>=</m:t>
                      </m:r>
                      <m:r>
                        <a:rPr lang="mr-IN" sz="2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𝛼</m:t>
                      </m:r>
                      <m:f>
                        <m:fPr>
                          <m:ctrlPr>
                            <a:rPr lang="mr-IN" sz="240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it-IT" sz="2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2400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sz="2400" i="1">
                              <a:latin typeface="Cambria Math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8" name="CasellaDiTesto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2170" y="4350301"/>
                <a:ext cx="1603388" cy="69557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/>
              <p:cNvSpPr txBox="1"/>
              <p:nvPr/>
            </p:nvSpPr>
            <p:spPr>
              <a:xfrm>
                <a:off x="192706" y="5308766"/>
                <a:ext cx="3751925" cy="8373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mr-IN" sz="240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mr-IN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  <m:r>
                            <a:rPr lang="it-IT" sz="24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𝑥</m:t>
                          </m:r>
                          <m:r>
                            <a:rPr lang="it-IT" sz="2400" i="1">
                              <a:latin typeface="Cambria Math" charset="0"/>
                            </a:rPr>
                            <m:t>+</m:t>
                          </m:r>
                          <m:r>
                            <a:rPr lang="mr-IN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𝛽</m:t>
                          </m:r>
                          <m:sSub>
                            <m:sSubPr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</m:sSub>
                        </m:e>
                      </m:d>
                      <m:r>
                        <a:rPr lang="it-IT" sz="240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240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mr-IN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num>
                        <m:den>
                          <m:r>
                            <a:rPr lang="it-IT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𝑥</m:t>
                          </m:r>
                        </m:den>
                      </m:f>
                      <m:d>
                        <m:dPr>
                          <m:ctrlPr>
                            <a:rPr lang="mr-IN" sz="2400" i="1" smtClean="0">
                              <a:latin typeface="Cambria Math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mr-IN" sz="240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sz="2400" b="0" i="1" smtClean="0">
                              <a:latin typeface="Cambria Math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mr-IN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mr-IN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it-IT" sz="24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it-IT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4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it-IT" sz="24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19" name="CasellaDiTesto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706" y="5308766"/>
                <a:ext cx="3751925" cy="83734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asellaDiTesto 19"/>
          <p:cNvSpPr txBox="1"/>
          <p:nvPr/>
        </p:nvSpPr>
        <p:spPr>
          <a:xfrm>
            <a:off x="148439" y="4998370"/>
            <a:ext cx="34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Substituting (14) in the invariant:</a:t>
            </a:r>
            <a:endParaRPr lang="en-GB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5510066" y="4434350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(21)</a:t>
            </a:r>
            <a:endParaRPr lang="it-IT" sz="2000" b="1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5510066" y="5495624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(22)</a:t>
            </a:r>
            <a:endParaRPr lang="it-IT" sz="2000" b="1" dirty="0"/>
          </a:p>
        </p:txBody>
      </p:sp>
      <p:sp>
        <p:nvSpPr>
          <p:cNvPr id="24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2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3347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66</a:t>
            </a:fld>
            <a:endParaRPr lang="en-US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13388" y="548227"/>
            <a:ext cx="6907502" cy="2031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In order to have the same invariant (13), we can choose </a:t>
            </a:r>
            <a:r>
              <a:rPr lang="it-IT" i="1" dirty="0" smtClean="0"/>
              <a:t>𝛂</a:t>
            </a:r>
            <a:r>
              <a:rPr lang="en-GB" dirty="0" smtClean="0"/>
              <a:t>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ttangolo 4"/>
              <p:cNvSpPr/>
              <p:nvPr/>
            </p:nvSpPr>
            <p:spPr>
              <a:xfrm>
                <a:off x="241933" y="883929"/>
                <a:ext cx="2229521" cy="7838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mr-IN" sz="24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𝛼</m:t>
                      </m:r>
                      <m:r>
                        <a:rPr lang="it-IT" sz="2400" b="0" i="1" dirty="0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24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sz="2400" i="1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it-IT" sz="2400" i="1">
                              <a:latin typeface="Cambria Math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4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i="1">
                              <a:latin typeface="Cambria Math" charset="0"/>
                            </a:rPr>
                            <m:t>𝑚</m:t>
                          </m:r>
                        </m:e>
                        <m:sub>
                          <m:r>
                            <a:rPr lang="it-IT" sz="2400" i="1">
                              <a:latin typeface="Cambria Math" charset="0"/>
                            </a:rPr>
                            <m:t>𝑒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</m:sSub>
                        </m:e>
                        <m:sup>
                          <m:r>
                            <a:rPr lang="it-IT" sz="24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it-IT" sz="2400" b="0" i="1" smtClean="0">
                          <a:latin typeface="Cambria Math" charset="0"/>
                        </a:rPr>
                        <m:t>𝑥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5" name="Rettango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933" y="883929"/>
                <a:ext cx="2229521" cy="78380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sellaDiTesto 5"/>
          <p:cNvSpPr txBox="1"/>
          <p:nvPr/>
        </p:nvSpPr>
        <p:spPr>
          <a:xfrm>
            <a:off x="2822163" y="1065928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(23)</a:t>
            </a:r>
            <a:endParaRPr lang="it-IT" sz="2000" b="1" dirty="0"/>
          </a:p>
        </p:txBody>
      </p:sp>
      <p:sp>
        <p:nvSpPr>
          <p:cNvPr id="7" name="Freccia giù 6"/>
          <p:cNvSpPr/>
          <p:nvPr/>
        </p:nvSpPr>
        <p:spPr>
          <a:xfrm rot="16200000">
            <a:off x="3727857" y="961920"/>
            <a:ext cx="326146" cy="608125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/>
              <p:cNvSpPr txBox="1"/>
              <p:nvPr/>
            </p:nvSpPr>
            <p:spPr>
              <a:xfrm>
                <a:off x="4375227" y="903823"/>
                <a:ext cx="1601592" cy="691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mr-IN" sz="24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𝛽</m:t>
                      </m:r>
                      <m:r>
                        <a:rPr lang="it-IT" sz="2400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24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sz="2400" i="1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it-IT" sz="2400" i="1">
                              <a:latin typeface="Cambria Math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4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i="1">
                              <a:latin typeface="Cambria Math" charset="0"/>
                            </a:rPr>
                            <m:t>𝑚</m:t>
                          </m:r>
                        </m:e>
                        <m:sub>
                          <m:r>
                            <a:rPr lang="it-IT" sz="2400" i="1">
                              <a:latin typeface="Cambria Math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it-IT" sz="24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i="1">
                              <a:latin typeface="Cambria Math" charset="0"/>
                            </a:rPr>
                            <m:t>𝑣</m:t>
                          </m:r>
                        </m:e>
                        <m:sub>
                          <m:r>
                            <a:rPr lang="it-IT" sz="2400" i="1">
                              <a:latin typeface="Cambria Math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8" name="CasellaDiTes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5227" y="903823"/>
                <a:ext cx="1601592" cy="69147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8"/>
          <p:cNvSpPr txBox="1"/>
          <p:nvPr/>
        </p:nvSpPr>
        <p:spPr>
          <a:xfrm>
            <a:off x="5995297" y="995655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(24)</a:t>
            </a:r>
            <a:endParaRPr lang="it-IT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/>
              <p:cNvSpPr txBox="1"/>
              <p:nvPr/>
            </p:nvSpPr>
            <p:spPr>
              <a:xfrm>
                <a:off x="325558" y="1698528"/>
                <a:ext cx="4684231" cy="8373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mr-IN" sz="2400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mr-IN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  <m:r>
                            <a:rPr lang="it-IT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𝑥</m:t>
                          </m:r>
                          <m:r>
                            <a:rPr lang="it-IT" sz="2400" i="1">
                              <a:latin typeface="Cambria Math" charset="0"/>
                            </a:rPr>
                            <m:t>+</m:t>
                          </m:r>
                          <m:r>
                            <a:rPr lang="mr-IN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𝛽</m:t>
                          </m:r>
                          <m:sSub>
                            <m:sSubPr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</m:sSub>
                        </m:e>
                      </m:d>
                      <m:r>
                        <a:rPr lang="it-IT" sz="240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24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sz="2400" i="1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it-IT" sz="2400" i="1">
                              <a:latin typeface="Cambria Math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4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i="1">
                              <a:latin typeface="Cambria Math" charset="0"/>
                            </a:rPr>
                            <m:t>𝑚</m:t>
                          </m:r>
                        </m:e>
                        <m:sub>
                          <m:r>
                            <a:rPr lang="it-IT" sz="2400" i="1">
                              <a:latin typeface="Cambria Math" charset="0"/>
                            </a:rPr>
                            <m:t>𝑒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</m:sSub>
                        </m:e>
                        <m:sup>
                          <m:r>
                            <a:rPr lang="it-IT" sz="24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mr-IN" sz="2400" i="1" smtClean="0">
                              <a:latin typeface="Cambria Math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mr-IN" sz="240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sz="2400" b="0" i="1" smtClean="0">
                              <a:latin typeface="Cambria Math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mr-IN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mr-IN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it-IT" sz="24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it-IT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4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it-IT" sz="24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10" name="CasellaDiTes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558" y="1698528"/>
                <a:ext cx="4684231" cy="83734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asellaDiTesto 10"/>
          <p:cNvSpPr txBox="1"/>
          <p:nvPr/>
        </p:nvSpPr>
        <p:spPr>
          <a:xfrm>
            <a:off x="5995296" y="1917145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(25)</a:t>
            </a:r>
            <a:endParaRPr lang="it-IT" sz="2000" b="1" dirty="0"/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6" t="15315" r="10330" b="13400"/>
          <a:stretch/>
        </p:blipFill>
        <p:spPr>
          <a:xfrm>
            <a:off x="4237151" y="2682786"/>
            <a:ext cx="662475" cy="720000"/>
          </a:xfrm>
          <a:prstGeom prst="rect">
            <a:avLst/>
          </a:prstGeom>
        </p:spPr>
      </p:pic>
      <p:sp>
        <p:nvSpPr>
          <p:cNvPr id="14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6" name="Titolo 1"/>
          <p:cNvSpPr txBox="1">
            <a:spLocks/>
          </p:cNvSpPr>
          <p:nvPr/>
        </p:nvSpPr>
        <p:spPr>
          <a:xfrm>
            <a:off x="194910" y="-654"/>
            <a:ext cx="8746958" cy="62654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500" dirty="0" smtClean="0"/>
              <a:t>Appe</a:t>
            </a:r>
            <a:r>
              <a:rPr lang="en-GB" sz="3500" dirty="0"/>
              <a:t>n</a:t>
            </a:r>
            <a:r>
              <a:rPr lang="en-GB" sz="3500" dirty="0" smtClean="0"/>
              <a:t>dix: Invariant (2.2)</a:t>
            </a:r>
          </a:p>
        </p:txBody>
      </p:sp>
    </p:spTree>
    <p:extLst>
      <p:ext uri="{BB962C8B-B14F-4D97-AF65-F5344CB8AC3E}">
        <p14:creationId xmlns:p14="http://schemas.microsoft.com/office/powerpoint/2010/main" val="189964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magine 4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" r="7825"/>
          <a:stretch/>
        </p:blipFill>
        <p:spPr>
          <a:xfrm>
            <a:off x="-1" y="831693"/>
            <a:ext cx="4561841" cy="2940000"/>
          </a:xfrm>
          <a:prstGeom prst="rect">
            <a:avLst/>
          </a:prstGeom>
        </p:spPr>
      </p:pic>
      <p:pic>
        <p:nvPicPr>
          <p:cNvPr id="42" name="Immagine 4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8" r="7626"/>
          <a:stretch/>
        </p:blipFill>
        <p:spPr>
          <a:xfrm>
            <a:off x="4561840" y="831693"/>
            <a:ext cx="4582160" cy="294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ttangolo 26"/>
              <p:cNvSpPr/>
              <p:nvPr/>
            </p:nvSpPr>
            <p:spPr>
              <a:xfrm>
                <a:off x="16492" y="4712196"/>
                <a:ext cx="1969514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1600" i="1" smtClean="0">
                              <a:latin typeface="Cambria Math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latin typeface="Cambria Math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</m:sSub>
                        </m:e>
                        <m:sup>
                          <m:r>
                            <a:rPr lang="it-IT" sz="16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it-IT" sz="1600" i="1">
                          <a:latin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it-IT" sz="1600" i="1">
                              <a:latin typeface="Cambria Math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it-IT" sz="16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latin typeface="Cambria Math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it-IT" sz="1600">
                                  <a:latin typeface="Cambria Math" charset="0"/>
                                </a:rPr>
                                <m:t>0</m:t>
                              </m:r>
                            </m:sub>
                          </m:sSub>
                        </m:e>
                        <m:sup>
                          <m:r>
                            <a:rPr lang="it-IT" sz="16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it-IT" sz="1600" i="1">
                          <a:latin typeface="Cambria Math" charset="0"/>
                        </a:rPr>
                        <m:t>+</m:t>
                      </m:r>
                      <m:sSup>
                        <m:sSupPr>
                          <m:ctrlPr>
                            <a:rPr lang="it-IT" sz="1600" i="1">
                              <a:latin typeface="Cambria Math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mr-IN" sz="1600" i="1">
                                  <a:latin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  <m:r>
                                        <a:rPr lang="it-IT" sz="1600">
                                          <a:latin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 sz="16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7" name="Rettangolo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92" y="4712196"/>
                <a:ext cx="1969514" cy="6127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/>
              <p:cNvSpPr txBox="1"/>
              <p:nvPr/>
            </p:nvSpPr>
            <p:spPr>
              <a:xfrm>
                <a:off x="493099" y="3815957"/>
                <a:ext cx="3274935" cy="4744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charset="0"/>
                        </a:rPr>
                        <m:t>𝑥</m:t>
                      </m:r>
                      <m:d>
                        <m:dPr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charset="0"/>
                            </a:rPr>
                            <m:t>𝑧</m:t>
                          </m:r>
                        </m:e>
                      </m:d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mr-IN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i="1">
                                      <a:latin typeface="Cambria Math" charset="0"/>
                                    </a:rPr>
                                    <m:t>𝑐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mr-IN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i="1">
                                      <a:latin typeface="Cambria Math" charset="0"/>
                                    </a:rPr>
                                    <m:t>𝑧</m:t>
                                  </m:r>
                                  <m:r>
                                    <a:rPr lang="it-IT" i="1">
                                      <a:latin typeface="Cambria Math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it-IT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it-IT" sz="1400" b="1" dirty="0"/>
              </a:p>
            </p:txBody>
          </p:sp>
        </mc:Choice>
        <mc:Fallback xmlns="">
          <p:sp>
            <p:nvSpPr>
              <p:cNvPr id="14" name="CasellaDiTes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099" y="3815957"/>
                <a:ext cx="3274935" cy="47442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asellaDiTesto 14"/>
          <p:cNvSpPr txBox="1"/>
          <p:nvPr/>
        </p:nvSpPr>
        <p:spPr>
          <a:xfrm>
            <a:off x="4149309" y="386076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(9)</a:t>
            </a:r>
            <a:endParaRPr lang="it-IT" b="1" dirty="0"/>
          </a:p>
        </p:txBody>
      </p:sp>
      <p:sp>
        <p:nvSpPr>
          <p:cNvPr id="16" name="Cornice 15"/>
          <p:cNvSpPr/>
          <p:nvPr/>
        </p:nvSpPr>
        <p:spPr>
          <a:xfrm>
            <a:off x="1209485" y="3882138"/>
            <a:ext cx="339194" cy="377010"/>
          </a:xfrm>
          <a:prstGeom prst="frame">
            <a:avLst>
              <a:gd name="adj1" fmla="val 798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17" name="Connettore 2 16"/>
          <p:cNvCxnSpPr/>
          <p:nvPr/>
        </p:nvCxnSpPr>
        <p:spPr>
          <a:xfrm flipV="1">
            <a:off x="1209485" y="4274543"/>
            <a:ext cx="135002" cy="27644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10999" y="4483041"/>
            <a:ext cx="3241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Oscillation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Amplitude</a:t>
            </a:r>
            <a:r>
              <a:rPr lang="it-IT" dirty="0" smtClean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19" name="Cornice 18"/>
          <p:cNvSpPr/>
          <p:nvPr/>
        </p:nvSpPr>
        <p:spPr>
          <a:xfrm>
            <a:off x="3325244" y="3882138"/>
            <a:ext cx="334264" cy="376907"/>
          </a:xfrm>
          <a:prstGeom prst="frame">
            <a:avLst>
              <a:gd name="adj1" fmla="val 805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20" name="Connettore 2 19"/>
          <p:cNvCxnSpPr/>
          <p:nvPr/>
        </p:nvCxnSpPr>
        <p:spPr>
          <a:xfrm flipH="1" flipV="1">
            <a:off x="3659508" y="4227667"/>
            <a:ext cx="1701796" cy="32331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5339796" y="4449588"/>
            <a:ext cx="2851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Oscillation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phase</a:t>
            </a:r>
            <a:r>
              <a:rPr lang="it-IT" dirty="0" smtClean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22" name="Cornice 21"/>
          <p:cNvSpPr/>
          <p:nvPr/>
        </p:nvSpPr>
        <p:spPr>
          <a:xfrm>
            <a:off x="2701184" y="3884595"/>
            <a:ext cx="329975" cy="343072"/>
          </a:xfrm>
          <a:prstGeom prst="frame">
            <a:avLst>
              <a:gd name="adj1" fmla="val 805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23" name="Connettore 2 22"/>
          <p:cNvCxnSpPr/>
          <p:nvPr/>
        </p:nvCxnSpPr>
        <p:spPr>
          <a:xfrm flipH="1" flipV="1">
            <a:off x="3015541" y="4227667"/>
            <a:ext cx="746199" cy="32331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CasellaDiTesto 23"/>
          <p:cNvSpPr txBox="1"/>
          <p:nvPr/>
        </p:nvSpPr>
        <p:spPr>
          <a:xfrm>
            <a:off x="2845472" y="4452235"/>
            <a:ext cx="21680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Traslation</a:t>
            </a:r>
            <a:r>
              <a:rPr lang="it-IT" dirty="0" smtClean="0">
                <a:solidFill>
                  <a:srgbClr val="FF0000"/>
                </a:solidFill>
              </a:rPr>
              <a:t> in </a:t>
            </a:r>
            <a:r>
              <a:rPr lang="it-IT" i="1" dirty="0" err="1" smtClean="0">
                <a:solidFill>
                  <a:srgbClr val="FF0000"/>
                </a:solidFill>
              </a:rPr>
              <a:t>z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axis</a:t>
            </a:r>
            <a:r>
              <a:rPr lang="it-IT" dirty="0" smtClean="0">
                <a:solidFill>
                  <a:srgbClr val="FF0000"/>
                </a:solidFill>
              </a:rPr>
              <a:t>:</a:t>
            </a:r>
          </a:p>
          <a:p>
            <a:r>
              <a:rPr lang="it-IT" sz="1600" i="1" dirty="0"/>
              <a:t>z</a:t>
            </a:r>
            <a:r>
              <a:rPr lang="it-IT" sz="1600" i="1" baseline="-25000" dirty="0" smtClean="0"/>
              <a:t>0</a:t>
            </a:r>
            <a:r>
              <a:rPr lang="it-IT" sz="1600" i="1" dirty="0" smtClean="0"/>
              <a:t> = 2𝜎</a:t>
            </a:r>
            <a:r>
              <a:rPr lang="it-IT" sz="1600" i="1" baseline="-25000" dirty="0" err="1" smtClean="0"/>
              <a:t>z</a:t>
            </a:r>
            <a:endParaRPr lang="it-IT" sz="1600" i="1" baseline="-25000" dirty="0" smtClean="0"/>
          </a:p>
        </p:txBody>
      </p:sp>
      <p:sp>
        <p:nvSpPr>
          <p:cNvPr id="25" name="Cornice 24"/>
          <p:cNvSpPr/>
          <p:nvPr/>
        </p:nvSpPr>
        <p:spPr>
          <a:xfrm>
            <a:off x="1941104" y="3756196"/>
            <a:ext cx="381066" cy="282527"/>
          </a:xfrm>
          <a:prstGeom prst="frame">
            <a:avLst>
              <a:gd name="adj1" fmla="val 805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26" name="Connettore 2 25"/>
          <p:cNvCxnSpPr/>
          <p:nvPr/>
        </p:nvCxnSpPr>
        <p:spPr>
          <a:xfrm flipH="1" flipV="1">
            <a:off x="2142788" y="4038723"/>
            <a:ext cx="696623" cy="108378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asellaDiTesto 27"/>
          <p:cNvSpPr txBox="1"/>
          <p:nvPr/>
        </p:nvSpPr>
        <p:spPr>
          <a:xfrm>
            <a:off x="1936538" y="4851133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(12)</a:t>
            </a:r>
            <a:endParaRPr lang="it-IT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ttangolo 37"/>
              <p:cNvSpPr/>
              <p:nvPr/>
            </p:nvSpPr>
            <p:spPr>
              <a:xfrm>
                <a:off x="352140" y="514257"/>
                <a:ext cx="7122463" cy="3954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goal</m:t>
                        </m:r>
                      </m:sub>
                    </m:sSub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=0.1</m:t>
                    </m:r>
                  </m:oMath>
                </a14:m>
                <a:r>
                  <a:rPr lang="it-IT" dirty="0" smtClean="0"/>
                  <a:t> mm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ygoal</m:t>
                        </m:r>
                      </m:sub>
                    </m:sSub>
                    <m:r>
                      <a:rPr lang="it-IT" i="1">
                        <a:latin typeface="Cambria Math" charset="0"/>
                        <a:ea typeface="Cambria Math" charset="0"/>
                        <a:cs typeface="Cambria Math" charset="0"/>
                      </a:rPr>
                      <m:t>=0.1</m:t>
                    </m:r>
                  </m:oMath>
                </a14:m>
                <a:r>
                  <a:rPr lang="it-IT" dirty="0"/>
                  <a:t> </a:t>
                </a:r>
                <a:r>
                  <a:rPr lang="it-IT" dirty="0" smtClean="0"/>
                  <a:t>mm</a:t>
                </a:r>
                <a:r>
                  <a:rPr lang="it-IT" dirty="0"/>
                  <a:t>		</a:t>
                </a:r>
                <a:r>
                  <a:rPr lang="en-GB" dirty="0"/>
                  <a:t>at bunch </a:t>
                </a:r>
                <a:r>
                  <a:rPr lang="en-GB" dirty="0" smtClean="0"/>
                  <a:t>start</a:t>
                </a:r>
                <a:endParaRPr lang="en-GB" dirty="0"/>
              </a:p>
            </p:txBody>
          </p:sp>
        </mc:Choice>
        <mc:Fallback xmlns="">
          <p:sp>
            <p:nvSpPr>
              <p:cNvPr id="38" name="Rettangolo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140" y="514257"/>
                <a:ext cx="7122463" cy="395493"/>
              </a:xfrm>
              <a:prstGeom prst="rect">
                <a:avLst/>
              </a:prstGeom>
              <a:blipFill rotWithShape="0">
                <a:blip r:embed="rId6"/>
                <a:stretch>
                  <a:fillRect t="-7692" b="-1692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CasellaDiTesto 28"/>
          <p:cNvSpPr txBox="1"/>
          <p:nvPr/>
        </p:nvSpPr>
        <p:spPr>
          <a:xfrm>
            <a:off x="1950629" y="5122509"/>
            <a:ext cx="3567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Oscillation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A</a:t>
            </a:r>
            <a:r>
              <a:rPr lang="it-IT" dirty="0" err="1" smtClean="0">
                <a:solidFill>
                  <a:srgbClr val="FF0000"/>
                </a:solidFill>
              </a:rPr>
              <a:t>ngular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Frequency</a:t>
            </a:r>
            <a:r>
              <a:rPr lang="it-IT" dirty="0" smtClean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30" name="CasellaDiTesto 29"/>
          <p:cNvSpPr txBox="1"/>
          <p:nvPr/>
        </p:nvSpPr>
        <p:spPr>
          <a:xfrm>
            <a:off x="4573206" y="5643270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(3)</a:t>
            </a:r>
            <a:endParaRPr lang="it-IT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ttangolo 30"/>
              <p:cNvSpPr/>
              <p:nvPr/>
            </p:nvSpPr>
            <p:spPr>
              <a:xfrm>
                <a:off x="5353096" y="4730954"/>
                <a:ext cx="2584938" cy="7535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𝜑</m:t>
                          </m:r>
                        </m:e>
                        <m:sub>
                          <m:r>
                            <a:rPr lang="it-IT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it-IT" sz="16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=−</m:t>
                      </m:r>
                      <m:sSub>
                        <m:sSubPr>
                          <m:ctrlPr>
                            <a:rPr lang="en-US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𝑎𝑟𝑐𝑡𝑎𝑛</m:t>
                          </m:r>
                        </m:e>
                        <m:sub>
                          <m:r>
                            <a:rPr lang="it-IT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𝐼𝑉</m:t>
                          </m:r>
                        </m:sub>
                      </m:sSub>
                      <m:d>
                        <m:dPr>
                          <m:ctrlPr>
                            <a:rPr lang="mr-IN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mr-IN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f>
                                <m:fPr>
                                  <m:type m:val="skw"/>
                                  <m:ctrlPr>
                                    <a:rPr lang="mr-IN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  <m:r>
                                        <a:rPr lang="it-IT" sz="1600">
                                          <a:latin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den>
                              </m:f>
                            </m:num>
                            <m:den>
                              <m:sSub>
                                <m:sSubPr>
                                  <m:ctrlPr>
                                    <a:rPr lang="it-IT" sz="16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sz="1600">
                                      <a:latin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31" name="Rettangolo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3096" y="4730954"/>
                <a:ext cx="2584938" cy="75354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CasellaDiTesto 31"/>
          <p:cNvSpPr txBox="1"/>
          <p:nvPr/>
        </p:nvSpPr>
        <p:spPr>
          <a:xfrm>
            <a:off x="8091765" y="4964383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(13)</a:t>
            </a:r>
            <a:endParaRPr lang="it-IT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asellaDiTesto 32"/>
              <p:cNvSpPr txBox="1"/>
              <p:nvPr/>
            </p:nvSpPr>
            <p:spPr>
              <a:xfrm>
                <a:off x="1850470" y="5435373"/>
                <a:ext cx="2471446" cy="7275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latin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it-IT" sz="1600" b="0" i="1" smtClean="0">
                          <a:latin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mr-IN" sz="1600" b="0" i="1" smtClean="0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mr-IN" sz="1600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charset="0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charset="0"/>
                                    </a:rPr>
                                    <m:t>𝑧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sz="1600" b="0" i="1" smtClean="0">
                                  <a:latin typeface="Cambria Math" charset="0"/>
                                </a:rPr>
                                <m:t>2</m:t>
                              </m:r>
                              <m:r>
                                <a:rPr lang="it-IT" sz="16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it-IT" sz="16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sz="16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sz="1600" b="0" i="1" smtClean="0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mr-IN" sz="160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it-IT" sz="1600" b="0" i="1" smtClean="0">
                                      <a:latin typeface="Cambria Math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16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rad>
                    </m:oMath>
                  </m:oMathPara>
                </a14:m>
                <a:endParaRPr lang="it-IT" sz="1600" b="1" dirty="0"/>
              </a:p>
            </p:txBody>
          </p:sp>
        </mc:Choice>
        <mc:Fallback xmlns="">
          <p:sp>
            <p:nvSpPr>
              <p:cNvPr id="33" name="CasellaDiTesto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0470" y="5435373"/>
                <a:ext cx="2471446" cy="72750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CasellaDiTesto 34"/>
          <p:cNvSpPr txBox="1"/>
          <p:nvPr/>
        </p:nvSpPr>
        <p:spPr>
          <a:xfrm>
            <a:off x="6298532" y="5643270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(4)</a:t>
            </a:r>
            <a:endParaRPr lang="it-IT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ttangolo 38"/>
              <p:cNvSpPr/>
              <p:nvPr/>
            </p:nvSpPr>
            <p:spPr>
              <a:xfrm>
                <a:off x="5040000" y="5547431"/>
                <a:ext cx="1143838" cy="5517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e>
                        <m:sub>
                          <m:r>
                            <a:rPr lang="it-IT" sz="1600" i="1">
                              <a:latin typeface="Cambria Math" charset="0"/>
                            </a:rPr>
                            <m:t>𝑧</m:t>
                          </m:r>
                        </m:sub>
                      </m:sSub>
                      <m:r>
                        <a:rPr lang="it-IT" sz="1600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600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latin typeface="Cambria Math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>
                            <a:rPr lang="it-IT" sz="1600" b="0" i="1" smtClean="0">
                              <a:latin typeface="Cambria Math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39" name="Rettangolo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0" y="5547431"/>
                <a:ext cx="1143838" cy="55175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itolo 1"/>
          <p:cNvSpPr txBox="1">
            <a:spLocks/>
          </p:cNvSpPr>
          <p:nvPr/>
        </p:nvSpPr>
        <p:spPr>
          <a:xfrm>
            <a:off x="66907" y="30212"/>
            <a:ext cx="8976731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Gaussian Longitudinal Bunch </a:t>
            </a:r>
            <a:r>
              <a:rPr lang="en-GB" sz="3200" dirty="0"/>
              <a:t>Profile: Drift </a:t>
            </a:r>
            <a:r>
              <a:rPr lang="en-GB" sz="3200" dirty="0" smtClean="0"/>
              <a:t>Space</a:t>
            </a:r>
            <a:endParaRPr lang="en-GB" sz="3200" dirty="0"/>
          </a:p>
        </p:txBody>
      </p:sp>
      <p:sp>
        <p:nvSpPr>
          <p:cNvPr id="3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40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7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68</a:t>
            </a:fld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" r="8277"/>
          <a:stretch/>
        </p:blipFill>
        <p:spPr>
          <a:xfrm>
            <a:off x="91440" y="833120"/>
            <a:ext cx="4511040" cy="2940000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0" y="3744596"/>
            <a:ext cx="91440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000" dirty="0">
                <a:solidFill>
                  <a:srgbClr val="FF0000"/>
                </a:solidFill>
              </a:rPr>
              <a:t>D</a:t>
            </a:r>
            <a:r>
              <a:rPr lang="en-GB" sz="2000" dirty="0" smtClean="0">
                <a:solidFill>
                  <a:srgbClr val="FF0000"/>
                </a:solidFill>
              </a:rPr>
              <a:t>iscrepancy </a:t>
            </a:r>
            <a:r>
              <a:rPr lang="en-GB" sz="2000" dirty="0" smtClean="0"/>
              <a:t>between the theoretical predictions and the simulations</a:t>
            </a:r>
          </a:p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The </a:t>
            </a:r>
            <a:r>
              <a:rPr lang="en-GB" sz="2000" dirty="0" smtClean="0">
                <a:solidFill>
                  <a:srgbClr val="FF0000"/>
                </a:solidFill>
              </a:rPr>
              <a:t>magnetic field </a:t>
            </a:r>
            <a:r>
              <a:rPr lang="en-GB" sz="2000" dirty="0" smtClean="0"/>
              <a:t>force on the electrons might be non-negligible compared to the electric field: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 smtClean="0"/>
              <a:t>considering only the part of the bunch where there are more protons (in the longitudinal centre, for example in the range ±</a:t>
            </a:r>
            <a:r>
              <a:rPr lang="it-IT" i="1" dirty="0" smtClean="0"/>
              <a:t>2</a:t>
            </a:r>
            <a:r>
              <a:rPr lang="it-IT" i="1" dirty="0"/>
              <a:t>𝜎</a:t>
            </a:r>
            <a:r>
              <a:rPr lang="it-IT" i="1" baseline="-25000" dirty="0" err="1" smtClean="0"/>
              <a:t>z</a:t>
            </a:r>
            <a:r>
              <a:rPr lang="en-GB" dirty="0" smtClean="0"/>
              <a:t>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c</a:t>
            </a:r>
            <a:r>
              <a:rPr lang="en-GB" dirty="0" smtClean="0"/>
              <a:t>oupling between the planes</a:t>
            </a:r>
          </a:p>
          <a:p>
            <a:pPr marL="342900" indent="-342900">
              <a:buFont typeface="Arial" charset="0"/>
              <a:buChar char="•"/>
            </a:pPr>
            <a:endParaRPr lang="en-GB" sz="2000" dirty="0"/>
          </a:p>
          <a:p>
            <a:pPr marL="342900" indent="-342900">
              <a:buFont typeface="Arial" charset="0"/>
              <a:buChar char="•"/>
            </a:pPr>
            <a:endParaRPr lang="en-GB" sz="20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ttangolo 12"/>
              <p:cNvSpPr/>
              <p:nvPr/>
            </p:nvSpPr>
            <p:spPr>
              <a:xfrm>
                <a:off x="352140" y="514257"/>
                <a:ext cx="7173759" cy="3954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goal</m:t>
                        </m:r>
                      </m:sub>
                    </m:sSub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=0.1</m:t>
                    </m:r>
                  </m:oMath>
                </a14:m>
                <a:r>
                  <a:rPr lang="it-IT" dirty="0" smtClean="0"/>
                  <a:t> mm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ygoal</m:t>
                        </m:r>
                      </m:sub>
                    </m:sSub>
                    <m:r>
                      <a:rPr lang="it-IT" i="1">
                        <a:latin typeface="Cambria Math" charset="0"/>
                        <a:ea typeface="Cambria Math" charset="0"/>
                        <a:cs typeface="Cambria Math" charset="0"/>
                      </a:rPr>
                      <m:t>=0.1</m:t>
                    </m:r>
                  </m:oMath>
                </a14:m>
                <a:r>
                  <a:rPr lang="it-IT" dirty="0"/>
                  <a:t> </a:t>
                </a:r>
                <a:r>
                  <a:rPr lang="it-IT" dirty="0" smtClean="0"/>
                  <a:t>mm</a:t>
                </a:r>
                <a:r>
                  <a:rPr lang="it-IT" dirty="0"/>
                  <a:t>		</a:t>
                </a:r>
                <a:r>
                  <a:rPr lang="en-GB" dirty="0"/>
                  <a:t>at </a:t>
                </a:r>
                <a:r>
                  <a:rPr lang="en-GB" dirty="0" smtClean="0"/>
                  <a:t>bucket start</a:t>
                </a:r>
                <a:endParaRPr lang="en-GB" dirty="0"/>
              </a:p>
            </p:txBody>
          </p:sp>
        </mc:Choice>
        <mc:Fallback xmlns="">
          <p:sp>
            <p:nvSpPr>
              <p:cNvPr id="13" name="Rettango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140" y="514257"/>
                <a:ext cx="7173759" cy="395493"/>
              </a:xfrm>
              <a:prstGeom prst="rect">
                <a:avLst/>
              </a:prstGeom>
              <a:blipFill rotWithShape="0">
                <a:blip r:embed="rId4"/>
                <a:stretch>
                  <a:fillRect t="-7692" b="-1692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itolo 1"/>
          <p:cNvSpPr txBox="1">
            <a:spLocks/>
          </p:cNvSpPr>
          <p:nvPr/>
        </p:nvSpPr>
        <p:spPr>
          <a:xfrm>
            <a:off x="0" y="30212"/>
            <a:ext cx="9143999" cy="53172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Gaussian Longitudinal Bunch </a:t>
            </a:r>
            <a:r>
              <a:rPr lang="en-GB" sz="3200" dirty="0"/>
              <a:t>Profile: </a:t>
            </a:r>
            <a:r>
              <a:rPr lang="en-GB" sz="3200" dirty="0" smtClean="0"/>
              <a:t>Quadrupole</a:t>
            </a:r>
            <a:endParaRPr lang="en-GB" sz="3200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" r="8479"/>
          <a:stretch/>
        </p:blipFill>
        <p:spPr>
          <a:xfrm>
            <a:off x="4602479" y="833120"/>
            <a:ext cx="4541519" cy="29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07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40630" y="159365"/>
            <a:ext cx="8746958" cy="625471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Theoretical </a:t>
            </a:r>
            <a:r>
              <a:rPr lang="en-GB" dirty="0" smtClean="0"/>
              <a:t>Oscillation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ttangolo 12"/>
              <p:cNvSpPr/>
              <p:nvPr/>
            </p:nvSpPr>
            <p:spPr>
              <a:xfrm>
                <a:off x="86277" y="680961"/>
                <a:ext cx="9005455" cy="47307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0" b="1" dirty="0" smtClean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Electric Field of a Two-Dimensional </a:t>
                </a:r>
                <a:r>
                  <a:rPr lang="en-GB" sz="2000" b="1" dirty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G</a:t>
                </a:r>
                <a:r>
                  <a:rPr lang="en-GB" sz="2000" b="1" dirty="0" smtClean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aussian </a:t>
                </a:r>
                <a:r>
                  <a:rPr lang="en-GB" sz="2000" b="1" dirty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C</a:t>
                </a:r>
                <a:r>
                  <a:rPr lang="en-GB" sz="2000" b="1" dirty="0" smtClean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harge</a:t>
                </a:r>
              </a:p>
              <a:p>
                <a:pPr algn="ctr"/>
                <a:r>
                  <a:rPr lang="en-GB" b="1" dirty="0" smtClean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Complex Error Function</a:t>
                </a:r>
                <a:r>
                  <a:rPr lang="it-IT" b="1" dirty="0" smtClean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:</a:t>
                </a:r>
              </a:p>
              <a:p>
                <a:endParaRPr lang="en-GB" dirty="0" smtClean="0">
                  <a:latin typeface="Cambria" charset="0"/>
                  <a:ea typeface="Cambria" charset="0"/>
                  <a:cs typeface="Cambria" charset="0"/>
                </a:endParaRPr>
              </a:p>
              <a:p>
                <a:r>
                  <a:rPr lang="en-GB" dirty="0" smtClean="0">
                    <a:latin typeface="Cambria" charset="0"/>
                    <a:ea typeface="Cambria" charset="0"/>
                    <a:cs typeface="Cambria" charset="0"/>
                  </a:rPr>
                  <a:t>Expanding in </a:t>
                </a:r>
                <a:r>
                  <a:rPr lang="en-GB" dirty="0" smtClean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series</a:t>
                </a:r>
                <a:r>
                  <a:rPr lang="en-GB" dirty="0" smtClean="0">
                    <a:latin typeface="Cambria" charset="0"/>
                    <a:ea typeface="Cambria" charset="0"/>
                    <a:cs typeface="Cambria" charset="0"/>
                  </a:rPr>
                  <a:t>:</a:t>
                </a:r>
                <a:endParaRPr lang="it-IT" dirty="0" smtClean="0">
                  <a:latin typeface="Cambria" charset="0"/>
                  <a:ea typeface="Cambria" charset="0"/>
                  <a:cs typeface="Cambria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i="1">
                          <a:latin typeface="Cambria Math" charset="0"/>
                        </a:rPr>
                        <m:t>𝑊</m:t>
                      </m:r>
                      <m:d>
                        <m:dPr>
                          <m:ctrlPr>
                            <a:rPr lang="it-IT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𝜁</m:t>
                          </m:r>
                        </m:e>
                      </m:d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is-IS" b="0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 b="0" i="1" smtClean="0">
                              <a:latin typeface="Cambria Math" charset="0"/>
                            </a:rPr>
                            <m:t>𝑛</m:t>
                          </m:r>
                          <m:r>
                            <a:rPr lang="it-IT" b="0" i="1" smtClean="0">
                              <a:latin typeface="Cambria Math" charset="0"/>
                            </a:rPr>
                            <m:t>=0</m:t>
                          </m:r>
                        </m:sub>
                        <m:sup>
                          <m:r>
                            <a:rPr lang="is-I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mr-IN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mr-IN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mr-IN" b="0" i="1" smtClean="0">
                                          <a:latin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𝑗</m:t>
                                      </m:r>
                                      <m:r>
                                        <a:rPr lang="it-IT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𝜁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𝑛</m:t>
                                  </m:r>
                                </m:sup>
                              </m:sSup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Γ</m:t>
                              </m:r>
                              <m:d>
                                <m:dPr>
                                  <m:ctrlPr>
                                    <a:rPr lang="mr-IN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mr-IN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𝑛</m:t>
                                      </m:r>
                                    </m:num>
                                    <m:den>
                                      <m:r>
                                        <a:rPr lang="it-IT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it-IT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+1</m:t>
                                  </m:r>
                                </m:e>
                              </m:d>
                            </m:den>
                          </m:f>
                        </m:e>
                      </m:nary>
                    </m:oMath>
                  </m:oMathPara>
                </a14:m>
                <a:endParaRPr lang="it-IT" sz="1600" b="0" dirty="0" smtClean="0">
                  <a:latin typeface="Cambria" charset="0"/>
                </a:endParaRPr>
              </a:p>
              <a:p>
                <a:endParaRPr lang="it-IT" sz="1600" b="0" dirty="0" smtClean="0">
                  <a:latin typeface="Cambria" charset="0"/>
                </a:endParaRPr>
              </a:p>
              <a:p>
                <a:r>
                  <a:rPr lang="en-GB" dirty="0" smtClean="0">
                    <a:latin typeface="Cambria" charset="0"/>
                  </a:rPr>
                  <a:t>Where the Gamma function is defined: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Γ</m:t>
                    </m:r>
                    <m:d>
                      <m:dPr>
                        <m:ctrlPr>
                          <a:rPr lang="it-IT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charset="0"/>
                          </a:rPr>
                          <m:t>𝑛</m:t>
                        </m:r>
                      </m:e>
                    </m:d>
                    <m:r>
                      <a:rPr lang="it-IT" i="1">
                        <a:latin typeface="Cambria Math" charset="0"/>
                      </a:rPr>
                      <m:t>=</m:t>
                    </m:r>
                  </m:oMath>
                </a14:m>
                <a:r>
                  <a:rPr lang="is-IS" dirty="0">
                    <a:ea typeface="Cambria Math" charset="0"/>
                    <a:cs typeface="Cambria Math" charset="0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is-I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0</m:t>
                        </m:r>
                      </m:sub>
                      <m:sup>
                        <m:r>
                          <a:rPr lang="it-IT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it-IT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it-IT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it-IT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𝑛</m:t>
                            </m:r>
                            <m:r>
                              <a:rPr lang="it-IT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it-IT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it-IT" i="1">
                                <a:latin typeface="Cambria Math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it-IT" i="1">
                                <a:latin typeface="Cambria Math" charset="0"/>
                              </a:rPr>
                              <m:t>−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𝑡</m:t>
                            </m:r>
                          </m:sup>
                        </m:sSup>
                      </m:e>
                    </m:nary>
                    <m:r>
                      <a:rPr lang="it-IT" i="1">
                        <a:latin typeface="Cambria Math" charset="0"/>
                        <a:ea typeface="Cambria Math" charset="0"/>
                        <a:cs typeface="Cambria Math" charset="0"/>
                      </a:rPr>
                      <m:t>𝑑</m:t>
                    </m:r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𝑡</m:t>
                    </m:r>
                  </m:oMath>
                </a14:m>
                <a:endParaRPr lang="it-IT" b="0" dirty="0" smtClean="0">
                  <a:latin typeface="Cambria" charset="0"/>
                </a:endParaRPr>
              </a:p>
              <a:p>
                <a:endParaRPr lang="it-IT" sz="1600" dirty="0">
                  <a:latin typeface="Cambria" charset="0"/>
                </a:endParaRPr>
              </a:p>
              <a:p>
                <a:r>
                  <a:rPr lang="en-GB" b="0" dirty="0" smtClean="0">
                    <a:latin typeface="Cambria" charset="0"/>
                  </a:rPr>
                  <a:t>Stopping at the </a:t>
                </a:r>
                <a:r>
                  <a:rPr lang="en-GB" b="0" dirty="0" smtClean="0">
                    <a:solidFill>
                      <a:srgbClr val="FF0000"/>
                    </a:solidFill>
                    <a:latin typeface="Cambria" charset="0"/>
                  </a:rPr>
                  <a:t>first order</a:t>
                </a:r>
                <a:r>
                  <a:rPr lang="en-GB" b="0" dirty="0" smtClean="0">
                    <a:latin typeface="Cambria" charset="0"/>
                  </a:rPr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Γ</m:t>
                      </m:r>
                      <m:d>
                        <m:dPr>
                          <m:ctrlPr>
                            <a:rPr lang="it-IT" i="1">
                              <a:latin typeface="Cambria Math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mr-IN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it-IT" b="0" i="1" smtClean="0">
                                  <a:latin typeface="Cambria Math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it-IT" b="0" i="1" smtClean="0">
                                  <a:latin typeface="Cambria Math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it-IT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it-IT" b="0" i="1" smtClean="0">
                              <a:latin typeface="Cambria Math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mr-IN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mr-IN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e>
                        <m:sup>
                          <m:f>
                            <m:fPr>
                              <m:ctrlPr>
                                <a:rPr lang="mr-IN" i="1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i="1">
                                  <a:latin typeface="Cambria Math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b="0" dirty="0" smtClean="0">
                  <a:latin typeface="Cambria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400" b="0" i="1">
                          <a:latin typeface="Cambria Math" charset="0"/>
                        </a:rPr>
                        <m:t>𝑊</m:t>
                      </m:r>
                      <m:d>
                        <m:dPr>
                          <m:ctrlPr>
                            <a:rPr lang="it-IT" sz="2400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it-IT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𝜁</m:t>
                          </m:r>
                        </m:e>
                      </m:d>
                      <m:r>
                        <a:rPr lang="it-IT" sz="24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≈</m:t>
                      </m:r>
                      <m:r>
                        <a:rPr lang="it-IT" sz="2400" b="0" i="1">
                          <a:latin typeface="Cambria Math" charset="0"/>
                        </a:rPr>
                        <m:t>1+</m:t>
                      </m:r>
                      <m:r>
                        <a:rPr lang="it-IT" sz="2400" b="0" i="1">
                          <a:latin typeface="Cambria Math" charset="0"/>
                        </a:rPr>
                        <m:t>𝑗</m:t>
                      </m:r>
                      <m:f>
                        <m:fPr>
                          <m:ctrlPr>
                            <a:rPr lang="mr-IN" sz="24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sz="2400" b="0" i="1">
                              <a:latin typeface="Cambria Math" charset="0"/>
                            </a:rPr>
                            <m:t>2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it-IT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24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  <m:r>
                        <a:rPr lang="it-IT" sz="2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𝜁</m:t>
                      </m:r>
                    </m:oMath>
                  </m:oMathPara>
                </a14:m>
                <a:endParaRPr lang="en-GB" sz="2400" dirty="0">
                  <a:latin typeface="Cambria" charset="0"/>
                  <a:ea typeface="Cambria" charset="0"/>
                  <a:cs typeface="Cambria" charset="0"/>
                </a:endParaRPr>
              </a:p>
            </p:txBody>
          </p:sp>
        </mc:Choice>
        <mc:Fallback xmlns="">
          <p:sp>
            <p:nvSpPr>
              <p:cNvPr id="13" name="Rettango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77" y="680961"/>
                <a:ext cx="9005455" cy="4730719"/>
              </a:xfrm>
              <a:prstGeom prst="rect">
                <a:avLst/>
              </a:prstGeom>
              <a:blipFill rotWithShape="0">
                <a:blip r:embed="rId3"/>
                <a:stretch>
                  <a:fillRect l="-542" t="-77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309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40630" y="159365"/>
            <a:ext cx="8746958" cy="625471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Theoretical </a:t>
            </a:r>
            <a:r>
              <a:rPr lang="en-GB" dirty="0" smtClean="0"/>
              <a:t>Oscillation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ttangolo 12"/>
              <p:cNvSpPr/>
              <p:nvPr/>
            </p:nvSpPr>
            <p:spPr>
              <a:xfrm>
                <a:off x="86277" y="565351"/>
                <a:ext cx="9005455" cy="58489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0" b="1" dirty="0" smtClean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Electric Field of a Two-Dimensional Gaussian Charge</a:t>
                </a:r>
                <a:endParaRPr lang="it-IT" sz="1600" i="1" dirty="0" smtClean="0">
                  <a:latin typeface="Cambria Math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hr-HR" sz="1600" i="1">
                                  <a:latin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t-IT" sz="16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1600" i="1">
                                      <a:latin typeface="Cambria Math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it-IT" sz="1600" i="1">
                              <a:latin typeface="Cambria Math" charset="0"/>
                            </a:rPr>
                            <m:t>𝑦</m:t>
                          </m:r>
                          <m:r>
                            <a:rPr lang="it-IT" sz="1600" i="1">
                              <a:latin typeface="Cambria Math" charset="0"/>
                            </a:rPr>
                            <m:t>=0</m:t>
                          </m:r>
                        </m:sub>
                      </m:sSub>
                      <m:r>
                        <a:rPr lang="it-IT" sz="160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600" i="1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r>
                            <a:rPr lang="it-IT" sz="1600" i="1">
                              <a:latin typeface="Cambria Math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rad>
                            <m:radPr>
                              <m:degHide m:val="on"/>
                              <m:ctrlP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d>
                                <m:dPr>
                                  <m:ctrlPr>
                                    <a:rPr lang="mr-IN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mr-IN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it-IT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mr-IN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rad>
                        </m:den>
                      </m:f>
                      <m:r>
                        <m:rPr>
                          <m:sty m:val="p"/>
                        </m:rPr>
                        <a:rPr lang="it-IT" sz="1600">
                          <a:latin typeface="Cambria Math" charset="0"/>
                          <a:ea typeface="Cambria Math" charset="0"/>
                          <a:cs typeface="Cambria Math" charset="0"/>
                        </a:rPr>
                        <m:t>Im</m:t>
                      </m:r>
                      <m:d>
                        <m:dPr>
                          <m:begChr m:val="["/>
                          <m:endChr m:val="]"/>
                          <m:ctrlPr>
                            <a:rPr lang="mr-IN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it-IT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𝑊</m:t>
                          </m:r>
                          <m:d>
                            <m:dPr>
                              <m:ctrlPr>
                                <a:rPr lang="mr-IN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  <m:d>
                                        <m:dPr>
                                          <m:ctrlPr>
                                            <a:rPr lang="mr-IN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lang="mr-IN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it-IT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𝑥</m:t>
                                                  </m:r>
                                                </m:sub>
                                              </m:sSub>
                                            </m:e>
                                            <m:sup>
                                              <m:r>
                                                <a:rPr lang="it-IT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−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mr-IN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it-IT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</m:sSub>
                                            </m:e>
                                            <m:sup>
                                              <m:r>
                                                <a:rPr lang="it-IT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</m:e>
                                  </m:rad>
                                </m:den>
                              </m:f>
                            </m:e>
                          </m:d>
                          <m:r>
                            <a:rPr lang="it-IT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mr-IN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mr-IN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it-IT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sSup>
                                    <m:sSupPr>
                                      <m:ctrlPr>
                                        <a:rPr lang="mr-IN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sup>
                          </m:sSup>
                          <m:r>
                            <a:rPr lang="it-IT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𝑊</m:t>
                          </m:r>
                          <m:d>
                            <m:dPr>
                              <m:ctrlPr>
                                <a:rPr lang="mr-IN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  <m:f>
                                    <m:fPr>
                                      <m:ctrlPr>
                                        <a:rPr lang="mr-IN" sz="160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it-IT" sz="16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 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  <m:d>
                                        <m:dPr>
                                          <m:ctrlPr>
                                            <a:rPr lang="mr-IN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lang="mr-IN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it-IT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𝑥</m:t>
                                                  </m:r>
                                                </m:sub>
                                              </m:sSub>
                                            </m:e>
                                            <m:sup>
                                              <m:r>
                                                <a:rPr lang="it-IT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−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mr-IN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it-IT" sz="160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</m:sSub>
                                            </m:e>
                                            <m:sup>
                                              <m:r>
                                                <a:rPr lang="it-IT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</m:e>
                                  </m:rad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it-IT" sz="1600" i="1" dirty="0" smtClean="0">
                  <a:latin typeface="Cambria Math" charset="0"/>
                </a:endParaRPr>
              </a:p>
              <a:p>
                <a:endParaRPr lang="en-GB" sz="1200" dirty="0" smtClean="0">
                  <a:latin typeface="Cambria" charset="0"/>
                </a:endParaRPr>
              </a:p>
              <a:p>
                <a:r>
                  <a:rPr lang="en-GB" sz="1600" dirty="0">
                    <a:latin typeface="Cambria" charset="0"/>
                    <a:ea typeface="Cambria" charset="0"/>
                    <a:cs typeface="Cambria" charset="0"/>
                  </a:rPr>
                  <a:t>Expanding in </a:t>
                </a:r>
                <a:r>
                  <a:rPr lang="en-GB" sz="1600" dirty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series </a:t>
                </a:r>
                <a:r>
                  <a:rPr lang="en-GB" sz="1600" dirty="0" smtClean="0">
                    <a:latin typeface="Cambria" charset="0"/>
                    <a:ea typeface="Cambria" charset="0"/>
                    <a:cs typeface="Cambria" charset="0"/>
                  </a:rPr>
                  <a:t>and </a:t>
                </a:r>
                <a:r>
                  <a:rPr lang="en-GB" sz="1600" dirty="0">
                    <a:latin typeface="Cambria" charset="0"/>
                  </a:rPr>
                  <a:t>s</a:t>
                </a:r>
                <a:r>
                  <a:rPr lang="en-GB" sz="1600" dirty="0" smtClean="0">
                    <a:latin typeface="Cambria" charset="0"/>
                  </a:rPr>
                  <a:t>topping </a:t>
                </a:r>
                <a:r>
                  <a:rPr lang="en-GB" sz="1600" dirty="0">
                    <a:latin typeface="Cambria" charset="0"/>
                  </a:rPr>
                  <a:t>at the </a:t>
                </a:r>
                <a:r>
                  <a:rPr lang="en-GB" sz="1600" dirty="0">
                    <a:solidFill>
                      <a:srgbClr val="FF0000"/>
                    </a:solidFill>
                    <a:latin typeface="Cambria" charset="0"/>
                  </a:rPr>
                  <a:t>first order</a:t>
                </a:r>
                <a:r>
                  <a:rPr lang="en-GB" sz="1600" dirty="0" smtClean="0">
                    <a:latin typeface="Cambria" charset="0"/>
                  </a:rPr>
                  <a:t>:</a:t>
                </a:r>
                <a:endParaRPr lang="it-IT" sz="1600" i="1" dirty="0" smtClean="0">
                  <a:latin typeface="Cambria Math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hr-HR" sz="1600" i="1">
                                  <a:latin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t-IT" sz="16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1600" i="1">
                                      <a:latin typeface="Cambria Math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it-IT" sz="160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𝑦</m:t>
                          </m:r>
                          <m:r>
                            <a:rPr lang="it-IT" sz="160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=0</m:t>
                          </m:r>
                        </m:sub>
                      </m:sSub>
                      <m:r>
                        <a:rPr lang="it-IT" sz="16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≈</m:t>
                      </m:r>
                      <m:f>
                        <m:fPr>
                          <m:ctrlPr>
                            <a:rPr lang="mr-IN" sz="1600" i="1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r>
                            <a:rPr lang="it-IT" sz="160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rad>
                            <m:radPr>
                              <m:degHide m:val="on"/>
                              <m:ctrlP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d>
                                <m:dPr>
                                  <m:ctrlPr>
                                    <a:rPr lang="mr-IN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mr-IN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it-IT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mr-IN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rad>
                        </m:den>
                      </m:f>
                      <m:r>
                        <m:rPr>
                          <m:sty m:val="p"/>
                        </m:rPr>
                        <a:rPr lang="it-IT" sz="1600">
                          <a:latin typeface="Cambria Math" charset="0"/>
                          <a:ea typeface="Cambria Math" charset="0"/>
                          <a:cs typeface="Cambria Math" charset="0"/>
                        </a:rPr>
                        <m:t>Im</m:t>
                      </m:r>
                      <m:d>
                        <m:dPr>
                          <m:begChr m:val="["/>
                          <m:endChr m:val="]"/>
                          <m:ctrlPr>
                            <a:rPr lang="mr-IN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it-IT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mr-IN" sz="1600" i="1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it-IT" sz="1600" i="1">
                                  <a:latin typeface="Cambria Math" charset="0"/>
                                </a:rPr>
                                <m:t>2</m:t>
                              </m:r>
                              <m:r>
                                <a:rPr lang="it-IT" sz="1600" b="0" i="1" smtClean="0">
                                  <a:latin typeface="Cambria Math" charset="0"/>
                                </a:rPr>
                                <m:t>𝑗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it-IT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it-IT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𝜋</m:t>
                                  </m:r>
                                </m:e>
                              </m:rad>
                            </m:den>
                          </m:f>
                          <m:f>
                            <m:fPr>
                              <m:ctrlPr>
                                <a:rPr lang="mr-IN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𝑥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it-IT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it-IT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d>
                                    <m:dPr>
                                      <m:ctrlPr>
                                        <a:rPr lang="mr-IN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mr-IN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it-IT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</m:e>
                                        <m:sup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mr-IN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it-IT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e>
                                        <m:sup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rad>
                            </m:den>
                          </m:f>
                          <m:r>
                            <a:rPr lang="it-IT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r>
                            <a:rPr lang="it-IT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mr-IN" sz="1600" i="1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it-IT" sz="1600" i="1">
                                  <a:latin typeface="Cambria Math" charset="0"/>
                                </a:rPr>
                                <m:t>2</m:t>
                              </m:r>
                              <m:r>
                                <a:rPr lang="it-IT" sz="1600" i="1">
                                  <a:latin typeface="Cambria Math" charset="0"/>
                                </a:rPr>
                                <m:t>𝑗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it-IT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it-IT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𝜋</m:t>
                                  </m:r>
                                </m:e>
                              </m:rad>
                            </m:den>
                          </m:f>
                          <m:f>
                            <m:fPr>
                              <m:ctrlPr>
                                <a:rPr lang="mr-IN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𝑥</m:t>
                              </m:r>
                              <m:f>
                                <m:fPr>
                                  <m:ctrlPr>
                                    <a:rPr lang="mr-IN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den>
                              </m:f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it-IT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it-IT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d>
                                    <m:dPr>
                                      <m:ctrlPr>
                                        <a:rPr lang="mr-IN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mr-IN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it-IT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</m:e>
                                        <m:sup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mr-IN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it-IT" sz="160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e>
                                        <m:sup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rad>
                            </m:den>
                          </m:f>
                        </m:e>
                      </m:d>
                    </m:oMath>
                  </m:oMathPara>
                </a14:m>
                <a:endParaRPr lang="en-GB" sz="1600" dirty="0" smtClean="0">
                  <a:latin typeface="Cambria" charset="0"/>
                  <a:ea typeface="Cambria" charset="0"/>
                  <a:cs typeface="Cambria" charset="0"/>
                </a:endParaRPr>
              </a:p>
              <a:p>
                <a:endParaRPr lang="en-GB" sz="1100" dirty="0" smtClean="0">
                  <a:latin typeface="Cambria" charset="0"/>
                  <a:ea typeface="Cambria" charset="0"/>
                  <a:cs typeface="Cambria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hr-HR" sz="1600" i="1">
                                  <a:latin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t-IT" sz="16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1600" i="1">
                                      <a:latin typeface="Cambria Math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it-IT" sz="1600" i="1">
                              <a:latin typeface="Cambria Math" charset="0"/>
                            </a:rPr>
                            <m:t>𝑦</m:t>
                          </m:r>
                          <m:r>
                            <a:rPr lang="it-IT" sz="1600" i="1">
                              <a:latin typeface="Cambria Math" charset="0"/>
                            </a:rPr>
                            <m:t>=0</m:t>
                          </m:r>
                        </m:sub>
                      </m:sSub>
                      <m:r>
                        <a:rPr lang="it-IT" sz="16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≈</m:t>
                      </m:r>
                      <m:f>
                        <m:fPr>
                          <m:ctrlPr>
                            <a:rPr lang="mr-IN" sz="1600" i="1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r>
                            <a:rPr lang="it-IT" sz="1600" i="1">
                              <a:latin typeface="Cambria Math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rad>
                            <m:radPr>
                              <m:degHide m:val="on"/>
                              <m:ctrlP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d>
                                <m:dPr>
                                  <m:ctrlPr>
                                    <a:rPr lang="mr-IN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mr-IN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it-IT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mr-IN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rad>
                        </m:den>
                      </m:f>
                      <m:f>
                        <m:fPr>
                          <m:ctrlPr>
                            <a:rPr lang="mr-IN" sz="16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sz="1600" i="1">
                              <a:latin typeface="Cambria Math" charset="0"/>
                            </a:rPr>
                            <m:t>2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  <m:f>
                        <m:fPr>
                          <m:ctrlPr>
                            <a:rPr lang="mr-IN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it-IT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1−</m:t>
                          </m:r>
                          <m:f>
                            <m:fPr>
                              <m:type m:val="skw"/>
                              <m:ctrlPr>
                                <a:rPr lang="mr-IN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rad>
                            <m:radPr>
                              <m:degHide m:val="on"/>
                              <m:ctrlP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d>
                                <m:dPr>
                                  <m:ctrlPr>
                                    <a:rPr lang="mr-IN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mr-IN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it-IT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mr-IN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it-IT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it-IT" sz="16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rad>
                        </m:den>
                      </m:f>
                      <m:r>
                        <a:rPr lang="it-IT" sz="16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𝑥</m:t>
                      </m:r>
                    </m:oMath>
                  </m:oMathPara>
                </a14:m>
                <a:endParaRPr lang="en-GB" sz="1600" dirty="0">
                  <a:latin typeface="Cambria" charset="0"/>
                  <a:ea typeface="Cambria" charset="0"/>
                  <a:cs typeface="Cambria" charset="0"/>
                </a:endParaRPr>
              </a:p>
              <a:p>
                <a:endParaRPr lang="en-GB" sz="1600" dirty="0" smtClean="0">
                  <a:latin typeface="Cambria" charset="0"/>
                  <a:ea typeface="Cambria" charset="0"/>
                  <a:cs typeface="Cambria" charset="0"/>
                </a:endParaRPr>
              </a:p>
              <a:p>
                <a:endParaRPr lang="en-GB" sz="1600" dirty="0" smtClean="0">
                  <a:latin typeface="Cambria" charset="0"/>
                  <a:ea typeface="Cambria" charset="0"/>
                  <a:cs typeface="Cambria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solidFill>
                                <a:srgbClr val="0055A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i="1">
                              <a:solidFill>
                                <a:srgbClr val="0055A0"/>
                              </a:solidFill>
                              <a:latin typeface="Cambria Math" charset="0"/>
                            </a:rPr>
                            <m:t>𝐸</m:t>
                          </m:r>
                        </m:e>
                        <m:sub>
                          <m:r>
                            <a:rPr lang="it-IT" sz="2400" i="1">
                              <a:solidFill>
                                <a:srgbClr val="0055A0"/>
                              </a:solidFill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it-IT" sz="2400" i="1">
                              <a:solidFill>
                                <a:srgbClr val="0055A0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it-IT" sz="2400" i="1">
                              <a:solidFill>
                                <a:srgbClr val="0055A0"/>
                              </a:solidFill>
                              <a:latin typeface="Cambria Math" charset="0"/>
                            </a:rPr>
                            <m:t>𝑥</m:t>
                          </m:r>
                        </m:e>
                      </m:d>
                      <m:r>
                        <a:rPr lang="it-IT" sz="2400" i="1">
                          <a:solidFill>
                            <a:srgbClr val="0055A0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2400" i="1">
                              <a:solidFill>
                                <a:srgbClr val="0055A0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55A0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55A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it-IT" sz="2400" i="1">
                                  <a:solidFill>
                                    <a:srgbClr val="0055A0"/>
                                  </a:solidFill>
                                  <a:latin typeface="Cambria Math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r>
                            <a:rPr lang="it-IT" sz="2400" i="1">
                              <a:solidFill>
                                <a:srgbClr val="0055A0"/>
                              </a:solidFill>
                              <a:latin typeface="Cambria Math" charset="0"/>
                            </a:rPr>
                            <m:t>2</m:t>
                          </m:r>
                          <m:r>
                            <a:rPr lang="it-IT" sz="2400" i="1">
                              <a:solidFill>
                                <a:srgbClr val="0055A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55A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55A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sz="2400" i="1">
                                  <a:solidFill>
                                    <a:srgbClr val="0055A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55A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55A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2400" i="1">
                                  <a:solidFill>
                                    <a:srgbClr val="0055A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mr-IN" sz="2400" i="1">
                                  <a:solidFill>
                                    <a:srgbClr val="0055A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it-IT" sz="2400" i="1">
                                  <a:solidFill>
                                    <a:srgbClr val="0055A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it-IT" sz="2400" b="0" i="1" smtClean="0">
                          <a:solidFill>
                            <a:srgbClr val="0055A0"/>
                          </a:solidFill>
                          <a:latin typeface="Cambria Math" charset="0"/>
                        </a:rPr>
                        <m:t>𝑥</m:t>
                      </m:r>
                    </m:oMath>
                  </m:oMathPara>
                </a14:m>
                <a:endParaRPr lang="it-IT" sz="2400" b="0" dirty="0" smtClean="0">
                  <a:solidFill>
                    <a:srgbClr val="0055A0"/>
                  </a:solidFill>
                  <a:latin typeface="Cambria" charset="0"/>
                </a:endParaRPr>
              </a:p>
              <a:p>
                <a:endParaRPr lang="en-GB" sz="600" dirty="0" smtClean="0">
                  <a:latin typeface="Cambria" charset="0"/>
                  <a:ea typeface="Cambria" charset="0"/>
                  <a:cs typeface="Cambria" charset="0"/>
                </a:endParaRPr>
              </a:p>
              <a:p>
                <a:r>
                  <a:rPr lang="en-GB" dirty="0" smtClean="0">
                    <a:latin typeface="Cambria" charset="0"/>
                    <a:ea typeface="Cambria" charset="0"/>
                    <a:cs typeface="Cambria" charset="0"/>
                  </a:rPr>
                  <a:t>The electric field is </a:t>
                </a:r>
                <a:r>
                  <a:rPr lang="en-GB" dirty="0" smtClean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linear</a:t>
                </a:r>
                <a:r>
                  <a:rPr lang="en-GB" dirty="0" smtClean="0">
                    <a:latin typeface="Cambria" charset="0"/>
                    <a:ea typeface="Cambria" charset="0"/>
                    <a:cs typeface="Cambria" charset="0"/>
                  </a:rPr>
                  <a:t> in the area near the </a:t>
                </a:r>
                <a:r>
                  <a:rPr lang="en-GB" dirty="0" smtClean="0">
                    <a:solidFill>
                      <a:srgbClr val="FF0000"/>
                    </a:solidFill>
                    <a:latin typeface="Cambria" charset="0"/>
                    <a:ea typeface="Cambria" charset="0"/>
                    <a:cs typeface="Cambria" charset="0"/>
                  </a:rPr>
                  <a:t>centre of the bunch</a:t>
                </a:r>
                <a:r>
                  <a:rPr lang="en-GB" dirty="0">
                    <a:latin typeface="Cambria" charset="0"/>
                    <a:ea typeface="Cambria" charset="0"/>
                    <a:cs typeface="Cambria" charset="0"/>
                  </a:rPr>
                  <a:t>.</a:t>
                </a:r>
                <a:endParaRPr lang="en-GB" dirty="0" smtClean="0">
                  <a:latin typeface="Cambria" charset="0"/>
                  <a:ea typeface="Cambria" charset="0"/>
                  <a:cs typeface="Cambria" charset="0"/>
                </a:endParaRPr>
              </a:p>
            </p:txBody>
          </p:sp>
        </mc:Choice>
        <mc:Fallback xmlns="">
          <p:sp>
            <p:nvSpPr>
              <p:cNvPr id="13" name="Rettango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77" y="565351"/>
                <a:ext cx="9005455" cy="5848909"/>
              </a:xfrm>
              <a:prstGeom prst="rect">
                <a:avLst/>
              </a:prstGeom>
              <a:blipFill rotWithShape="0">
                <a:blip r:embed="rId2"/>
                <a:stretch>
                  <a:fillRect l="-542" t="-62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asellaDiTesto 15"/>
          <p:cNvSpPr txBox="1"/>
          <p:nvPr/>
        </p:nvSpPr>
        <p:spPr>
          <a:xfrm>
            <a:off x="4092214" y="5243344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(2)</a:t>
            </a:r>
            <a:endParaRPr lang="it-IT" sz="2000" b="1" dirty="0"/>
          </a:p>
        </p:txBody>
      </p:sp>
      <p:sp>
        <p:nvSpPr>
          <p:cNvPr id="10" name="Freccia giù 9"/>
          <p:cNvSpPr/>
          <p:nvPr/>
        </p:nvSpPr>
        <p:spPr>
          <a:xfrm>
            <a:off x="2224347" y="4445027"/>
            <a:ext cx="308646" cy="438576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1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690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40630" y="159365"/>
            <a:ext cx="8746958" cy="625471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Theoretical </a:t>
            </a:r>
            <a:r>
              <a:rPr lang="en-GB" dirty="0" smtClean="0"/>
              <a:t>Oscillation</a:t>
            </a:r>
            <a:endParaRPr lang="en-GB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193437" y="645333"/>
            <a:ext cx="26324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Substituting </a:t>
            </a:r>
            <a:r>
              <a:rPr lang="en-GB" sz="2000" dirty="0" smtClean="0"/>
              <a:t>(2) </a:t>
            </a:r>
            <a:r>
              <a:rPr lang="en-GB" sz="2000" dirty="0"/>
              <a:t>in </a:t>
            </a:r>
            <a:r>
              <a:rPr lang="en-GB" sz="2000" dirty="0" smtClean="0"/>
              <a:t>(1):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/>
              <p:cNvSpPr txBox="1"/>
              <p:nvPr/>
            </p:nvSpPr>
            <p:spPr>
              <a:xfrm>
                <a:off x="240630" y="1129634"/>
                <a:ext cx="4417620" cy="8738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2400" i="1" smtClean="0">
                              <a:latin typeface="Cambria Math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mr-IN" sz="240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sz="2400" b="0" i="1" smtClean="0">
                              <a:latin typeface="Cambria Math" charset="0"/>
                            </a:rPr>
                            <m:t>𝑥</m:t>
                          </m:r>
                        </m:num>
                        <m:den>
                          <m:sSup>
                            <m:sSupPr>
                              <m:ctrlPr>
                                <a:rPr lang="mr-IN" sz="240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sz="2400" b="0" i="1" smtClean="0">
                          <a:latin typeface="Cambria Math" charset="0"/>
                        </a:rPr>
                        <m:t>+</m:t>
                      </m:r>
                      <m:f>
                        <m:fPr>
                          <m:ctrlPr>
                            <a:rPr lang="mr-IN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mr-IN" sz="2400" i="1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r>
                            <a:rPr lang="it-IT" sz="2400" i="1">
                              <a:latin typeface="Cambria Math" charset="0"/>
                            </a:rPr>
                            <m:t>2</m:t>
                          </m:r>
                          <m:r>
                            <a:rPr lang="it-IT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mr-IN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it-IT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it-IT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𝑥</m:t>
                      </m:r>
                      <m:r>
                        <a:rPr lang="it-IT" sz="2400" b="0" i="1" smtClean="0">
                          <a:latin typeface="Cambria Math" charset="0"/>
                        </a:rPr>
                        <m:t>=0</m:t>
                      </m:r>
                      <m:r>
                        <m:rPr>
                          <m:nor/>
                        </m:rPr>
                        <a:rPr lang="en-US" sz="2400"/>
                        <m:t>	</m:t>
                      </m:r>
                    </m:oMath>
                  </m:oMathPara>
                </a14:m>
                <a:endParaRPr lang="it-IT" sz="1600" b="1" dirty="0"/>
              </a:p>
            </p:txBody>
          </p:sp>
        </mc:Choice>
        <mc:Fallback xmlns="">
          <p:sp>
            <p:nvSpPr>
              <p:cNvPr id="10" name="CasellaDiTes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630" y="1129634"/>
                <a:ext cx="4417620" cy="87382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ttangolo 12"/>
          <p:cNvSpPr/>
          <p:nvPr/>
        </p:nvSpPr>
        <p:spPr>
          <a:xfrm>
            <a:off x="193437" y="3343273"/>
            <a:ext cx="87941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en-GB" sz="2000" dirty="0">
                <a:solidFill>
                  <a:srgbClr val="FF0000"/>
                </a:solidFill>
                <a:latin typeface="Cambria" charset="0"/>
                <a:ea typeface="Cambria" charset="0"/>
                <a:cs typeface="Cambria" charset="0"/>
              </a:rPr>
              <a:t>linear longitudinal </a:t>
            </a:r>
            <a:r>
              <a:rPr lang="en-GB" sz="2000" dirty="0" smtClean="0">
                <a:solidFill>
                  <a:srgbClr val="FF0000"/>
                </a:solidFill>
                <a:latin typeface="Cambria" charset="0"/>
                <a:ea typeface="Cambria" charset="0"/>
                <a:cs typeface="Cambria" charset="0"/>
              </a:rPr>
              <a:t>charge density </a:t>
            </a:r>
            <a:r>
              <a:rPr lang="en-GB" sz="2000" dirty="0">
                <a:latin typeface="Cambria" charset="0"/>
                <a:ea typeface="Cambria" charset="0"/>
                <a:cs typeface="Cambria" charset="0"/>
              </a:rPr>
              <a:t>of the proton </a:t>
            </a:r>
            <a:r>
              <a:rPr lang="en-GB" sz="2000" dirty="0" smtClean="0">
                <a:latin typeface="Cambria" charset="0"/>
                <a:ea typeface="Cambria" charset="0"/>
                <a:cs typeface="Cambria" charset="0"/>
              </a:rPr>
              <a:t>bunch</a:t>
            </a:r>
            <a:r>
              <a:rPr lang="en-GB" sz="2000" dirty="0" smtClean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/>
              <p:cNvSpPr txBox="1"/>
              <p:nvPr/>
            </p:nvSpPr>
            <p:spPr>
              <a:xfrm>
                <a:off x="193437" y="2199965"/>
                <a:ext cx="3701141" cy="10911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400" i="1">
                              <a:latin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it-IT" sz="2400" b="0" i="1" smtClean="0">
                          <a:latin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mr-IN" sz="2400" b="0" i="1" smtClean="0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mr-IN" sz="2400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latin typeface="Cambria Math" charset="0"/>
                                    </a:rPr>
                                    <m:t>𝑧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2</m:t>
                              </m:r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it-IT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sz="2400" b="0" i="1" smtClean="0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mr-IN" sz="240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24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it-IT" sz="2400" b="0" i="1" smtClean="0">
                                      <a:latin typeface="Cambria Math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24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rad>
                    </m:oMath>
                  </m:oMathPara>
                </a14:m>
                <a:endParaRPr lang="it-IT" b="1" dirty="0"/>
              </a:p>
            </p:txBody>
          </p:sp>
        </mc:Choice>
        <mc:Fallback xmlns="">
          <p:sp>
            <p:nvSpPr>
              <p:cNvPr id="14" name="CasellaDiTes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437" y="2199965"/>
                <a:ext cx="3701141" cy="109119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sellaDiTesto 16"/>
          <p:cNvSpPr txBox="1"/>
          <p:nvPr/>
        </p:nvSpPr>
        <p:spPr>
          <a:xfrm>
            <a:off x="4934149" y="2499788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(3)</a:t>
            </a:r>
            <a:endParaRPr lang="it-IT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/>
              <p:cNvSpPr txBox="1"/>
              <p:nvPr/>
            </p:nvSpPr>
            <p:spPr>
              <a:xfrm>
                <a:off x="6330253" y="1227902"/>
                <a:ext cx="1855123" cy="4144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it-IT" sz="2400" i="1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charset="0"/>
                            </a:rPr>
                            <m:t>𝑥</m:t>
                          </m:r>
                        </m:e>
                      </m:acc>
                      <m:r>
                        <a:rPr lang="en-US" sz="2400" i="1">
                          <a:latin typeface="Cambria Math" charset="0"/>
                        </a:rPr>
                        <m:t>+</m:t>
                      </m:r>
                      <m:sSup>
                        <m:sSupPr>
                          <m:ctrlPr>
                            <a:rPr lang="it-IT" sz="2400" i="1">
                              <a:latin typeface="Cambria Math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it-IT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</m:sSub>
                        </m:e>
                        <m:sup>
                          <m:r>
                            <a:rPr lang="en-US" sz="24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 charset="0"/>
                        </a:rPr>
                        <m:t>𝑥</m:t>
                      </m:r>
                      <m:r>
                        <a:rPr lang="en-US" sz="2400" i="1">
                          <a:latin typeface="Cambria Math" charset="0"/>
                        </a:rPr>
                        <m:t>=0</m:t>
                      </m:r>
                      <m:r>
                        <m:rPr>
                          <m:nor/>
                        </m:rPr>
                        <a:rPr lang="en-US" sz="2400"/>
                        <m:t>	</m:t>
                      </m:r>
                    </m:oMath>
                  </m:oMathPara>
                </a14:m>
                <a:endParaRPr lang="it-IT" sz="1600" b="1" dirty="0"/>
              </a:p>
            </p:txBody>
          </p:sp>
        </mc:Choice>
        <mc:Fallback xmlns="">
          <p:sp>
            <p:nvSpPr>
              <p:cNvPr id="18" name="CasellaDiTesto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0253" y="1227902"/>
                <a:ext cx="1855123" cy="41440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/>
              <p:cNvSpPr txBox="1"/>
              <p:nvPr/>
            </p:nvSpPr>
            <p:spPr>
              <a:xfrm>
                <a:off x="240630" y="3844727"/>
                <a:ext cx="7951216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GB" dirty="0" smtClean="0">
                    <a:solidFill>
                      <a:srgbClr val="FF0000"/>
                    </a:solidFill>
                  </a:rPr>
                  <a:t>Uniform</a:t>
                </a:r>
                <a:r>
                  <a:rPr lang="en-GB" dirty="0" smtClean="0"/>
                  <a:t> distribution: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GB" dirty="0" smtClean="0"/>
              </a:p>
              <a:p>
                <a:r>
                  <a:rPr lang="en-GB" dirty="0" smtClean="0"/>
                  <a:t>				</a:t>
                </a:r>
                <a:r>
                  <a:rPr lang="en-GB" i="1" dirty="0" err="1" smtClean="0"/>
                  <a:t>N</a:t>
                </a:r>
                <a:r>
                  <a:rPr lang="en-GB" i="1" baseline="-25000" dirty="0" err="1" smtClean="0"/>
                  <a:t>b</a:t>
                </a:r>
                <a:r>
                  <a:rPr lang="en-GB" dirty="0" smtClean="0"/>
                  <a:t> is the number of proton in the bunch </a:t>
                </a:r>
              </a:p>
              <a:p>
                <a:r>
                  <a:rPr lang="en-GB" dirty="0"/>
                  <a:t>	</a:t>
                </a:r>
                <a:r>
                  <a:rPr lang="en-GB" dirty="0" smtClean="0"/>
                  <a:t>			</a:t>
                </a:r>
                <a:r>
                  <a:rPr lang="en-GB" i="1" dirty="0" smtClean="0"/>
                  <a:t>L</a:t>
                </a:r>
                <a:r>
                  <a:rPr lang="en-GB" dirty="0" smtClean="0"/>
                  <a:t> is the length of the bunch (4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it-IT" b="0" i="1" smtClean="0">
                            <a:latin typeface="Cambria Math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dirty="0" smtClean="0"/>
                  <a:t>)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dirty="0" smtClean="0">
                    <a:solidFill>
                      <a:srgbClr val="FF0000"/>
                    </a:solidFill>
                  </a:rPr>
                  <a:t>Gaussian</a:t>
                </a:r>
                <a:r>
                  <a:rPr lang="en-GB" dirty="0" smtClean="0"/>
                  <a:t> distribution:</a:t>
                </a:r>
                <a:endParaRPr lang="en-GB" dirty="0"/>
              </a:p>
            </p:txBody>
          </p:sp>
        </mc:Choice>
        <mc:Fallback xmlns="">
          <p:sp>
            <p:nvSpPr>
              <p:cNvPr id="3" name="CasellaDiTes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630" y="3844727"/>
                <a:ext cx="7951216" cy="1477328"/>
              </a:xfrm>
              <a:prstGeom prst="rect">
                <a:avLst/>
              </a:prstGeom>
              <a:blipFill rotWithShape="0">
                <a:blip r:embed="rId6"/>
                <a:stretch>
                  <a:fillRect l="-460" t="-2479" b="-57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ttangolo 5"/>
              <p:cNvSpPr/>
              <p:nvPr/>
            </p:nvSpPr>
            <p:spPr>
              <a:xfrm>
                <a:off x="567568" y="4160680"/>
                <a:ext cx="1619226" cy="7813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e>
                        <m:sub>
                          <m:r>
                            <a:rPr lang="it-IT" sz="2400" i="1">
                              <a:latin typeface="Cambria Math" charset="0"/>
                            </a:rPr>
                            <m:t>𝑧</m:t>
                          </m:r>
                        </m:sub>
                      </m:sSub>
                      <m:r>
                        <a:rPr lang="it-IT" sz="2400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>
                            <a:rPr lang="it-IT" sz="2400" b="0" i="1" smtClean="0">
                              <a:latin typeface="Cambria Math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6" name="Rettango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568" y="4160680"/>
                <a:ext cx="1619226" cy="78136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asellaDiTesto 19"/>
          <p:cNvSpPr txBox="1"/>
          <p:nvPr/>
        </p:nvSpPr>
        <p:spPr>
          <a:xfrm>
            <a:off x="3456540" y="4351309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(4)</a:t>
            </a:r>
            <a:endParaRPr lang="it-IT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ttangolo 20"/>
              <p:cNvSpPr/>
              <p:nvPr/>
            </p:nvSpPr>
            <p:spPr>
              <a:xfrm>
                <a:off x="498988" y="5177991"/>
                <a:ext cx="3123227" cy="9959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e>
                        <m:sub>
                          <m:r>
                            <a:rPr lang="it-IT" sz="2400" i="1">
                              <a:latin typeface="Cambria Math" charset="0"/>
                            </a:rPr>
                            <m:t>𝑧</m:t>
                          </m:r>
                        </m:sub>
                      </m:sSub>
                      <m:r>
                        <a:rPr lang="it-IT" sz="2400" b="0" i="1" smtClean="0">
                          <a:latin typeface="Cambria Math" charset="0"/>
                        </a:rPr>
                        <m:t>(</m:t>
                      </m:r>
                      <m:r>
                        <a:rPr lang="it-IT" sz="2400" b="0" i="1" smtClean="0">
                          <a:latin typeface="Cambria Math" charset="0"/>
                        </a:rPr>
                        <m:t>𝑧</m:t>
                      </m:r>
                      <m:r>
                        <a:rPr lang="it-IT" sz="2400" b="0" i="1" smtClean="0">
                          <a:latin typeface="Cambria Math" charset="0"/>
                        </a:rPr>
                        <m:t>)=</m:t>
                      </m:r>
                      <m:f>
                        <m:fPr>
                          <m:ctrlPr>
                            <a:rPr lang="mr-IN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mr-IN" sz="2400" b="0" i="1" smtClean="0">
                                  <a:latin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2</m:t>
                              </m:r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</m:e>
                          </m:rad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mr-IN" sz="24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it-IT" sz="2400" b="0" i="1" smtClean="0">
                              <a:latin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it-IT" sz="2400" b="0" i="1" smtClean="0">
                              <a:latin typeface="Cambria Math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mr-IN" sz="2400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mr-IN" sz="2400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2400" b="0" i="1" smtClean="0">
                                      <a:latin typeface="Cambria Math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it-IT" sz="2400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it-IT" sz="2400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2400" b="0" i="1" smtClean="0">
                                          <a:latin typeface="Cambria Math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it-IT" sz="2400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1" name="Rettangolo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988" y="5177991"/>
                <a:ext cx="3123227" cy="99591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CasellaDiTesto 21"/>
          <p:cNvSpPr txBox="1"/>
          <p:nvPr/>
        </p:nvSpPr>
        <p:spPr>
          <a:xfrm>
            <a:off x="3456540" y="5462604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(5)</a:t>
            </a:r>
            <a:endParaRPr lang="it-IT" sz="2000" b="1" dirty="0"/>
          </a:p>
        </p:txBody>
      </p:sp>
      <p:sp>
        <p:nvSpPr>
          <p:cNvPr id="24" name="Segnaposto data 2"/>
          <p:cNvSpPr>
            <a:spLocks noGrp="1"/>
          </p:cNvSpPr>
          <p:nvPr>
            <p:ph type="dt" sz="half" idx="2"/>
          </p:nvPr>
        </p:nvSpPr>
        <p:spPr>
          <a:xfrm>
            <a:off x="2534856" y="6350947"/>
            <a:ext cx="1541385" cy="365125"/>
          </a:xfrm>
        </p:spPr>
        <p:txBody>
          <a:bodyPr/>
          <a:lstStyle/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February 2019</a:t>
            </a:r>
            <a:endParaRPr lang="en-US" dirty="0"/>
          </a:p>
        </p:txBody>
      </p:sp>
      <p:sp>
        <p:nvSpPr>
          <p:cNvPr id="2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75393" y="634619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Analysis Electron Motion Within the Beam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7792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94953</TotalTime>
  <Words>6521</Words>
  <Application>Microsoft Macintosh PowerPoint</Application>
  <PresentationFormat>Presentazione su schermo (4:3)</PresentationFormat>
  <Paragraphs>862</Paragraphs>
  <Slides>68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68</vt:i4>
      </vt:variant>
    </vt:vector>
  </HeadingPairs>
  <TitlesOfParts>
    <vt:vector size="76" baseType="lpstr">
      <vt:lpstr>Calibri</vt:lpstr>
      <vt:lpstr>Cambria</vt:lpstr>
      <vt:lpstr>Cambria Math</vt:lpstr>
      <vt:lpstr>Mangal</vt:lpstr>
      <vt:lpstr>Optima</vt:lpstr>
      <vt:lpstr>Wingdings</vt:lpstr>
      <vt:lpstr>Arial</vt:lpstr>
      <vt:lpstr>CERNCorporate4-3</vt:lpstr>
      <vt:lpstr>Presentazione di PowerPoint</vt:lpstr>
      <vt:lpstr>Analysis Electron Motion Within the Beam</vt:lpstr>
      <vt:lpstr>Outline</vt:lpstr>
      <vt:lpstr>Outline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Simulation Parameters</vt:lpstr>
      <vt:lpstr>Numerical Parameters</vt:lpstr>
      <vt:lpstr>Outline</vt:lpstr>
      <vt:lpstr>Presentazione di PowerPoint</vt:lpstr>
      <vt:lpstr>Presentazione di PowerPoint</vt:lpstr>
      <vt:lpstr>Outline</vt:lpstr>
      <vt:lpstr>Presentazione di PowerPoint</vt:lpstr>
      <vt:lpstr>Outline</vt:lpstr>
      <vt:lpstr>Presentazione di PowerPoint</vt:lpstr>
      <vt:lpstr>Outline</vt:lpstr>
      <vt:lpstr>Presentazione di PowerPoint</vt:lpstr>
      <vt:lpstr>Presentazione di PowerPoint</vt:lpstr>
      <vt:lpstr>Presentazione di PowerPoint</vt:lpstr>
      <vt:lpstr>Outline</vt:lpstr>
      <vt:lpstr>Presentazione di PowerPoint</vt:lpstr>
      <vt:lpstr>Outline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Outline</vt:lpstr>
      <vt:lpstr>Presentazione di PowerPoint</vt:lpstr>
      <vt:lpstr>Outline</vt:lpstr>
      <vt:lpstr>Presentazione di PowerPoint</vt:lpstr>
      <vt:lpstr>Presentazione di PowerPoint</vt:lpstr>
      <vt:lpstr>Presentazione di PowerPoint</vt:lpstr>
      <vt:lpstr>Outline</vt:lpstr>
      <vt:lpstr>Conclusions</vt:lpstr>
      <vt:lpstr>Presentazione di PowerPoint</vt:lpstr>
      <vt:lpstr>Presentazione di PowerPoint</vt:lpstr>
      <vt:lpstr>Extended Presentation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Utente di Microsoft Office</cp:lastModifiedBy>
  <cp:revision>1336</cp:revision>
  <dcterms:created xsi:type="dcterms:W3CDTF">2012-11-30T11:04:26Z</dcterms:created>
  <dcterms:modified xsi:type="dcterms:W3CDTF">2019-03-05T16:32:06Z</dcterms:modified>
</cp:coreProperties>
</file>