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  <p:sldMasterId id="2147483682" r:id="rId2"/>
  </p:sldMasterIdLst>
  <p:notesMasterIdLst>
    <p:notesMasterId r:id="rId37"/>
  </p:notesMasterIdLst>
  <p:sldIdLst>
    <p:sldId id="256" r:id="rId3"/>
    <p:sldId id="257" r:id="rId4"/>
    <p:sldId id="301" r:id="rId5"/>
    <p:sldId id="304" r:id="rId6"/>
    <p:sldId id="306" r:id="rId7"/>
    <p:sldId id="305" r:id="rId8"/>
    <p:sldId id="309" r:id="rId9"/>
    <p:sldId id="302" r:id="rId10"/>
    <p:sldId id="311" r:id="rId11"/>
    <p:sldId id="312" r:id="rId12"/>
    <p:sldId id="313" r:id="rId13"/>
    <p:sldId id="300" r:id="rId14"/>
    <p:sldId id="314" r:id="rId15"/>
    <p:sldId id="318" r:id="rId16"/>
    <p:sldId id="315" r:id="rId17"/>
    <p:sldId id="317" r:id="rId18"/>
    <p:sldId id="316" r:id="rId19"/>
    <p:sldId id="319" r:id="rId20"/>
    <p:sldId id="320" r:id="rId21"/>
    <p:sldId id="321" r:id="rId22"/>
    <p:sldId id="323" r:id="rId23"/>
    <p:sldId id="324" r:id="rId24"/>
    <p:sldId id="325" r:id="rId25"/>
    <p:sldId id="326" r:id="rId26"/>
    <p:sldId id="327" r:id="rId27"/>
    <p:sldId id="328" r:id="rId28"/>
    <p:sldId id="330" r:id="rId29"/>
    <p:sldId id="340" r:id="rId30"/>
    <p:sldId id="329" r:id="rId31"/>
    <p:sldId id="332" r:id="rId32"/>
    <p:sldId id="331" r:id="rId33"/>
    <p:sldId id="339" r:id="rId34"/>
    <p:sldId id="338" r:id="rId35"/>
    <p:sldId id="295" r:id="rId3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38" d="100"/>
          <a:sy n="138" d="100"/>
        </p:scale>
        <p:origin x="114" y="102"/>
      </p:cViewPr>
      <p:guideLst>
        <p:guide orient="horz" pos="1620"/>
        <p:guide pos="288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BEA38E3-F15F-45EA-89E1-7678967D48DE}" type="doc">
      <dgm:prSet loTypeId="urn:microsoft.com/office/officeart/2008/layout/RadialCluster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6FF7FEFF-450B-4434-9591-CFDD18A5779C}">
      <dgm:prSet phldrT="[Text]"/>
      <dgm:spPr/>
      <dgm:t>
        <a:bodyPr/>
        <a:lstStyle/>
        <a:p>
          <a:r>
            <a:rPr lang="fr-FR"/>
            <a:t>BI STORE</a:t>
          </a:r>
        </a:p>
      </dgm:t>
    </dgm:pt>
    <dgm:pt modelId="{CFF51A61-54F9-4A1A-8148-D82EA5554B36}" type="parTrans" cxnId="{4EB75CFB-3C4E-4E0A-880E-41BEFD6084BC}">
      <dgm:prSet/>
      <dgm:spPr/>
      <dgm:t>
        <a:bodyPr/>
        <a:lstStyle/>
        <a:p>
          <a:endParaRPr lang="fr-FR"/>
        </a:p>
      </dgm:t>
    </dgm:pt>
    <dgm:pt modelId="{B1D351D4-F5C4-49F4-8770-2FA2BA0AA778}" type="sibTrans" cxnId="{4EB75CFB-3C4E-4E0A-880E-41BEFD6084BC}">
      <dgm:prSet/>
      <dgm:spPr/>
      <dgm:t>
        <a:bodyPr/>
        <a:lstStyle/>
        <a:p>
          <a:endParaRPr lang="fr-FR"/>
        </a:p>
      </dgm:t>
    </dgm:pt>
    <dgm:pt modelId="{C9E1A9BD-8FFC-4A01-BF72-94A6A403DA38}">
      <dgm:prSet phldrT="[Text]"/>
      <dgm:spPr/>
      <dgm:t>
        <a:bodyPr/>
        <a:lstStyle/>
        <a:p>
          <a:r>
            <a:rPr lang="fr-FR" dirty="0" err="1"/>
            <a:t>InforEAM</a:t>
          </a:r>
          <a:endParaRPr lang="fr-FR" dirty="0"/>
        </a:p>
      </dgm:t>
    </dgm:pt>
    <dgm:pt modelId="{F31A6223-E8A2-4FFD-A685-D5CE212A0432}" type="parTrans" cxnId="{CE3D9B4C-0301-43A0-95C2-ACC157549EC2}">
      <dgm:prSet/>
      <dgm:spPr/>
      <dgm:t>
        <a:bodyPr/>
        <a:lstStyle/>
        <a:p>
          <a:endParaRPr lang="fr-FR"/>
        </a:p>
      </dgm:t>
    </dgm:pt>
    <dgm:pt modelId="{0ACDAC69-B9CE-442C-B304-B5A19ECE965F}" type="sibTrans" cxnId="{CE3D9B4C-0301-43A0-95C2-ACC157549EC2}">
      <dgm:prSet/>
      <dgm:spPr/>
      <dgm:t>
        <a:bodyPr/>
        <a:lstStyle/>
        <a:p>
          <a:endParaRPr lang="fr-FR"/>
        </a:p>
      </dgm:t>
    </dgm:pt>
    <dgm:pt modelId="{3149DB42-5FB3-4635-8F53-0659CADF1D97}">
      <dgm:prSet phldrT="[Text]"/>
      <dgm:spPr/>
      <dgm:t>
        <a:bodyPr/>
        <a:lstStyle/>
        <a:p>
          <a:r>
            <a:rPr lang="fr-FR"/>
            <a:t>Bin A012U</a:t>
          </a:r>
        </a:p>
      </dgm:t>
    </dgm:pt>
    <dgm:pt modelId="{A8070FB5-B428-4B15-89FC-2A4EEB7E43C6}" type="parTrans" cxnId="{094787A6-726B-4662-8696-B48FA2D240D8}">
      <dgm:prSet/>
      <dgm:spPr/>
      <dgm:t>
        <a:bodyPr/>
        <a:lstStyle/>
        <a:p>
          <a:endParaRPr lang="fr-FR"/>
        </a:p>
      </dgm:t>
    </dgm:pt>
    <dgm:pt modelId="{1EC4EEE1-4D7A-4960-9D5F-FBB577C3E5B2}" type="sibTrans" cxnId="{094787A6-726B-4662-8696-B48FA2D240D8}">
      <dgm:prSet/>
      <dgm:spPr/>
      <dgm:t>
        <a:bodyPr/>
        <a:lstStyle/>
        <a:p>
          <a:endParaRPr lang="fr-FR"/>
        </a:p>
      </dgm:t>
    </dgm:pt>
    <dgm:pt modelId="{2DED67D1-5FD5-4450-9760-EAEA3A565A8C}">
      <dgm:prSet phldrT="[Text]"/>
      <dgm:spPr/>
      <dgm:t>
        <a:bodyPr/>
        <a:lstStyle/>
        <a:p>
          <a:r>
            <a:rPr lang="fr-FR"/>
            <a:t>Bin A012L</a:t>
          </a:r>
        </a:p>
      </dgm:t>
    </dgm:pt>
    <dgm:pt modelId="{9A717073-442B-4AD3-A584-942789DB19C9}" type="parTrans" cxnId="{D26400F3-11F8-4589-8BB6-A851FFDDA08D}">
      <dgm:prSet/>
      <dgm:spPr/>
      <dgm:t>
        <a:bodyPr/>
        <a:lstStyle/>
        <a:p>
          <a:endParaRPr lang="fr-FR"/>
        </a:p>
      </dgm:t>
    </dgm:pt>
    <dgm:pt modelId="{D264E817-F1FC-47CE-B9F5-0BA45E56D553}" type="sibTrans" cxnId="{D26400F3-11F8-4589-8BB6-A851FFDDA08D}">
      <dgm:prSet/>
      <dgm:spPr/>
      <dgm:t>
        <a:bodyPr/>
        <a:lstStyle/>
        <a:p>
          <a:endParaRPr lang="fr-FR"/>
        </a:p>
      </dgm:t>
    </dgm:pt>
    <dgm:pt modelId="{D17A11AC-4ACE-4E1E-978D-C9B2442E5F1E}" type="pres">
      <dgm:prSet presAssocID="{DBEA38E3-F15F-45EA-89E1-7678967D48DE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fr-FR"/>
        </a:p>
      </dgm:t>
    </dgm:pt>
    <dgm:pt modelId="{9C35D0DB-8DF4-45AF-954B-361ABD5E976A}" type="pres">
      <dgm:prSet presAssocID="{6FF7FEFF-450B-4434-9591-CFDD18A5779C}" presName="singleCycle" presStyleCnt="0"/>
      <dgm:spPr/>
    </dgm:pt>
    <dgm:pt modelId="{BC3B7323-493B-4717-A4F4-34829F3EEE7C}" type="pres">
      <dgm:prSet presAssocID="{6FF7FEFF-450B-4434-9591-CFDD18A5779C}" presName="singleCenter" presStyleLbl="node1" presStyleIdx="0" presStyleCnt="4" custScaleX="79365">
        <dgm:presLayoutVars>
          <dgm:chMax val="7"/>
          <dgm:chPref val="7"/>
        </dgm:presLayoutVars>
      </dgm:prSet>
      <dgm:spPr/>
      <dgm:t>
        <a:bodyPr/>
        <a:lstStyle/>
        <a:p>
          <a:endParaRPr lang="fr-FR"/>
        </a:p>
      </dgm:t>
    </dgm:pt>
    <dgm:pt modelId="{5031F870-7CDB-42A5-9695-4B64C2C585B0}" type="pres">
      <dgm:prSet presAssocID="{F31A6223-E8A2-4FFD-A685-D5CE212A0432}" presName="Name56" presStyleLbl="parChTrans1D2" presStyleIdx="0" presStyleCnt="3"/>
      <dgm:spPr/>
      <dgm:t>
        <a:bodyPr/>
        <a:lstStyle/>
        <a:p>
          <a:endParaRPr lang="fr-FR"/>
        </a:p>
      </dgm:t>
    </dgm:pt>
    <dgm:pt modelId="{1FB40000-8742-4E1E-A5F2-621AEEC43630}" type="pres">
      <dgm:prSet presAssocID="{C9E1A9BD-8FFC-4A01-BF72-94A6A403DA38}" presName="text0" presStyleLbl="node1" presStyleIdx="1" presStyleCnt="4" custScaleX="168799" custScaleY="178146" custRadScaleRad="100002" custRadScaleInc="85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E65C723-4C47-4AB7-A95F-EE713B63A783}" type="pres">
      <dgm:prSet presAssocID="{A8070FB5-B428-4B15-89FC-2A4EEB7E43C6}" presName="Name56" presStyleLbl="parChTrans1D2" presStyleIdx="1" presStyleCnt="3"/>
      <dgm:spPr/>
      <dgm:t>
        <a:bodyPr/>
        <a:lstStyle/>
        <a:p>
          <a:endParaRPr lang="fr-FR"/>
        </a:p>
      </dgm:t>
    </dgm:pt>
    <dgm:pt modelId="{B75AD452-C8BB-406A-A1F2-AE76EFDDF344}" type="pres">
      <dgm:prSet presAssocID="{3149DB42-5FB3-4635-8F53-0659CADF1D97}" presName="text0" presStyleLbl="node1" presStyleIdx="2" presStyleCnt="4" custRadScaleRad="99403" custRadScaleInc="-100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B76F6A6-383F-47F9-BC5B-BD917A3AE99D}" type="pres">
      <dgm:prSet presAssocID="{9A717073-442B-4AD3-A584-942789DB19C9}" presName="Name56" presStyleLbl="parChTrans1D2" presStyleIdx="2" presStyleCnt="3"/>
      <dgm:spPr/>
      <dgm:t>
        <a:bodyPr/>
        <a:lstStyle/>
        <a:p>
          <a:endParaRPr lang="fr-FR"/>
        </a:p>
      </dgm:t>
    </dgm:pt>
    <dgm:pt modelId="{AD46EF48-822A-418F-9E50-540DF91A050E}" type="pres">
      <dgm:prSet presAssocID="{2DED67D1-5FD5-4450-9760-EAEA3A565A8C}" presName="text0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3A2F9209-546B-446C-A14A-761B0F93AD9D}" type="presOf" srcId="{C9E1A9BD-8FFC-4A01-BF72-94A6A403DA38}" destId="{1FB40000-8742-4E1E-A5F2-621AEEC43630}" srcOrd="0" destOrd="0" presId="urn:microsoft.com/office/officeart/2008/layout/RadialCluster"/>
    <dgm:cxn modelId="{4EB75CFB-3C4E-4E0A-880E-41BEFD6084BC}" srcId="{DBEA38E3-F15F-45EA-89E1-7678967D48DE}" destId="{6FF7FEFF-450B-4434-9591-CFDD18A5779C}" srcOrd="0" destOrd="0" parTransId="{CFF51A61-54F9-4A1A-8148-D82EA5554B36}" sibTransId="{B1D351D4-F5C4-49F4-8770-2FA2BA0AA778}"/>
    <dgm:cxn modelId="{1AADB692-1DC2-4AC9-BC08-8944FDBC8768}" type="presOf" srcId="{9A717073-442B-4AD3-A584-942789DB19C9}" destId="{CB76F6A6-383F-47F9-BC5B-BD917A3AE99D}" srcOrd="0" destOrd="0" presId="urn:microsoft.com/office/officeart/2008/layout/RadialCluster"/>
    <dgm:cxn modelId="{FF0408F7-EFD8-46F4-A492-B573A1BAA691}" type="presOf" srcId="{A8070FB5-B428-4B15-89FC-2A4EEB7E43C6}" destId="{4E65C723-4C47-4AB7-A95F-EE713B63A783}" srcOrd="0" destOrd="0" presId="urn:microsoft.com/office/officeart/2008/layout/RadialCluster"/>
    <dgm:cxn modelId="{CD6794A5-C71F-470E-9033-77D3C6FD5788}" type="presOf" srcId="{3149DB42-5FB3-4635-8F53-0659CADF1D97}" destId="{B75AD452-C8BB-406A-A1F2-AE76EFDDF344}" srcOrd="0" destOrd="0" presId="urn:microsoft.com/office/officeart/2008/layout/RadialCluster"/>
    <dgm:cxn modelId="{E0BE1514-3BED-417A-A8DA-3B1DFD8003A2}" type="presOf" srcId="{6FF7FEFF-450B-4434-9591-CFDD18A5779C}" destId="{BC3B7323-493B-4717-A4F4-34829F3EEE7C}" srcOrd="0" destOrd="0" presId="urn:microsoft.com/office/officeart/2008/layout/RadialCluster"/>
    <dgm:cxn modelId="{094787A6-726B-4662-8696-B48FA2D240D8}" srcId="{6FF7FEFF-450B-4434-9591-CFDD18A5779C}" destId="{3149DB42-5FB3-4635-8F53-0659CADF1D97}" srcOrd="1" destOrd="0" parTransId="{A8070FB5-B428-4B15-89FC-2A4EEB7E43C6}" sibTransId="{1EC4EEE1-4D7A-4960-9D5F-FBB577C3E5B2}"/>
    <dgm:cxn modelId="{7545C12B-71FE-4B6D-9CB9-4625EF05154A}" type="presOf" srcId="{DBEA38E3-F15F-45EA-89E1-7678967D48DE}" destId="{D17A11AC-4ACE-4E1E-978D-C9B2442E5F1E}" srcOrd="0" destOrd="0" presId="urn:microsoft.com/office/officeart/2008/layout/RadialCluster"/>
    <dgm:cxn modelId="{8088D099-546B-4359-B8AD-63F76FD0E189}" type="presOf" srcId="{F31A6223-E8A2-4FFD-A685-D5CE212A0432}" destId="{5031F870-7CDB-42A5-9695-4B64C2C585B0}" srcOrd="0" destOrd="0" presId="urn:microsoft.com/office/officeart/2008/layout/RadialCluster"/>
    <dgm:cxn modelId="{D26400F3-11F8-4589-8BB6-A851FFDDA08D}" srcId="{6FF7FEFF-450B-4434-9591-CFDD18A5779C}" destId="{2DED67D1-5FD5-4450-9760-EAEA3A565A8C}" srcOrd="2" destOrd="0" parTransId="{9A717073-442B-4AD3-A584-942789DB19C9}" sibTransId="{D264E817-F1FC-47CE-B9F5-0BA45E56D553}"/>
    <dgm:cxn modelId="{CE3D9B4C-0301-43A0-95C2-ACC157549EC2}" srcId="{6FF7FEFF-450B-4434-9591-CFDD18A5779C}" destId="{C9E1A9BD-8FFC-4A01-BF72-94A6A403DA38}" srcOrd="0" destOrd="0" parTransId="{F31A6223-E8A2-4FFD-A685-D5CE212A0432}" sibTransId="{0ACDAC69-B9CE-442C-B304-B5A19ECE965F}"/>
    <dgm:cxn modelId="{6E10E418-E8D8-4CDE-8275-2DD00D273E50}" type="presOf" srcId="{2DED67D1-5FD5-4450-9760-EAEA3A565A8C}" destId="{AD46EF48-822A-418F-9E50-540DF91A050E}" srcOrd="0" destOrd="0" presId="urn:microsoft.com/office/officeart/2008/layout/RadialCluster"/>
    <dgm:cxn modelId="{5F652DDA-B029-490C-9365-0D54F6F5A7CC}" type="presParOf" srcId="{D17A11AC-4ACE-4E1E-978D-C9B2442E5F1E}" destId="{9C35D0DB-8DF4-45AF-954B-361ABD5E976A}" srcOrd="0" destOrd="0" presId="urn:microsoft.com/office/officeart/2008/layout/RadialCluster"/>
    <dgm:cxn modelId="{31C354FA-65D3-422F-8E0C-81925DBFB54A}" type="presParOf" srcId="{9C35D0DB-8DF4-45AF-954B-361ABD5E976A}" destId="{BC3B7323-493B-4717-A4F4-34829F3EEE7C}" srcOrd="0" destOrd="0" presId="urn:microsoft.com/office/officeart/2008/layout/RadialCluster"/>
    <dgm:cxn modelId="{F0CEE1A6-940B-44C0-BC1D-B08475F216E0}" type="presParOf" srcId="{9C35D0DB-8DF4-45AF-954B-361ABD5E976A}" destId="{5031F870-7CDB-42A5-9695-4B64C2C585B0}" srcOrd="1" destOrd="0" presId="urn:microsoft.com/office/officeart/2008/layout/RadialCluster"/>
    <dgm:cxn modelId="{C13AE1B9-C674-4D88-8DB8-D63F34931A8B}" type="presParOf" srcId="{9C35D0DB-8DF4-45AF-954B-361ABD5E976A}" destId="{1FB40000-8742-4E1E-A5F2-621AEEC43630}" srcOrd="2" destOrd="0" presId="urn:microsoft.com/office/officeart/2008/layout/RadialCluster"/>
    <dgm:cxn modelId="{35A33399-F67D-413C-9C73-3337B9DCCBBB}" type="presParOf" srcId="{9C35D0DB-8DF4-45AF-954B-361ABD5E976A}" destId="{4E65C723-4C47-4AB7-A95F-EE713B63A783}" srcOrd="3" destOrd="0" presId="urn:microsoft.com/office/officeart/2008/layout/RadialCluster"/>
    <dgm:cxn modelId="{A425B48F-5AFC-49F3-86B2-477EC31526AF}" type="presParOf" srcId="{9C35D0DB-8DF4-45AF-954B-361ABD5E976A}" destId="{B75AD452-C8BB-406A-A1F2-AE76EFDDF344}" srcOrd="4" destOrd="0" presId="urn:microsoft.com/office/officeart/2008/layout/RadialCluster"/>
    <dgm:cxn modelId="{DDB8AA8E-F648-4CC3-A9ED-EB57C452F606}" type="presParOf" srcId="{9C35D0DB-8DF4-45AF-954B-361ABD5E976A}" destId="{CB76F6A6-383F-47F9-BC5B-BD917A3AE99D}" srcOrd="5" destOrd="0" presId="urn:microsoft.com/office/officeart/2008/layout/RadialCluster"/>
    <dgm:cxn modelId="{64CD5F13-39A2-41FD-8A6C-F930F2DF4BDB}" type="presParOf" srcId="{9C35D0DB-8DF4-45AF-954B-361ABD5E976A}" destId="{AD46EF48-822A-418F-9E50-540DF91A050E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3B7323-493B-4717-A4F4-34829F3EEE7C}">
      <dsp:nvSpPr>
        <dsp:cNvPr id="0" name=""/>
        <dsp:cNvSpPr/>
      </dsp:nvSpPr>
      <dsp:spPr>
        <a:xfrm>
          <a:off x="2103401" y="1692556"/>
          <a:ext cx="798785" cy="10064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/>
            <a:t>BI STORE</a:t>
          </a:r>
        </a:p>
      </dsp:txBody>
      <dsp:txXfrm>
        <a:off x="2142394" y="1731549"/>
        <a:ext cx="720799" cy="928484"/>
      </dsp:txXfrm>
    </dsp:sp>
    <dsp:sp modelId="{5031F870-7CDB-42A5-9695-4B64C2C585B0}">
      <dsp:nvSpPr>
        <dsp:cNvPr id="0" name=""/>
        <dsp:cNvSpPr/>
      </dsp:nvSpPr>
      <dsp:spPr>
        <a:xfrm rot="16230816">
          <a:off x="2288038" y="1471315"/>
          <a:ext cx="44250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42500" y="0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B40000-8742-4E1E-A5F2-621AEEC43630}">
      <dsp:nvSpPr>
        <dsp:cNvPr id="0" name=""/>
        <dsp:cNvSpPr/>
      </dsp:nvSpPr>
      <dsp:spPr>
        <a:xfrm>
          <a:off x="1947520" y="48772"/>
          <a:ext cx="1138270" cy="120130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err="1"/>
            <a:t>InforEAM</a:t>
          </a:r>
          <a:endParaRPr lang="fr-FR" sz="1700" kern="1200" dirty="0"/>
        </a:p>
      </dsp:txBody>
      <dsp:txXfrm>
        <a:off x="2003086" y="104338"/>
        <a:ext cx="1027138" cy="1090169"/>
      </dsp:txXfrm>
    </dsp:sp>
    <dsp:sp modelId="{4E65C723-4C47-4AB7-A95F-EE713B63A783}">
      <dsp:nvSpPr>
        <dsp:cNvPr id="0" name=""/>
        <dsp:cNvSpPr/>
      </dsp:nvSpPr>
      <dsp:spPr>
        <a:xfrm rot="1763892">
          <a:off x="2857648" y="2590601"/>
          <a:ext cx="69174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91741" y="0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75AD452-C8BB-406A-A1F2-AE76EFDDF344}">
      <dsp:nvSpPr>
        <dsp:cNvPr id="0" name=""/>
        <dsp:cNvSpPr/>
      </dsp:nvSpPr>
      <dsp:spPr>
        <a:xfrm>
          <a:off x="3504851" y="2613183"/>
          <a:ext cx="674335" cy="6743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300" kern="1200"/>
            <a:t>Bin A012U</a:t>
          </a:r>
        </a:p>
      </dsp:txBody>
      <dsp:txXfrm>
        <a:off x="3537769" y="2646101"/>
        <a:ext cx="608499" cy="608499"/>
      </dsp:txXfrm>
    </dsp:sp>
    <dsp:sp modelId="{CB76F6A6-383F-47F9-BC5B-BD917A3AE99D}">
      <dsp:nvSpPr>
        <dsp:cNvPr id="0" name=""/>
        <dsp:cNvSpPr/>
      </dsp:nvSpPr>
      <dsp:spPr>
        <a:xfrm rot="9000000">
          <a:off x="1454124" y="2600354"/>
          <a:ext cx="69589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95893" y="0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46EF48-822A-418F-9E50-540DF91A050E}">
      <dsp:nvSpPr>
        <dsp:cNvPr id="0" name=""/>
        <dsp:cNvSpPr/>
      </dsp:nvSpPr>
      <dsp:spPr>
        <a:xfrm>
          <a:off x="826405" y="2631824"/>
          <a:ext cx="674335" cy="6743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/>
            <a:t>Bin A012L</a:t>
          </a:r>
        </a:p>
      </dsp:txBody>
      <dsp:txXfrm>
        <a:off x="859323" y="2664742"/>
        <a:ext cx="608499" cy="6084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9B475E-DB1D-430C-8C9F-870E0CF8D379}" type="datetimeFigureOut">
              <a:rPr lang="en-GB" smtClean="0"/>
              <a:t>07/02/2019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51D323-6131-42C1-8AB8-5DEB383A35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10346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51D323-6131-42C1-8AB8-5DEB383A354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38798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51D323-6131-42C1-8AB8-5DEB383A354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56077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dirty="0" smtClean="0"/>
              <a:t>Drag </a:t>
            </a:r>
            <a:r>
              <a:rPr kumimoji="0" lang="fr-CH" noProof="0" dirty="0" err="1" smtClean="0"/>
              <a:t>picture</a:t>
            </a:r>
            <a:r>
              <a:rPr kumimoji="0" lang="fr-CH" dirty="0" smtClean="0"/>
              <a:t> to </a:t>
            </a:r>
            <a:r>
              <a:rPr kumimoji="0" lang="fr-CH" dirty="0" err="1" smtClean="0"/>
              <a:t>placeholder</a:t>
            </a:r>
            <a:r>
              <a:rPr kumimoji="0" lang="fr-CH" dirty="0" smtClean="0"/>
              <a:t> or click </a:t>
            </a:r>
            <a:r>
              <a:rPr kumimoji="0" lang="fr-CH" dirty="0" err="1" smtClean="0"/>
              <a:t>icon</a:t>
            </a:r>
            <a:r>
              <a:rPr kumimoji="0" lang="fr-CH" dirty="0" smtClean="0"/>
              <a:t> to </a:t>
            </a:r>
            <a:r>
              <a:rPr kumimoji="0" lang="fr-CH" dirty="0" err="1" smtClean="0"/>
              <a:t>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2/7/2019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2DDD2-16CF-4B69-B8E5-EFA67EABB7F1}" type="datetimeFigureOut">
              <a:rPr lang="en-GB" smtClean="0"/>
              <a:t>07/02/2019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DEF4F-B1A6-451A-A714-5181DC9816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76246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2DDD2-16CF-4B69-B8E5-EFA67EABB7F1}" type="datetimeFigureOut">
              <a:rPr lang="en-GB" smtClean="0"/>
              <a:t>07/02/2019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DEF4F-B1A6-451A-A714-5181DC9816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27028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2DDD2-16CF-4B69-B8E5-EFA67EABB7F1}" type="datetimeFigureOut">
              <a:rPr lang="en-GB" smtClean="0"/>
              <a:t>07/02/2019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DEF4F-B1A6-451A-A714-5181DC9816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43495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2DDD2-16CF-4B69-B8E5-EFA67EABB7F1}" type="datetimeFigureOut">
              <a:rPr lang="en-GB" smtClean="0"/>
              <a:t>07/02/2019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DEF4F-B1A6-451A-A714-5181DC9816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2056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2DDD2-16CF-4B69-B8E5-EFA67EABB7F1}" type="datetimeFigureOut">
              <a:rPr lang="en-GB" smtClean="0"/>
              <a:t>07/02/2019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DEF4F-B1A6-451A-A714-5181DC9816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2131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2DDD2-16CF-4B69-B8E5-EFA67EABB7F1}" type="datetimeFigureOut">
              <a:rPr lang="en-GB" smtClean="0"/>
              <a:t>07/02/2019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DEF4F-B1A6-451A-A714-5181DC9816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89841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2DDD2-16CF-4B69-B8E5-EFA67EABB7F1}" type="datetimeFigureOut">
              <a:rPr lang="en-GB" smtClean="0"/>
              <a:t>07/02/2019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DEF4F-B1A6-451A-A714-5181DC9816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7081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2DDD2-16CF-4B69-B8E5-EFA67EABB7F1}" type="datetimeFigureOut">
              <a:rPr lang="en-GB" smtClean="0"/>
              <a:t>07/02/2019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DEF4F-B1A6-451A-A714-5181DC9816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5414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2DDD2-16CF-4B69-B8E5-EFA67EABB7F1}" type="datetimeFigureOut">
              <a:rPr lang="en-GB" smtClean="0"/>
              <a:t>07/02/2019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DEF4F-B1A6-451A-A714-5181DC9816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37397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2DDD2-16CF-4B69-B8E5-EFA67EABB7F1}" type="datetimeFigureOut">
              <a:rPr lang="en-GB" smtClean="0"/>
              <a:t>07/02/2019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DEF4F-B1A6-451A-A714-5181DC9816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57463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2DDD2-16CF-4B69-B8E5-EFA67EABB7F1}" type="datetimeFigureOut">
              <a:rPr lang="en-GB" smtClean="0"/>
              <a:t>07/02/2019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DEF4F-B1A6-451A-A714-5181DC9816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86518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2/7/2019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2/7/2019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2/7/2019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2/7/2019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2/7/2019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2/7/2019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2/7/2019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8" r:id="rId2"/>
    <p:sldLayoutId id="2147483681" r:id="rId3"/>
    <p:sldLayoutId id="2147483680" r:id="rId4"/>
    <p:sldLayoutId id="2147483679" r:id="rId5"/>
    <p:sldLayoutId id="2147483664" r:id="rId6"/>
    <p:sldLayoutId id="2147483665" r:id="rId7"/>
    <p:sldLayoutId id="2147483667" r:id="rId8"/>
    <p:sldLayoutId id="2147483668" r:id="rId9"/>
    <p:sldLayoutId id="2147483669" r:id="rId10"/>
    <p:sldLayoutId id="2147483674" r:id="rId11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02DDD2-16CF-4B69-B8E5-EFA67EABB7F1}" type="datetimeFigureOut">
              <a:rPr lang="en-GB" smtClean="0"/>
              <a:t>07/02/2019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7DEF4F-B1A6-451A-A714-5181DC9816E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6076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5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37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hyperlink" Target="https://layout.cern.ch/elements?parentId=1410880&amp;circuitId=0&amp;id=1411749&amp;tab=BASIC_ELEMENT&amp;version=TS2%202018&amp;navigator=MACHINE" TargetMode="Externa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jpeg"/><Relationship Id="rId7" Type="http://schemas.openxmlformats.org/officeDocument/2006/relationships/image" Target="../media/image20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Our Asset Codes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4772025"/>
            <a:ext cx="2133600" cy="273050"/>
          </a:xfrm>
        </p:spPr>
        <p:txBody>
          <a:bodyPr/>
          <a:lstStyle/>
          <a:p>
            <a:fld id="{B4BFD808-6B56-4447-9401-2398D08EE3C0}" type="datetime1">
              <a:rPr lang="en-US" smtClean="0"/>
              <a:pPr/>
              <a:t>2/7/2019</a:t>
            </a:fld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878885" y="1345053"/>
            <a:ext cx="2877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PXBSGEG023-CR000001</a:t>
            </a:r>
          </a:p>
        </p:txBody>
      </p:sp>
      <p:sp>
        <p:nvSpPr>
          <p:cNvPr id="16" name="Oval 15"/>
          <p:cNvSpPr/>
          <p:nvPr/>
        </p:nvSpPr>
        <p:spPr>
          <a:xfrm>
            <a:off x="2878885" y="1191669"/>
            <a:ext cx="1628222" cy="696125"/>
          </a:xfrm>
          <a:prstGeom prst="ellipse">
            <a:avLst/>
          </a:prstGeom>
          <a:noFill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Arrow Connector 17"/>
          <p:cNvCxnSpPr>
            <a:stCxn id="16" idx="2"/>
          </p:cNvCxnSpPr>
          <p:nvPr/>
        </p:nvCxnSpPr>
        <p:spPr>
          <a:xfrm flipH="1">
            <a:off x="1940888" y="1539732"/>
            <a:ext cx="937997" cy="5014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65182" y="2159164"/>
            <a:ext cx="399340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Asset identification,</a:t>
            </a:r>
          </a:p>
          <a:p>
            <a:r>
              <a:rPr lang="en-GB" dirty="0" smtClean="0"/>
              <a:t>Naming is based on the CDD naming</a:t>
            </a:r>
          </a:p>
          <a:p>
            <a:endParaRPr lang="en-GB" dirty="0"/>
          </a:p>
        </p:txBody>
      </p:sp>
      <p:sp>
        <p:nvSpPr>
          <p:cNvPr id="6" name="Oval 5"/>
          <p:cNvSpPr/>
          <p:nvPr/>
        </p:nvSpPr>
        <p:spPr>
          <a:xfrm>
            <a:off x="4548403" y="1191669"/>
            <a:ext cx="1162172" cy="696125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Arrow Connector 8"/>
          <p:cNvCxnSpPr>
            <a:stCxn id="6" idx="6"/>
          </p:cNvCxnSpPr>
          <p:nvPr/>
        </p:nvCxnSpPr>
        <p:spPr>
          <a:xfrm>
            <a:off x="5710575" y="1539732"/>
            <a:ext cx="725621" cy="74921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860085" y="2360445"/>
            <a:ext cx="437812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Serial number,</a:t>
            </a:r>
          </a:p>
          <a:p>
            <a:r>
              <a:rPr lang="en-GB" dirty="0" smtClean="0"/>
              <a:t>This number is what gives an equipment </a:t>
            </a:r>
          </a:p>
          <a:p>
            <a:r>
              <a:rPr lang="en-GB" dirty="0" smtClean="0"/>
              <a:t>his </a:t>
            </a:r>
            <a:r>
              <a:rPr lang="en-GB" dirty="0" smtClean="0"/>
              <a:t>own identity</a:t>
            </a:r>
          </a:p>
        </p:txBody>
      </p:sp>
    </p:spTree>
    <p:extLst>
      <p:ext uri="{BB962C8B-B14F-4D97-AF65-F5344CB8AC3E}">
        <p14:creationId xmlns:p14="http://schemas.microsoft.com/office/powerpoint/2010/main" val="1485566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Our Asset Codes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4772025"/>
            <a:ext cx="2133600" cy="273050"/>
          </a:xfrm>
        </p:spPr>
        <p:txBody>
          <a:bodyPr/>
          <a:lstStyle/>
          <a:p>
            <a:fld id="{B4BFD808-6B56-4447-9401-2398D08EE3C0}" type="datetime1">
              <a:rPr lang="en-US" smtClean="0"/>
              <a:pPr/>
              <a:t>2/7/2019</a:t>
            </a:fld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878885" y="1345053"/>
            <a:ext cx="2877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PXBSGEG023-CR000001</a:t>
            </a:r>
          </a:p>
        </p:txBody>
      </p:sp>
      <p:sp>
        <p:nvSpPr>
          <p:cNvPr id="16" name="Oval 15"/>
          <p:cNvSpPr/>
          <p:nvPr/>
        </p:nvSpPr>
        <p:spPr>
          <a:xfrm>
            <a:off x="2878885" y="1191669"/>
            <a:ext cx="1628222" cy="696125"/>
          </a:xfrm>
          <a:prstGeom prst="ellipse">
            <a:avLst/>
          </a:prstGeom>
          <a:noFill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Arrow Connector 17"/>
          <p:cNvCxnSpPr>
            <a:stCxn id="16" idx="2"/>
          </p:cNvCxnSpPr>
          <p:nvPr/>
        </p:nvCxnSpPr>
        <p:spPr>
          <a:xfrm flipH="1">
            <a:off x="1940888" y="1539732"/>
            <a:ext cx="937997" cy="5014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65182" y="2159164"/>
            <a:ext cx="399340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Asset identification,</a:t>
            </a:r>
          </a:p>
          <a:p>
            <a:r>
              <a:rPr lang="en-GB" dirty="0" smtClean="0"/>
              <a:t>Naming is based on the CDD naming</a:t>
            </a:r>
          </a:p>
          <a:p>
            <a:endParaRPr lang="en-GB" dirty="0"/>
          </a:p>
        </p:txBody>
      </p:sp>
      <p:sp>
        <p:nvSpPr>
          <p:cNvPr id="6" name="Oval 5"/>
          <p:cNvSpPr/>
          <p:nvPr/>
        </p:nvSpPr>
        <p:spPr>
          <a:xfrm>
            <a:off x="4548403" y="1191669"/>
            <a:ext cx="1162172" cy="696125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Arrow Connector 8"/>
          <p:cNvCxnSpPr>
            <a:stCxn id="6" idx="6"/>
          </p:cNvCxnSpPr>
          <p:nvPr/>
        </p:nvCxnSpPr>
        <p:spPr>
          <a:xfrm>
            <a:off x="5710575" y="1539732"/>
            <a:ext cx="725621" cy="74921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860085" y="2360445"/>
            <a:ext cx="437812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Serial number,</a:t>
            </a:r>
          </a:p>
          <a:p>
            <a:r>
              <a:rPr lang="en-GB" dirty="0" smtClean="0"/>
              <a:t>This number is what gives an equipment </a:t>
            </a:r>
          </a:p>
          <a:p>
            <a:r>
              <a:rPr lang="en-GB" dirty="0"/>
              <a:t>t</a:t>
            </a:r>
            <a:r>
              <a:rPr lang="en-GB" dirty="0" smtClean="0"/>
              <a:t>heir own identity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330" y="0"/>
            <a:ext cx="5892226" cy="4419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315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sz="3200" dirty="0" smtClean="0"/>
              <a:t>Comment nous suivons l'équipement</a:t>
            </a:r>
            <a:endParaRPr lang="fr-CH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CH" dirty="0" smtClean="0"/>
              <a:t>Nombreux types d'instruments différents</a:t>
            </a:r>
            <a:endParaRPr lang="fr-CH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37342"/>
            <a:ext cx="9172867" cy="6488411"/>
          </a:xfrm>
        </p:spPr>
      </p:pic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89935" y="4534853"/>
            <a:ext cx="2159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For </a:t>
            </a:r>
            <a:r>
              <a:rPr lang="fr-CH" dirty="0" err="1" smtClean="0"/>
              <a:t>example</a:t>
            </a:r>
            <a:r>
              <a:rPr lang="fr-CH" dirty="0" smtClean="0"/>
              <a:t>, </a:t>
            </a:r>
            <a:r>
              <a:rPr lang="fr-CH" dirty="0" err="1" smtClean="0"/>
              <a:t>BTVs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674496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What is needed to create an Asset</a:t>
            </a:r>
            <a:endParaRPr lang="en-GB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943836" y="727789"/>
            <a:ext cx="6946491" cy="3577443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2/7/2019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2672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What is needed to create an Asset</a:t>
            </a:r>
            <a:endParaRPr lang="en-GB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546509" y="753291"/>
            <a:ext cx="6946491" cy="35774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2/8/2019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115036" y="1200151"/>
            <a:ext cx="3657600" cy="3262788"/>
          </a:xfrm>
        </p:spPr>
        <p:txBody>
          <a:bodyPr>
            <a:normAutofit/>
          </a:bodyPr>
          <a:lstStyle/>
          <a:p>
            <a:r>
              <a:rPr lang="en-GB" b="1" dirty="0" smtClean="0"/>
              <a:t>Asset Code</a:t>
            </a:r>
          </a:p>
          <a:p>
            <a:r>
              <a:rPr lang="en-GB" b="1" dirty="0" smtClean="0"/>
              <a:t>Description</a:t>
            </a:r>
          </a:p>
          <a:p>
            <a:r>
              <a:rPr lang="en-GB" b="1" dirty="0" smtClean="0"/>
              <a:t>Department (B01)</a:t>
            </a:r>
          </a:p>
          <a:p>
            <a:r>
              <a:rPr lang="en-GB" b="1" dirty="0" smtClean="0"/>
              <a:t>Commission Date</a:t>
            </a:r>
          </a:p>
          <a:p>
            <a:r>
              <a:rPr lang="en-GB" b="1" dirty="0" smtClean="0"/>
              <a:t>Status:</a:t>
            </a:r>
          </a:p>
          <a:p>
            <a:r>
              <a:rPr lang="en-GB" b="1" dirty="0" smtClean="0"/>
              <a:t>State</a:t>
            </a:r>
          </a:p>
          <a:p>
            <a:pPr marL="36576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1372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Content Placeholder 10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2386941" y="747418"/>
            <a:ext cx="7026856" cy="36188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1839"/>
            <a:ext cx="7467600" cy="857250"/>
          </a:xfrm>
        </p:spPr>
        <p:txBody>
          <a:bodyPr>
            <a:noAutofit/>
          </a:bodyPr>
          <a:lstStyle/>
          <a:p>
            <a:r>
              <a:rPr lang="en-GB" sz="3200" dirty="0" smtClean="0"/>
              <a:t>What ML needs to create a new Asset</a:t>
            </a:r>
            <a:endParaRPr lang="en-GB" sz="3200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457200" y="855411"/>
            <a:ext cx="3657600" cy="3262788"/>
          </a:xfrm>
        </p:spPr>
        <p:txBody>
          <a:bodyPr>
            <a:normAutofit fontScale="92500" lnSpcReduction="10000"/>
          </a:bodyPr>
          <a:lstStyle/>
          <a:p>
            <a:r>
              <a:rPr lang="en-GB" b="1" dirty="0" smtClean="0"/>
              <a:t>Asset Code</a:t>
            </a:r>
          </a:p>
          <a:p>
            <a:r>
              <a:rPr lang="en-GB" b="1" dirty="0" smtClean="0"/>
              <a:t>Description</a:t>
            </a:r>
          </a:p>
          <a:p>
            <a:r>
              <a:rPr lang="en-GB" b="1" dirty="0" smtClean="0"/>
              <a:t>Department (B01)</a:t>
            </a:r>
          </a:p>
          <a:p>
            <a:r>
              <a:rPr lang="en-GB" b="1" dirty="0" smtClean="0"/>
              <a:t>Commission </a:t>
            </a:r>
            <a:r>
              <a:rPr lang="en-GB" b="1" dirty="0" err="1" smtClean="0"/>
              <a:t>Datte</a:t>
            </a:r>
            <a:endParaRPr lang="en-GB" b="1" dirty="0" smtClean="0"/>
          </a:p>
          <a:p>
            <a:r>
              <a:rPr lang="en-GB" b="1" dirty="0" smtClean="0"/>
              <a:t>Status:</a:t>
            </a:r>
          </a:p>
          <a:p>
            <a:r>
              <a:rPr lang="en-GB" b="1" dirty="0" smtClean="0"/>
              <a:t>State</a:t>
            </a:r>
          </a:p>
          <a:p>
            <a:r>
              <a:rPr lang="en-GB" dirty="0" smtClean="0"/>
              <a:t>Class</a:t>
            </a:r>
          </a:p>
          <a:p>
            <a:r>
              <a:rPr lang="en-GB" dirty="0" smtClean="0"/>
              <a:t>Part</a:t>
            </a:r>
          </a:p>
          <a:p>
            <a:pPr marL="36576" indent="0">
              <a:buNone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2/7/2019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6793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Content Placeholder 10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2386941" y="747418"/>
            <a:ext cx="7026856" cy="36188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502732" cy="444749"/>
          </a:xfrm>
        </p:spPr>
        <p:txBody>
          <a:bodyPr>
            <a:noAutofit/>
          </a:bodyPr>
          <a:lstStyle/>
          <a:p>
            <a:r>
              <a:rPr lang="en-GB" sz="2400" dirty="0" smtClean="0"/>
              <a:t>Other useful information to add while creating the Asset</a:t>
            </a:r>
            <a:endParaRPr lang="en-GB" sz="2400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65314" y="747418"/>
            <a:ext cx="3657600" cy="3262788"/>
          </a:xfrm>
        </p:spPr>
        <p:txBody>
          <a:bodyPr>
            <a:normAutofit/>
          </a:bodyPr>
          <a:lstStyle/>
          <a:p>
            <a:r>
              <a:rPr lang="en-GB" dirty="0" smtClean="0"/>
              <a:t>Location / Position</a:t>
            </a:r>
          </a:p>
          <a:p>
            <a:r>
              <a:rPr lang="en-GB" dirty="0" smtClean="0"/>
              <a:t>Dimensions</a:t>
            </a:r>
          </a:p>
          <a:p>
            <a:r>
              <a:rPr lang="en-GB" dirty="0" smtClean="0"/>
              <a:t>Equipment Value</a:t>
            </a:r>
          </a:p>
          <a:p>
            <a:r>
              <a:rPr lang="en-GB" dirty="0" smtClean="0"/>
              <a:t>Test Reports on EDMS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2/7/2019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3877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Example </a:t>
            </a:r>
            <a:endParaRPr lang="en-GB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03" y="1033017"/>
            <a:ext cx="9142397" cy="3168917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0" y="4772025"/>
            <a:ext cx="2133600" cy="273050"/>
          </a:xfrm>
        </p:spPr>
        <p:txBody>
          <a:bodyPr/>
          <a:lstStyle/>
          <a:p>
            <a:fld id="{B4BFD808-6B56-4447-9401-2398D08EE3C0}" type="datetime1">
              <a:rPr lang="en-US" smtClean="0"/>
              <a:pPr/>
              <a:t>2/7/2019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0358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Example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2793" y="778529"/>
            <a:ext cx="9012716" cy="362029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2/8/2019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13231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Our classes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15979"/>
            <a:ext cx="8229600" cy="2216039"/>
          </a:xfrm>
        </p:spPr>
        <p:txBody>
          <a:bodyPr>
            <a:normAutofit/>
          </a:bodyPr>
          <a:lstStyle/>
          <a:p>
            <a:r>
              <a:rPr lang="en-GB" dirty="0" smtClean="0"/>
              <a:t>BIVENV – anything that contains a vacuum</a:t>
            </a:r>
          </a:p>
          <a:p>
            <a:r>
              <a:rPr lang="en-GB" dirty="0" smtClean="0"/>
              <a:t>BIVINS – anything that is within a vacuum</a:t>
            </a:r>
          </a:p>
          <a:p>
            <a:r>
              <a:rPr lang="en-GB" dirty="0" smtClean="0"/>
              <a:t>BIVNON – anything that is outside of a vacuum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2/8/2019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6520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err="1" smtClean="0"/>
              <a:t>Asset</a:t>
            </a:r>
            <a:r>
              <a:rPr lang="fr-CH" dirty="0" smtClean="0"/>
              <a:t> </a:t>
            </a:r>
            <a:r>
              <a:rPr lang="en-GB" dirty="0" smtClean="0"/>
              <a:t>Management within ML (BI)</a:t>
            </a:r>
            <a:endParaRPr lang="fr-CH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457200" y="2755720"/>
            <a:ext cx="2743200" cy="314740"/>
          </a:xfrm>
        </p:spPr>
        <p:txBody>
          <a:bodyPr>
            <a:normAutofit/>
          </a:bodyPr>
          <a:lstStyle/>
          <a:p>
            <a:r>
              <a:rPr lang="en-GB" dirty="0" smtClean="0"/>
              <a:t>Benjamin Moser BI-ML</a:t>
            </a:r>
          </a:p>
        </p:txBody>
      </p:sp>
    </p:spTree>
    <p:extLst>
      <p:ext uri="{BB962C8B-B14F-4D97-AF65-F5344CB8AC3E}">
        <p14:creationId xmlns:p14="http://schemas.microsoft.com/office/powerpoint/2010/main" val="696195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Parts</a:t>
            </a:r>
            <a:endParaRPr lang="en-GB" dirty="0"/>
          </a:p>
        </p:txBody>
      </p:sp>
      <p:sp>
        <p:nvSpPr>
          <p:cNvPr id="12" name="Content Placeholder 1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Parts for Assets using the same code as the Asset identification</a:t>
            </a:r>
          </a:p>
          <a:p>
            <a:r>
              <a:rPr lang="en-GB" dirty="0" smtClean="0"/>
              <a:t>Has to be linked to the Asset</a:t>
            </a:r>
            <a:endParaRPr lang="en-GB" dirty="0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dirty="0" smtClean="0"/>
              <a:t>Parts for consumable and off the shelf products</a:t>
            </a:r>
          </a:p>
          <a:p>
            <a:r>
              <a:rPr lang="en-GB" dirty="0" smtClean="0"/>
              <a:t>Code always starts with BI</a:t>
            </a:r>
          </a:p>
          <a:p>
            <a:r>
              <a:rPr lang="en-GB" dirty="0" smtClean="0"/>
              <a:t>BIBF202 – Blank Flange 202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2/8/2019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55485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BI-ML Kiosk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025" y="1193230"/>
            <a:ext cx="4271433" cy="3203575"/>
          </a:xfr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6100" y="1193230"/>
            <a:ext cx="4253435" cy="3190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5528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BI-ML Kiosk</a:t>
            </a:r>
            <a:endParaRPr lang="fr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3486346194"/>
              </p:ext>
            </p:extLst>
          </p:nvPr>
        </p:nvGraphicFramePr>
        <p:xfrm>
          <a:off x="-492827" y="880452"/>
          <a:ext cx="5005588" cy="33549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91346" y="1128068"/>
            <a:ext cx="5586783" cy="915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2193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How to use the Kiosk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2/8/2019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412316" y="1227297"/>
            <a:ext cx="3671576" cy="2753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9260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How to use the Kiosk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2/8/2019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7" name="taking things out of KIOSK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893645" y="-1"/>
            <a:ext cx="2883700" cy="5130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6477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 mute="1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BI-ML Kiosk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We now have an inventory list</a:t>
            </a:r>
          </a:p>
          <a:p>
            <a:r>
              <a:rPr lang="en-GB" dirty="0" smtClean="0"/>
              <a:t>We know where things are</a:t>
            </a:r>
          </a:p>
          <a:p>
            <a:r>
              <a:rPr lang="en-GB" dirty="0" smtClean="0"/>
              <a:t>Easier to maintain then before</a:t>
            </a:r>
          </a:p>
          <a:p>
            <a:r>
              <a:rPr lang="en-GB" dirty="0" smtClean="0"/>
              <a:t>Working on setting minimum stock levels</a:t>
            </a:r>
          </a:p>
          <a:p>
            <a:endParaRPr lang="en-GB" dirty="0" smtClean="0"/>
          </a:p>
          <a:p>
            <a:pPr marL="36576" indent="0">
              <a:buNone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2/8/2019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237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Functional Positions </a:t>
            </a:r>
            <a:endParaRPr lang="en-GB" dirty="0"/>
          </a:p>
        </p:txBody>
      </p:sp>
      <p:pic>
        <p:nvPicPr>
          <p:cNvPr id="7" name="Content Placeholder 6">
            <a:hlinkClick r:id="rId2"/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89709" y="767681"/>
            <a:ext cx="6608618" cy="3709735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2/8/2019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2186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Functional Position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2055" y="724793"/>
            <a:ext cx="7333321" cy="3687945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2/8/2019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6491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EDMS Links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97038" y="993775"/>
            <a:ext cx="7949924" cy="3203575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219228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 smtClean="0"/>
              <a:t>Equipnment</a:t>
            </a:r>
            <a:r>
              <a:rPr lang="en-GB" dirty="0" smtClean="0"/>
              <a:t> Tree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7745" y="789783"/>
            <a:ext cx="6065406" cy="340756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2/8/2019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00591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dirty="0" smtClean="0"/>
              <a:t>MTF Code = Asset Code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2/7/2019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5181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dirty="0" smtClean="0"/>
              <a:t>Other Projects we are currently working on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Some Instruments are still missing </a:t>
            </a:r>
            <a:r>
              <a:rPr lang="en-GB" dirty="0" smtClean="0"/>
              <a:t>Assets</a:t>
            </a:r>
          </a:p>
          <a:p>
            <a:r>
              <a:rPr lang="en-GB" dirty="0" smtClean="0"/>
              <a:t>Linking Kiosk with EDH store</a:t>
            </a:r>
          </a:p>
          <a:p>
            <a:r>
              <a:rPr lang="en-GB" dirty="0" smtClean="0"/>
              <a:t>Meter reading, each time CCC uses an Instrument</a:t>
            </a:r>
          </a:p>
          <a:p>
            <a:r>
              <a:rPr lang="en-GB" dirty="0" smtClean="0"/>
              <a:t>Checklist – Preventive Maintenance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2/8/2019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638916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 smtClean="0"/>
              <a:t>Checklists – Preventive Maintenance</a:t>
            </a:r>
            <a:endParaRPr lang="en-GB" sz="36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87582" y="880452"/>
            <a:ext cx="6529758" cy="4209232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2/8/2019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472545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Having all our equipment equipped with Asset codes makes it easier to keep track of their history</a:t>
            </a:r>
          </a:p>
          <a:p>
            <a:r>
              <a:rPr lang="en-GB" dirty="0" smtClean="0"/>
              <a:t>Linking EDMS documents to Asset is a good way of keeping documentation with the instrument</a:t>
            </a:r>
          </a:p>
          <a:p>
            <a:r>
              <a:rPr lang="en-GB" dirty="0" smtClean="0"/>
              <a:t>Kiosk allows a DIY store</a:t>
            </a:r>
          </a:p>
          <a:p>
            <a:r>
              <a:rPr lang="en-GB" dirty="0" smtClean="0"/>
              <a:t>Not everything is straight forward and there are a lot of specifics which have to be taken into account</a:t>
            </a:r>
          </a:p>
          <a:p>
            <a:r>
              <a:rPr lang="en-GB" dirty="0" smtClean="0"/>
              <a:t>There is still more to get out INFOR EAM</a:t>
            </a:r>
          </a:p>
          <a:p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612413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Questions?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883292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9006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Our Asset Management Platform</a:t>
            </a:r>
          </a:p>
        </p:txBody>
      </p:sp>
      <p:grpSp>
        <p:nvGrpSpPr>
          <p:cNvPr id="28" name="Group 27"/>
          <p:cNvGrpSpPr/>
          <p:nvPr/>
        </p:nvGrpSpPr>
        <p:grpSpPr>
          <a:xfrm>
            <a:off x="2990305" y="1047684"/>
            <a:ext cx="3196268" cy="2001971"/>
            <a:chOff x="2990305" y="1047684"/>
            <a:chExt cx="3196268" cy="2001971"/>
          </a:xfrm>
        </p:grpSpPr>
        <p:sp>
          <p:nvSpPr>
            <p:cNvPr id="41" name="Rectangle 40"/>
            <p:cNvSpPr/>
            <p:nvPr/>
          </p:nvSpPr>
          <p:spPr>
            <a:xfrm>
              <a:off x="2990305" y="1047684"/>
              <a:ext cx="3196268" cy="200197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926104" y="1074648"/>
              <a:ext cx="142699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/>
                <a:t>Operation &amp;</a:t>
              </a:r>
              <a:br>
                <a:rPr lang="en-US" sz="1600" b="1" dirty="0"/>
              </a:br>
              <a:r>
                <a:rPr lang="en-US" sz="1600" b="1" dirty="0"/>
                <a:t>Maintenance</a:t>
              </a:r>
              <a:endParaRPr lang="en-GB" sz="1600" b="1" dirty="0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5309987" y="1040632"/>
            <a:ext cx="3077644" cy="2247839"/>
            <a:chOff x="5309987" y="1040632"/>
            <a:chExt cx="3077644" cy="2247839"/>
          </a:xfrm>
        </p:grpSpPr>
        <p:sp>
          <p:nvSpPr>
            <p:cNvPr id="42" name="Rectangle 41"/>
            <p:cNvSpPr/>
            <p:nvPr/>
          </p:nvSpPr>
          <p:spPr>
            <a:xfrm>
              <a:off x="6377623" y="1040632"/>
              <a:ext cx="2010008" cy="201607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690054" y="1999262"/>
              <a:ext cx="1313181" cy="4501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b="1" dirty="0" smtClean="0"/>
                <a:t>TREC</a:t>
              </a:r>
              <a:r>
                <a:rPr lang="en-US" sz="1500" b="1" dirty="0"/>
                <a:t/>
              </a:r>
              <a:br>
                <a:rPr lang="en-US" sz="1500" b="1" dirty="0"/>
              </a:br>
              <a:r>
                <a:rPr lang="en-US" sz="825" dirty="0"/>
                <a:t>Radioactive Traceability</a:t>
              </a:r>
              <a:endParaRPr lang="en-US" sz="788" dirty="0"/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3"/>
            <a:srcRect l="810" t="10301" r="1672" b="1267"/>
            <a:stretch/>
          </p:blipFill>
          <p:spPr>
            <a:xfrm>
              <a:off x="7006429" y="2426302"/>
              <a:ext cx="727578" cy="455068"/>
            </a:xfrm>
            <a:prstGeom prst="rect">
              <a:avLst/>
            </a:prstGeom>
            <a:ln>
              <a:solidFill>
                <a:schemeClr val="accent5"/>
              </a:solidFill>
            </a:ln>
          </p:spPr>
        </p:pic>
        <p:sp>
          <p:nvSpPr>
            <p:cNvPr id="22" name="Up-Down Arrow 21"/>
            <p:cNvSpPr/>
            <p:nvPr/>
          </p:nvSpPr>
          <p:spPr>
            <a:xfrm rot="4271197">
              <a:off x="6055111" y="2477309"/>
              <a:ext cx="66038" cy="1556285"/>
            </a:xfrm>
            <a:prstGeom prst="upDownArrow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6416644" y="1055248"/>
              <a:ext cx="195636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/>
                <a:t>Disposal &amp; Waste </a:t>
              </a:r>
            </a:p>
            <a:p>
              <a:pPr algn="ctr"/>
              <a:r>
                <a:rPr lang="en-US" sz="1600" b="1" dirty="0"/>
                <a:t>Management</a:t>
              </a:r>
              <a:endParaRPr lang="en-GB" sz="1600" b="1" dirty="0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836115" y="1047685"/>
            <a:ext cx="2975895" cy="2260833"/>
            <a:chOff x="836115" y="1047685"/>
            <a:chExt cx="2975895" cy="2260833"/>
          </a:xfrm>
        </p:grpSpPr>
        <p:grpSp>
          <p:nvGrpSpPr>
            <p:cNvPr id="5" name="Group 4"/>
            <p:cNvGrpSpPr/>
            <p:nvPr/>
          </p:nvGrpSpPr>
          <p:grpSpPr>
            <a:xfrm>
              <a:off x="836115" y="1047685"/>
              <a:ext cx="1977909" cy="2016074"/>
              <a:chOff x="836115" y="1047685"/>
              <a:chExt cx="1977909" cy="2016074"/>
            </a:xfrm>
          </p:grpSpPr>
          <p:sp>
            <p:nvSpPr>
              <p:cNvPr id="40" name="Rectangle 39"/>
              <p:cNvSpPr/>
              <p:nvPr/>
            </p:nvSpPr>
            <p:spPr>
              <a:xfrm>
                <a:off x="836115" y="1047685"/>
                <a:ext cx="1977909" cy="201607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1095381" y="1980242"/>
                <a:ext cx="1521571" cy="4501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500" b="1" dirty="0"/>
                  <a:t>MTF</a:t>
                </a:r>
                <a:br>
                  <a:rPr lang="en-US" sz="1500" b="1" dirty="0"/>
                </a:br>
                <a:r>
                  <a:rPr lang="en-US" sz="825" dirty="0"/>
                  <a:t>Manufacturing &amp; Test Folder</a:t>
                </a:r>
              </a:p>
            </p:txBody>
          </p:sp>
          <p:pic>
            <p:nvPicPr>
              <p:cNvPr id="15" name="Picture 14"/>
              <p:cNvPicPr>
                <a:picLocks noChangeAspect="1"/>
              </p:cNvPicPr>
              <p:nvPr/>
            </p:nvPicPr>
            <p:blipFill rotWithShape="1">
              <a:blip r:embed="rId4"/>
              <a:srcRect l="761" t="11563" r="686" b="1229"/>
              <a:stretch/>
            </p:blipFill>
            <p:spPr>
              <a:xfrm>
                <a:off x="1467620" y="2425178"/>
                <a:ext cx="696847" cy="442260"/>
              </a:xfrm>
              <a:prstGeom prst="rect">
                <a:avLst/>
              </a:prstGeom>
              <a:ln>
                <a:solidFill>
                  <a:schemeClr val="tx2">
                    <a:lumMod val="75000"/>
                  </a:schemeClr>
                </a:solidFill>
              </a:ln>
            </p:spPr>
          </p:pic>
          <p:sp>
            <p:nvSpPr>
              <p:cNvPr id="32" name="TextBox 31"/>
              <p:cNvSpPr txBox="1"/>
              <p:nvPr/>
            </p:nvSpPr>
            <p:spPr>
              <a:xfrm>
                <a:off x="1784963" y="1074648"/>
                <a:ext cx="18473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endParaRPr lang="en-GB" sz="1600" b="1" dirty="0"/>
              </a:p>
            </p:txBody>
          </p:sp>
        </p:grpSp>
        <p:sp>
          <p:nvSpPr>
            <p:cNvPr id="23" name="Up-Down Arrow 22"/>
            <p:cNvSpPr/>
            <p:nvPr/>
          </p:nvSpPr>
          <p:spPr>
            <a:xfrm rot="6405836">
              <a:off x="3004740" y="2501248"/>
              <a:ext cx="66038" cy="1548502"/>
            </a:xfrm>
            <a:prstGeom prst="upDownArrow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3104545" y="1977685"/>
            <a:ext cx="2981759" cy="2201816"/>
            <a:chOff x="3104545" y="1977685"/>
            <a:chExt cx="2981759" cy="2201816"/>
          </a:xfrm>
        </p:grpSpPr>
        <p:sp>
          <p:nvSpPr>
            <p:cNvPr id="8" name="TextBox 7"/>
            <p:cNvSpPr txBox="1"/>
            <p:nvPr/>
          </p:nvSpPr>
          <p:spPr>
            <a:xfrm>
              <a:off x="3839886" y="1977685"/>
              <a:ext cx="1611340" cy="4501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b="1" dirty="0" smtClean="0"/>
                <a:t>EAM-Light</a:t>
              </a:r>
              <a:r>
                <a:rPr lang="en-US" sz="1500" b="1" dirty="0"/>
                <a:t/>
              </a:r>
              <a:br>
                <a:rPr lang="en-US" sz="1500" b="1" dirty="0"/>
              </a:br>
              <a:r>
                <a:rPr lang="en-US" sz="825" dirty="0"/>
                <a:t>Enterprise Asset Management</a:t>
              </a:r>
            </a:p>
          </p:txBody>
        </p:sp>
        <p:pic>
          <p:nvPicPr>
            <p:cNvPr id="11" name="Picture 2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3130102" y="2437895"/>
              <a:ext cx="994507" cy="41785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grpSp>
          <p:nvGrpSpPr>
            <p:cNvPr id="12" name="Group 11"/>
            <p:cNvGrpSpPr/>
            <p:nvPr/>
          </p:nvGrpSpPr>
          <p:grpSpPr>
            <a:xfrm>
              <a:off x="5481942" y="2388459"/>
              <a:ext cx="583095" cy="502948"/>
              <a:chOff x="1435123" y="3647205"/>
              <a:chExt cx="2761783" cy="2382176"/>
            </a:xfrm>
          </p:grpSpPr>
          <p:pic>
            <p:nvPicPr>
              <p:cNvPr id="29" name="Picture 4" descr="http://stig.ly/stigly/public/images_website/ipad_frame.png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35123" y="3647205"/>
                <a:ext cx="2761783" cy="238217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" name="Picture 2" descr="iPad Screenshot 3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95742" y="3899231"/>
                <a:ext cx="2224185" cy="166814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002482" y="3467110"/>
              <a:ext cx="1201496" cy="712391"/>
            </a:xfrm>
            <a:prstGeom prst="rect">
              <a:avLst/>
            </a:prstGeom>
          </p:spPr>
        </p:pic>
        <p:sp>
          <p:nvSpPr>
            <p:cNvPr id="24" name="Up-Down Arrow 23"/>
            <p:cNvSpPr/>
            <p:nvPr/>
          </p:nvSpPr>
          <p:spPr>
            <a:xfrm>
              <a:off x="4559336" y="3049655"/>
              <a:ext cx="66038" cy="364021"/>
            </a:xfrm>
            <a:prstGeom prst="upDownArrow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25" name="Right Brace 24"/>
            <p:cNvSpPr/>
            <p:nvPr/>
          </p:nvSpPr>
          <p:spPr>
            <a:xfrm rot="5400000">
              <a:off x="4558530" y="1466631"/>
              <a:ext cx="73789" cy="2981759"/>
            </a:xfrm>
            <a:prstGeom prst="rightBrac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pic>
          <p:nvPicPr>
            <p:cNvPr id="38" name="Picture 37"/>
            <p:cNvPicPr>
              <a:picLocks noChangeAspect="1"/>
            </p:cNvPicPr>
            <p:nvPr/>
          </p:nvPicPr>
          <p:blipFill rotWithShape="1">
            <a:blip r:embed="rId9"/>
            <a:srcRect l="239" t="8515" r="1185" b="9572"/>
            <a:stretch/>
          </p:blipFill>
          <p:spPr>
            <a:xfrm>
              <a:off x="4273862" y="2425178"/>
              <a:ext cx="731479" cy="401863"/>
            </a:xfrm>
            <a:prstGeom prst="rect">
              <a:avLst/>
            </a:prstGeom>
            <a:ln>
              <a:solidFill>
                <a:schemeClr val="accent2"/>
              </a:solidFill>
            </a:ln>
          </p:spPr>
        </p:pic>
        <p:grpSp>
          <p:nvGrpSpPr>
            <p:cNvPr id="45" name="Group 44"/>
            <p:cNvGrpSpPr/>
            <p:nvPr/>
          </p:nvGrpSpPr>
          <p:grpSpPr>
            <a:xfrm>
              <a:off x="5106408" y="2398288"/>
              <a:ext cx="236574" cy="424953"/>
              <a:chOff x="5552591" y="498276"/>
              <a:chExt cx="3151959" cy="5661789"/>
            </a:xfrm>
          </p:grpSpPr>
          <p:pic>
            <p:nvPicPr>
              <p:cNvPr id="46" name="Picture 45"/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552591" y="498276"/>
                <a:ext cx="3151959" cy="5661789"/>
              </a:xfrm>
              <a:prstGeom prst="rect">
                <a:avLst/>
              </a:prstGeom>
            </p:spPr>
          </p:pic>
          <p:pic>
            <p:nvPicPr>
              <p:cNvPr id="47" name="Picture 46"/>
              <p:cNvPicPr>
                <a:picLocks noChangeAspect="1"/>
              </p:cNvPicPr>
              <p:nvPr/>
            </p:nvPicPr>
            <p:blipFill rotWithShape="1">
              <a:blip r:embed="rId11"/>
              <a:srcRect l="33044" t="14288" r="47348" b="27797"/>
              <a:stretch/>
            </p:blipFill>
            <p:spPr>
              <a:xfrm>
                <a:off x="6007114" y="1270136"/>
                <a:ext cx="2305858" cy="4114631"/>
              </a:xfrm>
              <a:prstGeom prst="rect">
                <a:avLst/>
              </a:prstGeom>
            </p:spPr>
          </p:pic>
        </p:grpSp>
      </p:grpSp>
      <p:sp>
        <p:nvSpPr>
          <p:cNvPr id="44" name="TextBox 43"/>
          <p:cNvSpPr txBox="1"/>
          <p:nvPr/>
        </p:nvSpPr>
        <p:spPr>
          <a:xfrm>
            <a:off x="1025816" y="1097653"/>
            <a:ext cx="15985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/>
              <a:t>Manufacturing</a:t>
            </a:r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3291736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Asset Management at CERN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080546"/>
            <a:ext cx="4793225" cy="3404602"/>
          </a:xfrm>
        </p:spPr>
        <p:txBody>
          <a:bodyPr>
            <a:noAutofit/>
          </a:bodyPr>
          <a:lstStyle/>
          <a:p>
            <a:pPr>
              <a:spcBef>
                <a:spcPts val="1800"/>
              </a:spcBef>
              <a:defRPr/>
            </a:pPr>
            <a:r>
              <a:rPr lang="en-US" sz="1600" dirty="0"/>
              <a:t>Assets at CERN have often a lifecycle exceeding 50 years.</a:t>
            </a:r>
          </a:p>
          <a:p>
            <a:pPr>
              <a:spcBef>
                <a:spcPts val="1800"/>
              </a:spcBef>
              <a:defRPr/>
            </a:pPr>
            <a:r>
              <a:rPr lang="en-US" sz="1600" dirty="0"/>
              <a:t>The long lifecycles combined with turnover of personnel make  documentation of both assets and interventions an absolute must.</a:t>
            </a:r>
          </a:p>
          <a:p>
            <a:pPr>
              <a:spcBef>
                <a:spcPts val="1800"/>
              </a:spcBef>
              <a:defRPr/>
            </a:pPr>
            <a:r>
              <a:rPr lang="en-US" sz="1600" dirty="0" smtClean="0"/>
              <a:t>An </a:t>
            </a:r>
            <a:r>
              <a:rPr lang="en-US" sz="1600" dirty="0"/>
              <a:t>inventory of all assets with detailed technical characteristics is essential.</a:t>
            </a:r>
            <a:endParaRPr lang="en-GB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5250426" y="1600534"/>
            <a:ext cx="3786839" cy="1899794"/>
            <a:chOff x="2492980" y="2522308"/>
            <a:chExt cx="3786839" cy="1899794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2980" y="2522308"/>
              <a:ext cx="3786839" cy="18997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4663" y="3030280"/>
              <a:ext cx="1083473" cy="6424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426860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100" dirty="0"/>
              <a:t>Integrating tools and processes</a:t>
            </a:r>
            <a:endParaRPr lang="en-GB" sz="4100" dirty="0"/>
          </a:p>
        </p:txBody>
      </p:sp>
      <p:grpSp>
        <p:nvGrpSpPr>
          <p:cNvPr id="7174" name="Group 7173"/>
          <p:cNvGrpSpPr/>
          <p:nvPr/>
        </p:nvGrpSpPr>
        <p:grpSpPr>
          <a:xfrm>
            <a:off x="5478213" y="3078005"/>
            <a:ext cx="2533945" cy="323007"/>
            <a:chOff x="5802228" y="4130134"/>
            <a:chExt cx="3378592" cy="430676"/>
          </a:xfrm>
        </p:grpSpPr>
        <p:sp>
          <p:nvSpPr>
            <p:cNvPr id="13" name="TextBox 12"/>
            <p:cNvSpPr txBox="1"/>
            <p:nvPr/>
          </p:nvSpPr>
          <p:spPr>
            <a:xfrm>
              <a:off x="6545057" y="4150441"/>
              <a:ext cx="2635763" cy="4103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Accelerator Layout DB</a:t>
              </a:r>
              <a:endParaRPr lang="en-US" sz="1100" dirty="0"/>
            </a:p>
          </p:txBody>
        </p:sp>
        <p:sp>
          <p:nvSpPr>
            <p:cNvPr id="26" name="Up-Down Arrow 25"/>
            <p:cNvSpPr/>
            <p:nvPr/>
          </p:nvSpPr>
          <p:spPr>
            <a:xfrm rot="6467575">
              <a:off x="6072340" y="3860022"/>
              <a:ext cx="138980" cy="679204"/>
            </a:xfrm>
            <a:prstGeom prst="upDownArrow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3917286" y="2635746"/>
            <a:ext cx="1428750" cy="800100"/>
            <a:chOff x="3747120" y="3514328"/>
            <a:chExt cx="1905000" cy="1066800"/>
          </a:xfrm>
        </p:grpSpPr>
        <p:sp>
          <p:nvSpPr>
            <p:cNvPr id="5" name="AutoShape 26"/>
            <p:cNvSpPr>
              <a:spLocks noChangeArrowheads="1"/>
            </p:cNvSpPr>
            <p:nvPr/>
          </p:nvSpPr>
          <p:spPr bwMode="auto">
            <a:xfrm>
              <a:off x="3747120" y="3514328"/>
              <a:ext cx="1905000" cy="1066800"/>
            </a:xfrm>
            <a:prstGeom prst="can">
              <a:avLst>
                <a:gd name="adj" fmla="val 30269"/>
              </a:avLst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eaLnBrk="0" hangingPunct="0">
                <a:defRPr/>
              </a:pPr>
              <a:endParaRPr lang="sv-SE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241431" y="3995310"/>
              <a:ext cx="391211" cy="394593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4602391" y="4017081"/>
              <a:ext cx="6907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200" dirty="0">
                  <a:solidFill>
                    <a:schemeClr val="bg1"/>
                  </a:solidFill>
                </a:rPr>
                <a:t>EAM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172" name="Group 7171"/>
          <p:cNvGrpSpPr/>
          <p:nvPr/>
        </p:nvGrpSpPr>
        <p:grpSpPr>
          <a:xfrm>
            <a:off x="5262476" y="958593"/>
            <a:ext cx="2401821" cy="1413443"/>
            <a:chOff x="5514580" y="1278124"/>
            <a:chExt cx="3202429" cy="1884590"/>
          </a:xfrm>
        </p:grpSpPr>
        <p:sp>
          <p:nvSpPr>
            <p:cNvPr id="25" name="Up-Down Arrow 24"/>
            <p:cNvSpPr/>
            <p:nvPr/>
          </p:nvSpPr>
          <p:spPr>
            <a:xfrm rot="3000119">
              <a:off x="6098551" y="2439763"/>
              <a:ext cx="138980" cy="1306922"/>
            </a:xfrm>
            <a:prstGeom prst="upDownArrow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7778290" y="1278124"/>
              <a:ext cx="938719" cy="4103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/>
                <a:t>EDMS</a:t>
              </a:r>
              <a:endParaRPr lang="en-US" sz="1400" dirty="0"/>
            </a:p>
          </p:txBody>
        </p:sp>
      </p:grpSp>
      <p:grpSp>
        <p:nvGrpSpPr>
          <p:cNvPr id="7177" name="Group 7176"/>
          <p:cNvGrpSpPr/>
          <p:nvPr/>
        </p:nvGrpSpPr>
        <p:grpSpPr>
          <a:xfrm>
            <a:off x="4034926" y="3465145"/>
            <a:ext cx="1390124" cy="936702"/>
            <a:chOff x="3877848" y="4620188"/>
            <a:chExt cx="1853500" cy="1248934"/>
          </a:xfrm>
        </p:grpSpPr>
        <p:sp>
          <p:nvSpPr>
            <p:cNvPr id="22" name="Up-Down Arrow 21"/>
            <p:cNvSpPr/>
            <p:nvPr/>
          </p:nvSpPr>
          <p:spPr>
            <a:xfrm rot="10800000">
              <a:off x="4656249" y="4620188"/>
              <a:ext cx="138980" cy="679204"/>
            </a:xfrm>
            <a:prstGeom prst="upDownArrow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877848" y="5458753"/>
              <a:ext cx="1853500" cy="4103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/>
                <a:t>Access Control</a:t>
              </a:r>
              <a:endParaRPr lang="en-US" sz="1400" dirty="0"/>
            </a:p>
          </p:txBody>
        </p:sp>
      </p:grpSp>
      <p:grpSp>
        <p:nvGrpSpPr>
          <p:cNvPr id="7171" name="Group 7170"/>
          <p:cNvGrpSpPr/>
          <p:nvPr/>
        </p:nvGrpSpPr>
        <p:grpSpPr>
          <a:xfrm>
            <a:off x="3426233" y="946557"/>
            <a:ext cx="2565126" cy="1592911"/>
            <a:chOff x="3078968" y="1269434"/>
            <a:chExt cx="3420167" cy="2123881"/>
          </a:xfrm>
        </p:grpSpPr>
        <p:sp>
          <p:nvSpPr>
            <p:cNvPr id="18" name="TextBox 17"/>
            <p:cNvSpPr txBox="1"/>
            <p:nvPr/>
          </p:nvSpPr>
          <p:spPr>
            <a:xfrm>
              <a:off x="3078968" y="1269434"/>
              <a:ext cx="3420167" cy="4103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Control Room </a:t>
              </a:r>
              <a:r>
                <a:rPr lang="en-US" sz="1400" dirty="0"/>
                <a:t>&amp; Service Desk</a:t>
              </a:r>
            </a:p>
          </p:txBody>
        </p:sp>
        <p:sp>
          <p:nvSpPr>
            <p:cNvPr id="24" name="Up-Down Arrow 23"/>
            <p:cNvSpPr/>
            <p:nvPr/>
          </p:nvSpPr>
          <p:spPr>
            <a:xfrm rot="10800000">
              <a:off x="4651245" y="2883877"/>
              <a:ext cx="138980" cy="509438"/>
            </a:xfrm>
            <a:prstGeom prst="upDownArrow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pic>
          <p:nvPicPr>
            <p:cNvPr id="39" name="Picture 38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3807074" y="1766549"/>
              <a:ext cx="1850167" cy="933708"/>
            </a:xfrm>
            <a:prstGeom prst="rect">
              <a:avLst/>
            </a:prstGeom>
            <a:noFill/>
            <a:ln>
              <a:noFill/>
            </a:ln>
            <a:effectLst/>
          </p:spPr>
        </p:pic>
      </p:grpSp>
      <p:grpSp>
        <p:nvGrpSpPr>
          <p:cNvPr id="7168" name="Group 7167"/>
          <p:cNvGrpSpPr/>
          <p:nvPr/>
        </p:nvGrpSpPr>
        <p:grpSpPr>
          <a:xfrm>
            <a:off x="1543030" y="2073191"/>
            <a:ext cx="1388522" cy="823891"/>
            <a:chOff x="1729352" y="4866011"/>
            <a:chExt cx="1851362" cy="1098520"/>
          </a:xfrm>
        </p:grpSpPr>
        <p:sp>
          <p:nvSpPr>
            <p:cNvPr id="19" name="TextBox 18"/>
            <p:cNvSpPr txBox="1"/>
            <p:nvPr/>
          </p:nvSpPr>
          <p:spPr>
            <a:xfrm>
              <a:off x="1729352" y="4866011"/>
              <a:ext cx="1851362" cy="4103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Reporting tools</a:t>
              </a:r>
            </a:p>
          </p:txBody>
        </p:sp>
        <p:pic>
          <p:nvPicPr>
            <p:cNvPr id="47" name="Picture 3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2082941" y="5255323"/>
              <a:ext cx="1037950" cy="70920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</p:grpSp>
      <p:grpSp>
        <p:nvGrpSpPr>
          <p:cNvPr id="7175" name="Group 7174"/>
          <p:cNvGrpSpPr/>
          <p:nvPr/>
        </p:nvGrpSpPr>
        <p:grpSpPr>
          <a:xfrm>
            <a:off x="5385438" y="3370786"/>
            <a:ext cx="2471472" cy="901757"/>
            <a:chOff x="5678525" y="4581471"/>
            <a:chExt cx="3295296" cy="1202342"/>
          </a:xfrm>
        </p:grpSpPr>
        <p:pic>
          <p:nvPicPr>
            <p:cNvPr id="40" name="Picture 2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7040210" y="5115571"/>
              <a:ext cx="1181838" cy="66824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41" name="TextBox 40"/>
            <p:cNvSpPr txBox="1"/>
            <p:nvPr/>
          </p:nvSpPr>
          <p:spPr>
            <a:xfrm>
              <a:off x="6371057" y="4735431"/>
              <a:ext cx="2602764" cy="4103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Manufacturing &amp; Tests</a:t>
              </a:r>
            </a:p>
          </p:txBody>
        </p:sp>
        <p:sp>
          <p:nvSpPr>
            <p:cNvPr id="48" name="Up-Down Arrow 47"/>
            <p:cNvSpPr/>
            <p:nvPr/>
          </p:nvSpPr>
          <p:spPr>
            <a:xfrm rot="7436982">
              <a:off x="5948637" y="4311359"/>
              <a:ext cx="138980" cy="679204"/>
            </a:xfrm>
            <a:prstGeom prst="upDownArrow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</p:grpSp>
      <p:grpSp>
        <p:nvGrpSpPr>
          <p:cNvPr id="7173" name="Group 7172"/>
          <p:cNvGrpSpPr/>
          <p:nvPr/>
        </p:nvGrpSpPr>
        <p:grpSpPr>
          <a:xfrm>
            <a:off x="5438167" y="2272690"/>
            <a:ext cx="2767562" cy="704018"/>
            <a:chOff x="5748836" y="3056379"/>
            <a:chExt cx="3690082" cy="938691"/>
          </a:xfrm>
        </p:grpSpPr>
        <p:sp>
          <p:nvSpPr>
            <p:cNvPr id="12" name="TextBox 11"/>
            <p:cNvSpPr txBox="1"/>
            <p:nvPr/>
          </p:nvSpPr>
          <p:spPr>
            <a:xfrm>
              <a:off x="6470072" y="3056379"/>
              <a:ext cx="2968846" cy="4103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Tracing radioactive equip.</a:t>
              </a:r>
            </a:p>
          </p:txBody>
        </p:sp>
        <p:pic>
          <p:nvPicPr>
            <p:cNvPr id="27" name="Picture 26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7282553" y="3431787"/>
              <a:ext cx="1027352" cy="56328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0" name="Up-Down Arrow 49"/>
            <p:cNvSpPr/>
            <p:nvPr/>
          </p:nvSpPr>
          <p:spPr>
            <a:xfrm rot="4862645">
              <a:off x="6018948" y="3333634"/>
              <a:ext cx="138980" cy="679204"/>
            </a:xfrm>
            <a:prstGeom prst="upDownArrow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1608049" y="3104330"/>
            <a:ext cx="13099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Planning tools</a:t>
            </a:r>
          </a:p>
        </p:txBody>
      </p:sp>
      <p:grpSp>
        <p:nvGrpSpPr>
          <p:cNvPr id="7176" name="Group 7175"/>
          <p:cNvGrpSpPr/>
          <p:nvPr/>
        </p:nvGrpSpPr>
        <p:grpSpPr>
          <a:xfrm>
            <a:off x="5359236" y="3427460"/>
            <a:ext cx="860305" cy="828511"/>
            <a:chOff x="5582630" y="4569948"/>
            <a:chExt cx="1147073" cy="1104681"/>
          </a:xfrm>
        </p:grpSpPr>
        <p:sp>
          <p:nvSpPr>
            <p:cNvPr id="23" name="Up-Down Arrow 22"/>
            <p:cNvSpPr/>
            <p:nvPr/>
          </p:nvSpPr>
          <p:spPr>
            <a:xfrm rot="8595232">
              <a:off x="5582630" y="4569948"/>
              <a:ext cx="138980" cy="679204"/>
            </a:xfrm>
            <a:prstGeom prst="upDownArrow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5711902" y="5264260"/>
              <a:ext cx="1017801" cy="4103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ERP(s)</a:t>
              </a:r>
              <a:endParaRPr lang="en-US" sz="1400" dirty="0"/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3303264" y="4019076"/>
            <a:ext cx="8050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SCADA</a:t>
            </a:r>
          </a:p>
        </p:txBody>
      </p:sp>
      <p:grpSp>
        <p:nvGrpSpPr>
          <p:cNvPr id="7169" name="Group 7168"/>
          <p:cNvGrpSpPr/>
          <p:nvPr/>
        </p:nvGrpSpPr>
        <p:grpSpPr>
          <a:xfrm>
            <a:off x="1971334" y="1013720"/>
            <a:ext cx="1994763" cy="1401627"/>
            <a:chOff x="1126390" y="1282952"/>
            <a:chExt cx="2659684" cy="1868838"/>
          </a:xfrm>
        </p:grpSpPr>
        <p:sp>
          <p:nvSpPr>
            <p:cNvPr id="17" name="TextBox 16"/>
            <p:cNvSpPr txBox="1"/>
            <p:nvPr/>
          </p:nvSpPr>
          <p:spPr>
            <a:xfrm>
              <a:off x="1126390" y="1282952"/>
              <a:ext cx="658728" cy="4103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GIS</a:t>
              </a:r>
              <a:endParaRPr lang="en-US" sz="1400" dirty="0"/>
            </a:p>
          </p:txBody>
        </p:sp>
        <p:sp>
          <p:nvSpPr>
            <p:cNvPr id="20" name="Up-Down Arrow 19"/>
            <p:cNvSpPr/>
            <p:nvPr/>
          </p:nvSpPr>
          <p:spPr>
            <a:xfrm rot="18425327">
              <a:off x="2997322" y="2363037"/>
              <a:ext cx="138980" cy="1438525"/>
            </a:xfrm>
            <a:prstGeom prst="upDownArrow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</p:grpSp>
      <p:sp>
        <p:nvSpPr>
          <p:cNvPr id="45" name="Up-Down Arrow 44"/>
          <p:cNvSpPr/>
          <p:nvPr/>
        </p:nvSpPr>
        <p:spPr>
          <a:xfrm rot="13622174">
            <a:off x="3948182" y="3533755"/>
            <a:ext cx="104235" cy="509403"/>
          </a:xfrm>
          <a:prstGeom prst="upDown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60" name="Picture 59"/>
          <p:cNvPicPr>
            <a:picLocks noChangeAspect="1"/>
          </p:cNvPicPr>
          <p:nvPr/>
        </p:nvPicPr>
        <p:blipFill rotWithShape="1">
          <a:blip r:embed="rId7"/>
          <a:srcRect l="25612" t="53916" r="14485" b="12662"/>
          <a:stretch/>
        </p:blipFill>
        <p:spPr>
          <a:xfrm>
            <a:off x="1571454" y="1333036"/>
            <a:ext cx="1454018" cy="518353"/>
          </a:xfrm>
          <a:prstGeom prst="rect">
            <a:avLst/>
          </a:prstGeom>
        </p:spPr>
      </p:pic>
      <p:sp>
        <p:nvSpPr>
          <p:cNvPr id="61" name="Up-Down Arrow 60"/>
          <p:cNvSpPr/>
          <p:nvPr/>
        </p:nvSpPr>
        <p:spPr>
          <a:xfrm rot="17172788">
            <a:off x="3243084" y="2416736"/>
            <a:ext cx="104235" cy="884341"/>
          </a:xfrm>
          <a:prstGeom prst="upDown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2" name="Up-Down Arrow 61"/>
          <p:cNvSpPr/>
          <p:nvPr/>
        </p:nvSpPr>
        <p:spPr>
          <a:xfrm rot="14812648">
            <a:off x="3355998" y="3066282"/>
            <a:ext cx="104235" cy="553527"/>
          </a:xfrm>
          <a:prstGeom prst="upDown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3" name="Up-Down Arrow 62"/>
          <p:cNvSpPr/>
          <p:nvPr/>
        </p:nvSpPr>
        <p:spPr>
          <a:xfrm rot="14148999">
            <a:off x="3412933" y="3268789"/>
            <a:ext cx="104235" cy="899879"/>
          </a:xfrm>
          <a:prstGeom prst="upDown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6" name="TextBox 65"/>
          <p:cNvSpPr txBox="1"/>
          <p:nvPr/>
        </p:nvSpPr>
        <p:spPr>
          <a:xfrm>
            <a:off x="1376197" y="3985569"/>
            <a:ext cx="17509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Contractor</a:t>
            </a:r>
            <a:r>
              <a:rPr lang="en-GB" sz="1400" dirty="0"/>
              <a:t>’s CMMS</a:t>
            </a:r>
            <a:endParaRPr lang="en-US" sz="1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8"/>
          <a:srcRect l="255" t="10537" r="493"/>
          <a:stretch/>
        </p:blipFill>
        <p:spPr>
          <a:xfrm>
            <a:off x="6852041" y="1431142"/>
            <a:ext cx="984688" cy="59270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9"/>
          <a:srcRect l="381" t="15123" b="24623"/>
          <a:stretch/>
        </p:blipFill>
        <p:spPr>
          <a:xfrm>
            <a:off x="1564489" y="3359040"/>
            <a:ext cx="1325465" cy="539660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5803174" y="2154512"/>
            <a:ext cx="2760898" cy="920359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/>
          <p:cNvSpPr/>
          <p:nvPr/>
        </p:nvSpPr>
        <p:spPr>
          <a:xfrm>
            <a:off x="5555233" y="3379985"/>
            <a:ext cx="2810051" cy="102186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val 50"/>
          <p:cNvSpPr/>
          <p:nvPr/>
        </p:nvSpPr>
        <p:spPr>
          <a:xfrm>
            <a:off x="3194938" y="758999"/>
            <a:ext cx="2966579" cy="1419297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val 51"/>
          <p:cNvSpPr/>
          <p:nvPr/>
        </p:nvSpPr>
        <p:spPr>
          <a:xfrm>
            <a:off x="1205576" y="998084"/>
            <a:ext cx="1980519" cy="111353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val 53"/>
          <p:cNvSpPr/>
          <p:nvPr/>
        </p:nvSpPr>
        <p:spPr>
          <a:xfrm>
            <a:off x="6216421" y="904345"/>
            <a:ext cx="2196059" cy="1211603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1684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Our Asset Codes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A code which identifies one specific equipment / assembly</a:t>
            </a:r>
          </a:p>
          <a:p>
            <a:endParaRPr lang="en-GB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7627" y="1063229"/>
            <a:ext cx="3657600" cy="274320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4772025"/>
            <a:ext cx="2133600" cy="273050"/>
          </a:xfrm>
        </p:spPr>
        <p:txBody>
          <a:bodyPr/>
          <a:lstStyle/>
          <a:p>
            <a:fld id="{B4BFD808-6B56-4447-9401-2398D08EE3C0}" type="datetime1">
              <a:rPr lang="en-US" smtClean="0"/>
              <a:pPr/>
              <a:t>2/7/2019</a:t>
            </a:fld>
            <a:endParaRPr lang="en-US" dirty="0"/>
          </a:p>
        </p:txBody>
      </p:sp>
      <p:pic>
        <p:nvPicPr>
          <p:cNvPr id="9" name="Content Placeholder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947678" y="1553612"/>
            <a:ext cx="3262313" cy="2446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9288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Our Asset Codes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4772025"/>
            <a:ext cx="2133600" cy="273050"/>
          </a:xfrm>
        </p:spPr>
        <p:txBody>
          <a:bodyPr/>
          <a:lstStyle/>
          <a:p>
            <a:fld id="{B4BFD808-6B56-4447-9401-2398D08EE3C0}" type="datetime1">
              <a:rPr lang="en-US" smtClean="0"/>
              <a:pPr/>
              <a:t>2/7/2019</a:t>
            </a:fld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878885" y="1345053"/>
            <a:ext cx="2877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PXBSGEG023-CR000001</a:t>
            </a:r>
          </a:p>
        </p:txBody>
      </p:sp>
      <p:sp>
        <p:nvSpPr>
          <p:cNvPr id="16" name="Oval 15"/>
          <p:cNvSpPr/>
          <p:nvPr/>
        </p:nvSpPr>
        <p:spPr>
          <a:xfrm>
            <a:off x="2878885" y="1191669"/>
            <a:ext cx="1628222" cy="696125"/>
          </a:xfrm>
          <a:prstGeom prst="ellipse">
            <a:avLst/>
          </a:prstGeom>
          <a:noFill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Arrow Connector 17"/>
          <p:cNvCxnSpPr>
            <a:stCxn id="16" idx="2"/>
          </p:cNvCxnSpPr>
          <p:nvPr/>
        </p:nvCxnSpPr>
        <p:spPr>
          <a:xfrm flipH="1">
            <a:off x="1940888" y="1539732"/>
            <a:ext cx="937997" cy="50144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24339" y="2190888"/>
            <a:ext cx="399340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Asset identification,</a:t>
            </a:r>
          </a:p>
          <a:p>
            <a:r>
              <a:rPr lang="en-GB" dirty="0" smtClean="0"/>
              <a:t>Naming is based on the CDD naming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7361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Our Asset Codes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4772025"/>
            <a:ext cx="2133600" cy="273050"/>
          </a:xfrm>
        </p:spPr>
        <p:txBody>
          <a:bodyPr/>
          <a:lstStyle/>
          <a:p>
            <a:fld id="{B4BFD808-6B56-4447-9401-2398D08EE3C0}" type="datetime1">
              <a:rPr lang="en-US" smtClean="0"/>
              <a:pPr/>
              <a:t>2/7/2019</a:t>
            </a:fld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878885" y="1345053"/>
            <a:ext cx="2877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PXBSGEG023-CR000001</a:t>
            </a:r>
          </a:p>
        </p:txBody>
      </p:sp>
      <p:sp>
        <p:nvSpPr>
          <p:cNvPr id="16" name="Oval 15"/>
          <p:cNvSpPr/>
          <p:nvPr/>
        </p:nvSpPr>
        <p:spPr>
          <a:xfrm>
            <a:off x="2878885" y="1191669"/>
            <a:ext cx="1628222" cy="696125"/>
          </a:xfrm>
          <a:prstGeom prst="ellipse">
            <a:avLst/>
          </a:prstGeom>
          <a:noFill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Arrow Connector 17"/>
          <p:cNvCxnSpPr>
            <a:stCxn id="16" idx="2"/>
          </p:cNvCxnSpPr>
          <p:nvPr/>
        </p:nvCxnSpPr>
        <p:spPr>
          <a:xfrm flipH="1">
            <a:off x="1940888" y="1539732"/>
            <a:ext cx="937997" cy="50144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65182" y="2159164"/>
            <a:ext cx="399340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Asset identification,</a:t>
            </a:r>
          </a:p>
          <a:p>
            <a:r>
              <a:rPr lang="en-GB" dirty="0" smtClean="0"/>
              <a:t>Naming is based on the CDD naming</a:t>
            </a:r>
          </a:p>
          <a:p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1659" t="8559" r="1185" b="5351"/>
          <a:stretch/>
        </p:blipFill>
        <p:spPr>
          <a:xfrm>
            <a:off x="0" y="0"/>
            <a:ext cx="8047987" cy="445705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t="38524"/>
          <a:stretch/>
        </p:blipFill>
        <p:spPr>
          <a:xfrm>
            <a:off x="5737517" y="1516134"/>
            <a:ext cx="3124581" cy="2919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9517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CERNCorporate16-9.potx</Template>
  <TotalTime>8202</TotalTime>
  <Words>566</Words>
  <Application>Microsoft Office PowerPoint</Application>
  <PresentationFormat>On-screen Show (16:9)</PresentationFormat>
  <Paragraphs>180</Paragraphs>
  <Slides>34</Slides>
  <Notes>2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34</vt:i4>
      </vt:variant>
    </vt:vector>
  </HeadingPairs>
  <TitlesOfParts>
    <vt:vector size="41" baseType="lpstr">
      <vt:lpstr>Arial</vt:lpstr>
      <vt:lpstr>Calibri</vt:lpstr>
      <vt:lpstr>Calibri Light</vt:lpstr>
      <vt:lpstr>Optima</vt:lpstr>
      <vt:lpstr>Times New Roman</vt:lpstr>
      <vt:lpstr>CERNCorporate16-9</vt:lpstr>
      <vt:lpstr>Custom Design</vt:lpstr>
      <vt:lpstr>PowerPoint Presentation</vt:lpstr>
      <vt:lpstr>Asset Management within ML (BI)</vt:lpstr>
      <vt:lpstr>MTF Code = Asset Code</vt:lpstr>
      <vt:lpstr>Our Asset Management Platform</vt:lpstr>
      <vt:lpstr>Asset Management at CERN</vt:lpstr>
      <vt:lpstr>Integrating tools and processes</vt:lpstr>
      <vt:lpstr>Our Asset Codes</vt:lpstr>
      <vt:lpstr>Our Asset Codes</vt:lpstr>
      <vt:lpstr>Our Asset Codes</vt:lpstr>
      <vt:lpstr>Our Asset Codes</vt:lpstr>
      <vt:lpstr>Our Asset Codes</vt:lpstr>
      <vt:lpstr>Comment nous suivons l'équipement</vt:lpstr>
      <vt:lpstr>What is needed to create an Asset</vt:lpstr>
      <vt:lpstr>What is needed to create an Asset</vt:lpstr>
      <vt:lpstr>What ML needs to create a new Asset</vt:lpstr>
      <vt:lpstr>Other useful information to add while creating the Asset</vt:lpstr>
      <vt:lpstr>Example </vt:lpstr>
      <vt:lpstr>Example</vt:lpstr>
      <vt:lpstr>Our classes</vt:lpstr>
      <vt:lpstr>Parts</vt:lpstr>
      <vt:lpstr>BI-ML Kiosk</vt:lpstr>
      <vt:lpstr>BI-ML Kiosk</vt:lpstr>
      <vt:lpstr>How to use the Kiosk</vt:lpstr>
      <vt:lpstr>How to use the Kiosk</vt:lpstr>
      <vt:lpstr>BI-ML Kiosk</vt:lpstr>
      <vt:lpstr>Functional Positions </vt:lpstr>
      <vt:lpstr>Functional Position</vt:lpstr>
      <vt:lpstr>EDMS Links</vt:lpstr>
      <vt:lpstr>Equipnment Tree</vt:lpstr>
      <vt:lpstr>Other Projects we are currently working on</vt:lpstr>
      <vt:lpstr>Checklists – Preventive Maintenance</vt:lpstr>
      <vt:lpstr>Conclusion</vt:lpstr>
      <vt:lpstr>Questions?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Benjamin Moser</cp:lastModifiedBy>
  <cp:revision>370</cp:revision>
  <dcterms:created xsi:type="dcterms:W3CDTF">2012-11-30T11:04:26Z</dcterms:created>
  <dcterms:modified xsi:type="dcterms:W3CDTF">2019-02-08T12:28:23Z</dcterms:modified>
</cp:coreProperties>
</file>