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63" r:id="rId2"/>
    <p:sldId id="359" r:id="rId3"/>
    <p:sldId id="267" r:id="rId4"/>
    <p:sldId id="395" r:id="rId5"/>
    <p:sldId id="396" r:id="rId6"/>
    <p:sldId id="415" r:id="rId7"/>
    <p:sldId id="408" r:id="rId8"/>
    <p:sldId id="409" r:id="rId9"/>
    <p:sldId id="407" r:id="rId10"/>
    <p:sldId id="420" r:id="rId11"/>
    <p:sldId id="421" r:id="rId12"/>
    <p:sldId id="422" r:id="rId13"/>
    <p:sldId id="416" r:id="rId14"/>
    <p:sldId id="413" r:id="rId15"/>
    <p:sldId id="414" r:id="rId16"/>
    <p:sldId id="423" r:id="rId17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2690" autoAdjust="0"/>
    <p:restoredTop sz="94660"/>
  </p:normalViewPr>
  <p:slideViewPr>
    <p:cSldViewPr snapToObjects="1" showGuides="1">
      <p:cViewPr varScale="1">
        <p:scale>
          <a:sx n="93" d="100"/>
          <a:sy n="93" d="100"/>
        </p:scale>
        <p:origin x="-1304" y="-112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11.03.19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11.03.19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tx1"/>
                </a:solidFill>
                <a:latin typeface="Book Antiqua"/>
                <a:cs typeface="Book Antiqua"/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rgbClr val="000000"/>
                </a:solidFill>
                <a:latin typeface="Book Antiqua"/>
                <a:cs typeface="Book Antiqu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>
            <a:lvl1pPr>
              <a:defRPr>
                <a:latin typeface="Book Antiqua"/>
                <a:cs typeface="Book Antiqua"/>
              </a:defRPr>
            </a:lvl1pPr>
          </a:lstStyle>
          <a:p>
            <a:r>
              <a:rPr lang="en-GB" noProof="0" dirty="0" smtClean="0"/>
              <a:t>Slide title – line 1 – Arial 30 </a:t>
            </a:r>
            <a:r>
              <a:rPr lang="en-GB" noProof="0" dirty="0" err="1" smtClean="0"/>
              <a:t>pt</a:t>
            </a:r>
            <a:r>
              <a:rPr lang="en-GB" noProof="0" dirty="0" smtClean="0"/>
              <a:t>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blue</a:t>
            </a:r>
            <a:endParaRPr lang="en-GB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>
            <a:lvl1pPr>
              <a:defRPr sz="2400">
                <a:solidFill>
                  <a:schemeClr val="tx1"/>
                </a:solidFill>
                <a:latin typeface="Book Antiqua"/>
                <a:cs typeface="Book Antiqua"/>
              </a:defRPr>
            </a:lvl1pPr>
            <a:lvl2pPr>
              <a:defRPr sz="2000">
                <a:solidFill>
                  <a:schemeClr val="tx1"/>
                </a:solidFill>
                <a:latin typeface="Book Antiqua"/>
                <a:cs typeface="Book Antiqua"/>
              </a:defRPr>
            </a:lvl2pPr>
            <a:lvl3pPr>
              <a:defRPr sz="1800">
                <a:solidFill>
                  <a:schemeClr val="tx1"/>
                </a:solidFill>
                <a:latin typeface="Book Antiqua"/>
                <a:cs typeface="Book Antiqua"/>
              </a:defRPr>
            </a:lvl3pPr>
            <a:lvl4pPr>
              <a:defRPr sz="1600">
                <a:solidFill>
                  <a:schemeClr val="tx1"/>
                </a:solidFill>
                <a:latin typeface="Book Antiqua"/>
                <a:cs typeface="Book Antiqua"/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 smtClean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hyperlink" Target="http://www.cern.ch/hilumi/wp3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Relationship Id="rId3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Relationship Id="rId3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Relationship Id="rId3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edms.cern.ch/document/2051868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emf"/><Relationship Id="rId3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emf"/><Relationship Id="rId3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Relationship Id="rId3" Type="http://schemas.openxmlformats.org/officeDocument/2006/relationships/image" Target="../media/image9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71600" y="2819400"/>
            <a:ext cx="7200000" cy="897632"/>
          </a:xfrm>
        </p:spPr>
        <p:txBody>
          <a:bodyPr/>
          <a:lstStyle/>
          <a:p>
            <a:r>
              <a:rPr lang="en-GB" dirty="0" smtClean="0">
                <a:latin typeface="Book Antiqua" panose="02040602050305030304" pitchFamily="18" charset="0"/>
              </a:rPr>
              <a:t>D2 requirements </a:t>
            </a:r>
            <a:br>
              <a:rPr lang="en-GB" dirty="0" smtClean="0">
                <a:latin typeface="Book Antiqua" panose="02040602050305030304" pitchFamily="18" charset="0"/>
              </a:rPr>
            </a:br>
            <a:endParaRPr lang="en-GB" dirty="0">
              <a:latin typeface="Book Antiqua" panose="02040602050305030304" pitchFamily="18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61048"/>
            <a:ext cx="6480000" cy="1930152"/>
          </a:xfrm>
        </p:spPr>
        <p:txBody>
          <a:bodyPr/>
          <a:lstStyle/>
          <a:p>
            <a:r>
              <a:rPr lang="en-GB" dirty="0" smtClean="0">
                <a:latin typeface="Book Antiqua" panose="02040602050305030304" pitchFamily="18" charset="0"/>
              </a:rPr>
              <a:t>E. Todesco, A. </a:t>
            </a:r>
            <a:r>
              <a:rPr lang="en-GB" dirty="0" err="1" smtClean="0">
                <a:latin typeface="Book Antiqua" panose="02040602050305030304" pitchFamily="18" charset="0"/>
              </a:rPr>
              <a:t>Foussat</a:t>
            </a:r>
            <a:r>
              <a:rPr lang="en-GB" dirty="0" smtClean="0">
                <a:latin typeface="Book Antiqua" panose="02040602050305030304" pitchFamily="18" charset="0"/>
              </a:rPr>
              <a:t> (CERN)</a:t>
            </a:r>
            <a:r>
              <a:rPr lang="en-GB" sz="1800" dirty="0" smtClean="0">
                <a:latin typeface="Book Antiqua" panose="02040602050305030304" pitchFamily="18" charset="0"/>
              </a:rPr>
              <a:t> </a:t>
            </a:r>
          </a:p>
          <a:p>
            <a:r>
              <a:rPr lang="en-GB" dirty="0" smtClean="0">
                <a:latin typeface="Book Antiqua" panose="02040602050305030304" pitchFamily="18" charset="0"/>
              </a:rPr>
              <a:t>P. </a:t>
            </a:r>
            <a:r>
              <a:rPr lang="en-GB" dirty="0" err="1" smtClean="0">
                <a:latin typeface="Book Antiqua" panose="02040602050305030304" pitchFamily="18" charset="0"/>
              </a:rPr>
              <a:t>Fabbricatore</a:t>
            </a:r>
            <a:r>
              <a:rPr lang="en-GB" dirty="0" smtClean="0">
                <a:latin typeface="Book Antiqua" panose="02040602050305030304" pitchFamily="18" charset="0"/>
              </a:rPr>
              <a:t>, S. </a:t>
            </a:r>
            <a:r>
              <a:rPr lang="en-GB" dirty="0" err="1" smtClean="0">
                <a:latin typeface="Book Antiqua" panose="02040602050305030304" pitchFamily="18" charset="0"/>
              </a:rPr>
              <a:t>Farinon</a:t>
            </a:r>
            <a:r>
              <a:rPr lang="en-GB" dirty="0" smtClean="0">
                <a:latin typeface="Book Antiqua" panose="02040602050305030304" pitchFamily="18" charset="0"/>
              </a:rPr>
              <a:t> (INFN)</a:t>
            </a:r>
          </a:p>
          <a:p>
            <a:r>
              <a:rPr lang="fr-CH" sz="1800" dirty="0">
                <a:solidFill>
                  <a:schemeClr val="tx1"/>
                </a:solidFill>
                <a:latin typeface="Book Antiqua" panose="02040602050305030304" pitchFamily="18" charset="0"/>
                <a:hlinkClick r:id="rId2"/>
              </a:rPr>
              <a:t>www.cern.ch/hilumi/wp3</a:t>
            </a:r>
            <a:endParaRPr lang="en-GB" sz="1800" dirty="0">
              <a:latin typeface="Book Antiqua" panose="02040602050305030304" pitchFamily="18" charset="0"/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>
                <a:latin typeface="Book Antiqua" panose="02040602050305030304" pitchFamily="18" charset="0"/>
              </a:rPr>
              <a:t>11 March 2019 – D1 and D2 review</a:t>
            </a:r>
            <a:endParaRPr lang="en-GB" dirty="0">
              <a:latin typeface="Book Antiqua" panose="02040602050305030304" pitchFamily="18" charset="0"/>
            </a:endParaRP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5791200"/>
            <a:ext cx="1440160" cy="8423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>
                <a:latin typeface="Book Antiqua" panose="02040602050305030304" pitchFamily="18" charset="0"/>
              </a:rPr>
              <a:t>SELECTION OF THE DESIGN - 2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015094"/>
            <a:ext cx="7920000" cy="5111069"/>
          </a:xfrm>
        </p:spPr>
        <p:txBody>
          <a:bodyPr>
            <a:normAutofit/>
          </a:bodyPr>
          <a:lstStyle/>
          <a:p>
            <a:r>
              <a:rPr lang="fr-CH" sz="2000" dirty="0" err="1">
                <a:solidFill>
                  <a:srgbClr val="000000"/>
                </a:solidFill>
              </a:rPr>
              <a:t>Decision</a:t>
            </a:r>
            <a:r>
              <a:rPr lang="fr-CH" sz="2000" dirty="0">
                <a:solidFill>
                  <a:srgbClr val="000000"/>
                </a:solidFill>
              </a:rPr>
              <a:t> to have </a:t>
            </a:r>
            <a:r>
              <a:rPr lang="fr-CH" sz="2000" dirty="0">
                <a:solidFill>
                  <a:schemeClr val="accent3"/>
                </a:solidFill>
              </a:rPr>
              <a:t>self </a:t>
            </a:r>
            <a:r>
              <a:rPr lang="fr-CH" sz="2000" dirty="0" err="1">
                <a:solidFill>
                  <a:schemeClr val="accent3"/>
                </a:solidFill>
              </a:rPr>
              <a:t>supporting</a:t>
            </a:r>
            <a:r>
              <a:rPr lang="fr-CH" sz="2000" dirty="0">
                <a:solidFill>
                  <a:schemeClr val="accent3"/>
                </a:solidFill>
              </a:rPr>
              <a:t> </a:t>
            </a:r>
            <a:r>
              <a:rPr lang="fr-CH" sz="2000" dirty="0" err="1">
                <a:solidFill>
                  <a:schemeClr val="accent3"/>
                </a:solidFill>
              </a:rPr>
              <a:t>collars</a:t>
            </a:r>
            <a:endParaRPr lang="fr-CH" sz="2000" dirty="0">
              <a:solidFill>
                <a:schemeClr val="accent3"/>
              </a:solidFill>
            </a:endParaRPr>
          </a:p>
          <a:p>
            <a:pPr lvl="1"/>
            <a:r>
              <a:rPr lang="fr-CH" sz="1600" dirty="0" err="1">
                <a:solidFill>
                  <a:srgbClr val="000000"/>
                </a:solidFill>
              </a:rPr>
              <a:t>Decouple</a:t>
            </a:r>
            <a:r>
              <a:rPr lang="fr-CH" sz="1600" dirty="0">
                <a:solidFill>
                  <a:srgbClr val="000000"/>
                </a:solidFill>
              </a:rPr>
              <a:t> the </a:t>
            </a:r>
            <a:r>
              <a:rPr lang="fr-CH" sz="1600" dirty="0" err="1">
                <a:solidFill>
                  <a:srgbClr val="000000"/>
                </a:solidFill>
              </a:rPr>
              <a:t>iron</a:t>
            </a:r>
            <a:r>
              <a:rPr lang="fr-CH" sz="1600" dirty="0">
                <a:solidFill>
                  <a:srgbClr val="000000"/>
                </a:solidFill>
              </a:rPr>
              <a:t> </a:t>
            </a:r>
            <a:r>
              <a:rPr lang="fr-CH" sz="1600" dirty="0" err="1">
                <a:solidFill>
                  <a:srgbClr val="000000"/>
                </a:solidFill>
              </a:rPr>
              <a:t>from</a:t>
            </a:r>
            <a:r>
              <a:rPr lang="fr-CH" sz="1600" dirty="0">
                <a:solidFill>
                  <a:srgbClr val="000000"/>
                </a:solidFill>
              </a:rPr>
              <a:t> the </a:t>
            </a:r>
            <a:r>
              <a:rPr lang="fr-CH" sz="1600" dirty="0" err="1">
                <a:solidFill>
                  <a:srgbClr val="000000"/>
                </a:solidFill>
              </a:rPr>
              <a:t>mechanical</a:t>
            </a:r>
            <a:r>
              <a:rPr lang="fr-CH" sz="1600" dirty="0">
                <a:solidFill>
                  <a:srgbClr val="000000"/>
                </a:solidFill>
              </a:rPr>
              <a:t> part</a:t>
            </a:r>
          </a:p>
          <a:p>
            <a:r>
              <a:rPr lang="fr-CH" sz="2000" dirty="0" err="1" smtClean="0">
                <a:solidFill>
                  <a:srgbClr val="000000"/>
                </a:solidFill>
              </a:rPr>
              <a:t>Decision</a:t>
            </a:r>
            <a:r>
              <a:rPr lang="fr-CH" sz="2000" dirty="0" smtClean="0">
                <a:solidFill>
                  <a:srgbClr val="000000"/>
                </a:solidFill>
              </a:rPr>
              <a:t> to have </a:t>
            </a:r>
            <a:r>
              <a:rPr lang="fr-CH" sz="2000" dirty="0" err="1" smtClean="0">
                <a:solidFill>
                  <a:srgbClr val="CA1100"/>
                </a:solidFill>
              </a:rPr>
              <a:t>separate</a:t>
            </a:r>
            <a:r>
              <a:rPr lang="fr-CH" sz="2000" dirty="0" smtClean="0">
                <a:solidFill>
                  <a:srgbClr val="CA1100"/>
                </a:solidFill>
              </a:rPr>
              <a:t> </a:t>
            </a:r>
            <a:r>
              <a:rPr lang="fr-CH" sz="2000" dirty="0" err="1" smtClean="0">
                <a:solidFill>
                  <a:srgbClr val="CA1100"/>
                </a:solidFill>
              </a:rPr>
              <a:t>collars</a:t>
            </a:r>
            <a:endParaRPr lang="fr-CH" sz="2000" dirty="0" smtClean="0">
              <a:solidFill>
                <a:srgbClr val="CA1100"/>
              </a:solidFill>
            </a:endParaRPr>
          </a:p>
          <a:p>
            <a:pPr lvl="1"/>
            <a:r>
              <a:rPr lang="fr-CH" sz="1600" dirty="0" smtClean="0">
                <a:solidFill>
                  <a:srgbClr val="000000"/>
                </a:solidFill>
              </a:rPr>
              <a:t>More </a:t>
            </a:r>
            <a:r>
              <a:rPr lang="fr-CH" sz="1600" dirty="0" err="1" smtClean="0">
                <a:solidFill>
                  <a:srgbClr val="000000"/>
                </a:solidFill>
              </a:rPr>
              <a:t>flexibility</a:t>
            </a:r>
            <a:r>
              <a:rPr lang="fr-CH" sz="1600" dirty="0" smtClean="0">
                <a:solidFill>
                  <a:srgbClr val="000000"/>
                </a:solidFill>
              </a:rPr>
              <a:t> in a short production</a:t>
            </a:r>
          </a:p>
          <a:p>
            <a:pPr lvl="1"/>
            <a:r>
              <a:rPr lang="fr-CH" sz="1600" dirty="0" err="1" smtClean="0">
                <a:solidFill>
                  <a:srgbClr val="000000"/>
                </a:solidFill>
              </a:rPr>
              <a:t>Smaller</a:t>
            </a:r>
            <a:r>
              <a:rPr lang="fr-CH" sz="1600" dirty="0" smtClean="0">
                <a:solidFill>
                  <a:srgbClr val="000000"/>
                </a:solidFill>
              </a:rPr>
              <a:t> </a:t>
            </a:r>
            <a:r>
              <a:rPr lang="fr-CH" sz="1600" dirty="0" err="1" smtClean="0">
                <a:solidFill>
                  <a:srgbClr val="000000"/>
                </a:solidFill>
              </a:rPr>
              <a:t>collaring</a:t>
            </a:r>
            <a:r>
              <a:rPr lang="fr-CH" sz="1600" dirty="0" smtClean="0">
                <a:solidFill>
                  <a:srgbClr val="000000"/>
                </a:solidFill>
              </a:rPr>
              <a:t> </a:t>
            </a:r>
            <a:r>
              <a:rPr lang="fr-CH" sz="1600" dirty="0" err="1" smtClean="0">
                <a:solidFill>
                  <a:srgbClr val="000000"/>
                </a:solidFill>
              </a:rPr>
              <a:t>press</a:t>
            </a:r>
            <a:endParaRPr lang="fr-CH" sz="1600" dirty="0" smtClean="0">
              <a:solidFill>
                <a:srgbClr val="000000"/>
              </a:solidFill>
            </a:endParaRPr>
          </a:p>
          <a:p>
            <a:r>
              <a:rPr lang="fr-CH" sz="2000" dirty="0" err="1" smtClean="0">
                <a:solidFill>
                  <a:srgbClr val="000000"/>
                </a:solidFill>
              </a:rPr>
              <a:t>Decision</a:t>
            </a:r>
            <a:r>
              <a:rPr lang="fr-CH" sz="2000" dirty="0" smtClean="0">
                <a:solidFill>
                  <a:srgbClr val="000000"/>
                </a:solidFill>
              </a:rPr>
              <a:t> to have </a:t>
            </a:r>
            <a:r>
              <a:rPr lang="fr-CH" sz="2000" dirty="0" smtClean="0">
                <a:solidFill>
                  <a:srgbClr val="CA1100"/>
                </a:solidFill>
              </a:rPr>
              <a:t>no </a:t>
            </a:r>
            <a:r>
              <a:rPr lang="fr-CH" sz="2000" dirty="0" err="1" smtClean="0">
                <a:solidFill>
                  <a:srgbClr val="CA1100"/>
                </a:solidFill>
              </a:rPr>
              <a:t>energy</a:t>
            </a:r>
            <a:r>
              <a:rPr lang="fr-CH" sz="2000" dirty="0" smtClean="0">
                <a:solidFill>
                  <a:srgbClr val="CA1100"/>
                </a:solidFill>
              </a:rPr>
              <a:t> extraction</a:t>
            </a:r>
          </a:p>
          <a:p>
            <a:pPr lvl="1"/>
            <a:r>
              <a:rPr lang="fr-CH" sz="1600" dirty="0" err="1" smtClean="0">
                <a:solidFill>
                  <a:srgbClr val="000000"/>
                </a:solidFill>
              </a:rPr>
              <a:t>Cost</a:t>
            </a:r>
            <a:r>
              <a:rPr lang="fr-CH" sz="1600" dirty="0" smtClean="0">
                <a:solidFill>
                  <a:srgbClr val="000000"/>
                </a:solidFill>
              </a:rPr>
              <a:t> </a:t>
            </a:r>
            <a:r>
              <a:rPr lang="fr-CH" sz="1600" dirty="0" err="1" smtClean="0">
                <a:solidFill>
                  <a:srgbClr val="000000"/>
                </a:solidFill>
              </a:rPr>
              <a:t>reduction</a:t>
            </a:r>
            <a:r>
              <a:rPr lang="fr-CH" sz="1600" dirty="0" smtClean="0">
                <a:solidFill>
                  <a:srgbClr val="000000"/>
                </a:solidFill>
              </a:rPr>
              <a:t>, use standard LHC </a:t>
            </a:r>
            <a:r>
              <a:rPr lang="fr-CH" sz="1600" dirty="0" err="1" smtClean="0">
                <a:solidFill>
                  <a:srgbClr val="000000"/>
                </a:solidFill>
              </a:rPr>
              <a:t>quench</a:t>
            </a:r>
            <a:r>
              <a:rPr lang="fr-CH" sz="1600" dirty="0" smtClean="0">
                <a:solidFill>
                  <a:srgbClr val="000000"/>
                </a:solidFill>
              </a:rPr>
              <a:t> </a:t>
            </a:r>
            <a:r>
              <a:rPr lang="fr-CH" sz="1600" dirty="0" err="1" smtClean="0">
                <a:solidFill>
                  <a:srgbClr val="000000"/>
                </a:solidFill>
              </a:rPr>
              <a:t>heaters</a:t>
            </a:r>
            <a:endParaRPr lang="fr-CH" sz="1600" dirty="0" smtClean="0">
              <a:solidFill>
                <a:srgbClr val="000000"/>
              </a:solidFill>
            </a:endParaRPr>
          </a:p>
          <a:p>
            <a:r>
              <a:rPr lang="fr-CH" sz="2000" dirty="0" smtClean="0">
                <a:solidFill>
                  <a:srgbClr val="000000"/>
                </a:solidFill>
              </a:rPr>
              <a:t>New </a:t>
            </a:r>
            <a:r>
              <a:rPr lang="fr-CH" sz="2000" dirty="0" err="1" smtClean="0">
                <a:solidFill>
                  <a:srgbClr val="000000"/>
                </a:solidFill>
              </a:rPr>
              <a:t>feature</a:t>
            </a:r>
            <a:r>
              <a:rPr lang="fr-CH" sz="2000" dirty="0" smtClean="0">
                <a:solidFill>
                  <a:srgbClr val="000000"/>
                </a:solidFill>
              </a:rPr>
              <a:t> of the </a:t>
            </a:r>
            <a:r>
              <a:rPr lang="fr-CH" sz="2000" dirty="0" smtClean="0">
                <a:solidFill>
                  <a:srgbClr val="CA1100"/>
                </a:solidFill>
              </a:rPr>
              <a:t>Al </a:t>
            </a:r>
            <a:r>
              <a:rPr lang="fr-CH" sz="2000" dirty="0" err="1" smtClean="0">
                <a:solidFill>
                  <a:srgbClr val="CA1100"/>
                </a:solidFill>
              </a:rPr>
              <a:t>sleeve</a:t>
            </a:r>
            <a:r>
              <a:rPr lang="fr-CH" sz="2000" dirty="0" smtClean="0">
                <a:solidFill>
                  <a:srgbClr val="CA1100"/>
                </a:solidFill>
              </a:rPr>
              <a:t> </a:t>
            </a:r>
            <a:r>
              <a:rPr lang="fr-CH" sz="2000" dirty="0" smtClean="0">
                <a:solidFill>
                  <a:srgbClr val="000000"/>
                </a:solidFill>
              </a:rPr>
              <a:t>(</a:t>
            </a:r>
            <a:r>
              <a:rPr lang="fr-CH" sz="2000" dirty="0" err="1" smtClean="0">
                <a:solidFill>
                  <a:srgbClr val="000000"/>
                </a:solidFill>
              </a:rPr>
              <a:t>see</a:t>
            </a:r>
            <a:r>
              <a:rPr lang="fr-CH" sz="2000" dirty="0" smtClean="0">
                <a:solidFill>
                  <a:srgbClr val="000000"/>
                </a:solidFill>
              </a:rPr>
              <a:t> S. Farinon talk)</a:t>
            </a:r>
            <a:endParaRPr lang="fr-CH" sz="2000" dirty="0">
              <a:solidFill>
                <a:srgbClr val="000000"/>
              </a:solidFill>
            </a:endParaRPr>
          </a:p>
          <a:p>
            <a:pPr marL="457200" lvl="1" indent="0">
              <a:buNone/>
            </a:pPr>
            <a:endParaRPr lang="fr-CH" sz="2000" dirty="0">
              <a:solidFill>
                <a:srgbClr val="000000"/>
              </a:solidFill>
              <a:latin typeface="Book Antiqua"/>
              <a:cs typeface="Book Antiqua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7651" y="3573016"/>
            <a:ext cx="3507918" cy="300296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5792" y="901555"/>
            <a:ext cx="2307749" cy="242799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997651" y="6550223"/>
            <a:ext cx="34655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imes"/>
                <a:cs typeface="Times"/>
              </a:rPr>
              <a:t>D2 cross-section </a:t>
            </a:r>
            <a:r>
              <a:rPr lang="en-US" sz="1400" dirty="0" smtClean="0">
                <a:solidFill>
                  <a:srgbClr val="008000"/>
                </a:solidFill>
                <a:latin typeface="Times"/>
                <a:cs typeface="Times"/>
              </a:rPr>
              <a:t>(P. </a:t>
            </a:r>
            <a:r>
              <a:rPr lang="en-US" sz="1400" dirty="0" err="1" smtClean="0">
                <a:solidFill>
                  <a:srgbClr val="008000"/>
                </a:solidFill>
                <a:latin typeface="Times"/>
                <a:cs typeface="Times"/>
              </a:rPr>
              <a:t>Fabbricatore</a:t>
            </a:r>
            <a:r>
              <a:rPr lang="en-US" sz="1400" dirty="0" smtClean="0">
                <a:solidFill>
                  <a:srgbClr val="008000"/>
                </a:solidFill>
                <a:latin typeface="Times"/>
                <a:cs typeface="Times"/>
              </a:rPr>
              <a:t>, S. </a:t>
            </a:r>
            <a:r>
              <a:rPr lang="en-US" sz="1400" dirty="0" err="1" smtClean="0">
                <a:solidFill>
                  <a:srgbClr val="008000"/>
                </a:solidFill>
                <a:latin typeface="Times"/>
                <a:cs typeface="Times"/>
              </a:rPr>
              <a:t>Farinon</a:t>
            </a:r>
            <a:r>
              <a:rPr lang="en-US" sz="1400" dirty="0" smtClean="0">
                <a:solidFill>
                  <a:srgbClr val="008000"/>
                </a:solidFill>
                <a:latin typeface="Times"/>
                <a:cs typeface="Times"/>
              </a:rPr>
              <a:t>)</a:t>
            </a:r>
            <a:endParaRPr lang="en-US" sz="1400" dirty="0">
              <a:solidFill>
                <a:srgbClr val="008000"/>
              </a:solidFill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2443981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>
                <a:latin typeface="Book Antiqua" panose="02040602050305030304" pitchFamily="18" charset="0"/>
              </a:rPr>
              <a:t>SELECTION OF THE DESIGN - 3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015094"/>
            <a:ext cx="7920000" cy="5111069"/>
          </a:xfrm>
        </p:spPr>
        <p:txBody>
          <a:bodyPr>
            <a:normAutofit/>
          </a:bodyPr>
          <a:lstStyle/>
          <a:p>
            <a:r>
              <a:rPr lang="fr-CH" sz="2000" dirty="0" smtClean="0">
                <a:solidFill>
                  <a:srgbClr val="000000"/>
                </a:solidFill>
              </a:rPr>
              <a:t>D2 also relies on the </a:t>
            </a:r>
            <a:r>
              <a:rPr lang="fr-CH" sz="2000" dirty="0" smtClean="0">
                <a:solidFill>
                  <a:schemeClr val="accent3"/>
                </a:solidFill>
              </a:rPr>
              <a:t>experience of SIS 300</a:t>
            </a:r>
          </a:p>
          <a:p>
            <a:pPr lvl="1"/>
            <a:r>
              <a:rPr lang="fr-CH" sz="1600" dirty="0" smtClean="0">
                <a:solidFill>
                  <a:srgbClr val="000000"/>
                </a:solidFill>
              </a:rPr>
              <a:t>INFN-Ge built in </a:t>
            </a:r>
            <a:r>
              <a:rPr lang="fr-CH" sz="1600" dirty="0" smtClean="0">
                <a:solidFill>
                  <a:srgbClr val="000000"/>
                </a:solidFill>
              </a:rPr>
              <a:t>ASG, in 2014</a:t>
            </a:r>
            <a:r>
              <a:rPr lang="fr-CH" sz="1600" dirty="0" smtClean="0">
                <a:solidFill>
                  <a:srgbClr val="000000"/>
                </a:solidFill>
              </a:rPr>
              <a:t>-a full length prototype magnet for GSI (SIS 300) whose parameters are quite smilar</a:t>
            </a:r>
          </a:p>
          <a:p>
            <a:pPr lvl="2"/>
            <a:r>
              <a:rPr lang="fr-CH" sz="1600" dirty="0" smtClean="0">
                <a:solidFill>
                  <a:srgbClr val="000000"/>
                </a:solidFill>
              </a:rPr>
              <a:t>Same cable size and number of strands</a:t>
            </a:r>
          </a:p>
          <a:p>
            <a:pPr lvl="2"/>
            <a:r>
              <a:rPr lang="fr-CH" sz="1600" dirty="0" err="1" smtClean="0">
                <a:solidFill>
                  <a:srgbClr val="000000"/>
                </a:solidFill>
              </a:rPr>
              <a:t>Same</a:t>
            </a:r>
            <a:r>
              <a:rPr lang="fr-CH" sz="1600" dirty="0" smtClean="0">
                <a:solidFill>
                  <a:srgbClr val="000000"/>
                </a:solidFill>
              </a:rPr>
              <a:t> one layer, five block </a:t>
            </a:r>
            <a:r>
              <a:rPr lang="fr-CH" sz="1600" dirty="0" err="1" smtClean="0">
                <a:solidFill>
                  <a:srgbClr val="000000"/>
                </a:solidFill>
              </a:rPr>
              <a:t>coil</a:t>
            </a:r>
            <a:endParaRPr lang="fr-CH" sz="1600" dirty="0" smtClean="0">
              <a:solidFill>
                <a:srgbClr val="000000"/>
              </a:solidFill>
            </a:endParaRPr>
          </a:p>
          <a:p>
            <a:pPr lvl="2"/>
            <a:r>
              <a:rPr lang="fr-CH" sz="1600" dirty="0" err="1" smtClean="0">
                <a:solidFill>
                  <a:srgbClr val="000000"/>
                </a:solidFill>
              </a:rPr>
              <a:t>Same</a:t>
            </a:r>
            <a:r>
              <a:rPr lang="fr-CH" sz="1600" dirty="0" smtClean="0">
                <a:solidFill>
                  <a:srgbClr val="000000"/>
                </a:solidFill>
              </a:rPr>
              <a:t> </a:t>
            </a:r>
            <a:r>
              <a:rPr lang="fr-CH" sz="1600" dirty="0" err="1" smtClean="0">
                <a:solidFill>
                  <a:srgbClr val="000000"/>
                </a:solidFill>
              </a:rPr>
              <a:t>operational</a:t>
            </a:r>
            <a:r>
              <a:rPr lang="fr-CH" sz="1600" dirty="0" smtClean="0">
                <a:solidFill>
                  <a:srgbClr val="000000"/>
                </a:solidFill>
              </a:rPr>
              <a:t> </a:t>
            </a:r>
            <a:r>
              <a:rPr lang="fr-CH" sz="1600" dirty="0" err="1" smtClean="0">
                <a:solidFill>
                  <a:srgbClr val="000000"/>
                </a:solidFill>
              </a:rPr>
              <a:t>field</a:t>
            </a:r>
            <a:r>
              <a:rPr lang="fr-CH" sz="1600" dirty="0" smtClean="0">
                <a:solidFill>
                  <a:srgbClr val="000000"/>
                </a:solidFill>
              </a:rPr>
              <a:t> 4.5 T</a:t>
            </a:r>
          </a:p>
          <a:p>
            <a:pPr lvl="2"/>
            <a:r>
              <a:rPr lang="fr-CH" sz="1600" dirty="0" err="1" smtClean="0">
                <a:solidFill>
                  <a:srgbClr val="000000"/>
                </a:solidFill>
              </a:rPr>
              <a:t>Similar</a:t>
            </a:r>
            <a:r>
              <a:rPr lang="fr-CH" sz="1600" dirty="0" smtClean="0">
                <a:solidFill>
                  <a:srgbClr val="000000"/>
                </a:solidFill>
              </a:rPr>
              <a:t> aperture (100 mm versus 105 mm)</a:t>
            </a:r>
          </a:p>
          <a:p>
            <a:pPr lvl="2"/>
            <a:r>
              <a:rPr lang="fr-CH" sz="1600" dirty="0" err="1" smtClean="0">
                <a:solidFill>
                  <a:srgbClr val="000000"/>
                </a:solidFill>
              </a:rPr>
              <a:t>Same</a:t>
            </a:r>
            <a:r>
              <a:rPr lang="fr-CH" sz="1600" dirty="0" smtClean="0">
                <a:solidFill>
                  <a:srgbClr val="000000"/>
                </a:solidFill>
              </a:rPr>
              <a:t> </a:t>
            </a:r>
            <a:r>
              <a:rPr lang="fr-CH" sz="1600" dirty="0" err="1" smtClean="0">
                <a:solidFill>
                  <a:srgbClr val="000000"/>
                </a:solidFill>
              </a:rPr>
              <a:t>collared</a:t>
            </a:r>
            <a:r>
              <a:rPr lang="fr-CH" sz="1600" dirty="0" smtClean="0">
                <a:solidFill>
                  <a:srgbClr val="000000"/>
                </a:solidFill>
              </a:rPr>
              <a:t> structure</a:t>
            </a:r>
          </a:p>
          <a:p>
            <a:pPr lvl="1"/>
            <a:endParaRPr lang="fr-CH" sz="1600" dirty="0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8882" y="3307687"/>
            <a:ext cx="3507918" cy="300296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786507" y="6225097"/>
            <a:ext cx="25324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SIS 300 </a:t>
            </a:r>
            <a:r>
              <a:rPr lang="fr-CH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magnet</a:t>
            </a:r>
            <a:r>
              <a:rPr lang="fr-CH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(P. </a:t>
            </a:r>
            <a:r>
              <a:rPr lang="fr-CH" sz="1200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Fabbricatore</a:t>
            </a:r>
            <a:r>
              <a:rPr lang="fr-CH" sz="1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algn="ctr"/>
            <a:r>
              <a:rPr lang="fr-CH" sz="1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S. Farinon, et al. IEEE TAS 24 (2014)</a:t>
            </a:r>
            <a:endParaRPr lang="en-GB" sz="12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1839" y="3573016"/>
            <a:ext cx="4062243" cy="2371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23189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>
                <a:latin typeface="Book Antiqua" panose="02040602050305030304" pitchFamily="18" charset="0"/>
              </a:rPr>
              <a:t>SELECTION OF THE DESIGN - 3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015094"/>
            <a:ext cx="7920000" cy="5111069"/>
          </a:xfrm>
        </p:spPr>
        <p:txBody>
          <a:bodyPr>
            <a:normAutofit/>
          </a:bodyPr>
          <a:lstStyle/>
          <a:p>
            <a:pPr lvl="1"/>
            <a:r>
              <a:rPr lang="fr-CH" dirty="0" smtClean="0">
                <a:solidFill>
                  <a:srgbClr val="000000"/>
                </a:solidFill>
              </a:rPr>
              <a:t>Additional complexities for SIS 300</a:t>
            </a:r>
          </a:p>
          <a:p>
            <a:pPr lvl="2"/>
            <a:r>
              <a:rPr lang="fr-CH" sz="1600" dirty="0" smtClean="0">
                <a:solidFill>
                  <a:srgbClr val="000000"/>
                </a:solidFill>
              </a:rPr>
              <a:t>Curved magnet</a:t>
            </a:r>
          </a:p>
          <a:p>
            <a:pPr lvl="2"/>
            <a:r>
              <a:rPr lang="fr-CH" sz="1600" dirty="0" err="1" smtClean="0">
                <a:solidFill>
                  <a:srgbClr val="000000"/>
                </a:solidFill>
              </a:rPr>
              <a:t>Fast</a:t>
            </a:r>
            <a:r>
              <a:rPr lang="fr-CH" sz="1600" dirty="0" smtClean="0">
                <a:solidFill>
                  <a:srgbClr val="000000"/>
                </a:solidFill>
              </a:rPr>
              <a:t> </a:t>
            </a:r>
            <a:r>
              <a:rPr lang="fr-CH" sz="1600" dirty="0" err="1" smtClean="0">
                <a:solidFill>
                  <a:srgbClr val="000000"/>
                </a:solidFill>
              </a:rPr>
              <a:t>ramping</a:t>
            </a:r>
            <a:r>
              <a:rPr lang="fr-CH" sz="1600" dirty="0" smtClean="0">
                <a:solidFill>
                  <a:srgbClr val="000000"/>
                </a:solidFill>
              </a:rPr>
              <a:t> (</a:t>
            </a:r>
            <a:r>
              <a:rPr lang="fr-CH" sz="1600" dirty="0" err="1" smtClean="0">
                <a:solidFill>
                  <a:srgbClr val="000000"/>
                </a:solidFill>
              </a:rPr>
              <a:t>smaller</a:t>
            </a:r>
            <a:r>
              <a:rPr lang="fr-CH" sz="1600" dirty="0" smtClean="0">
                <a:solidFill>
                  <a:srgbClr val="000000"/>
                </a:solidFill>
              </a:rPr>
              <a:t> filament, </a:t>
            </a:r>
            <a:r>
              <a:rPr lang="fr-CH" sz="1600" dirty="0" err="1" smtClean="0">
                <a:solidFill>
                  <a:srgbClr val="000000"/>
                </a:solidFill>
              </a:rPr>
              <a:t>cored</a:t>
            </a:r>
            <a:r>
              <a:rPr lang="fr-CH" sz="1600" dirty="0" smtClean="0">
                <a:solidFill>
                  <a:srgbClr val="000000"/>
                </a:solidFill>
              </a:rPr>
              <a:t> </a:t>
            </a:r>
            <a:r>
              <a:rPr lang="fr-CH" sz="1600" dirty="0" err="1" smtClean="0">
                <a:solidFill>
                  <a:srgbClr val="000000"/>
                </a:solidFill>
              </a:rPr>
              <a:t>cable</a:t>
            </a:r>
            <a:r>
              <a:rPr lang="fr-CH" sz="1600" dirty="0" smtClean="0">
                <a:solidFill>
                  <a:srgbClr val="000000"/>
                </a:solidFill>
              </a:rPr>
              <a:t>, </a:t>
            </a:r>
            <a:r>
              <a:rPr lang="fr-CH" sz="1600" dirty="0" err="1" smtClean="0">
                <a:solidFill>
                  <a:srgbClr val="000000"/>
                </a:solidFill>
              </a:rPr>
              <a:t>much</a:t>
            </a:r>
            <a:r>
              <a:rPr lang="fr-CH" sz="1600" dirty="0" smtClean="0">
                <a:solidFill>
                  <a:srgbClr val="000000"/>
                </a:solidFill>
              </a:rPr>
              <a:t> attention </a:t>
            </a:r>
            <a:r>
              <a:rPr lang="fr-CH" sz="1600" dirty="0" err="1" smtClean="0">
                <a:solidFill>
                  <a:srgbClr val="000000"/>
                </a:solidFill>
              </a:rPr>
              <a:t>devoted</a:t>
            </a:r>
            <a:r>
              <a:rPr lang="fr-CH" sz="1600" dirty="0" smtClean="0">
                <a:solidFill>
                  <a:srgbClr val="000000"/>
                </a:solidFill>
              </a:rPr>
              <a:t> to </a:t>
            </a:r>
            <a:r>
              <a:rPr lang="fr-CH" sz="1600" dirty="0" err="1" smtClean="0">
                <a:solidFill>
                  <a:srgbClr val="000000"/>
                </a:solidFill>
              </a:rPr>
              <a:t>reduce</a:t>
            </a:r>
            <a:r>
              <a:rPr lang="fr-CH" sz="1600" dirty="0" smtClean="0">
                <a:solidFill>
                  <a:srgbClr val="000000"/>
                </a:solidFill>
              </a:rPr>
              <a:t> </a:t>
            </a:r>
            <a:r>
              <a:rPr lang="fr-CH" sz="1600" dirty="0" err="1" smtClean="0">
                <a:solidFill>
                  <a:srgbClr val="000000"/>
                </a:solidFill>
              </a:rPr>
              <a:t>losses</a:t>
            </a:r>
            <a:r>
              <a:rPr lang="fr-CH" sz="1600" dirty="0" smtClean="0">
                <a:solidFill>
                  <a:srgbClr val="000000"/>
                </a:solidFill>
              </a:rPr>
              <a:t>)</a:t>
            </a:r>
          </a:p>
          <a:p>
            <a:pPr lvl="1"/>
            <a:r>
              <a:rPr lang="fr-CH" dirty="0" err="1" smtClean="0">
                <a:solidFill>
                  <a:srgbClr val="000000"/>
                </a:solidFill>
              </a:rPr>
              <a:t>Additional</a:t>
            </a:r>
            <a:r>
              <a:rPr lang="fr-CH" dirty="0" smtClean="0">
                <a:solidFill>
                  <a:srgbClr val="000000"/>
                </a:solidFill>
              </a:rPr>
              <a:t> </a:t>
            </a:r>
            <a:r>
              <a:rPr lang="fr-CH" dirty="0" err="1" smtClean="0">
                <a:solidFill>
                  <a:srgbClr val="000000"/>
                </a:solidFill>
              </a:rPr>
              <a:t>complexities</a:t>
            </a:r>
            <a:r>
              <a:rPr lang="fr-CH" dirty="0" smtClean="0">
                <a:solidFill>
                  <a:srgbClr val="000000"/>
                </a:solidFill>
              </a:rPr>
              <a:t> of MBRD</a:t>
            </a:r>
          </a:p>
          <a:p>
            <a:pPr lvl="2"/>
            <a:r>
              <a:rPr lang="fr-CH" sz="1600" dirty="0" smtClean="0">
                <a:solidFill>
                  <a:srgbClr val="000000"/>
                </a:solidFill>
              </a:rPr>
              <a:t>Double aperture</a:t>
            </a:r>
          </a:p>
          <a:p>
            <a:pPr lvl="2"/>
            <a:r>
              <a:rPr lang="fr-CH" sz="1600" dirty="0" smtClean="0">
                <a:solidFill>
                  <a:srgbClr val="000000"/>
                </a:solidFill>
              </a:rPr>
              <a:t>Asymmetric coil</a:t>
            </a:r>
          </a:p>
          <a:p>
            <a:pPr lvl="1"/>
            <a:endParaRPr lang="fr-CH" sz="1600" dirty="0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1482" y="3353381"/>
            <a:ext cx="3507918" cy="300296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1839" y="3573016"/>
            <a:ext cx="4062243" cy="2371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44829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>
                <a:latin typeface="Book Antiqua" panose="02040602050305030304" pitchFamily="18" charset="0"/>
              </a:rPr>
              <a:t>STRUCTURE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015094"/>
            <a:ext cx="7920000" cy="5111069"/>
          </a:xfrm>
        </p:spPr>
        <p:txBody>
          <a:bodyPr/>
          <a:lstStyle/>
          <a:p>
            <a:r>
              <a:rPr lang="en-GB" dirty="0" smtClean="0">
                <a:solidFill>
                  <a:srgbClr val="000000"/>
                </a:solidFill>
                <a:latin typeface="Book Antiqua" panose="02040602050305030304" pitchFamily="18" charset="0"/>
              </a:rPr>
              <a:t>HL-LHC project leader: L. Rossi (CERN)</a:t>
            </a:r>
            <a:endParaRPr lang="en-GB" sz="2000" dirty="0" smtClean="0">
              <a:solidFill>
                <a:srgbClr val="000000"/>
              </a:solidFill>
              <a:latin typeface="Book Antiqua" panose="02040602050305030304" pitchFamily="18" charset="0"/>
            </a:endParaRPr>
          </a:p>
          <a:p>
            <a:pPr lvl="1"/>
            <a:r>
              <a:rPr lang="en-GB" dirty="0" smtClean="0">
                <a:solidFill>
                  <a:srgbClr val="000000"/>
                </a:solidFill>
                <a:latin typeface="Book Antiqua" panose="02040602050305030304" pitchFamily="18" charset="0"/>
              </a:rPr>
              <a:t>WP3 leader: E. Todesco (CERN)</a:t>
            </a:r>
            <a:endParaRPr lang="en-GB" sz="2000" dirty="0" smtClean="0">
              <a:solidFill>
                <a:srgbClr val="000000"/>
              </a:solidFill>
              <a:latin typeface="Book Antiqua" panose="02040602050305030304" pitchFamily="18" charset="0"/>
            </a:endParaRPr>
          </a:p>
          <a:p>
            <a:pPr lvl="2"/>
            <a:r>
              <a:rPr lang="en-GB" dirty="0" smtClean="0">
                <a:solidFill>
                  <a:srgbClr val="000000"/>
                </a:solidFill>
                <a:latin typeface="Book Antiqua" panose="02040602050305030304" pitchFamily="18" charset="0"/>
              </a:rPr>
              <a:t>D2 magnet: P.  </a:t>
            </a:r>
            <a:r>
              <a:rPr lang="en-GB" dirty="0" err="1" smtClean="0">
                <a:solidFill>
                  <a:srgbClr val="000000"/>
                </a:solidFill>
                <a:latin typeface="Book Antiqua" panose="02040602050305030304" pitchFamily="18" charset="0"/>
              </a:rPr>
              <a:t>Fabbricatore</a:t>
            </a:r>
            <a:r>
              <a:rPr lang="en-GB" dirty="0" smtClean="0">
                <a:solidFill>
                  <a:srgbClr val="000000"/>
                </a:solidFill>
                <a:latin typeface="Book Antiqua" panose="02040602050305030304" pitchFamily="18" charset="0"/>
              </a:rPr>
              <a:t> (INFN), A. </a:t>
            </a:r>
            <a:r>
              <a:rPr lang="en-GB" dirty="0" err="1" smtClean="0">
                <a:solidFill>
                  <a:srgbClr val="000000"/>
                </a:solidFill>
                <a:latin typeface="Book Antiqua" panose="02040602050305030304" pitchFamily="18" charset="0"/>
              </a:rPr>
              <a:t>Foussat</a:t>
            </a:r>
            <a:r>
              <a:rPr lang="en-GB" dirty="0" smtClean="0">
                <a:solidFill>
                  <a:srgbClr val="000000"/>
                </a:solidFill>
                <a:latin typeface="Book Antiqua" panose="02040602050305030304" pitchFamily="18" charset="0"/>
              </a:rPr>
              <a:t> (CERN project engineer)</a:t>
            </a:r>
          </a:p>
          <a:p>
            <a:pPr lvl="2"/>
            <a:r>
              <a:rPr lang="en-GB" dirty="0" smtClean="0">
                <a:solidFill>
                  <a:srgbClr val="000000"/>
                </a:solidFill>
                <a:latin typeface="Book Antiqua" panose="02040602050305030304" pitchFamily="18" charset="0"/>
              </a:rPr>
              <a:t>D2 cold mass: A. </a:t>
            </a:r>
            <a:r>
              <a:rPr lang="en-GB" dirty="0" err="1" smtClean="0">
                <a:solidFill>
                  <a:srgbClr val="000000"/>
                </a:solidFill>
                <a:latin typeface="Book Antiqua" panose="02040602050305030304" pitchFamily="18" charset="0"/>
              </a:rPr>
              <a:t>Foussat</a:t>
            </a:r>
            <a:r>
              <a:rPr lang="en-GB" dirty="0" smtClean="0">
                <a:solidFill>
                  <a:srgbClr val="000000"/>
                </a:solidFill>
                <a:latin typeface="Book Antiqua" panose="02040602050305030304" pitchFamily="18" charset="0"/>
              </a:rPr>
              <a:t> (CERN)</a:t>
            </a:r>
          </a:p>
          <a:p>
            <a:pPr lvl="2"/>
            <a:r>
              <a:rPr lang="en-GB" dirty="0" smtClean="0">
                <a:solidFill>
                  <a:srgbClr val="000000"/>
                </a:solidFill>
                <a:latin typeface="Book Antiqua" panose="02040602050305030304" pitchFamily="18" charset="0"/>
              </a:rPr>
              <a:t>D2 cryostat: D. Duarte Ramos (CERN)</a:t>
            </a:r>
          </a:p>
          <a:p>
            <a:pPr lvl="2"/>
            <a:endParaRPr lang="en-GB" dirty="0">
              <a:solidFill>
                <a:srgbClr val="000000"/>
              </a:solidFill>
              <a:latin typeface="Book Antiqua" panose="02040602050305030304" pitchFamily="18" charset="0"/>
            </a:endParaRPr>
          </a:p>
          <a:p>
            <a:pPr lvl="2"/>
            <a:endParaRPr lang="en-GB" dirty="0" smtClean="0">
              <a:solidFill>
                <a:srgbClr val="000000"/>
              </a:solidFill>
              <a:latin typeface="Book Antiqua" panose="02040602050305030304" pitchFamily="18" charset="0"/>
            </a:endParaRPr>
          </a:p>
          <a:p>
            <a:pPr lvl="2"/>
            <a:endParaRPr lang="en-GB" dirty="0">
              <a:solidFill>
                <a:srgbClr val="000000"/>
              </a:solidFill>
              <a:latin typeface="Book Antiqua" panose="02040602050305030304" pitchFamily="18" charset="0"/>
            </a:endParaRPr>
          </a:p>
          <a:p>
            <a:r>
              <a:rPr lang="en-GB" dirty="0" smtClean="0">
                <a:solidFill>
                  <a:srgbClr val="000000"/>
                </a:solidFill>
                <a:latin typeface="Book Antiqua" panose="02040602050305030304" pitchFamily="18" charset="0"/>
              </a:rPr>
              <a:t>INFN deliverable</a:t>
            </a:r>
          </a:p>
          <a:p>
            <a:pPr lvl="1"/>
            <a:r>
              <a:rPr lang="en-GB" dirty="0" smtClean="0">
                <a:solidFill>
                  <a:srgbClr val="000000"/>
                </a:solidFill>
                <a:latin typeface="Book Antiqua" panose="02040602050305030304" pitchFamily="18" charset="0"/>
              </a:rPr>
              <a:t>Magnet</a:t>
            </a:r>
          </a:p>
          <a:p>
            <a:pPr lvl="1"/>
            <a:r>
              <a:rPr lang="en-GB" dirty="0" smtClean="0">
                <a:solidFill>
                  <a:srgbClr val="000000"/>
                </a:solidFill>
                <a:latin typeface="Book Antiqua" panose="02040602050305030304" pitchFamily="18" charset="0"/>
              </a:rPr>
              <a:t>No SS shell, no end covers, no cold bore, no test</a:t>
            </a:r>
            <a:endParaRPr lang="en-GB" dirty="0">
              <a:solidFill>
                <a:srgbClr val="000000"/>
              </a:solidFill>
              <a:latin typeface="Book Antiqua" panose="02040602050305030304" pitchFamily="18" charset="0"/>
            </a:endParaRPr>
          </a:p>
          <a:p>
            <a:pPr lvl="1"/>
            <a:endParaRPr lang="en-GB" sz="1800" dirty="0" smtClean="0">
              <a:solidFill>
                <a:srgbClr val="000000"/>
              </a:solidFill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26855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b="0" dirty="0" smtClean="0">
                <a:latin typeface="Book Antiqua" panose="02040602050305030304" pitchFamily="18" charset="0"/>
              </a:rPr>
              <a:t>STRUCTURE: COLLABORATION WITH INFN-</a:t>
            </a:r>
            <a:r>
              <a:rPr lang="en-GB" sz="2400" b="0" dirty="0" err="1" smtClean="0">
                <a:latin typeface="Book Antiqua" panose="02040602050305030304" pitchFamily="18" charset="0"/>
              </a:rPr>
              <a:t>Ge</a:t>
            </a:r>
            <a:endParaRPr lang="en-GB" sz="2400" b="0" dirty="0">
              <a:latin typeface="Book Antiqua" panose="020406020503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015094"/>
            <a:ext cx="7920000" cy="5111069"/>
          </a:xfrm>
        </p:spPr>
        <p:txBody>
          <a:bodyPr/>
          <a:lstStyle/>
          <a:p>
            <a:r>
              <a:rPr lang="en-GB" sz="2000" dirty="0" smtClean="0">
                <a:solidFill>
                  <a:srgbClr val="000000"/>
                </a:solidFill>
                <a:latin typeface="Book Antiqua" panose="02040602050305030304" pitchFamily="18" charset="0"/>
              </a:rPr>
              <a:t>First </a:t>
            </a:r>
            <a:r>
              <a:rPr lang="en-GB" sz="2000" dirty="0" smtClean="0">
                <a:solidFill>
                  <a:srgbClr val="CA1100"/>
                </a:solidFill>
                <a:latin typeface="Book Antiqua" panose="02040602050305030304" pitchFamily="18" charset="0"/>
              </a:rPr>
              <a:t>engineering design </a:t>
            </a:r>
            <a:r>
              <a:rPr lang="en-GB" sz="2000" dirty="0" smtClean="0">
                <a:solidFill>
                  <a:srgbClr val="000000"/>
                </a:solidFill>
                <a:latin typeface="Book Antiqua" panose="02040602050305030304" pitchFamily="18" charset="0"/>
              </a:rPr>
              <a:t>starts in INFN in </a:t>
            </a:r>
            <a:r>
              <a:rPr lang="en-GB" sz="2000" dirty="0" smtClean="0">
                <a:solidFill>
                  <a:srgbClr val="CA1100"/>
                </a:solidFill>
                <a:latin typeface="Book Antiqua" panose="02040602050305030304" pitchFamily="18" charset="0"/>
              </a:rPr>
              <a:t>April 2014</a:t>
            </a:r>
          </a:p>
          <a:p>
            <a:pPr lvl="1"/>
            <a:r>
              <a:rPr lang="en-GB" sz="1800" dirty="0" smtClean="0">
                <a:latin typeface="Book Antiqua" panose="02040602050305030304" pitchFamily="18" charset="0"/>
              </a:rPr>
              <a:t>Collaboration agreement 2291, with engineering design as deliverable</a:t>
            </a:r>
          </a:p>
          <a:p>
            <a:pPr lvl="1"/>
            <a:r>
              <a:rPr lang="en-GB" sz="1800" dirty="0" smtClean="0">
                <a:latin typeface="Book Antiqua" panose="02040602050305030304" pitchFamily="18" charset="0"/>
              </a:rPr>
              <a:t>Completed in advance (mid 2016)</a:t>
            </a:r>
            <a:endParaRPr lang="en-GB" sz="1800" dirty="0">
              <a:latin typeface="Book Antiqua" panose="02040602050305030304" pitchFamily="18" charset="0"/>
            </a:endParaRPr>
          </a:p>
          <a:p>
            <a:r>
              <a:rPr lang="en-GB" sz="2000" dirty="0" smtClean="0">
                <a:latin typeface="Book Antiqua" panose="02040602050305030304" pitchFamily="18" charset="0"/>
              </a:rPr>
              <a:t>Construction of the </a:t>
            </a:r>
            <a:r>
              <a:rPr lang="en-GB" sz="2000" dirty="0" smtClean="0">
                <a:solidFill>
                  <a:srgbClr val="CA1100"/>
                </a:solidFill>
                <a:latin typeface="Book Antiqua" panose="02040602050305030304" pitchFamily="18" charset="0"/>
              </a:rPr>
              <a:t>short model steered </a:t>
            </a:r>
            <a:r>
              <a:rPr lang="en-GB" sz="2000" dirty="0" smtClean="0">
                <a:latin typeface="Book Antiqua" panose="02040602050305030304" pitchFamily="18" charset="0"/>
              </a:rPr>
              <a:t>by INFN starts </a:t>
            </a:r>
            <a:r>
              <a:rPr lang="en-GB" sz="2000" dirty="0" smtClean="0">
                <a:solidFill>
                  <a:srgbClr val="CA1100"/>
                </a:solidFill>
                <a:latin typeface="Book Antiqua" panose="02040602050305030304" pitchFamily="18" charset="0"/>
              </a:rPr>
              <a:t>in 2017</a:t>
            </a:r>
            <a:endParaRPr lang="en-GB" sz="2000" dirty="0">
              <a:solidFill>
                <a:srgbClr val="CA1100"/>
              </a:solidFill>
              <a:latin typeface="Book Antiqua" panose="02040602050305030304" pitchFamily="18" charset="0"/>
            </a:endParaRPr>
          </a:p>
          <a:p>
            <a:pPr lvl="1"/>
            <a:r>
              <a:rPr lang="en-GB" sz="1800" dirty="0" smtClean="0">
                <a:latin typeface="Book Antiqua" panose="02040602050305030304" pitchFamily="18" charset="0"/>
              </a:rPr>
              <a:t>Second collaboration agreement 3084</a:t>
            </a:r>
          </a:p>
          <a:p>
            <a:pPr lvl="1"/>
            <a:r>
              <a:rPr lang="en-GB" sz="1800" dirty="0" smtClean="0">
                <a:latin typeface="Book Antiqua" panose="02040602050305030304" pitchFamily="18" charset="0"/>
              </a:rPr>
              <a:t>Initial target of short model test: March 2018 – tested in February 2019</a:t>
            </a:r>
          </a:p>
          <a:p>
            <a:r>
              <a:rPr lang="en-GB" sz="2000" dirty="0" smtClean="0">
                <a:latin typeface="Book Antiqua" panose="02040602050305030304" pitchFamily="18" charset="0"/>
              </a:rPr>
              <a:t>Construction of the prototype steered by INFN to start in 2019</a:t>
            </a:r>
          </a:p>
          <a:p>
            <a:pPr lvl="1"/>
            <a:r>
              <a:rPr lang="en-GB" sz="1800" dirty="0" smtClean="0">
                <a:latin typeface="Book Antiqua" panose="02040602050305030304" pitchFamily="18" charset="0"/>
              </a:rPr>
              <a:t>This is also included in the second </a:t>
            </a:r>
            <a:r>
              <a:rPr lang="en-GB" sz="1800" dirty="0">
                <a:latin typeface="Book Antiqua" panose="02040602050305030304" pitchFamily="18" charset="0"/>
              </a:rPr>
              <a:t>collaboration agreement </a:t>
            </a:r>
            <a:r>
              <a:rPr lang="en-GB" sz="1800" dirty="0" smtClean="0">
                <a:latin typeface="Book Antiqua" panose="02040602050305030304" pitchFamily="18" charset="0"/>
              </a:rPr>
              <a:t>3084</a:t>
            </a:r>
          </a:p>
          <a:p>
            <a:pPr lvl="1"/>
            <a:r>
              <a:rPr lang="fr-CH" sz="1800" dirty="0" smtClean="0">
                <a:latin typeface="Book Antiqua" panose="02040602050305030304" pitchFamily="18" charset="0"/>
              </a:rPr>
              <a:t>Initial date for the prototype test </a:t>
            </a:r>
            <a:r>
              <a:rPr lang="fr-CH" sz="1800" dirty="0" err="1" smtClean="0">
                <a:latin typeface="Book Antiqua" panose="02040602050305030304" pitchFamily="18" charset="0"/>
              </a:rPr>
              <a:t>October</a:t>
            </a:r>
            <a:r>
              <a:rPr lang="fr-CH" sz="1800" dirty="0" smtClean="0">
                <a:latin typeface="Book Antiqua" panose="02040602050305030304" pitchFamily="18" charset="0"/>
              </a:rPr>
              <a:t> 2019, </a:t>
            </a:r>
            <a:r>
              <a:rPr lang="fr-CH" sz="1800" dirty="0" err="1" smtClean="0">
                <a:latin typeface="Book Antiqua" panose="02040602050305030304" pitchFamily="18" charset="0"/>
              </a:rPr>
              <a:t>shifted</a:t>
            </a:r>
            <a:r>
              <a:rPr lang="fr-CH" sz="1800" dirty="0" smtClean="0">
                <a:latin typeface="Book Antiqua" panose="02040602050305030304" pitchFamily="18" charset="0"/>
              </a:rPr>
              <a:t> to </a:t>
            </a:r>
            <a:r>
              <a:rPr lang="fr-CH" sz="1800" dirty="0" err="1" smtClean="0">
                <a:latin typeface="Book Antiqua" panose="02040602050305030304" pitchFamily="18" charset="0"/>
              </a:rPr>
              <a:t>October</a:t>
            </a:r>
            <a:r>
              <a:rPr lang="fr-CH" sz="1800" dirty="0" smtClean="0">
                <a:latin typeface="Book Antiqua" panose="02040602050305030304" pitchFamily="18" charset="0"/>
              </a:rPr>
              <a:t> 2020</a:t>
            </a:r>
          </a:p>
          <a:p>
            <a:pPr lvl="1"/>
            <a:r>
              <a:rPr lang="fr-CH" sz="1800" dirty="0" smtClean="0">
                <a:solidFill>
                  <a:schemeClr val="accent3"/>
                </a:solidFill>
                <a:latin typeface="Book Antiqua" panose="02040602050305030304" pitchFamily="18" charset="0"/>
              </a:rPr>
              <a:t>Call for tender has been completed in January 2019</a:t>
            </a:r>
            <a:endParaRPr lang="en-GB" sz="1800" dirty="0" smtClean="0">
              <a:solidFill>
                <a:schemeClr val="accent3"/>
              </a:solidFill>
              <a:latin typeface="Book Antiqua" panose="02040602050305030304" pitchFamily="18" charset="0"/>
            </a:endParaRPr>
          </a:p>
          <a:p>
            <a:r>
              <a:rPr lang="en-GB" sz="2000" dirty="0" smtClean="0">
                <a:latin typeface="Book Antiqua" panose="02040602050305030304" pitchFamily="18" charset="0"/>
              </a:rPr>
              <a:t>Construction of the series steered by INFN to start in 2020</a:t>
            </a:r>
          </a:p>
          <a:p>
            <a:pPr lvl="1"/>
            <a:r>
              <a:rPr lang="fr-CH" sz="1800" dirty="0" smtClean="0">
                <a:latin typeface="Book Antiqua" panose="02040602050305030304" pitchFamily="18" charset="0"/>
              </a:rPr>
              <a:t>Collaboration agreement XXXX</a:t>
            </a:r>
          </a:p>
          <a:p>
            <a:pPr lvl="1"/>
            <a:r>
              <a:rPr lang="fr-CH" sz="1800" dirty="0" err="1" smtClean="0">
                <a:latin typeface="Book Antiqua" panose="02040602050305030304" pitchFamily="18" charset="0"/>
              </a:rPr>
              <a:t>Series</a:t>
            </a:r>
            <a:r>
              <a:rPr lang="fr-CH" sz="1800" dirty="0" smtClean="0">
                <a:latin typeface="Book Antiqua" panose="02040602050305030304" pitchFamily="18" charset="0"/>
              </a:rPr>
              <a:t> </a:t>
            </a:r>
            <a:r>
              <a:rPr lang="fr-CH" sz="1800" dirty="0" err="1" smtClean="0">
                <a:latin typeface="Book Antiqua" panose="02040602050305030304" pitchFamily="18" charset="0"/>
              </a:rPr>
              <a:t>included</a:t>
            </a:r>
            <a:r>
              <a:rPr lang="fr-CH" sz="1800" dirty="0" smtClean="0">
                <a:latin typeface="Book Antiqua" panose="02040602050305030304" pitchFamily="18" charset="0"/>
              </a:rPr>
              <a:t> as an option in the call for tender of the prototype</a:t>
            </a:r>
            <a:endParaRPr lang="en-GB" sz="1800" dirty="0" smtClean="0">
              <a:latin typeface="Book Antiqua" panose="02040602050305030304" pitchFamily="18" charset="0"/>
            </a:endParaRPr>
          </a:p>
          <a:p>
            <a:pPr lvl="1"/>
            <a:endParaRPr lang="en-GB" sz="1600" dirty="0">
              <a:solidFill>
                <a:srgbClr val="000000"/>
              </a:solidFill>
              <a:latin typeface="Book Antiqua" panose="02040602050305030304" pitchFamily="18" charset="0"/>
            </a:endParaRPr>
          </a:p>
          <a:p>
            <a:pPr lvl="1"/>
            <a:endParaRPr lang="en-GB" sz="1800" dirty="0" smtClean="0">
              <a:solidFill>
                <a:srgbClr val="000000"/>
              </a:solidFill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30580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>
                <a:latin typeface="Book Antiqua" panose="02040602050305030304" pitchFamily="18" charset="0"/>
              </a:rPr>
              <a:t>STRUCTURE OF REVIEW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015094"/>
            <a:ext cx="7920000" cy="5111069"/>
          </a:xfrm>
        </p:spPr>
        <p:txBody>
          <a:bodyPr>
            <a:normAutofit/>
          </a:bodyPr>
          <a:lstStyle/>
          <a:p>
            <a:endParaRPr lang="en-GB" sz="2000" dirty="0" smtClean="0">
              <a:solidFill>
                <a:srgbClr val="000000"/>
              </a:solidFill>
              <a:latin typeface="Book Antiqua" panose="02040602050305030304" pitchFamily="18" charset="0"/>
            </a:endParaRPr>
          </a:p>
          <a:p>
            <a:r>
              <a:rPr lang="en-GB" sz="2000" dirty="0" smtClean="0">
                <a:solidFill>
                  <a:srgbClr val="000000"/>
                </a:solidFill>
                <a:latin typeface="Book Antiqua" panose="02040602050305030304" pitchFamily="18" charset="0"/>
              </a:rPr>
              <a:t>General framework and requirements (E</a:t>
            </a:r>
            <a:r>
              <a:rPr lang="en-GB" sz="2000" dirty="0">
                <a:solidFill>
                  <a:srgbClr val="000000"/>
                </a:solidFill>
                <a:latin typeface="Book Antiqua" panose="02040602050305030304" pitchFamily="18" charset="0"/>
              </a:rPr>
              <a:t>.</a:t>
            </a:r>
            <a:r>
              <a:rPr lang="en-GB" sz="2000" dirty="0" smtClean="0">
                <a:solidFill>
                  <a:srgbClr val="000000"/>
                </a:solidFill>
                <a:latin typeface="Book Antiqua" panose="02040602050305030304" pitchFamily="18" charset="0"/>
              </a:rPr>
              <a:t> Todesco)</a:t>
            </a:r>
          </a:p>
          <a:p>
            <a:endParaRPr lang="en-GB" sz="2000" dirty="0" smtClean="0">
              <a:solidFill>
                <a:srgbClr val="000000"/>
              </a:solidFill>
              <a:latin typeface="Book Antiqua" panose="02040602050305030304" pitchFamily="18" charset="0"/>
            </a:endParaRPr>
          </a:p>
          <a:p>
            <a:r>
              <a:rPr lang="en-GB" sz="2000" dirty="0" smtClean="0">
                <a:solidFill>
                  <a:srgbClr val="000000"/>
                </a:solidFill>
                <a:latin typeface="Book Antiqua" panose="02040602050305030304" pitchFamily="18" charset="0"/>
              </a:rPr>
              <a:t>Design and results of the </a:t>
            </a:r>
            <a:r>
              <a:rPr lang="en-GB" sz="2000" dirty="0" smtClean="0">
                <a:solidFill>
                  <a:srgbClr val="000000"/>
                </a:solidFill>
                <a:latin typeface="Book Antiqua" panose="02040602050305030304" pitchFamily="18" charset="0"/>
              </a:rPr>
              <a:t>model </a:t>
            </a:r>
            <a:r>
              <a:rPr lang="en-GB" sz="2000" dirty="0" smtClean="0">
                <a:solidFill>
                  <a:srgbClr val="000000"/>
                </a:solidFill>
                <a:latin typeface="Book Antiqua" panose="02040602050305030304" pitchFamily="18" charset="0"/>
              </a:rPr>
              <a:t>program (S. </a:t>
            </a:r>
            <a:r>
              <a:rPr lang="en-GB" sz="2000" dirty="0" err="1" smtClean="0">
                <a:solidFill>
                  <a:srgbClr val="000000"/>
                </a:solidFill>
                <a:latin typeface="Book Antiqua" panose="02040602050305030304" pitchFamily="18" charset="0"/>
              </a:rPr>
              <a:t>Farinon</a:t>
            </a:r>
            <a:r>
              <a:rPr lang="en-GB" sz="2000" dirty="0" smtClean="0">
                <a:solidFill>
                  <a:srgbClr val="000000"/>
                </a:solidFill>
                <a:latin typeface="Book Antiqua" panose="02040602050305030304" pitchFamily="18" charset="0"/>
              </a:rPr>
              <a:t>)</a:t>
            </a:r>
          </a:p>
          <a:p>
            <a:endParaRPr lang="en-GB" sz="2000" dirty="0" smtClean="0">
              <a:solidFill>
                <a:srgbClr val="000000"/>
              </a:solidFill>
              <a:latin typeface="Book Antiqua" panose="02040602050305030304" pitchFamily="18" charset="0"/>
            </a:endParaRPr>
          </a:p>
          <a:p>
            <a:r>
              <a:rPr lang="en-GB" sz="2000" dirty="0" smtClean="0">
                <a:solidFill>
                  <a:srgbClr val="000000"/>
                </a:solidFill>
                <a:latin typeface="Book Antiqua" panose="02040602050305030304" pitchFamily="18" charset="0"/>
              </a:rPr>
              <a:t>Plans for the </a:t>
            </a:r>
            <a:r>
              <a:rPr lang="en-GB" sz="2000" dirty="0" smtClean="0">
                <a:solidFill>
                  <a:srgbClr val="000000"/>
                </a:solidFill>
                <a:latin typeface="Book Antiqua" panose="02040602050305030304" pitchFamily="18" charset="0"/>
              </a:rPr>
              <a:t>prototype and series </a:t>
            </a:r>
            <a:r>
              <a:rPr lang="en-GB" sz="2000" dirty="0" smtClean="0">
                <a:solidFill>
                  <a:srgbClr val="000000"/>
                </a:solidFill>
                <a:latin typeface="Book Antiqua" panose="02040602050305030304" pitchFamily="18" charset="0"/>
              </a:rPr>
              <a:t>(P. </a:t>
            </a:r>
            <a:r>
              <a:rPr lang="en-GB" sz="2000" dirty="0" err="1" smtClean="0">
                <a:solidFill>
                  <a:srgbClr val="000000"/>
                </a:solidFill>
                <a:latin typeface="Book Antiqua" panose="02040602050305030304" pitchFamily="18" charset="0"/>
              </a:rPr>
              <a:t>Fabbricatore</a:t>
            </a:r>
            <a:r>
              <a:rPr lang="en-GB" sz="2000" dirty="0" smtClean="0">
                <a:solidFill>
                  <a:srgbClr val="000000"/>
                </a:solidFill>
                <a:latin typeface="Book Antiqua" panose="02040602050305030304" pitchFamily="18" charset="0"/>
              </a:rPr>
              <a:t>)</a:t>
            </a:r>
          </a:p>
          <a:p>
            <a:endParaRPr lang="en-GB" sz="2000" dirty="0" smtClean="0">
              <a:solidFill>
                <a:srgbClr val="000000"/>
              </a:solidFill>
              <a:latin typeface="Book Antiqua" panose="02040602050305030304" pitchFamily="18" charset="0"/>
            </a:endParaRPr>
          </a:p>
          <a:p>
            <a:r>
              <a:rPr lang="en-GB" sz="2000" dirty="0" smtClean="0">
                <a:solidFill>
                  <a:srgbClr val="000000"/>
                </a:solidFill>
                <a:latin typeface="Book Antiqua" panose="02040602050305030304" pitchFamily="18" charset="0"/>
              </a:rPr>
              <a:t>Integration in the cold mass (A. </a:t>
            </a:r>
            <a:r>
              <a:rPr lang="en-GB" sz="2000" dirty="0" err="1" smtClean="0">
                <a:solidFill>
                  <a:srgbClr val="000000"/>
                </a:solidFill>
                <a:latin typeface="Book Antiqua" panose="02040602050305030304" pitchFamily="18" charset="0"/>
              </a:rPr>
              <a:t>Foussat</a:t>
            </a:r>
            <a:r>
              <a:rPr lang="en-GB" sz="2000" dirty="0" smtClean="0">
                <a:solidFill>
                  <a:srgbClr val="000000"/>
                </a:solidFill>
                <a:latin typeface="Book Antiqua" panose="02040602050305030304" pitchFamily="18" charset="0"/>
              </a:rPr>
              <a:t>)</a:t>
            </a:r>
          </a:p>
          <a:p>
            <a:endParaRPr lang="en-GB" sz="2000" dirty="0" smtClean="0">
              <a:solidFill>
                <a:srgbClr val="000000"/>
              </a:solidFill>
              <a:latin typeface="Book Antiqua" panose="02040602050305030304" pitchFamily="18" charset="0"/>
            </a:endParaRPr>
          </a:p>
          <a:p>
            <a:r>
              <a:rPr lang="en-GB" sz="2000" dirty="0" smtClean="0">
                <a:solidFill>
                  <a:srgbClr val="000000"/>
                </a:solidFill>
                <a:latin typeface="Book Antiqua" panose="02040602050305030304" pitchFamily="18" charset="0"/>
              </a:rPr>
              <a:t>Documentation and QA/QC </a:t>
            </a:r>
            <a:r>
              <a:rPr lang="en-GB" sz="2000" dirty="0">
                <a:solidFill>
                  <a:srgbClr val="000000"/>
                </a:solidFill>
                <a:latin typeface="Book Antiqua" panose="02040602050305030304" pitchFamily="18" charset="0"/>
              </a:rPr>
              <a:t>(A. </a:t>
            </a:r>
            <a:r>
              <a:rPr lang="en-GB" sz="2000" dirty="0" err="1">
                <a:solidFill>
                  <a:srgbClr val="000000"/>
                </a:solidFill>
                <a:latin typeface="Book Antiqua" panose="02040602050305030304" pitchFamily="18" charset="0"/>
              </a:rPr>
              <a:t>Foussat</a:t>
            </a:r>
            <a:r>
              <a:rPr lang="en-GB" sz="2000" dirty="0" smtClean="0">
                <a:solidFill>
                  <a:srgbClr val="000000"/>
                </a:solidFill>
                <a:latin typeface="Book Antiqua" panose="02040602050305030304" pitchFamily="18" charset="0"/>
              </a:rPr>
              <a:t>)</a:t>
            </a:r>
          </a:p>
          <a:p>
            <a:endParaRPr lang="en-GB" sz="2000" dirty="0">
              <a:solidFill>
                <a:srgbClr val="000000"/>
              </a:solidFill>
              <a:latin typeface="Book Antiqua" panose="02040602050305030304" pitchFamily="18" charset="0"/>
            </a:endParaRPr>
          </a:p>
          <a:p>
            <a:r>
              <a:rPr lang="en-GB" sz="2000" dirty="0" smtClean="0">
                <a:solidFill>
                  <a:srgbClr val="000000"/>
                </a:solidFill>
                <a:latin typeface="Book Antiqua" panose="02040602050305030304" pitchFamily="18" charset="0"/>
              </a:rPr>
              <a:t>Integration in the cryostat (A. </a:t>
            </a:r>
            <a:r>
              <a:rPr lang="en-GB" sz="2000" dirty="0" err="1" smtClean="0">
                <a:solidFill>
                  <a:srgbClr val="000000"/>
                </a:solidFill>
                <a:latin typeface="Book Antiqua" panose="02040602050305030304" pitchFamily="18" charset="0"/>
              </a:rPr>
              <a:t>Vande</a:t>
            </a:r>
            <a:r>
              <a:rPr lang="en-GB" sz="2000" dirty="0" smtClean="0">
                <a:solidFill>
                  <a:srgbClr val="000000"/>
                </a:solidFill>
                <a:latin typeface="Book Antiqua" panose="02040602050305030304" pitchFamily="18" charset="0"/>
              </a:rPr>
              <a:t> </a:t>
            </a:r>
            <a:r>
              <a:rPr lang="en-GB" sz="2000" dirty="0" err="1" smtClean="0">
                <a:solidFill>
                  <a:srgbClr val="000000"/>
                </a:solidFill>
                <a:latin typeface="Book Antiqua" panose="02040602050305030304" pitchFamily="18" charset="0"/>
              </a:rPr>
              <a:t>Craen</a:t>
            </a:r>
            <a:r>
              <a:rPr lang="en-GB" sz="2000" dirty="0" smtClean="0">
                <a:solidFill>
                  <a:srgbClr val="000000"/>
                </a:solidFill>
                <a:latin typeface="Book Antiqua" panose="02040602050305030304" pitchFamily="18" charset="0"/>
              </a:rPr>
              <a:t>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29878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>
                <a:latin typeface="Book Antiqua" panose="02040602050305030304" pitchFamily="18" charset="0"/>
              </a:rPr>
              <a:t>APPENDIX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015094"/>
            <a:ext cx="7920000" cy="5111069"/>
          </a:xfrm>
        </p:spPr>
        <p:txBody>
          <a:bodyPr>
            <a:normAutofit/>
          </a:bodyPr>
          <a:lstStyle/>
          <a:p>
            <a:endParaRPr lang="en-GB" sz="2000" dirty="0" smtClean="0">
              <a:solidFill>
                <a:srgbClr val="000000"/>
              </a:solidFill>
              <a:latin typeface="Book Antiqua" panose="02040602050305030304" pitchFamily="18" charset="0"/>
            </a:endParaRPr>
          </a:p>
          <a:p>
            <a:r>
              <a:rPr lang="en-GB" sz="2000" dirty="0" smtClean="0">
                <a:solidFill>
                  <a:srgbClr val="000000"/>
                </a:solidFill>
                <a:latin typeface="Book Antiqua" panose="02040602050305030304" pitchFamily="18" charset="0"/>
              </a:rPr>
              <a:t>Acceptance criteria draft: </a:t>
            </a:r>
            <a:r>
              <a:rPr lang="en-GB" sz="2000" dirty="0" smtClean="0">
                <a:solidFill>
                  <a:srgbClr val="000000"/>
                </a:solidFill>
                <a:latin typeface="Book Antiqua" panose="02040602050305030304" pitchFamily="18" charset="0"/>
                <a:hlinkClick r:id="rId2"/>
              </a:rPr>
              <a:t>EDMS </a:t>
            </a:r>
            <a:r>
              <a:rPr lang="en-US" sz="2000" dirty="0" smtClean="0">
                <a:hlinkClick r:id="rId2"/>
              </a:rPr>
              <a:t>2051868</a:t>
            </a:r>
            <a:endParaRPr lang="en-GB" sz="2000" dirty="0" smtClean="0">
              <a:solidFill>
                <a:srgbClr val="000000"/>
              </a:solidFill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00844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lang="en-GB" b="0" dirty="0" smtClean="0">
                <a:latin typeface="Book Antiqua" panose="02040602050305030304" pitchFamily="18" charset="0"/>
              </a:rPr>
              <a:t>SUMMARY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08720"/>
            <a:ext cx="7920000" cy="5217443"/>
          </a:xfrm>
        </p:spPr>
        <p:txBody>
          <a:bodyPr/>
          <a:lstStyle/>
          <a:p>
            <a:endParaRPr lang="en-GB" sz="24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r>
              <a:rPr lang="en-GB" sz="24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Lay out and function</a:t>
            </a:r>
            <a:endParaRPr lang="en-GB" sz="2400" dirty="0" smtClean="0">
              <a:solidFill>
                <a:srgbClr val="008000"/>
              </a:solidFill>
              <a:latin typeface="Book Antiqua" panose="02040602050305030304" pitchFamily="18" charset="0"/>
            </a:endParaRPr>
          </a:p>
          <a:p>
            <a:pPr marL="0" indent="0">
              <a:buNone/>
            </a:pPr>
            <a:endParaRPr lang="en-GB" sz="24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r>
              <a:rPr lang="en-GB" sz="24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Requirements</a:t>
            </a:r>
          </a:p>
          <a:p>
            <a:endParaRPr lang="en-GB" dirty="0" smtClean="0">
              <a:latin typeface="Book Antiqua" panose="02040602050305030304" pitchFamily="18" charset="0"/>
            </a:endParaRPr>
          </a:p>
          <a:p>
            <a:r>
              <a:rPr lang="en-GB" dirty="0" smtClean="0">
                <a:latin typeface="Book Antiqua" panose="02040602050305030304" pitchFamily="18" charset="0"/>
              </a:rPr>
              <a:t>Selection </a:t>
            </a:r>
            <a:r>
              <a:rPr lang="en-GB" dirty="0">
                <a:latin typeface="Book Antiqua" panose="02040602050305030304" pitchFamily="18" charset="0"/>
              </a:rPr>
              <a:t>of design </a:t>
            </a:r>
          </a:p>
          <a:p>
            <a:endParaRPr lang="en-GB" dirty="0">
              <a:latin typeface="Book Antiqua" panose="02040602050305030304" pitchFamily="18" charset="0"/>
            </a:endParaRPr>
          </a:p>
          <a:p>
            <a:r>
              <a:rPr lang="en-GB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Structure</a:t>
            </a:r>
          </a:p>
          <a:p>
            <a:endParaRPr lang="en-GB" sz="2400" dirty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82782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>
                <a:latin typeface="Book Antiqua" panose="02040602050305030304" pitchFamily="18" charset="0"/>
              </a:rPr>
              <a:t>HL-LHC LAYOUT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015094"/>
            <a:ext cx="7920000" cy="5111069"/>
          </a:xfrm>
        </p:spPr>
        <p:txBody>
          <a:bodyPr>
            <a:normAutofit/>
          </a:bodyPr>
          <a:lstStyle/>
          <a:p>
            <a:r>
              <a:rPr lang="en-GB" sz="2000" dirty="0" smtClean="0">
                <a:solidFill>
                  <a:srgbClr val="000000"/>
                </a:solidFill>
                <a:latin typeface="Book Antiqua" panose="02040602050305030304" pitchFamily="18" charset="0"/>
              </a:rPr>
              <a:t>Replacement of Q1-Q3, D1 and D2 plus correctors in IP1 and IP5 </a:t>
            </a:r>
            <a:r>
              <a:rPr lang="en-GB" sz="2000" dirty="0" smtClean="0">
                <a:solidFill>
                  <a:srgbClr val="C00000"/>
                </a:solidFill>
                <a:latin typeface="Book Antiqua" panose="02040602050305030304" pitchFamily="18" charset="0"/>
              </a:rPr>
              <a:t>with larger aperture magnets (from 70 mm to 150 mm)</a:t>
            </a:r>
            <a:endParaRPr lang="en-GB" sz="200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9828" y="4287521"/>
            <a:ext cx="6943176" cy="195373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059828" y="4383556"/>
            <a:ext cx="17042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LHC 2008-2023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948" y="2165000"/>
            <a:ext cx="6944055" cy="212252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115616" y="2165000"/>
            <a:ext cx="20890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HL-LHC 2026-2035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86081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>
                <a:latin typeface="Book Antiqua" panose="02040602050305030304" pitchFamily="18" charset="0"/>
              </a:rPr>
              <a:t>D2 </a:t>
            </a:r>
            <a:r>
              <a:rPr lang="en-GB" b="0" dirty="0" smtClean="0">
                <a:latin typeface="Book Antiqua" panose="02040602050305030304" pitchFamily="18" charset="0"/>
              </a:rPr>
              <a:t>LAYOUT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015094"/>
            <a:ext cx="7920000" cy="5111069"/>
          </a:xfrm>
        </p:spPr>
        <p:txBody>
          <a:bodyPr>
            <a:normAutofit/>
          </a:bodyPr>
          <a:lstStyle/>
          <a:p>
            <a:r>
              <a:rPr lang="en-GB" sz="2000" dirty="0" smtClean="0">
                <a:solidFill>
                  <a:srgbClr val="000000"/>
                </a:solidFill>
                <a:latin typeface="Book Antiqua" panose="02040602050305030304" pitchFamily="18" charset="0"/>
              </a:rPr>
              <a:t>Here we talk about the D2 (aka MBRD)</a:t>
            </a:r>
            <a:endParaRPr lang="en-GB" sz="2000" dirty="0">
              <a:solidFill>
                <a:srgbClr val="000000"/>
              </a:solidFill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9828" y="4287521"/>
            <a:ext cx="6943176" cy="195373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059828" y="4383556"/>
            <a:ext cx="17042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LHC 2008-2023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Oval 12"/>
          <p:cNvSpPr/>
          <p:nvPr/>
        </p:nvSpPr>
        <p:spPr>
          <a:xfrm rot="16200000">
            <a:off x="5961578" y="2871827"/>
            <a:ext cx="780479" cy="472813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948" y="2165000"/>
            <a:ext cx="6944055" cy="212252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115616" y="2165000"/>
            <a:ext cx="20890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HL-LHC 2026-2035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Oval 13"/>
          <p:cNvSpPr/>
          <p:nvPr/>
        </p:nvSpPr>
        <p:spPr>
          <a:xfrm rot="16200000">
            <a:off x="5730583" y="2939058"/>
            <a:ext cx="1203720" cy="51967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40027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>
                <a:latin typeface="Book Antiqua" panose="02040602050305030304" pitchFamily="18" charset="0"/>
              </a:rPr>
              <a:t>D2 </a:t>
            </a:r>
            <a:r>
              <a:rPr lang="en-GB" b="0" dirty="0" smtClean="0">
                <a:latin typeface="Book Antiqua" panose="02040602050305030304" pitchFamily="18" charset="0"/>
              </a:rPr>
              <a:t>LAYOUT AND FUNCTION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015094"/>
            <a:ext cx="7920000" cy="5111069"/>
          </a:xfrm>
        </p:spPr>
        <p:txBody>
          <a:bodyPr>
            <a:normAutofit lnSpcReduction="10000"/>
          </a:bodyPr>
          <a:lstStyle/>
          <a:p>
            <a:r>
              <a:rPr lang="en-GB" sz="2000" dirty="0" smtClean="0">
                <a:solidFill>
                  <a:srgbClr val="000000"/>
                </a:solidFill>
                <a:latin typeface="Book Antiqua" panose="02040602050305030304" pitchFamily="18" charset="0"/>
              </a:rPr>
              <a:t>Detail of the layout: one magnet per IP side, 8 m long, in the cold mass including also two orbit correctors (MCBRD) </a:t>
            </a:r>
            <a:r>
              <a:rPr lang="en-GB" sz="1600" dirty="0" smtClean="0">
                <a:solidFill>
                  <a:srgbClr val="008000"/>
                </a:solidFill>
                <a:latin typeface="Book Antiqua" panose="02040602050305030304" pitchFamily="18" charset="0"/>
              </a:rPr>
              <a:t>(A. </a:t>
            </a:r>
            <a:r>
              <a:rPr lang="en-GB" sz="1600" dirty="0" err="1" smtClean="0">
                <a:solidFill>
                  <a:srgbClr val="008000"/>
                </a:solidFill>
                <a:latin typeface="Book Antiqua" panose="02040602050305030304" pitchFamily="18" charset="0"/>
              </a:rPr>
              <a:t>Foussat</a:t>
            </a:r>
            <a:r>
              <a:rPr lang="en-GB" sz="1600" dirty="0" smtClean="0">
                <a:solidFill>
                  <a:srgbClr val="008000"/>
                </a:solidFill>
                <a:latin typeface="Book Antiqua" panose="02040602050305030304" pitchFamily="18" charset="0"/>
              </a:rPr>
              <a:t> talk)</a:t>
            </a:r>
            <a:endParaRPr lang="en-GB" sz="1800" dirty="0">
              <a:solidFill>
                <a:srgbClr val="008000"/>
              </a:solidFill>
              <a:latin typeface="Book Antiqua" panose="02040602050305030304" pitchFamily="18" charset="0"/>
            </a:endParaRPr>
          </a:p>
          <a:p>
            <a:pPr marL="0" indent="0">
              <a:buNone/>
            </a:pPr>
            <a:endParaRPr lang="en-GB" dirty="0" smtClean="0">
              <a:solidFill>
                <a:srgbClr val="000000"/>
              </a:solidFill>
              <a:latin typeface="Book Antiqua" panose="02040602050305030304" pitchFamily="18" charset="0"/>
            </a:endParaRPr>
          </a:p>
          <a:p>
            <a:pPr marL="0" indent="0">
              <a:buNone/>
            </a:pPr>
            <a:endParaRPr lang="en-GB" dirty="0" smtClean="0">
              <a:solidFill>
                <a:srgbClr val="000000"/>
              </a:solidFill>
              <a:latin typeface="Book Antiqua" panose="02040602050305030304" pitchFamily="18" charset="0"/>
            </a:endParaRPr>
          </a:p>
          <a:p>
            <a:endParaRPr lang="en-GB" dirty="0">
              <a:solidFill>
                <a:srgbClr val="000000"/>
              </a:solidFill>
              <a:latin typeface="Book Antiqua" panose="02040602050305030304" pitchFamily="18" charset="0"/>
            </a:endParaRPr>
          </a:p>
          <a:p>
            <a:endParaRPr lang="en-GB" dirty="0" smtClean="0">
              <a:solidFill>
                <a:srgbClr val="000000"/>
              </a:solidFill>
              <a:latin typeface="Book Antiqua" panose="02040602050305030304" pitchFamily="18" charset="0"/>
            </a:endParaRPr>
          </a:p>
          <a:p>
            <a:endParaRPr lang="en-GB" dirty="0">
              <a:solidFill>
                <a:srgbClr val="000000"/>
              </a:solidFill>
              <a:latin typeface="Book Antiqua" panose="02040602050305030304" pitchFamily="18" charset="0"/>
            </a:endParaRPr>
          </a:p>
          <a:p>
            <a:endParaRPr lang="en-GB" dirty="0" smtClean="0">
              <a:solidFill>
                <a:srgbClr val="000000"/>
              </a:solidFill>
              <a:latin typeface="Book Antiqua" panose="02040602050305030304" pitchFamily="18" charset="0"/>
            </a:endParaRPr>
          </a:p>
          <a:p>
            <a:r>
              <a:rPr lang="en-GB" sz="2000" dirty="0">
                <a:latin typeface="Book Antiqua" panose="02040602050305030304" pitchFamily="18" charset="0"/>
              </a:rPr>
              <a:t>Which </a:t>
            </a:r>
            <a:r>
              <a:rPr lang="en-GB" sz="2000" dirty="0" smtClean="0">
                <a:latin typeface="Book Antiqua" panose="02040602050305030304" pitchFamily="18" charset="0"/>
              </a:rPr>
              <a:t>magnet </a:t>
            </a:r>
            <a:r>
              <a:rPr lang="en-GB" sz="2000" dirty="0">
                <a:latin typeface="Book Antiqua" panose="02040602050305030304" pitchFamily="18" charset="0"/>
              </a:rPr>
              <a:t>and why?</a:t>
            </a:r>
          </a:p>
          <a:p>
            <a:pPr lvl="1"/>
            <a:r>
              <a:rPr lang="en-GB" sz="1800" dirty="0">
                <a:latin typeface="Book Antiqua" panose="02040602050305030304" pitchFamily="18" charset="0"/>
              </a:rPr>
              <a:t>Horizontal </a:t>
            </a:r>
            <a:r>
              <a:rPr lang="en-GB" sz="1800" dirty="0" smtClean="0">
                <a:latin typeface="Book Antiqua" panose="02040602050305030304" pitchFamily="18" charset="0"/>
              </a:rPr>
              <a:t>dipole, same field direction in </a:t>
            </a:r>
            <a:r>
              <a:rPr lang="en-GB" sz="1800" dirty="0">
                <a:latin typeface="Book Antiqua" panose="02040602050305030304" pitchFamily="18" charset="0"/>
              </a:rPr>
              <a:t>both </a:t>
            </a:r>
            <a:r>
              <a:rPr lang="en-GB" sz="1800" dirty="0" smtClean="0">
                <a:latin typeface="Book Antiqua" panose="02040602050305030304" pitchFamily="18" charset="0"/>
              </a:rPr>
              <a:t>apertures, apertures in series</a:t>
            </a:r>
            <a:endParaRPr lang="en-GB" sz="1800" dirty="0">
              <a:latin typeface="Book Antiqua" panose="02040602050305030304" pitchFamily="18" charset="0"/>
            </a:endParaRPr>
          </a:p>
          <a:p>
            <a:pPr lvl="1"/>
            <a:r>
              <a:rPr lang="en-GB" sz="1800" dirty="0" smtClean="0">
                <a:latin typeface="Book Antiqua" panose="02040602050305030304" pitchFamily="18" charset="0"/>
              </a:rPr>
              <a:t>35 </a:t>
            </a:r>
            <a:r>
              <a:rPr lang="en-GB" sz="1800" dirty="0">
                <a:latin typeface="Book Antiqua" panose="02040602050305030304" pitchFamily="18" charset="0"/>
              </a:rPr>
              <a:t>T m integrated field </a:t>
            </a:r>
            <a:r>
              <a:rPr lang="en-GB" sz="1800" dirty="0" smtClean="0">
                <a:latin typeface="Book Antiqua" panose="02040602050305030304" pitchFamily="18" charset="0"/>
              </a:rPr>
              <a:t>at 7 </a:t>
            </a:r>
            <a:r>
              <a:rPr lang="en-GB" sz="1800" dirty="0" err="1" smtClean="0">
                <a:latin typeface="Book Antiqua" panose="02040602050305030304" pitchFamily="18" charset="0"/>
              </a:rPr>
              <a:t>TeV</a:t>
            </a:r>
            <a:endParaRPr lang="en-GB" sz="1800" dirty="0">
              <a:latin typeface="Book Antiqua" panose="02040602050305030304" pitchFamily="18" charset="0"/>
            </a:endParaRPr>
          </a:p>
          <a:p>
            <a:pPr lvl="2"/>
            <a:r>
              <a:rPr lang="en-GB" sz="1600" dirty="0" smtClean="0">
                <a:latin typeface="Book Antiqua" panose="02040602050305030304" pitchFamily="18" charset="0"/>
              </a:rPr>
              <a:t>Used to bring beams to collision</a:t>
            </a:r>
          </a:p>
          <a:p>
            <a:pPr lvl="1"/>
            <a:r>
              <a:rPr lang="en-GB" sz="1800" dirty="0" smtClean="0">
                <a:latin typeface="Book Antiqua" panose="02040602050305030304" pitchFamily="18" charset="0"/>
              </a:rPr>
              <a:t>37.5 T m integrated field at 7.5 </a:t>
            </a:r>
            <a:r>
              <a:rPr lang="en-GB" sz="1800" dirty="0" err="1" smtClean="0">
                <a:latin typeface="Book Antiqua" panose="02040602050305030304" pitchFamily="18" charset="0"/>
              </a:rPr>
              <a:t>TeV</a:t>
            </a:r>
            <a:r>
              <a:rPr lang="en-GB" sz="1800" dirty="0" smtClean="0">
                <a:latin typeface="Book Antiqua" panose="02040602050305030304" pitchFamily="18" charset="0"/>
              </a:rPr>
              <a:t> (ultimate field)</a:t>
            </a:r>
            <a:endParaRPr lang="en-GB" sz="1800" dirty="0">
              <a:latin typeface="Book Antiqua" panose="02040602050305030304" pitchFamily="18" charset="0"/>
            </a:endParaRPr>
          </a:p>
          <a:p>
            <a:endParaRPr lang="en-GB" dirty="0">
              <a:solidFill>
                <a:srgbClr val="000000"/>
              </a:solidFill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948" y="1844824"/>
            <a:ext cx="6944055" cy="212252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15616" y="1844824"/>
            <a:ext cx="20890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HL-LHC 2026-2035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Oval 9"/>
          <p:cNvSpPr/>
          <p:nvPr/>
        </p:nvSpPr>
        <p:spPr>
          <a:xfrm rot="16200000">
            <a:off x="5730583" y="2618882"/>
            <a:ext cx="1203720" cy="51967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14931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>
                <a:latin typeface="Book Antiqua" panose="02040602050305030304" pitchFamily="18" charset="0"/>
              </a:rPr>
              <a:t>SUMMARY OF MAIN REQUIREMENTS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015094"/>
            <a:ext cx="7920000" cy="5111069"/>
          </a:xfrm>
        </p:spPr>
        <p:txBody>
          <a:bodyPr>
            <a:noAutofit/>
          </a:bodyPr>
          <a:lstStyle/>
          <a:p>
            <a:r>
              <a:rPr lang="en-GB" sz="2000" dirty="0" smtClean="0">
                <a:solidFill>
                  <a:srgbClr val="CC0000"/>
                </a:solidFill>
                <a:latin typeface="Book Antiqua" panose="02040602050305030304" pitchFamily="18" charset="0"/>
              </a:rPr>
              <a:t>Ultimate field of 37.5 T m </a:t>
            </a:r>
            <a:r>
              <a:rPr lang="en-GB" sz="2000" dirty="0" smtClean="0">
                <a:solidFill>
                  <a:srgbClr val="000000"/>
                </a:solidFill>
                <a:latin typeface="Book Antiqua" panose="02040602050305030304" pitchFamily="18" charset="0"/>
              </a:rPr>
              <a:t>has to be reached</a:t>
            </a:r>
          </a:p>
          <a:p>
            <a:pPr lvl="1"/>
            <a:r>
              <a:rPr lang="en-GB" sz="1800" dirty="0" smtClean="0">
                <a:solidFill>
                  <a:srgbClr val="000000"/>
                </a:solidFill>
                <a:latin typeface="Book Antiqua" panose="02040602050305030304" pitchFamily="18" charset="0"/>
              </a:rPr>
              <a:t>Apertures in series</a:t>
            </a:r>
            <a:endParaRPr lang="en-GB" sz="1800" dirty="0">
              <a:solidFill>
                <a:srgbClr val="000000"/>
              </a:solidFill>
              <a:latin typeface="Book Antiqua" panose="02040602050305030304" pitchFamily="18" charset="0"/>
            </a:endParaRPr>
          </a:p>
          <a:p>
            <a:pPr lvl="1"/>
            <a:r>
              <a:rPr lang="en-GB" sz="1800" dirty="0" smtClean="0">
                <a:solidFill>
                  <a:srgbClr val="000000"/>
                </a:solidFill>
                <a:latin typeface="Book Antiqua" panose="02040602050305030304" pitchFamily="18" charset="0"/>
              </a:rPr>
              <a:t>Virgin training: no requirement</a:t>
            </a:r>
          </a:p>
          <a:p>
            <a:pPr lvl="1"/>
            <a:r>
              <a:rPr lang="en-GB" sz="1800" dirty="0" smtClean="0">
                <a:solidFill>
                  <a:srgbClr val="000000"/>
                </a:solidFill>
                <a:latin typeface="Book Antiqua" panose="02040602050305030304" pitchFamily="18" charset="0"/>
              </a:rPr>
              <a:t>Training after thermal cycle: </a:t>
            </a:r>
            <a:r>
              <a:rPr lang="en-GB" sz="1800" dirty="0" smtClean="0">
                <a:solidFill>
                  <a:srgbClr val="CC0000"/>
                </a:solidFill>
                <a:latin typeface="Book Antiqua" panose="02040602050305030304" pitchFamily="18" charset="0"/>
              </a:rPr>
              <a:t>1 quench to nominal</a:t>
            </a:r>
          </a:p>
          <a:p>
            <a:r>
              <a:rPr lang="fr-CH" sz="2000" dirty="0" smtClean="0">
                <a:solidFill>
                  <a:srgbClr val="000000"/>
                </a:solidFill>
                <a:latin typeface="Book Antiqua" panose="02040602050305030304" pitchFamily="18" charset="0"/>
              </a:rPr>
              <a:t>Size:</a:t>
            </a:r>
            <a:endParaRPr lang="en-GB" sz="2000" dirty="0" smtClean="0">
              <a:solidFill>
                <a:srgbClr val="000000"/>
              </a:solidFill>
              <a:latin typeface="Book Antiqua" panose="02040602050305030304" pitchFamily="18" charset="0"/>
            </a:endParaRPr>
          </a:p>
          <a:p>
            <a:pPr lvl="1"/>
            <a:r>
              <a:rPr lang="en-GB" sz="1800" dirty="0" smtClean="0">
                <a:solidFill>
                  <a:srgbClr val="000000"/>
                </a:solidFill>
                <a:latin typeface="Book Antiqua" panose="02040602050305030304" pitchFamily="18" charset="0"/>
              </a:rPr>
              <a:t>Magnet length has to fit within the 8.3 m </a:t>
            </a:r>
            <a:r>
              <a:rPr lang="en-GB" sz="1800" dirty="0">
                <a:solidFill>
                  <a:srgbClr val="000000"/>
                </a:solidFill>
                <a:latin typeface="Book Antiqua" panose="02040602050305030304" pitchFamily="18" charset="0"/>
              </a:rPr>
              <a:t>(</a:t>
            </a:r>
            <a:r>
              <a:rPr lang="en-GB" sz="1800" dirty="0" smtClean="0">
                <a:solidFill>
                  <a:srgbClr val="000000"/>
                </a:solidFill>
                <a:latin typeface="Book Antiqua" panose="02040602050305030304" pitchFamily="18" charset="0"/>
              </a:rPr>
              <a:t>D2 cold mass)</a:t>
            </a:r>
          </a:p>
          <a:p>
            <a:pPr lvl="1"/>
            <a:r>
              <a:rPr lang="en-GB" sz="1800" dirty="0" smtClean="0">
                <a:solidFill>
                  <a:srgbClr val="000000"/>
                </a:solidFill>
                <a:latin typeface="Book Antiqua" panose="02040602050305030304" pitchFamily="18" charset="0"/>
              </a:rPr>
              <a:t>Magnet diameter has to fit within the 614 mm diameter (D2 cold mass)</a:t>
            </a:r>
            <a:endParaRPr lang="en-GB" sz="2000" dirty="0" smtClean="0">
              <a:solidFill>
                <a:srgbClr val="000000"/>
              </a:solidFill>
              <a:latin typeface="Book Antiqua" panose="02040602050305030304" pitchFamily="18" charset="0"/>
            </a:endParaRPr>
          </a:p>
          <a:p>
            <a:r>
              <a:rPr lang="en-GB" sz="2000" dirty="0" smtClean="0">
                <a:solidFill>
                  <a:srgbClr val="000000"/>
                </a:solidFill>
                <a:latin typeface="Book Antiqua" panose="02040602050305030304" pitchFamily="18" charset="0"/>
              </a:rPr>
              <a:t>Field quality</a:t>
            </a:r>
          </a:p>
          <a:p>
            <a:pPr lvl="1"/>
            <a:r>
              <a:rPr lang="en-GB" sz="1800" dirty="0" smtClean="0">
                <a:solidFill>
                  <a:srgbClr val="000000"/>
                </a:solidFill>
                <a:latin typeface="Book Antiqua" panose="02040602050305030304" pitchFamily="18" charset="0"/>
              </a:rPr>
              <a:t>Low order systematic </a:t>
            </a:r>
            <a:r>
              <a:rPr lang="en-GB" sz="1800" dirty="0">
                <a:solidFill>
                  <a:srgbClr val="000000"/>
                </a:solidFill>
                <a:latin typeface="Book Antiqua" panose="02040602050305030304" pitchFamily="18" charset="0"/>
              </a:rPr>
              <a:t>f</a:t>
            </a:r>
            <a:r>
              <a:rPr lang="en-GB" sz="1800" dirty="0" smtClean="0">
                <a:solidFill>
                  <a:srgbClr val="000000"/>
                </a:solidFill>
                <a:latin typeface="Book Antiqua" panose="02040602050305030304" pitchFamily="18" charset="0"/>
              </a:rPr>
              <a:t>ield harmonics have to be smaller than 3 units at </a:t>
            </a:r>
            <a:r>
              <a:rPr lang="en-GB" sz="1800" dirty="0" err="1" smtClean="0">
                <a:solidFill>
                  <a:srgbClr val="000000"/>
                </a:solidFill>
                <a:latin typeface="Book Antiqua" panose="02040602050305030304" pitchFamily="18" charset="0"/>
              </a:rPr>
              <a:t>R</a:t>
            </a:r>
            <a:r>
              <a:rPr lang="en-GB" sz="1800" baseline="-25000" dirty="0" err="1" smtClean="0">
                <a:solidFill>
                  <a:srgbClr val="000000"/>
                </a:solidFill>
                <a:latin typeface="Book Antiqua" panose="02040602050305030304" pitchFamily="18" charset="0"/>
              </a:rPr>
              <a:t>ref</a:t>
            </a:r>
            <a:r>
              <a:rPr lang="en-GB" sz="1800" dirty="0" smtClean="0">
                <a:solidFill>
                  <a:srgbClr val="000000"/>
                </a:solidFill>
                <a:latin typeface="Book Antiqua" panose="02040602050305030304" pitchFamily="18" charset="0"/>
              </a:rPr>
              <a:t>=35 mm at nominal field in any aperture, </a:t>
            </a:r>
            <a:r>
              <a:rPr lang="en-GB" sz="1800" dirty="0" smtClean="0">
                <a:solidFill>
                  <a:srgbClr val="CC0000"/>
                </a:solidFill>
                <a:latin typeface="Book Antiqua" panose="02040602050305030304" pitchFamily="18" charset="0"/>
              </a:rPr>
              <a:t>the others smaller than 1 unit</a:t>
            </a:r>
            <a:r>
              <a:rPr lang="en-GB" sz="1800" dirty="0" smtClean="0">
                <a:solidFill>
                  <a:srgbClr val="000000"/>
                </a:solidFill>
                <a:latin typeface="Book Antiqua" panose="02040602050305030304" pitchFamily="18" charset="0"/>
              </a:rPr>
              <a:t> – requirement only at 7 </a:t>
            </a:r>
            <a:r>
              <a:rPr lang="en-GB" sz="1800" dirty="0" err="1" smtClean="0">
                <a:solidFill>
                  <a:srgbClr val="000000"/>
                </a:solidFill>
                <a:latin typeface="Book Antiqua" panose="02040602050305030304" pitchFamily="18" charset="0"/>
              </a:rPr>
              <a:t>TeV</a:t>
            </a:r>
            <a:endParaRPr lang="en-GB" sz="1800" dirty="0">
              <a:solidFill>
                <a:srgbClr val="000000"/>
              </a:solidFill>
              <a:latin typeface="Book Antiqua" panose="02040602050305030304" pitchFamily="18" charset="0"/>
            </a:endParaRPr>
          </a:p>
          <a:p>
            <a:pPr lvl="1"/>
            <a:r>
              <a:rPr lang="en-GB" sz="1600" dirty="0" smtClean="0">
                <a:solidFill>
                  <a:srgbClr val="000000"/>
                </a:solidFill>
                <a:latin typeface="Book Antiqua" panose="02040602050305030304" pitchFamily="18" charset="0"/>
              </a:rPr>
              <a:t>Saturation pattern should be limited to avoid a major change of field quality in the range 6.5-7.5 </a:t>
            </a:r>
            <a:r>
              <a:rPr lang="en-GB" sz="1600" dirty="0" err="1" smtClean="0">
                <a:solidFill>
                  <a:srgbClr val="000000"/>
                </a:solidFill>
                <a:latin typeface="Book Antiqua" panose="02040602050305030304" pitchFamily="18" charset="0"/>
              </a:rPr>
              <a:t>TeV</a:t>
            </a:r>
            <a:endParaRPr lang="en-GB" sz="1600" dirty="0" smtClean="0">
              <a:solidFill>
                <a:srgbClr val="000000"/>
              </a:solidFill>
              <a:latin typeface="Book Antiqua" panose="02040602050305030304" pitchFamily="18" charset="0"/>
            </a:endParaRPr>
          </a:p>
          <a:p>
            <a:r>
              <a:rPr lang="en-GB" sz="2000" dirty="0" smtClean="0">
                <a:solidFill>
                  <a:srgbClr val="000000"/>
                </a:solidFill>
                <a:latin typeface="Book Antiqua" panose="02040602050305030304" pitchFamily="18" charset="0"/>
              </a:rPr>
              <a:t>Cooling: </a:t>
            </a:r>
            <a:r>
              <a:rPr lang="en-GB" sz="2000" dirty="0" smtClean="0">
                <a:solidFill>
                  <a:srgbClr val="000000"/>
                </a:solidFill>
                <a:latin typeface="Book Antiqua" panose="02040602050305030304" pitchFamily="18" charset="0"/>
              </a:rPr>
              <a:t>heat exchanger on one side of the cold mass, not going through the 8 m length</a:t>
            </a:r>
            <a:endParaRPr lang="en-GB" sz="2000" dirty="0" smtClean="0">
              <a:solidFill>
                <a:srgbClr val="CC0000"/>
              </a:solidFill>
              <a:latin typeface="Book Antiqua" panose="02040602050305030304" pitchFamily="18" charset="0"/>
            </a:endParaRPr>
          </a:p>
          <a:p>
            <a:pPr lvl="1"/>
            <a:r>
              <a:rPr lang="en-GB" sz="1600" dirty="0" smtClean="0">
                <a:solidFill>
                  <a:srgbClr val="000000"/>
                </a:solidFill>
                <a:latin typeface="Book Antiqua" panose="02040602050305030304" pitchFamily="18" charset="0"/>
              </a:rPr>
              <a:t>Free X-sectional area of 225 cm</a:t>
            </a:r>
            <a:r>
              <a:rPr lang="en-GB" sz="1600" baseline="30000" dirty="0" smtClean="0">
                <a:solidFill>
                  <a:srgbClr val="000000"/>
                </a:solidFill>
                <a:latin typeface="Book Antiqua" panose="02040602050305030304" pitchFamily="18" charset="0"/>
              </a:rPr>
              <a:t>2</a:t>
            </a:r>
            <a:r>
              <a:rPr lang="en-GB" sz="1600" dirty="0" smtClean="0">
                <a:solidFill>
                  <a:srgbClr val="000000"/>
                </a:solidFill>
                <a:latin typeface="Book Antiqua" panose="02040602050305030304" pitchFamily="18" charset="0"/>
              </a:rPr>
              <a:t> and stacking factor lower than 98.5%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08536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>
                <a:latin typeface="Book Antiqua" panose="02040602050305030304" pitchFamily="18" charset="0"/>
              </a:rPr>
              <a:t>REQUIREMENTS: QUANTITIES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80728"/>
            <a:ext cx="7920000" cy="5111069"/>
          </a:xfrm>
        </p:spPr>
        <p:txBody>
          <a:bodyPr/>
          <a:lstStyle/>
          <a:p>
            <a:r>
              <a:rPr lang="en-GB" sz="2000" dirty="0">
                <a:latin typeface="Book Antiqua" panose="02040602050305030304" pitchFamily="18" charset="0"/>
              </a:rPr>
              <a:t>6</a:t>
            </a:r>
            <a:r>
              <a:rPr lang="en-GB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series magnets</a:t>
            </a:r>
          </a:p>
          <a:p>
            <a:pPr lvl="1"/>
            <a:r>
              <a:rPr lang="en-GB" sz="18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We have 1 magnet per IP side, </a:t>
            </a:r>
            <a:r>
              <a:rPr lang="en-GB" sz="1800" dirty="0">
                <a:latin typeface="Book Antiqua" panose="02040602050305030304" pitchFamily="18" charset="0"/>
              </a:rPr>
              <a:t>4</a:t>
            </a:r>
            <a:r>
              <a:rPr lang="en-GB" sz="18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needed</a:t>
            </a:r>
          </a:p>
          <a:p>
            <a:pPr lvl="1"/>
            <a:r>
              <a:rPr lang="en-GB" sz="18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Plus </a:t>
            </a:r>
            <a:r>
              <a:rPr lang="en-GB" sz="1800" dirty="0" smtClean="0">
                <a:latin typeface="Book Antiqua" panose="02040602050305030304" pitchFamily="18" charset="0"/>
              </a:rPr>
              <a:t>two</a:t>
            </a:r>
            <a:r>
              <a:rPr lang="en-GB" sz="18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spare IP sides, 2 needed  (both assembled in D2 cold masses)</a:t>
            </a:r>
          </a:p>
          <a:p>
            <a:r>
              <a:rPr lang="en-GB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Plus </a:t>
            </a:r>
            <a:r>
              <a:rPr lang="en-GB" sz="2000" dirty="0" smtClean="0">
                <a:latin typeface="Book Antiqua" panose="02040602050305030304" pitchFamily="18" charset="0"/>
              </a:rPr>
              <a:t>one</a:t>
            </a:r>
            <a:r>
              <a:rPr lang="en-GB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prototype for the prototype D2 cold mass</a:t>
            </a:r>
          </a:p>
          <a:p>
            <a:pPr lvl="1"/>
            <a:r>
              <a:rPr lang="en-GB" sz="1800" dirty="0" smtClean="0">
                <a:latin typeface="Book Antiqua" panose="02040602050305030304" pitchFamily="18" charset="0"/>
              </a:rPr>
              <a:t>Note: </a:t>
            </a:r>
            <a:r>
              <a:rPr lang="en-GB" sz="18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The D2 prototype cold mass</a:t>
            </a:r>
            <a:r>
              <a:rPr lang="en-GB" sz="1800" dirty="0" smtClean="0">
                <a:latin typeface="Book Antiqua" panose="02040602050305030304" pitchFamily="18" charset="0"/>
              </a:rPr>
              <a:t> could be an additional spare if everything goes for the best (i.e. no major iterations needed in design and requirements, no major non conformities) </a:t>
            </a:r>
            <a:r>
              <a:rPr lang="en-GB" sz="1800" dirty="0" smtClean="0">
                <a:solidFill>
                  <a:srgbClr val="008000"/>
                </a:solidFill>
                <a:latin typeface="Book Antiqua" panose="02040602050305030304" pitchFamily="18" charset="0"/>
              </a:rPr>
              <a:t>(P. </a:t>
            </a:r>
            <a:r>
              <a:rPr lang="en-GB" sz="1800" dirty="0" err="1" smtClean="0">
                <a:solidFill>
                  <a:srgbClr val="008000"/>
                </a:solidFill>
                <a:latin typeface="Book Antiqua" panose="02040602050305030304" pitchFamily="18" charset="0"/>
              </a:rPr>
              <a:t>Fabbricatore</a:t>
            </a:r>
            <a:r>
              <a:rPr lang="en-GB" sz="1800" dirty="0" smtClean="0">
                <a:solidFill>
                  <a:srgbClr val="008000"/>
                </a:solidFill>
                <a:latin typeface="Book Antiqua" panose="02040602050305030304" pitchFamily="18" charset="0"/>
              </a:rPr>
              <a:t> talk)</a:t>
            </a:r>
          </a:p>
          <a:p>
            <a:pPr lvl="1"/>
            <a:endParaRPr lang="en-GB" dirty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8145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>
                <a:latin typeface="Book Antiqua" panose="02040602050305030304" pitchFamily="18" charset="0"/>
              </a:rPr>
              <a:t>REQUIREMENTS: SCHEDULE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015094"/>
            <a:ext cx="7920000" cy="5111069"/>
          </a:xfrm>
        </p:spPr>
        <p:txBody>
          <a:bodyPr/>
          <a:lstStyle/>
          <a:p>
            <a:r>
              <a:rPr lang="en-GB" sz="2000" dirty="0" smtClean="0">
                <a:solidFill>
                  <a:srgbClr val="000000"/>
                </a:solidFill>
                <a:latin typeface="Book Antiqua" panose="02040602050305030304" pitchFamily="18" charset="0"/>
              </a:rPr>
              <a:t>Prototype tested before the end of 2020</a:t>
            </a:r>
          </a:p>
          <a:p>
            <a:pPr lvl="1"/>
            <a:r>
              <a:rPr lang="en-GB" sz="1800" dirty="0" smtClean="0">
                <a:solidFill>
                  <a:srgbClr val="CC0000"/>
                </a:solidFill>
                <a:latin typeface="Book Antiqua" panose="02040602050305030304" pitchFamily="18" charset="0"/>
              </a:rPr>
              <a:t>No requirements from string</a:t>
            </a:r>
          </a:p>
          <a:p>
            <a:r>
              <a:rPr lang="en-GB" sz="2000" dirty="0" smtClean="0">
                <a:solidFill>
                  <a:srgbClr val="CC0000"/>
                </a:solidFill>
                <a:latin typeface="Book Antiqua" panose="02040602050305030304" pitchFamily="18" charset="0"/>
              </a:rPr>
              <a:t>Fourth magnet of the series should be tested by </a:t>
            </a:r>
            <a:r>
              <a:rPr lang="en-GB" sz="2000" dirty="0" smtClean="0">
                <a:solidFill>
                  <a:srgbClr val="CC0000"/>
                </a:solidFill>
                <a:latin typeface="Book Antiqua" panose="02040602050305030304" pitchFamily="18" charset="0"/>
              </a:rPr>
              <a:t>July </a:t>
            </a:r>
            <a:r>
              <a:rPr lang="en-GB" sz="2000" dirty="0" smtClean="0">
                <a:solidFill>
                  <a:srgbClr val="CC0000"/>
                </a:solidFill>
                <a:latin typeface="Book Antiqua" panose="02040602050305030304" pitchFamily="18" charset="0"/>
              </a:rPr>
              <a:t>2023</a:t>
            </a:r>
          </a:p>
          <a:p>
            <a:pPr lvl="1"/>
            <a:r>
              <a:rPr lang="en-GB" sz="1800" dirty="0" smtClean="0">
                <a:solidFill>
                  <a:srgbClr val="000000"/>
                </a:solidFill>
                <a:latin typeface="Book Antiqua" panose="02040602050305030304" pitchFamily="18" charset="0"/>
              </a:rPr>
              <a:t>6 months contingency in the present schedule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80928"/>
            <a:ext cx="9144000" cy="224030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5042819"/>
            <a:ext cx="6970636" cy="1291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3050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 smtClean="0">
                <a:latin typeface="Book Antiqua" panose="02040602050305030304" pitchFamily="18" charset="0"/>
              </a:rPr>
              <a:t>SELECTION OF THE DESIGN - 1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015094"/>
            <a:ext cx="7920000" cy="5111069"/>
          </a:xfrm>
        </p:spPr>
        <p:txBody>
          <a:bodyPr>
            <a:normAutofit/>
          </a:bodyPr>
          <a:lstStyle/>
          <a:p>
            <a:r>
              <a:rPr lang="fr-CH" sz="2000" dirty="0" smtClean="0">
                <a:solidFill>
                  <a:srgbClr val="000000"/>
                </a:solidFill>
              </a:rPr>
              <a:t>Initial d</a:t>
            </a:r>
            <a:r>
              <a:rPr lang="fr-CH" sz="2000" dirty="0" smtClean="0">
                <a:solidFill>
                  <a:srgbClr val="000000"/>
                </a:solidFill>
                <a:latin typeface="Book Antiqua"/>
                <a:cs typeface="Book Antiqua"/>
              </a:rPr>
              <a:t>ecision to reuse the LHC dipole cable, outer layer</a:t>
            </a:r>
          </a:p>
          <a:p>
            <a:pPr lvl="1"/>
            <a:r>
              <a:rPr lang="fr-CH" sz="1800" dirty="0" smtClean="0">
                <a:solidFill>
                  <a:srgbClr val="000000"/>
                </a:solidFill>
              </a:rPr>
              <a:t>To reduce time related to </a:t>
            </a:r>
            <a:r>
              <a:rPr lang="fr-CH" sz="1800" dirty="0" err="1" smtClean="0">
                <a:solidFill>
                  <a:srgbClr val="000000"/>
                </a:solidFill>
              </a:rPr>
              <a:t>development</a:t>
            </a:r>
            <a:r>
              <a:rPr lang="fr-CH" sz="1800" dirty="0" smtClean="0">
                <a:solidFill>
                  <a:srgbClr val="000000"/>
                </a:solidFill>
              </a:rPr>
              <a:t> of new cable, and cost (reusing LHC spare)</a:t>
            </a:r>
          </a:p>
          <a:p>
            <a:r>
              <a:rPr lang="fr-CH" sz="2000" dirty="0" smtClean="0">
                <a:solidFill>
                  <a:srgbClr val="000000"/>
                </a:solidFill>
              </a:rPr>
              <a:t>Decision to place the </a:t>
            </a:r>
            <a:r>
              <a:rPr lang="fr-CH" sz="2000" dirty="0" smtClean="0">
                <a:solidFill>
                  <a:srgbClr val="C00000"/>
                </a:solidFill>
              </a:rPr>
              <a:t>loadline fraction below 70%</a:t>
            </a:r>
          </a:p>
          <a:p>
            <a:pPr lvl="1"/>
            <a:r>
              <a:rPr lang="fr-CH" sz="1400" dirty="0" smtClean="0"/>
              <a:t>Loadline fraction = current at nominal field/short sample current</a:t>
            </a:r>
          </a:p>
          <a:p>
            <a:r>
              <a:rPr lang="fr-CH" sz="2000" dirty="0" smtClean="0">
                <a:solidFill>
                  <a:srgbClr val="000000"/>
                </a:solidFill>
              </a:rPr>
              <a:t>Main constraint is the field quality: cross talk between apertures</a:t>
            </a:r>
          </a:p>
          <a:p>
            <a:pPr lvl="1"/>
            <a:r>
              <a:rPr lang="fr-CH" sz="1600" dirty="0" smtClean="0">
                <a:solidFill>
                  <a:srgbClr val="000000"/>
                </a:solidFill>
              </a:rPr>
              <a:t>Aperture is 105 mm, beam separation is 188 mm, little space to place iron to magnetically separate the apertures</a:t>
            </a:r>
          </a:p>
          <a:p>
            <a:pPr lvl="1"/>
            <a:r>
              <a:rPr lang="fr-CH" sz="1600" dirty="0" smtClean="0">
                <a:solidFill>
                  <a:srgbClr val="000000"/>
                </a:solidFill>
              </a:rPr>
              <a:t>This </a:t>
            </a:r>
            <a:r>
              <a:rPr lang="fr-CH" sz="1600" dirty="0" err="1" smtClean="0">
                <a:solidFill>
                  <a:srgbClr val="C00000"/>
                </a:solidFill>
              </a:rPr>
              <a:t>limits</a:t>
            </a:r>
            <a:r>
              <a:rPr lang="fr-CH" sz="1600" dirty="0" smtClean="0">
                <a:solidFill>
                  <a:srgbClr val="C00000"/>
                </a:solidFill>
              </a:rPr>
              <a:t> </a:t>
            </a:r>
            <a:r>
              <a:rPr lang="fr-CH" sz="1600" dirty="0" err="1" smtClean="0">
                <a:solidFill>
                  <a:srgbClr val="C00000"/>
                </a:solidFill>
              </a:rPr>
              <a:t>field</a:t>
            </a:r>
            <a:r>
              <a:rPr lang="fr-CH" sz="1600" dirty="0" smtClean="0">
                <a:solidFill>
                  <a:srgbClr val="C00000"/>
                </a:solidFill>
              </a:rPr>
              <a:t> at 4.5 T, </a:t>
            </a:r>
            <a:r>
              <a:rPr lang="fr-CH" sz="1600" dirty="0" err="1" smtClean="0">
                <a:solidFill>
                  <a:srgbClr val="C00000"/>
                </a:solidFill>
              </a:rPr>
              <a:t>length</a:t>
            </a:r>
            <a:r>
              <a:rPr lang="fr-CH" sz="1600" dirty="0" smtClean="0">
                <a:solidFill>
                  <a:srgbClr val="C00000"/>
                </a:solidFill>
              </a:rPr>
              <a:t> of 7.8 m</a:t>
            </a:r>
          </a:p>
          <a:p>
            <a:r>
              <a:rPr lang="fr-CH" sz="2000" dirty="0" smtClean="0">
                <a:solidFill>
                  <a:srgbClr val="000000"/>
                </a:solidFill>
              </a:rPr>
              <a:t>Decision to have an </a:t>
            </a:r>
            <a:r>
              <a:rPr lang="fr-CH" sz="2000" dirty="0" smtClean="0">
                <a:solidFill>
                  <a:srgbClr val="C00000"/>
                </a:solidFill>
              </a:rPr>
              <a:t>asymmetric coil</a:t>
            </a:r>
            <a:r>
              <a:rPr lang="fr-CH" sz="2000" dirty="0" smtClean="0">
                <a:solidFill>
                  <a:srgbClr val="000000"/>
                </a:solidFill>
              </a:rPr>
              <a:t> to compensate the cross talk, and not to have iron between the apertures</a:t>
            </a:r>
          </a:p>
          <a:p>
            <a:pPr lvl="1"/>
            <a:r>
              <a:rPr lang="fr-CH" sz="1600" dirty="0" smtClean="0">
                <a:solidFill>
                  <a:srgbClr val="000000"/>
                </a:solidFill>
              </a:rPr>
              <a:t>Single coil has b</a:t>
            </a:r>
            <a:r>
              <a:rPr lang="fr-CH" sz="1600" baseline="-25000" dirty="0" smtClean="0">
                <a:solidFill>
                  <a:srgbClr val="000000"/>
                </a:solidFill>
              </a:rPr>
              <a:t>2</a:t>
            </a:r>
            <a:r>
              <a:rPr lang="fr-CH" sz="1600" dirty="0" smtClean="0">
                <a:solidFill>
                  <a:srgbClr val="000000"/>
                </a:solidFill>
              </a:rPr>
              <a:t> and b</a:t>
            </a:r>
            <a:r>
              <a:rPr lang="fr-CH" sz="1600" baseline="-25000" dirty="0" smtClean="0">
                <a:solidFill>
                  <a:srgbClr val="000000"/>
                </a:solidFill>
              </a:rPr>
              <a:t>3</a:t>
            </a:r>
            <a:r>
              <a:rPr lang="fr-CH" sz="1600" dirty="0" smtClean="0">
                <a:solidFill>
                  <a:srgbClr val="000000"/>
                </a:solidFill>
              </a:rPr>
              <a:t> of order of 200 units – compensation required within 98% </a:t>
            </a:r>
            <a:r>
              <a:rPr lang="fr-CH" sz="1600" dirty="0" smtClean="0">
                <a:solidFill>
                  <a:srgbClr val="008000"/>
                </a:solidFill>
              </a:rPr>
              <a:t>(S. Farinon talk)</a:t>
            </a:r>
          </a:p>
          <a:p>
            <a:pPr marL="457200" lvl="1" indent="0">
              <a:buNone/>
            </a:pPr>
            <a:endParaRPr lang="fr-CH" sz="2000" dirty="0">
              <a:solidFill>
                <a:srgbClr val="000000"/>
              </a:solidFill>
              <a:latin typeface="Book Antiqua"/>
              <a:cs typeface="Book Antiqua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8104" y="4797152"/>
            <a:ext cx="1958788" cy="2060848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3635896" y="4727175"/>
            <a:ext cx="3830996" cy="2130825"/>
            <a:chOff x="3635896" y="4727175"/>
            <a:chExt cx="3830996" cy="2130825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 flipV="1">
              <a:off x="3635896" y="4765528"/>
              <a:ext cx="1946431" cy="2047848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3635896" y="4765528"/>
              <a:ext cx="1946431" cy="1756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5520461" y="6682360"/>
              <a:ext cx="1946431" cy="1756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 rot="5400000">
              <a:off x="2750500" y="5612571"/>
              <a:ext cx="1946431" cy="1756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 rot="5400000">
              <a:off x="6339259" y="5612571"/>
              <a:ext cx="1946431" cy="1756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094765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="" xmlns:thm15="http://schemas.microsoft.com/office/thememl/2012/main" name="HiLumi-Pres-Template-4-3-CSR2016.pptx" id="{37610B82-38C5-4A79-9AD6-9055ADFB9289}" vid="{B895EA73-40B8-4DB4-B376-5DB62EC8AB97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HiLumi-Pres-Template-4-3-CSR2016</Template>
  <TotalTime>11753</TotalTime>
  <Words>1146</Words>
  <Application>Microsoft Macintosh PowerPoint</Application>
  <PresentationFormat>On-screen Show (4:3)</PresentationFormat>
  <Paragraphs>169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Thème Office</vt:lpstr>
      <vt:lpstr>D2 requirements  </vt:lpstr>
      <vt:lpstr>SUMMARY</vt:lpstr>
      <vt:lpstr>HL-LHC LAYOUT</vt:lpstr>
      <vt:lpstr>D2 LAYOUT</vt:lpstr>
      <vt:lpstr>D2 LAYOUT AND FUNCTION</vt:lpstr>
      <vt:lpstr>SUMMARY OF MAIN REQUIREMENTS</vt:lpstr>
      <vt:lpstr>REQUIREMENTS: QUANTITIES</vt:lpstr>
      <vt:lpstr>REQUIREMENTS: SCHEDULE</vt:lpstr>
      <vt:lpstr>SELECTION OF THE DESIGN - 1</vt:lpstr>
      <vt:lpstr>SELECTION OF THE DESIGN - 2</vt:lpstr>
      <vt:lpstr>SELECTION OF THE DESIGN - 3</vt:lpstr>
      <vt:lpstr>SELECTION OF THE DESIGN - 3</vt:lpstr>
      <vt:lpstr>STRUCTURE</vt:lpstr>
      <vt:lpstr>STRUCTURE: COLLABORATION WITH INFN-Ge</vt:lpstr>
      <vt:lpstr>STRUCTURE OF REVIEW</vt:lpstr>
      <vt:lpstr>APPENDIX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 Cost and Schedule Review 2016 WPxxx – Equipment / System</dc:title>
  <dc:creator>Cecile Noels</dc:creator>
  <cp:lastModifiedBy>Ezio Todesco</cp:lastModifiedBy>
  <cp:revision>290</cp:revision>
  <dcterms:created xsi:type="dcterms:W3CDTF">2016-08-24T12:27:25Z</dcterms:created>
  <dcterms:modified xsi:type="dcterms:W3CDTF">2019-03-11T13:55:26Z</dcterms:modified>
</cp:coreProperties>
</file>