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82" r:id="rId6"/>
    <p:sldId id="287" r:id="rId7"/>
    <p:sldId id="271" r:id="rId8"/>
    <p:sldId id="267" r:id="rId9"/>
    <p:sldId id="284" r:id="rId10"/>
    <p:sldId id="278" r:id="rId11"/>
    <p:sldId id="291" r:id="rId12"/>
    <p:sldId id="269" r:id="rId13"/>
    <p:sldId id="272" r:id="rId14"/>
    <p:sldId id="277" r:id="rId15"/>
    <p:sldId id="295" r:id="rId16"/>
    <p:sldId id="294" r:id="rId17"/>
    <p:sldId id="266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65346"/>
    <a:srgbClr val="92D050"/>
    <a:srgbClr val="FFFF00"/>
    <a:srgbClr val="E56E05"/>
    <a:srgbClr val="64BCD9"/>
    <a:srgbClr val="FB963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837" autoAdjust="0"/>
  </p:normalViewPr>
  <p:slideViewPr>
    <p:cSldViewPr snapToObjects="1" showGuides="1">
      <p:cViewPr varScale="1">
        <p:scale>
          <a:sx n="86" d="100"/>
          <a:sy n="86" d="100"/>
        </p:scale>
        <p:origin x="1032" y="7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D2 </a:t>
            </a:r>
            <a:r>
              <a:rPr lang="en-GB" dirty="0" smtClean="0"/>
              <a:t>cryostat</a:t>
            </a:r>
            <a:br>
              <a:rPr lang="en-GB" dirty="0" smtClean="0"/>
            </a:br>
            <a:r>
              <a:rPr lang="en-GB" dirty="0" smtClean="0"/>
              <a:t>Design </a:t>
            </a:r>
            <a:r>
              <a:rPr lang="en-GB" dirty="0"/>
              <a:t>and interface with cold mass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Arnaud Vande Craen</a:t>
            </a:r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International review on D1 and D2 superconducting magnets for HL-LHC </a:t>
            </a:r>
          </a:p>
          <a:p>
            <a:r>
              <a:rPr lang="en-GB" dirty="0" smtClean="0"/>
              <a:t>12</a:t>
            </a:r>
            <a:r>
              <a:rPr lang="en-GB" baseline="30000" dirty="0" smtClean="0"/>
              <a:t>th</a:t>
            </a:r>
            <a:r>
              <a:rPr lang="en-GB" dirty="0" smtClean="0"/>
              <a:t> of March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</a:t>
            </a:r>
            <a:r>
              <a:rPr lang="en-GB" dirty="0" smtClean="0"/>
              <a:t>module - Connection to DFM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5184136" cy="4906963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/>
              <a:t>Due to sector valves, link to DFM must be lower than cryostat (offset of 320 mm )</a:t>
            </a:r>
          </a:p>
          <a:p>
            <a:pPr lvl="1"/>
            <a:r>
              <a:rPr lang="en-GB" sz="1400" dirty="0" smtClean="0"/>
              <a:t>Rigid </a:t>
            </a:r>
            <a:r>
              <a:rPr lang="en-GB" sz="1400" dirty="0" smtClean="0"/>
              <a:t>vacuum </a:t>
            </a:r>
            <a:r>
              <a:rPr lang="en-GB" sz="1400" dirty="0" smtClean="0"/>
              <a:t>vessel and thermal shield outside of cryostat</a:t>
            </a:r>
          </a:p>
          <a:p>
            <a:pPr lvl="1"/>
            <a:r>
              <a:rPr lang="en-GB" sz="1400" dirty="0" smtClean="0"/>
              <a:t>Flexible cryogenic hose and </a:t>
            </a:r>
            <a:r>
              <a:rPr lang="en-GB" sz="1400" dirty="0" err="1" smtClean="0"/>
              <a:t>busbar</a:t>
            </a:r>
            <a:r>
              <a:rPr lang="en-GB" sz="1400" dirty="0" smtClean="0"/>
              <a:t> (pre-formed) for assembly, to be checked on mock-up</a:t>
            </a:r>
          </a:p>
          <a:p>
            <a:pPr lvl="1"/>
            <a:endParaRPr lang="en-GB" sz="1400" dirty="0" smtClean="0"/>
          </a:p>
          <a:p>
            <a:r>
              <a:rPr lang="en-GB" sz="1800" dirty="0" smtClean="0"/>
              <a:t>Flexible S-bend is used for compensation of thermal contraction (20 mm)</a:t>
            </a:r>
          </a:p>
          <a:p>
            <a:endParaRPr lang="en-GB" sz="1800" dirty="0"/>
          </a:p>
          <a:p>
            <a:r>
              <a:rPr lang="en-GB" sz="1800" dirty="0" smtClean="0"/>
              <a:t>Flexible cannot be used for cold test</a:t>
            </a:r>
          </a:p>
          <a:p>
            <a:pPr lvl="1"/>
            <a:r>
              <a:rPr lang="en-GB" sz="1400" dirty="0" smtClean="0"/>
              <a:t>Risk to damage the </a:t>
            </a:r>
            <a:r>
              <a:rPr lang="en-GB" sz="1400" dirty="0" err="1" smtClean="0"/>
              <a:t>busbar</a:t>
            </a:r>
            <a:r>
              <a:rPr lang="en-GB" sz="1400" dirty="0" smtClean="0"/>
              <a:t> insulation if too large movement</a:t>
            </a:r>
          </a:p>
          <a:p>
            <a:pPr lvl="1"/>
            <a:r>
              <a:rPr lang="en-GB" sz="1400" dirty="0" smtClean="0"/>
              <a:t>Flexible too long for connection to test bench</a:t>
            </a:r>
          </a:p>
          <a:p>
            <a:pPr marL="457200" lvl="1" indent="0"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 </a:t>
            </a:r>
            <a:r>
              <a:rPr lang="en-GB" sz="1400" dirty="0" smtClean="0"/>
              <a:t>Splice to be done inside the service module after cold test</a:t>
            </a:r>
          </a:p>
          <a:p>
            <a:endParaRPr lang="en-GB" sz="1800" dirty="0"/>
          </a:p>
          <a:p>
            <a:r>
              <a:rPr lang="en-GB" sz="1800" dirty="0" smtClean="0"/>
              <a:t>Interconnection box to DFM link at D2 extremity of S-bend (design on-going)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261512" y="2613165"/>
            <a:ext cx="3800488" cy="865186"/>
            <a:chOff x="680160" y="4325597"/>
            <a:chExt cx="8268908" cy="188242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9293" y="4330955"/>
              <a:ext cx="2879775" cy="187706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160" y="4325597"/>
              <a:ext cx="2546400" cy="1874852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85726" y="4325597"/>
              <a:ext cx="2724401" cy="1873788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3862525"/>
            <a:ext cx="2503608" cy="20758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6038" y="741174"/>
            <a:ext cx="2285962" cy="18477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80926" y="3486813"/>
            <a:ext cx="20136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Domed-end assembly sequence</a:t>
            </a:r>
            <a:endParaRPr lang="en-GB" sz="1000" dirty="0"/>
          </a:p>
        </p:txBody>
      </p:sp>
      <p:sp>
        <p:nvSpPr>
          <p:cNvPr id="20" name="Rounded Rectangle 19"/>
          <p:cNvSpPr/>
          <p:nvPr/>
        </p:nvSpPr>
        <p:spPr>
          <a:xfrm>
            <a:off x="8043424" y="5555870"/>
            <a:ext cx="504496" cy="331821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>
            <a:endCxn id="20" idx="2"/>
          </p:cNvCxnSpPr>
          <p:nvPr/>
        </p:nvCxnSpPr>
        <p:spPr>
          <a:xfrm flipV="1">
            <a:off x="8043424" y="5887691"/>
            <a:ext cx="252248" cy="217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6098" y="6134878"/>
            <a:ext cx="15888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Interconnection to DFM link</a:t>
            </a:r>
            <a:endParaRPr lang="en-GB" sz="900" dirty="0"/>
          </a:p>
        </p:txBody>
      </p:sp>
      <p:sp>
        <p:nvSpPr>
          <p:cNvPr id="27" name="Rounded Rectangle 26"/>
          <p:cNvSpPr/>
          <p:nvPr/>
        </p:nvSpPr>
        <p:spPr>
          <a:xfrm>
            <a:off x="6866098" y="5274544"/>
            <a:ext cx="289326" cy="230604"/>
          </a:xfrm>
          <a:prstGeom prst="roundRect">
            <a:avLst/>
          </a:prstGeom>
          <a:solidFill>
            <a:srgbClr val="E65346">
              <a:alpha val="4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6663803" y="5529364"/>
            <a:ext cx="252248" cy="217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86477" y="5776551"/>
            <a:ext cx="21595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Additional splice inside service module</a:t>
            </a:r>
            <a:endParaRPr lang="en-GB" sz="900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8454995" y="4725253"/>
            <a:ext cx="231805" cy="6636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883472" y="4494421"/>
            <a:ext cx="11785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err="1" smtClean="0"/>
              <a:t>Busbar</a:t>
            </a:r>
            <a:r>
              <a:rPr lang="en-GB" sz="900" dirty="0" smtClean="0"/>
              <a:t> for cold test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59066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Cryostat assembly and cold test sequence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5040120" cy="4906963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 smtClean="0"/>
              <a:t>Cryostating</a:t>
            </a:r>
            <a:r>
              <a:rPr lang="en-GB" dirty="0" smtClean="0"/>
              <a:t> - Phase 1 + 2</a:t>
            </a:r>
          </a:p>
          <a:p>
            <a:pPr lvl="1"/>
            <a:r>
              <a:rPr lang="en-GB" dirty="0" smtClean="0"/>
              <a:t>Cold mass insertion inside standard section (with supports posts, thermal shield and MLI)</a:t>
            </a:r>
          </a:p>
          <a:p>
            <a:pPr lvl="1"/>
            <a:r>
              <a:rPr lang="en-GB" dirty="0" smtClean="0"/>
              <a:t>Cold mass instrumentation (IFS)</a:t>
            </a:r>
          </a:p>
          <a:p>
            <a:pPr lvl="1"/>
            <a:r>
              <a:rPr lang="en-GB" dirty="0" smtClean="0"/>
              <a:t>Service module welding</a:t>
            </a:r>
          </a:p>
          <a:p>
            <a:pPr lvl="2"/>
            <a:r>
              <a:rPr lang="en-GB" dirty="0" smtClean="0"/>
              <a:t>Heat exchanger</a:t>
            </a:r>
          </a:p>
          <a:p>
            <a:pPr lvl="2"/>
            <a:r>
              <a:rPr lang="en-GB" dirty="0" smtClean="0"/>
              <a:t>Piping (open to extremity for connection to test bench)</a:t>
            </a:r>
          </a:p>
          <a:p>
            <a:pPr lvl="2"/>
            <a:r>
              <a:rPr lang="en-GB" dirty="0" smtClean="0"/>
              <a:t>Vacuum vessel, thermal shield and MLI</a:t>
            </a:r>
          </a:p>
          <a:p>
            <a:pPr lvl="2"/>
            <a:r>
              <a:rPr lang="en-GB" dirty="0" smtClean="0"/>
              <a:t>Jumper (closed for cold test)</a:t>
            </a:r>
          </a:p>
          <a:p>
            <a:pPr lvl="2"/>
            <a:endParaRPr lang="en-GB" dirty="0"/>
          </a:p>
          <a:p>
            <a:r>
              <a:rPr lang="en-GB" dirty="0" smtClean="0"/>
              <a:t>Cold test</a:t>
            </a:r>
          </a:p>
          <a:p>
            <a:pPr lvl="1"/>
            <a:r>
              <a:rPr lang="en-GB" dirty="0" smtClean="0"/>
              <a:t>Connection to test bench with temporary interfaces and cryostat end cover</a:t>
            </a:r>
          </a:p>
          <a:p>
            <a:pPr lvl="1"/>
            <a:endParaRPr lang="en-GB" dirty="0"/>
          </a:p>
          <a:p>
            <a:r>
              <a:rPr lang="en-GB" dirty="0" err="1" smtClean="0"/>
              <a:t>Cryostating</a:t>
            </a:r>
            <a:r>
              <a:rPr lang="en-GB" dirty="0" smtClean="0"/>
              <a:t> - Phase 3</a:t>
            </a:r>
          </a:p>
          <a:p>
            <a:pPr lvl="1"/>
            <a:r>
              <a:rPr lang="en-GB" dirty="0" smtClean="0"/>
              <a:t>Beam screen, BPM and CWT welding</a:t>
            </a:r>
          </a:p>
          <a:p>
            <a:pPr lvl="1"/>
            <a:r>
              <a:rPr lang="en-GB" dirty="0" smtClean="0"/>
              <a:t>Link to DFM (splice, flexible)</a:t>
            </a:r>
          </a:p>
          <a:p>
            <a:pPr lvl="1"/>
            <a:r>
              <a:rPr lang="en-GB" dirty="0" smtClean="0"/>
              <a:t>Close temporary interface for cold test</a:t>
            </a:r>
          </a:p>
          <a:p>
            <a:pPr lvl="1"/>
            <a:r>
              <a:rPr lang="en-GB" dirty="0" smtClean="0"/>
              <a:t>Open jumper interface</a:t>
            </a:r>
          </a:p>
          <a:p>
            <a:pPr lvl="1"/>
            <a:r>
              <a:rPr lang="en-GB" dirty="0" smtClean="0"/>
              <a:t>End covers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559" y="1183784"/>
            <a:ext cx="3307909" cy="1422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480" y="3333773"/>
            <a:ext cx="2151181" cy="1853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42288" y="2591305"/>
            <a:ext cx="17363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D2 on </a:t>
            </a:r>
            <a:r>
              <a:rPr lang="en-GB" sz="1050" dirty="0" err="1" smtClean="0"/>
              <a:t>cryostating</a:t>
            </a:r>
            <a:r>
              <a:rPr lang="en-GB" sz="1050" dirty="0" smtClean="0"/>
              <a:t> tooling</a:t>
            </a:r>
            <a:endParaRPr lang="en-GB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5212926"/>
            <a:ext cx="299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D2 service module extremity ready for cold test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14259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5184136" cy="4906963"/>
          </a:xfrm>
        </p:spPr>
        <p:txBody>
          <a:bodyPr>
            <a:normAutofit/>
          </a:bodyPr>
          <a:lstStyle/>
          <a:p>
            <a:r>
              <a:rPr lang="en-GB" sz="1600" dirty="0" smtClean="0"/>
              <a:t>Vacuum vessel (see D Ramos presentation)</a:t>
            </a:r>
          </a:p>
          <a:p>
            <a:pPr lvl="1"/>
            <a:r>
              <a:rPr lang="en-GB" sz="1400" dirty="0" smtClean="0"/>
              <a:t>Invitation for tender is on-going</a:t>
            </a:r>
          </a:p>
          <a:p>
            <a:pPr lvl="1"/>
            <a:r>
              <a:rPr lang="en-GB" sz="1400" dirty="0" smtClean="0"/>
              <a:t>Purchase order to be issued in July 2019</a:t>
            </a:r>
          </a:p>
          <a:p>
            <a:endParaRPr lang="en-GB" sz="1600" dirty="0" smtClean="0"/>
          </a:p>
          <a:p>
            <a:r>
              <a:rPr lang="en-GB" sz="1600" dirty="0" smtClean="0"/>
              <a:t>Heat exchanger</a:t>
            </a:r>
          </a:p>
          <a:p>
            <a:pPr lvl="1"/>
            <a:r>
              <a:rPr lang="en-GB" sz="1400" dirty="0" smtClean="0"/>
              <a:t>Prototype assembly on-going</a:t>
            </a:r>
          </a:p>
          <a:p>
            <a:pPr lvl="1"/>
            <a:r>
              <a:rPr lang="en-GB" sz="1400" dirty="0" smtClean="0"/>
              <a:t>Delivery at CERN in August 2019</a:t>
            </a:r>
          </a:p>
          <a:p>
            <a:pPr lvl="1"/>
            <a:endParaRPr lang="en-GB" sz="1400" dirty="0"/>
          </a:p>
          <a:p>
            <a:r>
              <a:rPr lang="en-GB" sz="1600" dirty="0" err="1" smtClean="0"/>
              <a:t>Cryostating</a:t>
            </a:r>
            <a:r>
              <a:rPr lang="en-GB" sz="1600" dirty="0" smtClean="0"/>
              <a:t> tooling (see D Ramos presentation)</a:t>
            </a:r>
          </a:p>
          <a:p>
            <a:pPr lvl="1"/>
            <a:r>
              <a:rPr lang="en-GB" sz="1200" dirty="0" smtClean="0"/>
              <a:t>Contract running</a:t>
            </a:r>
          </a:p>
          <a:p>
            <a:pPr lvl="1"/>
            <a:r>
              <a:rPr lang="en-GB" sz="1200" dirty="0" smtClean="0"/>
              <a:t>Contractual installation schedule: July 2019 at CERN</a:t>
            </a:r>
          </a:p>
          <a:p>
            <a:endParaRPr lang="en-GB" sz="1600" dirty="0" smtClean="0"/>
          </a:p>
          <a:p>
            <a:r>
              <a:rPr lang="en-GB" sz="1600" dirty="0" smtClean="0"/>
              <a:t>All components for prototype order to be issued before end 2019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 smtClean="0"/>
              <a:t>Prototype assembly to start in August 2020</a:t>
            </a:r>
          </a:p>
          <a:p>
            <a:r>
              <a:rPr lang="en-GB" sz="1600" dirty="0" smtClean="0"/>
              <a:t>Series assembly to start in October 2021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091" y="1556792"/>
            <a:ext cx="334970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5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Cryostat conceptual design is complete</a:t>
            </a:r>
          </a:p>
          <a:p>
            <a:pPr lvl="1"/>
            <a:r>
              <a:rPr lang="en-GB" sz="1800" dirty="0" smtClean="0"/>
              <a:t>Based on WP3 standard section</a:t>
            </a:r>
          </a:p>
          <a:p>
            <a:pPr lvl="1"/>
            <a:r>
              <a:rPr lang="en-GB" sz="1800" dirty="0" smtClean="0"/>
              <a:t>Cryogenic component integration completed</a:t>
            </a:r>
          </a:p>
          <a:p>
            <a:pPr lvl="1"/>
            <a:r>
              <a:rPr lang="en-GB" sz="1800" dirty="0" smtClean="0"/>
              <a:t>Assembly sequence defined</a:t>
            </a:r>
          </a:p>
          <a:p>
            <a:endParaRPr lang="en-GB" sz="2000" dirty="0" smtClean="0"/>
          </a:p>
          <a:p>
            <a:r>
              <a:rPr lang="en-GB" sz="2000" dirty="0" smtClean="0"/>
              <a:t>Detailed design is on-going work </a:t>
            </a:r>
          </a:p>
          <a:p>
            <a:endParaRPr lang="en-GB" sz="2000" dirty="0" smtClean="0"/>
          </a:p>
          <a:p>
            <a:r>
              <a:rPr lang="en-GB" sz="2000" dirty="0"/>
              <a:t>Long lead </a:t>
            </a:r>
            <a:r>
              <a:rPr lang="en-GB" sz="2000" dirty="0" smtClean="0"/>
              <a:t>items (vacuum vessels and </a:t>
            </a:r>
            <a:r>
              <a:rPr lang="en-GB" sz="2000" dirty="0" err="1" smtClean="0"/>
              <a:t>cryostating</a:t>
            </a:r>
            <a:r>
              <a:rPr lang="en-GB" sz="2000" dirty="0" smtClean="0"/>
              <a:t> tooling) </a:t>
            </a:r>
            <a:r>
              <a:rPr lang="en-GB" sz="2000" dirty="0"/>
              <a:t>are under procurement</a:t>
            </a:r>
          </a:p>
          <a:p>
            <a:endParaRPr lang="en-GB" sz="2000" dirty="0" smtClean="0"/>
          </a:p>
          <a:p>
            <a:r>
              <a:rPr lang="en-GB" sz="2000" smtClean="0"/>
              <a:t>Prototype </a:t>
            </a:r>
            <a:r>
              <a:rPr lang="en-GB" sz="2000" dirty="0" smtClean="0"/>
              <a:t>components drawings to be issued for procurement before end 2019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66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D2 specificity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Standalone magnet</a:t>
            </a:r>
          </a:p>
          <a:p>
            <a:pPr lvl="1"/>
            <a:r>
              <a:rPr lang="en-GB" dirty="0" smtClean="0"/>
              <a:t>Cryostat closed on both ends</a:t>
            </a:r>
          </a:p>
          <a:p>
            <a:pPr lvl="1"/>
            <a:r>
              <a:rPr lang="en-GB" dirty="0" smtClean="0"/>
              <a:t>Cold/warm transition (beam line) on both ends</a:t>
            </a:r>
          </a:p>
          <a:p>
            <a:r>
              <a:rPr lang="en-GB" dirty="0" smtClean="0"/>
              <a:t>Powering through DFM</a:t>
            </a:r>
          </a:p>
          <a:p>
            <a:r>
              <a:rPr lang="en-GB" dirty="0" smtClean="0"/>
              <a:t>Jumper for cryogenic services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International review on D2 superconducting magnets for HL-LHC - D2 cryostat - A Vande Craen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299366" y="3672681"/>
            <a:ext cx="6765524" cy="2520379"/>
            <a:chOff x="6200775" y="840885"/>
            <a:chExt cx="5991225" cy="2231930"/>
          </a:xfrm>
        </p:grpSpPr>
        <p:sp>
          <p:nvSpPr>
            <p:cNvPr id="12" name="TextBox 20"/>
            <p:cNvSpPr txBox="1"/>
            <p:nvPr/>
          </p:nvSpPr>
          <p:spPr>
            <a:xfrm>
              <a:off x="9412737" y="1254076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/>
                <a:t>D2-DFM link</a:t>
              </a:r>
              <a:endParaRPr lang="en-GB" sz="1000" dirty="0"/>
            </a:p>
          </p:txBody>
        </p:sp>
        <p:cxnSp>
          <p:nvCxnSpPr>
            <p:cNvPr id="13" name="Straight Connector 12"/>
            <p:cNvCxnSpPr>
              <a:stCxn id="26" idx="3"/>
              <a:endCxn id="12" idx="2"/>
            </p:cNvCxnSpPr>
            <p:nvPr/>
          </p:nvCxnSpPr>
          <p:spPr>
            <a:xfrm flipV="1">
              <a:off x="9566679" y="1500297"/>
              <a:ext cx="295060" cy="291062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3"/>
            <p:cNvSpPr txBox="1"/>
            <p:nvPr/>
          </p:nvSpPr>
          <p:spPr>
            <a:xfrm>
              <a:off x="10673175" y="1254076"/>
              <a:ext cx="12057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/>
                <a:t>D2 jumper</a:t>
              </a:r>
              <a:endParaRPr lang="en-GB" sz="1000" dirty="0"/>
            </a:p>
          </p:txBody>
        </p:sp>
        <p:cxnSp>
          <p:nvCxnSpPr>
            <p:cNvPr id="15" name="Straight Connector 14"/>
            <p:cNvCxnSpPr>
              <a:endCxn id="14" idx="2"/>
            </p:cNvCxnSpPr>
            <p:nvPr/>
          </p:nvCxnSpPr>
          <p:spPr>
            <a:xfrm flipV="1">
              <a:off x="10902222" y="1500297"/>
              <a:ext cx="373819" cy="399236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6"/>
            <p:cNvSpPr txBox="1"/>
            <p:nvPr/>
          </p:nvSpPr>
          <p:spPr>
            <a:xfrm>
              <a:off x="6776550" y="840885"/>
              <a:ext cx="6734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00" dirty="0" err="1" smtClean="0"/>
                <a:t>DSHm</a:t>
              </a:r>
              <a:endParaRPr lang="en-GB" sz="1000" dirty="0"/>
            </a:p>
          </p:txBody>
        </p:sp>
        <p:cxnSp>
          <p:nvCxnSpPr>
            <p:cNvPr id="17" name="Straight Connector 16"/>
            <p:cNvCxnSpPr>
              <a:stCxn id="27" idx="4"/>
              <a:endCxn id="16" idx="2"/>
            </p:cNvCxnSpPr>
            <p:nvPr/>
          </p:nvCxnSpPr>
          <p:spPr>
            <a:xfrm flipV="1">
              <a:off x="6945517" y="1087106"/>
              <a:ext cx="167769" cy="167539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30"/>
            <p:cNvSpPr txBox="1"/>
            <p:nvPr/>
          </p:nvSpPr>
          <p:spPr>
            <a:xfrm>
              <a:off x="8316676" y="840885"/>
              <a:ext cx="5445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>
                  <a:solidFill>
                    <a:srgbClr val="C00000"/>
                  </a:solidFill>
                </a:rPr>
                <a:t>DFM</a:t>
              </a:r>
              <a:endParaRPr lang="en-GB" sz="1000" dirty="0">
                <a:solidFill>
                  <a:srgbClr val="C00000"/>
                </a:solidFill>
              </a:endParaRPr>
            </a:p>
          </p:txBody>
        </p:sp>
        <p:cxnSp>
          <p:nvCxnSpPr>
            <p:cNvPr id="19" name="Straight Connector 18"/>
            <p:cNvCxnSpPr>
              <a:endCxn id="18" idx="2"/>
            </p:cNvCxnSpPr>
            <p:nvPr/>
          </p:nvCxnSpPr>
          <p:spPr>
            <a:xfrm flipV="1">
              <a:off x="8485644" y="1087106"/>
              <a:ext cx="103300" cy="167541"/>
            </a:xfrm>
            <a:prstGeom prst="line">
              <a:avLst/>
            </a:prstGeom>
            <a:ln w="635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6200775" y="1051780"/>
              <a:ext cx="5991225" cy="2021035"/>
              <a:chOff x="4902200" y="4398913"/>
              <a:chExt cx="7289800" cy="245908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902200" y="4398913"/>
                <a:ext cx="7289800" cy="2459086"/>
                <a:chOff x="0" y="2745242"/>
                <a:chExt cx="12192000" cy="4112757"/>
              </a:xfrm>
            </p:grpSpPr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0" y="2745242"/>
                  <a:ext cx="12192000" cy="4112757"/>
                </a:xfrm>
                <a:prstGeom prst="rect">
                  <a:avLst/>
                </a:prstGeom>
              </p:spPr>
            </p:pic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 rotWithShape="1"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223000" y="4030134"/>
                  <a:ext cx="626534" cy="440266"/>
                </a:xfrm>
                <a:prstGeom prst="rect">
                  <a:avLst/>
                </a:prstGeom>
              </p:spPr>
            </p:pic>
            <p:sp>
              <p:nvSpPr>
                <p:cNvPr id="27" name="Freeform 26"/>
                <p:cNvSpPr/>
                <p:nvPr/>
              </p:nvSpPr>
              <p:spPr>
                <a:xfrm>
                  <a:off x="448733" y="2980267"/>
                  <a:ext cx="2895600" cy="485490"/>
                </a:xfrm>
                <a:custGeom>
                  <a:avLst/>
                  <a:gdLst>
                    <a:gd name="connsiteX0" fmla="*/ 2895600 w 2895600"/>
                    <a:gd name="connsiteY0" fmla="*/ 355600 h 485490"/>
                    <a:gd name="connsiteX1" fmla="*/ 2573867 w 2895600"/>
                    <a:gd name="connsiteY1" fmla="*/ 313266 h 485490"/>
                    <a:gd name="connsiteX2" fmla="*/ 2142067 w 2895600"/>
                    <a:gd name="connsiteY2" fmla="*/ 330200 h 485490"/>
                    <a:gd name="connsiteX3" fmla="*/ 1617134 w 2895600"/>
                    <a:gd name="connsiteY3" fmla="*/ 482600 h 485490"/>
                    <a:gd name="connsiteX4" fmla="*/ 1066800 w 2895600"/>
                    <a:gd name="connsiteY4" fmla="*/ 177800 h 485490"/>
                    <a:gd name="connsiteX5" fmla="*/ 0 w 2895600"/>
                    <a:gd name="connsiteY5" fmla="*/ 0 h 485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95600" h="485490">
                      <a:moveTo>
                        <a:pt x="2895600" y="355600"/>
                      </a:moveTo>
                      <a:cubicBezTo>
                        <a:pt x="2797528" y="336549"/>
                        <a:pt x="2699456" y="317499"/>
                        <a:pt x="2573867" y="313266"/>
                      </a:cubicBezTo>
                      <a:lnTo>
                        <a:pt x="2142067" y="330200"/>
                      </a:lnTo>
                      <a:cubicBezTo>
                        <a:pt x="1982612" y="358422"/>
                        <a:pt x="1796345" y="508000"/>
                        <a:pt x="1617134" y="482600"/>
                      </a:cubicBezTo>
                      <a:cubicBezTo>
                        <a:pt x="1437923" y="457200"/>
                        <a:pt x="1336322" y="258233"/>
                        <a:pt x="1066800" y="177800"/>
                      </a:cubicBezTo>
                      <a:cubicBezTo>
                        <a:pt x="797278" y="97367"/>
                        <a:pt x="398639" y="48683"/>
                        <a:pt x="0" y="0"/>
                      </a:cubicBezTo>
                    </a:path>
                  </a:pathLst>
                </a:custGeom>
                <a:noFill/>
                <a:ln w="76200">
                  <a:solidFill>
                    <a:srgbClr val="E1CCF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sz="1000"/>
                </a:p>
              </p:txBody>
            </p:sp>
          </p:grpSp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201399" y="5994400"/>
                <a:ext cx="211667" cy="220133"/>
              </a:xfrm>
              <a:prstGeom prst="rect">
                <a:avLst/>
              </a:prstGeom>
            </p:spPr>
          </p:pic>
        </p:grpSp>
        <p:sp>
          <p:nvSpPr>
            <p:cNvPr id="21" name="TextBox 9"/>
            <p:cNvSpPr txBox="1"/>
            <p:nvPr/>
          </p:nvSpPr>
          <p:spPr>
            <a:xfrm>
              <a:off x="7450021" y="1747763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/>
                <a:t>D2</a:t>
              </a:r>
              <a:endParaRPr lang="en-GB" sz="1000" dirty="0"/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11277167" y="2582777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/>
                <a:t>QXL</a:t>
              </a:r>
              <a:endParaRPr lang="en-GB" sz="1000" dirty="0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flipH="1">
            <a:off x="6507693" y="4623837"/>
            <a:ext cx="1203639" cy="723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251956" y="4278293"/>
            <a:ext cx="19970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Domed end (cryostat closure)</a:t>
            </a:r>
            <a:endParaRPr lang="en-GB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31732" y="3756633"/>
            <a:ext cx="19970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Domed end (cryostat closure)</a:t>
            </a:r>
            <a:endParaRPr lang="en-GB" sz="11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041346" y="4104668"/>
            <a:ext cx="226184" cy="3890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5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DFM (WP06a)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1"/>
            <a:ext cx="4751484" cy="2310160"/>
          </a:xfrm>
        </p:spPr>
        <p:txBody>
          <a:bodyPr>
            <a:noAutofit/>
          </a:bodyPr>
          <a:lstStyle/>
          <a:p>
            <a:r>
              <a:rPr lang="en-GB" sz="1400" dirty="0" smtClean="0"/>
              <a:t>Functions</a:t>
            </a:r>
          </a:p>
          <a:p>
            <a:pPr lvl="1"/>
            <a:r>
              <a:rPr lang="en-GB" sz="1200" dirty="0" smtClean="0"/>
              <a:t>Electrical interface between SC (MgB2) and D2 (</a:t>
            </a:r>
            <a:r>
              <a:rPr lang="en-GB" sz="1200" dirty="0" err="1" smtClean="0"/>
              <a:t>NbTi</a:t>
            </a:r>
            <a:r>
              <a:rPr lang="en-GB" sz="1200" dirty="0" smtClean="0"/>
              <a:t>)</a:t>
            </a:r>
          </a:p>
          <a:p>
            <a:pPr lvl="1"/>
            <a:r>
              <a:rPr lang="en-GB" sz="1200" dirty="0" smtClean="0"/>
              <a:t>Supply cryogenics to the </a:t>
            </a:r>
            <a:r>
              <a:rPr lang="en-GB" sz="1200" dirty="0" err="1" smtClean="0"/>
              <a:t>DSHm</a:t>
            </a:r>
            <a:r>
              <a:rPr lang="en-GB" sz="1200" dirty="0" smtClean="0"/>
              <a:t> </a:t>
            </a:r>
            <a:r>
              <a:rPr lang="en-GB" sz="1200" dirty="0" err="1" smtClean="0"/>
              <a:t>SCLink</a:t>
            </a:r>
            <a:r>
              <a:rPr lang="en-GB" sz="1200" dirty="0" smtClean="0"/>
              <a:t> (</a:t>
            </a:r>
            <a:r>
              <a:rPr lang="en-GB" sz="1200" dirty="0" err="1" smtClean="0"/>
              <a:t>Ghe</a:t>
            </a:r>
            <a:r>
              <a:rPr lang="en-GB" sz="1200" dirty="0" smtClean="0"/>
              <a:t> mass flow)</a:t>
            </a:r>
          </a:p>
          <a:p>
            <a:pPr lvl="1"/>
            <a:endParaRPr lang="en-GB" sz="1200" dirty="0" smtClean="0"/>
          </a:p>
          <a:p>
            <a:r>
              <a:rPr lang="en-GB" sz="1400" dirty="0" smtClean="0"/>
              <a:t>Integration</a:t>
            </a:r>
          </a:p>
          <a:p>
            <a:pPr lvl="1"/>
            <a:r>
              <a:rPr lang="en-GB" sz="1200" dirty="0" smtClean="0"/>
              <a:t>Installed on top of magnet</a:t>
            </a:r>
          </a:p>
          <a:p>
            <a:pPr lvl="1"/>
            <a:r>
              <a:rPr lang="en-GB" sz="1200" dirty="0" smtClean="0"/>
              <a:t>Fixed to tunnel wall</a:t>
            </a:r>
          </a:p>
          <a:p>
            <a:pPr lvl="1"/>
            <a:r>
              <a:rPr lang="en-GB" sz="1200" dirty="0" smtClean="0"/>
              <a:t>Vacuum insulated link to D2 routed behind cryogenic jumper</a:t>
            </a:r>
          </a:p>
          <a:p>
            <a:pPr lvl="1"/>
            <a:endParaRPr lang="en-GB" sz="1100" dirty="0"/>
          </a:p>
          <a:p>
            <a:r>
              <a:rPr lang="en-GB" sz="1400" dirty="0" smtClean="0"/>
              <a:t>Link to D2</a:t>
            </a:r>
          </a:p>
          <a:p>
            <a:pPr lvl="1"/>
            <a:r>
              <a:rPr lang="en-GB" sz="1200" dirty="0" err="1" smtClean="0"/>
              <a:t>NbTi</a:t>
            </a:r>
            <a:r>
              <a:rPr lang="en-GB" sz="1200" dirty="0" smtClean="0"/>
              <a:t> round cable (MBRD – 13 kA + 4 correctors MCBRD)</a:t>
            </a:r>
          </a:p>
          <a:p>
            <a:pPr lvl="1"/>
            <a:r>
              <a:rPr lang="en-GB" sz="1200" dirty="0"/>
              <a:t>Superfluid helium cooled by D2</a:t>
            </a:r>
          </a:p>
          <a:p>
            <a:pPr lvl="1"/>
            <a:r>
              <a:rPr lang="en-GB" sz="1200" dirty="0" smtClean="0"/>
              <a:t>Actively cooled thermal shield </a:t>
            </a:r>
            <a:r>
              <a:rPr lang="en-GB" sz="1200" dirty="0"/>
              <a:t> (</a:t>
            </a:r>
            <a:r>
              <a:rPr lang="en-GB" sz="1200" dirty="0" err="1"/>
              <a:t>Ghe</a:t>
            </a:r>
            <a:r>
              <a:rPr lang="en-GB" sz="1200" dirty="0"/>
              <a:t>)</a:t>
            </a:r>
            <a:endParaRPr lang="en-GB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83" name="Picture 3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790" y="924538"/>
            <a:ext cx="4096084" cy="2507163"/>
          </a:xfrm>
          <a:prstGeom prst="rect">
            <a:avLst/>
          </a:prstGeom>
        </p:spPr>
      </p:pic>
      <p:pic>
        <p:nvPicPr>
          <p:cNvPr id="440" name="Picture 4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37397"/>
            <a:ext cx="3989769" cy="1555899"/>
          </a:xfrm>
          <a:prstGeom prst="rect">
            <a:avLst/>
          </a:prstGeom>
        </p:spPr>
      </p:pic>
      <p:pic>
        <p:nvPicPr>
          <p:cNvPr id="458" name="Picture 45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734" y="4581129"/>
            <a:ext cx="4093121" cy="15266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8144" y="6040157"/>
            <a:ext cx="179074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 Y Leclercq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5487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scheme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822286" y="866861"/>
            <a:ext cx="7429342" cy="5242293"/>
            <a:chOff x="1115616" y="1235493"/>
            <a:chExt cx="6953884" cy="49068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616" y="1235493"/>
              <a:ext cx="6953884" cy="4906800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4324350" y="4330700"/>
              <a:ext cx="1949450" cy="1403350"/>
              <a:chOff x="4324350" y="4330700"/>
              <a:chExt cx="1949450" cy="1403350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4324350" y="4330700"/>
                <a:ext cx="1949450" cy="1403350"/>
              </a:xfrm>
              <a:custGeom>
                <a:avLst/>
                <a:gdLst>
                  <a:gd name="connsiteX0" fmla="*/ 6350 w 1962150"/>
                  <a:gd name="connsiteY0" fmla="*/ 0 h 1403350"/>
                  <a:gd name="connsiteX1" fmla="*/ 336550 w 1962150"/>
                  <a:gd name="connsiteY1" fmla="*/ 6350 h 1403350"/>
                  <a:gd name="connsiteX2" fmla="*/ 336550 w 1962150"/>
                  <a:gd name="connsiteY2" fmla="*/ 1079500 h 1403350"/>
                  <a:gd name="connsiteX3" fmla="*/ 1663700 w 1962150"/>
                  <a:gd name="connsiteY3" fmla="*/ 1073150 h 1403350"/>
                  <a:gd name="connsiteX4" fmla="*/ 1670050 w 1962150"/>
                  <a:gd name="connsiteY4" fmla="*/ 1016000 h 1403350"/>
                  <a:gd name="connsiteX5" fmla="*/ 1962150 w 1962150"/>
                  <a:gd name="connsiteY5" fmla="*/ 1016000 h 1403350"/>
                  <a:gd name="connsiteX6" fmla="*/ 1955800 w 1962150"/>
                  <a:gd name="connsiteY6" fmla="*/ 1403350 h 1403350"/>
                  <a:gd name="connsiteX7" fmla="*/ 50800 w 1962150"/>
                  <a:gd name="connsiteY7" fmla="*/ 1390650 h 1403350"/>
                  <a:gd name="connsiteX8" fmla="*/ 57150 w 1962150"/>
                  <a:gd name="connsiteY8" fmla="*/ 298450 h 1403350"/>
                  <a:gd name="connsiteX9" fmla="*/ 0 w 1962150"/>
                  <a:gd name="connsiteY9" fmla="*/ 298450 h 1403350"/>
                  <a:gd name="connsiteX10" fmla="*/ 6350 w 1962150"/>
                  <a:gd name="connsiteY10" fmla="*/ 0 h 1403350"/>
                  <a:gd name="connsiteX0" fmla="*/ 6350 w 1962150"/>
                  <a:gd name="connsiteY0" fmla="*/ 0 h 1403350"/>
                  <a:gd name="connsiteX1" fmla="*/ 333375 w 1962150"/>
                  <a:gd name="connsiteY1" fmla="*/ 0 h 1403350"/>
                  <a:gd name="connsiteX2" fmla="*/ 336550 w 1962150"/>
                  <a:gd name="connsiteY2" fmla="*/ 1079500 h 1403350"/>
                  <a:gd name="connsiteX3" fmla="*/ 1663700 w 1962150"/>
                  <a:gd name="connsiteY3" fmla="*/ 1073150 h 1403350"/>
                  <a:gd name="connsiteX4" fmla="*/ 1670050 w 1962150"/>
                  <a:gd name="connsiteY4" fmla="*/ 1016000 h 1403350"/>
                  <a:gd name="connsiteX5" fmla="*/ 1962150 w 1962150"/>
                  <a:gd name="connsiteY5" fmla="*/ 1016000 h 1403350"/>
                  <a:gd name="connsiteX6" fmla="*/ 1955800 w 1962150"/>
                  <a:gd name="connsiteY6" fmla="*/ 1403350 h 1403350"/>
                  <a:gd name="connsiteX7" fmla="*/ 50800 w 1962150"/>
                  <a:gd name="connsiteY7" fmla="*/ 1390650 h 1403350"/>
                  <a:gd name="connsiteX8" fmla="*/ 57150 w 1962150"/>
                  <a:gd name="connsiteY8" fmla="*/ 298450 h 1403350"/>
                  <a:gd name="connsiteX9" fmla="*/ 0 w 1962150"/>
                  <a:gd name="connsiteY9" fmla="*/ 298450 h 1403350"/>
                  <a:gd name="connsiteX10" fmla="*/ 6350 w 1962150"/>
                  <a:gd name="connsiteY10" fmla="*/ 0 h 1403350"/>
                  <a:gd name="connsiteX0" fmla="*/ 0 w 1955800"/>
                  <a:gd name="connsiteY0" fmla="*/ 0 h 1403350"/>
                  <a:gd name="connsiteX1" fmla="*/ 327025 w 1955800"/>
                  <a:gd name="connsiteY1" fmla="*/ 0 h 1403350"/>
                  <a:gd name="connsiteX2" fmla="*/ 330200 w 1955800"/>
                  <a:gd name="connsiteY2" fmla="*/ 1079500 h 1403350"/>
                  <a:gd name="connsiteX3" fmla="*/ 1657350 w 1955800"/>
                  <a:gd name="connsiteY3" fmla="*/ 1073150 h 1403350"/>
                  <a:gd name="connsiteX4" fmla="*/ 1663700 w 1955800"/>
                  <a:gd name="connsiteY4" fmla="*/ 1016000 h 1403350"/>
                  <a:gd name="connsiteX5" fmla="*/ 1955800 w 1955800"/>
                  <a:gd name="connsiteY5" fmla="*/ 1016000 h 1403350"/>
                  <a:gd name="connsiteX6" fmla="*/ 1949450 w 1955800"/>
                  <a:gd name="connsiteY6" fmla="*/ 1403350 h 1403350"/>
                  <a:gd name="connsiteX7" fmla="*/ 44450 w 1955800"/>
                  <a:gd name="connsiteY7" fmla="*/ 1390650 h 1403350"/>
                  <a:gd name="connsiteX8" fmla="*/ 50800 w 1955800"/>
                  <a:gd name="connsiteY8" fmla="*/ 298450 h 1403350"/>
                  <a:gd name="connsiteX9" fmla="*/ 3175 w 1955800"/>
                  <a:gd name="connsiteY9" fmla="*/ 298450 h 1403350"/>
                  <a:gd name="connsiteX10" fmla="*/ 0 w 1955800"/>
                  <a:gd name="connsiteY10" fmla="*/ 0 h 1403350"/>
                  <a:gd name="connsiteX0" fmla="*/ 0 w 1949450"/>
                  <a:gd name="connsiteY0" fmla="*/ 0 h 1403350"/>
                  <a:gd name="connsiteX1" fmla="*/ 327025 w 1949450"/>
                  <a:gd name="connsiteY1" fmla="*/ 0 h 1403350"/>
                  <a:gd name="connsiteX2" fmla="*/ 330200 w 1949450"/>
                  <a:gd name="connsiteY2" fmla="*/ 1079500 h 1403350"/>
                  <a:gd name="connsiteX3" fmla="*/ 1657350 w 1949450"/>
                  <a:gd name="connsiteY3" fmla="*/ 1073150 h 1403350"/>
                  <a:gd name="connsiteX4" fmla="*/ 1663700 w 1949450"/>
                  <a:gd name="connsiteY4" fmla="*/ 1016000 h 1403350"/>
                  <a:gd name="connsiteX5" fmla="*/ 1946275 w 1949450"/>
                  <a:gd name="connsiteY5" fmla="*/ 1016000 h 1403350"/>
                  <a:gd name="connsiteX6" fmla="*/ 1949450 w 1949450"/>
                  <a:gd name="connsiteY6" fmla="*/ 1403350 h 1403350"/>
                  <a:gd name="connsiteX7" fmla="*/ 44450 w 1949450"/>
                  <a:gd name="connsiteY7" fmla="*/ 1390650 h 1403350"/>
                  <a:gd name="connsiteX8" fmla="*/ 50800 w 1949450"/>
                  <a:gd name="connsiteY8" fmla="*/ 298450 h 1403350"/>
                  <a:gd name="connsiteX9" fmla="*/ 3175 w 1949450"/>
                  <a:gd name="connsiteY9" fmla="*/ 298450 h 1403350"/>
                  <a:gd name="connsiteX10" fmla="*/ 0 w 1949450"/>
                  <a:gd name="connsiteY10" fmla="*/ 0 h 1403350"/>
                  <a:gd name="connsiteX0" fmla="*/ 0 w 1949450"/>
                  <a:gd name="connsiteY0" fmla="*/ 0 h 1403350"/>
                  <a:gd name="connsiteX1" fmla="*/ 327025 w 1949450"/>
                  <a:gd name="connsiteY1" fmla="*/ 0 h 1403350"/>
                  <a:gd name="connsiteX2" fmla="*/ 330200 w 1949450"/>
                  <a:gd name="connsiteY2" fmla="*/ 1079500 h 1403350"/>
                  <a:gd name="connsiteX3" fmla="*/ 1657350 w 1949450"/>
                  <a:gd name="connsiteY3" fmla="*/ 1073150 h 1403350"/>
                  <a:gd name="connsiteX4" fmla="*/ 1663700 w 1949450"/>
                  <a:gd name="connsiteY4" fmla="*/ 1016000 h 1403350"/>
                  <a:gd name="connsiteX5" fmla="*/ 1946275 w 1949450"/>
                  <a:gd name="connsiteY5" fmla="*/ 1016000 h 1403350"/>
                  <a:gd name="connsiteX6" fmla="*/ 1949450 w 1949450"/>
                  <a:gd name="connsiteY6" fmla="*/ 1403350 h 1403350"/>
                  <a:gd name="connsiteX7" fmla="*/ 41275 w 1949450"/>
                  <a:gd name="connsiteY7" fmla="*/ 1393825 h 1403350"/>
                  <a:gd name="connsiteX8" fmla="*/ 50800 w 1949450"/>
                  <a:gd name="connsiteY8" fmla="*/ 298450 h 1403350"/>
                  <a:gd name="connsiteX9" fmla="*/ 3175 w 1949450"/>
                  <a:gd name="connsiteY9" fmla="*/ 298450 h 1403350"/>
                  <a:gd name="connsiteX10" fmla="*/ 0 w 1949450"/>
                  <a:gd name="connsiteY10" fmla="*/ 0 h 1403350"/>
                  <a:gd name="connsiteX0" fmla="*/ 0 w 1949450"/>
                  <a:gd name="connsiteY0" fmla="*/ 0 h 1403350"/>
                  <a:gd name="connsiteX1" fmla="*/ 327025 w 1949450"/>
                  <a:gd name="connsiteY1" fmla="*/ 0 h 1403350"/>
                  <a:gd name="connsiteX2" fmla="*/ 330200 w 1949450"/>
                  <a:gd name="connsiteY2" fmla="*/ 1079500 h 1403350"/>
                  <a:gd name="connsiteX3" fmla="*/ 1657350 w 1949450"/>
                  <a:gd name="connsiteY3" fmla="*/ 1073150 h 1403350"/>
                  <a:gd name="connsiteX4" fmla="*/ 1663700 w 1949450"/>
                  <a:gd name="connsiteY4" fmla="*/ 1016000 h 1403350"/>
                  <a:gd name="connsiteX5" fmla="*/ 1946275 w 1949450"/>
                  <a:gd name="connsiteY5" fmla="*/ 1016000 h 1403350"/>
                  <a:gd name="connsiteX6" fmla="*/ 1949450 w 1949450"/>
                  <a:gd name="connsiteY6" fmla="*/ 1403350 h 1403350"/>
                  <a:gd name="connsiteX7" fmla="*/ 50800 w 1949450"/>
                  <a:gd name="connsiteY7" fmla="*/ 1403350 h 1403350"/>
                  <a:gd name="connsiteX8" fmla="*/ 50800 w 1949450"/>
                  <a:gd name="connsiteY8" fmla="*/ 298450 h 1403350"/>
                  <a:gd name="connsiteX9" fmla="*/ 3175 w 1949450"/>
                  <a:gd name="connsiteY9" fmla="*/ 298450 h 1403350"/>
                  <a:gd name="connsiteX10" fmla="*/ 0 w 1949450"/>
                  <a:gd name="connsiteY10" fmla="*/ 0 h 140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9450" h="1403350">
                    <a:moveTo>
                      <a:pt x="0" y="0"/>
                    </a:moveTo>
                    <a:lnTo>
                      <a:pt x="327025" y="0"/>
                    </a:lnTo>
                    <a:cubicBezTo>
                      <a:pt x="328083" y="359833"/>
                      <a:pt x="329142" y="719667"/>
                      <a:pt x="330200" y="1079500"/>
                    </a:cubicBezTo>
                    <a:lnTo>
                      <a:pt x="1657350" y="1073150"/>
                    </a:lnTo>
                    <a:lnTo>
                      <a:pt x="1663700" y="1016000"/>
                    </a:lnTo>
                    <a:lnTo>
                      <a:pt x="1946275" y="1016000"/>
                    </a:lnTo>
                    <a:cubicBezTo>
                      <a:pt x="1947333" y="1145117"/>
                      <a:pt x="1948392" y="1274233"/>
                      <a:pt x="1949450" y="1403350"/>
                    </a:cubicBezTo>
                    <a:lnTo>
                      <a:pt x="50800" y="1403350"/>
                    </a:lnTo>
                    <a:cubicBezTo>
                      <a:pt x="52917" y="1039283"/>
                      <a:pt x="48683" y="662517"/>
                      <a:pt x="50800" y="298450"/>
                    </a:cubicBezTo>
                    <a:lnTo>
                      <a:pt x="3175" y="298450"/>
                    </a:lnTo>
                    <a:cubicBezTo>
                      <a:pt x="2117" y="198967"/>
                      <a:pt x="1058" y="99483"/>
                      <a:pt x="0" y="0"/>
                    </a:cubicBez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773018" y="5373216"/>
                <a:ext cx="1440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rgbClr val="FF0000"/>
                    </a:solidFill>
                  </a:rPr>
                  <a:t>D2 – DFM Link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716016" y="3324225"/>
              <a:ext cx="2351534" cy="2024063"/>
              <a:chOff x="4716016" y="3324225"/>
              <a:chExt cx="2351534" cy="2024063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4719638" y="3324225"/>
                <a:ext cx="2347912" cy="2024063"/>
              </a:xfrm>
              <a:custGeom>
                <a:avLst/>
                <a:gdLst>
                  <a:gd name="connsiteX0" fmla="*/ 942975 w 2347912"/>
                  <a:gd name="connsiteY0" fmla="*/ 309562 h 2333625"/>
                  <a:gd name="connsiteX1" fmla="*/ 947737 w 2347912"/>
                  <a:gd name="connsiteY1" fmla="*/ 542925 h 2333625"/>
                  <a:gd name="connsiteX2" fmla="*/ 0 w 2347912"/>
                  <a:gd name="connsiteY2" fmla="*/ 542925 h 2333625"/>
                  <a:gd name="connsiteX3" fmla="*/ 0 w 2347912"/>
                  <a:gd name="connsiteY3" fmla="*/ 2266950 h 2333625"/>
                  <a:gd name="connsiteX4" fmla="*/ 1257300 w 2347912"/>
                  <a:gd name="connsiteY4" fmla="*/ 2276475 h 2333625"/>
                  <a:gd name="connsiteX5" fmla="*/ 1257300 w 2347912"/>
                  <a:gd name="connsiteY5" fmla="*/ 2333625 h 2333625"/>
                  <a:gd name="connsiteX6" fmla="*/ 1562100 w 2347912"/>
                  <a:gd name="connsiteY6" fmla="*/ 2328862 h 2333625"/>
                  <a:gd name="connsiteX7" fmla="*/ 1557337 w 2347912"/>
                  <a:gd name="connsiteY7" fmla="*/ 2262187 h 2333625"/>
                  <a:gd name="connsiteX8" fmla="*/ 2347912 w 2347912"/>
                  <a:gd name="connsiteY8" fmla="*/ 2271712 h 2333625"/>
                  <a:gd name="connsiteX9" fmla="*/ 2338387 w 2347912"/>
                  <a:gd name="connsiteY9" fmla="*/ 547687 h 2333625"/>
                  <a:gd name="connsiteX10" fmla="*/ 2219325 w 2347912"/>
                  <a:gd name="connsiteY10" fmla="*/ 542925 h 2333625"/>
                  <a:gd name="connsiteX11" fmla="*/ 2224087 w 2347912"/>
                  <a:gd name="connsiteY11" fmla="*/ 0 h 2333625"/>
                  <a:gd name="connsiteX12" fmla="*/ 942975 w 2347912"/>
                  <a:gd name="connsiteY12" fmla="*/ 309562 h 2333625"/>
                  <a:gd name="connsiteX0" fmla="*/ 942975 w 2347912"/>
                  <a:gd name="connsiteY0" fmla="*/ 0 h 2024063"/>
                  <a:gd name="connsiteX1" fmla="*/ 947737 w 2347912"/>
                  <a:gd name="connsiteY1" fmla="*/ 233363 h 2024063"/>
                  <a:gd name="connsiteX2" fmla="*/ 0 w 2347912"/>
                  <a:gd name="connsiteY2" fmla="*/ 233363 h 2024063"/>
                  <a:gd name="connsiteX3" fmla="*/ 0 w 2347912"/>
                  <a:gd name="connsiteY3" fmla="*/ 1957388 h 2024063"/>
                  <a:gd name="connsiteX4" fmla="*/ 1257300 w 2347912"/>
                  <a:gd name="connsiteY4" fmla="*/ 1966913 h 2024063"/>
                  <a:gd name="connsiteX5" fmla="*/ 1257300 w 2347912"/>
                  <a:gd name="connsiteY5" fmla="*/ 2024063 h 2024063"/>
                  <a:gd name="connsiteX6" fmla="*/ 1562100 w 2347912"/>
                  <a:gd name="connsiteY6" fmla="*/ 2019300 h 2024063"/>
                  <a:gd name="connsiteX7" fmla="*/ 1557337 w 2347912"/>
                  <a:gd name="connsiteY7" fmla="*/ 1952625 h 2024063"/>
                  <a:gd name="connsiteX8" fmla="*/ 2347912 w 2347912"/>
                  <a:gd name="connsiteY8" fmla="*/ 1962150 h 2024063"/>
                  <a:gd name="connsiteX9" fmla="*/ 2338387 w 2347912"/>
                  <a:gd name="connsiteY9" fmla="*/ 238125 h 2024063"/>
                  <a:gd name="connsiteX10" fmla="*/ 2219325 w 2347912"/>
                  <a:gd name="connsiteY10" fmla="*/ 233363 h 2024063"/>
                  <a:gd name="connsiteX11" fmla="*/ 2224087 w 2347912"/>
                  <a:gd name="connsiteY11" fmla="*/ 0 h 2024063"/>
                  <a:gd name="connsiteX12" fmla="*/ 942975 w 2347912"/>
                  <a:gd name="connsiteY12" fmla="*/ 0 h 2024063"/>
                  <a:gd name="connsiteX0" fmla="*/ 942975 w 2347912"/>
                  <a:gd name="connsiteY0" fmla="*/ 0 h 2024063"/>
                  <a:gd name="connsiteX1" fmla="*/ 947737 w 2347912"/>
                  <a:gd name="connsiteY1" fmla="*/ 233363 h 2024063"/>
                  <a:gd name="connsiteX2" fmla="*/ 0 w 2347912"/>
                  <a:gd name="connsiteY2" fmla="*/ 233363 h 2024063"/>
                  <a:gd name="connsiteX3" fmla="*/ 0 w 2347912"/>
                  <a:gd name="connsiteY3" fmla="*/ 1957388 h 2024063"/>
                  <a:gd name="connsiteX4" fmla="*/ 1257300 w 2347912"/>
                  <a:gd name="connsiteY4" fmla="*/ 1966913 h 2024063"/>
                  <a:gd name="connsiteX5" fmla="*/ 1257300 w 2347912"/>
                  <a:gd name="connsiteY5" fmla="*/ 2024063 h 2024063"/>
                  <a:gd name="connsiteX6" fmla="*/ 1562100 w 2347912"/>
                  <a:gd name="connsiteY6" fmla="*/ 2019300 h 2024063"/>
                  <a:gd name="connsiteX7" fmla="*/ 1554955 w 2347912"/>
                  <a:gd name="connsiteY7" fmla="*/ 1955007 h 2024063"/>
                  <a:gd name="connsiteX8" fmla="*/ 2347912 w 2347912"/>
                  <a:gd name="connsiteY8" fmla="*/ 1962150 h 2024063"/>
                  <a:gd name="connsiteX9" fmla="*/ 2338387 w 2347912"/>
                  <a:gd name="connsiteY9" fmla="*/ 238125 h 2024063"/>
                  <a:gd name="connsiteX10" fmla="*/ 2219325 w 2347912"/>
                  <a:gd name="connsiteY10" fmla="*/ 233363 h 2024063"/>
                  <a:gd name="connsiteX11" fmla="*/ 2224087 w 2347912"/>
                  <a:gd name="connsiteY11" fmla="*/ 0 h 2024063"/>
                  <a:gd name="connsiteX12" fmla="*/ 942975 w 2347912"/>
                  <a:gd name="connsiteY12" fmla="*/ 0 h 2024063"/>
                  <a:gd name="connsiteX0" fmla="*/ 942975 w 2347912"/>
                  <a:gd name="connsiteY0" fmla="*/ 0 h 2024063"/>
                  <a:gd name="connsiteX1" fmla="*/ 947737 w 2347912"/>
                  <a:gd name="connsiteY1" fmla="*/ 233363 h 2024063"/>
                  <a:gd name="connsiteX2" fmla="*/ 0 w 2347912"/>
                  <a:gd name="connsiteY2" fmla="*/ 233363 h 2024063"/>
                  <a:gd name="connsiteX3" fmla="*/ 0 w 2347912"/>
                  <a:gd name="connsiteY3" fmla="*/ 1957388 h 2024063"/>
                  <a:gd name="connsiteX4" fmla="*/ 1257300 w 2347912"/>
                  <a:gd name="connsiteY4" fmla="*/ 1966913 h 2024063"/>
                  <a:gd name="connsiteX5" fmla="*/ 1257300 w 2347912"/>
                  <a:gd name="connsiteY5" fmla="*/ 2024063 h 2024063"/>
                  <a:gd name="connsiteX6" fmla="*/ 1562100 w 2347912"/>
                  <a:gd name="connsiteY6" fmla="*/ 2019300 h 2024063"/>
                  <a:gd name="connsiteX7" fmla="*/ 1562099 w 2347912"/>
                  <a:gd name="connsiteY7" fmla="*/ 1964532 h 2024063"/>
                  <a:gd name="connsiteX8" fmla="*/ 2347912 w 2347912"/>
                  <a:gd name="connsiteY8" fmla="*/ 1962150 h 2024063"/>
                  <a:gd name="connsiteX9" fmla="*/ 2338387 w 2347912"/>
                  <a:gd name="connsiteY9" fmla="*/ 238125 h 2024063"/>
                  <a:gd name="connsiteX10" fmla="*/ 2219325 w 2347912"/>
                  <a:gd name="connsiteY10" fmla="*/ 233363 h 2024063"/>
                  <a:gd name="connsiteX11" fmla="*/ 2224087 w 2347912"/>
                  <a:gd name="connsiteY11" fmla="*/ 0 h 2024063"/>
                  <a:gd name="connsiteX12" fmla="*/ 942975 w 2347912"/>
                  <a:gd name="connsiteY12" fmla="*/ 0 h 2024063"/>
                  <a:gd name="connsiteX0" fmla="*/ 942975 w 2347912"/>
                  <a:gd name="connsiteY0" fmla="*/ 0 h 2024063"/>
                  <a:gd name="connsiteX1" fmla="*/ 947737 w 2347912"/>
                  <a:gd name="connsiteY1" fmla="*/ 233363 h 2024063"/>
                  <a:gd name="connsiteX2" fmla="*/ 0 w 2347912"/>
                  <a:gd name="connsiteY2" fmla="*/ 233363 h 2024063"/>
                  <a:gd name="connsiteX3" fmla="*/ 2381 w 2347912"/>
                  <a:gd name="connsiteY3" fmla="*/ 1966913 h 2024063"/>
                  <a:gd name="connsiteX4" fmla="*/ 1257300 w 2347912"/>
                  <a:gd name="connsiteY4" fmla="*/ 1966913 h 2024063"/>
                  <a:gd name="connsiteX5" fmla="*/ 1257300 w 2347912"/>
                  <a:gd name="connsiteY5" fmla="*/ 2024063 h 2024063"/>
                  <a:gd name="connsiteX6" fmla="*/ 1562100 w 2347912"/>
                  <a:gd name="connsiteY6" fmla="*/ 2019300 h 2024063"/>
                  <a:gd name="connsiteX7" fmla="*/ 1562099 w 2347912"/>
                  <a:gd name="connsiteY7" fmla="*/ 1964532 h 2024063"/>
                  <a:gd name="connsiteX8" fmla="*/ 2347912 w 2347912"/>
                  <a:gd name="connsiteY8" fmla="*/ 1962150 h 2024063"/>
                  <a:gd name="connsiteX9" fmla="*/ 2338387 w 2347912"/>
                  <a:gd name="connsiteY9" fmla="*/ 238125 h 2024063"/>
                  <a:gd name="connsiteX10" fmla="*/ 2219325 w 2347912"/>
                  <a:gd name="connsiteY10" fmla="*/ 233363 h 2024063"/>
                  <a:gd name="connsiteX11" fmla="*/ 2224087 w 2347912"/>
                  <a:gd name="connsiteY11" fmla="*/ 0 h 2024063"/>
                  <a:gd name="connsiteX12" fmla="*/ 942975 w 2347912"/>
                  <a:gd name="connsiteY12" fmla="*/ 0 h 20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47912" h="2024063">
                    <a:moveTo>
                      <a:pt x="942975" y="0"/>
                    </a:moveTo>
                    <a:cubicBezTo>
                      <a:pt x="944562" y="77788"/>
                      <a:pt x="946150" y="155575"/>
                      <a:pt x="947737" y="233363"/>
                    </a:cubicBezTo>
                    <a:lnTo>
                      <a:pt x="0" y="233363"/>
                    </a:lnTo>
                    <a:cubicBezTo>
                      <a:pt x="794" y="811213"/>
                      <a:pt x="1587" y="1389063"/>
                      <a:pt x="2381" y="1966913"/>
                    </a:cubicBezTo>
                    <a:lnTo>
                      <a:pt x="1257300" y="1966913"/>
                    </a:lnTo>
                    <a:lnTo>
                      <a:pt x="1257300" y="2024063"/>
                    </a:lnTo>
                    <a:lnTo>
                      <a:pt x="1562100" y="2019300"/>
                    </a:lnTo>
                    <a:cubicBezTo>
                      <a:pt x="1562100" y="2001044"/>
                      <a:pt x="1562099" y="1982788"/>
                      <a:pt x="1562099" y="1964532"/>
                    </a:cubicBezTo>
                    <a:lnTo>
                      <a:pt x="2347912" y="1962150"/>
                    </a:lnTo>
                    <a:lnTo>
                      <a:pt x="2338387" y="238125"/>
                    </a:lnTo>
                    <a:lnTo>
                      <a:pt x="2219325" y="233363"/>
                    </a:lnTo>
                    <a:cubicBezTo>
                      <a:pt x="2220912" y="52388"/>
                      <a:pt x="2222500" y="180975"/>
                      <a:pt x="2224087" y="0"/>
                    </a:cubicBezTo>
                    <a:lnTo>
                      <a:pt x="942975" y="0"/>
                    </a:lnTo>
                    <a:close/>
                  </a:path>
                </a:pathLst>
              </a:custGeom>
              <a:solidFill>
                <a:srgbClr val="E56E05">
                  <a:alpha val="4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716016" y="3550394"/>
                <a:ext cx="1440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rgbClr val="FF0000"/>
                    </a:solidFill>
                  </a:rPr>
                  <a:t>D2 cryostat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979712" y="1556792"/>
              <a:ext cx="5616624" cy="1767433"/>
              <a:chOff x="1979712" y="1556792"/>
              <a:chExt cx="5616624" cy="1767433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1979712" y="1556792"/>
                <a:ext cx="5616624" cy="1767433"/>
              </a:xfrm>
              <a:prstGeom prst="rect">
                <a:avLst/>
              </a:prstGeom>
              <a:solidFill>
                <a:srgbClr val="64BCD9">
                  <a:alpha val="4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98420" y="2451656"/>
                <a:ext cx="1440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QXL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3441332" y="4509120"/>
              <a:ext cx="286485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 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851150" y="3333750"/>
              <a:ext cx="1466850" cy="1390650"/>
            </a:xfrm>
            <a:custGeom>
              <a:avLst/>
              <a:gdLst>
                <a:gd name="connsiteX0" fmla="*/ 336550 w 1466850"/>
                <a:gd name="connsiteY0" fmla="*/ 0 h 1390650"/>
                <a:gd name="connsiteX1" fmla="*/ 355600 w 1466850"/>
                <a:gd name="connsiteY1" fmla="*/ 577850 h 1390650"/>
                <a:gd name="connsiteX2" fmla="*/ 120650 w 1466850"/>
                <a:gd name="connsiteY2" fmla="*/ 577850 h 1390650"/>
                <a:gd name="connsiteX3" fmla="*/ 114300 w 1466850"/>
                <a:gd name="connsiteY3" fmla="*/ 1073150 h 1390650"/>
                <a:gd name="connsiteX4" fmla="*/ 0 w 1466850"/>
                <a:gd name="connsiteY4" fmla="*/ 1066800 h 1390650"/>
                <a:gd name="connsiteX5" fmla="*/ 0 w 1466850"/>
                <a:gd name="connsiteY5" fmla="*/ 1212850 h 1390650"/>
                <a:gd name="connsiteX6" fmla="*/ 120650 w 1466850"/>
                <a:gd name="connsiteY6" fmla="*/ 1206500 h 1390650"/>
                <a:gd name="connsiteX7" fmla="*/ 114300 w 1466850"/>
                <a:gd name="connsiteY7" fmla="*/ 1390650 h 1390650"/>
                <a:gd name="connsiteX8" fmla="*/ 1403350 w 1466850"/>
                <a:gd name="connsiteY8" fmla="*/ 1377950 h 1390650"/>
                <a:gd name="connsiteX9" fmla="*/ 1409700 w 1466850"/>
                <a:gd name="connsiteY9" fmla="*/ 1295400 h 1390650"/>
                <a:gd name="connsiteX10" fmla="*/ 1466850 w 1466850"/>
                <a:gd name="connsiteY10" fmla="*/ 1295400 h 1390650"/>
                <a:gd name="connsiteX11" fmla="*/ 1466850 w 1466850"/>
                <a:gd name="connsiteY11" fmla="*/ 1016000 h 1390650"/>
                <a:gd name="connsiteX12" fmla="*/ 1403350 w 1466850"/>
                <a:gd name="connsiteY12" fmla="*/ 1016000 h 1390650"/>
                <a:gd name="connsiteX13" fmla="*/ 1403350 w 1466850"/>
                <a:gd name="connsiteY13" fmla="*/ 571500 h 1390650"/>
                <a:gd name="connsiteX14" fmla="*/ 825500 w 1466850"/>
                <a:gd name="connsiteY14" fmla="*/ 571500 h 1390650"/>
                <a:gd name="connsiteX15" fmla="*/ 819150 w 1466850"/>
                <a:gd name="connsiteY15" fmla="*/ 6350 h 1390650"/>
                <a:gd name="connsiteX16" fmla="*/ 336550 w 1466850"/>
                <a:gd name="connsiteY16" fmla="*/ 0 h 13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66850" h="1390650">
                  <a:moveTo>
                    <a:pt x="336550" y="0"/>
                  </a:moveTo>
                  <a:lnTo>
                    <a:pt x="355600" y="577850"/>
                  </a:lnTo>
                  <a:lnTo>
                    <a:pt x="120650" y="577850"/>
                  </a:lnTo>
                  <a:cubicBezTo>
                    <a:pt x="118533" y="742950"/>
                    <a:pt x="116417" y="908050"/>
                    <a:pt x="114300" y="1073150"/>
                  </a:cubicBezTo>
                  <a:lnTo>
                    <a:pt x="0" y="1066800"/>
                  </a:lnTo>
                  <a:lnTo>
                    <a:pt x="0" y="1212850"/>
                  </a:lnTo>
                  <a:lnTo>
                    <a:pt x="120650" y="1206500"/>
                  </a:lnTo>
                  <a:lnTo>
                    <a:pt x="114300" y="1390650"/>
                  </a:lnTo>
                  <a:lnTo>
                    <a:pt x="1403350" y="1377950"/>
                  </a:lnTo>
                  <a:lnTo>
                    <a:pt x="1409700" y="1295400"/>
                  </a:lnTo>
                  <a:lnTo>
                    <a:pt x="1466850" y="1295400"/>
                  </a:lnTo>
                  <a:lnTo>
                    <a:pt x="1466850" y="1016000"/>
                  </a:lnTo>
                  <a:lnTo>
                    <a:pt x="1403350" y="1016000"/>
                  </a:lnTo>
                  <a:lnTo>
                    <a:pt x="1403350" y="571500"/>
                  </a:lnTo>
                  <a:lnTo>
                    <a:pt x="825500" y="571500"/>
                  </a:lnTo>
                  <a:cubicBezTo>
                    <a:pt x="823383" y="383117"/>
                    <a:pt x="821267" y="194733"/>
                    <a:pt x="819150" y="6350"/>
                  </a:cubicBezTo>
                  <a:lnTo>
                    <a:pt x="336550" y="0"/>
                  </a:lnTo>
                  <a:close/>
                </a:path>
              </a:pathLst>
            </a:custGeom>
            <a:solidFill>
              <a:srgbClr val="92D05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75856" y="4437112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DFM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56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Supporting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5112568" cy="4906963"/>
          </a:xfrm>
        </p:spPr>
        <p:txBody>
          <a:bodyPr>
            <a:normAutofit/>
          </a:bodyPr>
          <a:lstStyle/>
          <a:p>
            <a:r>
              <a:rPr lang="en-GB" sz="1600" dirty="0" smtClean="0"/>
              <a:t>Cold mass and vacuum vessel supported on 3 points</a:t>
            </a:r>
          </a:p>
          <a:p>
            <a:pPr lvl="1"/>
            <a:r>
              <a:rPr lang="en-GB" sz="1200" dirty="0" smtClean="0"/>
              <a:t>Central support</a:t>
            </a:r>
          </a:p>
          <a:p>
            <a:pPr lvl="2"/>
            <a:r>
              <a:rPr lang="en-GB" sz="1050" dirty="0" smtClean="0"/>
              <a:t>Centre of cold mass (not centre of </a:t>
            </a:r>
            <a:r>
              <a:rPr lang="en-GB" sz="1050" dirty="0" err="1" smtClean="0"/>
              <a:t>cryo</a:t>
            </a:r>
            <a:r>
              <a:rPr lang="en-GB" sz="1050" dirty="0" smtClean="0"/>
              <a:t>-assembly)</a:t>
            </a:r>
          </a:p>
          <a:p>
            <a:pPr lvl="2"/>
            <a:r>
              <a:rPr lang="en-GB" sz="1050" dirty="0" smtClean="0"/>
              <a:t>Fixed support, for symmetry </a:t>
            </a:r>
            <a:r>
              <a:rPr lang="en-GB" sz="1050" dirty="0"/>
              <a:t>of beam line cold/warm </a:t>
            </a:r>
            <a:r>
              <a:rPr lang="en-GB" sz="1050" dirty="0" smtClean="0"/>
              <a:t>transition</a:t>
            </a:r>
          </a:p>
          <a:p>
            <a:pPr lvl="1"/>
            <a:r>
              <a:rPr lang="en-GB" sz="1200" dirty="0" smtClean="0"/>
              <a:t>Side supports</a:t>
            </a:r>
          </a:p>
          <a:p>
            <a:pPr lvl="2"/>
            <a:r>
              <a:rPr lang="en-GB" sz="1050" dirty="0" smtClean="0"/>
              <a:t>4700 mm from centre (from optimization of cold mass deformation)</a:t>
            </a:r>
          </a:p>
          <a:p>
            <a:pPr lvl="2"/>
            <a:r>
              <a:rPr lang="en-GB" sz="1050" dirty="0" smtClean="0"/>
              <a:t>Sliding supports (movement due to thermal contraction = 14 mm)</a:t>
            </a:r>
          </a:p>
          <a:p>
            <a:r>
              <a:rPr lang="en-GB" sz="1600" dirty="0" smtClean="0"/>
              <a:t>Cold mass vertical deflection = 0.3 mm</a:t>
            </a:r>
          </a:p>
          <a:p>
            <a:r>
              <a:rPr lang="en-GB" sz="1600" dirty="0" smtClean="0"/>
              <a:t>Thermal contraction of cold mass extremity = 20 mm (symmetric)</a:t>
            </a:r>
          </a:p>
          <a:p>
            <a:r>
              <a:rPr lang="en-GB" sz="1600" dirty="0" smtClean="0"/>
              <a:t>Vacuum vessel supported on 4 jacks with remote alignment (from CCC)</a:t>
            </a:r>
            <a:endParaRPr lang="en-GB" sz="1600" dirty="0"/>
          </a:p>
          <a:p>
            <a:pPr lvl="1"/>
            <a:endParaRPr lang="en-GB" sz="1200" dirty="0" smtClean="0"/>
          </a:p>
          <a:p>
            <a:pPr lvl="1"/>
            <a:endParaRPr lang="en-GB" sz="1200" dirty="0"/>
          </a:p>
          <a:p>
            <a:pPr lvl="1"/>
            <a:endParaRPr lang="en-GB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07" r="17063" b="10786"/>
          <a:stretch/>
        </p:blipFill>
        <p:spPr>
          <a:xfrm>
            <a:off x="889565" y="4221088"/>
            <a:ext cx="3251274" cy="1670271"/>
          </a:xfrm>
          <a:prstGeom prst="rect">
            <a:avLst/>
          </a:prstGeom>
        </p:spPr>
      </p:pic>
      <p:pic>
        <p:nvPicPr>
          <p:cNvPr id="2050" name="Picture 20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877" y="1219201"/>
            <a:ext cx="3458496" cy="1013042"/>
          </a:xfrm>
          <a:prstGeom prst="rect">
            <a:avLst/>
          </a:prstGeom>
        </p:spPr>
      </p:pic>
      <p:sp>
        <p:nvSpPr>
          <p:cNvPr id="2054" name="TextBox 2053"/>
          <p:cNvSpPr txBox="1"/>
          <p:nvPr/>
        </p:nvSpPr>
        <p:spPr>
          <a:xfrm>
            <a:off x="1464180" y="5877272"/>
            <a:ext cx="17748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Vertical deflection of cold mass</a:t>
            </a:r>
            <a:endParaRPr lang="en-GB" sz="900" dirty="0"/>
          </a:p>
        </p:txBody>
      </p:sp>
      <p:pic>
        <p:nvPicPr>
          <p:cNvPr id="2056" name="Picture 20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312" y="2535270"/>
            <a:ext cx="3466688" cy="8576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4109348"/>
            <a:ext cx="4528413" cy="16318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56388" y="5661248"/>
            <a:ext cx="1569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Vacuum vessel on its jacks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90027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Cryostat breakdown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5904215" cy="490696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“Standard section” </a:t>
            </a:r>
            <a:r>
              <a:rPr lang="en-GB" sz="1400" dirty="0" smtClean="0"/>
              <a:t>(Construction principle common to all triplets)</a:t>
            </a:r>
          </a:p>
          <a:p>
            <a:pPr lvl="1"/>
            <a:r>
              <a:rPr lang="en-GB" sz="1500" dirty="0" smtClean="0"/>
              <a:t>Conical GFRE columns</a:t>
            </a:r>
          </a:p>
          <a:p>
            <a:pPr lvl="1"/>
            <a:r>
              <a:rPr lang="en-GB" sz="1500" dirty="0" smtClean="0"/>
              <a:t>Cryostat designed for larger cold mass with LHC vacuum vessel diameter</a:t>
            </a:r>
          </a:p>
          <a:p>
            <a:pPr lvl="1"/>
            <a:r>
              <a:rPr lang="en-GB" sz="1500" dirty="0"/>
              <a:t>New assembly </a:t>
            </a:r>
            <a:r>
              <a:rPr lang="en-GB" sz="1500" dirty="0" smtClean="0"/>
              <a:t>tooling</a:t>
            </a:r>
            <a:endParaRPr lang="en-GB" sz="1500" dirty="0"/>
          </a:p>
          <a:p>
            <a:r>
              <a:rPr lang="en-GB" sz="1800" dirty="0" smtClean="0"/>
              <a:t>Service </a:t>
            </a:r>
            <a:r>
              <a:rPr lang="en-GB" sz="1800" dirty="0" smtClean="0"/>
              <a:t>module IP-side</a:t>
            </a:r>
          </a:p>
          <a:p>
            <a:pPr lvl="1"/>
            <a:r>
              <a:rPr lang="en-GB" sz="1400" dirty="0" smtClean="0"/>
              <a:t>Closes cryostat (vacuum vessel, thermal shield)</a:t>
            </a:r>
          </a:p>
          <a:p>
            <a:pPr lvl="1"/>
            <a:r>
              <a:rPr lang="en-GB" sz="1400" dirty="0" smtClean="0"/>
              <a:t>Beam lines </a:t>
            </a:r>
            <a:r>
              <a:rPr lang="en-GB" sz="1400" dirty="0"/>
              <a:t>cold/warm transitions</a:t>
            </a:r>
            <a:endParaRPr lang="en-GB" sz="1400" dirty="0" smtClean="0"/>
          </a:p>
          <a:p>
            <a:r>
              <a:rPr lang="en-GB" sz="1800" dirty="0" smtClean="0"/>
              <a:t>Service </a:t>
            </a:r>
            <a:r>
              <a:rPr lang="en-GB" sz="1800" dirty="0" smtClean="0"/>
              <a:t>module Non-IP side: </a:t>
            </a:r>
          </a:p>
          <a:p>
            <a:pPr lvl="1"/>
            <a:r>
              <a:rPr lang="en-GB" sz="1400" dirty="0" smtClean="0"/>
              <a:t>Closes cryostat </a:t>
            </a:r>
          </a:p>
          <a:p>
            <a:pPr lvl="1"/>
            <a:r>
              <a:rPr lang="en-GB" sz="1400" dirty="0"/>
              <a:t>Beam lines </a:t>
            </a:r>
            <a:r>
              <a:rPr lang="en-GB" sz="1400" dirty="0" smtClean="0"/>
              <a:t>components</a:t>
            </a:r>
          </a:p>
          <a:p>
            <a:pPr lvl="1"/>
            <a:r>
              <a:rPr lang="en-GB" sz="1400" dirty="0" smtClean="0"/>
              <a:t>Cryogenic circuit to QXL</a:t>
            </a:r>
          </a:p>
          <a:p>
            <a:pPr lvl="1"/>
            <a:r>
              <a:rPr lang="en-GB" sz="1400" dirty="0" smtClean="0"/>
              <a:t>Cryogenic equipment  </a:t>
            </a:r>
          </a:p>
          <a:p>
            <a:pPr lvl="1"/>
            <a:r>
              <a:rPr lang="en-GB" sz="1400" dirty="0" smtClean="0"/>
              <a:t>Magnet powering (link to DFM)</a:t>
            </a:r>
            <a:endParaRPr lang="en-GB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9" y="44624"/>
            <a:ext cx="2582350" cy="3913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16216" y="3904471"/>
            <a:ext cx="4792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chemeClr val="accent5"/>
                </a:solidFill>
              </a:rPr>
              <a:t>Cross section as seen from IP</a:t>
            </a:r>
            <a:endParaRPr lang="en-GB" sz="1400" dirty="0">
              <a:solidFill>
                <a:schemeClr val="accent5"/>
              </a:solidFill>
            </a:endParaRPr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4067944" y="4737450"/>
            <a:ext cx="4608512" cy="718759"/>
            <a:chOff x="107504" y="3933056"/>
            <a:chExt cx="8772269" cy="136815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504" y="3933056"/>
              <a:ext cx="8772269" cy="136815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07504" y="4149080"/>
              <a:ext cx="504496" cy="1008112"/>
            </a:xfrm>
            <a:prstGeom prst="rect">
              <a:avLst/>
            </a:prstGeom>
            <a:solidFill>
              <a:srgbClr val="FB963C">
                <a:alpha val="4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524327" y="4149080"/>
              <a:ext cx="1355445" cy="1008112"/>
            </a:xfrm>
            <a:prstGeom prst="rect">
              <a:avLst/>
            </a:prstGeom>
            <a:solidFill>
              <a:srgbClr val="FB963C">
                <a:alpha val="4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2000" y="4149080"/>
              <a:ext cx="6912328" cy="100811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Standard section</a:t>
              </a:r>
              <a:endParaRPr lang="en-GB" sz="16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53882" y="4228014"/>
            <a:ext cx="2277675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service module IP Side</a:t>
            </a:r>
            <a:endParaRPr lang="en-GB" sz="1600" dirty="0"/>
          </a:p>
        </p:txBody>
      </p:sp>
      <p:cxnSp>
        <p:nvCxnSpPr>
          <p:cNvPr id="17" name="Straight Arrow Connector 16"/>
          <p:cNvCxnSpPr>
            <a:endCxn id="11" idx="0"/>
          </p:cNvCxnSpPr>
          <p:nvPr/>
        </p:nvCxnSpPr>
        <p:spPr>
          <a:xfrm flipH="1">
            <a:off x="4200463" y="4566568"/>
            <a:ext cx="453419" cy="2843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72919" y="5970766"/>
            <a:ext cx="272170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service module Non-IP Side</a:t>
            </a:r>
            <a:endParaRPr lang="en-GB" sz="1600" dirty="0"/>
          </a:p>
        </p:txBody>
      </p:sp>
      <p:cxnSp>
        <p:nvCxnSpPr>
          <p:cNvPr id="20" name="Straight Arrow Connector 19"/>
          <p:cNvCxnSpPr>
            <a:stCxn id="19" idx="0"/>
            <a:endCxn id="12" idx="2"/>
          </p:cNvCxnSpPr>
          <p:nvPr/>
        </p:nvCxnSpPr>
        <p:spPr>
          <a:xfrm flipV="1">
            <a:off x="7733773" y="5380550"/>
            <a:ext cx="586641" cy="590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058308" y="1902517"/>
            <a:ext cx="1332000" cy="1332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D2 </a:t>
            </a:r>
          </a:p>
          <a:p>
            <a:pPr algn="ctr"/>
            <a:r>
              <a:rPr lang="en-GB" sz="1200" dirty="0" smtClean="0"/>
              <a:t>cold mass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500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3101" y="1958898"/>
            <a:ext cx="5055403" cy="177772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0070C0"/>
                </a:solidFill>
              </a:rPr>
              <a:t>Vacuum vessel (in procurement)</a:t>
            </a:r>
          </a:p>
          <a:p>
            <a:pPr lvl="1"/>
            <a:r>
              <a:rPr lang="en-GB" sz="1600" dirty="0" smtClean="0"/>
              <a:t>Share WP11 features (see D Ramos presentation)</a:t>
            </a:r>
          </a:p>
          <a:p>
            <a:pPr lvl="2"/>
            <a:r>
              <a:rPr lang="en-GB" sz="1400" dirty="0" smtClean="0"/>
              <a:t>Support posts interface</a:t>
            </a:r>
          </a:p>
          <a:p>
            <a:pPr lvl="2"/>
            <a:r>
              <a:rPr lang="en-GB" sz="1400" dirty="0" smtClean="0"/>
              <a:t>Extremity flanges</a:t>
            </a:r>
          </a:p>
          <a:p>
            <a:pPr lvl="2"/>
            <a:r>
              <a:rPr lang="en-GB" sz="1400" dirty="0" smtClean="0"/>
              <a:t>Cradles for vacuum vessel supporting</a:t>
            </a:r>
          </a:p>
          <a:p>
            <a:pPr lvl="1"/>
            <a:r>
              <a:rPr lang="en-GB" sz="1600" dirty="0" smtClean="0"/>
              <a:t>Two types</a:t>
            </a:r>
          </a:p>
          <a:p>
            <a:pPr lvl="2"/>
            <a:r>
              <a:rPr lang="en-GB" sz="1400" dirty="0" smtClean="0"/>
              <a:t>Proto (3 IFS)</a:t>
            </a:r>
          </a:p>
          <a:p>
            <a:pPr lvl="2"/>
            <a:r>
              <a:rPr lang="en-GB" sz="1400" dirty="0" smtClean="0"/>
              <a:t>Series (2 IFS)</a:t>
            </a:r>
          </a:p>
          <a:p>
            <a:pPr lvl="2"/>
            <a:endParaRPr lang="en-GB" sz="1400" dirty="0"/>
          </a:p>
          <a:p>
            <a:pPr lvl="2"/>
            <a:endParaRPr lang="en-GB" sz="1400" dirty="0" smtClean="0"/>
          </a:p>
          <a:p>
            <a:r>
              <a:rPr lang="en-GB" sz="1800" dirty="0" smtClean="0">
                <a:solidFill>
                  <a:srgbClr val="0070C0"/>
                </a:solidFill>
              </a:rPr>
              <a:t>Thermal shield (detailed design on-going)</a:t>
            </a:r>
          </a:p>
          <a:p>
            <a:pPr lvl="1"/>
            <a:r>
              <a:rPr lang="en-GB" sz="1600" dirty="0" smtClean="0"/>
              <a:t>Common principal features for WP11 (see D Ramos presentation)</a:t>
            </a:r>
          </a:p>
          <a:p>
            <a:pPr lvl="1"/>
            <a:endParaRPr lang="en-GB" sz="2200" dirty="0" smtClean="0"/>
          </a:p>
          <a:p>
            <a:pPr lvl="2"/>
            <a:endParaRPr lang="en-GB" sz="1400" dirty="0"/>
          </a:p>
          <a:p>
            <a:pPr lvl="1"/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 section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5940152" y="3284984"/>
            <a:ext cx="16049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D2 series vacuum vessel</a:t>
            </a:r>
            <a:endParaRPr lang="en-GB" sz="1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4564464"/>
            <a:ext cx="5568472" cy="177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5688632" cy="4906963"/>
          </a:xfrm>
        </p:spPr>
        <p:txBody>
          <a:bodyPr>
            <a:normAutofit fontScale="85000" lnSpcReduction="20000"/>
          </a:bodyPr>
          <a:lstStyle/>
          <a:p>
            <a:r>
              <a:rPr lang="en-GB" sz="1800" dirty="0" smtClean="0"/>
              <a:t>Jumper layout complete</a:t>
            </a:r>
          </a:p>
          <a:p>
            <a:pPr lvl="1"/>
            <a:r>
              <a:rPr lang="en-GB" sz="1400" dirty="0" smtClean="0"/>
              <a:t>Thermal shield fixed inside jumper, independent of service module TS</a:t>
            </a:r>
          </a:p>
          <a:p>
            <a:pPr lvl="1"/>
            <a:r>
              <a:rPr lang="en-GB" sz="1400" dirty="0" smtClean="0"/>
              <a:t>10 mm offset of cryogenic pipes for 20 mm thermal contractions</a:t>
            </a:r>
          </a:p>
          <a:p>
            <a:endParaRPr lang="en-GB" sz="1800" dirty="0" smtClean="0"/>
          </a:p>
          <a:p>
            <a:r>
              <a:rPr lang="en-GB" sz="1800" dirty="0" smtClean="0"/>
              <a:t>Integration of all large elements is complete (HX, BPM, C/W transition)</a:t>
            </a:r>
          </a:p>
          <a:p>
            <a:endParaRPr lang="en-GB" sz="1800" dirty="0" smtClean="0"/>
          </a:p>
          <a:p>
            <a:r>
              <a:rPr lang="en-GB" sz="1800" dirty="0" smtClean="0"/>
              <a:t>Conceptual </a:t>
            </a:r>
            <a:r>
              <a:rPr lang="en-GB" sz="1800" dirty="0"/>
              <a:t>cryogenic piping routing is complete according to </a:t>
            </a:r>
            <a:r>
              <a:rPr lang="en-GB" sz="1800" dirty="0" smtClean="0"/>
              <a:t>PFD (detailed </a:t>
            </a:r>
            <a:r>
              <a:rPr lang="en-GB" sz="1800" dirty="0"/>
              <a:t>design </a:t>
            </a:r>
            <a:r>
              <a:rPr lang="en-GB" sz="1800" dirty="0" smtClean="0"/>
              <a:t>on-going)</a:t>
            </a:r>
          </a:p>
          <a:p>
            <a:pPr lvl="1"/>
            <a:r>
              <a:rPr lang="en-GB" sz="1400" dirty="0" smtClean="0"/>
              <a:t>Pipes flexibility requirement defined</a:t>
            </a:r>
          </a:p>
          <a:p>
            <a:pPr lvl="1"/>
            <a:r>
              <a:rPr lang="en-GB" sz="1400" dirty="0" smtClean="0"/>
              <a:t>Routing to be completed for test bench connection in parallel to jumper</a:t>
            </a:r>
          </a:p>
          <a:p>
            <a:endParaRPr lang="en-GB" sz="1800" dirty="0" smtClean="0"/>
          </a:p>
          <a:p>
            <a:r>
              <a:rPr lang="en-GB" sz="1800" dirty="0" smtClean="0"/>
              <a:t>Thermal shield (detailed design on-going)</a:t>
            </a:r>
          </a:p>
          <a:p>
            <a:pPr lvl="1"/>
            <a:r>
              <a:rPr lang="en-GB" sz="1400" dirty="0" smtClean="0"/>
              <a:t>Fixed to standard section</a:t>
            </a:r>
          </a:p>
          <a:p>
            <a:pPr lvl="1"/>
            <a:r>
              <a:rPr lang="en-GB" sz="1400" dirty="0" smtClean="0"/>
              <a:t>Independent domed end</a:t>
            </a:r>
          </a:p>
          <a:p>
            <a:pPr lvl="1"/>
            <a:r>
              <a:rPr lang="en-GB" sz="1400" dirty="0" smtClean="0"/>
              <a:t>IFS routing on-going, passage through thermal shield agreed</a:t>
            </a:r>
          </a:p>
          <a:p>
            <a:endParaRPr lang="en-GB" sz="1800" dirty="0" smtClean="0"/>
          </a:p>
          <a:p>
            <a:r>
              <a:rPr lang="en-GB" sz="1800" dirty="0" smtClean="0"/>
              <a:t>Vacuum vessel (detailed design on-going)</a:t>
            </a:r>
          </a:p>
          <a:p>
            <a:pPr lvl="1"/>
            <a:r>
              <a:rPr lang="en-GB" sz="1400" dirty="0" smtClean="0"/>
              <a:t>Ports position defined</a:t>
            </a:r>
          </a:p>
          <a:p>
            <a:pPr lvl="1"/>
            <a:r>
              <a:rPr lang="en-GB" sz="1400" dirty="0" smtClean="0"/>
              <a:t>Support for sector valves under study</a:t>
            </a:r>
            <a:endParaRPr lang="en-GB" sz="1400" dirty="0"/>
          </a:p>
          <a:p>
            <a:endParaRPr lang="en-GB" sz="1800" dirty="0" smtClean="0"/>
          </a:p>
          <a:p>
            <a:r>
              <a:rPr lang="en-GB" sz="1800" dirty="0" smtClean="0"/>
              <a:t>Assembly sequence being defined</a:t>
            </a:r>
            <a:endParaRPr lang="en-GB" sz="1800" dirty="0"/>
          </a:p>
          <a:p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3272" y="2249464"/>
            <a:ext cx="2581503" cy="20901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314" y="4400366"/>
            <a:ext cx="2707486" cy="18952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457" y="137093"/>
            <a:ext cx="3109116" cy="20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8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</a:t>
            </a:r>
            <a:r>
              <a:rPr lang="en-GB" dirty="0" smtClean="0"/>
              <a:t>module - 1.9 K L/L heat exchanger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824096" cy="4906963"/>
          </a:xfrm>
        </p:spPr>
        <p:txBody>
          <a:bodyPr>
            <a:normAutofit/>
          </a:bodyPr>
          <a:lstStyle/>
          <a:p>
            <a:r>
              <a:rPr lang="en-GB" sz="1600" dirty="0" smtClean="0"/>
              <a:t>Collaboration agreement with CEA INAC-SBT (Grenoble) for design, fabrication and testing</a:t>
            </a:r>
          </a:p>
          <a:p>
            <a:endParaRPr lang="en-GB" sz="1600" dirty="0" smtClean="0"/>
          </a:p>
          <a:p>
            <a:r>
              <a:rPr lang="en-GB" sz="1600" dirty="0" smtClean="0"/>
              <a:t>Operation </a:t>
            </a:r>
            <a:r>
              <a:rPr lang="en-GB" sz="1600" dirty="0"/>
              <a:t>in pressurized superfluid helium</a:t>
            </a:r>
          </a:p>
          <a:p>
            <a:pPr lvl="1"/>
            <a:r>
              <a:rPr lang="en-GB" sz="1200" dirty="0"/>
              <a:t>Pumping on saturated helium bath</a:t>
            </a:r>
          </a:p>
          <a:p>
            <a:pPr lvl="1"/>
            <a:r>
              <a:rPr lang="en-GB" sz="1200" dirty="0"/>
              <a:t>Heat exchange through copper heat exchanger</a:t>
            </a:r>
          </a:p>
          <a:p>
            <a:endParaRPr lang="en-GB" sz="1600" dirty="0" smtClean="0"/>
          </a:p>
          <a:p>
            <a:r>
              <a:rPr lang="en-GB" sz="1600" dirty="0" smtClean="0"/>
              <a:t>Configuration chosen (2x 52) cylindrical HX channels protruding into the D2 cold mass</a:t>
            </a:r>
          </a:p>
          <a:p>
            <a:endParaRPr lang="en-GB" sz="1600" dirty="0"/>
          </a:p>
          <a:p>
            <a:r>
              <a:rPr lang="en-GB" sz="1600" dirty="0" smtClean="0"/>
              <a:t>Sleeve connection to cold mass</a:t>
            </a:r>
          </a:p>
          <a:p>
            <a:pPr lvl="1"/>
            <a:r>
              <a:rPr lang="en-GB" sz="1200" dirty="0" smtClean="0"/>
              <a:t>Installation after pressure test due to space constraint in the test facility</a:t>
            </a:r>
          </a:p>
          <a:p>
            <a:pPr lvl="1"/>
            <a:r>
              <a:rPr lang="en-GB" sz="1200" dirty="0" smtClean="0"/>
              <a:t>Add flexibility during welding to relax manufacturing tolerances</a:t>
            </a:r>
          </a:p>
          <a:p>
            <a:pPr lvl="1"/>
            <a:endParaRPr lang="en-GB" sz="1200" dirty="0"/>
          </a:p>
          <a:p>
            <a:r>
              <a:rPr lang="en-GB" sz="1600" dirty="0" smtClean="0"/>
              <a:t>Integrated instrumentation</a:t>
            </a:r>
          </a:p>
          <a:p>
            <a:pPr lvl="1"/>
            <a:r>
              <a:rPr lang="en-GB" sz="1200" dirty="0" smtClean="0"/>
              <a:t>Level sensors (2x)</a:t>
            </a:r>
          </a:p>
          <a:p>
            <a:pPr lvl="1"/>
            <a:r>
              <a:rPr lang="en-GB" sz="1200" dirty="0" smtClean="0"/>
              <a:t>Temperature sensor (</a:t>
            </a:r>
            <a:r>
              <a:rPr lang="en-GB" sz="1200" dirty="0" err="1" smtClean="0"/>
              <a:t>Cernox</a:t>
            </a:r>
            <a:r>
              <a:rPr lang="en-GB" sz="1200" dirty="0" smtClean="0"/>
              <a:t>)</a:t>
            </a: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International review on D2 superconducting magnets for HL-LHC - D2 cryostat - A Vande Craen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248883"/>
            <a:ext cx="3457600" cy="2163351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859" y="900000"/>
            <a:ext cx="3555941" cy="21158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18500" y="5731434"/>
            <a:ext cx="3527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Responsibility of CERN TE-CRG</a:t>
            </a:r>
          </a:p>
        </p:txBody>
      </p:sp>
    </p:spTree>
    <p:extLst>
      <p:ext uri="{BB962C8B-B14F-4D97-AF65-F5344CB8AC3E}">
        <p14:creationId xmlns:p14="http://schemas.microsoft.com/office/powerpoint/2010/main" val="385980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purl.org/dc/dcmitype/"/>
    <ds:schemaRef ds:uri="8946e33d-fd2f-4ae4-8ee9-d90c129cdf9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8498</TotalTime>
  <Words>1198</Words>
  <Application>Microsoft Office PowerPoint</Application>
  <PresentationFormat>On-screen Show (4:3)</PresentationFormat>
  <Paragraphs>221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D2 cryostat Design and interface with cold mass</vt:lpstr>
      <vt:lpstr>D2 specificity</vt:lpstr>
      <vt:lpstr>DFM (WP06a)</vt:lpstr>
      <vt:lpstr>Cryogenic scheme</vt:lpstr>
      <vt:lpstr>Supporting scheme</vt:lpstr>
      <vt:lpstr>Cryostat breakdown</vt:lpstr>
      <vt:lpstr>Standard section</vt:lpstr>
      <vt:lpstr>Service module</vt:lpstr>
      <vt:lpstr>Service module - 1.9 K L/L heat exchanger</vt:lpstr>
      <vt:lpstr>Service module - Connection to DFM</vt:lpstr>
      <vt:lpstr>Cryostat assembly and cold test sequence</vt:lpstr>
      <vt:lpstr>Schedule</vt:lpstr>
      <vt:lpstr>Summary</vt:lpstr>
      <vt:lpstr>Thank you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Arnaud Vande Craen</cp:lastModifiedBy>
  <cp:revision>102</cp:revision>
  <dcterms:created xsi:type="dcterms:W3CDTF">2016-02-12T10:02:27Z</dcterms:created>
  <dcterms:modified xsi:type="dcterms:W3CDTF">2019-03-12T09:30:38Z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