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58" r:id="rId3"/>
    <p:sldId id="259" r:id="rId4"/>
    <p:sldId id="270" r:id="rId5"/>
    <p:sldId id="261" r:id="rId6"/>
    <p:sldId id="271" r:id="rId7"/>
    <p:sldId id="274" r:id="rId8"/>
    <p:sldId id="272" r:id="rId9"/>
    <p:sldId id="266" r:id="rId10"/>
    <p:sldId id="273" r:id="rId11"/>
    <p:sldId id="275" r:id="rId12"/>
    <p:sldId id="265" r:id="rId13"/>
    <p:sldId id="25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83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506344D5-BC74-434C-9B94-9458D2DD68A1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tIns="45720" rIns="45720" bIns="45720" rtlCol="0" anchor="ctr">
            <a:normAutofit/>
          </a:bodyPr>
          <a:lstStyle>
            <a:lvl1pPr>
              <a:defRPr lang="en-US"/>
            </a:lvl1pPr>
          </a:lstStyle>
          <a:p>
            <a:fld id="{9EE76548-7410-42DE-979C-FC2578DC99F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12269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76548-7410-42DE-979C-FC2578DC9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730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76548-7410-42DE-979C-FC2578DC9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76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76548-7410-42DE-979C-FC2578DC9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615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76548-7410-42DE-979C-FC2578DC99F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80123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76548-7410-42DE-979C-FC2578DC9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252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6480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lang="en-US" sz="2000" b="0" kern="1200" spc="10" baseline="0" dirty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76548-7410-42DE-979C-FC2578DC9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347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76548-7410-42DE-979C-FC2578DC9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137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76548-7410-42DE-979C-FC2578DC9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978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76548-7410-42DE-979C-FC2578DC9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450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76548-7410-42DE-979C-FC2578DC9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418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96969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rgbClr val="777777"/>
                </a:solidFill>
              </a:defRPr>
            </a:lvl1pPr>
          </a:lstStyle>
          <a:p>
            <a:fld id="{9EE76548-7410-42DE-979C-FC2578DC9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8296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ransition>
    <p:fade thruBlk="1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8F4BC-4A46-4DC6-9729-6192D432AC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7205" y="1858224"/>
            <a:ext cx="9418320" cy="4041648"/>
          </a:xfrm>
        </p:spPr>
        <p:txBody>
          <a:bodyPr>
            <a:normAutofit/>
          </a:bodyPr>
          <a:lstStyle/>
          <a:p>
            <a:r>
              <a:rPr lang="en-US" sz="5400" dirty="0"/>
              <a:t>Machine Learning for Likelihood-Free Inference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537C2A-081F-4D93-8D75-3862C48209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7205" y="5909811"/>
            <a:ext cx="9418320" cy="1228476"/>
          </a:xfrm>
        </p:spPr>
        <p:txBody>
          <a:bodyPr/>
          <a:lstStyle/>
          <a:p>
            <a:r>
              <a:rPr lang="en-US" dirty="0"/>
              <a:t>Luc Le Pottier</a:t>
            </a:r>
            <a:br>
              <a:rPr lang="en-US" dirty="0"/>
            </a:br>
            <a:r>
              <a:rPr lang="en-US" dirty="0"/>
              <a:t>University of Michigan, CERN ATLAS Group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005F68-95ED-4334-B7E4-759477838E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65" y="325920"/>
            <a:ext cx="7620000" cy="37909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9504A0-24E7-40A6-83D1-A93AC116A7A8}"/>
              </a:ext>
            </a:extLst>
          </p:cNvPr>
          <p:cNvSpPr txBox="1"/>
          <p:nvPr/>
        </p:nvSpPr>
        <p:spPr>
          <a:xfrm>
            <a:off x="5994969" y="3839871"/>
            <a:ext cx="37717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J. </a:t>
            </a:r>
            <a:r>
              <a:rPr lang="en-US" sz="1200" dirty="0" err="1"/>
              <a:t>Brehmer</a:t>
            </a:r>
            <a:r>
              <a:rPr lang="en-US" sz="1200" dirty="0"/>
              <a:t> et al. ; adapted by APS/Alan </a:t>
            </a:r>
            <a:r>
              <a:rPr lang="en-US" sz="1200" dirty="0" err="1"/>
              <a:t>Stonebraker</a:t>
            </a:r>
            <a:endParaRPr lang="en-US" sz="1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2F6615-626C-4707-B1BE-69EE375A2E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6707" y="5329745"/>
            <a:ext cx="1175496" cy="119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454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lh3.googleusercontent.com/27r7ZoVM7zoTF1IYNF4p1VuMymsxN65q-qL-Js8z6IrEoBs2Snp7IC52N5D4Lcg9IbriJNeTq8r22jUbV1Qgr2XGaUQMbhGIUF7JoPOVpq5JQGR5rnd_G5Z5yu9zrP9OFB-BiTgzCAa9pQeAOGQsxqUQfhCdykbkbCgm8pTiRpA32RBobjA9-388Oav-a0a8ZWt7C1m8wFYT1Zhl_ytefZPeLbAj5CCmrFB9OagOSMke4VwObhNhMoVLd6h0wHvpy8IxF5_wvYgoknKfPwQO9hYXkIjaTL2L3mx9hGwIPpDb_dr1XaZQuxiT-BjHylASToh5Sssx0YGxMCRF-FeeR_ggO4XM8anMpNR8ALFDaEZ8XsDVh55PxIn6lki1qKyLEMgj1HxcX6rvmbRXt8rrC9m31unsfwepM_2Xo0RmGwxOdvNJ9Q3vPin7PeDIOVyX_wskOCLWtOAgWYvOXYDg4ZTu2PUdmYyPvHQRTQxjc5eIyjvJ_sVR7VwVToHi3fhtNhjmisNxUEMsIU7ib1dfuWdv5YVFmfZilFabB3gsh_Kt1hVYeGHKBvdZRecQRATTd-Ifw_D5G9ZRPks5fYLA4VArCD70nH51Z9w-1se27rLJnNiJccmVUMr6ECiP9bTUePIp_ZENiR9zzoGBwSlSwl5o8I1aI78=w1371-h1827-no">
            <a:extLst>
              <a:ext uri="{FF2B5EF4-FFF2-40B4-BE49-F238E27FC236}">
                <a16:creationId xmlns:a16="http://schemas.microsoft.com/office/drawing/2014/main" id="{5ACFE776-580A-4F02-B556-EABDFFAF00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9049" y="250222"/>
            <a:ext cx="3293195" cy="4388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802818-7773-44AA-8AC0-B88B5F443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3901" y="800679"/>
            <a:ext cx="9692640" cy="1325562"/>
          </a:xfrm>
        </p:spPr>
        <p:txBody>
          <a:bodyPr>
            <a:normAutofit fontScale="90000"/>
          </a:bodyPr>
          <a:lstStyle/>
          <a:p>
            <a:r>
              <a:rPr lang="en-US" sz="6000" dirty="0"/>
              <a:t>c</a:t>
            </a:r>
            <a:r>
              <a:rPr lang="en-US" sz="6000"/>
              <a:t>ulture</a:t>
            </a:r>
            <a:br>
              <a:rPr lang="en-US" sz="6000"/>
            </a:br>
            <a:r>
              <a:rPr lang="en-US" sz="6000"/>
              <a:t>stuff </a:t>
            </a:r>
            <a:endParaRPr lang="en-US" sz="6000" dirty="0"/>
          </a:p>
        </p:txBody>
      </p:sp>
      <p:pic>
        <p:nvPicPr>
          <p:cNvPr id="1026" name="Picture 2" descr="https://lh3.googleusercontent.com/F4DOtzDsC_7N4j6_SLj_s01GkkNHXvNg-cOKPL_9_cGtBMYvc_rg8Mf-SQPD8v7Mvd_BJgDK1Q1-Xci3NJbeUxw22LeeCVBxQaXtd06r0y7ao36-tBZAPO2V7RjoE07M1fvEcR7zDAsE-yllzLPw5r7RbZHrN8kY-WjL35N0PoINJr1aOaTo2G0CmikNUUHYYCgMM6rbp6VS65asnSFzjEMbSr4qT2b7LnuYtf88Bu7OEU-Dw4G_osBYCUTVAMSdNNvx-Ck614VVBmq3gBy5whBprnKNVypP-KxvuUi11zRAflCW5su9oOCB_v-Z7md0dl8vyQEzAgOgwT_OitGotZKwLoB6vnVhO2wfS9vXMjIjiKRWbgbsAGGmijn9WW7ZvKje72ZEt80IwH_GQZVTYTUhyIivbH-HAzO-CImoTtAimVg6wr05nuk_UQjngF4Z2QEd1NyMP7cPU_F2FnGXUoyI6ZTof7mhV-lWkgvjNHouo8JTCyRh8Y5xL-h4YhNQd7MFNrFqhnVnqZKzxPiIqQNQlWhw3cVIVDc3R3H7MkKSNu5H58RunOvVTuSOVXT0Xkn6wx5F1EzdIhAw0lSZWR5gS-hsJy7ot8vr6bY7K5j1Lsly2_tr-scDxxu10e4rGKGOIb9p1w9JxvDJqMK86PYdQR4pJdI=w3842-h1404-no">
            <a:extLst>
              <a:ext uri="{FF2B5EF4-FFF2-40B4-BE49-F238E27FC236}">
                <a16:creationId xmlns:a16="http://schemas.microsoft.com/office/drawing/2014/main" id="{83E4777C-6D0E-4B54-8682-4B3A553D0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06" y="3327846"/>
            <a:ext cx="8977151" cy="327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lh3.googleusercontent.com/Brbm1rs7Pp6ODCsAxUIdjzeKIf33k8RM11sbJegR60MDFdHT1DJ5_YozRkcL7Hr-hwLzAex171KSPaZaf91TJzdeHaFh9Ih_4MnxyHaSQ78H6bTqRXtL2q07ua9Be1hzxU09ufkW6B17OWIzjQHBjTDrbCD0cqpBuKeIjNnd3FBVYwR4CnZ9oRwFZeyZuXxLcVSeQr6-auceUse7xa9mpCXSOy96zAVtD1VA12sUcHNmyOU5q83z5_Esv31pdskfttb-v4sGQr2jA6o_hkXBPy9Sq4cHPe6EvE6q510dORNiRCrJejpfSKQc0ItWgP0x5J6W0cYEV5GD1AsuWwM1Q9YjqngQjroiFJDnB-4dbu5P72YgUFPznzod61xLQvXMx_2b35YbuOaL9SY86O552kclDMTD7q98t89opnMD5Rz-PSC08-WbEsCKc8wuzMbxwy-IIypHS2K2ANHFpul2sSp-X8Kcn9ZW1DbLYW_qk6nhFxdwqcssQMUhX3eVigQObjT2k7GN2v6_CYHd52OrHsuVAAG3sARfVPEyu-Y35Coy03IZz3nrgRdpYx4EMjj9SAEDpQ01LknaOEKOrF3bfvgh1QlZZHuDVvcLLGdkIGeZKEo1EC_FpTWelcK96VcLYIJTAOBWAAG_CaXGsfRkXLbv-vftU8g=w2437-h1827-no">
            <a:extLst>
              <a:ext uri="{FF2B5EF4-FFF2-40B4-BE49-F238E27FC236}">
                <a16:creationId xmlns:a16="http://schemas.microsoft.com/office/drawing/2014/main" id="{2F1FF985-4345-4732-86FC-57F76D4FD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21" y="255331"/>
            <a:ext cx="4233028" cy="317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0950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75F7D-9AF4-410E-9FBF-BD7FC3F3A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culture stuff 2.0 </a:t>
            </a:r>
          </a:p>
        </p:txBody>
      </p:sp>
      <p:pic>
        <p:nvPicPr>
          <p:cNvPr id="4" name="IMG_2510">
            <a:hlinkClick r:id="" action="ppaction://media"/>
            <a:extLst>
              <a:ext uri="{FF2B5EF4-FFF2-40B4-BE49-F238E27FC236}">
                <a16:creationId xmlns:a16="http://schemas.microsoft.com/office/drawing/2014/main" id="{4462383A-EA7E-4E04-BFFC-B5482145CCD5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096000" y="922984"/>
            <a:ext cx="3006010" cy="5343369"/>
          </a:xfrm>
        </p:spPr>
      </p:pic>
    </p:spTree>
    <p:extLst>
      <p:ext uri="{BB962C8B-B14F-4D97-AF65-F5344CB8AC3E}">
        <p14:creationId xmlns:p14="http://schemas.microsoft.com/office/powerpoint/2010/main" val="3241045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5F983-4E3F-49F0-AC24-D57998634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850" y="365760"/>
            <a:ext cx="9692640" cy="1325562"/>
          </a:xfrm>
        </p:spPr>
        <p:txBody>
          <a:bodyPr/>
          <a:lstStyle/>
          <a:p>
            <a:r>
              <a:rPr lang="en-US" dirty="0"/>
              <a:t>Questions? </a:t>
            </a:r>
          </a:p>
        </p:txBody>
      </p:sp>
    </p:spTree>
    <p:extLst>
      <p:ext uri="{BB962C8B-B14F-4D97-AF65-F5344CB8AC3E}">
        <p14:creationId xmlns:p14="http://schemas.microsoft.com/office/powerpoint/2010/main" val="16218833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71FF8-ED82-4665-B72B-3997A77CC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3121B-FEE7-49DD-AC40-F7EE7C22F7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 err="1"/>
              <a:t>Brehmer</a:t>
            </a:r>
            <a:r>
              <a:rPr lang="en-US" dirty="0"/>
              <a:t>, Johann, et al. “A Guide to Constraining Effective Field Theories with Machine Learning.” Physical Review D, vol. 98, no. 5, 2018, doi:10.1103/physrevd.98.052004.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Brehmer</a:t>
            </a:r>
            <a:r>
              <a:rPr lang="en-US" dirty="0"/>
              <a:t>, Johann, et al. “Likelihood-free inference with an improved cross-entropy estimator,” </a:t>
            </a:r>
            <a:r>
              <a:rPr lang="nn-NO" dirty="0"/>
              <a:t>arXiv:1808.00973v1 [stat.ML], 2 Aug 2018.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Brehmer</a:t>
            </a:r>
            <a:r>
              <a:rPr lang="en-US" dirty="0"/>
              <a:t>, J., </a:t>
            </a:r>
            <a:r>
              <a:rPr lang="en-US" dirty="0" err="1"/>
              <a:t>Louppe</a:t>
            </a:r>
            <a:r>
              <a:rPr lang="en-US" dirty="0"/>
              <a:t>, G., </a:t>
            </a:r>
            <a:r>
              <a:rPr lang="en-US" dirty="0" err="1"/>
              <a:t>Pavez</a:t>
            </a:r>
            <a:r>
              <a:rPr lang="en-US" dirty="0"/>
              <a:t>, J., &amp; Cranmer, K. (2018). Mining gold from implicit models to improve likelihood-free inference. </a:t>
            </a:r>
            <a:r>
              <a:rPr lang="en-US" dirty="0" err="1"/>
              <a:t>CoRR</a:t>
            </a:r>
            <a:r>
              <a:rPr lang="en-US" dirty="0"/>
              <a:t>, abs/1805.12244.</a:t>
            </a:r>
          </a:p>
        </p:txBody>
      </p:sp>
    </p:spTree>
    <p:extLst>
      <p:ext uri="{BB962C8B-B14F-4D97-AF65-F5344CB8AC3E}">
        <p14:creationId xmlns:p14="http://schemas.microsoft.com/office/powerpoint/2010/main" val="1762612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28308-8218-47FD-8446-4B850EA89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5C6DF8-4C1F-4702-8218-901F21058E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Project Intro</a:t>
            </a:r>
          </a:p>
          <a:p>
            <a:r>
              <a:rPr lang="en-US" sz="2400" dirty="0"/>
              <a:t>Project Update (issues, previous work)</a:t>
            </a:r>
          </a:p>
          <a:p>
            <a:r>
              <a:rPr lang="en-US" sz="2400" dirty="0"/>
              <a:t>Goals for the stay</a:t>
            </a:r>
          </a:p>
          <a:p>
            <a:r>
              <a:rPr lang="en-US" sz="2400" dirty="0"/>
              <a:t>Culture</a:t>
            </a:r>
          </a:p>
        </p:txBody>
      </p:sp>
    </p:spTree>
    <p:extLst>
      <p:ext uri="{BB962C8B-B14F-4D97-AF65-F5344CB8AC3E}">
        <p14:creationId xmlns:p14="http://schemas.microsoft.com/office/powerpoint/2010/main" val="3670927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7D3F0-A556-45C7-BC37-CFAD186C2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363" y="-323392"/>
            <a:ext cx="9692640" cy="1325562"/>
          </a:xfrm>
        </p:spPr>
        <p:txBody>
          <a:bodyPr/>
          <a:lstStyle/>
          <a:p>
            <a:r>
              <a:rPr lang="en-US" dirty="0"/>
              <a:t>Brief Intro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83DFBA-490E-449B-9157-ACFDD00EFA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733" y="1045700"/>
            <a:ext cx="10207885" cy="585376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Working under Dr. </a:t>
            </a:r>
            <a:r>
              <a:rPr lang="en-US" sz="2000" dirty="0" err="1">
                <a:solidFill>
                  <a:schemeClr val="tx1">
                    <a:lumMod val="65000"/>
                  </a:schemeClr>
                </a:solidFill>
              </a:rPr>
              <a:t>Tancredi</a:t>
            </a: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 Carli on ATLAS data analysis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Trying to measure </a:t>
            </a:r>
            <a:r>
              <a:rPr lang="en-US" sz="2000" b="1" dirty="0"/>
              <a:t>Effective Field Theory </a:t>
            </a:r>
            <a:br>
              <a:rPr lang="en-US" sz="2000" b="1" dirty="0"/>
            </a:b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(EFT) parameters and constrain possible</a:t>
            </a:r>
            <a:br>
              <a:rPr lang="en-US" sz="2000" dirty="0">
                <a:solidFill>
                  <a:schemeClr val="tx1">
                    <a:lumMod val="6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models of physics BSM</a:t>
            </a:r>
          </a:p>
          <a:p>
            <a:pPr>
              <a:spcAft>
                <a:spcPts val="0"/>
              </a:spcAft>
            </a:pP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Do this by training deep neural networks to approximate the </a:t>
            </a:r>
            <a:r>
              <a:rPr lang="en-US" sz="2000" b="1" dirty="0"/>
              <a:t>likelihood function</a:t>
            </a:r>
            <a:r>
              <a:rPr lang="en-US" sz="2000" b="1" dirty="0">
                <a:solidFill>
                  <a:schemeClr val="tx1">
                    <a:lumMod val="65000"/>
                  </a:schemeClr>
                </a:solidFill>
              </a:rPr>
              <a:t>, </a:t>
            </a: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using the </a:t>
            </a:r>
            <a:r>
              <a:rPr lang="en-US" sz="2000" b="1" dirty="0"/>
              <a:t>joint likelihood ratio </a:t>
            </a: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and </a:t>
            </a:r>
            <a:r>
              <a:rPr lang="en-US" sz="2000" b="1" dirty="0"/>
              <a:t>joint score</a:t>
            </a: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 as added parameters to our loss functions.</a:t>
            </a:r>
          </a:p>
          <a:p>
            <a:pPr marL="0" indent="0">
              <a:spcAft>
                <a:spcPts val="0"/>
              </a:spcAft>
              <a:buNone/>
            </a:pPr>
            <a:br>
              <a:rPr lang="en-US" sz="2000" dirty="0">
                <a:solidFill>
                  <a:schemeClr val="tx1">
                    <a:lumMod val="65000"/>
                  </a:schemeClr>
                </a:solidFill>
              </a:rPr>
            </a:br>
            <a:endParaRPr lang="en-US" sz="2000" dirty="0">
              <a:solidFill>
                <a:schemeClr val="tx1">
                  <a:lumMod val="65000"/>
                </a:schemeClr>
              </a:solidFill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Scales well to high dimensional observable/parameter spaces, unlike many previous methods</a:t>
            </a:r>
          </a:p>
          <a:p>
            <a:pPr>
              <a:spcAft>
                <a:spcPts val="0"/>
              </a:spcAft>
            </a:pPr>
            <a:endParaRPr lang="en-US" sz="2000" dirty="0">
              <a:solidFill>
                <a:schemeClr val="tx1">
                  <a:lumMod val="65000"/>
                </a:schemeClr>
              </a:solidFill>
            </a:endParaRPr>
          </a:p>
          <a:p>
            <a:pPr>
              <a:spcAft>
                <a:spcPts val="0"/>
              </a:spcAft>
            </a:pPr>
            <a:endParaRPr lang="en-US" sz="2000" dirty="0">
              <a:solidFill>
                <a:schemeClr val="tx1">
                  <a:lumMod val="65000"/>
                </a:schemeClr>
              </a:solidFill>
            </a:endParaRPr>
          </a:p>
        </p:txBody>
      </p:sp>
      <p:pic>
        <p:nvPicPr>
          <p:cNvPr id="12" name="Picture 11" descr="A picture containing object&#10;&#10;Description automatically generated">
            <a:extLst>
              <a:ext uri="{FF2B5EF4-FFF2-40B4-BE49-F238E27FC236}">
                <a16:creationId xmlns:a16="http://schemas.microsoft.com/office/drawing/2014/main" id="{A8765D99-20B4-4DFD-A995-CBCFDAD28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141" y="1492595"/>
            <a:ext cx="4188822" cy="975857"/>
          </a:xfrm>
          <a:prstGeom prst="rect">
            <a:avLst/>
          </a:prstGeom>
        </p:spPr>
      </p:pic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2F7392F0-AC09-48F1-B7E2-7F9F306264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84" y="3539634"/>
            <a:ext cx="3091485" cy="680126"/>
          </a:xfrm>
          <a:prstGeom prst="rect">
            <a:avLst/>
          </a:prstGeom>
        </p:spPr>
      </p:pic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57DE681E-B451-463D-9908-84E752FCFC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51" y="3483437"/>
            <a:ext cx="3952338" cy="800348"/>
          </a:xfrm>
          <a:prstGeom prst="rect">
            <a:avLst/>
          </a:prstGeom>
        </p:spPr>
      </p:pic>
      <p:pic>
        <p:nvPicPr>
          <p:cNvPr id="15" name="Picture 14" descr="A picture containing object&#10;&#10;Description automatically generated">
            <a:extLst>
              <a:ext uri="{FF2B5EF4-FFF2-40B4-BE49-F238E27FC236}">
                <a16:creationId xmlns:a16="http://schemas.microsoft.com/office/drawing/2014/main" id="{F3E58FC5-A0F0-47FF-B070-12C372485A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576" y="5121458"/>
            <a:ext cx="8625130" cy="118507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C2CFCE5-6162-4987-A64F-E49FF11C7C31}"/>
              </a:ext>
            </a:extLst>
          </p:cNvPr>
          <p:cNvSpPr txBox="1"/>
          <p:nvPr/>
        </p:nvSpPr>
        <p:spPr>
          <a:xfrm>
            <a:off x="1758732" y="6014142"/>
            <a:ext cx="29450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ALICE Method Cross-Entropy </a:t>
            </a:r>
          </a:p>
          <a:p>
            <a:r>
              <a:rPr lang="en-US" sz="1600" dirty="0"/>
              <a:t>Estimator-based loss function</a:t>
            </a:r>
          </a:p>
        </p:txBody>
      </p:sp>
    </p:spTree>
    <p:extLst>
      <p:ext uri="{BB962C8B-B14F-4D97-AF65-F5344CB8AC3E}">
        <p14:creationId xmlns:p14="http://schemas.microsoft.com/office/powerpoint/2010/main" val="569975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7D3F0-A556-45C7-BC37-CFAD186C2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363" y="-323392"/>
            <a:ext cx="9692640" cy="1325562"/>
          </a:xfrm>
        </p:spPr>
        <p:txBody>
          <a:bodyPr/>
          <a:lstStyle/>
          <a:p>
            <a:r>
              <a:rPr lang="en-US" dirty="0"/>
              <a:t>Progress thus far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83DFBA-490E-449B-9157-ACFDD00EFA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550" y="1004233"/>
            <a:ext cx="10207885" cy="585376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2400" dirty="0">
                <a:solidFill>
                  <a:schemeClr val="tx1">
                    <a:lumMod val="65000"/>
                  </a:schemeClr>
                </a:solidFill>
              </a:rPr>
              <a:t>Using the </a:t>
            </a:r>
            <a:r>
              <a:rPr lang="en-US" sz="2400" dirty="0" err="1">
                <a:solidFill>
                  <a:schemeClr val="tx1">
                    <a:lumMod val="65000"/>
                  </a:schemeClr>
                </a:solidFill>
              </a:rPr>
              <a:t>MadMiner</a:t>
            </a:r>
            <a:r>
              <a:rPr lang="en-US" sz="2400" dirty="0">
                <a:solidFill>
                  <a:schemeClr val="tx1">
                    <a:lumMod val="65000"/>
                  </a:schemeClr>
                </a:solidFill>
              </a:rPr>
              <a:t> machine learning toolkit </a:t>
            </a:r>
            <a:r>
              <a:rPr lang="en-US" sz="2400" baseline="30000" dirty="0">
                <a:solidFill>
                  <a:schemeClr val="tx1">
                    <a:lumMod val="65000"/>
                  </a:schemeClr>
                </a:solidFill>
              </a:rPr>
              <a:t>(1, 2, 3) </a:t>
            </a:r>
            <a:r>
              <a:rPr lang="en-US" sz="2400" dirty="0">
                <a:solidFill>
                  <a:schemeClr val="tx1">
                    <a:lumMod val="65000"/>
                  </a:schemeClr>
                </a:solidFill>
              </a:rPr>
              <a:t>, with an implementation of the ALICE algorithm, claimed to be one of the more ‘sample-efficient’ algorithms (good for testing and debugging).</a:t>
            </a:r>
            <a:r>
              <a:rPr lang="en-US" sz="2400" baseline="30000" dirty="0">
                <a:solidFill>
                  <a:schemeClr val="tx1">
                    <a:lumMod val="65000"/>
                  </a:schemeClr>
                </a:solidFill>
              </a:rPr>
              <a:t>(2)</a:t>
            </a:r>
            <a:br>
              <a:rPr lang="en-US" sz="2400" baseline="30000" dirty="0">
                <a:solidFill>
                  <a:schemeClr val="tx1">
                    <a:lumMod val="65000"/>
                  </a:schemeClr>
                </a:solidFill>
              </a:rPr>
            </a:br>
            <a:endParaRPr lang="en-US" sz="2400" dirty="0">
              <a:solidFill>
                <a:schemeClr val="tx1">
                  <a:lumMod val="65000"/>
                </a:schemeClr>
              </a:solidFill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2400" dirty="0">
                <a:solidFill>
                  <a:schemeClr val="tx1">
                    <a:lumMod val="65000"/>
                  </a:schemeClr>
                </a:solidFill>
              </a:rPr>
              <a:t>Problem Introduction (January)</a:t>
            </a:r>
            <a:br>
              <a:rPr lang="en-US" sz="2400" dirty="0">
                <a:solidFill>
                  <a:schemeClr val="tx1">
                    <a:lumMod val="65000"/>
                  </a:schemeClr>
                </a:solidFill>
              </a:rPr>
            </a:br>
            <a:endParaRPr lang="en-US" sz="2400" dirty="0">
              <a:solidFill>
                <a:schemeClr val="tx1">
                  <a:lumMod val="65000"/>
                </a:schemeClr>
              </a:solidFill>
            </a:endParaRP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Finished with a python module for testing ML </a:t>
            </a:r>
            <a:br>
              <a:rPr lang="en-US" sz="2000" dirty="0">
                <a:solidFill>
                  <a:schemeClr val="tx1">
                    <a:lumMod val="6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algorithms on arbitrary-dimensional ‘toy’ </a:t>
            </a:r>
            <a:br>
              <a:rPr lang="en-US" sz="2000" dirty="0">
                <a:solidFill>
                  <a:schemeClr val="tx1">
                    <a:lumMod val="6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processes</a:t>
            </a:r>
            <a:br>
              <a:rPr lang="en-US" sz="2000" dirty="0">
                <a:solidFill>
                  <a:schemeClr val="tx1">
                    <a:lumMod val="65000"/>
                  </a:schemeClr>
                </a:solidFill>
              </a:rPr>
            </a:br>
            <a:endParaRPr lang="en-US" sz="2000" dirty="0">
              <a:solidFill>
                <a:schemeClr val="tx1">
                  <a:lumMod val="65000"/>
                </a:schemeClr>
              </a:solidFill>
            </a:endParaRP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Validated precision results of various algorithm </a:t>
            </a:r>
            <a:br>
              <a:rPr lang="en-US" sz="2000" dirty="0">
                <a:solidFill>
                  <a:schemeClr val="tx1">
                    <a:lumMod val="6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using the tractable likelihoods of these toy </a:t>
            </a:r>
            <a:br>
              <a:rPr lang="en-US" sz="2000" dirty="0">
                <a:solidFill>
                  <a:schemeClr val="tx1">
                    <a:lumMod val="6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processes</a:t>
            </a:r>
            <a:br>
              <a:rPr lang="en-US" sz="2000" dirty="0">
                <a:solidFill>
                  <a:schemeClr val="tx1">
                    <a:lumMod val="65000"/>
                  </a:schemeClr>
                </a:solidFill>
              </a:rPr>
            </a:br>
            <a:endParaRPr lang="en-US" sz="2000" dirty="0">
              <a:solidFill>
                <a:schemeClr val="tx1">
                  <a:lumMod val="65000"/>
                </a:schemeClr>
              </a:solidFill>
            </a:endParaRP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Made clear that ALICES is a good algorithm </a:t>
            </a:r>
            <a:br>
              <a:rPr lang="en-US" sz="2000" dirty="0">
                <a:solidFill>
                  <a:schemeClr val="tx1">
                    <a:lumMod val="6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to start with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2ADA03D-B781-4BF3-8964-F602934509F9}"/>
              </a:ext>
            </a:extLst>
          </p:cNvPr>
          <p:cNvGrpSpPr/>
          <p:nvPr/>
        </p:nvGrpSpPr>
        <p:grpSpPr>
          <a:xfrm>
            <a:off x="6410166" y="2370260"/>
            <a:ext cx="4236269" cy="4035983"/>
            <a:chOff x="7168738" y="232713"/>
            <a:chExt cx="4604647" cy="4567887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8134520-74F5-45F4-9B82-F66E75ABB10E}"/>
                </a:ext>
              </a:extLst>
            </p:cNvPr>
            <p:cNvSpPr/>
            <p:nvPr/>
          </p:nvSpPr>
          <p:spPr>
            <a:xfrm>
              <a:off x="7168738" y="232713"/>
              <a:ext cx="4604647" cy="4567887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w</a:t>
              </a:r>
            </a:p>
          </p:txBody>
        </p:sp>
        <p:pic>
          <p:nvPicPr>
            <p:cNvPr id="19" name="Picture 2">
              <a:extLst>
                <a:ext uri="{FF2B5EF4-FFF2-40B4-BE49-F238E27FC236}">
                  <a16:creationId xmlns:a16="http://schemas.microsoft.com/office/drawing/2014/main" id="{F5D95919-C4AA-4827-9BC9-0DCA5D173C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8739" y="524533"/>
              <a:ext cx="4276067" cy="42760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12711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38D97-BDB3-4B76-898B-A0EC1FC76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125" y="-482678"/>
            <a:ext cx="9692640" cy="1325562"/>
          </a:xfrm>
        </p:spPr>
        <p:txBody>
          <a:bodyPr/>
          <a:lstStyle/>
          <a:p>
            <a:r>
              <a:rPr lang="en-US" dirty="0"/>
              <a:t>Progress thus far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94E7D5-667A-4686-A330-D5AA608C4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653" y="842884"/>
            <a:ext cx="9879370" cy="5529011"/>
          </a:xfrm>
        </p:spPr>
        <p:txBody>
          <a:bodyPr>
            <a:normAutofit/>
          </a:bodyPr>
          <a:lstStyle/>
          <a:p>
            <a:r>
              <a:rPr lang="en-US" sz="2600" dirty="0" err="1">
                <a:solidFill>
                  <a:schemeClr val="tx1">
                    <a:lumMod val="65000"/>
                  </a:schemeClr>
                </a:solidFill>
              </a:rPr>
              <a:t>ttH</a:t>
            </a:r>
            <a:r>
              <a:rPr lang="en-US" sz="2600" dirty="0">
                <a:solidFill>
                  <a:schemeClr val="tx1">
                    <a:lumMod val="65000"/>
                  </a:schemeClr>
                </a:solidFill>
              </a:rPr>
              <a:t> Process joint-likelihood ratio estimation (February – present)</a:t>
            </a:r>
            <a:br>
              <a:rPr lang="en-US" sz="2600" dirty="0">
                <a:solidFill>
                  <a:schemeClr val="tx1">
                    <a:lumMod val="65000"/>
                  </a:schemeClr>
                </a:solidFill>
              </a:rPr>
            </a:br>
            <a:endParaRPr lang="en-US" sz="2600" dirty="0">
              <a:solidFill>
                <a:schemeClr val="tx1">
                  <a:lumMod val="65000"/>
                </a:schemeClr>
              </a:solidFill>
            </a:endParaRPr>
          </a:p>
          <a:p>
            <a:pPr lvl="1"/>
            <a:r>
              <a:rPr lang="en-US" sz="2200" dirty="0">
                <a:solidFill>
                  <a:schemeClr val="tx1">
                    <a:lumMod val="65000"/>
                  </a:schemeClr>
                </a:solidFill>
              </a:rPr>
              <a:t>Measuring whether process has Charge conjugation-Parity (CP) symmetry (antiparticles + flipped coordinates) </a:t>
            </a:r>
            <a:br>
              <a:rPr lang="en-US" sz="2200" dirty="0">
                <a:solidFill>
                  <a:schemeClr val="tx1">
                    <a:lumMod val="65000"/>
                  </a:schemeClr>
                </a:solidFill>
              </a:rPr>
            </a:br>
            <a:endParaRPr lang="en-US" sz="2200" dirty="0">
              <a:solidFill>
                <a:schemeClr val="tx1">
                  <a:lumMod val="65000"/>
                </a:schemeClr>
              </a:solidFill>
            </a:endParaRPr>
          </a:p>
          <a:p>
            <a:pPr lvl="1"/>
            <a:r>
              <a:rPr lang="en-US" sz="2400" dirty="0">
                <a:solidFill>
                  <a:schemeClr val="tx1">
                    <a:lumMod val="65000"/>
                  </a:schemeClr>
                </a:solidFill>
              </a:rPr>
              <a:t>2 observables, one parameter in this case</a:t>
            </a:r>
          </a:p>
          <a:p>
            <a:pPr lvl="2"/>
            <a:r>
              <a:rPr lang="en-US" sz="2000" dirty="0">
                <a:solidFill>
                  <a:schemeClr val="tx1"/>
                </a:solidFill>
              </a:rPr>
              <a:t>x_0, pseudo-scalar </a:t>
            </a: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observable, Higgs boson in SM</a:t>
            </a:r>
          </a:p>
          <a:p>
            <a:pPr lvl="2"/>
            <a:r>
              <a:rPr lang="en-US" sz="2000" dirty="0" err="1">
                <a:solidFill>
                  <a:schemeClr val="tx1"/>
                </a:solidFill>
              </a:rPr>
              <a:t>Delta_t_tbar</a:t>
            </a: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 observable, the angle between the t </a:t>
            </a:r>
            <a:br>
              <a:rPr lang="en-US" sz="2000" dirty="0">
                <a:solidFill>
                  <a:schemeClr val="tx1">
                    <a:lumMod val="6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and </a:t>
            </a:r>
            <a:r>
              <a:rPr lang="en-US" sz="2000" dirty="0" err="1">
                <a:solidFill>
                  <a:schemeClr val="tx1">
                    <a:lumMod val="65000"/>
                  </a:schemeClr>
                </a:solidFill>
              </a:rPr>
              <a:t>tbar</a:t>
            </a: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 jets </a:t>
            </a:r>
            <a:endParaRPr lang="en-US" sz="1800" dirty="0">
              <a:solidFill>
                <a:schemeClr val="tx1">
                  <a:lumMod val="65000"/>
                </a:schemeClr>
              </a:solidFill>
            </a:endParaRPr>
          </a:p>
          <a:p>
            <a:pPr lvl="2"/>
            <a:r>
              <a:rPr lang="en-US" sz="2000" dirty="0">
                <a:solidFill>
                  <a:schemeClr val="tx1"/>
                </a:solidFill>
              </a:rPr>
              <a:t>Cos(alpha), </a:t>
            </a: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parameter, parameterization of CP sym.</a:t>
            </a:r>
            <a:br>
              <a:rPr lang="en-US" sz="2000" dirty="0">
                <a:solidFill>
                  <a:schemeClr val="tx1">
                    <a:lumMod val="65000"/>
                  </a:schemeClr>
                </a:solidFill>
              </a:rPr>
            </a:br>
            <a:endParaRPr lang="en-US" sz="2200" dirty="0">
              <a:solidFill>
                <a:schemeClr val="tx1">
                  <a:lumMod val="65000"/>
                </a:schemeClr>
              </a:solidFill>
            </a:endParaRPr>
          </a:p>
          <a:p>
            <a:pPr lvl="1"/>
            <a:r>
              <a:rPr lang="en-US" sz="2200" dirty="0">
                <a:solidFill>
                  <a:schemeClr val="tx1">
                    <a:lumMod val="65000"/>
                  </a:schemeClr>
                </a:solidFill>
              </a:rPr>
              <a:t>Small scale =&gt; good interaction to start with</a:t>
            </a:r>
            <a:br>
              <a:rPr lang="en-US" sz="2200" dirty="0">
                <a:solidFill>
                  <a:schemeClr val="tx1">
                    <a:lumMod val="65000"/>
                  </a:schemeClr>
                </a:solidFill>
              </a:rPr>
            </a:br>
            <a:endParaRPr lang="en-US" sz="2200" dirty="0">
              <a:solidFill>
                <a:schemeClr val="tx1">
                  <a:lumMod val="65000"/>
                </a:schemeClr>
              </a:solidFill>
            </a:endParaRPr>
          </a:p>
          <a:p>
            <a:pPr lvl="1"/>
            <a:r>
              <a:rPr lang="en-US" sz="2200" dirty="0">
                <a:solidFill>
                  <a:schemeClr val="tx1">
                    <a:lumMod val="65000"/>
                  </a:schemeClr>
                </a:solidFill>
              </a:rPr>
              <a:t>Promising interaction </a:t>
            </a:r>
            <a:r>
              <a:rPr lang="en-US" sz="2200" dirty="0" err="1">
                <a:solidFill>
                  <a:schemeClr val="tx1">
                    <a:lumMod val="65000"/>
                  </a:schemeClr>
                </a:solidFill>
              </a:rPr>
              <a:t>wrt</a:t>
            </a:r>
            <a:r>
              <a:rPr lang="en-US" sz="2200" dirty="0">
                <a:solidFill>
                  <a:schemeClr val="tx1">
                    <a:lumMod val="65000"/>
                  </a:schemeClr>
                </a:solidFill>
              </a:rPr>
              <a:t> discovery; mass of </a:t>
            </a:r>
            <a:br>
              <a:rPr lang="en-US" sz="2200" dirty="0">
                <a:solidFill>
                  <a:schemeClr val="tx1">
                    <a:lumMod val="65000"/>
                  </a:schemeClr>
                </a:solidFill>
              </a:rPr>
            </a:br>
            <a:r>
              <a:rPr lang="en-US" sz="2200" dirty="0">
                <a:solidFill>
                  <a:schemeClr val="tx1">
                    <a:lumMod val="65000"/>
                  </a:schemeClr>
                </a:solidFill>
              </a:rPr>
              <a:t>constituent particles / </a:t>
            </a:r>
            <a:r>
              <a:rPr lang="en-US" sz="2200" dirty="0" err="1">
                <a:solidFill>
                  <a:schemeClr val="tx1">
                    <a:lumMod val="65000"/>
                  </a:schemeClr>
                </a:solidFill>
              </a:rPr>
              <a:t>ttH</a:t>
            </a:r>
            <a:r>
              <a:rPr lang="en-US" sz="2200" dirty="0">
                <a:solidFill>
                  <a:schemeClr val="tx1">
                    <a:lumMod val="65000"/>
                  </a:schemeClr>
                </a:solidFill>
              </a:rPr>
              <a:t> coupling strength</a:t>
            </a:r>
            <a:br>
              <a:rPr lang="en-US" sz="2200" dirty="0">
                <a:solidFill>
                  <a:schemeClr val="tx1">
                    <a:lumMod val="65000"/>
                  </a:schemeClr>
                </a:solidFill>
              </a:rPr>
            </a:br>
            <a:r>
              <a:rPr lang="en-US" sz="2200" dirty="0">
                <a:solidFill>
                  <a:schemeClr val="tx1">
                    <a:lumMod val="65000"/>
                  </a:schemeClr>
                </a:solidFill>
              </a:rPr>
              <a:t>could give interesting hints for new physics.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FF77CDE-08BF-4F16-B272-A47ABDA32A63}"/>
              </a:ext>
            </a:extLst>
          </p:cNvPr>
          <p:cNvSpPr txBox="1">
            <a:spLocks/>
          </p:cNvSpPr>
          <p:nvPr/>
        </p:nvSpPr>
        <p:spPr>
          <a:xfrm>
            <a:off x="671875" y="1343763"/>
            <a:ext cx="5663224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tx1">
                  <a:lumMod val="65000"/>
                </a:schemeClr>
              </a:solidFill>
            </a:endParaRPr>
          </a:p>
        </p:txBody>
      </p:sp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54377C30-37A4-4556-AC2C-2CDC74F163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804" y="2493691"/>
            <a:ext cx="3415582" cy="26941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9E7BC0-86F9-47EC-8ED4-2E8525E8FEF5}"/>
              </a:ext>
            </a:extLst>
          </p:cNvPr>
          <p:cNvSpPr txBox="1"/>
          <p:nvPr/>
        </p:nvSpPr>
        <p:spPr>
          <a:xfrm>
            <a:off x="8783022" y="4872738"/>
            <a:ext cx="590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/ 17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B4554C-8BA5-4CFC-9D59-3F39BC80442F}"/>
              </a:ext>
            </a:extLst>
          </p:cNvPr>
          <p:cNvSpPr txBox="1"/>
          <p:nvPr/>
        </p:nvSpPr>
        <p:spPr>
          <a:xfrm>
            <a:off x="7897525" y="5272038"/>
            <a:ext cx="2361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Leading order Feynman</a:t>
            </a:r>
          </a:p>
        </p:txBody>
      </p:sp>
    </p:spTree>
    <p:extLst>
      <p:ext uri="{BB962C8B-B14F-4D97-AF65-F5344CB8AC3E}">
        <p14:creationId xmlns:p14="http://schemas.microsoft.com/office/powerpoint/2010/main" val="1379427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38D97-BDB3-4B76-898B-A0EC1FC76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125" y="-482678"/>
            <a:ext cx="9692640" cy="1325562"/>
          </a:xfrm>
        </p:spPr>
        <p:txBody>
          <a:bodyPr/>
          <a:lstStyle/>
          <a:p>
            <a:r>
              <a:rPr lang="en-US" dirty="0"/>
              <a:t>Progress thus far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94E7D5-667A-4686-A330-D5AA608C4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50" y="920233"/>
            <a:ext cx="6349942" cy="552901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 err="1">
                <a:solidFill>
                  <a:schemeClr val="tx1">
                    <a:lumMod val="65000"/>
                  </a:schemeClr>
                </a:solidFill>
              </a:rPr>
              <a:t>ttH</a:t>
            </a:r>
            <a:r>
              <a:rPr lang="en-US" sz="2400" dirty="0">
                <a:solidFill>
                  <a:schemeClr val="tx1">
                    <a:lumMod val="65000"/>
                  </a:schemeClr>
                </a:solidFill>
              </a:rPr>
              <a:t> Process joint-likelihood ratio estimation </a:t>
            </a:r>
          </a:p>
          <a:p>
            <a:pPr lvl="1">
              <a:lnSpc>
                <a:spcPct val="100000"/>
              </a:lnSpc>
            </a:pPr>
            <a:r>
              <a:rPr lang="en-US" sz="2200" dirty="0">
                <a:solidFill>
                  <a:schemeClr val="tx1">
                    <a:lumMod val="65000"/>
                  </a:schemeClr>
                </a:solidFill>
              </a:rPr>
              <a:t>Almost finished with another python module</a:t>
            </a:r>
            <a:br>
              <a:rPr lang="en-US" sz="2200" dirty="0">
                <a:solidFill>
                  <a:schemeClr val="tx1">
                    <a:lumMod val="65000"/>
                  </a:schemeClr>
                </a:solidFill>
              </a:rPr>
            </a:br>
            <a:r>
              <a:rPr lang="en-US" sz="2200" dirty="0">
                <a:solidFill>
                  <a:schemeClr val="tx1">
                    <a:lumMod val="65000"/>
                  </a:schemeClr>
                </a:solidFill>
              </a:rPr>
              <a:t>for </a:t>
            </a:r>
            <a:r>
              <a:rPr lang="en-US" sz="2200" dirty="0" err="1">
                <a:solidFill>
                  <a:schemeClr val="tx1">
                    <a:lumMod val="65000"/>
                  </a:schemeClr>
                </a:solidFill>
              </a:rPr>
              <a:t>MadMiner</a:t>
            </a:r>
            <a:r>
              <a:rPr lang="en-US" sz="2200" dirty="0">
                <a:solidFill>
                  <a:schemeClr val="tx1">
                    <a:lumMod val="65000"/>
                  </a:schemeClr>
                </a:solidFill>
              </a:rPr>
              <a:t> scripting</a:t>
            </a:r>
          </a:p>
          <a:p>
            <a:pPr lvl="2">
              <a:lnSpc>
                <a:spcPct val="100000"/>
              </a:lnSpc>
              <a:spcBef>
                <a:spcPts val="1200"/>
              </a:spcBef>
            </a:pP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Python object/scripting utility which wraps ML </a:t>
            </a:r>
            <a:br>
              <a:rPr lang="en-US" sz="2000" dirty="0">
                <a:solidFill>
                  <a:schemeClr val="tx1">
                    <a:lumMod val="6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functions and centralizes process differences in </a:t>
            </a:r>
            <a:br>
              <a:rPr lang="en-US" sz="2000" dirty="0">
                <a:solidFill>
                  <a:schemeClr val="tx1">
                    <a:lumMod val="6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a single set of backend files</a:t>
            </a:r>
          </a:p>
          <a:p>
            <a:pPr lvl="2">
              <a:lnSpc>
                <a:spcPct val="100000"/>
              </a:lnSpc>
              <a:spcBef>
                <a:spcPts val="1200"/>
              </a:spcBef>
            </a:pP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Allows quick scripting and safe setup of large </a:t>
            </a:r>
            <a:br>
              <a:rPr lang="en-US" sz="2000" dirty="0">
                <a:solidFill>
                  <a:schemeClr val="tx1">
                    <a:lumMod val="6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batch jobs (full control of logging/exception</a:t>
            </a:r>
            <a:br>
              <a:rPr lang="en-US" sz="2000" dirty="0">
                <a:solidFill>
                  <a:schemeClr val="tx1">
                    <a:lumMod val="6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handling =&gt; quicker debug)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sz="2200" dirty="0">
                <a:solidFill>
                  <a:schemeClr val="tx1">
                    <a:lumMod val="65000"/>
                  </a:schemeClr>
                </a:solidFill>
              </a:rPr>
              <a:t>Running many batch jobs to determine ideal</a:t>
            </a:r>
            <a:br>
              <a:rPr lang="en-US" sz="2200" dirty="0">
                <a:solidFill>
                  <a:schemeClr val="tx1">
                    <a:lumMod val="65000"/>
                  </a:schemeClr>
                </a:solidFill>
              </a:rPr>
            </a:br>
            <a:r>
              <a:rPr lang="en-US" sz="2200" dirty="0">
                <a:solidFill>
                  <a:schemeClr val="tx1">
                    <a:lumMod val="65000"/>
                  </a:schemeClr>
                </a:solidFill>
              </a:rPr>
              <a:t>sample augmentation ratios </a:t>
            </a:r>
            <a:br>
              <a:rPr lang="en-US" sz="2200" dirty="0">
                <a:solidFill>
                  <a:schemeClr val="tx1">
                    <a:lumMod val="65000"/>
                  </a:schemeClr>
                </a:solidFill>
              </a:rPr>
            </a:br>
            <a:r>
              <a:rPr lang="en-US" sz="2200" dirty="0">
                <a:solidFill>
                  <a:schemeClr val="tx1">
                    <a:lumMod val="65000"/>
                  </a:schemeClr>
                </a:solidFill>
              </a:rPr>
              <a:t>(generated : augmented events)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sz="2200" dirty="0">
                <a:solidFill>
                  <a:schemeClr val="tx1">
                    <a:lumMod val="65000"/>
                  </a:schemeClr>
                </a:solidFill>
              </a:rPr>
              <a:t>Working on lxplus7 (condor) and flashy (UBC servers)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FF77CDE-08BF-4F16-B272-A47ABDA32A63}"/>
              </a:ext>
            </a:extLst>
          </p:cNvPr>
          <p:cNvSpPr txBox="1">
            <a:spLocks/>
          </p:cNvSpPr>
          <p:nvPr/>
        </p:nvSpPr>
        <p:spPr>
          <a:xfrm>
            <a:off x="671875" y="1343763"/>
            <a:ext cx="5663224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tx1">
                  <a:lumMod val="6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9E7BC0-86F9-47EC-8ED4-2E8525E8FEF5}"/>
              </a:ext>
            </a:extLst>
          </p:cNvPr>
          <p:cNvSpPr txBox="1"/>
          <p:nvPr/>
        </p:nvSpPr>
        <p:spPr>
          <a:xfrm>
            <a:off x="8783022" y="4872738"/>
            <a:ext cx="590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/ 17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D74028-30FF-4845-A0CB-09603BB0EF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401" y="197548"/>
            <a:ext cx="5600049" cy="28000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A4465BB-3D0B-43D4-BBFB-6C6A0169F1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401" y="3517530"/>
            <a:ext cx="5600049" cy="280002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C426796-E1F2-48C2-B968-E8F9C6F62393}"/>
              </a:ext>
            </a:extLst>
          </p:cNvPr>
          <p:cNvSpPr txBox="1"/>
          <p:nvPr/>
        </p:nvSpPr>
        <p:spPr>
          <a:xfrm>
            <a:off x="8212037" y="6317554"/>
            <a:ext cx="23230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Poor sample augmentation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63E88A-5C58-4F69-9903-B1F1CF2AC12F}"/>
              </a:ext>
            </a:extLst>
          </p:cNvPr>
          <p:cNvSpPr txBox="1"/>
          <p:nvPr/>
        </p:nvSpPr>
        <p:spPr>
          <a:xfrm>
            <a:off x="8182380" y="2952398"/>
            <a:ext cx="23823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Good sample augmentation</a:t>
            </a:r>
          </a:p>
        </p:txBody>
      </p:sp>
    </p:spTree>
    <p:extLst>
      <p:ext uri="{BB962C8B-B14F-4D97-AF65-F5344CB8AC3E}">
        <p14:creationId xmlns:p14="http://schemas.microsoft.com/office/powerpoint/2010/main" val="4020496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38D97-BDB3-4B76-898B-A0EC1FC76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125" y="-482678"/>
            <a:ext cx="9692640" cy="1325562"/>
          </a:xfrm>
        </p:spPr>
        <p:txBody>
          <a:bodyPr/>
          <a:lstStyle/>
          <a:p>
            <a:r>
              <a:rPr lang="en-US" dirty="0"/>
              <a:t>Progress thus far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FF77CDE-08BF-4F16-B272-A47ABDA32A63}"/>
              </a:ext>
            </a:extLst>
          </p:cNvPr>
          <p:cNvSpPr txBox="1">
            <a:spLocks/>
          </p:cNvSpPr>
          <p:nvPr/>
        </p:nvSpPr>
        <p:spPr>
          <a:xfrm>
            <a:off x="671875" y="1343763"/>
            <a:ext cx="5663224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tx1">
                  <a:lumMod val="6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9E7BC0-86F9-47EC-8ED4-2E8525E8FEF5}"/>
              </a:ext>
            </a:extLst>
          </p:cNvPr>
          <p:cNvSpPr txBox="1"/>
          <p:nvPr/>
        </p:nvSpPr>
        <p:spPr>
          <a:xfrm>
            <a:off x="8783022" y="4872738"/>
            <a:ext cx="590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/ 17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426796-E1F2-48C2-B968-E8F9C6F62393}"/>
              </a:ext>
            </a:extLst>
          </p:cNvPr>
          <p:cNvSpPr txBox="1"/>
          <p:nvPr/>
        </p:nvSpPr>
        <p:spPr>
          <a:xfrm>
            <a:off x="7194173" y="5953646"/>
            <a:ext cx="23230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Poor sample augmentation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63E88A-5C58-4F69-9903-B1F1CF2AC12F}"/>
              </a:ext>
            </a:extLst>
          </p:cNvPr>
          <p:cNvSpPr txBox="1"/>
          <p:nvPr/>
        </p:nvSpPr>
        <p:spPr>
          <a:xfrm>
            <a:off x="1767228" y="5953646"/>
            <a:ext cx="23823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Good sample augmentation</a:t>
            </a:r>
          </a:p>
        </p:txBody>
      </p:sp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DC3BABE2-626B-4793-9622-275251D816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505" y="1081239"/>
            <a:ext cx="4768408" cy="4768408"/>
          </a:xfrm>
          <a:prstGeom prst="rect">
            <a:avLst/>
          </a:prstGeom>
        </p:spPr>
      </p:pic>
      <p:pic>
        <p:nvPicPr>
          <p:cNvPr id="12" name="Picture 11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EE64CA11-A371-4F7C-8EE4-706759E6C3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16" y="1081239"/>
            <a:ext cx="4768408" cy="476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22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38D97-BDB3-4B76-898B-A0EC1FC76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125" y="-482678"/>
            <a:ext cx="9692640" cy="1325562"/>
          </a:xfrm>
        </p:spPr>
        <p:txBody>
          <a:bodyPr/>
          <a:lstStyle/>
          <a:p>
            <a:r>
              <a:rPr lang="en-US" dirty="0"/>
              <a:t>Problems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94E7D5-667A-4686-A330-D5AA608C4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50" y="920233"/>
            <a:ext cx="10955374" cy="181846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 err="1">
                <a:solidFill>
                  <a:schemeClr val="tx1">
                    <a:lumMod val="65000"/>
                  </a:schemeClr>
                </a:solidFill>
              </a:rPr>
              <a:t>ttH</a:t>
            </a:r>
            <a:r>
              <a:rPr lang="en-US" sz="2400" dirty="0">
                <a:solidFill>
                  <a:schemeClr val="tx1">
                    <a:lumMod val="65000"/>
                  </a:schemeClr>
                </a:solidFill>
              </a:rPr>
              <a:t> CP parity parameterization is limited to the range [0, 1], with simulation benchmarks at the boundary points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chemeClr val="tx1">
                    <a:lumMod val="65000"/>
                  </a:schemeClr>
                </a:solidFill>
              </a:rPr>
              <a:t>This results in strange likelihood functions; correct predictions, but very poor variances </a:t>
            </a:r>
          </a:p>
          <a:p>
            <a:pPr>
              <a:lnSpc>
                <a:spcPct val="100000"/>
              </a:lnSpc>
            </a:pPr>
            <a:endParaRPr lang="en-US" sz="2400" dirty="0">
              <a:solidFill>
                <a:schemeClr val="tx1">
                  <a:lumMod val="65000"/>
                </a:schemeClr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FF77CDE-08BF-4F16-B272-A47ABDA32A63}"/>
              </a:ext>
            </a:extLst>
          </p:cNvPr>
          <p:cNvSpPr txBox="1">
            <a:spLocks/>
          </p:cNvSpPr>
          <p:nvPr/>
        </p:nvSpPr>
        <p:spPr>
          <a:xfrm>
            <a:off x="671875" y="1343763"/>
            <a:ext cx="5663224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tx1">
                  <a:lumMod val="6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9E7BC0-86F9-47EC-8ED4-2E8525E8FEF5}"/>
              </a:ext>
            </a:extLst>
          </p:cNvPr>
          <p:cNvSpPr txBox="1"/>
          <p:nvPr/>
        </p:nvSpPr>
        <p:spPr>
          <a:xfrm>
            <a:off x="8783022" y="4872738"/>
            <a:ext cx="590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/ 17</a:t>
            </a:r>
          </a:p>
        </p:txBody>
      </p:sp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CD7C6BE6-D9E8-47B5-8A5F-CAB4A0938E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56" y="2849282"/>
            <a:ext cx="4373805" cy="3644837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C6F7E88-F9EF-41BC-A887-4744BB26846A}"/>
              </a:ext>
            </a:extLst>
          </p:cNvPr>
          <p:cNvSpPr txBox="1">
            <a:spLocks/>
          </p:cNvSpPr>
          <p:nvPr/>
        </p:nvSpPr>
        <p:spPr>
          <a:xfrm>
            <a:off x="5004426" y="2644680"/>
            <a:ext cx="6094498" cy="3927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400" dirty="0">
                <a:solidFill>
                  <a:schemeClr val="tx1">
                    <a:lumMod val="65000"/>
                  </a:schemeClr>
                </a:solidFill>
              </a:rPr>
              <a:t>Extrapolated variances from log-likelihood ratio are both nonlinear and terrible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chemeClr val="tx1">
                    <a:lumMod val="65000"/>
                  </a:schemeClr>
                </a:solidFill>
              </a:rPr>
              <a:t>Generating more samples, augmented samples, and training models to further investigate this problem</a:t>
            </a:r>
          </a:p>
          <a:p>
            <a:pPr>
              <a:lnSpc>
                <a:spcPct val="100000"/>
              </a:lnSpc>
            </a:pPr>
            <a:endParaRPr lang="en-US" sz="2400" dirty="0">
              <a:solidFill>
                <a:schemeClr val="tx1">
                  <a:lumMod val="65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2400" dirty="0">
              <a:solidFill>
                <a:schemeClr val="tx1">
                  <a:lumMod val="65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2400" dirty="0">
              <a:solidFill>
                <a:schemeClr val="tx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858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38D97-BDB3-4B76-898B-A0EC1FC76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596" y="-240631"/>
            <a:ext cx="9692640" cy="1325562"/>
          </a:xfrm>
        </p:spPr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94E7D5-667A-4686-A330-D5AA608C4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4297" y="1207971"/>
            <a:ext cx="9879370" cy="5080769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>
                    <a:lumMod val="65000"/>
                  </a:schemeClr>
                </a:solidFill>
              </a:rPr>
              <a:t>Successfully model </a:t>
            </a:r>
            <a:r>
              <a:rPr lang="en-US" sz="2400" dirty="0" err="1">
                <a:solidFill>
                  <a:schemeClr val="tx1">
                    <a:lumMod val="65000"/>
                  </a:schemeClr>
                </a:solidFill>
              </a:rPr>
              <a:t>ttH</a:t>
            </a:r>
            <a:r>
              <a:rPr lang="en-US" sz="2400" dirty="0">
                <a:solidFill>
                  <a:schemeClr val="tx1">
                    <a:lumMod val="65000"/>
                  </a:schemeClr>
                </a:solidFill>
              </a:rPr>
              <a:t> interaction likelihood function, with believable variances</a:t>
            </a:r>
          </a:p>
          <a:p>
            <a:pPr lvl="1"/>
            <a:r>
              <a:rPr lang="en-US" sz="2200" dirty="0">
                <a:solidFill>
                  <a:schemeClr val="tx1">
                    <a:lumMod val="65000"/>
                  </a:schemeClr>
                </a:solidFill>
              </a:rPr>
              <a:t>Verify result precision with Fisher information</a:t>
            </a:r>
          </a:p>
          <a:p>
            <a:pPr marL="274320" lvl="1" indent="0">
              <a:buNone/>
            </a:pPr>
            <a:endParaRPr lang="en-US" sz="2400" dirty="0">
              <a:solidFill>
                <a:schemeClr val="tx1">
                  <a:lumMod val="65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lumMod val="65000"/>
                  </a:schemeClr>
                </a:solidFill>
              </a:rPr>
              <a:t>Extend methodology to higher dimensional EFT interactions</a:t>
            </a:r>
          </a:p>
          <a:p>
            <a:pPr lvl="1"/>
            <a:r>
              <a:rPr lang="en-US" sz="2200" dirty="0">
                <a:solidFill>
                  <a:schemeClr val="tx1">
                    <a:lumMod val="65000"/>
                  </a:schemeClr>
                </a:solidFill>
              </a:rPr>
              <a:t>Streamline setup and predict theory parameters for a wide variety of models and interactions</a:t>
            </a:r>
          </a:p>
          <a:p>
            <a:pPr lvl="1"/>
            <a:endParaRPr lang="en-US" sz="2200" dirty="0">
              <a:solidFill>
                <a:schemeClr val="tx1">
                  <a:lumMod val="65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lumMod val="65000"/>
                  </a:schemeClr>
                </a:solidFill>
              </a:rPr>
              <a:t>Eventually hope to develop a reliable procedure for constraining new EFT theories using these machine learning algorithms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9E7BC0-86F9-47EC-8ED4-2E8525E8FEF5}"/>
              </a:ext>
            </a:extLst>
          </p:cNvPr>
          <p:cNvSpPr txBox="1"/>
          <p:nvPr/>
        </p:nvSpPr>
        <p:spPr>
          <a:xfrm>
            <a:off x="8139642" y="6143625"/>
            <a:ext cx="590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/ 17</a:t>
            </a:r>
          </a:p>
        </p:txBody>
      </p:sp>
    </p:spTree>
    <p:extLst>
      <p:ext uri="{BB962C8B-B14F-4D97-AF65-F5344CB8AC3E}">
        <p14:creationId xmlns:p14="http://schemas.microsoft.com/office/powerpoint/2010/main" val="1849541990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B4B30"/>
      </a:accent2>
      <a:accent3>
        <a:srgbClr val="B5AE53"/>
      </a:accent3>
      <a:accent4>
        <a:srgbClr val="6F6A7A"/>
      </a:accent4>
      <a:accent5>
        <a:srgbClr val="E8B54D"/>
      </a:accent5>
      <a:accent6>
        <a:srgbClr val="8A7952"/>
      </a:accent6>
      <a:hlink>
        <a:srgbClr val="9F9F0B"/>
      </a:hlink>
      <a:folHlink>
        <a:srgbClr val="B2B2B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866257B-E5CE-4C43-9210-F2DE76BE10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385</Words>
  <Application>Microsoft Office PowerPoint</Application>
  <PresentationFormat>Widescreen</PresentationFormat>
  <Paragraphs>71</Paragraphs>
  <Slides>13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Wingdings 2</vt:lpstr>
      <vt:lpstr>View</vt:lpstr>
      <vt:lpstr>Machine Learning for Likelihood-Free Inference</vt:lpstr>
      <vt:lpstr>Outline</vt:lpstr>
      <vt:lpstr>Brief Intro</vt:lpstr>
      <vt:lpstr>Progress thus far</vt:lpstr>
      <vt:lpstr>Progress thus far</vt:lpstr>
      <vt:lpstr>Progress thus far</vt:lpstr>
      <vt:lpstr>Progress thus far</vt:lpstr>
      <vt:lpstr>Problems</vt:lpstr>
      <vt:lpstr>Future Work</vt:lpstr>
      <vt:lpstr>culture stuff </vt:lpstr>
      <vt:lpstr>culture stuff 2.0 </vt:lpstr>
      <vt:lpstr>Questions? 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Machine Learning for Likelihood-Free Inference</dc:title>
  <dc:creator>Luc Le Pottier</dc:creator>
  <cp:lastModifiedBy>Luc Le Pottier</cp:lastModifiedBy>
  <cp:revision>206</cp:revision>
  <dcterms:created xsi:type="dcterms:W3CDTF">2019-02-11T15:20:15Z</dcterms:created>
  <dcterms:modified xsi:type="dcterms:W3CDTF">2019-03-12T14:07:21Z</dcterms:modified>
</cp:coreProperties>
</file>