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7" r:id="rId3"/>
    <p:sldId id="257" r:id="rId4"/>
    <p:sldId id="279" r:id="rId5"/>
    <p:sldId id="276" r:id="rId6"/>
    <p:sldId id="263" r:id="rId7"/>
    <p:sldId id="277" r:id="rId8"/>
    <p:sldId id="278" r:id="rId9"/>
    <p:sldId id="268" r:id="rId10"/>
    <p:sldId id="264" r:id="rId11"/>
    <p:sldId id="280" r:id="rId12"/>
    <p:sldId id="265" r:id="rId13"/>
    <p:sldId id="266" r:id="rId14"/>
    <p:sldId id="271" r:id="rId15"/>
    <p:sldId id="281" r:id="rId16"/>
    <p:sldId id="274" r:id="rId17"/>
    <p:sldId id="270" r:id="rId18"/>
    <p:sldId id="272" r:id="rId19"/>
    <p:sldId id="282" r:id="rId20"/>
    <p:sldId id="283" r:id="rId21"/>
    <p:sldId id="291" r:id="rId22"/>
    <p:sldId id="284" r:id="rId23"/>
    <p:sldId id="290" r:id="rId24"/>
    <p:sldId id="285" r:id="rId25"/>
    <p:sldId id="286" r:id="rId26"/>
    <p:sldId id="287" r:id="rId27"/>
    <p:sldId id="288" r:id="rId28"/>
    <p:sldId id="289" r:id="rId29"/>
    <p:sldId id="292" r:id="rId30"/>
    <p:sldId id="297" r:id="rId31"/>
    <p:sldId id="293" r:id="rId32"/>
    <p:sldId id="294" r:id="rId33"/>
    <p:sldId id="295" r:id="rId34"/>
    <p:sldId id="296"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31"/>
    <p:restoredTop sz="94643"/>
  </p:normalViewPr>
  <p:slideViewPr>
    <p:cSldViewPr snapToGrid="0" snapToObjects="1">
      <p:cViewPr varScale="1">
        <p:scale>
          <a:sx n="109" d="100"/>
          <a:sy n="109" d="100"/>
        </p:scale>
        <p:origin x="200"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2-11T08:44:31.921"/>
    </inkml:context>
    <inkml:brush xml:id="br0">
      <inkml:brushProperty name="width" value="0.05" units="cm"/>
      <inkml:brushProperty name="height" value="0.05" units="cm"/>
      <inkml:brushProperty name="color" value="#E71224"/>
    </inkml:brush>
  </inkml:definitions>
  <inkml:trace contextRef="#ctx0" brushRef="#br0">1235 4707 24575,'70'0'0,"5"0"0,17 0-1693,-32 0 0,3 0 1693,7 0 0,3 0 0,15 0 0,2 0-1050,4 0 1,2 0 1049,-29 0 0,1 0 0,0 0 0,29-1 0,-1 2 0,0 5 0,-2 4 0,-5 2 0,-3 4 0,-3 5 0,-3 4 106,-8 0 0,-3 1-106,-14-2 0,0 1 0,12 4 0,-5 1-315,-2 8 315,0-10 0,-2-1 0,-6 9 0,27 1 1409,-21-2-1409,-4-8 2514,-9-7-2514,0-2 1241,-5-5-1241,4 0 424,-6-6-424,-7-2 0,22-5 0,-24 0 0,24 0 0,-22 0 0,6 0 0,1 0 0,0 0 0,-7 0 0,5 0 0,-5 0 0,0 0 0,-1-5 0,-7-1 0,7-12 0,-5-7 0,12 10 0,19-16 0,32 5-1002,-26 6 1,4-3 1001,8-4 0,3 1 0,16-3 0,2 1-1261,-6 3 1,3 2 1260,-21 7 0,2-1 0,-2 2 0,27-5 0,-3 2 0,2 2 0,-3 1-802,-11 2 1,-3 0 801,1 3 0,-2 2 0,-8-1 0,-2 0 0,5 4 0,1 0 0,-6 1 0,-1 1-460,0 2 0,1 2 460,0-1 0,-1 0 0,-4 0 0,-1 0 0,-11 0 0,1 0 0,19 0 0,-1 0 0,-19 0 0,-1 0 0,23-3 0,0-1 728,-21-1 1,-2 1-729,-1 0 0,1-1 0,-1-2 0,1 0 604,11 3 1,2-2-605,5-6 0,3-1-110,14-1 1,3-1 109,-1-3 0,1-1 0,6-1 0,0 2 0,-4 2 0,-4 2 0,-16 5 0,1-1 0,20-4 0,-4 3 0,9 6 0,-19-4 0,0 0 584,17 9-584,-43 0 0,0 0 0,40 0 0,-11 0 0,-9 0 0,-8 0 0,-3 0 1168,-7 0-1168,-7 0 2240,-9 6-2240,-8-5 608,-7 4-608,-5 0 0,4-4 0,-10 4 0,10-5 0,0 0 0,9 0 0,-2 0 0,1 0 0,-7 0 0,0 0 0,1 0 0,-1 0 0,-6 0 0,5 0 0,-10 0 0,4 0 0,1 0 0,0 0 0,1 0 0,10 0 0,-9 0 0,11 0 0,-2-10 0,-4 7 0,4-7 0,-10 10 0,-2 0 0,0 0 0,-3 0 0,3 0 0,-5 0 0,-1 0 0,1 0 0,0 0 0,-1 0 0,1 5 0,-5 1 0,3 5 0,-3 4 0,5 2 0,1 6 0,-1 0 0,1 7 0,1 16 0,6 3 0,3 13 0,5 0 0,-6-7 0,6 15 0,-5-14 0,0 14 0,3-14 0,-9 14 0,3-22 0,7 36 0,-11-38 0,17 38 0,-17-43 0,12 27 0,-12-11 0,10 0 0,-10 3 0,11-5 0,-11 0 0,12 15 0,-6-14 0,0-1 0,-2-10 0,-1 9 0,-4-19 0,4 18 0,-12-34 0,5 10 0,-5-12 0,6 6 0,0 1 0,0 5 0,-1-4 0,1 5 0,-5-1 0,-2-4 0,-5 5 0,0-13 0,0 5 0,0-10 0,0 10 0,0-4 0,0 11 0,0 2 0,6 14 0,-5 10 0,12 9 0,-5 17 0,7 1 0,-1-7 0,1 13 0,6-22 0,-5 15 0,11-9 0,-11-8 0,10-3 0,-6-14 0,0-9 0,-3-8 0,-6-12 0,-4 10 0,-2-2 0,-5 11 0,0 8 0,5-6 0,2 6 0,0-7 0,4-7 0,-10-1 0,9-13 0,-9 0 0,4-7 0,-5 1 0,0 0 0,0-1 0,-11-4 0,-1-1 0,-12 0 0,1-3 0,-7 3 0,-1-5 0,-7 0 0,0 0 0,-7 0 0,6 0 0,-6 0 0,0 0 0,5 0 0,-5 0 0,0 0 0,6 0 0,-6 0 0,7 0 0,0 0 0,7 0 0,-5 0 0,4 0 0,-5 0 0,-1 0 0,0 0 0,0 0 0,1 0 0,-1 0 0,-7 0 0,-2 0 0,-7 0 0,0 0 0,0 0 0,0 6 0,0-5 0,0 11 0,0-10 0,-17 9 0,21-4 0,-19 0 0,14-1 0,-1-6 0,-6 5 0,0-3 0,6 4 0,-6-6 0,8 0 0,7 5 0,-5-3 0,12 3 0,2-5 0,8 0 0,12 0 0,-3 0 0,9 5 0,-4-4 0,5 4 0,1-5 0,-13 0 0,-10 0 0,-7 0 0,-5 0 0,-8 0 0,-3 0 0,-35 0 0,6 0-282,34-3 0,0-1 282,-41 3 0,42-9 0,-1-2 0,-1 7 0,0 0-993,-10-11 1,-1 0 992,5 7 0,0 0 0,-4-7 0,0 0-462,0 7 1,0 0 461,4-6 0,0-1 0,-5 3 0,2 0 0,3-3 0,2 0 0,-1 0 0,0-1 0,4 1 0,2 1-91,-33-9 91,-4 2 0,22 8 0,-15-1 479,17 7-479,9 1 1925,10 7-1925,7 0 1050,7 0-1050,1 0 109,0 0-109,6 0 0,-6 0 0,6 0 0,1 0 0,0 6 0,5 0 0,-4 5 0,10-5 0,-4 4 0,5-4 0,0 0 0,-12-1 0,-10-5 0,-14 0 0,-7 12 0,-16 4 0,-6 6-470,27-3 1,-3-1 469,0-8 0,0 0 0,-4 8 0,-2 1 0,-4-5 0,0-2 0,5 5 0,-2-1-691,-14-3 0,0 1 691,8 2 0,0-1 0,-8-4 0,-2-2 0,0 3 0,1 1 0,3-4 0,2-1 0,9 0 0,1 0-370,-2 1 1,2-1 369,-36 7 0,38-10 0,0-1 0,5 3 0,0 0 0,1-6 0,1 0 0,-42 5-345,9-6 345,2 0 0,9 0 0,8 0 820,-22 0-820,33 0 1363,-16 0-1363,31 0 816,7 0-816,1 0 406,7 0-406,0 0 0,-1 0 0,1 0 0,0 0 0,-1 0 0,1 0 0,0 0 0,-5 0 0,9 0 0,-3 0 0,21 0 0,2 0 0,5-4 0,-11 2 0,-22-2 0,-13 4 0,-14-6 0,0-2 0,-17-6 0,-4-1-444,25 11 0,-2 0 444,1-4 0,-2 2 0,-3 4 0,-1 2 0,0-4 0,0 1 0,-5 2 0,0 2 0,-1-1 0,-1 0 0,-4 0 0,-1 0 0,0 0 0,1 0-634,-1 0 1,0 0 633,1 0 0,-1 0 0,0 0 0,1 0 0,4 0 0,1 0 0,11-1 0,-1 2 0,-14 2 0,3 2 0,-10 3 0,14-1 0,1 2-231,-17 5 231,-15 1 0,8 0 0,2 0 0,17-1 0,-6 0 0,14-6 0,-14 4 820,14-10-820,-6 4 1308,15-6-1308,-5 0 258,12 0-258,-5 0 0,7 0 0,1 0 0,5 0 0,3 0 0,0 0 0,10 0 0,-2 0 0,5 0 0,4 0 0,-5 0 0,1 0 0,4 0 0,-10 0 0,4 0 0,0 0 0,-4 0 0,5 0 0,-7 0 0,1 0 0,0 0 0,-1 0 0,1 0 0,-11 0 0,8 0 0,-2 0 0,6 0 0,10 0 0,-4 0 0,5 0 0,5-10 0,1-3 0,5-17 0,0-1 0,0-7 0,6-7 0,1-2 0,13-7 0,-5 0 0,11-8 0,-11 6 0,5-6 0,-6 8 0,-1 8 0,0-7 0,0 14 0,0-13 0,-1 12 0,2-12 0,-1 5 0,-6 0 0,6-13 0,-12 11 0,11-5 0,-11 1 0,5 7 0,-6-1 0,6-5 0,-5 5 0,5 0 0,0-5 0,2-19 0,5 18 0,-6-23 0,5 29 0,-5-7 0,1 8 0,3 1 0,-10 7 0,11 0 0,-6 0 0,1 7 0,5-5 0,-11 5 0,10-7 0,-4 0 0,5 0 0,-5 1 0,5-1 0,0-17 0,-4 13 0,9-12 0,-10 16 0,0 7 0,4-5 0,-10 4 0,10 1 0,-4-5 0,5 4 0,0 1 0,0 1 0,0 1 0,0 4 0,0-5 0,-1 7 0,6-11 0,-4 14 0,3-7 0,-5 10 0,0 5 0,0-4 0,0 5 0,0-5 0,0 3 0,0-3 0,-1 5 0,1 0 0,0 1 0,-1-1 0,1 0 0,-5 0 0,4 5 0,-9-4 0,8 9 0,-8-8 0,9 7 0,-9-7 0,9 3 0,-4-5 0,4 0 0,1 0 0,-5 1 0,3-1 0,-3 0 0,0 0 0,4 0 0,-4 0 0,0 1 0,3-1 0,-8 0 0,9 0 0,-4 0 0,5-5 0,0 4 0,0-10 0,1-2 0,-1-1 0,7-12 0,-4 6 0,10-7 0,-5 1 0,5 5 0,-5-4 0,3 11 0,-8-11 0,3 11 0,-5-5 0,0 7 0,-1 5 0,-5-8 0,-1 12 0,0-7 0,-4 10 0,4 5 0,-5 1 0</inkml:trace>
  <inkml:trace contextRef="#ctx0" brushRef="#br0" timeOffset="8764">2941 341 24575,'-19'47'0,"-17"15"0,7-20 0,-19 14 0,13-9 0,-5-5 0,-3 13 0,9-14 0,1-1 0,8-3 0,2-13 0,-1 6 0,5-7 0,-3-5 0,9 4 0,-3-9 0,4 8 0,1-9 0,0 10 0,-6-4 0,5 0 0,0 3 0,2-3 0,4 5 0,-6-5 0,1 4 0,4-10 0,-3 9 0,9-3 0,-9 5 0,3 0 0,1-1 0,-4 1 0,8 0 0,-8 0 0,4-5 0,0 4 0,-5-4 0,10-1 0,-9 5 0,8-10 0,-3 4 0,5-5 0,0 0 0,0-1 0,0 1 0,0 0 0,0 0 0,0-1 0,0 1 0,0 5 0,0 2 0,0-1 0,0 12 0,0-10 0,5 10 0,2 1 0,5-5 0,0-1 0,-1-2 0,5-5 0,-3 1 0,9-1 0,-5-1 0,7-3 0,-1 4 0,-6-6 0,5 0 0,-4-5 0,-1 4 0,5-8 0,-10 2 0,5-4 0,-1 0 0,1 0 0,6 0 0,-7 0 0,6 0 0,-10 0 0,10 0 0,-4 0 0,5 0 0,7 0 0,1 0 0,14 0 0,-6 0 0,13 0 0,-5 0 0,7-6 0,-8 5 0,-1-11 0,-7 11 0,10-11 0,-8 11 0,1-10 0,-11 10 0,-7-4 0,0 5 0,1 0 0,-1 0 0,0-5 0,0 3 0,7-3 0,-5 5 0,11 0 0,-12 0 0,36 0 0,-22 0 0,30 0 0,-21 0 0,7 0 0,0 0 0,8 0 0,-7 0 0,7 0 0,-8 6 0,-7-5 0,5 11 0,-19-10 0,10 9 0,-12-9 0,1 8 0,8-3 0,-15-1 0,3 0 0,-6-6 0,-10 0 0,10 0 0,-4 0 0,5 5 0,0-4 0,0 4 0,7-5 0,-5 5 0,11-3 0,-5 3 0,14-5 0,-6 0 0,13-6 0,-29-1 0,1-5 0,-24 2 0,10 4 0,25 1 0,24 5 0,-5-7 0,6-2-816,4 3 0,3 0 816,14-7 0,1-1 0,-5 5 0,-3 1 0,-9 2 0,-2 2 0,5-1 0,-4 2-760,33 3 760,-36 0 0,0 0 0,33 0 0,-1 0-132,-21 0 132,-2 0 0,-6 0 0,0 0 1555,6 0-1555,-14 0 820,14 0-820,-22 0 149,12 0-149,-13 0 0,0 0 0,-3 0 0,-6 0 0,0 0 0,-1 0 0,1 0 0,0 0 0,-1 0 0,1 0 0,7 0 0,1 0 0,8 0 0,0 0 0,0 0 0,17 0 0,4 0 0,-25 0 0,1 0 0,26 0 0,21 0 0,-24 0 0,9 0 0,-2 0 0,-17 0 0,-2 0 0,-16 0 0,7 0 0,-14 5 0,6 2 0,0 0 0,-6 4 0,6-9 0,0 9 0,-12-9 0,10 4 0,-12-6 0,0 5 0,-1-4 0,0 10 0,1-10 0,0 5 0,12 0 0,-10-5 0,22 5 0,-21-6 0,6 0 0,-17 0 0,-5 0 0,4 0 0,-10 0 0,4 0 0,-5 0 0,0 0 0,-1 0 0,1 0 0,0 0 0,-1 0 0,1-5 0,0-1 0,0-10 0,0-2 0,1-11 0,0-3 0,1-13 0,0 6 0,0-13 0,0 12 0,-1 1 0,0 3 0,0 11 0,-5-4 0,-2 5 0,1-5 0,-5-3 0,5-13 0,-6 6 0,0-6 0,0 0 0,0 5 0,0-5 0,0 7 0,0 1 0,0-1 0,0-7 0,0-10 0,0-1 0,0-14 0,0 14 0,0-14 0,0-10 0,0 19 0,0-8 0,0 32 0,0 11 0,0-3 0,0 17 0,0-4 0,0 5 0,0 0 0,0 0 0,-5 5 0,-1-3 0,-5 8 0,0-9 0,-5 4 0,-2-1 0,-5-3 0,5 4 0,-4-6 0,-2 6 0,-1-4 0,-11 8 0,4-8 0,-5 8 0,-1-9 0,-7 10 0,5-5 0,-5 6 0,0 0 0,6 0 0,-6 0 0,7 0 0,0 0 0,1 0 0,5 0 0,-4 0 0,11 0 0,-5 0 0,1 0 0,4 0 0,-5 0 0,7 0 0,-1 0 0,1 0 0,5 0 0,-4 0 0,5 0 0,0 0 0,1 0 0,5 0 0,0 0 0,-5 0 0,4 0 0,-4 0 0,-1 0 0,-1 0 0,1 0 0,-5 0 0,4 0 0,0 0 0,-4 0 0,4 0 0,-5 0 0,0 0 0,-7 0 0,-1 0 0,-7 0 0,-15 0 0,-4 0 0,0 6 0,-3 1 0,5 6 0,-9 1 0,-8 7 0,8 0 0,-6 8 0,6-8 0,-24 12 0,20-16 0,-3 13 0,27-16 0,6 4 0,0-5 0,0-1 0,7 1 0,-5-1 0,11-6 0,-11 0 0,11-1 0,1-4 0,7 5 0,1-6 0,-8 0 0,-8 0 0,-5 0 0,-8-6 0,-2-2 0,0 1 0,-5-5 0,12 4 0,-12-5 0,5 0 0,-7-7 0,0 5 0,0-4 0,0 5 0,0-5 0,0 4 0,0-5 0,8 7 0,1-6 0,0 5 0,5-4 0,-5 5 0,7 0 0,1 0 0,-1 1 0,0-6 0,-17-7 0,13 4 0,-14-8 0,25 15 0,-5-4 0,11 1 0,-5 9 0,12-7 0,-4 8 0,10 1 0,-10-4 0,10 9 0,-4-5 0,5 6 0,0 0 0,0 0 0,0 0 0,1 0 0,-1 0 0,0 5 0,0 1 0,0 5 0,0 0 0,-5 0 0,3 5 0,-9-3 0,4 9 0,-11-3 0,-10 6 0,6-6 0,-18 6 0,11-5 0,-22 8 0,6-7 0,-6-1 0,8-6 0,0-1 0,0 1 0,7-7 0,2-1 0,7-6 0,7 0 0,1 0 0,7 0 0,0 0 0,5 0 0,-4 0 0,10 0 0,-5 0 0,7 0 0,-1 0 0,-5 0 0,4 0 0,-4 0 0,6 0 0,-1 0 0,0 0 0,0 0 0,0 0 0,0 0 0,1 0 0,-1 0 0,0 0 0,0 0 0,-5 0 0,4 0 0,-10 0 0,9 0 0,-3 0 0,0 0 0,3 0 0,-3 0 0,5 0 0,0 0 0,1 0 0,-1 0 0,0 0 0,-5 0 0,-2 0 0,0 0 0,-4 0 0,4 0 0,-5 0 0,0 0 0,-1 0 0,1 0 0,5 0 0,-4 0 0,10 0 0,-4 0 0,5 0 0,-5 0 0,3 0 0,-9 0 0,10 0 0,-4 0 0,-1 0 0,5 0 0,-4 0 0,5 0 0,0-5 0,0 4 0,1-4 0,-1 5 0,0 0 0,0 0 0,0 0 0,0 0 0,1 0 0,-1 0 0,0 0 0,0 0 0,0 0 0,1 0 0,-1 0 0,0 0 0,0 0 0,5 5 0,1 1 0,0 0 0,-1-1 0,-4-5 0,-1 0 0,0 0 0,0 0 0,0 0 0,0 0 0,1 0 0,-1 0 0,0 0 0,-5 0 0,3 0 0,-3 0 0,5 0 0,0 0 0,5 0 0,2 0 0</inkml:trace>
  <inkml:trace contextRef="#ctx0" brushRef="#br0" timeOffset="-11034.732">9472 1177 24575,'10'-6'0,"10"1"0,18 5 0,9 0 0,7 0 0,-1 0 0,1 6 0,0 2 0,8-1 0,-6 5 0,14-4 0,-14 5 0,14 2 0,-7-1 0,1-1 0,-2 1 0,0-6 0,-6 4 0,-1-5 0,-3 6 0,-6 0 0,8-6 0,-7 5 0,-2-5 0,0 6 0,-6-6 0,13 5 0,-13-5 0,14 0 0,-14 4 0,6-9 0,-8 9 0,1-10 0,0 5 0,-7-1 0,22-4 0,-18 4 0,19-5 0,-22 0 0,4 0 0,-12 0 0,12 0 0,-11 0 0,11 0 0,-5 0 0,1 0 0,4 0 0,-5 0 0,7 0 0,16-11 0,-12 3 0,6-10 0,-12 11 0,-12-4 0,6 5 0,-7-1 0,-5-3 0,4 9 0,-5-9 0,6 4 0,1-1 0,-1-3 0,-5 4 0,3-1 0,-9-2 0,15 3 0,-14 0 0,8 1 0,-10 5 0,0-5 0,-1 4 0,1-9 0,0 9 0,-1-9 0,1 9 0,0-9 0,-1 9 0,7-9 0,-5 4 0,10 0 0,-10-4 0,10 4 0,-10 0 0,9-5 0,-8 10 0,8-10 0,-9 10 0,5-9 0,-1 9 0,-4-4 0,4 5 0,-5-5 0,0 4 0,5-4 0,-4 5 0,10-5 0,-10 4 0,10-10 0,-10 10 0,14-9 0,-12 4 0,12 0 0,-14-4 0,16 3 0,-8 1 0,16-5 0,-12-1 0,6-1 0,-7-4 0,0 10 0,-5-3 0,-2 9 0,-5-8 0,5 7 0,-5-7 0,5 8 0,-5-9 0,-1 9 0,1-4 0,0 0 0,-1 4 0,1-9 0,0 9 0,-1-8 0,1 7 0,0-3 0,-5 1 0,3 2 0,-3-2 0,5 4 0,0 0 0,-5-5 0,3 4 0,-3-4 0,5 0 0,-1 4 0,1-4 0,0 0 0,-1 4 0,1-9 0,0 9 0,0-4 0,-6 1 0,5 2 0,-4-2 0,0-1 0,3 4 0,-7-9 0,7 4 0,-8 0 0,4 1 0</inkml:trace>
  <inkml:trace contextRef="#ctx0" brushRef="#br0" timeOffset="-8280.732">11770 6256 24575,'61'-21'0,"7"3"0,7-18 0,12 6-1264,-12 0 1264,17 0 0,-9 6 0,7 2 0,-16 8 0,6-1 0,-8 7 412,0-5-412,-8 11 210,6-4-210,-6 6 0,0 0 0,6 0 642,-14 0-642,-2 0 0,-9 0 0,-14 0 0,-1 0 0,-1 6 0,-4 0 0,5 6 0,3 0 0,-7-1 0,8 1 0,-11-6 0,-6 0 0,5-1 0,-4-4 0,0 9 0,3-9 0,-9 9 0,5-9 0,-1 4 0,-4-5 0,4 4 0,-5-3 0,0 4 0,-1-5 0,1 0 0,0 0 0,-1 5 0,1-4 0,0 4 0,0-5 0,-1 0 0,1 0 0,0 0 0,-1 0 0,1 0 0,0 0 0,5 0 0,2 0 0,5 0 0,0 0 0,-5 0 0,3 0 0,-8 0 0,3 0 0,-6 0 0,1 0 0,0 0 0,-5 0 0,-1 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3.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5.tiff"/></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2.jpg"/><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42DC5-7E89-724E-8F58-D66E694D2A78}"/>
              </a:ext>
            </a:extLst>
          </p:cNvPr>
          <p:cNvSpPr>
            <a:spLocks noGrp="1"/>
          </p:cNvSpPr>
          <p:nvPr>
            <p:ph type="ctrTitle"/>
          </p:nvPr>
        </p:nvSpPr>
        <p:spPr>
          <a:xfrm>
            <a:off x="834553" y="203887"/>
            <a:ext cx="8915399" cy="750452"/>
          </a:xfrm>
        </p:spPr>
        <p:txBody>
          <a:bodyPr>
            <a:normAutofit/>
          </a:bodyPr>
          <a:lstStyle/>
          <a:p>
            <a:r>
              <a:rPr lang="en-US" sz="4000" dirty="0">
                <a:latin typeface="Times New Roman" panose="02020603050405020304" pitchFamily="18" charset="0"/>
                <a:cs typeface="Times New Roman" panose="02020603050405020304" pitchFamily="18" charset="0"/>
              </a:rPr>
              <a:t>CSC Hardware &amp; Four-Top Analysis</a:t>
            </a:r>
          </a:p>
        </p:txBody>
      </p:sp>
      <p:sp>
        <p:nvSpPr>
          <p:cNvPr id="3" name="Subtitle 2">
            <a:extLst>
              <a:ext uri="{FF2B5EF4-FFF2-40B4-BE49-F238E27FC236}">
                <a16:creationId xmlns:a16="http://schemas.microsoft.com/office/drawing/2014/main" id="{3281C838-55D9-184A-B8A1-39B63A948951}"/>
              </a:ext>
            </a:extLst>
          </p:cNvPr>
          <p:cNvSpPr>
            <a:spLocks noGrp="1"/>
          </p:cNvSpPr>
          <p:nvPr>
            <p:ph type="subTitle" idx="1"/>
          </p:nvPr>
        </p:nvSpPr>
        <p:spPr>
          <a:xfrm>
            <a:off x="1007549" y="1169206"/>
            <a:ext cx="8915399" cy="1146482"/>
          </a:xfrm>
        </p:spPr>
        <p:txBody>
          <a:bodyPr>
            <a:normAutofit fontScale="47500" lnSpcReduction="20000"/>
          </a:bodyPr>
          <a:lstStyle/>
          <a:p>
            <a:r>
              <a:rPr lang="en-US" sz="4200" dirty="0">
                <a:solidFill>
                  <a:schemeClr val="tx1"/>
                </a:solidFill>
                <a:latin typeface="Times New Roman" panose="02020603050405020304" pitchFamily="18" charset="0"/>
                <a:cs typeface="Times New Roman" panose="02020603050405020304" pitchFamily="18" charset="0"/>
              </a:rPr>
              <a:t>Sergio Garcia</a:t>
            </a:r>
          </a:p>
          <a:p>
            <a:r>
              <a:rPr lang="en-US" sz="4200" dirty="0">
                <a:solidFill>
                  <a:schemeClr val="tx1"/>
                </a:solidFill>
                <a:latin typeface="Times New Roman" panose="02020603050405020304" pitchFamily="18" charset="0"/>
                <a:cs typeface="Times New Roman" panose="02020603050405020304" pitchFamily="18" charset="0"/>
              </a:rPr>
              <a:t>Associated with the UCR CMS Group and the CMS CSC Group.</a:t>
            </a:r>
          </a:p>
          <a:p>
            <a:r>
              <a:rPr lang="en-US" sz="4200" dirty="0">
                <a:solidFill>
                  <a:schemeClr val="tx1"/>
                </a:solidFill>
                <a:latin typeface="Times New Roman" panose="02020603050405020304" pitchFamily="18" charset="0"/>
                <a:cs typeface="Times New Roman" panose="02020603050405020304" pitchFamily="18" charset="0"/>
              </a:rPr>
              <a:t>Mentored by Nick </a:t>
            </a:r>
            <a:r>
              <a:rPr lang="en-US" sz="4200" dirty="0" err="1">
                <a:solidFill>
                  <a:schemeClr val="tx1"/>
                </a:solidFill>
                <a:latin typeface="Times New Roman" panose="02020603050405020304" pitchFamily="18" charset="0"/>
                <a:cs typeface="Times New Roman" panose="02020603050405020304" pitchFamily="18" charset="0"/>
              </a:rPr>
              <a:t>Manganelli</a:t>
            </a:r>
            <a:r>
              <a:rPr lang="en-US" sz="4200" dirty="0">
                <a:solidFill>
                  <a:schemeClr val="tx1"/>
                </a:solidFill>
                <a:latin typeface="Times New Roman" panose="02020603050405020304" pitchFamily="18" charset="0"/>
                <a:cs typeface="Times New Roman" panose="02020603050405020304" pitchFamily="18" charset="0"/>
              </a:rPr>
              <a:t>, UC Riverside</a:t>
            </a:r>
          </a:p>
          <a:p>
            <a:endParaRPr lang="en-US" sz="4200"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6" name="Picture 5">
            <a:extLst>
              <a:ext uri="{FF2B5EF4-FFF2-40B4-BE49-F238E27FC236}">
                <a16:creationId xmlns:a16="http://schemas.microsoft.com/office/drawing/2014/main" id="{83937458-44B3-3049-86F2-441D9D494464}"/>
              </a:ext>
            </a:extLst>
          </p:cNvPr>
          <p:cNvPicPr>
            <a:picLocks noChangeAspect="1"/>
          </p:cNvPicPr>
          <p:nvPr/>
        </p:nvPicPr>
        <p:blipFill>
          <a:blip r:embed="rId2"/>
          <a:stretch>
            <a:fillRect/>
          </a:stretch>
        </p:blipFill>
        <p:spPr>
          <a:xfrm>
            <a:off x="1952085" y="3053779"/>
            <a:ext cx="3245991" cy="3245991"/>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F73A166-86D6-B44B-BC3B-71E22F2CBD17}"/>
                  </a:ext>
                </a:extLst>
              </p:cNvPr>
              <p:cNvSpPr txBox="1"/>
              <p:nvPr/>
            </p:nvSpPr>
            <p:spPr>
              <a:xfrm>
                <a:off x="6530787" y="4189101"/>
                <a:ext cx="2978820" cy="769441"/>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4400" b="0" i="1" smtClean="0">
                          <a:latin typeface="Cambria Math" panose="02040503050406030204" pitchFamily="18" charset="0"/>
                        </a:rPr>
                        <m:t>𝑡</m:t>
                      </m:r>
                      <m:acc>
                        <m:accPr>
                          <m:chr m:val="̅"/>
                          <m:ctrlPr>
                            <a:rPr lang="en-US" sz="4400" b="0" i="1" smtClean="0">
                              <a:latin typeface="Cambria Math" panose="02040503050406030204" pitchFamily="18" charset="0"/>
                            </a:rPr>
                          </m:ctrlPr>
                        </m:accPr>
                        <m:e>
                          <m:r>
                            <a:rPr lang="en-US" sz="4400" b="0" i="1" smtClean="0">
                              <a:latin typeface="Cambria Math" panose="02040503050406030204" pitchFamily="18" charset="0"/>
                            </a:rPr>
                            <m:t>𝑡</m:t>
                          </m:r>
                        </m:e>
                      </m:acc>
                      <m:r>
                        <a:rPr lang="en-US" sz="4400" b="0" i="1" smtClean="0">
                          <a:latin typeface="Cambria Math" panose="02040503050406030204" pitchFamily="18" charset="0"/>
                        </a:rPr>
                        <m:t>𝑡</m:t>
                      </m:r>
                      <m:acc>
                        <m:accPr>
                          <m:chr m:val="̅"/>
                          <m:ctrlPr>
                            <a:rPr lang="en-US" sz="4400" b="0" i="1" smtClean="0">
                              <a:latin typeface="Cambria Math" panose="02040503050406030204" pitchFamily="18" charset="0"/>
                            </a:rPr>
                          </m:ctrlPr>
                        </m:accPr>
                        <m:e>
                          <m:r>
                            <a:rPr lang="en-US" sz="4400" b="0" i="1" smtClean="0">
                              <a:latin typeface="Cambria Math" panose="02040503050406030204" pitchFamily="18" charset="0"/>
                            </a:rPr>
                            <m:t>𝑡</m:t>
                          </m:r>
                        </m:e>
                      </m:acc>
                    </m:oMath>
                  </m:oMathPara>
                </a14:m>
                <a:endParaRPr lang="en-US" sz="4400" dirty="0"/>
              </a:p>
            </p:txBody>
          </p:sp>
        </mc:Choice>
        <mc:Fallback xmlns="">
          <p:sp>
            <p:nvSpPr>
              <p:cNvPr id="7" name="TextBox 6">
                <a:extLst>
                  <a:ext uri="{FF2B5EF4-FFF2-40B4-BE49-F238E27FC236}">
                    <a16:creationId xmlns:a16="http://schemas.microsoft.com/office/drawing/2014/main" id="{9F73A166-86D6-B44B-BC3B-71E22F2CBD17}"/>
                  </a:ext>
                </a:extLst>
              </p:cNvPr>
              <p:cNvSpPr txBox="1">
                <a:spLocks noRot="1" noChangeAspect="1" noMove="1" noResize="1" noEditPoints="1" noAdjustHandles="1" noChangeArrowheads="1" noChangeShapeType="1" noTextEdit="1"/>
              </p:cNvSpPr>
              <p:nvPr/>
            </p:nvSpPr>
            <p:spPr>
              <a:xfrm>
                <a:off x="6530787" y="4189101"/>
                <a:ext cx="2978820" cy="769441"/>
              </a:xfrm>
              <a:prstGeom prst="rect">
                <a:avLst/>
              </a:prstGeom>
              <a:blipFill>
                <a:blip r:embed="rId3"/>
                <a:stretch>
                  <a:fillRect/>
                </a:stretch>
              </a:blipFill>
              <a:ln>
                <a:solidFill>
                  <a:srgbClr val="FF0000"/>
                </a:solidFill>
              </a:ln>
            </p:spPr>
            <p:txBody>
              <a:bodyPr/>
              <a:lstStyle/>
              <a:p>
                <a:r>
                  <a:rPr lang="en-US">
                    <a:noFill/>
                  </a:rPr>
                  <a:t> </a:t>
                </a:r>
              </a:p>
            </p:txBody>
          </p:sp>
        </mc:Fallback>
      </mc:AlternateContent>
      <p:sp>
        <p:nvSpPr>
          <p:cNvPr id="4" name="TextBox 3">
            <a:extLst>
              <a:ext uri="{FF2B5EF4-FFF2-40B4-BE49-F238E27FC236}">
                <a16:creationId xmlns:a16="http://schemas.microsoft.com/office/drawing/2014/main" id="{D1519360-7F50-2E41-9BA8-3191BB12F30F}"/>
              </a:ext>
            </a:extLst>
          </p:cNvPr>
          <p:cNvSpPr txBox="1"/>
          <p:nvPr/>
        </p:nvSpPr>
        <p:spPr>
          <a:xfrm>
            <a:off x="11780322" y="6555179"/>
            <a:ext cx="312906" cy="369332"/>
          </a:xfrm>
          <a:prstGeom prst="rect">
            <a:avLst/>
          </a:prstGeom>
          <a:noFill/>
        </p:spPr>
        <p:txBody>
          <a:bodyPr wrap="none" rtlCol="0">
            <a:spAutoFit/>
          </a:bodyPr>
          <a:lstStyle/>
          <a:p>
            <a:r>
              <a:rPr lang="en-US" dirty="0"/>
              <a:t>1</a:t>
            </a:r>
          </a:p>
        </p:txBody>
      </p:sp>
    </p:spTree>
    <p:extLst>
      <p:ext uri="{BB962C8B-B14F-4D97-AF65-F5344CB8AC3E}">
        <p14:creationId xmlns:p14="http://schemas.microsoft.com/office/powerpoint/2010/main" val="2971196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D435-739B-1846-9DEB-72696F18D15A}"/>
              </a:ext>
            </a:extLst>
          </p:cNvPr>
          <p:cNvSpPr>
            <a:spLocks noGrp="1"/>
          </p:cNvSpPr>
          <p:nvPr>
            <p:ph type="title"/>
          </p:nvPr>
        </p:nvSpPr>
        <p:spPr>
          <a:xfrm>
            <a:off x="190396" y="0"/>
            <a:ext cx="8915399" cy="510639"/>
          </a:xfrm>
        </p:spPr>
        <p:txBody>
          <a:bodyPr>
            <a:normAutofit fontScale="90000"/>
          </a:bodyPr>
          <a:lstStyle/>
          <a:p>
            <a:r>
              <a:rPr lang="en-US" dirty="0">
                <a:latin typeface="Times New Roman" panose="02020603050405020304" pitchFamily="18" charset="0"/>
                <a:cs typeface="Times New Roman" panose="02020603050405020304" pitchFamily="18" charset="0"/>
              </a:rPr>
              <a:t>In Continuation</a:t>
            </a:r>
          </a:p>
        </p:txBody>
      </p:sp>
      <p:sp>
        <p:nvSpPr>
          <p:cNvPr id="3" name="Text Placeholder 2">
            <a:extLst>
              <a:ext uri="{FF2B5EF4-FFF2-40B4-BE49-F238E27FC236}">
                <a16:creationId xmlns:a16="http://schemas.microsoft.com/office/drawing/2014/main" id="{84B05621-2545-7F4D-8F13-8913EF662C0F}"/>
              </a:ext>
            </a:extLst>
          </p:cNvPr>
          <p:cNvSpPr>
            <a:spLocks noGrp="1"/>
          </p:cNvSpPr>
          <p:nvPr>
            <p:ph type="body" idx="1"/>
          </p:nvPr>
        </p:nvSpPr>
        <p:spPr>
          <a:xfrm>
            <a:off x="1710048" y="676894"/>
            <a:ext cx="9058294" cy="4916384"/>
          </a:xfrm>
        </p:spPr>
        <p:txBody>
          <a:bodyPr>
            <a:normAutofit fontScale="25000" lnSpcReduction="20000"/>
          </a:bodyPr>
          <a:lstStyle/>
          <a:p>
            <a:pPr marL="342900" indent="-342900">
              <a:buFont typeface="Arial" panose="020B0604020202020204" pitchFamily="34" charset="0"/>
              <a:buChar char="•"/>
            </a:pPr>
            <a:r>
              <a:rPr lang="en-US" sz="9600" dirty="0">
                <a:solidFill>
                  <a:schemeClr val="tx1"/>
                </a:solidFill>
                <a:latin typeface="Times New Roman" panose="02020603050405020304" pitchFamily="18" charset="0"/>
                <a:cs typeface="Times New Roman" panose="02020603050405020304" pitchFamily="18" charset="0"/>
              </a:rPr>
              <a:t>We must use various tests for electronics such as “cosmics”</a:t>
            </a:r>
          </a:p>
          <a:p>
            <a:pPr marL="342900" indent="-342900">
              <a:buFont typeface="Arial" panose="020B0604020202020204" pitchFamily="34" charset="0"/>
              <a:buChar char="•"/>
            </a:pPr>
            <a:r>
              <a:rPr lang="en-US" sz="9600" dirty="0">
                <a:solidFill>
                  <a:schemeClr val="tx1"/>
                </a:solidFill>
                <a:latin typeface="Times New Roman" panose="02020603050405020304" pitchFamily="18" charset="0"/>
                <a:cs typeface="Times New Roman" panose="02020603050405020304" pitchFamily="18" charset="0"/>
              </a:rPr>
              <a:t>”Cosmics” is useful for testing for real muons, and this is the closest we can get to collision data without the beam.</a:t>
            </a:r>
          </a:p>
          <a:p>
            <a:pPr marL="342900" indent="-342900">
              <a:buFont typeface="Arial" panose="020B0604020202020204" pitchFamily="34" charset="0"/>
              <a:buChar char="•"/>
            </a:pPr>
            <a:r>
              <a:rPr lang="en-US" sz="9600" dirty="0">
                <a:solidFill>
                  <a:schemeClr val="tx1"/>
                </a:solidFill>
                <a:latin typeface="Times New Roman" panose="02020603050405020304" pitchFamily="18" charset="0"/>
                <a:cs typeface="Times New Roman" panose="02020603050405020304" pitchFamily="18" charset="0"/>
              </a:rPr>
              <a:t>Another test will be the burn-in test where the chambers are powered on 48 hours continuously.</a:t>
            </a:r>
          </a:p>
          <a:p>
            <a:pPr marL="1257300" lvl="2" indent="-342900">
              <a:buFont typeface="Arial" panose="020B0604020202020204" pitchFamily="34" charset="0"/>
              <a:buChar char="•"/>
            </a:pPr>
            <a:endParaRPr lang="en-US" sz="96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10000" dirty="0">
                <a:solidFill>
                  <a:schemeClr val="tx1"/>
                </a:solidFill>
                <a:latin typeface="Times New Roman" panose="02020603050405020304" pitchFamily="18" charset="0"/>
                <a:cs typeface="Times New Roman" panose="02020603050405020304" pitchFamily="18" charset="0"/>
              </a:rPr>
              <a:t>Afterwards, they go back underground and get reinstalled.</a:t>
            </a:r>
          </a:p>
          <a:p>
            <a:endParaRPr lang="en-US" sz="10000" dirty="0">
              <a:solidFill>
                <a:schemeClr val="tx1"/>
              </a:solidFill>
              <a:latin typeface="Times New Roman" panose="02020603050405020304" pitchFamily="18" charset="0"/>
              <a:cs typeface="Times New Roman" panose="02020603050405020304" pitchFamily="18" charset="0"/>
            </a:endParaRPr>
          </a:p>
          <a:p>
            <a:endParaRPr lang="en-US" sz="100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10000" dirty="0">
                <a:solidFill>
                  <a:schemeClr val="tx1"/>
                </a:solidFill>
                <a:latin typeface="Times New Roman" panose="02020603050405020304" pitchFamily="18" charset="0"/>
                <a:cs typeface="Times New Roman" panose="02020603050405020304" pitchFamily="18" charset="0"/>
              </a:rPr>
              <a:t>The first set of </a:t>
            </a:r>
            <a:r>
              <a:rPr lang="en-US" sz="10000" dirty="0" err="1">
                <a:solidFill>
                  <a:schemeClr val="tx1"/>
                </a:solidFill>
                <a:latin typeface="Times New Roman" panose="02020603050405020304" pitchFamily="18" charset="0"/>
                <a:cs typeface="Times New Roman" panose="02020603050405020304" pitchFamily="18" charset="0"/>
              </a:rPr>
              <a:t>xDCFEBS</a:t>
            </a:r>
            <a:r>
              <a:rPr lang="en-US" sz="10000" dirty="0">
                <a:solidFill>
                  <a:schemeClr val="tx1"/>
                </a:solidFill>
                <a:latin typeface="Times New Roman" panose="02020603050405020304" pitchFamily="18" charset="0"/>
                <a:cs typeface="Times New Roman" panose="02020603050405020304" pitchFamily="18" charset="0"/>
              </a:rPr>
              <a:t> installed were a mix of prototype and early production boards that needed to be modified.</a:t>
            </a:r>
          </a:p>
          <a:p>
            <a:pPr marL="342900" indent="-342900">
              <a:buFont typeface="Arial" panose="020B0604020202020204" pitchFamily="34" charset="0"/>
              <a:buChar char="•"/>
            </a:pPr>
            <a:r>
              <a:rPr lang="en-US" sz="10000" dirty="0">
                <a:solidFill>
                  <a:schemeClr val="tx1"/>
                </a:solidFill>
                <a:latin typeface="Times New Roman" panose="02020603050405020304" pitchFamily="18" charset="0"/>
                <a:cs typeface="Times New Roman" panose="02020603050405020304" pitchFamily="18" charset="0"/>
              </a:rPr>
              <a:t>They are now replaced with final production boards.</a:t>
            </a:r>
          </a:p>
          <a:p>
            <a:pPr marL="342900" indent="-342900">
              <a:buFont typeface="Arial" panose="020B0604020202020204" pitchFamily="34" charset="0"/>
              <a:buChar char="•"/>
            </a:pPr>
            <a:r>
              <a:rPr lang="en-US" sz="10000" dirty="0">
                <a:solidFill>
                  <a:schemeClr val="tx1"/>
                </a:solidFill>
                <a:latin typeface="Times New Roman" panose="02020603050405020304" pitchFamily="18" charset="0"/>
                <a:cs typeface="Times New Roman" panose="02020603050405020304" pitchFamily="18" charset="0"/>
              </a:rPr>
              <a:t>The spare ME chamber is on a test stand waiting for testing. </a:t>
            </a:r>
            <a:endParaRPr lang="en-US" sz="9600" dirty="0">
              <a:solidFill>
                <a:schemeClr val="tx1"/>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US" sz="22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6FA140D2-7F55-4946-9FF6-163ED09454C5}"/>
              </a:ext>
            </a:extLst>
          </p:cNvPr>
          <p:cNvSpPr txBox="1"/>
          <p:nvPr/>
        </p:nvSpPr>
        <p:spPr>
          <a:xfrm>
            <a:off x="11637818" y="6436426"/>
            <a:ext cx="441146" cy="369332"/>
          </a:xfrm>
          <a:prstGeom prst="rect">
            <a:avLst/>
          </a:prstGeom>
          <a:noFill/>
        </p:spPr>
        <p:txBody>
          <a:bodyPr wrap="none" rtlCol="0">
            <a:spAutoFit/>
          </a:bodyPr>
          <a:lstStyle/>
          <a:p>
            <a:r>
              <a:rPr lang="en-US" dirty="0"/>
              <a:t>10</a:t>
            </a:r>
          </a:p>
        </p:txBody>
      </p:sp>
      <p:cxnSp>
        <p:nvCxnSpPr>
          <p:cNvPr id="7" name="Straight Connector 6">
            <a:extLst>
              <a:ext uri="{FF2B5EF4-FFF2-40B4-BE49-F238E27FC236}">
                <a16:creationId xmlns:a16="http://schemas.microsoft.com/office/drawing/2014/main" id="{4DBDA812-F96D-EC43-8F8B-6263654C24A9}"/>
              </a:ext>
            </a:extLst>
          </p:cNvPr>
          <p:cNvCxnSpPr>
            <a:cxnSpLocks/>
          </p:cNvCxnSpPr>
          <p:nvPr/>
        </p:nvCxnSpPr>
        <p:spPr>
          <a:xfrm>
            <a:off x="1579418" y="3586348"/>
            <a:ext cx="91321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6143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03246BD-D86C-AA41-A5FB-B6FD6493AA27}"/>
              </a:ext>
            </a:extLst>
          </p:cNvPr>
          <p:cNvSpPr>
            <a:spLocks noGrp="1"/>
          </p:cNvSpPr>
          <p:nvPr>
            <p:ph type="body" idx="1"/>
          </p:nvPr>
        </p:nvSpPr>
        <p:spPr>
          <a:xfrm>
            <a:off x="154771" y="0"/>
            <a:ext cx="8915399" cy="605642"/>
          </a:xfrm>
        </p:spPr>
        <p:txBody>
          <a:bodyPr>
            <a:noAutofit/>
          </a:bodyPr>
          <a:lstStyle/>
          <a:p>
            <a:r>
              <a:rPr lang="en-US" sz="4000" dirty="0">
                <a:solidFill>
                  <a:schemeClr val="tx1"/>
                </a:solidFill>
                <a:latin typeface="Times New Roman" panose="02020603050405020304" pitchFamily="18" charset="0"/>
                <a:cs typeface="Times New Roman" panose="02020603050405020304" pitchFamily="18" charset="0"/>
              </a:rPr>
              <a:t>End of part 1</a:t>
            </a:r>
          </a:p>
        </p:txBody>
      </p:sp>
      <p:sp>
        <p:nvSpPr>
          <p:cNvPr id="4" name="TextBox 3">
            <a:extLst>
              <a:ext uri="{FF2B5EF4-FFF2-40B4-BE49-F238E27FC236}">
                <a16:creationId xmlns:a16="http://schemas.microsoft.com/office/drawing/2014/main" id="{EFD96D3D-11B0-3742-B572-4EE626DB6F56}"/>
              </a:ext>
            </a:extLst>
          </p:cNvPr>
          <p:cNvSpPr txBox="1"/>
          <p:nvPr/>
        </p:nvSpPr>
        <p:spPr>
          <a:xfrm flipH="1">
            <a:off x="2171398" y="926275"/>
            <a:ext cx="6604466"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purpose of using this spare chamber is to test the software and firmware that has to be used, and validate the test stands themselves.</a:t>
            </a: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When CSCs from underground are extracted, we have a foundation already laid out for test stands .</a:t>
            </a:r>
          </a:p>
        </p:txBody>
      </p:sp>
      <p:sp>
        <p:nvSpPr>
          <p:cNvPr id="5" name="TextBox 4">
            <a:extLst>
              <a:ext uri="{FF2B5EF4-FFF2-40B4-BE49-F238E27FC236}">
                <a16:creationId xmlns:a16="http://schemas.microsoft.com/office/drawing/2014/main" id="{773BFC3F-FDCC-874C-A262-897B2A0FC8F5}"/>
              </a:ext>
            </a:extLst>
          </p:cNvPr>
          <p:cNvSpPr txBox="1"/>
          <p:nvPr/>
        </p:nvSpPr>
        <p:spPr>
          <a:xfrm>
            <a:off x="10806545" y="6341423"/>
            <a:ext cx="441146" cy="369332"/>
          </a:xfrm>
          <a:prstGeom prst="rect">
            <a:avLst/>
          </a:prstGeom>
          <a:noFill/>
        </p:spPr>
        <p:txBody>
          <a:bodyPr wrap="none" rtlCol="0">
            <a:spAutoFit/>
          </a:bodyPr>
          <a:lstStyle/>
          <a:p>
            <a:r>
              <a:rPr lang="en-US" dirty="0"/>
              <a:t>11</a:t>
            </a:r>
          </a:p>
        </p:txBody>
      </p:sp>
    </p:spTree>
    <p:extLst>
      <p:ext uri="{BB962C8B-B14F-4D97-AF65-F5344CB8AC3E}">
        <p14:creationId xmlns:p14="http://schemas.microsoft.com/office/powerpoint/2010/main" val="1330528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673C1-D410-6C41-8ABC-455D69A01055}"/>
              </a:ext>
            </a:extLst>
          </p:cNvPr>
          <p:cNvSpPr>
            <a:spLocks noGrp="1"/>
          </p:cNvSpPr>
          <p:nvPr>
            <p:ph type="title"/>
          </p:nvPr>
        </p:nvSpPr>
        <p:spPr>
          <a:xfrm>
            <a:off x="166646" y="0"/>
            <a:ext cx="8915399" cy="463138"/>
          </a:xfrm>
        </p:spPr>
        <p:txBody>
          <a:bodyPr>
            <a:normAutofit fontScale="90000"/>
          </a:bodyPr>
          <a:lstStyle/>
          <a:p>
            <a:r>
              <a:rPr lang="en-US" dirty="0"/>
              <a:t>Four-Top Analysis </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680B80A-2992-0140-8B37-AA8FE251CB54}"/>
                  </a:ext>
                </a:extLst>
              </p:cNvPr>
              <p:cNvSpPr>
                <a:spLocks noGrp="1"/>
              </p:cNvSpPr>
              <p:nvPr>
                <p:ph type="body" idx="1"/>
              </p:nvPr>
            </p:nvSpPr>
            <p:spPr>
              <a:xfrm>
                <a:off x="2292329" y="703802"/>
                <a:ext cx="8915399" cy="3048802"/>
              </a:xfrm>
            </p:spPr>
            <p:txBody>
              <a:bodyPr>
                <a:noAutofit/>
              </a:bodyPr>
              <a:lstStyle/>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UC Riverside Four-Top Analysis group is looking for </a:t>
                </a:r>
                <a14:m>
                  <m:oMath xmlns:m="http://schemas.openxmlformats.org/officeDocument/2006/math">
                    <m:r>
                      <a:rPr lang="en-US" sz="2400" b="0" i="1" smtClean="0">
                        <a:solidFill>
                          <a:schemeClr val="tx1"/>
                        </a:solidFill>
                        <a:latin typeface="Cambria Math" panose="02040503050406030204" pitchFamily="18" charset="0"/>
                        <a:cs typeface="Times New Roman" panose="02020603050405020304" pitchFamily="18" charset="0"/>
                      </a:rPr>
                      <m:t>𝑡</m:t>
                    </m:r>
                    <m:acc>
                      <m:accPr>
                        <m:chr m:val="̅"/>
                        <m:ctrlPr>
                          <a:rPr lang="en-US" sz="2400" b="0" i="1" smtClean="0">
                            <a:solidFill>
                              <a:schemeClr val="tx1"/>
                            </a:solidFill>
                            <a:latin typeface="Cambria Math" panose="02040503050406030204" pitchFamily="18" charset="0"/>
                            <a:cs typeface="Times New Roman" panose="02020603050405020304" pitchFamily="18" charset="0"/>
                          </a:rPr>
                        </m:ctrlPr>
                      </m:accPr>
                      <m:e>
                        <m:r>
                          <a:rPr lang="en-US" sz="2400" b="0" i="1" smtClean="0">
                            <a:solidFill>
                              <a:schemeClr val="tx1"/>
                            </a:solidFill>
                            <a:latin typeface="Cambria Math" panose="02040503050406030204" pitchFamily="18" charset="0"/>
                            <a:cs typeface="Times New Roman" panose="02020603050405020304" pitchFamily="18" charset="0"/>
                          </a:rPr>
                          <m:t>𝑡</m:t>
                        </m:r>
                      </m:e>
                    </m:acc>
                    <m:r>
                      <a:rPr lang="en-US" sz="2400" b="0" i="1" smtClean="0">
                        <a:solidFill>
                          <a:schemeClr val="tx1"/>
                        </a:solidFill>
                        <a:latin typeface="Cambria Math" panose="02040503050406030204" pitchFamily="18" charset="0"/>
                        <a:cs typeface="Times New Roman" panose="02020603050405020304" pitchFamily="18" charset="0"/>
                      </a:rPr>
                      <m:t>𝑡</m:t>
                    </m:r>
                    <m:acc>
                      <m:accPr>
                        <m:chr m:val="̅"/>
                        <m:ctrlPr>
                          <a:rPr lang="en-US" sz="2400" b="0" i="1" smtClean="0">
                            <a:solidFill>
                              <a:schemeClr val="tx1"/>
                            </a:solidFill>
                            <a:latin typeface="Cambria Math" panose="02040503050406030204" pitchFamily="18" charset="0"/>
                            <a:cs typeface="Times New Roman" panose="02020603050405020304" pitchFamily="18" charset="0"/>
                          </a:rPr>
                        </m:ctrlPr>
                      </m:accPr>
                      <m:e>
                        <m:r>
                          <a:rPr lang="en-US" sz="2400" b="0" i="1" smtClean="0">
                            <a:solidFill>
                              <a:schemeClr val="tx1"/>
                            </a:solidFill>
                            <a:latin typeface="Cambria Math" panose="02040503050406030204" pitchFamily="18" charset="0"/>
                            <a:cs typeface="Times New Roman" panose="02020603050405020304" pitchFamily="18" charset="0"/>
                          </a:rPr>
                          <m:t>𝑡</m:t>
                        </m:r>
                      </m:e>
                    </m:acc>
                  </m:oMath>
                </a14:m>
                <a:r>
                  <a:rPr lang="en-US" sz="2400" dirty="0">
                    <a:solidFill>
                      <a:schemeClr val="tx1"/>
                    </a:solidFill>
                    <a:latin typeface="Times New Roman" panose="02020603050405020304" pitchFamily="18" charset="0"/>
                    <a:cs typeface="Times New Roman" panose="02020603050405020304" pitchFamily="18" charset="0"/>
                  </a:rPr>
                  <a:t> that results in two oppositely charged leptons, four b jets, two neutrinos, four light jets.</a:t>
                </a: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A top quark, most of the time decays to a bottom quark and W boson. The W boson either decays leptonically or hadronically.</a:t>
                </a: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We are searching for two leptonically-decaying top quarks of any flavor, that give us two bottom quarks, two neutrinos, and two leptons. For the other two top quarks, we want from them are two bottom quarks, and four light jets.</a:t>
                </a:r>
              </a:p>
            </p:txBody>
          </p:sp>
        </mc:Choice>
        <mc:Fallback xmlns="">
          <p:sp>
            <p:nvSpPr>
              <p:cNvPr id="3" name="Text Placeholder 2">
                <a:extLst>
                  <a:ext uri="{FF2B5EF4-FFF2-40B4-BE49-F238E27FC236}">
                    <a16:creationId xmlns:a16="http://schemas.microsoft.com/office/drawing/2014/main" id="{4680B80A-2992-0140-8B37-AA8FE251CB54}"/>
                  </a:ext>
                </a:extLst>
              </p:cNvPr>
              <p:cNvSpPr>
                <a:spLocks noGrp="1" noRot="1" noChangeAspect="1" noMove="1" noResize="1" noEditPoints="1" noAdjustHandles="1" noChangeArrowheads="1" noChangeShapeType="1" noTextEdit="1"/>
              </p:cNvSpPr>
              <p:nvPr>
                <p:ph type="body" idx="1"/>
              </p:nvPr>
            </p:nvSpPr>
            <p:spPr>
              <a:xfrm>
                <a:off x="2292329" y="703802"/>
                <a:ext cx="8915399" cy="3048802"/>
              </a:xfrm>
              <a:blipFill>
                <a:blip r:embed="rId2"/>
                <a:stretch>
                  <a:fillRect l="-997" t="-1245" r="-427" b="-24066"/>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ED014DDB-ECB8-904F-8E79-F9D83736F183}"/>
              </a:ext>
            </a:extLst>
          </p:cNvPr>
          <p:cNvPicPr>
            <a:picLocks noChangeAspect="1"/>
          </p:cNvPicPr>
          <p:nvPr/>
        </p:nvPicPr>
        <p:blipFill>
          <a:blip r:embed="rId3"/>
          <a:stretch>
            <a:fillRect/>
          </a:stretch>
        </p:blipFill>
        <p:spPr>
          <a:xfrm>
            <a:off x="2292329" y="4347885"/>
            <a:ext cx="3819896" cy="2281327"/>
          </a:xfrm>
          <a:prstGeom prst="rect">
            <a:avLst/>
          </a:prstGeom>
        </p:spPr>
      </p:pic>
      <p:sp>
        <p:nvSpPr>
          <p:cNvPr id="6" name="TextBox 5">
            <a:extLst>
              <a:ext uri="{FF2B5EF4-FFF2-40B4-BE49-F238E27FC236}">
                <a16:creationId xmlns:a16="http://schemas.microsoft.com/office/drawing/2014/main" id="{299F3A7C-3B91-1940-88EA-F23DB3AC611C}"/>
              </a:ext>
            </a:extLst>
          </p:cNvPr>
          <p:cNvSpPr txBox="1"/>
          <p:nvPr/>
        </p:nvSpPr>
        <p:spPr>
          <a:xfrm>
            <a:off x="6272151" y="5013535"/>
            <a:ext cx="5439310" cy="246221"/>
          </a:xfrm>
          <a:prstGeom prst="rect">
            <a:avLst/>
          </a:prstGeom>
          <a:noFill/>
        </p:spPr>
        <p:txBody>
          <a:bodyPr wrap="none" rtlCol="0">
            <a:spAutoFit/>
          </a:bodyPr>
          <a:lstStyle/>
          <a:p>
            <a:r>
              <a:rPr lang="en-US" sz="1000" dirty="0" err="1">
                <a:latin typeface="Times New Roman" panose="02020603050405020304" pitchFamily="18" charset="0"/>
                <a:cs typeface="Times New Roman" panose="02020603050405020304" pitchFamily="18" charset="0"/>
              </a:rPr>
              <a:t>Credit:https</a:t>
            </a:r>
            <a:r>
              <a:rPr lang="en-US" sz="1000" dirty="0">
                <a:latin typeface="Times New Roman" panose="02020603050405020304" pitchFamily="18" charset="0"/>
                <a:cs typeface="Times New Roman" panose="02020603050405020304" pitchFamily="18" charset="0"/>
              </a:rPr>
              <a:t>://www-d0.fnal.gov/Run2Physics/top/</a:t>
            </a:r>
            <a:r>
              <a:rPr lang="en-US" sz="1000" dirty="0" err="1">
                <a:latin typeface="Times New Roman" panose="02020603050405020304" pitchFamily="18" charset="0"/>
                <a:cs typeface="Times New Roman" panose="02020603050405020304" pitchFamily="18" charset="0"/>
              </a:rPr>
              <a:t>top_public_web_pages</a:t>
            </a:r>
            <a:r>
              <a:rPr lang="en-US" sz="1000" dirty="0">
                <a:latin typeface="Times New Roman" panose="02020603050405020304" pitchFamily="18" charset="0"/>
                <a:cs typeface="Times New Roman" panose="02020603050405020304" pitchFamily="18" charset="0"/>
              </a:rPr>
              <a:t>/</a:t>
            </a:r>
            <a:r>
              <a:rPr lang="en-US" sz="1000" dirty="0" err="1">
                <a:latin typeface="Times New Roman" panose="02020603050405020304" pitchFamily="18" charset="0"/>
                <a:cs typeface="Times New Roman" panose="02020603050405020304" pitchFamily="18" charset="0"/>
              </a:rPr>
              <a:t>top_feynman_diagrams.html</a:t>
            </a:r>
            <a:endParaRPr lang="en-US" sz="10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CCBF7C9-E4A4-7240-A126-67A12112E236}"/>
              </a:ext>
            </a:extLst>
          </p:cNvPr>
          <p:cNvSpPr txBox="1"/>
          <p:nvPr/>
        </p:nvSpPr>
        <p:spPr>
          <a:xfrm>
            <a:off x="11602192" y="6543304"/>
            <a:ext cx="441146" cy="369332"/>
          </a:xfrm>
          <a:prstGeom prst="rect">
            <a:avLst/>
          </a:prstGeom>
          <a:noFill/>
        </p:spPr>
        <p:txBody>
          <a:bodyPr wrap="none" rtlCol="0">
            <a:spAutoFit/>
          </a:bodyPr>
          <a:lstStyle/>
          <a:p>
            <a:r>
              <a:rPr lang="en-US" dirty="0"/>
              <a:t>12</a:t>
            </a:r>
          </a:p>
        </p:txBody>
      </p:sp>
    </p:spTree>
    <p:extLst>
      <p:ext uri="{BB962C8B-B14F-4D97-AF65-F5344CB8AC3E}">
        <p14:creationId xmlns:p14="http://schemas.microsoft.com/office/powerpoint/2010/main" val="3117959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24430-A0BC-B942-8A00-EF88E2192640}"/>
              </a:ext>
            </a:extLst>
          </p:cNvPr>
          <p:cNvSpPr>
            <a:spLocks noGrp="1"/>
          </p:cNvSpPr>
          <p:nvPr>
            <p:ph type="title"/>
          </p:nvPr>
        </p:nvSpPr>
        <p:spPr>
          <a:xfrm>
            <a:off x="261649" y="28069"/>
            <a:ext cx="8915399" cy="672575"/>
          </a:xfrm>
        </p:spPr>
        <p:txBody>
          <a:bodyPr>
            <a:normAutofit fontScale="90000"/>
          </a:bodyPr>
          <a:lstStyle/>
          <a:p>
            <a:r>
              <a:rPr lang="en-US" dirty="0">
                <a:latin typeface="Times New Roman" panose="02020603050405020304" pitchFamily="18" charset="0"/>
                <a:cs typeface="Times New Roman" panose="02020603050405020304" pitchFamily="18" charset="0"/>
              </a:rPr>
              <a:t>In Continuation</a:t>
            </a:r>
          </a:p>
        </p:txBody>
      </p:sp>
      <p:sp>
        <p:nvSpPr>
          <p:cNvPr id="3" name="Text Placeholder 2">
            <a:extLst>
              <a:ext uri="{FF2B5EF4-FFF2-40B4-BE49-F238E27FC236}">
                <a16:creationId xmlns:a16="http://schemas.microsoft.com/office/drawing/2014/main" id="{71ADA551-672A-F443-ADFF-F6E9A8E29297}"/>
              </a:ext>
            </a:extLst>
          </p:cNvPr>
          <p:cNvSpPr>
            <a:spLocks noGrp="1"/>
          </p:cNvSpPr>
          <p:nvPr>
            <p:ph type="body" idx="1"/>
          </p:nvPr>
        </p:nvSpPr>
        <p:spPr>
          <a:xfrm>
            <a:off x="1852942" y="846302"/>
            <a:ext cx="8915399" cy="5411994"/>
          </a:xfrm>
        </p:spPr>
        <p:txBody>
          <a:bodyPr>
            <a:normAutofit lnSpcReduction="10000"/>
          </a:bodyPr>
          <a:lstStyle/>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This Four-Top Analysis is a continuation of previous work; however the analysis has migrated to a new “NanoAOD” format.</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Old formats were </a:t>
            </a:r>
            <a:r>
              <a:rPr lang="en-US" sz="2200" dirty="0" err="1">
                <a:solidFill>
                  <a:schemeClr val="tx1"/>
                </a:solidFill>
                <a:latin typeface="Times New Roman" panose="02020603050405020304" pitchFamily="18" charset="0"/>
                <a:cs typeface="Times New Roman" panose="02020603050405020304" pitchFamily="18" charset="0"/>
              </a:rPr>
              <a:t>Reco</a:t>
            </a:r>
            <a:r>
              <a:rPr lang="en-US" sz="2200" dirty="0">
                <a:solidFill>
                  <a:schemeClr val="tx1"/>
                </a:solidFill>
                <a:latin typeface="Times New Roman" panose="02020603050405020304" pitchFamily="18" charset="0"/>
                <a:cs typeface="Times New Roman" panose="02020603050405020304" pitchFamily="18" charset="0"/>
              </a:rPr>
              <a:t>, AOD (Analysis On Demand), &amp; </a:t>
            </a:r>
            <a:r>
              <a:rPr lang="en-US" sz="2200" dirty="0" err="1">
                <a:solidFill>
                  <a:schemeClr val="tx1"/>
                </a:solidFill>
                <a:latin typeface="Times New Roman" panose="02020603050405020304" pitchFamily="18" charset="0"/>
                <a:cs typeface="Times New Roman" panose="02020603050405020304" pitchFamily="18" charset="0"/>
              </a:rPr>
              <a:t>miniAOD</a:t>
            </a:r>
            <a:r>
              <a:rPr lang="en-US" sz="2200" dirty="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NanoAOD is a much faster and smaller data format to accommodate the large increase in the amount of data.</a:t>
            </a: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We pulled three streams of data: double e, e mu, and double mu from the 2017 data. </a:t>
            </a: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 Using </a:t>
            </a:r>
            <a:r>
              <a:rPr lang="en-US" sz="2400" dirty="0" err="1">
                <a:solidFill>
                  <a:schemeClr val="tx1"/>
                </a:solidFill>
                <a:latin typeface="Times New Roman" panose="02020603050405020304" pitchFamily="18" charset="0"/>
                <a:cs typeface="Times New Roman" panose="02020603050405020304" pitchFamily="18" charset="0"/>
              </a:rPr>
              <a:t>nanoAOD</a:t>
            </a:r>
            <a:r>
              <a:rPr lang="en-US" sz="2400" dirty="0">
                <a:solidFill>
                  <a:schemeClr val="tx1"/>
                </a:solidFill>
                <a:latin typeface="Times New Roman" panose="02020603050405020304" pitchFamily="18" charset="0"/>
                <a:cs typeface="Times New Roman" panose="02020603050405020304" pitchFamily="18" charset="0"/>
              </a:rPr>
              <a:t>, I was able to gather information of the events collected and plot histograms of the missing energy, transverse momentum of each muon, electron, b-tagged jet, untagged jet, etc.</a:t>
            </a:r>
          </a:p>
          <a:p>
            <a:pPr marL="800100" lvl="1" indent="-342900">
              <a:buFont typeface="Arial" panose="020B0604020202020204" pitchFamily="34" charset="0"/>
              <a:buChar char="•"/>
            </a:pPr>
            <a:r>
              <a:rPr lang="en-US" sz="2400" dirty="0">
                <a:solidFill>
                  <a:srgbClr val="FF0000"/>
                </a:solidFill>
                <a:latin typeface="Times New Roman" panose="02020603050405020304" pitchFamily="18" charset="0"/>
                <a:cs typeface="Times New Roman" panose="02020603050405020304" pitchFamily="18" charset="0"/>
              </a:rPr>
              <a:t>Main point is about making control plots, which might reveal detector issues that affect the data for us. We're searching for an extremely rare process (over 800,000 ttbar events for every 12 </a:t>
            </a:r>
            <a:r>
              <a:rPr lang="en-US" sz="2400" dirty="0" err="1">
                <a:solidFill>
                  <a:srgbClr val="FF0000"/>
                </a:solidFill>
                <a:latin typeface="Times New Roman" panose="02020603050405020304" pitchFamily="18" charset="0"/>
                <a:cs typeface="Times New Roman" panose="02020603050405020304" pitchFamily="18" charset="0"/>
              </a:rPr>
              <a:t>tttt</a:t>
            </a:r>
            <a:r>
              <a:rPr lang="en-US" sz="2400" dirty="0">
                <a:solidFill>
                  <a:srgbClr val="FF0000"/>
                </a:solidFill>
                <a:latin typeface="Times New Roman" panose="02020603050405020304" pitchFamily="18" charset="0"/>
                <a:cs typeface="Times New Roman" panose="02020603050405020304" pitchFamily="18" charset="0"/>
              </a:rPr>
              <a:t> events!) </a:t>
            </a:r>
          </a:p>
          <a:p>
            <a:pPr marL="800100" lvl="1" indent="-342900">
              <a:buFont typeface="Arial" panose="020B0604020202020204" pitchFamily="34" charset="0"/>
              <a:buChar char="•"/>
            </a:pPr>
            <a:endParaRPr lang="en-US" sz="22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C10F690-40FD-A24A-93B5-EC0757C53F57}"/>
              </a:ext>
            </a:extLst>
          </p:cNvPr>
          <p:cNvSpPr txBox="1"/>
          <p:nvPr/>
        </p:nvSpPr>
        <p:spPr>
          <a:xfrm>
            <a:off x="11483439" y="6488668"/>
            <a:ext cx="441146" cy="369332"/>
          </a:xfrm>
          <a:prstGeom prst="rect">
            <a:avLst/>
          </a:prstGeom>
          <a:noFill/>
        </p:spPr>
        <p:txBody>
          <a:bodyPr wrap="none" rtlCol="0">
            <a:spAutoFit/>
          </a:bodyPr>
          <a:lstStyle/>
          <a:p>
            <a:r>
              <a:rPr lang="en-US" dirty="0"/>
              <a:t>13</a:t>
            </a:r>
          </a:p>
        </p:txBody>
      </p:sp>
    </p:spTree>
    <p:extLst>
      <p:ext uri="{BB962C8B-B14F-4D97-AF65-F5344CB8AC3E}">
        <p14:creationId xmlns:p14="http://schemas.microsoft.com/office/powerpoint/2010/main" val="1038711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4B006-02F5-1241-B04C-F37B46FFBBA0}"/>
              </a:ext>
            </a:extLst>
          </p:cNvPr>
          <p:cNvSpPr>
            <a:spLocks noGrp="1"/>
          </p:cNvSpPr>
          <p:nvPr>
            <p:ph type="title"/>
          </p:nvPr>
        </p:nvSpPr>
        <p:spPr>
          <a:xfrm>
            <a:off x="237898" y="0"/>
            <a:ext cx="8915399" cy="593766"/>
          </a:xfrm>
        </p:spPr>
        <p:txBody>
          <a:bodyPr>
            <a:normAutofit fontScale="90000"/>
          </a:bodyPr>
          <a:lstStyle/>
          <a:p>
            <a:r>
              <a:rPr lang="en-US" dirty="0">
                <a:latin typeface="Times New Roman" panose="02020603050405020304" pitchFamily="18" charset="0"/>
                <a:cs typeface="Times New Roman" panose="02020603050405020304" pitchFamily="18" charset="0"/>
              </a:rPr>
              <a:t>In Conclusion</a:t>
            </a:r>
          </a:p>
        </p:txBody>
      </p:sp>
      <p:sp>
        <p:nvSpPr>
          <p:cNvPr id="3" name="Text Placeholder 2">
            <a:extLst>
              <a:ext uri="{FF2B5EF4-FFF2-40B4-BE49-F238E27FC236}">
                <a16:creationId xmlns:a16="http://schemas.microsoft.com/office/drawing/2014/main" id="{36C99AD6-9D89-3849-A98D-0CF23262C8F1}"/>
              </a:ext>
            </a:extLst>
          </p:cNvPr>
          <p:cNvSpPr>
            <a:spLocks noGrp="1"/>
          </p:cNvSpPr>
          <p:nvPr>
            <p:ph type="body" idx="1"/>
          </p:nvPr>
        </p:nvSpPr>
        <p:spPr>
          <a:xfrm>
            <a:off x="1888567" y="917556"/>
            <a:ext cx="8915399" cy="2775670"/>
          </a:xfrm>
        </p:spPr>
        <p:txBody>
          <a:bodyPr>
            <a:normAutofit fontScale="85000" lnSpcReduction="20000"/>
          </a:bodyPr>
          <a:lstStyle/>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What’s next?</a:t>
            </a: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Now, I will start with Monte Carlo Simulations to look at both signal and background distributions.	</a:t>
            </a:r>
          </a:p>
          <a:p>
            <a:pPr marL="800100" lvl="1"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Hypothesis testing (e.g. SM)</a:t>
            </a:r>
          </a:p>
          <a:p>
            <a:pPr marL="800100" lvl="1"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How does this fare with the actual data</a:t>
            </a: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I will continue to work and contribute to the operation of the test stands.</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I will follow the grad students, postdocs, and supervisors’ lead and DO NOT cause trouble to the CSC group.</a:t>
            </a:r>
          </a:p>
        </p:txBody>
      </p:sp>
      <p:sp>
        <p:nvSpPr>
          <p:cNvPr id="5" name="TextBox 4">
            <a:extLst>
              <a:ext uri="{FF2B5EF4-FFF2-40B4-BE49-F238E27FC236}">
                <a16:creationId xmlns:a16="http://schemas.microsoft.com/office/drawing/2014/main" id="{522804E9-0789-664D-B2E3-169BAA53012F}"/>
              </a:ext>
            </a:extLst>
          </p:cNvPr>
          <p:cNvSpPr txBox="1"/>
          <p:nvPr/>
        </p:nvSpPr>
        <p:spPr>
          <a:xfrm>
            <a:off x="11424062" y="6424551"/>
            <a:ext cx="441146" cy="369332"/>
          </a:xfrm>
          <a:prstGeom prst="rect">
            <a:avLst/>
          </a:prstGeom>
          <a:noFill/>
        </p:spPr>
        <p:txBody>
          <a:bodyPr wrap="none" rtlCol="0">
            <a:spAutoFit/>
          </a:bodyPr>
          <a:lstStyle/>
          <a:p>
            <a:r>
              <a:rPr lang="en-US" dirty="0"/>
              <a:t>14</a:t>
            </a:r>
          </a:p>
        </p:txBody>
      </p:sp>
    </p:spTree>
    <p:extLst>
      <p:ext uri="{BB962C8B-B14F-4D97-AF65-F5344CB8AC3E}">
        <p14:creationId xmlns:p14="http://schemas.microsoft.com/office/powerpoint/2010/main" val="3040289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93A1310-5E28-E54B-BDA6-61E6EE158DAD}"/>
              </a:ext>
            </a:extLst>
          </p:cNvPr>
          <p:cNvSpPr txBox="1"/>
          <p:nvPr/>
        </p:nvSpPr>
        <p:spPr>
          <a:xfrm>
            <a:off x="285009" y="0"/>
            <a:ext cx="311133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Pictures</a:t>
            </a:r>
          </a:p>
        </p:txBody>
      </p:sp>
      <p:pic>
        <p:nvPicPr>
          <p:cNvPr id="6" name="Picture 5">
            <a:extLst>
              <a:ext uri="{FF2B5EF4-FFF2-40B4-BE49-F238E27FC236}">
                <a16:creationId xmlns:a16="http://schemas.microsoft.com/office/drawing/2014/main" id="{2EBEADB2-AA4B-794B-A127-2AD6D91DE946}"/>
              </a:ext>
            </a:extLst>
          </p:cNvPr>
          <p:cNvPicPr>
            <a:picLocks noChangeAspect="1"/>
          </p:cNvPicPr>
          <p:nvPr/>
        </p:nvPicPr>
        <p:blipFill>
          <a:blip r:embed="rId2"/>
          <a:stretch>
            <a:fillRect/>
          </a:stretch>
        </p:blipFill>
        <p:spPr>
          <a:xfrm rot="5400000">
            <a:off x="-63741" y="871970"/>
            <a:ext cx="2789999" cy="2092499"/>
          </a:xfrm>
          <a:prstGeom prst="rect">
            <a:avLst/>
          </a:prstGeom>
        </p:spPr>
      </p:pic>
      <p:pic>
        <p:nvPicPr>
          <p:cNvPr id="8" name="Picture 7">
            <a:extLst>
              <a:ext uri="{FF2B5EF4-FFF2-40B4-BE49-F238E27FC236}">
                <a16:creationId xmlns:a16="http://schemas.microsoft.com/office/drawing/2014/main" id="{9516C833-CC0D-6C4B-90EC-11065E1C4DA9}"/>
              </a:ext>
            </a:extLst>
          </p:cNvPr>
          <p:cNvPicPr>
            <a:picLocks noChangeAspect="1"/>
          </p:cNvPicPr>
          <p:nvPr/>
        </p:nvPicPr>
        <p:blipFill>
          <a:blip r:embed="rId3"/>
          <a:stretch>
            <a:fillRect/>
          </a:stretch>
        </p:blipFill>
        <p:spPr>
          <a:xfrm rot="5400000">
            <a:off x="2585489" y="710464"/>
            <a:ext cx="2876282" cy="2329049"/>
          </a:xfrm>
          <a:prstGeom prst="rect">
            <a:avLst/>
          </a:prstGeom>
        </p:spPr>
      </p:pic>
      <p:pic>
        <p:nvPicPr>
          <p:cNvPr id="10" name="Picture 9">
            <a:extLst>
              <a:ext uri="{FF2B5EF4-FFF2-40B4-BE49-F238E27FC236}">
                <a16:creationId xmlns:a16="http://schemas.microsoft.com/office/drawing/2014/main" id="{3172555F-8A5C-344A-8C27-8F6104B71F01}"/>
              </a:ext>
            </a:extLst>
          </p:cNvPr>
          <p:cNvPicPr>
            <a:picLocks noChangeAspect="1"/>
          </p:cNvPicPr>
          <p:nvPr/>
        </p:nvPicPr>
        <p:blipFill>
          <a:blip r:embed="rId4"/>
          <a:stretch>
            <a:fillRect/>
          </a:stretch>
        </p:blipFill>
        <p:spPr>
          <a:xfrm rot="5400000">
            <a:off x="6529485" y="3361"/>
            <a:ext cx="2876284" cy="3743255"/>
          </a:xfrm>
          <a:prstGeom prst="rect">
            <a:avLst/>
          </a:prstGeom>
        </p:spPr>
      </p:pic>
      <p:pic>
        <p:nvPicPr>
          <p:cNvPr id="12" name="Picture 11">
            <a:extLst>
              <a:ext uri="{FF2B5EF4-FFF2-40B4-BE49-F238E27FC236}">
                <a16:creationId xmlns:a16="http://schemas.microsoft.com/office/drawing/2014/main" id="{EA0433EF-F371-4C49-B608-F122ABA40E8C}"/>
              </a:ext>
            </a:extLst>
          </p:cNvPr>
          <p:cNvPicPr>
            <a:picLocks noChangeAspect="1"/>
          </p:cNvPicPr>
          <p:nvPr/>
        </p:nvPicPr>
        <p:blipFill>
          <a:blip r:embed="rId5"/>
          <a:stretch>
            <a:fillRect/>
          </a:stretch>
        </p:blipFill>
        <p:spPr>
          <a:xfrm rot="5400000">
            <a:off x="1647879" y="3596790"/>
            <a:ext cx="3212273" cy="3108258"/>
          </a:xfrm>
          <a:prstGeom prst="rect">
            <a:avLst/>
          </a:prstGeom>
        </p:spPr>
      </p:pic>
      <p:pic>
        <p:nvPicPr>
          <p:cNvPr id="14" name="Picture 13">
            <a:extLst>
              <a:ext uri="{FF2B5EF4-FFF2-40B4-BE49-F238E27FC236}">
                <a16:creationId xmlns:a16="http://schemas.microsoft.com/office/drawing/2014/main" id="{32825F06-0E61-7F4B-9BD3-2173F290D029}"/>
              </a:ext>
            </a:extLst>
          </p:cNvPr>
          <p:cNvPicPr>
            <a:picLocks noChangeAspect="1"/>
          </p:cNvPicPr>
          <p:nvPr/>
        </p:nvPicPr>
        <p:blipFill>
          <a:blip r:embed="rId6"/>
          <a:stretch>
            <a:fillRect/>
          </a:stretch>
        </p:blipFill>
        <p:spPr>
          <a:xfrm rot="5400000">
            <a:off x="5727248" y="3908462"/>
            <a:ext cx="3313218" cy="2484914"/>
          </a:xfrm>
          <a:prstGeom prst="rect">
            <a:avLst/>
          </a:prstGeom>
        </p:spPr>
      </p:pic>
    </p:spTree>
    <p:extLst>
      <p:ext uri="{BB962C8B-B14F-4D97-AF65-F5344CB8AC3E}">
        <p14:creationId xmlns:p14="http://schemas.microsoft.com/office/powerpoint/2010/main" val="3793395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4988E4B3-63DA-384D-BF29-AAB0F5276046}"/>
              </a:ext>
            </a:extLst>
          </p:cNvPr>
          <p:cNvSpPr>
            <a:spLocks noGrp="1"/>
          </p:cNvSpPr>
          <p:nvPr>
            <p:ph type="body" idx="1"/>
          </p:nvPr>
        </p:nvSpPr>
        <p:spPr>
          <a:xfrm>
            <a:off x="2589212" y="3530129"/>
            <a:ext cx="8915399" cy="860400"/>
          </a:xfrm>
        </p:spPr>
        <p:txBody>
          <a:bodyPr/>
          <a:lstStyle/>
          <a:p>
            <a:endParaRPr lang="en-US"/>
          </a:p>
        </p:txBody>
      </p:sp>
      <p:pic>
        <p:nvPicPr>
          <p:cNvPr id="6" name="Picture 5">
            <a:extLst>
              <a:ext uri="{FF2B5EF4-FFF2-40B4-BE49-F238E27FC236}">
                <a16:creationId xmlns:a16="http://schemas.microsoft.com/office/drawing/2014/main" id="{4AABA404-42C1-C04B-ACDF-29F127648669}"/>
              </a:ext>
            </a:extLst>
          </p:cNvPr>
          <p:cNvPicPr>
            <a:picLocks noChangeAspect="1"/>
          </p:cNvPicPr>
          <p:nvPr/>
        </p:nvPicPr>
        <p:blipFill rotWithShape="1">
          <a:blip r:embed="rId2"/>
          <a:srcRect l="-140" t="324" r="1" b="26441"/>
          <a:stretch/>
        </p:blipFill>
        <p:spPr>
          <a:xfrm>
            <a:off x="1816925" y="308758"/>
            <a:ext cx="8467105" cy="4595752"/>
          </a:xfrm>
          <a:prstGeom prst="rect">
            <a:avLst/>
          </a:prstGeom>
        </p:spPr>
      </p:pic>
    </p:spTree>
    <p:extLst>
      <p:ext uri="{BB962C8B-B14F-4D97-AF65-F5344CB8AC3E}">
        <p14:creationId xmlns:p14="http://schemas.microsoft.com/office/powerpoint/2010/main" val="1917949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A2595-8C4E-654A-8E76-BFD9C2F987A1}"/>
              </a:ext>
            </a:extLst>
          </p:cNvPr>
          <p:cNvSpPr>
            <a:spLocks noGrp="1"/>
          </p:cNvSpPr>
          <p:nvPr>
            <p:ph type="title"/>
          </p:nvPr>
        </p:nvSpPr>
        <p:spPr>
          <a:xfrm>
            <a:off x="213261" y="0"/>
            <a:ext cx="8915399" cy="593766"/>
          </a:xfrm>
        </p:spPr>
        <p:txBody>
          <a:bodyPr>
            <a:normAutofit fontScale="90000"/>
          </a:bodyPr>
          <a:lstStyle/>
          <a:p>
            <a:r>
              <a:rPr lang="en-US" dirty="0"/>
              <a:t>Plots</a:t>
            </a:r>
          </a:p>
        </p:txBody>
      </p:sp>
      <p:pic>
        <p:nvPicPr>
          <p:cNvPr id="5" name="Picture 4">
            <a:extLst>
              <a:ext uri="{FF2B5EF4-FFF2-40B4-BE49-F238E27FC236}">
                <a16:creationId xmlns:a16="http://schemas.microsoft.com/office/drawing/2014/main" id="{EE189E8C-B2F1-F144-A255-C009C60E4F0B}"/>
              </a:ext>
            </a:extLst>
          </p:cNvPr>
          <p:cNvPicPr>
            <a:picLocks noChangeAspect="1"/>
          </p:cNvPicPr>
          <p:nvPr/>
        </p:nvPicPr>
        <p:blipFill>
          <a:blip r:embed="rId2"/>
          <a:stretch>
            <a:fillRect/>
          </a:stretch>
        </p:blipFill>
        <p:spPr>
          <a:xfrm>
            <a:off x="1676400" y="431800"/>
            <a:ext cx="4419600" cy="2997200"/>
          </a:xfrm>
          <a:prstGeom prst="rect">
            <a:avLst/>
          </a:prstGeom>
        </p:spPr>
      </p:pic>
      <p:pic>
        <p:nvPicPr>
          <p:cNvPr id="7" name="Picture 6">
            <a:extLst>
              <a:ext uri="{FF2B5EF4-FFF2-40B4-BE49-F238E27FC236}">
                <a16:creationId xmlns:a16="http://schemas.microsoft.com/office/drawing/2014/main" id="{C39551ED-180D-4040-B776-7B318158E59D}"/>
              </a:ext>
            </a:extLst>
          </p:cNvPr>
          <p:cNvPicPr>
            <a:picLocks noChangeAspect="1"/>
          </p:cNvPicPr>
          <p:nvPr/>
        </p:nvPicPr>
        <p:blipFill>
          <a:blip r:embed="rId3"/>
          <a:stretch>
            <a:fillRect/>
          </a:stretch>
        </p:blipFill>
        <p:spPr>
          <a:xfrm>
            <a:off x="6289468" y="348673"/>
            <a:ext cx="4419600" cy="2997200"/>
          </a:xfrm>
          <a:prstGeom prst="rect">
            <a:avLst/>
          </a:prstGeom>
        </p:spPr>
      </p:pic>
      <p:pic>
        <p:nvPicPr>
          <p:cNvPr id="9" name="Picture 8">
            <a:extLst>
              <a:ext uri="{FF2B5EF4-FFF2-40B4-BE49-F238E27FC236}">
                <a16:creationId xmlns:a16="http://schemas.microsoft.com/office/drawing/2014/main" id="{F3503F02-C6D0-4F47-ACD8-D65DC2D43AC6}"/>
              </a:ext>
            </a:extLst>
          </p:cNvPr>
          <p:cNvPicPr>
            <a:picLocks noChangeAspect="1"/>
          </p:cNvPicPr>
          <p:nvPr/>
        </p:nvPicPr>
        <p:blipFill>
          <a:blip r:embed="rId4"/>
          <a:stretch>
            <a:fillRect/>
          </a:stretch>
        </p:blipFill>
        <p:spPr>
          <a:xfrm>
            <a:off x="4468091" y="3711698"/>
            <a:ext cx="4419600" cy="2997200"/>
          </a:xfrm>
          <a:prstGeom prst="rect">
            <a:avLst/>
          </a:prstGeom>
        </p:spPr>
      </p:pic>
      <p:sp>
        <p:nvSpPr>
          <p:cNvPr id="10" name="TextBox 9">
            <a:extLst>
              <a:ext uri="{FF2B5EF4-FFF2-40B4-BE49-F238E27FC236}">
                <a16:creationId xmlns:a16="http://schemas.microsoft.com/office/drawing/2014/main" id="{9BEC096D-5472-5442-A6C4-50585EC3FFD9}"/>
              </a:ext>
            </a:extLst>
          </p:cNvPr>
          <p:cNvSpPr txBox="1"/>
          <p:nvPr/>
        </p:nvSpPr>
        <p:spPr>
          <a:xfrm>
            <a:off x="2861953" y="5474525"/>
            <a:ext cx="756938" cy="369332"/>
          </a:xfrm>
          <a:prstGeom prst="rect">
            <a:avLst/>
          </a:prstGeom>
          <a:noFill/>
        </p:spPr>
        <p:txBody>
          <a:bodyPr wrap="none" rtlCol="0">
            <a:spAutoFit/>
          </a:bodyPr>
          <a:lstStyle/>
          <a:p>
            <a:r>
              <a:rPr lang="en-US" dirty="0"/>
              <a:t>e mu</a:t>
            </a:r>
          </a:p>
        </p:txBody>
      </p:sp>
      <p:sp>
        <p:nvSpPr>
          <p:cNvPr id="12" name="TextBox 11">
            <a:extLst>
              <a:ext uri="{FF2B5EF4-FFF2-40B4-BE49-F238E27FC236}">
                <a16:creationId xmlns:a16="http://schemas.microsoft.com/office/drawing/2014/main" id="{B5910796-60C1-3241-AA83-8460BCBF3859}"/>
              </a:ext>
            </a:extLst>
          </p:cNvPr>
          <p:cNvSpPr txBox="1"/>
          <p:nvPr/>
        </p:nvSpPr>
        <p:spPr>
          <a:xfrm>
            <a:off x="10685318" y="1603168"/>
            <a:ext cx="1463139" cy="369332"/>
          </a:xfrm>
          <a:prstGeom prst="rect">
            <a:avLst/>
          </a:prstGeom>
          <a:noFill/>
        </p:spPr>
        <p:txBody>
          <a:bodyPr wrap="square" rtlCol="0">
            <a:spAutoFit/>
          </a:bodyPr>
          <a:lstStyle/>
          <a:p>
            <a:r>
              <a:rPr lang="en-US" dirty="0"/>
              <a:t>Double e</a:t>
            </a:r>
          </a:p>
        </p:txBody>
      </p:sp>
      <p:sp>
        <p:nvSpPr>
          <p:cNvPr id="14" name="TextBox 13">
            <a:extLst>
              <a:ext uri="{FF2B5EF4-FFF2-40B4-BE49-F238E27FC236}">
                <a16:creationId xmlns:a16="http://schemas.microsoft.com/office/drawing/2014/main" id="{8E72470B-DFE1-3444-95C2-2D2AC73C0516}"/>
              </a:ext>
            </a:extLst>
          </p:cNvPr>
          <p:cNvSpPr txBox="1"/>
          <p:nvPr/>
        </p:nvSpPr>
        <p:spPr>
          <a:xfrm>
            <a:off x="213261" y="1039751"/>
            <a:ext cx="1463139" cy="369332"/>
          </a:xfrm>
          <a:prstGeom prst="rect">
            <a:avLst/>
          </a:prstGeom>
          <a:noFill/>
        </p:spPr>
        <p:txBody>
          <a:bodyPr wrap="square" rtlCol="0">
            <a:spAutoFit/>
          </a:bodyPr>
          <a:lstStyle/>
          <a:p>
            <a:r>
              <a:rPr lang="en-US" dirty="0"/>
              <a:t>Double mu</a:t>
            </a:r>
          </a:p>
        </p:txBody>
      </p:sp>
    </p:spTree>
    <p:extLst>
      <p:ext uri="{BB962C8B-B14F-4D97-AF65-F5344CB8AC3E}">
        <p14:creationId xmlns:p14="http://schemas.microsoft.com/office/powerpoint/2010/main" val="3921533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ABED1B-6A09-8942-9A79-83F1A81A0AA7}"/>
              </a:ext>
            </a:extLst>
          </p:cNvPr>
          <p:cNvPicPr>
            <a:picLocks noChangeAspect="1"/>
          </p:cNvPicPr>
          <p:nvPr/>
        </p:nvPicPr>
        <p:blipFill>
          <a:blip r:embed="rId2"/>
          <a:stretch>
            <a:fillRect/>
          </a:stretch>
        </p:blipFill>
        <p:spPr>
          <a:xfrm>
            <a:off x="1297379" y="0"/>
            <a:ext cx="4419600" cy="2997200"/>
          </a:xfrm>
          <a:prstGeom prst="rect">
            <a:avLst/>
          </a:prstGeom>
        </p:spPr>
      </p:pic>
      <p:pic>
        <p:nvPicPr>
          <p:cNvPr id="7" name="Picture 6">
            <a:extLst>
              <a:ext uri="{FF2B5EF4-FFF2-40B4-BE49-F238E27FC236}">
                <a16:creationId xmlns:a16="http://schemas.microsoft.com/office/drawing/2014/main" id="{EA1538E4-9905-614A-85F0-BCC9F2895A48}"/>
              </a:ext>
            </a:extLst>
          </p:cNvPr>
          <p:cNvPicPr>
            <a:picLocks noChangeAspect="1"/>
          </p:cNvPicPr>
          <p:nvPr/>
        </p:nvPicPr>
        <p:blipFill>
          <a:blip r:embed="rId3"/>
          <a:stretch>
            <a:fillRect/>
          </a:stretch>
        </p:blipFill>
        <p:spPr>
          <a:xfrm>
            <a:off x="6475023" y="0"/>
            <a:ext cx="4419600" cy="2997200"/>
          </a:xfrm>
          <a:prstGeom prst="rect">
            <a:avLst/>
          </a:prstGeom>
        </p:spPr>
      </p:pic>
      <p:pic>
        <p:nvPicPr>
          <p:cNvPr id="9" name="Picture 8">
            <a:extLst>
              <a:ext uri="{FF2B5EF4-FFF2-40B4-BE49-F238E27FC236}">
                <a16:creationId xmlns:a16="http://schemas.microsoft.com/office/drawing/2014/main" id="{E8BD0AD5-363E-144D-AC50-21D1E4E9E629}"/>
              </a:ext>
            </a:extLst>
          </p:cNvPr>
          <p:cNvPicPr>
            <a:picLocks noChangeAspect="1"/>
          </p:cNvPicPr>
          <p:nvPr/>
        </p:nvPicPr>
        <p:blipFill>
          <a:blip r:embed="rId4"/>
          <a:stretch>
            <a:fillRect/>
          </a:stretch>
        </p:blipFill>
        <p:spPr>
          <a:xfrm>
            <a:off x="3886200" y="3592946"/>
            <a:ext cx="4419600" cy="2997200"/>
          </a:xfrm>
          <a:prstGeom prst="rect">
            <a:avLst/>
          </a:prstGeom>
        </p:spPr>
      </p:pic>
    </p:spTree>
    <p:extLst>
      <p:ext uri="{BB962C8B-B14F-4D97-AF65-F5344CB8AC3E}">
        <p14:creationId xmlns:p14="http://schemas.microsoft.com/office/powerpoint/2010/main" val="3821394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EBF0-931E-4040-B7C4-6D44337E7453}"/>
              </a:ext>
            </a:extLst>
          </p:cNvPr>
          <p:cNvSpPr>
            <a:spLocks noGrp="1"/>
          </p:cNvSpPr>
          <p:nvPr>
            <p:ph type="title"/>
          </p:nvPr>
        </p:nvSpPr>
        <p:spPr/>
        <p:txBody>
          <a:bodyPr/>
          <a:lstStyle/>
          <a:p>
            <a:r>
              <a:rPr lang="en-US" dirty="0"/>
              <a:t>Four-Tops and CSC Progress</a:t>
            </a:r>
          </a:p>
        </p:txBody>
      </p:sp>
      <p:sp>
        <p:nvSpPr>
          <p:cNvPr id="3" name="Text Placeholder 2">
            <a:extLst>
              <a:ext uri="{FF2B5EF4-FFF2-40B4-BE49-F238E27FC236}">
                <a16:creationId xmlns:a16="http://schemas.microsoft.com/office/drawing/2014/main" id="{FF965515-2D52-8D45-9A95-704418AE4D6F}"/>
              </a:ext>
            </a:extLst>
          </p:cNvPr>
          <p:cNvSpPr>
            <a:spLocks noGrp="1"/>
          </p:cNvSpPr>
          <p:nvPr>
            <p:ph type="body" idx="1"/>
          </p:nvPr>
        </p:nvSpPr>
        <p:spPr/>
        <p:txBody>
          <a:bodyPr/>
          <a:lstStyle/>
          <a:p>
            <a:r>
              <a:rPr lang="en-US" dirty="0"/>
              <a:t>Welcome Back!</a:t>
            </a:r>
          </a:p>
        </p:txBody>
      </p:sp>
      <p:sp>
        <p:nvSpPr>
          <p:cNvPr id="4" name="TextBox 3">
            <a:extLst>
              <a:ext uri="{FF2B5EF4-FFF2-40B4-BE49-F238E27FC236}">
                <a16:creationId xmlns:a16="http://schemas.microsoft.com/office/drawing/2014/main" id="{5B47C293-22C0-004E-A2CE-FA2F156A5BEC}"/>
              </a:ext>
            </a:extLst>
          </p:cNvPr>
          <p:cNvSpPr txBox="1"/>
          <p:nvPr/>
        </p:nvSpPr>
        <p:spPr>
          <a:xfrm>
            <a:off x="11430000" y="6549081"/>
            <a:ext cx="312906" cy="369332"/>
          </a:xfrm>
          <a:prstGeom prst="rect">
            <a:avLst/>
          </a:prstGeom>
          <a:noFill/>
        </p:spPr>
        <p:txBody>
          <a:bodyPr wrap="none" rtlCol="0">
            <a:spAutoFit/>
          </a:bodyPr>
          <a:lstStyle/>
          <a:p>
            <a:r>
              <a:rPr lang="en-US" dirty="0"/>
              <a:t>1</a:t>
            </a:r>
          </a:p>
        </p:txBody>
      </p:sp>
      <p:pic>
        <p:nvPicPr>
          <p:cNvPr id="7" name="Picture 6">
            <a:extLst>
              <a:ext uri="{FF2B5EF4-FFF2-40B4-BE49-F238E27FC236}">
                <a16:creationId xmlns:a16="http://schemas.microsoft.com/office/drawing/2014/main" id="{B17AF52D-CD79-5049-8E6E-F7F7AA6FA7C4}"/>
              </a:ext>
            </a:extLst>
          </p:cNvPr>
          <p:cNvPicPr>
            <a:picLocks noChangeAspect="1"/>
          </p:cNvPicPr>
          <p:nvPr/>
        </p:nvPicPr>
        <p:blipFill>
          <a:blip r:embed="rId2"/>
          <a:stretch>
            <a:fillRect/>
          </a:stretch>
        </p:blipFill>
        <p:spPr>
          <a:xfrm>
            <a:off x="362465" y="71028"/>
            <a:ext cx="2601097" cy="2601097"/>
          </a:xfrm>
          <a:prstGeom prst="rect">
            <a:avLst/>
          </a:prstGeom>
        </p:spPr>
      </p:pic>
    </p:spTree>
    <p:extLst>
      <p:ext uri="{BB962C8B-B14F-4D97-AF65-F5344CB8AC3E}">
        <p14:creationId xmlns:p14="http://schemas.microsoft.com/office/powerpoint/2010/main" val="492311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0E994-F256-7148-98D7-59F5EDFA2EFD}"/>
              </a:ext>
            </a:extLst>
          </p:cNvPr>
          <p:cNvSpPr>
            <a:spLocks noGrp="1"/>
          </p:cNvSpPr>
          <p:nvPr>
            <p:ph type="title"/>
          </p:nvPr>
        </p:nvSpPr>
        <p:spPr>
          <a:xfrm>
            <a:off x="158484" y="6593"/>
            <a:ext cx="8911687" cy="658425"/>
          </a:xfrm>
        </p:spPr>
        <p:txBody>
          <a:bodyPr/>
          <a:lstStyle/>
          <a:p>
            <a:r>
              <a:rPr lang="en-US" dirty="0"/>
              <a:t>Projects</a:t>
            </a:r>
          </a:p>
        </p:txBody>
      </p:sp>
      <p:sp>
        <p:nvSpPr>
          <p:cNvPr id="3" name="Content Placeholder 2">
            <a:extLst>
              <a:ext uri="{FF2B5EF4-FFF2-40B4-BE49-F238E27FC236}">
                <a16:creationId xmlns:a16="http://schemas.microsoft.com/office/drawing/2014/main" id="{BE3D63C0-6663-1849-9FF8-BE1DF14D78D0}"/>
              </a:ext>
            </a:extLst>
          </p:cNvPr>
          <p:cNvSpPr>
            <a:spLocks noGrp="1"/>
          </p:cNvSpPr>
          <p:nvPr>
            <p:ph idx="1"/>
          </p:nvPr>
        </p:nvSpPr>
        <p:spPr>
          <a:xfrm>
            <a:off x="2078573" y="886690"/>
            <a:ext cx="8915400" cy="5810993"/>
          </a:xfrm>
        </p:spPr>
        <p:txBody>
          <a:bodyPr>
            <a:noAutofit/>
          </a:bodyPr>
          <a:lstStyle/>
          <a:p>
            <a:pPr>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I am working a combination of hardware work for the CMS system and analysis work on a search for Four-Top Production.</a:t>
            </a:r>
          </a:p>
          <a:p>
            <a:pPr>
              <a:buFont typeface="Arial" panose="020B0604020202020204"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Hardware Side: </a:t>
            </a:r>
          </a:p>
          <a:p>
            <a:pPr lvl="1">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Test stands are being set up for replacement electronics that will be installed during LS2.</a:t>
            </a:r>
          </a:p>
          <a:p>
            <a:pPr lvl="1">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I am assisting in the set up and the operation of the test stands.</a:t>
            </a:r>
          </a:p>
          <a:p>
            <a:pPr lvl="1">
              <a:buFont typeface="Arial" panose="020B0604020202020204"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Analysis Side:</a:t>
            </a:r>
          </a:p>
          <a:p>
            <a:pPr lvl="1">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The UC Riverside CMS Group is developing  a run-2 search for Four-Top production.</a:t>
            </a:r>
          </a:p>
          <a:p>
            <a:pPr lvl="1">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The analysis is migrating to a new format called “NanoAOD” which is more compact and easier to use.</a:t>
            </a:r>
          </a:p>
          <a:p>
            <a:pPr lvl="1">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I am assisting this migration by plotting signal and background distributions in Monte Carlo, control, and other distributions in Data.</a:t>
            </a:r>
          </a:p>
        </p:txBody>
      </p:sp>
      <p:sp>
        <p:nvSpPr>
          <p:cNvPr id="4" name="TextBox 3">
            <a:extLst>
              <a:ext uri="{FF2B5EF4-FFF2-40B4-BE49-F238E27FC236}">
                <a16:creationId xmlns:a16="http://schemas.microsoft.com/office/drawing/2014/main" id="{33A26C87-3F2A-AE49-9A83-B423E7C75E70}"/>
              </a:ext>
            </a:extLst>
          </p:cNvPr>
          <p:cNvSpPr txBox="1"/>
          <p:nvPr/>
        </p:nvSpPr>
        <p:spPr>
          <a:xfrm>
            <a:off x="11317184" y="6198919"/>
            <a:ext cx="312906" cy="369332"/>
          </a:xfrm>
          <a:prstGeom prst="rect">
            <a:avLst/>
          </a:prstGeom>
          <a:noFill/>
        </p:spPr>
        <p:txBody>
          <a:bodyPr wrap="none" rtlCol="0">
            <a:spAutoFit/>
          </a:bodyPr>
          <a:lstStyle/>
          <a:p>
            <a:r>
              <a:rPr lang="en-US" dirty="0"/>
              <a:t>2</a:t>
            </a:r>
          </a:p>
        </p:txBody>
      </p:sp>
    </p:spTree>
    <p:extLst>
      <p:ext uri="{BB962C8B-B14F-4D97-AF65-F5344CB8AC3E}">
        <p14:creationId xmlns:p14="http://schemas.microsoft.com/office/powerpoint/2010/main" val="3442190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15551-81F1-8A41-AB84-7019D5BB0EC2}"/>
              </a:ext>
            </a:extLst>
          </p:cNvPr>
          <p:cNvSpPr>
            <a:spLocks noGrp="1"/>
          </p:cNvSpPr>
          <p:nvPr>
            <p:ph type="title"/>
          </p:nvPr>
        </p:nvSpPr>
        <p:spPr>
          <a:xfrm>
            <a:off x="192002" y="0"/>
            <a:ext cx="8915399" cy="679622"/>
          </a:xfrm>
        </p:spPr>
        <p:txBody>
          <a:bodyPr>
            <a:normAutofit fontScale="90000"/>
          </a:bodyPr>
          <a:lstStyle/>
          <a:p>
            <a:r>
              <a:rPr lang="en-US" dirty="0">
                <a:latin typeface="Times New Roman" panose="02020603050405020304" pitchFamily="18" charset="0"/>
                <a:cs typeface="Times New Roman" panose="02020603050405020304" pitchFamily="18" charset="0"/>
              </a:rPr>
              <a:t>The Ongoing LS2 </a:t>
            </a:r>
          </a:p>
        </p:txBody>
      </p:sp>
      <p:sp>
        <p:nvSpPr>
          <p:cNvPr id="3" name="Text Placeholder 2">
            <a:extLst>
              <a:ext uri="{FF2B5EF4-FFF2-40B4-BE49-F238E27FC236}">
                <a16:creationId xmlns:a16="http://schemas.microsoft.com/office/drawing/2014/main" id="{762F75D5-C5CA-F44E-841E-B190353558A9}"/>
              </a:ext>
            </a:extLst>
          </p:cNvPr>
          <p:cNvSpPr>
            <a:spLocks noGrp="1"/>
          </p:cNvSpPr>
          <p:nvPr>
            <p:ph type="body" idx="1"/>
          </p:nvPr>
        </p:nvSpPr>
        <p:spPr>
          <a:xfrm>
            <a:off x="2082585" y="996993"/>
            <a:ext cx="8915399" cy="3500866"/>
          </a:xfrm>
        </p:spPr>
        <p:txBody>
          <a:bodyPr>
            <a:normAutofit/>
          </a:bodyPr>
          <a:lstStyle/>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CSCs from ME1/1 (Cathode Strip Chambers) are being extracted from underground.</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The process of extraction began on February 25th.</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The extracted chambers are held at a workstation in SX5 (Point 5).</a:t>
            </a:r>
          </a:p>
          <a:p>
            <a:pPr marL="800100" lvl="1" indent="-342900">
              <a:buFont typeface="Arial" panose="020B0604020202020204" pitchFamily="34" charset="0"/>
              <a:buChar char="•"/>
            </a:pPr>
            <a:endParaRPr lang="en-US" sz="22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Now, the CSC group and I have to remove the old DCFEBS from the extracted chambers, and replace them with the new </a:t>
            </a:r>
            <a:r>
              <a:rPr lang="en-US" sz="2400" dirty="0" err="1">
                <a:solidFill>
                  <a:schemeClr val="tx1"/>
                </a:solidFill>
                <a:latin typeface="Times New Roman" panose="02020603050405020304" pitchFamily="18" charset="0"/>
                <a:cs typeface="Times New Roman" panose="02020603050405020304" pitchFamily="18" charset="0"/>
              </a:rPr>
              <a:t>xDCFEBS</a:t>
            </a:r>
            <a:r>
              <a:rPr lang="en-US" sz="2400" dirty="0">
                <a:solidFill>
                  <a:schemeClr val="tx1"/>
                </a:solidFill>
                <a:latin typeface="Times New Roman" panose="02020603050405020304" pitchFamily="18" charset="0"/>
                <a:cs typeface="Times New Roman" panose="02020603050405020304" pitchFamily="18" charset="0"/>
              </a:rPr>
              <a:t>.</a:t>
            </a:r>
          </a:p>
        </p:txBody>
      </p:sp>
      <p:sp>
        <p:nvSpPr>
          <p:cNvPr id="4" name="TextBox 3">
            <a:extLst>
              <a:ext uri="{FF2B5EF4-FFF2-40B4-BE49-F238E27FC236}">
                <a16:creationId xmlns:a16="http://schemas.microsoft.com/office/drawing/2014/main" id="{A883443A-5F4B-124A-9707-0469C68DE8FB}"/>
              </a:ext>
            </a:extLst>
          </p:cNvPr>
          <p:cNvSpPr txBox="1"/>
          <p:nvPr/>
        </p:nvSpPr>
        <p:spPr>
          <a:xfrm>
            <a:off x="11355859" y="6462584"/>
            <a:ext cx="312906" cy="369332"/>
          </a:xfrm>
          <a:prstGeom prst="rect">
            <a:avLst/>
          </a:prstGeom>
          <a:noFill/>
        </p:spPr>
        <p:txBody>
          <a:bodyPr wrap="none" rtlCol="0">
            <a:spAutoFit/>
          </a:bodyPr>
          <a:lstStyle/>
          <a:p>
            <a:r>
              <a:rPr lang="en-US" dirty="0"/>
              <a:t>2</a:t>
            </a:r>
          </a:p>
        </p:txBody>
      </p:sp>
    </p:spTree>
    <p:extLst>
      <p:ext uri="{BB962C8B-B14F-4D97-AF65-F5344CB8AC3E}">
        <p14:creationId xmlns:p14="http://schemas.microsoft.com/office/powerpoint/2010/main" val="1933550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8AEA868-4DEC-8247-9906-72359943D0D7}"/>
              </a:ext>
            </a:extLst>
          </p:cNvPr>
          <p:cNvPicPr>
            <a:picLocks noChangeAspect="1"/>
          </p:cNvPicPr>
          <p:nvPr/>
        </p:nvPicPr>
        <p:blipFill>
          <a:blip r:embed="rId2"/>
          <a:stretch>
            <a:fillRect/>
          </a:stretch>
        </p:blipFill>
        <p:spPr>
          <a:xfrm rot="5400000">
            <a:off x="153494" y="880620"/>
            <a:ext cx="5245986" cy="4458534"/>
          </a:xfrm>
          <a:prstGeom prst="rect">
            <a:avLst/>
          </a:prstGeom>
        </p:spPr>
      </p:pic>
      <p:sp>
        <p:nvSpPr>
          <p:cNvPr id="6" name="TextBox 5">
            <a:extLst>
              <a:ext uri="{FF2B5EF4-FFF2-40B4-BE49-F238E27FC236}">
                <a16:creationId xmlns:a16="http://schemas.microsoft.com/office/drawing/2014/main" id="{6DBB7792-A912-874F-93A6-EDF8D07D5736}"/>
              </a:ext>
            </a:extLst>
          </p:cNvPr>
          <p:cNvSpPr txBox="1"/>
          <p:nvPr/>
        </p:nvSpPr>
        <p:spPr>
          <a:xfrm>
            <a:off x="11121081" y="6042454"/>
            <a:ext cx="312906" cy="369332"/>
          </a:xfrm>
          <a:prstGeom prst="rect">
            <a:avLst/>
          </a:prstGeom>
          <a:noFill/>
        </p:spPr>
        <p:txBody>
          <a:bodyPr wrap="none" rtlCol="0">
            <a:spAutoFit/>
          </a:bodyPr>
          <a:lstStyle/>
          <a:p>
            <a:r>
              <a:rPr lang="en-US" dirty="0"/>
              <a:t>3</a:t>
            </a:r>
          </a:p>
        </p:txBody>
      </p:sp>
      <p:pic>
        <p:nvPicPr>
          <p:cNvPr id="3" name="Picture 2">
            <a:extLst>
              <a:ext uri="{FF2B5EF4-FFF2-40B4-BE49-F238E27FC236}">
                <a16:creationId xmlns:a16="http://schemas.microsoft.com/office/drawing/2014/main" id="{C13B92DB-F68A-CD4E-83CF-A5D39B583D25}"/>
              </a:ext>
            </a:extLst>
          </p:cNvPr>
          <p:cNvPicPr>
            <a:picLocks noChangeAspect="1"/>
          </p:cNvPicPr>
          <p:nvPr/>
        </p:nvPicPr>
        <p:blipFill>
          <a:blip r:embed="rId3"/>
          <a:stretch>
            <a:fillRect/>
          </a:stretch>
        </p:blipFill>
        <p:spPr>
          <a:xfrm>
            <a:off x="5884985" y="82062"/>
            <a:ext cx="3962400" cy="6553200"/>
          </a:xfrm>
          <a:prstGeom prst="rect">
            <a:avLst/>
          </a:prstGeom>
        </p:spPr>
      </p:pic>
    </p:spTree>
    <p:extLst>
      <p:ext uri="{BB962C8B-B14F-4D97-AF65-F5344CB8AC3E}">
        <p14:creationId xmlns:p14="http://schemas.microsoft.com/office/powerpoint/2010/main" val="18751870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60E94-97A9-BC4F-BEB5-919F1D68296D}"/>
              </a:ext>
            </a:extLst>
          </p:cNvPr>
          <p:cNvSpPr>
            <a:spLocks noGrp="1"/>
          </p:cNvSpPr>
          <p:nvPr>
            <p:ph type="title"/>
          </p:nvPr>
        </p:nvSpPr>
        <p:spPr>
          <a:xfrm>
            <a:off x="216715" y="19885"/>
            <a:ext cx="8915399" cy="860400"/>
          </a:xfrm>
        </p:spPr>
        <p:txBody>
          <a:bodyPr/>
          <a:lstStyle/>
          <a:p>
            <a:r>
              <a:rPr lang="en-US" dirty="0">
                <a:latin typeface="Times New Roman" panose="02020603050405020304" pitchFamily="18" charset="0"/>
                <a:cs typeface="Times New Roman" panose="02020603050405020304" pitchFamily="18" charset="0"/>
              </a:rPr>
              <a:t>A Running Joke</a:t>
            </a:r>
          </a:p>
        </p:txBody>
      </p:sp>
      <p:sp>
        <p:nvSpPr>
          <p:cNvPr id="3" name="Text Placeholder 2">
            <a:extLst>
              <a:ext uri="{FF2B5EF4-FFF2-40B4-BE49-F238E27FC236}">
                <a16:creationId xmlns:a16="http://schemas.microsoft.com/office/drawing/2014/main" id="{1A8F0CAA-003C-8949-BA4A-48EB93177240}"/>
              </a:ext>
            </a:extLst>
          </p:cNvPr>
          <p:cNvSpPr>
            <a:spLocks noGrp="1"/>
          </p:cNvSpPr>
          <p:nvPr>
            <p:ph type="body" idx="1"/>
          </p:nvPr>
        </p:nvSpPr>
        <p:spPr>
          <a:xfrm>
            <a:off x="2144368" y="1169987"/>
            <a:ext cx="8915399" cy="3772716"/>
          </a:xfrm>
        </p:spPr>
        <p:txBody>
          <a:bodyPr>
            <a:normAutofit/>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To replace the DCFEBS with the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 first we had to cut thermal pads and stick them to specific places on copper covers.</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The thermal pads are to provide thermal conductivity on the electronics present in the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This is a tedious task because we have to cut these thermal pads to some precise measurements.</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In ME1/1 there are 36 chambers and each chamber holds 7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252 covers w/ thermal pads must be completed. So far we have done a slight fraction of that number.</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”So who wants to cut thermal pads?”</a:t>
            </a:r>
          </a:p>
        </p:txBody>
      </p:sp>
      <p:sp>
        <p:nvSpPr>
          <p:cNvPr id="4" name="TextBox 3">
            <a:extLst>
              <a:ext uri="{FF2B5EF4-FFF2-40B4-BE49-F238E27FC236}">
                <a16:creationId xmlns:a16="http://schemas.microsoft.com/office/drawing/2014/main" id="{4341AF31-F747-0343-9126-A640C465EA04}"/>
              </a:ext>
            </a:extLst>
          </p:cNvPr>
          <p:cNvSpPr txBox="1"/>
          <p:nvPr/>
        </p:nvSpPr>
        <p:spPr>
          <a:xfrm>
            <a:off x="11430000" y="6474941"/>
            <a:ext cx="312906" cy="369332"/>
          </a:xfrm>
          <a:prstGeom prst="rect">
            <a:avLst/>
          </a:prstGeom>
          <a:noFill/>
        </p:spPr>
        <p:txBody>
          <a:bodyPr wrap="none" rtlCol="0">
            <a:spAutoFit/>
          </a:bodyPr>
          <a:lstStyle/>
          <a:p>
            <a:r>
              <a:rPr lang="en-US" dirty="0"/>
              <a:t>4</a:t>
            </a:r>
          </a:p>
        </p:txBody>
      </p:sp>
    </p:spTree>
    <p:extLst>
      <p:ext uri="{BB962C8B-B14F-4D97-AF65-F5344CB8AC3E}">
        <p14:creationId xmlns:p14="http://schemas.microsoft.com/office/powerpoint/2010/main" val="30660436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E23C625-1E77-BA4C-BC87-2342C962A78A}"/>
              </a:ext>
            </a:extLst>
          </p:cNvPr>
          <p:cNvPicPr>
            <a:picLocks noChangeAspect="1"/>
          </p:cNvPicPr>
          <p:nvPr/>
        </p:nvPicPr>
        <p:blipFill>
          <a:blip r:embed="rId2"/>
          <a:stretch>
            <a:fillRect/>
          </a:stretch>
        </p:blipFill>
        <p:spPr>
          <a:xfrm rot="5400000">
            <a:off x="1178100" y="1479721"/>
            <a:ext cx="4324868" cy="3243651"/>
          </a:xfrm>
          <a:prstGeom prst="rect">
            <a:avLst/>
          </a:prstGeom>
        </p:spPr>
      </p:pic>
      <p:pic>
        <p:nvPicPr>
          <p:cNvPr id="7" name="Picture 6">
            <a:extLst>
              <a:ext uri="{FF2B5EF4-FFF2-40B4-BE49-F238E27FC236}">
                <a16:creationId xmlns:a16="http://schemas.microsoft.com/office/drawing/2014/main" id="{32D6141D-5848-2648-958E-6E2ABBF26523}"/>
              </a:ext>
            </a:extLst>
          </p:cNvPr>
          <p:cNvPicPr>
            <a:picLocks noChangeAspect="1"/>
          </p:cNvPicPr>
          <p:nvPr/>
        </p:nvPicPr>
        <p:blipFill>
          <a:blip r:embed="rId3"/>
          <a:stretch>
            <a:fillRect/>
          </a:stretch>
        </p:blipFill>
        <p:spPr>
          <a:xfrm rot="5400000">
            <a:off x="5538311" y="1479721"/>
            <a:ext cx="4324868" cy="3243652"/>
          </a:xfrm>
          <a:prstGeom prst="rect">
            <a:avLst/>
          </a:prstGeom>
        </p:spPr>
      </p:pic>
      <p:sp>
        <p:nvSpPr>
          <p:cNvPr id="8" name="TextBox 7">
            <a:extLst>
              <a:ext uri="{FF2B5EF4-FFF2-40B4-BE49-F238E27FC236}">
                <a16:creationId xmlns:a16="http://schemas.microsoft.com/office/drawing/2014/main" id="{D84F5348-8947-BA4C-9476-C588F231AF8F}"/>
              </a:ext>
            </a:extLst>
          </p:cNvPr>
          <p:cNvSpPr txBox="1"/>
          <p:nvPr/>
        </p:nvSpPr>
        <p:spPr>
          <a:xfrm>
            <a:off x="11244649" y="6376086"/>
            <a:ext cx="312906" cy="369332"/>
          </a:xfrm>
          <a:prstGeom prst="rect">
            <a:avLst/>
          </a:prstGeom>
          <a:noFill/>
        </p:spPr>
        <p:txBody>
          <a:bodyPr wrap="none" rtlCol="0">
            <a:spAutoFit/>
          </a:bodyPr>
          <a:lstStyle/>
          <a:p>
            <a:r>
              <a:rPr lang="en-US" dirty="0"/>
              <a:t>5</a:t>
            </a:r>
          </a:p>
        </p:txBody>
      </p:sp>
    </p:spTree>
    <p:extLst>
      <p:ext uri="{BB962C8B-B14F-4D97-AF65-F5344CB8AC3E}">
        <p14:creationId xmlns:p14="http://schemas.microsoft.com/office/powerpoint/2010/main" val="1611947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8FB94-2C74-934F-8A90-279C25793D22}"/>
              </a:ext>
            </a:extLst>
          </p:cNvPr>
          <p:cNvSpPr>
            <a:spLocks noGrp="1"/>
          </p:cNvSpPr>
          <p:nvPr>
            <p:ph type="title"/>
          </p:nvPr>
        </p:nvSpPr>
        <p:spPr>
          <a:xfrm>
            <a:off x="216714" y="56955"/>
            <a:ext cx="8915399" cy="721521"/>
          </a:xfrm>
        </p:spPr>
        <p:txBody>
          <a:bodyPr>
            <a:normAutofit/>
          </a:bodyPr>
          <a:lstStyle/>
          <a:p>
            <a:r>
              <a:rPr lang="en-US" sz="3600" dirty="0">
                <a:latin typeface="Times New Roman" panose="02020603050405020304" pitchFamily="18" charset="0"/>
                <a:cs typeface="Times New Roman" panose="02020603050405020304" pitchFamily="18" charset="0"/>
              </a:rPr>
              <a:t>More Info on the “</a:t>
            </a:r>
            <a:r>
              <a:rPr lang="en-US" sz="3600" dirty="0" err="1">
                <a:latin typeface="Times New Roman" panose="02020603050405020304" pitchFamily="18" charset="0"/>
                <a:cs typeface="Times New Roman" panose="02020603050405020304" pitchFamily="18" charset="0"/>
              </a:rPr>
              <a:t>Cosmics”Tests</a:t>
            </a:r>
            <a:r>
              <a:rPr lang="en-US" sz="3600" dirty="0">
                <a:latin typeface="Times New Roman" panose="02020603050405020304" pitchFamily="18" charset="0"/>
                <a:cs typeface="Times New Roman" panose="02020603050405020304" pitchFamily="18" charset="0"/>
              </a:rPr>
              <a:t> </a:t>
            </a:r>
          </a:p>
        </p:txBody>
      </p:sp>
      <p:sp>
        <p:nvSpPr>
          <p:cNvPr id="3" name="Text Placeholder 2">
            <a:extLst>
              <a:ext uri="{FF2B5EF4-FFF2-40B4-BE49-F238E27FC236}">
                <a16:creationId xmlns:a16="http://schemas.microsoft.com/office/drawing/2014/main" id="{515E1E2C-B9E4-6F46-9903-4FF6B4847EE0}"/>
              </a:ext>
            </a:extLst>
          </p:cNvPr>
          <p:cNvSpPr>
            <a:spLocks noGrp="1"/>
          </p:cNvSpPr>
          <p:nvPr>
            <p:ph type="body" idx="1"/>
          </p:nvPr>
        </p:nvSpPr>
        <p:spPr>
          <a:xfrm>
            <a:off x="2119655" y="1330625"/>
            <a:ext cx="8915399" cy="3673861"/>
          </a:xfrm>
        </p:spPr>
        <p:txBody>
          <a:bodyPr>
            <a:normAutofit/>
          </a:bodyPr>
          <a:lstStyle/>
          <a:p>
            <a:pPr marL="342900" indent="-34290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How exactly are “</a:t>
            </a:r>
            <a:r>
              <a:rPr lang="en-US" sz="2400" dirty="0" err="1">
                <a:solidFill>
                  <a:schemeClr val="tx1"/>
                </a:solidFill>
                <a:latin typeface="Times New Roman" panose="02020603050405020304" pitchFamily="18" charset="0"/>
                <a:cs typeface="Times New Roman" panose="02020603050405020304" pitchFamily="18" charset="0"/>
              </a:rPr>
              <a:t>cosmics</a:t>
            </a:r>
            <a:r>
              <a:rPr lang="en-US" sz="2400" dirty="0">
                <a:solidFill>
                  <a:schemeClr val="tx1"/>
                </a:solidFill>
                <a:latin typeface="Times New Roman" panose="02020603050405020304" pitchFamily="18" charset="0"/>
                <a:cs typeface="Times New Roman" panose="02020603050405020304" pitchFamily="18" charset="0"/>
              </a:rPr>
              <a:t>” tests performed?</a:t>
            </a:r>
          </a:p>
          <a:p>
            <a:pPr marL="342900" indent="-342900">
              <a:buFont typeface="Arial" panose="020B0604020202020204" pitchFamily="34" charset="0"/>
              <a:buChar char="•"/>
            </a:pPr>
            <a:r>
              <a:rPr lang="en-US" sz="1900" dirty="0">
                <a:solidFill>
                  <a:schemeClr val="tx1"/>
                </a:solidFill>
                <a:latin typeface="Times New Roman" panose="02020603050405020304" pitchFamily="18" charset="0"/>
                <a:cs typeface="Times New Roman" panose="02020603050405020304" pitchFamily="18" charset="0"/>
              </a:rPr>
              <a:t>Cosmic Muons are hitting the chamber</a:t>
            </a:r>
          </a:p>
          <a:p>
            <a:pPr marL="342900" indent="-342900">
              <a:buFont typeface="Arial" panose="020B0604020202020204" pitchFamily="34" charset="0"/>
              <a:buChar char="•"/>
            </a:pPr>
            <a:r>
              <a:rPr lang="en-US" sz="1900" dirty="0">
                <a:solidFill>
                  <a:schemeClr val="tx1"/>
                </a:solidFill>
                <a:latin typeface="Times New Roman" panose="02020603050405020304" pitchFamily="18" charset="0"/>
                <a:cs typeface="Times New Roman" panose="02020603050405020304" pitchFamily="18" charset="0"/>
              </a:rPr>
              <a:t>The Muon causes one gas atom to be ionized</a:t>
            </a:r>
          </a:p>
          <a:p>
            <a:pPr marL="800100" lvl="1" indent="-342900">
              <a:buFont typeface="Arial" panose="020B0604020202020204" pitchFamily="34" charset="0"/>
              <a:buChar char="•"/>
            </a:pPr>
            <a:r>
              <a:rPr lang="en-US" sz="1900" dirty="0">
                <a:solidFill>
                  <a:schemeClr val="tx1"/>
                </a:solidFill>
                <a:latin typeface="Times New Roman" panose="02020603050405020304" pitchFamily="18" charset="0"/>
                <a:cs typeface="Times New Roman" panose="02020603050405020304" pitchFamily="18" charset="0"/>
              </a:rPr>
              <a:t>However, this is not enough to ionize other gas atoms.</a:t>
            </a:r>
          </a:p>
          <a:p>
            <a:pPr marL="800100" lvl="1" indent="-342900">
              <a:buFont typeface="Arial" panose="020B0604020202020204" pitchFamily="34" charset="0"/>
              <a:buChar char="•"/>
            </a:pPr>
            <a:r>
              <a:rPr lang="en-US" sz="1900" dirty="0">
                <a:solidFill>
                  <a:schemeClr val="tx1"/>
                </a:solidFill>
                <a:latin typeface="Times New Roman" panose="02020603050405020304" pitchFamily="18" charset="0"/>
                <a:cs typeface="Times New Roman" panose="02020603050405020304" pitchFamily="18" charset="0"/>
              </a:rPr>
              <a:t>In addition, the ionize gas and the knocked electron will later recombine.</a:t>
            </a:r>
          </a:p>
          <a:p>
            <a:pPr marL="342900" indent="-342900">
              <a:buFont typeface="Arial" panose="020B0604020202020204" pitchFamily="34" charset="0"/>
              <a:buChar char="•"/>
            </a:pPr>
            <a:r>
              <a:rPr lang="en-US" sz="1900" dirty="0">
                <a:solidFill>
                  <a:schemeClr val="tx1"/>
                </a:solidFill>
                <a:latin typeface="Times New Roman" panose="02020603050405020304" pitchFamily="18" charset="0"/>
                <a:cs typeface="Times New Roman" panose="02020603050405020304" pitchFamily="18" charset="0"/>
              </a:rPr>
              <a:t>Applying a high voltage will create a separation of the electron and the ionized gas atom.</a:t>
            </a:r>
          </a:p>
          <a:p>
            <a:pPr marL="800100" lvl="1" indent="-342900">
              <a:buFont typeface="Arial" panose="020B0604020202020204" pitchFamily="34" charset="0"/>
              <a:buChar char="•"/>
            </a:pPr>
            <a:r>
              <a:rPr lang="en-US" sz="1900" dirty="0">
                <a:solidFill>
                  <a:schemeClr val="tx1"/>
                </a:solidFill>
                <a:latin typeface="Times New Roman" panose="02020603050405020304" pitchFamily="18" charset="0"/>
                <a:cs typeface="Times New Roman" panose="02020603050405020304" pitchFamily="18" charset="0"/>
              </a:rPr>
              <a:t>With a high voltage there’s an electric field which drifts the electrons to the anode wire in which induces a charge on the cathode strips.</a:t>
            </a:r>
          </a:p>
        </p:txBody>
      </p:sp>
      <p:sp>
        <p:nvSpPr>
          <p:cNvPr id="5" name="TextBox 4">
            <a:extLst>
              <a:ext uri="{FF2B5EF4-FFF2-40B4-BE49-F238E27FC236}">
                <a16:creationId xmlns:a16="http://schemas.microsoft.com/office/drawing/2014/main" id="{6465CE6A-8DB2-1B42-A1A2-1946178A8B6E}"/>
              </a:ext>
            </a:extLst>
          </p:cNvPr>
          <p:cNvSpPr txBox="1"/>
          <p:nvPr/>
        </p:nvSpPr>
        <p:spPr>
          <a:xfrm>
            <a:off x="11454714" y="6363730"/>
            <a:ext cx="312906" cy="369332"/>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2220408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D1B73-D8C5-9645-8801-AF6AC43044AA}"/>
              </a:ext>
            </a:extLst>
          </p:cNvPr>
          <p:cNvSpPr>
            <a:spLocks noGrp="1"/>
          </p:cNvSpPr>
          <p:nvPr>
            <p:ph type="title"/>
          </p:nvPr>
        </p:nvSpPr>
        <p:spPr>
          <a:xfrm>
            <a:off x="192001" y="0"/>
            <a:ext cx="8915399" cy="679622"/>
          </a:xfrm>
        </p:spPr>
        <p:txBody>
          <a:bodyPr>
            <a:normAutofit fontScale="90000"/>
          </a:bodyPr>
          <a:lstStyle/>
          <a:p>
            <a:r>
              <a:rPr lang="en-US" dirty="0"/>
              <a:t>Testing</a:t>
            </a:r>
          </a:p>
        </p:txBody>
      </p:sp>
      <p:sp>
        <p:nvSpPr>
          <p:cNvPr id="3" name="Text Placeholder 2">
            <a:extLst>
              <a:ext uri="{FF2B5EF4-FFF2-40B4-BE49-F238E27FC236}">
                <a16:creationId xmlns:a16="http://schemas.microsoft.com/office/drawing/2014/main" id="{50D05F6E-DF92-4A4F-8E2F-3D2F55384BC2}"/>
              </a:ext>
            </a:extLst>
          </p:cNvPr>
          <p:cNvSpPr>
            <a:spLocks noGrp="1"/>
          </p:cNvSpPr>
          <p:nvPr>
            <p:ph type="body" idx="1"/>
          </p:nvPr>
        </p:nvSpPr>
        <p:spPr>
          <a:xfrm>
            <a:off x="2132012" y="1219413"/>
            <a:ext cx="8915399" cy="3204306"/>
          </a:xfrm>
        </p:spPr>
        <p:txBody>
          <a:bodyPr>
            <a:noAutofit/>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The CSCs with the new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 installed are then later placed at stations in the working area.</a:t>
            </a:r>
          </a:p>
          <a:p>
            <a:pPr marL="342900"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Testing the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 using software.</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The Step Test Manager allows for control of testing.</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We can verify that the </a:t>
            </a:r>
            <a:r>
              <a:rPr lang="en-US" sz="2000" dirty="0" err="1">
                <a:solidFill>
                  <a:schemeClr val="tx1"/>
                </a:solidFill>
                <a:latin typeface="Times New Roman" panose="02020603050405020304" pitchFamily="18" charset="0"/>
                <a:cs typeface="Times New Roman" panose="02020603050405020304" pitchFamily="18" charset="0"/>
              </a:rPr>
              <a:t>xDCFEBS</a:t>
            </a:r>
            <a:r>
              <a:rPr lang="en-US" sz="2000" dirty="0">
                <a:solidFill>
                  <a:schemeClr val="tx1"/>
                </a:solidFill>
                <a:latin typeface="Times New Roman" panose="02020603050405020304" pitchFamily="18" charset="0"/>
                <a:cs typeface="Times New Roman" panose="02020603050405020304" pitchFamily="18" charset="0"/>
              </a:rPr>
              <a:t>  and ALCT mezzanines are functional and see if other electronics installed on the chambers are working fine.</a:t>
            </a:r>
          </a:p>
          <a:p>
            <a:pPr marL="342900"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 will start working in testing CSCs in my final few weeks</a:t>
            </a:r>
          </a:p>
        </p:txBody>
      </p:sp>
      <p:sp>
        <p:nvSpPr>
          <p:cNvPr id="4" name="TextBox 3">
            <a:extLst>
              <a:ext uri="{FF2B5EF4-FFF2-40B4-BE49-F238E27FC236}">
                <a16:creationId xmlns:a16="http://schemas.microsoft.com/office/drawing/2014/main" id="{7AF8721E-8EB5-4042-B06D-960513B9EFD8}"/>
              </a:ext>
            </a:extLst>
          </p:cNvPr>
          <p:cNvSpPr txBox="1"/>
          <p:nvPr/>
        </p:nvSpPr>
        <p:spPr>
          <a:xfrm>
            <a:off x="11392930" y="6425514"/>
            <a:ext cx="312906" cy="369332"/>
          </a:xfrm>
          <a:prstGeom prst="rect">
            <a:avLst/>
          </a:prstGeom>
          <a:noFill/>
        </p:spPr>
        <p:txBody>
          <a:bodyPr wrap="none" rtlCol="0">
            <a:spAutoFit/>
          </a:bodyPr>
          <a:lstStyle/>
          <a:p>
            <a:r>
              <a:rPr lang="en-US" dirty="0"/>
              <a:t>7</a:t>
            </a:r>
          </a:p>
        </p:txBody>
      </p:sp>
    </p:spTree>
    <p:extLst>
      <p:ext uri="{BB962C8B-B14F-4D97-AF65-F5344CB8AC3E}">
        <p14:creationId xmlns:p14="http://schemas.microsoft.com/office/powerpoint/2010/main" val="2673107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3C04-A05A-E649-8D3E-69A98CE1F99A}"/>
              </a:ext>
            </a:extLst>
          </p:cNvPr>
          <p:cNvSpPr>
            <a:spLocks noGrp="1"/>
          </p:cNvSpPr>
          <p:nvPr>
            <p:ph type="title"/>
          </p:nvPr>
        </p:nvSpPr>
        <p:spPr>
          <a:xfrm>
            <a:off x="192001" y="0"/>
            <a:ext cx="8915399" cy="667265"/>
          </a:xfrm>
        </p:spPr>
        <p:txBody>
          <a:bodyPr>
            <a:normAutofit fontScale="90000"/>
          </a:bodyPr>
          <a:lstStyle/>
          <a:p>
            <a:r>
              <a:rPr lang="en-US" dirty="0">
                <a:latin typeface="Times New Roman" panose="02020603050405020304" pitchFamily="18" charset="0"/>
                <a:cs typeface="Times New Roman" panose="02020603050405020304" pitchFamily="18" charset="0"/>
              </a:rPr>
              <a:t>Four-Top Analysis Continuation</a:t>
            </a:r>
          </a:p>
        </p:txBody>
      </p:sp>
      <p:sp>
        <p:nvSpPr>
          <p:cNvPr id="3" name="Text Placeholder 2">
            <a:extLst>
              <a:ext uri="{FF2B5EF4-FFF2-40B4-BE49-F238E27FC236}">
                <a16:creationId xmlns:a16="http://schemas.microsoft.com/office/drawing/2014/main" id="{23194FEB-6926-E140-9619-846F4D6067BE}"/>
              </a:ext>
            </a:extLst>
          </p:cNvPr>
          <p:cNvSpPr>
            <a:spLocks noGrp="1"/>
          </p:cNvSpPr>
          <p:nvPr>
            <p:ph type="body" idx="1"/>
          </p:nvPr>
        </p:nvSpPr>
        <p:spPr>
          <a:xfrm>
            <a:off x="2045515" y="1009349"/>
            <a:ext cx="8915399" cy="4588262"/>
          </a:xfrm>
        </p:spPr>
        <p:txBody>
          <a:bodyPr>
            <a:normAutofit fontScale="62500" lnSpcReduction="20000"/>
          </a:bodyPr>
          <a:lstStyle/>
          <a:p>
            <a:pPr marL="342900"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The significance of four top production, but first, some facts about top quarks:</a:t>
            </a:r>
          </a:p>
          <a:p>
            <a:pPr marL="800100" lvl="1"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The mass of a top quark is close to the scale of the electroweak symmetry breaking.</a:t>
            </a:r>
          </a:p>
          <a:p>
            <a:pPr marL="800100" lvl="1"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Top quarks have large couplings the Standard Model (SM) Higgs Boson.</a:t>
            </a:r>
          </a:p>
          <a:p>
            <a:pPr marL="800100" lvl="1"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 Top quarks are not found in nature, but instead produced in high-energy experiments (LHC) and are produced in pairs.</a:t>
            </a:r>
          </a:p>
          <a:p>
            <a:pPr marL="800100" lvl="1" indent="-342900">
              <a:buFont typeface="Arial" panose="020B0604020202020204" pitchFamily="34" charset="0"/>
              <a:buChar char="•"/>
            </a:pPr>
            <a:endParaRPr lang="en-US" sz="30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Four-Top Production:</a:t>
            </a:r>
          </a:p>
          <a:p>
            <a:pPr marL="800100" lvl="1"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Even though this process is predicted by the SM, it is rare and has yet to be measured.</a:t>
            </a:r>
          </a:p>
          <a:p>
            <a:pPr marL="800100" lvl="1"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Models in new physics predict final sates that contain the four top quarks.</a:t>
            </a:r>
          </a:p>
          <a:p>
            <a:pPr marL="1257300" lvl="2"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Supersymmetry, extra dimensions</a:t>
            </a:r>
          </a:p>
          <a:p>
            <a:pPr marL="800100" lvl="1" indent="-342900">
              <a:buFont typeface="Arial" panose="020B0604020202020204" pitchFamily="34" charset="0"/>
              <a:buChar char="•"/>
            </a:pPr>
            <a:r>
              <a:rPr lang="en-US" sz="3000" dirty="0">
                <a:solidFill>
                  <a:schemeClr val="tx1"/>
                </a:solidFill>
                <a:latin typeface="Times New Roman" panose="02020603050405020304" pitchFamily="18" charset="0"/>
                <a:cs typeface="Times New Roman" panose="02020603050405020304" pitchFamily="18" charset="0"/>
              </a:rPr>
              <a:t>SM production of four top quarks is an important background to the new models.</a:t>
            </a:r>
          </a:p>
          <a:p>
            <a:pPr marL="800100" lvl="1" indent="-342900">
              <a:buFont typeface="Arial" panose="020B0604020202020204" pitchFamily="34" charset="0"/>
              <a:buChar char="•"/>
            </a:pPr>
            <a:endParaRPr lang="en-US" sz="2200" dirty="0">
              <a:solidFill>
                <a:schemeClr val="tx1"/>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US" sz="2200" dirty="0">
              <a:solidFill>
                <a:schemeClr val="tx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8A792A9C-9F98-3340-B6A8-3DAF51F86481}"/>
              </a:ext>
            </a:extLst>
          </p:cNvPr>
          <p:cNvSpPr txBox="1"/>
          <p:nvPr/>
        </p:nvSpPr>
        <p:spPr>
          <a:xfrm>
            <a:off x="11467070" y="6376086"/>
            <a:ext cx="312906" cy="369332"/>
          </a:xfrm>
          <a:prstGeom prst="rect">
            <a:avLst/>
          </a:prstGeom>
          <a:noFill/>
        </p:spPr>
        <p:txBody>
          <a:bodyPr wrap="none" rtlCol="0">
            <a:spAutoFit/>
          </a:bodyPr>
          <a:lstStyle/>
          <a:p>
            <a:r>
              <a:rPr lang="en-US" dirty="0"/>
              <a:t>8</a:t>
            </a:r>
          </a:p>
        </p:txBody>
      </p:sp>
    </p:spTree>
    <p:extLst>
      <p:ext uri="{BB962C8B-B14F-4D97-AF65-F5344CB8AC3E}">
        <p14:creationId xmlns:p14="http://schemas.microsoft.com/office/powerpoint/2010/main" val="31412099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C24FB-D159-A445-AF2F-63F590C0F9D0}"/>
              </a:ext>
            </a:extLst>
          </p:cNvPr>
          <p:cNvSpPr>
            <a:spLocks noGrp="1"/>
          </p:cNvSpPr>
          <p:nvPr>
            <p:ph type="title"/>
          </p:nvPr>
        </p:nvSpPr>
        <p:spPr>
          <a:xfrm>
            <a:off x="179644" y="32242"/>
            <a:ext cx="8915399" cy="597953"/>
          </a:xfrm>
        </p:spPr>
        <p:txBody>
          <a:bodyPr>
            <a:normAutofit fontScale="90000"/>
          </a:bodyPr>
          <a:lstStyle/>
          <a:p>
            <a:r>
              <a:rPr lang="en-US" dirty="0">
                <a:latin typeface="Times New Roman" panose="02020603050405020304" pitchFamily="18" charset="0"/>
                <a:cs typeface="Times New Roman" panose="02020603050405020304" pitchFamily="18" charset="0"/>
              </a:rPr>
              <a:t>In Continuation</a:t>
            </a:r>
          </a:p>
        </p:txBody>
      </p:sp>
      <p:sp>
        <p:nvSpPr>
          <p:cNvPr id="3" name="Text Placeholder 2">
            <a:extLst>
              <a:ext uri="{FF2B5EF4-FFF2-40B4-BE49-F238E27FC236}">
                <a16:creationId xmlns:a16="http://schemas.microsoft.com/office/drawing/2014/main" id="{3C40DEA7-F61F-224A-BA40-A813B75E116D}"/>
              </a:ext>
            </a:extLst>
          </p:cNvPr>
          <p:cNvSpPr>
            <a:spLocks noGrp="1"/>
          </p:cNvSpPr>
          <p:nvPr>
            <p:ph type="body" idx="1"/>
          </p:nvPr>
        </p:nvSpPr>
        <p:spPr>
          <a:xfrm>
            <a:off x="1959017" y="823997"/>
            <a:ext cx="8915399" cy="4773613"/>
          </a:xfrm>
        </p:spPr>
        <p:txBody>
          <a:bodyPr>
            <a:normAutofit/>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 was given 2017 data of runs of events that included dilepton final states.</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These dilepton states included double muon, double electron, and electron-muon.</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With the 2017 data, I ran a code that extracts information such as the transverse momentum, eta, phi of the leptons and jets. Missing energy: Pt &amp; phi of the data sets.</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I did evolution plots which to say is adding </a:t>
            </a:r>
            <a:r>
              <a:rPr lang="en-US" sz="2000" dirty="0" err="1">
                <a:solidFill>
                  <a:schemeClr val="tx1"/>
                </a:solidFill>
                <a:latin typeface="Times New Roman" panose="02020603050405020304" pitchFamily="18" charset="0"/>
                <a:cs typeface="Times New Roman" panose="02020603050405020304" pitchFamily="18" charset="0"/>
              </a:rPr>
              <a:t>Ht</a:t>
            </a:r>
            <a:r>
              <a:rPr lang="en-US" sz="2000" dirty="0">
                <a:solidFill>
                  <a:schemeClr val="tx1"/>
                </a:solidFill>
                <a:latin typeface="Times New Roman" panose="02020603050405020304" pitchFamily="18" charset="0"/>
                <a:cs typeface="Times New Roman" panose="02020603050405020304" pitchFamily="18" charset="0"/>
              </a:rPr>
              <a:t> cuts.</a:t>
            </a:r>
          </a:p>
          <a:p>
            <a:pPr marL="1257300" lvl="2" indent="-342900">
              <a:buFont typeface="Arial" panose="020B0604020202020204" pitchFamily="34" charset="0"/>
              <a:buChar char="•"/>
            </a:pPr>
            <a:r>
              <a:rPr lang="en-US" sz="2000" dirty="0" err="1">
                <a:solidFill>
                  <a:schemeClr val="tx1"/>
                </a:solidFill>
                <a:latin typeface="Times New Roman" panose="02020603050405020304" pitchFamily="18" charset="0"/>
                <a:cs typeface="Times New Roman" panose="02020603050405020304" pitchFamily="18" charset="0"/>
              </a:rPr>
              <a:t>Ht</a:t>
            </a:r>
            <a:r>
              <a:rPr lang="en-US" sz="2000" dirty="0">
                <a:solidFill>
                  <a:schemeClr val="tx1"/>
                </a:solidFill>
                <a:latin typeface="Times New Roman" panose="02020603050405020304" pitchFamily="18" charset="0"/>
                <a:cs typeface="Times New Roman" panose="02020603050405020304" pitchFamily="18" charset="0"/>
              </a:rPr>
              <a:t>  is the sum of all the jets’ transverse momentum in one event.</a:t>
            </a:r>
          </a:p>
          <a:p>
            <a:pPr marL="1257300" lvl="2"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The higher the </a:t>
            </a:r>
            <a:r>
              <a:rPr lang="en-US" sz="2000" dirty="0" err="1">
                <a:solidFill>
                  <a:schemeClr val="tx1"/>
                </a:solidFill>
                <a:latin typeface="Times New Roman" panose="02020603050405020304" pitchFamily="18" charset="0"/>
                <a:cs typeface="Times New Roman" panose="02020603050405020304" pitchFamily="18" charset="0"/>
              </a:rPr>
              <a:t>Ht</a:t>
            </a:r>
            <a:r>
              <a:rPr lang="en-US" sz="2000" dirty="0">
                <a:solidFill>
                  <a:schemeClr val="tx1"/>
                </a:solidFill>
                <a:latin typeface="Times New Roman" panose="02020603050405020304" pitchFamily="18" charset="0"/>
                <a:cs typeface="Times New Roman" panose="02020603050405020304" pitchFamily="18" charset="0"/>
              </a:rPr>
              <a:t> cut, the less events will occur.</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Recently I was given more data sets like above except these data sets included a high level trigger (HLT)</a:t>
            </a:r>
          </a:p>
          <a:p>
            <a:pPr marL="1257300" lvl="2" indent="-342900">
              <a:buFont typeface="Arial" panose="020B0604020202020204" pitchFamily="34" charset="0"/>
              <a:buChar char="•"/>
            </a:pPr>
            <a:r>
              <a:rPr lang="en-US" sz="1800" dirty="0">
                <a:solidFill>
                  <a:schemeClr val="tx1"/>
                </a:solidFill>
                <a:latin typeface="Times New Roman" panose="02020603050405020304" pitchFamily="18" charset="0"/>
                <a:cs typeface="Times New Roman" panose="02020603050405020304" pitchFamily="18" charset="0"/>
              </a:rPr>
              <a:t>Filter; reduce rate</a:t>
            </a:r>
          </a:p>
          <a:p>
            <a:pPr marL="800100" lvl="1"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7C52E75-7EB8-2F4D-8B6D-58A6A1CD4BB4}"/>
              </a:ext>
            </a:extLst>
          </p:cNvPr>
          <p:cNvSpPr txBox="1"/>
          <p:nvPr/>
        </p:nvSpPr>
        <p:spPr>
          <a:xfrm>
            <a:off x="11244649" y="6425514"/>
            <a:ext cx="312906" cy="369332"/>
          </a:xfrm>
          <a:prstGeom prst="rect">
            <a:avLst/>
          </a:prstGeom>
          <a:noFill/>
        </p:spPr>
        <p:txBody>
          <a:bodyPr wrap="none" rtlCol="0">
            <a:spAutoFit/>
          </a:bodyPr>
          <a:lstStyle/>
          <a:p>
            <a:r>
              <a:rPr lang="en-US" dirty="0"/>
              <a:t>9</a:t>
            </a:r>
          </a:p>
        </p:txBody>
      </p:sp>
    </p:spTree>
    <p:extLst>
      <p:ext uri="{BB962C8B-B14F-4D97-AF65-F5344CB8AC3E}">
        <p14:creationId xmlns:p14="http://schemas.microsoft.com/office/powerpoint/2010/main" val="3772417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B7998-45B1-274E-B51E-09D2E2F96ABD}"/>
              </a:ext>
            </a:extLst>
          </p:cNvPr>
          <p:cNvSpPr>
            <a:spLocks noGrp="1"/>
          </p:cNvSpPr>
          <p:nvPr>
            <p:ph type="title"/>
          </p:nvPr>
        </p:nvSpPr>
        <p:spPr>
          <a:xfrm>
            <a:off x="179644" y="-125094"/>
            <a:ext cx="8915399" cy="696807"/>
          </a:xfrm>
        </p:spPr>
        <p:txBody>
          <a:bodyPr>
            <a:normAutofit/>
          </a:bodyPr>
          <a:lstStyle/>
          <a:p>
            <a:r>
              <a:rPr lang="en-US" sz="3200" dirty="0">
                <a:latin typeface="Times New Roman" panose="02020603050405020304" pitchFamily="18" charset="0"/>
                <a:cs typeface="Times New Roman" panose="02020603050405020304" pitchFamily="18" charset="0"/>
              </a:rPr>
              <a:t>Some Cool Plots </a:t>
            </a:r>
          </a:p>
        </p:txBody>
      </p:sp>
      <p:pic>
        <p:nvPicPr>
          <p:cNvPr id="5" name="Picture 4">
            <a:extLst>
              <a:ext uri="{FF2B5EF4-FFF2-40B4-BE49-F238E27FC236}">
                <a16:creationId xmlns:a16="http://schemas.microsoft.com/office/drawing/2014/main" id="{B34030C6-1536-3B41-9E21-B648F1B67CBF}"/>
              </a:ext>
            </a:extLst>
          </p:cNvPr>
          <p:cNvPicPr>
            <a:picLocks noChangeAspect="1"/>
          </p:cNvPicPr>
          <p:nvPr/>
        </p:nvPicPr>
        <p:blipFill>
          <a:blip r:embed="rId2"/>
          <a:stretch>
            <a:fillRect/>
          </a:stretch>
        </p:blipFill>
        <p:spPr>
          <a:xfrm>
            <a:off x="1668382" y="571713"/>
            <a:ext cx="4296633" cy="2804842"/>
          </a:xfrm>
          <a:prstGeom prst="rect">
            <a:avLst/>
          </a:prstGeom>
        </p:spPr>
      </p:pic>
      <p:pic>
        <p:nvPicPr>
          <p:cNvPr id="7" name="Picture 6">
            <a:extLst>
              <a:ext uri="{FF2B5EF4-FFF2-40B4-BE49-F238E27FC236}">
                <a16:creationId xmlns:a16="http://schemas.microsoft.com/office/drawing/2014/main" id="{9E9A3CF4-5AF2-9640-97A3-B8489D7DCFF2}"/>
              </a:ext>
            </a:extLst>
          </p:cNvPr>
          <p:cNvPicPr>
            <a:picLocks noChangeAspect="1"/>
          </p:cNvPicPr>
          <p:nvPr/>
        </p:nvPicPr>
        <p:blipFill>
          <a:blip r:embed="rId3"/>
          <a:stretch>
            <a:fillRect/>
          </a:stretch>
        </p:blipFill>
        <p:spPr>
          <a:xfrm>
            <a:off x="6496563" y="533683"/>
            <a:ext cx="4192032" cy="2842872"/>
          </a:xfrm>
          <a:prstGeom prst="rect">
            <a:avLst/>
          </a:prstGeom>
        </p:spPr>
      </p:pic>
      <p:pic>
        <p:nvPicPr>
          <p:cNvPr id="9" name="Picture 8">
            <a:extLst>
              <a:ext uri="{FF2B5EF4-FFF2-40B4-BE49-F238E27FC236}">
                <a16:creationId xmlns:a16="http://schemas.microsoft.com/office/drawing/2014/main" id="{D8643E44-2E52-B44F-B4D9-F6334D096665}"/>
              </a:ext>
            </a:extLst>
          </p:cNvPr>
          <p:cNvPicPr>
            <a:picLocks noChangeAspect="1"/>
          </p:cNvPicPr>
          <p:nvPr/>
        </p:nvPicPr>
        <p:blipFill>
          <a:blip r:embed="rId4"/>
          <a:stretch>
            <a:fillRect/>
          </a:stretch>
        </p:blipFill>
        <p:spPr>
          <a:xfrm>
            <a:off x="3847995" y="3481445"/>
            <a:ext cx="4705674" cy="3191204"/>
          </a:xfrm>
          <a:prstGeom prst="rect">
            <a:avLst/>
          </a:prstGeom>
        </p:spPr>
      </p:pic>
      <p:sp>
        <p:nvSpPr>
          <p:cNvPr id="6" name="TextBox 5">
            <a:extLst>
              <a:ext uri="{FF2B5EF4-FFF2-40B4-BE49-F238E27FC236}">
                <a16:creationId xmlns:a16="http://schemas.microsoft.com/office/drawing/2014/main" id="{89B72B72-917B-614F-8A2F-A64B8236581D}"/>
              </a:ext>
            </a:extLst>
          </p:cNvPr>
          <p:cNvSpPr txBox="1"/>
          <p:nvPr/>
        </p:nvSpPr>
        <p:spPr>
          <a:xfrm>
            <a:off x="11244649" y="6054811"/>
            <a:ext cx="441146" cy="369332"/>
          </a:xfrm>
          <a:prstGeom prst="rect">
            <a:avLst/>
          </a:prstGeom>
          <a:noFill/>
        </p:spPr>
        <p:txBody>
          <a:bodyPr wrap="none" rtlCol="0">
            <a:spAutoFit/>
          </a:bodyPr>
          <a:lstStyle/>
          <a:p>
            <a:r>
              <a:rPr lang="en-US" dirty="0"/>
              <a:t>10</a:t>
            </a:r>
          </a:p>
        </p:txBody>
      </p:sp>
    </p:spTree>
    <p:extLst>
      <p:ext uri="{BB962C8B-B14F-4D97-AF65-F5344CB8AC3E}">
        <p14:creationId xmlns:p14="http://schemas.microsoft.com/office/powerpoint/2010/main" val="42501711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670971-9748-6948-9B96-93BF12793FD9}"/>
              </a:ext>
            </a:extLst>
          </p:cNvPr>
          <p:cNvPicPr>
            <a:picLocks noChangeAspect="1"/>
          </p:cNvPicPr>
          <p:nvPr/>
        </p:nvPicPr>
        <p:blipFill>
          <a:blip r:embed="rId2"/>
          <a:stretch>
            <a:fillRect/>
          </a:stretch>
        </p:blipFill>
        <p:spPr>
          <a:xfrm>
            <a:off x="253313" y="151027"/>
            <a:ext cx="5152488" cy="3494216"/>
          </a:xfrm>
          <a:prstGeom prst="rect">
            <a:avLst/>
          </a:prstGeom>
        </p:spPr>
      </p:pic>
      <p:pic>
        <p:nvPicPr>
          <p:cNvPr id="14" name="Picture 13">
            <a:extLst>
              <a:ext uri="{FF2B5EF4-FFF2-40B4-BE49-F238E27FC236}">
                <a16:creationId xmlns:a16="http://schemas.microsoft.com/office/drawing/2014/main" id="{CB17455E-A576-194C-A101-7DC3A8126429}"/>
              </a:ext>
            </a:extLst>
          </p:cNvPr>
          <p:cNvPicPr>
            <a:picLocks noChangeAspect="1"/>
          </p:cNvPicPr>
          <p:nvPr/>
        </p:nvPicPr>
        <p:blipFill>
          <a:blip r:embed="rId3"/>
          <a:stretch>
            <a:fillRect/>
          </a:stretch>
        </p:blipFill>
        <p:spPr>
          <a:xfrm>
            <a:off x="5863001" y="101600"/>
            <a:ext cx="5298256" cy="3593070"/>
          </a:xfrm>
          <a:prstGeom prst="rect">
            <a:avLst/>
          </a:prstGeom>
        </p:spPr>
      </p:pic>
      <p:sp>
        <p:nvSpPr>
          <p:cNvPr id="15" name="TextBox 14">
            <a:extLst>
              <a:ext uri="{FF2B5EF4-FFF2-40B4-BE49-F238E27FC236}">
                <a16:creationId xmlns:a16="http://schemas.microsoft.com/office/drawing/2014/main" id="{4EC05524-B285-6842-A501-EDD946AB5140}"/>
              </a:ext>
            </a:extLst>
          </p:cNvPr>
          <p:cNvSpPr txBox="1"/>
          <p:nvPr/>
        </p:nvSpPr>
        <p:spPr>
          <a:xfrm>
            <a:off x="1742303" y="4769708"/>
            <a:ext cx="6598507" cy="92333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Typically the shape of the phi distribution is like the one on the right.</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On the left, we some sinusoidal shape going on.</a:t>
            </a:r>
          </a:p>
        </p:txBody>
      </p:sp>
      <p:sp>
        <p:nvSpPr>
          <p:cNvPr id="16" name="TextBox 15">
            <a:extLst>
              <a:ext uri="{FF2B5EF4-FFF2-40B4-BE49-F238E27FC236}">
                <a16:creationId xmlns:a16="http://schemas.microsoft.com/office/drawing/2014/main" id="{7C92C209-9F84-254B-9B81-74ACE503AD44}"/>
              </a:ext>
            </a:extLst>
          </p:cNvPr>
          <p:cNvSpPr txBox="1"/>
          <p:nvPr/>
        </p:nvSpPr>
        <p:spPr>
          <a:xfrm>
            <a:off x="10750378" y="6400800"/>
            <a:ext cx="441146" cy="369332"/>
          </a:xfrm>
          <a:prstGeom prst="rect">
            <a:avLst/>
          </a:prstGeom>
          <a:noFill/>
        </p:spPr>
        <p:txBody>
          <a:bodyPr wrap="none" rtlCol="0">
            <a:spAutoFit/>
          </a:bodyPr>
          <a:lstStyle/>
          <a:p>
            <a:r>
              <a:rPr lang="en-US" dirty="0"/>
              <a:t>11</a:t>
            </a:r>
          </a:p>
        </p:txBody>
      </p:sp>
    </p:spTree>
    <p:extLst>
      <p:ext uri="{BB962C8B-B14F-4D97-AF65-F5344CB8AC3E}">
        <p14:creationId xmlns:p14="http://schemas.microsoft.com/office/powerpoint/2010/main" val="2505810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B5790-BD36-E545-9200-6B6C1DF613E4}"/>
              </a:ext>
            </a:extLst>
          </p:cNvPr>
          <p:cNvSpPr>
            <a:spLocks noGrp="1"/>
          </p:cNvSpPr>
          <p:nvPr>
            <p:ph type="title"/>
          </p:nvPr>
        </p:nvSpPr>
        <p:spPr>
          <a:xfrm>
            <a:off x="463850" y="155810"/>
            <a:ext cx="8915399" cy="721520"/>
          </a:xfrm>
        </p:spPr>
        <p:txBody>
          <a:bodyPr/>
          <a:lstStyle/>
          <a:p>
            <a:r>
              <a:rPr lang="en-US" dirty="0">
                <a:latin typeface="Times New Roman" panose="02020603050405020304" pitchFamily="18" charset="0"/>
                <a:cs typeface="Times New Roman" panose="02020603050405020304" pitchFamily="18" charset="0"/>
              </a:rPr>
              <a:t>Cathode Strip Chambers (CSCs)</a:t>
            </a:r>
          </a:p>
        </p:txBody>
      </p:sp>
      <p:sp>
        <p:nvSpPr>
          <p:cNvPr id="5" name="TextBox 4">
            <a:extLst>
              <a:ext uri="{FF2B5EF4-FFF2-40B4-BE49-F238E27FC236}">
                <a16:creationId xmlns:a16="http://schemas.microsoft.com/office/drawing/2014/main" id="{3597AE0C-3AC0-4E48-AFF3-81EFFC1B0D17}"/>
              </a:ext>
            </a:extLst>
          </p:cNvPr>
          <p:cNvSpPr txBox="1"/>
          <p:nvPr/>
        </p:nvSpPr>
        <p:spPr>
          <a:xfrm>
            <a:off x="1690816" y="877330"/>
            <a:ext cx="8810368" cy="1569660"/>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 am part of the CSC group of CMS.</a:t>
            </a:r>
          </a:p>
          <a:p>
            <a:pPr marL="742950" lvl="1"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CSCs are cathode strip chambers which are located at the endcap disks where the magnetic field is uneven and the particle rates are high . </a:t>
            </a:r>
          </a:p>
        </p:txBody>
      </p:sp>
      <p:pic>
        <p:nvPicPr>
          <p:cNvPr id="8" name="Picture 7">
            <a:extLst>
              <a:ext uri="{FF2B5EF4-FFF2-40B4-BE49-F238E27FC236}">
                <a16:creationId xmlns:a16="http://schemas.microsoft.com/office/drawing/2014/main" id="{3DF4F1C6-8326-D040-BFD7-5DD7EE9FBA4A}"/>
              </a:ext>
            </a:extLst>
          </p:cNvPr>
          <p:cNvPicPr>
            <a:picLocks noChangeAspect="1"/>
          </p:cNvPicPr>
          <p:nvPr/>
        </p:nvPicPr>
        <p:blipFill>
          <a:blip r:embed="rId2"/>
          <a:stretch>
            <a:fillRect/>
          </a:stretch>
        </p:blipFill>
        <p:spPr>
          <a:xfrm>
            <a:off x="1591196" y="2394864"/>
            <a:ext cx="3213693" cy="3899198"/>
          </a:xfrm>
          <a:prstGeom prst="rect">
            <a:avLst/>
          </a:prstGeom>
        </p:spPr>
      </p:pic>
      <p:pic>
        <p:nvPicPr>
          <p:cNvPr id="10" name="Picture 9">
            <a:extLst>
              <a:ext uri="{FF2B5EF4-FFF2-40B4-BE49-F238E27FC236}">
                <a16:creationId xmlns:a16="http://schemas.microsoft.com/office/drawing/2014/main" id="{317D9486-B7C8-7A4C-96E2-FC5A1121503D}"/>
              </a:ext>
            </a:extLst>
          </p:cNvPr>
          <p:cNvPicPr>
            <a:picLocks noChangeAspect="1"/>
          </p:cNvPicPr>
          <p:nvPr/>
        </p:nvPicPr>
        <p:blipFill>
          <a:blip r:embed="rId3"/>
          <a:stretch>
            <a:fillRect/>
          </a:stretch>
        </p:blipFill>
        <p:spPr>
          <a:xfrm>
            <a:off x="4267200" y="787400"/>
            <a:ext cx="3657600" cy="5283200"/>
          </a:xfrm>
          <a:prstGeom prst="rect">
            <a:avLst/>
          </a:prstGeom>
        </p:spPr>
      </p:pic>
      <p:pic>
        <p:nvPicPr>
          <p:cNvPr id="11" name="Picture 10">
            <a:extLst>
              <a:ext uri="{FF2B5EF4-FFF2-40B4-BE49-F238E27FC236}">
                <a16:creationId xmlns:a16="http://schemas.microsoft.com/office/drawing/2014/main" id="{7607CA75-EE17-2345-9B40-121795143706}"/>
              </a:ext>
            </a:extLst>
          </p:cNvPr>
          <p:cNvPicPr>
            <a:picLocks noChangeAspect="1"/>
          </p:cNvPicPr>
          <p:nvPr/>
        </p:nvPicPr>
        <p:blipFill>
          <a:blip r:embed="rId4"/>
          <a:stretch>
            <a:fillRect/>
          </a:stretch>
        </p:blipFill>
        <p:spPr>
          <a:xfrm>
            <a:off x="5257077" y="2310451"/>
            <a:ext cx="6179703" cy="4031203"/>
          </a:xfrm>
          <a:prstGeom prst="rect">
            <a:avLst/>
          </a:prstGeom>
        </p:spPr>
      </p:pic>
      <p:sp>
        <p:nvSpPr>
          <p:cNvPr id="13" name="TextBox 12">
            <a:extLst>
              <a:ext uri="{FF2B5EF4-FFF2-40B4-BE49-F238E27FC236}">
                <a16:creationId xmlns:a16="http://schemas.microsoft.com/office/drawing/2014/main" id="{69C0E573-6C13-C049-9784-FA18F8CA710D}"/>
              </a:ext>
            </a:extLst>
          </p:cNvPr>
          <p:cNvSpPr txBox="1"/>
          <p:nvPr/>
        </p:nvSpPr>
        <p:spPr>
          <a:xfrm>
            <a:off x="4174834" y="6474796"/>
            <a:ext cx="3841010" cy="369332"/>
          </a:xfrm>
          <a:prstGeom prst="rect">
            <a:avLst/>
          </a:prstGeom>
          <a:noFill/>
        </p:spPr>
        <p:txBody>
          <a:bodyPr wrap="square" rtlCol="0">
            <a:spAutoFit/>
          </a:bodyPr>
          <a:lstStyle/>
          <a:p>
            <a:r>
              <a:rPr lang="en-US" dirty="0"/>
              <a:t>Credit: Manuel Franco Sevilla</a:t>
            </a:r>
          </a:p>
        </p:txBody>
      </p:sp>
      <p:sp>
        <p:nvSpPr>
          <p:cNvPr id="14" name="TextBox 13">
            <a:extLst>
              <a:ext uri="{FF2B5EF4-FFF2-40B4-BE49-F238E27FC236}">
                <a16:creationId xmlns:a16="http://schemas.microsoft.com/office/drawing/2014/main" id="{865CAB99-02FE-6240-ADC4-63A803F2E22E}"/>
              </a:ext>
            </a:extLst>
          </p:cNvPr>
          <p:cNvSpPr txBox="1"/>
          <p:nvPr/>
        </p:nvSpPr>
        <p:spPr>
          <a:xfrm>
            <a:off x="4864924" y="6822324"/>
            <a:ext cx="184731" cy="369332"/>
          </a:xfrm>
          <a:prstGeom prst="rect">
            <a:avLst/>
          </a:prstGeom>
          <a:noFill/>
        </p:spPr>
        <p:txBody>
          <a:bodyPr wrap="none" rtlCol="0">
            <a:spAutoFit/>
          </a:bodyPr>
          <a:lstStyle/>
          <a:p>
            <a:endParaRPr lang="en-US" dirty="0"/>
          </a:p>
        </p:txBody>
      </p:sp>
      <p:sp>
        <p:nvSpPr>
          <p:cNvPr id="16" name="TextBox 15">
            <a:extLst>
              <a:ext uri="{FF2B5EF4-FFF2-40B4-BE49-F238E27FC236}">
                <a16:creationId xmlns:a16="http://schemas.microsoft.com/office/drawing/2014/main" id="{9C749FE6-B945-9B4E-BD4D-8B46DDE39987}"/>
              </a:ext>
            </a:extLst>
          </p:cNvPr>
          <p:cNvSpPr txBox="1"/>
          <p:nvPr/>
        </p:nvSpPr>
        <p:spPr>
          <a:xfrm>
            <a:off x="11768447" y="6483927"/>
            <a:ext cx="312906" cy="369332"/>
          </a:xfrm>
          <a:prstGeom prst="rect">
            <a:avLst/>
          </a:prstGeom>
          <a:noFill/>
        </p:spPr>
        <p:txBody>
          <a:bodyPr wrap="none" rtlCol="0">
            <a:spAutoFit/>
          </a:bodyPr>
          <a:lstStyle/>
          <a:p>
            <a:r>
              <a:rPr lang="en-US" dirty="0"/>
              <a:t>3</a:t>
            </a:r>
          </a:p>
        </p:txBody>
      </p:sp>
    </p:spTree>
    <p:extLst>
      <p:ext uri="{BB962C8B-B14F-4D97-AF65-F5344CB8AC3E}">
        <p14:creationId xmlns:p14="http://schemas.microsoft.com/office/powerpoint/2010/main" val="3411549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12FEB-41F8-A649-BD32-9DEFEF1EB804}"/>
              </a:ext>
            </a:extLst>
          </p:cNvPr>
          <p:cNvSpPr>
            <a:spLocks noGrp="1"/>
          </p:cNvSpPr>
          <p:nvPr>
            <p:ph type="title"/>
          </p:nvPr>
        </p:nvSpPr>
        <p:spPr>
          <a:xfrm>
            <a:off x="256320" y="42381"/>
            <a:ext cx="8915399" cy="496881"/>
          </a:xfrm>
        </p:spPr>
        <p:txBody>
          <a:bodyPr>
            <a:normAutofit fontScale="90000"/>
          </a:bodyPr>
          <a:lstStyle/>
          <a:p>
            <a:r>
              <a:rPr lang="en-US" dirty="0">
                <a:latin typeface="Times New Roman" panose="02020603050405020304" pitchFamily="18" charset="0"/>
                <a:cs typeface="Times New Roman" panose="02020603050405020304" pitchFamily="18" charset="0"/>
              </a:rPr>
              <a:t>More Plots</a:t>
            </a:r>
          </a:p>
        </p:txBody>
      </p:sp>
      <p:pic>
        <p:nvPicPr>
          <p:cNvPr id="5" name="Picture 4">
            <a:extLst>
              <a:ext uri="{FF2B5EF4-FFF2-40B4-BE49-F238E27FC236}">
                <a16:creationId xmlns:a16="http://schemas.microsoft.com/office/drawing/2014/main" id="{5E7284F5-83BB-EC4C-86AA-C56435833FFC}"/>
              </a:ext>
            </a:extLst>
          </p:cNvPr>
          <p:cNvPicPr>
            <a:picLocks noChangeAspect="1"/>
          </p:cNvPicPr>
          <p:nvPr/>
        </p:nvPicPr>
        <p:blipFill>
          <a:blip r:embed="rId2"/>
          <a:stretch>
            <a:fillRect/>
          </a:stretch>
        </p:blipFill>
        <p:spPr>
          <a:xfrm>
            <a:off x="256320" y="857266"/>
            <a:ext cx="5606610" cy="3802184"/>
          </a:xfrm>
          <a:prstGeom prst="rect">
            <a:avLst/>
          </a:prstGeom>
        </p:spPr>
      </p:pic>
      <p:pic>
        <p:nvPicPr>
          <p:cNvPr id="7" name="Picture 6">
            <a:extLst>
              <a:ext uri="{FF2B5EF4-FFF2-40B4-BE49-F238E27FC236}">
                <a16:creationId xmlns:a16="http://schemas.microsoft.com/office/drawing/2014/main" id="{D65F4C41-DCD0-B14C-A128-21AF6D824E9F}"/>
              </a:ext>
            </a:extLst>
          </p:cNvPr>
          <p:cNvPicPr>
            <a:picLocks noChangeAspect="1"/>
          </p:cNvPicPr>
          <p:nvPr/>
        </p:nvPicPr>
        <p:blipFill>
          <a:blip r:embed="rId3"/>
          <a:stretch>
            <a:fillRect/>
          </a:stretch>
        </p:blipFill>
        <p:spPr>
          <a:xfrm>
            <a:off x="6230815" y="857267"/>
            <a:ext cx="5606609" cy="3802183"/>
          </a:xfrm>
          <a:prstGeom prst="rect">
            <a:avLst/>
          </a:prstGeom>
        </p:spPr>
      </p:pic>
      <p:sp>
        <p:nvSpPr>
          <p:cNvPr id="8" name="TextBox 7">
            <a:extLst>
              <a:ext uri="{FF2B5EF4-FFF2-40B4-BE49-F238E27FC236}">
                <a16:creationId xmlns:a16="http://schemas.microsoft.com/office/drawing/2014/main" id="{AC5E53E0-11E6-FC44-AD18-7B9B4DC09BF6}"/>
              </a:ext>
            </a:extLst>
          </p:cNvPr>
          <p:cNvSpPr txBox="1"/>
          <p:nvPr/>
        </p:nvSpPr>
        <p:spPr>
          <a:xfrm>
            <a:off x="1512277" y="5134708"/>
            <a:ext cx="863990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Looking for any error-dependent effects that might have impacted the data quality.</a:t>
            </a:r>
          </a:p>
        </p:txBody>
      </p:sp>
    </p:spTree>
    <p:extLst>
      <p:ext uri="{BB962C8B-B14F-4D97-AF65-F5344CB8AC3E}">
        <p14:creationId xmlns:p14="http://schemas.microsoft.com/office/powerpoint/2010/main" val="584157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61DEA-C9B8-F84B-83F5-52DEEEF70EB6}"/>
              </a:ext>
            </a:extLst>
          </p:cNvPr>
          <p:cNvSpPr>
            <a:spLocks noGrp="1"/>
          </p:cNvSpPr>
          <p:nvPr>
            <p:ph type="title"/>
          </p:nvPr>
        </p:nvSpPr>
        <p:spPr>
          <a:xfrm>
            <a:off x="204358" y="32243"/>
            <a:ext cx="8915399" cy="746234"/>
          </a:xfrm>
        </p:spPr>
        <p:txBody>
          <a:bodyPr/>
          <a:lstStyle/>
          <a:p>
            <a:r>
              <a:rPr lang="en-US" dirty="0">
                <a:latin typeface="Times New Roman" panose="02020603050405020304" pitchFamily="18" charset="0"/>
                <a:cs typeface="Times New Roman" panose="02020603050405020304" pitchFamily="18" charset="0"/>
              </a:rPr>
              <a:t>Monte Carlo Simulations</a:t>
            </a:r>
          </a:p>
        </p:txBody>
      </p:sp>
      <p:sp>
        <p:nvSpPr>
          <p:cNvPr id="3" name="Text Placeholder 2">
            <a:extLst>
              <a:ext uri="{FF2B5EF4-FFF2-40B4-BE49-F238E27FC236}">
                <a16:creationId xmlns:a16="http://schemas.microsoft.com/office/drawing/2014/main" id="{C0C4E222-D3A3-8A42-8468-DAE507A4746B}"/>
              </a:ext>
            </a:extLst>
          </p:cNvPr>
          <p:cNvSpPr>
            <a:spLocks noGrp="1"/>
          </p:cNvSpPr>
          <p:nvPr>
            <p:ph type="body" idx="1"/>
          </p:nvPr>
        </p:nvSpPr>
        <p:spPr>
          <a:xfrm>
            <a:off x="1773666" y="1173444"/>
            <a:ext cx="8915399" cy="4609518"/>
          </a:xfrm>
        </p:spPr>
        <p:txBody>
          <a:bodyPr>
            <a:normAutofit/>
          </a:bodyPr>
          <a:lstStyle/>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Test Backgrounds – </a:t>
            </a:r>
            <a:r>
              <a:rPr lang="en-US" sz="2200" dirty="0" err="1">
                <a:solidFill>
                  <a:schemeClr val="tx1"/>
                </a:solidFill>
                <a:latin typeface="Times New Roman" panose="02020603050405020304" pitchFamily="18" charset="0"/>
                <a:cs typeface="Times New Roman" panose="02020603050405020304" pitchFamily="18" charset="0"/>
              </a:rPr>
              <a:t>TTWJets</a:t>
            </a:r>
            <a:r>
              <a:rPr lang="en-US" sz="2200" dirty="0">
                <a:solidFill>
                  <a:schemeClr val="tx1"/>
                </a:solidFill>
                <a:latin typeface="Times New Roman" panose="02020603050405020304" pitchFamily="18" charset="0"/>
                <a:cs typeface="Times New Roman" panose="02020603050405020304" pitchFamily="18" charset="0"/>
              </a:rPr>
              <a:t>, </a:t>
            </a:r>
            <a:r>
              <a:rPr lang="en-US" sz="2200" dirty="0" err="1">
                <a:solidFill>
                  <a:schemeClr val="tx1"/>
                </a:solidFill>
                <a:latin typeface="Times New Roman" panose="02020603050405020304" pitchFamily="18" charset="0"/>
                <a:cs typeface="Times New Roman" panose="02020603050405020304" pitchFamily="18" charset="0"/>
              </a:rPr>
              <a:t>TTJets</a:t>
            </a:r>
            <a:r>
              <a:rPr lang="en-US" sz="2200" dirty="0">
                <a:solidFill>
                  <a:schemeClr val="tx1"/>
                </a:solidFill>
                <a:latin typeface="Times New Roman" panose="02020603050405020304" pitchFamily="18" charset="0"/>
                <a:cs typeface="Times New Roman" panose="02020603050405020304" pitchFamily="18" charset="0"/>
              </a:rPr>
              <a:t>, TTTo2L2Nu </a:t>
            </a:r>
          </a:p>
          <a:p>
            <a:pPr marL="1257300" lvl="2"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TTTo2L2Nu: Two tops whose W bosons decay into leptons and neutrinos</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Potential Backgrounds – </a:t>
            </a:r>
            <a:r>
              <a:rPr lang="en-US" sz="2200" dirty="0" err="1">
                <a:solidFill>
                  <a:schemeClr val="tx1"/>
                </a:solidFill>
                <a:latin typeface="Times New Roman" panose="02020603050405020304" pitchFamily="18" charset="0"/>
                <a:cs typeface="Times New Roman" panose="02020603050405020304" pitchFamily="18" charset="0"/>
              </a:rPr>
              <a:t>TTToSemiLeptonic</a:t>
            </a:r>
            <a:r>
              <a:rPr lang="en-US" sz="2200" dirty="0">
                <a:solidFill>
                  <a:schemeClr val="tx1"/>
                </a:solidFill>
                <a:latin typeface="Times New Roman" panose="02020603050405020304" pitchFamily="18" charset="0"/>
                <a:cs typeface="Times New Roman" panose="02020603050405020304" pitchFamily="18" charset="0"/>
              </a:rPr>
              <a:t>, TTW, TTH, TTZ, </a:t>
            </a:r>
            <a:r>
              <a:rPr lang="en-US" sz="2200" dirty="0" err="1">
                <a:solidFill>
                  <a:schemeClr val="tx1"/>
                </a:solidFill>
                <a:latin typeface="Times New Roman" panose="02020603050405020304" pitchFamily="18" charset="0"/>
                <a:cs typeface="Times New Roman" panose="02020603050405020304" pitchFamily="18" charset="0"/>
              </a:rPr>
              <a:t>TTbb</a:t>
            </a:r>
            <a:endParaRPr lang="en-US" sz="2200" dirty="0">
              <a:solidFill>
                <a:schemeClr val="tx1"/>
              </a:solidFill>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sz="2200" dirty="0" err="1">
                <a:solidFill>
                  <a:schemeClr val="tx1"/>
                </a:solidFill>
                <a:latin typeface="Times New Roman" panose="02020603050405020304" pitchFamily="18" charset="0"/>
                <a:cs typeface="Times New Roman" panose="02020603050405020304" pitchFamily="18" charset="0"/>
              </a:rPr>
              <a:t>TTToSemiLeptonic</a:t>
            </a:r>
            <a:r>
              <a:rPr lang="en-US" sz="2200" dirty="0">
                <a:solidFill>
                  <a:schemeClr val="tx1"/>
                </a:solidFill>
                <a:latin typeface="Times New Roman" panose="02020603050405020304" pitchFamily="18" charset="0"/>
                <a:cs typeface="Times New Roman" panose="02020603050405020304" pitchFamily="18" charset="0"/>
              </a:rPr>
              <a:t>: Only one top decays Leptonically and the other decays hadronically</a:t>
            </a:r>
          </a:p>
          <a:p>
            <a:pPr marL="800100" lvl="1"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 Proper Signal - TTTT</a:t>
            </a:r>
          </a:p>
          <a:p>
            <a:endParaRPr lang="en-US"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I’ve been working with the samples, the test backgrounds, and one of the potential backgrounds which is </a:t>
            </a:r>
            <a:r>
              <a:rPr lang="en-US" dirty="0" err="1">
                <a:solidFill>
                  <a:schemeClr val="tx1"/>
                </a:solidFill>
                <a:latin typeface="Times New Roman" panose="02020603050405020304" pitchFamily="18" charset="0"/>
                <a:cs typeface="Times New Roman" panose="02020603050405020304" pitchFamily="18" charset="0"/>
              </a:rPr>
              <a:t>TTToSemiLeptonic</a:t>
            </a:r>
            <a:r>
              <a:rPr lang="en-US" dirty="0">
                <a:solidFill>
                  <a:schemeClr val="tx1"/>
                </a:solidFill>
                <a:latin typeface="Times New Roman" panose="02020603050405020304" pitchFamily="18" charset="0"/>
                <a:cs typeface="Times New Roman" panose="02020603050405020304" pitchFamily="18" charset="0"/>
              </a:rPr>
              <a:t>.</a:t>
            </a:r>
          </a:p>
        </p:txBody>
      </p:sp>
      <p:sp>
        <p:nvSpPr>
          <p:cNvPr id="5" name="TextBox 4">
            <a:extLst>
              <a:ext uri="{FF2B5EF4-FFF2-40B4-BE49-F238E27FC236}">
                <a16:creationId xmlns:a16="http://schemas.microsoft.com/office/drawing/2014/main" id="{87E15325-7E3B-214C-AE09-5D3A2E0D1C21}"/>
              </a:ext>
            </a:extLst>
          </p:cNvPr>
          <p:cNvSpPr txBox="1"/>
          <p:nvPr/>
        </p:nvSpPr>
        <p:spPr>
          <a:xfrm>
            <a:off x="10713308" y="6351373"/>
            <a:ext cx="441146" cy="369332"/>
          </a:xfrm>
          <a:prstGeom prst="rect">
            <a:avLst/>
          </a:prstGeom>
          <a:noFill/>
        </p:spPr>
        <p:txBody>
          <a:bodyPr wrap="none" rtlCol="0">
            <a:spAutoFit/>
          </a:bodyPr>
          <a:lstStyle/>
          <a:p>
            <a:r>
              <a:rPr lang="en-US" dirty="0"/>
              <a:t>12</a:t>
            </a:r>
          </a:p>
        </p:txBody>
      </p:sp>
    </p:spTree>
    <p:extLst>
      <p:ext uri="{BB962C8B-B14F-4D97-AF65-F5344CB8AC3E}">
        <p14:creationId xmlns:p14="http://schemas.microsoft.com/office/powerpoint/2010/main" val="2093485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9655D-E24A-3749-A372-85FEF784ABAA}"/>
              </a:ext>
            </a:extLst>
          </p:cNvPr>
          <p:cNvSpPr>
            <a:spLocks noGrp="1"/>
          </p:cNvSpPr>
          <p:nvPr>
            <p:ph type="title"/>
          </p:nvPr>
        </p:nvSpPr>
        <p:spPr>
          <a:xfrm>
            <a:off x="229071" y="131096"/>
            <a:ext cx="8915399" cy="672093"/>
          </a:xfrm>
        </p:spPr>
        <p:txBody>
          <a:bodyPr>
            <a:normAutofit fontScale="90000"/>
          </a:bodyPr>
          <a:lstStyle/>
          <a:p>
            <a:r>
              <a:rPr lang="en-US" dirty="0">
                <a:latin typeface="Times New Roman" panose="02020603050405020304" pitchFamily="18" charset="0"/>
                <a:cs typeface="Times New Roman" panose="02020603050405020304" pitchFamily="18" charset="0"/>
              </a:rPr>
              <a:t>Challenges</a:t>
            </a:r>
          </a:p>
        </p:txBody>
      </p:sp>
      <p:sp>
        <p:nvSpPr>
          <p:cNvPr id="3" name="Text Placeholder 2">
            <a:extLst>
              <a:ext uri="{FF2B5EF4-FFF2-40B4-BE49-F238E27FC236}">
                <a16:creationId xmlns:a16="http://schemas.microsoft.com/office/drawing/2014/main" id="{3C9868CD-A892-1C48-9D63-0634CA79A53A}"/>
              </a:ext>
            </a:extLst>
          </p:cNvPr>
          <p:cNvSpPr>
            <a:spLocks noGrp="1"/>
          </p:cNvSpPr>
          <p:nvPr>
            <p:ph type="body" idx="1"/>
          </p:nvPr>
        </p:nvSpPr>
        <p:spPr>
          <a:xfrm>
            <a:off x="2440931" y="1318270"/>
            <a:ext cx="8915399" cy="2660606"/>
          </a:xfrm>
        </p:spPr>
        <p:txBody>
          <a:bodyPr>
            <a:normAutofit/>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For the CSCs:</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Many people working together, complex electronics working with each other, new firmware, and new data paths for the ME 234/1</a:t>
            </a:r>
            <a:endParaRPr lang="en-US" sz="22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For the Analysis:</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Working with Root </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Time</a:t>
            </a:r>
          </a:p>
        </p:txBody>
      </p:sp>
      <p:sp>
        <p:nvSpPr>
          <p:cNvPr id="4" name="TextBox 3">
            <a:extLst>
              <a:ext uri="{FF2B5EF4-FFF2-40B4-BE49-F238E27FC236}">
                <a16:creationId xmlns:a16="http://schemas.microsoft.com/office/drawing/2014/main" id="{343CE941-5D60-804C-980F-642A3B0371B5}"/>
              </a:ext>
            </a:extLst>
          </p:cNvPr>
          <p:cNvSpPr txBox="1"/>
          <p:nvPr/>
        </p:nvSpPr>
        <p:spPr>
          <a:xfrm>
            <a:off x="10206681" y="6289589"/>
            <a:ext cx="441146" cy="369332"/>
          </a:xfrm>
          <a:prstGeom prst="rect">
            <a:avLst/>
          </a:prstGeom>
          <a:noFill/>
        </p:spPr>
        <p:txBody>
          <a:bodyPr wrap="none" rtlCol="0">
            <a:spAutoFit/>
          </a:bodyPr>
          <a:lstStyle/>
          <a:p>
            <a:r>
              <a:rPr lang="en-US" dirty="0"/>
              <a:t>13</a:t>
            </a:r>
          </a:p>
        </p:txBody>
      </p:sp>
    </p:spTree>
    <p:extLst>
      <p:ext uri="{BB962C8B-B14F-4D97-AF65-F5344CB8AC3E}">
        <p14:creationId xmlns:p14="http://schemas.microsoft.com/office/powerpoint/2010/main" val="945688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F9CED-EC1C-5342-B421-F013BFAB5DD6}"/>
              </a:ext>
            </a:extLst>
          </p:cNvPr>
          <p:cNvSpPr>
            <a:spLocks noGrp="1"/>
          </p:cNvSpPr>
          <p:nvPr>
            <p:ph type="title"/>
          </p:nvPr>
        </p:nvSpPr>
        <p:spPr>
          <a:xfrm>
            <a:off x="216714" y="143453"/>
            <a:ext cx="8915399" cy="709163"/>
          </a:xfrm>
        </p:spPr>
        <p:txBody>
          <a:bodyPr/>
          <a:lstStyle/>
          <a:p>
            <a:r>
              <a:rPr lang="en-US" dirty="0">
                <a:latin typeface="Times New Roman" panose="02020603050405020304" pitchFamily="18" charset="0"/>
                <a:cs typeface="Times New Roman" panose="02020603050405020304" pitchFamily="18" charset="0"/>
              </a:rPr>
              <a:t>Goals for the end</a:t>
            </a:r>
          </a:p>
        </p:txBody>
      </p:sp>
      <p:sp>
        <p:nvSpPr>
          <p:cNvPr id="3" name="Text Placeholder 2">
            <a:extLst>
              <a:ext uri="{FF2B5EF4-FFF2-40B4-BE49-F238E27FC236}">
                <a16:creationId xmlns:a16="http://schemas.microsoft.com/office/drawing/2014/main" id="{0926E396-69FC-654F-B4FB-792D4B6AFE3C}"/>
              </a:ext>
            </a:extLst>
          </p:cNvPr>
          <p:cNvSpPr>
            <a:spLocks noGrp="1"/>
          </p:cNvSpPr>
          <p:nvPr>
            <p:ph type="body" idx="1"/>
          </p:nvPr>
        </p:nvSpPr>
        <p:spPr>
          <a:xfrm>
            <a:off x="2379147" y="1404766"/>
            <a:ext cx="8915399" cy="3661504"/>
          </a:xfrm>
        </p:spPr>
        <p:txBody>
          <a:bodyPr>
            <a:normAutofit fontScale="92500" lnSpcReduction="10000"/>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On the analysis side:</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 want to get as much as the analysis done before leaving early.</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Be really confident or comfortable with Root</a:t>
            </a:r>
          </a:p>
          <a:p>
            <a:pPr marL="800100" lvl="1"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On the CSC side:</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Testing goes well</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 don’t break anything </a:t>
            </a:r>
          </a:p>
          <a:p>
            <a:pPr marL="800100" lvl="1"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Personal: </a:t>
            </a:r>
          </a:p>
          <a:p>
            <a:pPr marL="800100" lvl="1"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Have a clear understanding on what it means to be a physicist.</a:t>
            </a:r>
          </a:p>
        </p:txBody>
      </p:sp>
    </p:spTree>
    <p:extLst>
      <p:ext uri="{BB962C8B-B14F-4D97-AF65-F5344CB8AC3E}">
        <p14:creationId xmlns:p14="http://schemas.microsoft.com/office/powerpoint/2010/main" val="16111709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BC39B-ADB4-A04E-996D-A9C420816915}"/>
              </a:ext>
            </a:extLst>
          </p:cNvPr>
          <p:cNvSpPr>
            <a:spLocks noGrp="1"/>
          </p:cNvSpPr>
          <p:nvPr>
            <p:ph type="title"/>
          </p:nvPr>
        </p:nvSpPr>
        <p:spPr>
          <a:xfrm>
            <a:off x="253785" y="44599"/>
            <a:ext cx="8915399" cy="770947"/>
          </a:xfrm>
        </p:spPr>
        <p:txBody>
          <a:bodyPr/>
          <a:lstStyle/>
          <a:p>
            <a:r>
              <a:rPr lang="en-US" dirty="0">
                <a:latin typeface="Times New Roman" panose="02020603050405020304" pitchFamily="18" charset="0"/>
                <a:cs typeface="Times New Roman" panose="02020603050405020304" pitchFamily="18" charset="0"/>
              </a:rPr>
              <a:t>Back up slides</a:t>
            </a:r>
          </a:p>
        </p:txBody>
      </p:sp>
      <p:sp>
        <p:nvSpPr>
          <p:cNvPr id="4" name="Text Placeholder 2">
            <a:extLst>
              <a:ext uri="{FF2B5EF4-FFF2-40B4-BE49-F238E27FC236}">
                <a16:creationId xmlns:a16="http://schemas.microsoft.com/office/drawing/2014/main" id="{F37B6229-B7A8-BA42-8932-9ADD7B927B86}"/>
              </a:ext>
            </a:extLst>
          </p:cNvPr>
          <p:cNvSpPr txBox="1">
            <a:spLocks/>
          </p:cNvSpPr>
          <p:nvPr/>
        </p:nvSpPr>
        <p:spPr>
          <a:xfrm>
            <a:off x="2193796" y="2010248"/>
            <a:ext cx="8915399" cy="86040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2000" kern="1200">
                <a:solidFill>
                  <a:schemeClr val="tx1">
                    <a:lumMod val="65000"/>
                    <a:lumOff val="35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9pPr>
          </a:lstStyle>
          <a:p>
            <a:endParaRPr lang="en-US"/>
          </a:p>
        </p:txBody>
      </p:sp>
      <p:sp>
        <p:nvSpPr>
          <p:cNvPr id="5" name="Text Placeholder 2">
            <a:extLst>
              <a:ext uri="{FF2B5EF4-FFF2-40B4-BE49-F238E27FC236}">
                <a16:creationId xmlns:a16="http://schemas.microsoft.com/office/drawing/2014/main" id="{292E54DE-1B36-DA4E-9041-4AA5782B6FE8}"/>
              </a:ext>
            </a:extLst>
          </p:cNvPr>
          <p:cNvSpPr txBox="1">
            <a:spLocks/>
          </p:cNvSpPr>
          <p:nvPr/>
        </p:nvSpPr>
        <p:spPr>
          <a:xfrm>
            <a:off x="2193795" y="1149848"/>
            <a:ext cx="8915399" cy="86040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2000" kern="1200">
                <a:solidFill>
                  <a:schemeClr val="tx1">
                    <a:lumMod val="65000"/>
                    <a:lumOff val="35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9pPr>
          </a:lstStyle>
          <a:p>
            <a:endParaRPr lang="en-US"/>
          </a:p>
        </p:txBody>
      </p:sp>
    </p:spTree>
    <p:extLst>
      <p:ext uri="{BB962C8B-B14F-4D97-AF65-F5344CB8AC3E}">
        <p14:creationId xmlns:p14="http://schemas.microsoft.com/office/powerpoint/2010/main" val="63459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0B37F8-C1C8-844A-97EF-3F5F1382AC16}"/>
              </a:ext>
            </a:extLst>
          </p:cNvPr>
          <p:cNvPicPr>
            <a:picLocks noChangeAspect="1"/>
          </p:cNvPicPr>
          <p:nvPr/>
        </p:nvPicPr>
        <p:blipFill>
          <a:blip r:embed="rId2"/>
          <a:stretch>
            <a:fillRect/>
          </a:stretch>
        </p:blipFill>
        <p:spPr>
          <a:xfrm>
            <a:off x="3551216" y="1094922"/>
            <a:ext cx="3779818" cy="3903112"/>
          </a:xfrm>
          <a:prstGeom prst="rect">
            <a:avLst/>
          </a:prstGeom>
        </p:spPr>
      </p:pic>
      <p:sp>
        <p:nvSpPr>
          <p:cNvPr id="6" name="TextBox 5">
            <a:extLst>
              <a:ext uri="{FF2B5EF4-FFF2-40B4-BE49-F238E27FC236}">
                <a16:creationId xmlns:a16="http://schemas.microsoft.com/office/drawing/2014/main" id="{7223A0B3-F7DC-094F-BC2E-EC4801F07C45}"/>
              </a:ext>
            </a:extLst>
          </p:cNvPr>
          <p:cNvSpPr txBox="1"/>
          <p:nvPr/>
        </p:nvSpPr>
        <p:spPr>
          <a:xfrm>
            <a:off x="427512" y="154379"/>
            <a:ext cx="4358244" cy="707886"/>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In Continuation</a:t>
            </a:r>
          </a:p>
        </p:txBody>
      </p:sp>
      <p:sp>
        <p:nvSpPr>
          <p:cNvPr id="8" name="TextBox 7">
            <a:extLst>
              <a:ext uri="{FF2B5EF4-FFF2-40B4-BE49-F238E27FC236}">
                <a16:creationId xmlns:a16="http://schemas.microsoft.com/office/drawing/2014/main" id="{3768EE57-C719-4F49-93D1-970BB49321C9}"/>
              </a:ext>
            </a:extLst>
          </p:cNvPr>
          <p:cNvSpPr txBox="1"/>
          <p:nvPr/>
        </p:nvSpPr>
        <p:spPr>
          <a:xfrm>
            <a:off x="3800104" y="5640779"/>
            <a:ext cx="3449983" cy="369332"/>
          </a:xfrm>
          <a:prstGeom prst="rect">
            <a:avLst/>
          </a:prstGeom>
          <a:noFill/>
        </p:spPr>
        <p:txBody>
          <a:bodyPr wrap="none" rtlCol="0">
            <a:spAutoFit/>
          </a:bodyPr>
          <a:lstStyle/>
          <a:p>
            <a:r>
              <a:rPr lang="en-US" dirty="0"/>
              <a:t>Credit: Manuel Franco Sevilla</a:t>
            </a:r>
          </a:p>
        </p:txBody>
      </p:sp>
      <p:sp>
        <p:nvSpPr>
          <p:cNvPr id="9" name="TextBox 8">
            <a:extLst>
              <a:ext uri="{FF2B5EF4-FFF2-40B4-BE49-F238E27FC236}">
                <a16:creationId xmlns:a16="http://schemas.microsoft.com/office/drawing/2014/main" id="{E8295F0E-3B83-7444-BBB7-20AB3E2B3BCE}"/>
              </a:ext>
            </a:extLst>
          </p:cNvPr>
          <p:cNvSpPr txBox="1"/>
          <p:nvPr/>
        </p:nvSpPr>
        <p:spPr>
          <a:xfrm>
            <a:off x="11198431" y="6258296"/>
            <a:ext cx="312906" cy="369332"/>
          </a:xfrm>
          <a:prstGeom prst="rect">
            <a:avLst/>
          </a:prstGeom>
          <a:noFill/>
        </p:spPr>
        <p:txBody>
          <a:bodyPr wrap="none" rtlCol="0">
            <a:spAutoFit/>
          </a:bodyPr>
          <a:lstStyle/>
          <a:p>
            <a:r>
              <a:rPr lang="en-US" dirty="0"/>
              <a:t>4</a:t>
            </a:r>
          </a:p>
        </p:txBody>
      </p:sp>
    </p:spTree>
    <p:extLst>
      <p:ext uri="{BB962C8B-B14F-4D97-AF65-F5344CB8AC3E}">
        <p14:creationId xmlns:p14="http://schemas.microsoft.com/office/powerpoint/2010/main" val="299851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A88DD3A-CD28-8A4E-A9DF-7FA285AA353D}"/>
              </a:ext>
            </a:extLst>
          </p:cNvPr>
          <p:cNvSpPr txBox="1"/>
          <p:nvPr/>
        </p:nvSpPr>
        <p:spPr>
          <a:xfrm>
            <a:off x="190006" y="106878"/>
            <a:ext cx="3419526" cy="707886"/>
          </a:xfrm>
          <a:prstGeom prst="rect">
            <a:avLst/>
          </a:prstGeom>
          <a:noFill/>
        </p:spPr>
        <p:txBody>
          <a:bodyPr wrap="none" rtlCol="0">
            <a:spAutoFit/>
          </a:bodyPr>
          <a:lstStyle/>
          <a:p>
            <a:r>
              <a:rPr lang="en-US" sz="4000" dirty="0">
                <a:latin typeface="Times New Roman" panose="02020603050405020304" pitchFamily="18" charset="0"/>
                <a:cs typeface="Times New Roman" panose="02020603050405020304" pitchFamily="18" charset="0"/>
              </a:rPr>
              <a:t>In Continuation</a:t>
            </a:r>
          </a:p>
        </p:txBody>
      </p:sp>
      <p:sp>
        <p:nvSpPr>
          <p:cNvPr id="7" name="TextBox 6">
            <a:extLst>
              <a:ext uri="{FF2B5EF4-FFF2-40B4-BE49-F238E27FC236}">
                <a16:creationId xmlns:a16="http://schemas.microsoft.com/office/drawing/2014/main" id="{3B73B2AD-0F43-D345-9AAD-7C02B9CA4A69}"/>
              </a:ext>
            </a:extLst>
          </p:cNvPr>
          <p:cNvSpPr txBox="1"/>
          <p:nvPr/>
        </p:nvSpPr>
        <p:spPr>
          <a:xfrm>
            <a:off x="1721922" y="1258785"/>
            <a:ext cx="6721433"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CSCs use perpendicular arrangements of these cathodes and anodes inside an ionizable gas, which detects the passage of muons, and measures their momentum.</a:t>
            </a:r>
          </a:p>
        </p:txBody>
      </p:sp>
      <p:pic>
        <p:nvPicPr>
          <p:cNvPr id="9" name="Picture 8">
            <a:extLst>
              <a:ext uri="{FF2B5EF4-FFF2-40B4-BE49-F238E27FC236}">
                <a16:creationId xmlns:a16="http://schemas.microsoft.com/office/drawing/2014/main" id="{9A691499-B961-A049-9C5C-8437D9CD0525}"/>
              </a:ext>
            </a:extLst>
          </p:cNvPr>
          <p:cNvPicPr>
            <a:picLocks noChangeAspect="1"/>
          </p:cNvPicPr>
          <p:nvPr/>
        </p:nvPicPr>
        <p:blipFill>
          <a:blip r:embed="rId2"/>
          <a:stretch>
            <a:fillRect/>
          </a:stretch>
        </p:blipFill>
        <p:spPr>
          <a:xfrm>
            <a:off x="1691738" y="2465697"/>
            <a:ext cx="3390900" cy="3517900"/>
          </a:xfrm>
          <a:prstGeom prst="rect">
            <a:avLst/>
          </a:prstGeom>
        </p:spPr>
      </p:pic>
      <p:pic>
        <p:nvPicPr>
          <p:cNvPr id="11" name="Picture 10">
            <a:extLst>
              <a:ext uri="{FF2B5EF4-FFF2-40B4-BE49-F238E27FC236}">
                <a16:creationId xmlns:a16="http://schemas.microsoft.com/office/drawing/2014/main" id="{E0B5A14A-5129-9845-8587-7DC649A02806}"/>
              </a:ext>
            </a:extLst>
          </p:cNvPr>
          <p:cNvPicPr>
            <a:picLocks noChangeAspect="1"/>
          </p:cNvPicPr>
          <p:nvPr/>
        </p:nvPicPr>
        <p:blipFill>
          <a:blip r:embed="rId3"/>
          <a:stretch>
            <a:fillRect/>
          </a:stretch>
        </p:blipFill>
        <p:spPr>
          <a:xfrm>
            <a:off x="5780643" y="2274448"/>
            <a:ext cx="4408385" cy="3537373"/>
          </a:xfrm>
          <a:prstGeom prst="rect">
            <a:avLst/>
          </a:prstGeom>
        </p:spPr>
      </p:pic>
      <p:sp>
        <p:nvSpPr>
          <p:cNvPr id="12" name="TextBox 11">
            <a:extLst>
              <a:ext uri="{FF2B5EF4-FFF2-40B4-BE49-F238E27FC236}">
                <a16:creationId xmlns:a16="http://schemas.microsoft.com/office/drawing/2014/main" id="{C68732F4-8CB9-5F49-A9D3-15B4F592B9E4}"/>
              </a:ext>
            </a:extLst>
          </p:cNvPr>
          <p:cNvSpPr txBox="1"/>
          <p:nvPr/>
        </p:nvSpPr>
        <p:spPr>
          <a:xfrm>
            <a:off x="3218213" y="6282047"/>
            <a:ext cx="4085112" cy="369332"/>
          </a:xfrm>
          <a:prstGeom prst="rect">
            <a:avLst/>
          </a:prstGeom>
          <a:noFill/>
        </p:spPr>
        <p:txBody>
          <a:bodyPr wrap="square" rtlCol="0">
            <a:spAutoFit/>
          </a:bodyPr>
          <a:lstStyle/>
          <a:p>
            <a:r>
              <a:rPr lang="en-US" dirty="0"/>
              <a:t>Credit: Manuel Franco Sevilla</a:t>
            </a:r>
          </a:p>
        </p:txBody>
      </p:sp>
      <p:sp>
        <p:nvSpPr>
          <p:cNvPr id="13" name="TextBox 12">
            <a:extLst>
              <a:ext uri="{FF2B5EF4-FFF2-40B4-BE49-F238E27FC236}">
                <a16:creationId xmlns:a16="http://schemas.microsoft.com/office/drawing/2014/main" id="{7A1FDE8A-6B5C-E744-885A-854C6F2C312F}"/>
              </a:ext>
            </a:extLst>
          </p:cNvPr>
          <p:cNvSpPr txBox="1"/>
          <p:nvPr/>
        </p:nvSpPr>
        <p:spPr>
          <a:xfrm>
            <a:off x="11424062" y="6329548"/>
            <a:ext cx="312906" cy="369332"/>
          </a:xfrm>
          <a:prstGeom prst="rect">
            <a:avLst/>
          </a:prstGeom>
          <a:noFill/>
        </p:spPr>
        <p:txBody>
          <a:bodyPr wrap="none" rtlCol="0">
            <a:spAutoFit/>
          </a:bodyPr>
          <a:lstStyle/>
          <a:p>
            <a:r>
              <a:rPr lang="en-US" dirty="0"/>
              <a:t>5</a:t>
            </a:r>
          </a:p>
        </p:txBody>
      </p:sp>
    </p:spTree>
    <p:extLst>
      <p:ext uri="{BB962C8B-B14F-4D97-AF65-F5344CB8AC3E}">
        <p14:creationId xmlns:p14="http://schemas.microsoft.com/office/powerpoint/2010/main" val="2707144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769C-E040-884B-B3E3-2581FE1654D7}"/>
              </a:ext>
            </a:extLst>
          </p:cNvPr>
          <p:cNvSpPr>
            <a:spLocks noGrp="1"/>
          </p:cNvSpPr>
          <p:nvPr>
            <p:ph type="title"/>
          </p:nvPr>
        </p:nvSpPr>
        <p:spPr>
          <a:xfrm>
            <a:off x="273524" y="35626"/>
            <a:ext cx="8915399" cy="581891"/>
          </a:xfrm>
        </p:spPr>
        <p:txBody>
          <a:bodyPr>
            <a:normAutofit fontScale="90000"/>
          </a:bodyPr>
          <a:lstStyle/>
          <a:p>
            <a:r>
              <a:rPr lang="en-US" dirty="0">
                <a:latin typeface="Times New Roman" panose="02020603050405020304" pitchFamily="18" charset="0"/>
                <a:cs typeface="Times New Roman" panose="02020603050405020304" pitchFamily="18" charset="0"/>
              </a:rPr>
              <a:t>In Continuation</a:t>
            </a:r>
          </a:p>
        </p:txBody>
      </p:sp>
      <p:sp>
        <p:nvSpPr>
          <p:cNvPr id="3" name="Text Placeholder 2">
            <a:extLst>
              <a:ext uri="{FF2B5EF4-FFF2-40B4-BE49-F238E27FC236}">
                <a16:creationId xmlns:a16="http://schemas.microsoft.com/office/drawing/2014/main" id="{7B52581E-90C5-C642-8AA0-A9D960E1F2EF}"/>
              </a:ext>
            </a:extLst>
          </p:cNvPr>
          <p:cNvSpPr>
            <a:spLocks noGrp="1"/>
          </p:cNvSpPr>
          <p:nvPr>
            <p:ph type="body" idx="1"/>
          </p:nvPr>
        </p:nvSpPr>
        <p:spPr>
          <a:xfrm>
            <a:off x="2031071" y="653143"/>
            <a:ext cx="8915399" cy="1971304"/>
          </a:xfrm>
        </p:spPr>
        <p:txBody>
          <a:bodyPr>
            <a:normAutofit lnSpcReduction="10000"/>
          </a:bodyPr>
          <a:lstStyle/>
          <a:p>
            <a:pPr marL="342900" indent="-342900">
              <a:buFont typeface="Arial" panose="020B0604020202020204" pitchFamily="34" charset="0"/>
              <a:buChar char="•"/>
            </a:pPr>
            <a:r>
              <a:rPr lang="en-US" sz="2200" dirty="0">
                <a:solidFill>
                  <a:schemeClr val="tx1"/>
                </a:solidFill>
                <a:latin typeface="Times New Roman" panose="02020603050405020304" pitchFamily="18" charset="0"/>
                <a:cs typeface="Times New Roman" panose="02020603050405020304" pitchFamily="18" charset="0"/>
              </a:rPr>
              <a:t>The on-chamber electronics that analyze the cathode/anode data are the Digital Cathode Front-End Boards (DCFEBS)/ Anode Local Charged Track board (ALCT).</a:t>
            </a:r>
          </a:p>
          <a:p>
            <a:pPr marL="8001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DCFEBS and the ALCT send trigger and detailed data-stream information to the Trigger Mother Board and the DAQ Mother board which are on a peripheral crate.</a:t>
            </a:r>
          </a:p>
          <a:p>
            <a:pPr marL="800100" lvl="1" indent="-342900">
              <a:buFont typeface="Arial" panose="020B0604020202020204" pitchFamily="34" charset="0"/>
              <a:buChar char="•"/>
            </a:pPr>
            <a:endParaRPr lang="en-US" sz="4300" dirty="0">
              <a:latin typeface="Calibri" panose="020F0502020204030204" pitchFamily="34" charset="0"/>
              <a:cs typeface="Calibri" panose="020F0502020204030204" pitchFamily="34" charset="0"/>
            </a:endParaRPr>
          </a:p>
        </p:txBody>
      </p:sp>
      <p:sp>
        <p:nvSpPr>
          <p:cNvPr id="4" name="Title 1">
            <a:extLst>
              <a:ext uri="{FF2B5EF4-FFF2-40B4-BE49-F238E27FC236}">
                <a16:creationId xmlns:a16="http://schemas.microsoft.com/office/drawing/2014/main" id="{25B6B4FB-E4BA-9B45-B424-CFCA3D77856E}"/>
              </a:ext>
            </a:extLst>
          </p:cNvPr>
          <p:cNvSpPr txBox="1">
            <a:spLocks/>
          </p:cNvSpPr>
          <p:nvPr/>
        </p:nvSpPr>
        <p:spPr>
          <a:xfrm>
            <a:off x="273524" y="0"/>
            <a:ext cx="8915399" cy="1468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4000" b="0" kern="1200" cap="none">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a:p>
        </p:txBody>
      </p:sp>
      <p:pic>
        <p:nvPicPr>
          <p:cNvPr id="10" name="Picture 9">
            <a:extLst>
              <a:ext uri="{FF2B5EF4-FFF2-40B4-BE49-F238E27FC236}">
                <a16:creationId xmlns:a16="http://schemas.microsoft.com/office/drawing/2014/main" id="{531841DF-8CB6-9145-BFEB-B40B4AB30F81}"/>
              </a:ext>
            </a:extLst>
          </p:cNvPr>
          <p:cNvPicPr>
            <a:picLocks noChangeAspect="1"/>
          </p:cNvPicPr>
          <p:nvPr/>
        </p:nvPicPr>
        <p:blipFill rotWithShape="1">
          <a:blip r:embed="rId2"/>
          <a:srcRect l="25475" t="21997" r="29658" b="40930"/>
          <a:stretch/>
        </p:blipFill>
        <p:spPr>
          <a:xfrm>
            <a:off x="3016332" y="2743200"/>
            <a:ext cx="4750130" cy="3881218"/>
          </a:xfrm>
          <a:prstGeom prst="rect">
            <a:avLst/>
          </a:prstGeom>
        </p:spPr>
      </p:pic>
      <p:sp>
        <p:nvSpPr>
          <p:cNvPr id="11" name="TextBox 10">
            <a:extLst>
              <a:ext uri="{FF2B5EF4-FFF2-40B4-BE49-F238E27FC236}">
                <a16:creationId xmlns:a16="http://schemas.microsoft.com/office/drawing/2014/main" id="{A995573D-9CCD-A34D-83F1-7705A6DE1464}"/>
              </a:ext>
            </a:extLst>
          </p:cNvPr>
          <p:cNvSpPr txBox="1"/>
          <p:nvPr/>
        </p:nvSpPr>
        <p:spPr>
          <a:xfrm>
            <a:off x="11281558" y="6460177"/>
            <a:ext cx="312906" cy="369332"/>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3591372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D1DA6-DE3D-0948-A713-1E05DDC1348D}"/>
              </a:ext>
            </a:extLst>
          </p:cNvPr>
          <p:cNvSpPr>
            <a:spLocks noGrp="1"/>
          </p:cNvSpPr>
          <p:nvPr>
            <p:ph type="title"/>
          </p:nvPr>
        </p:nvSpPr>
        <p:spPr>
          <a:xfrm>
            <a:off x="178521" y="87446"/>
            <a:ext cx="8915399" cy="506320"/>
          </a:xfrm>
        </p:spPr>
        <p:txBody>
          <a:bodyPr>
            <a:normAutofit fontScale="90000"/>
          </a:bodyPr>
          <a:lstStyle/>
          <a:p>
            <a:r>
              <a:rPr lang="en-US" dirty="0">
                <a:latin typeface="Times New Roman" panose="02020603050405020304" pitchFamily="18" charset="0"/>
                <a:cs typeface="Times New Roman" panose="02020603050405020304" pitchFamily="18" charset="0"/>
              </a:rPr>
              <a:t>In Continuation</a:t>
            </a:r>
          </a:p>
        </p:txBody>
      </p:sp>
      <p:sp>
        <p:nvSpPr>
          <p:cNvPr id="3" name="Text Placeholder 2">
            <a:extLst>
              <a:ext uri="{FF2B5EF4-FFF2-40B4-BE49-F238E27FC236}">
                <a16:creationId xmlns:a16="http://schemas.microsoft.com/office/drawing/2014/main" id="{AD73EA9D-26CE-1848-BD03-63316E3194F7}"/>
              </a:ext>
            </a:extLst>
          </p:cNvPr>
          <p:cNvSpPr>
            <a:spLocks noGrp="1"/>
          </p:cNvSpPr>
          <p:nvPr>
            <p:ph type="body" idx="1"/>
          </p:nvPr>
        </p:nvSpPr>
        <p:spPr>
          <a:xfrm>
            <a:off x="1544184" y="593765"/>
            <a:ext cx="8915399" cy="1448791"/>
          </a:xfrm>
        </p:spPr>
        <p:txBody>
          <a:bodyPr>
            <a:normAutofit/>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During LS2, we are upgrading DCFEBS to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 in ME1/1</a:t>
            </a:r>
          </a:p>
          <a:p>
            <a:pPr marL="342900" indent="-342900">
              <a:buFont typeface="Arial" panose="020B0604020202020204" pitchFamily="34" charset="0"/>
              <a:buChar char="•"/>
            </a:pP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 are similar to DCFEBS, but they have an increased in radiation hardness.</a:t>
            </a:r>
          </a:p>
          <a:p>
            <a:pPr marL="342900"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275ECE4-CD0F-F949-BA97-5C02A6D9A48F}"/>
              </a:ext>
            </a:extLst>
          </p:cNvPr>
          <p:cNvPicPr>
            <a:picLocks noChangeAspect="1"/>
          </p:cNvPicPr>
          <p:nvPr/>
        </p:nvPicPr>
        <p:blipFill>
          <a:blip r:embed="rId2"/>
          <a:stretch>
            <a:fillRect/>
          </a:stretch>
        </p:blipFill>
        <p:spPr>
          <a:xfrm>
            <a:off x="1544184" y="1745671"/>
            <a:ext cx="8185479" cy="4001985"/>
          </a:xfrm>
          <a:prstGeom prst="rect">
            <a:avLst/>
          </a:prstGeom>
        </p:spPr>
      </p:pic>
      <p:sp>
        <p:nvSpPr>
          <p:cNvPr id="8" name="TextBox 7">
            <a:extLst>
              <a:ext uri="{FF2B5EF4-FFF2-40B4-BE49-F238E27FC236}">
                <a16:creationId xmlns:a16="http://schemas.microsoft.com/office/drawing/2014/main" id="{DF167066-F66C-724C-9DFB-B0EE93903597}"/>
              </a:ext>
            </a:extLst>
          </p:cNvPr>
          <p:cNvSpPr txBox="1"/>
          <p:nvPr/>
        </p:nvSpPr>
        <p:spPr>
          <a:xfrm>
            <a:off x="3669475" y="6412675"/>
            <a:ext cx="3449983" cy="369332"/>
          </a:xfrm>
          <a:prstGeom prst="rect">
            <a:avLst/>
          </a:prstGeom>
          <a:noFill/>
        </p:spPr>
        <p:txBody>
          <a:bodyPr wrap="none" rtlCol="0">
            <a:spAutoFit/>
          </a:bodyPr>
          <a:lstStyle/>
          <a:p>
            <a:r>
              <a:rPr lang="en-US" dirty="0"/>
              <a:t>Credit: Manuel Franco Sevilla</a:t>
            </a:r>
          </a:p>
        </p:txBody>
      </p:sp>
      <p:sp>
        <p:nvSpPr>
          <p:cNvPr id="9" name="TextBox 8">
            <a:extLst>
              <a:ext uri="{FF2B5EF4-FFF2-40B4-BE49-F238E27FC236}">
                <a16:creationId xmlns:a16="http://schemas.microsoft.com/office/drawing/2014/main" id="{6EF72E67-6478-474C-89A6-F9F9B47B900D}"/>
              </a:ext>
            </a:extLst>
          </p:cNvPr>
          <p:cNvSpPr txBox="1"/>
          <p:nvPr/>
        </p:nvSpPr>
        <p:spPr>
          <a:xfrm>
            <a:off x="11388436" y="6412675"/>
            <a:ext cx="312906" cy="369332"/>
          </a:xfrm>
          <a:prstGeom prst="rect">
            <a:avLst/>
          </a:prstGeom>
          <a:noFill/>
        </p:spPr>
        <p:txBody>
          <a:bodyPr wrap="none" rtlCol="0">
            <a:spAutoFit/>
          </a:bodyPr>
          <a:lstStyle/>
          <a:p>
            <a:r>
              <a:rPr lang="en-US" dirty="0"/>
              <a:t>7</a:t>
            </a:r>
          </a:p>
        </p:txBody>
      </p:sp>
    </p:spTree>
    <p:extLst>
      <p:ext uri="{BB962C8B-B14F-4D97-AF65-F5344CB8AC3E}">
        <p14:creationId xmlns:p14="http://schemas.microsoft.com/office/powerpoint/2010/main" val="3692744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CA1A1-6E9F-B344-AA5A-8450A74FF64B}"/>
              </a:ext>
            </a:extLst>
          </p:cNvPr>
          <p:cNvSpPr>
            <a:spLocks noGrp="1"/>
          </p:cNvSpPr>
          <p:nvPr>
            <p:ph type="title"/>
          </p:nvPr>
        </p:nvSpPr>
        <p:spPr>
          <a:xfrm>
            <a:off x="225631" y="0"/>
            <a:ext cx="8915399" cy="581891"/>
          </a:xfrm>
        </p:spPr>
        <p:txBody>
          <a:bodyPr>
            <a:normAutofit fontScale="90000"/>
          </a:bodyPr>
          <a:lstStyle/>
          <a:p>
            <a:r>
              <a:rPr lang="en-US" dirty="0">
                <a:latin typeface="Times New Roman" panose="02020603050405020304" pitchFamily="18" charset="0"/>
                <a:cs typeface="Times New Roman" panose="02020603050405020304" pitchFamily="18" charset="0"/>
              </a:rPr>
              <a:t>In Continuation</a:t>
            </a:r>
          </a:p>
        </p:txBody>
      </p:sp>
      <p:sp>
        <p:nvSpPr>
          <p:cNvPr id="3" name="Text Placeholder 2">
            <a:extLst>
              <a:ext uri="{FF2B5EF4-FFF2-40B4-BE49-F238E27FC236}">
                <a16:creationId xmlns:a16="http://schemas.microsoft.com/office/drawing/2014/main" id="{A52DE29E-4813-ED4E-8CB6-650D0CA9510F}"/>
              </a:ext>
            </a:extLst>
          </p:cNvPr>
          <p:cNvSpPr>
            <a:spLocks noGrp="1"/>
          </p:cNvSpPr>
          <p:nvPr>
            <p:ph type="body" idx="1"/>
          </p:nvPr>
        </p:nvSpPr>
        <p:spPr>
          <a:xfrm>
            <a:off x="1722314" y="953181"/>
            <a:ext cx="8915399" cy="2585665"/>
          </a:xfrm>
        </p:spPr>
        <p:txBody>
          <a:bodyPr>
            <a:normAutofit fontScale="92500" lnSpcReduction="10000"/>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One chamber has been extracted from CMS system, its DCFEBS have been removed and moved to the Radioactive Protection at the </a:t>
            </a:r>
            <a:r>
              <a:rPr lang="en-US" dirty="0" err="1">
                <a:solidFill>
                  <a:schemeClr val="tx1"/>
                </a:solidFill>
                <a:latin typeface="Times New Roman" panose="02020603050405020304" pitchFamily="18" charset="0"/>
                <a:cs typeface="Times New Roman" panose="02020603050405020304" pitchFamily="18" charset="0"/>
              </a:rPr>
              <a:t>Prevessin</a:t>
            </a:r>
            <a:r>
              <a:rPr lang="en-US" dirty="0">
                <a:solidFill>
                  <a:schemeClr val="tx1"/>
                </a:solidFill>
                <a:latin typeface="Times New Roman" panose="02020603050405020304" pitchFamily="18" charset="0"/>
                <a:cs typeface="Times New Roman" panose="02020603050405020304" pitchFamily="18" charset="0"/>
              </a:rPr>
              <a:t> site to be modified and installed to ME 2,3,4/1 chambers.</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There is a spare chamber set up at SX5 (P5).</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 worked with a few members of the CSC group to replace the DCFEBS and install the </a:t>
            </a:r>
            <a:r>
              <a:rPr lang="en-US" dirty="0" err="1">
                <a:solidFill>
                  <a:schemeClr val="tx1"/>
                </a:solidFill>
                <a:latin typeface="Times New Roman" panose="02020603050405020304" pitchFamily="18" charset="0"/>
                <a:cs typeface="Times New Roman" panose="02020603050405020304" pitchFamily="18" charset="0"/>
              </a:rPr>
              <a:t>xDCFEBs</a:t>
            </a:r>
            <a:r>
              <a:rPr lang="en-US" dirty="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The older ALCT was removed, modified, and a new version of the ALCT mezzanine replaced the older version. </a:t>
            </a:r>
          </a:p>
        </p:txBody>
      </p:sp>
      <p:pic>
        <p:nvPicPr>
          <p:cNvPr id="5" name="Picture 4">
            <a:extLst>
              <a:ext uri="{FF2B5EF4-FFF2-40B4-BE49-F238E27FC236}">
                <a16:creationId xmlns:a16="http://schemas.microsoft.com/office/drawing/2014/main" id="{33E29431-C581-E24F-9807-F33C5001649F}"/>
              </a:ext>
            </a:extLst>
          </p:cNvPr>
          <p:cNvPicPr>
            <a:picLocks noChangeAspect="1"/>
          </p:cNvPicPr>
          <p:nvPr/>
        </p:nvPicPr>
        <p:blipFill>
          <a:blip r:embed="rId2"/>
          <a:stretch>
            <a:fillRect/>
          </a:stretch>
        </p:blipFill>
        <p:spPr>
          <a:xfrm>
            <a:off x="3824246" y="3538846"/>
            <a:ext cx="2355767" cy="3141023"/>
          </a:xfrm>
          <a:prstGeom prst="rect">
            <a:avLst/>
          </a:prstGeom>
        </p:spPr>
      </p:pic>
      <p:sp>
        <p:nvSpPr>
          <p:cNvPr id="6" name="TextBox 5">
            <a:extLst>
              <a:ext uri="{FF2B5EF4-FFF2-40B4-BE49-F238E27FC236}">
                <a16:creationId xmlns:a16="http://schemas.microsoft.com/office/drawing/2014/main" id="{B4207428-A5C7-7A46-9937-D7B7074F5A4B}"/>
              </a:ext>
            </a:extLst>
          </p:cNvPr>
          <p:cNvSpPr txBox="1"/>
          <p:nvPr/>
        </p:nvSpPr>
        <p:spPr>
          <a:xfrm>
            <a:off x="11222182" y="6412675"/>
            <a:ext cx="312906" cy="369332"/>
          </a:xfrm>
          <a:prstGeom prst="rect">
            <a:avLst/>
          </a:prstGeom>
          <a:noFill/>
        </p:spPr>
        <p:txBody>
          <a:bodyPr wrap="none" rtlCol="0">
            <a:spAutoFit/>
          </a:bodyPr>
          <a:lstStyle/>
          <a:p>
            <a:r>
              <a:rPr lang="en-US" dirty="0"/>
              <a:t>8</a:t>
            </a:r>
          </a:p>
        </p:txBody>
      </p:sp>
    </p:spTree>
    <p:extLst>
      <p:ext uri="{BB962C8B-B14F-4D97-AF65-F5344CB8AC3E}">
        <p14:creationId xmlns:p14="http://schemas.microsoft.com/office/powerpoint/2010/main" val="667793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descr="https://mail.google.com/mail/u/0?ui=2&amp;ik=c1472c1500&amp;attid=0.1&amp;permmsgid=msg-a:r807142203902324455&amp;th=168dbad28b1009b5&amp;view=fimg&amp;sz=s0-l75-ft&amp;attbid=ANGjdJ_1alrRJXpSvooRuJQJa8l-4cikEdkaFaXzEVwCMJqZYwlEQt12NYlfMB8-nGLyIyE4SxDqGuUWwTtQe1qulAaiLoKrx1vs0owu_IJpl7UOb1OUSRSgcZkzCbM&amp;disp=emb&amp;realattid=168dbad178bd4d630ea1">
            <a:extLst>
              <a:ext uri="{FF2B5EF4-FFF2-40B4-BE49-F238E27FC236}">
                <a16:creationId xmlns:a16="http://schemas.microsoft.com/office/drawing/2014/main" id="{A1E35879-2691-5143-8821-88B759EB55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E8AAFCDE-E7BB-D44F-84CD-28E1109978A8}"/>
              </a:ext>
            </a:extLst>
          </p:cNvPr>
          <p:cNvPicPr>
            <a:picLocks noChangeAspect="1"/>
          </p:cNvPicPr>
          <p:nvPr/>
        </p:nvPicPr>
        <p:blipFill rotWithShape="1">
          <a:blip r:embed="rId2"/>
          <a:srcRect t="9008" r="25147"/>
          <a:stretch/>
        </p:blipFill>
        <p:spPr>
          <a:xfrm>
            <a:off x="3716976" y="127660"/>
            <a:ext cx="5321367" cy="6602679"/>
          </a:xfrm>
          <a:prstGeom prst="rect">
            <a:avLst/>
          </a:prstGeom>
          <a:ln>
            <a:solidFill>
              <a:schemeClr val="accent1"/>
            </a:solidFill>
          </a:ln>
        </p:spPr>
      </p:pic>
      <p:sp>
        <p:nvSpPr>
          <p:cNvPr id="18" name="TextBox 17">
            <a:extLst>
              <a:ext uri="{FF2B5EF4-FFF2-40B4-BE49-F238E27FC236}">
                <a16:creationId xmlns:a16="http://schemas.microsoft.com/office/drawing/2014/main" id="{DED112BE-AC92-AA41-BEBA-F81E592984D5}"/>
              </a:ext>
            </a:extLst>
          </p:cNvPr>
          <p:cNvSpPr txBox="1"/>
          <p:nvPr/>
        </p:nvSpPr>
        <p:spPr>
          <a:xfrm>
            <a:off x="9243901" y="321280"/>
            <a:ext cx="2817469" cy="1200329"/>
          </a:xfrm>
          <a:prstGeom prst="rect">
            <a:avLst/>
          </a:prstGeom>
          <a:noFill/>
        </p:spPr>
        <p:txBody>
          <a:bodyPr wrap="square" rtlCol="0">
            <a:spAutoFit/>
          </a:bodyPr>
          <a:lstStyle/>
          <a:p>
            <a:r>
              <a:rPr lang="en-US" dirty="0"/>
              <a:t>There are four (x)DCFEBS, two visibly shown and two beneath them</a:t>
            </a:r>
          </a:p>
        </p:txBody>
      </p:sp>
      <mc:AlternateContent xmlns:mc="http://schemas.openxmlformats.org/markup-compatibility/2006" xmlns:p14="http://schemas.microsoft.com/office/powerpoint/2010/main">
        <mc:Choice Requires="p14">
          <p:contentPart p14:bwMode="auto" r:id="rId3">
            <p14:nvContentPartPr>
              <p14:cNvPr id="22" name="Ink 21">
                <a:extLst>
                  <a:ext uri="{FF2B5EF4-FFF2-40B4-BE49-F238E27FC236}">
                    <a16:creationId xmlns:a16="http://schemas.microsoft.com/office/drawing/2014/main" id="{1C1E0AD2-AA94-4D40-A703-0D35FE865E61}"/>
                  </a:ext>
                </a:extLst>
              </p14:cNvPr>
              <p14:cNvContentPartPr/>
              <p14:nvPr/>
            </p14:nvContentPartPr>
            <p14:xfrm>
              <a:off x="4543331" y="465620"/>
              <a:ext cx="5028480" cy="2971440"/>
            </p14:xfrm>
          </p:contentPart>
        </mc:Choice>
        <mc:Fallback xmlns="">
          <p:pic>
            <p:nvPicPr>
              <p:cNvPr id="22" name="Ink 21">
                <a:extLst>
                  <a:ext uri="{FF2B5EF4-FFF2-40B4-BE49-F238E27FC236}">
                    <a16:creationId xmlns:a16="http://schemas.microsoft.com/office/drawing/2014/main" id="{1C1E0AD2-AA94-4D40-A703-0D35FE865E61}"/>
                  </a:ext>
                </a:extLst>
              </p:cNvPr>
              <p:cNvPicPr/>
              <p:nvPr/>
            </p:nvPicPr>
            <p:blipFill>
              <a:blip r:embed="rId4"/>
              <a:stretch>
                <a:fillRect/>
              </a:stretch>
            </p:blipFill>
            <p:spPr>
              <a:xfrm>
                <a:off x="4534332" y="456620"/>
                <a:ext cx="5046119" cy="2989080"/>
              </a:xfrm>
              <a:prstGeom prst="rect">
                <a:avLst/>
              </a:prstGeom>
            </p:spPr>
          </p:pic>
        </mc:Fallback>
      </mc:AlternateContent>
      <p:sp>
        <p:nvSpPr>
          <p:cNvPr id="23" name="TextBox 22">
            <a:extLst>
              <a:ext uri="{FF2B5EF4-FFF2-40B4-BE49-F238E27FC236}">
                <a16:creationId xmlns:a16="http://schemas.microsoft.com/office/drawing/2014/main" id="{AC1A6F60-19A8-5543-A36D-091A6E40E93E}"/>
              </a:ext>
            </a:extLst>
          </p:cNvPr>
          <p:cNvSpPr txBox="1"/>
          <p:nvPr/>
        </p:nvSpPr>
        <p:spPr>
          <a:xfrm>
            <a:off x="9571811" y="2529444"/>
            <a:ext cx="2454234" cy="1200329"/>
          </a:xfrm>
          <a:prstGeom prst="rect">
            <a:avLst/>
          </a:prstGeom>
          <a:noFill/>
        </p:spPr>
        <p:txBody>
          <a:bodyPr wrap="square" rtlCol="0">
            <a:spAutoFit/>
          </a:bodyPr>
          <a:lstStyle/>
          <a:p>
            <a:r>
              <a:rPr lang="en-US" dirty="0"/>
              <a:t>There are there two (x)DCFEBS visibly show and one beneath those two.  </a:t>
            </a:r>
          </a:p>
        </p:txBody>
      </p:sp>
      <p:sp>
        <p:nvSpPr>
          <p:cNvPr id="24" name="TextBox 23">
            <a:extLst>
              <a:ext uri="{FF2B5EF4-FFF2-40B4-BE49-F238E27FC236}">
                <a16:creationId xmlns:a16="http://schemas.microsoft.com/office/drawing/2014/main" id="{75476DBB-DDAF-A149-80E0-06C702F96F64}"/>
              </a:ext>
            </a:extLst>
          </p:cNvPr>
          <p:cNvSpPr txBox="1"/>
          <p:nvPr/>
        </p:nvSpPr>
        <p:spPr>
          <a:xfrm>
            <a:off x="9844644" y="4821382"/>
            <a:ext cx="1906291" cy="369332"/>
          </a:xfrm>
          <a:prstGeom prst="rect">
            <a:avLst/>
          </a:prstGeom>
          <a:noFill/>
        </p:spPr>
        <p:txBody>
          <a:bodyPr wrap="none" rtlCol="0">
            <a:spAutoFit/>
          </a:bodyPr>
          <a:lstStyle/>
          <a:p>
            <a:r>
              <a:rPr lang="en-US" dirty="0"/>
              <a:t>7 total </a:t>
            </a:r>
            <a:r>
              <a:rPr lang="en-US" dirty="0" err="1"/>
              <a:t>xDCFEBS</a:t>
            </a:r>
            <a:endParaRPr lang="en-US" dirty="0"/>
          </a:p>
        </p:txBody>
      </p:sp>
      <p:sp>
        <p:nvSpPr>
          <p:cNvPr id="25" name="TextBox 24">
            <a:extLst>
              <a:ext uri="{FF2B5EF4-FFF2-40B4-BE49-F238E27FC236}">
                <a16:creationId xmlns:a16="http://schemas.microsoft.com/office/drawing/2014/main" id="{17E27DC8-D2F2-604B-88F0-6F0F8112ADDC}"/>
              </a:ext>
            </a:extLst>
          </p:cNvPr>
          <p:cNvSpPr txBox="1"/>
          <p:nvPr/>
        </p:nvSpPr>
        <p:spPr>
          <a:xfrm>
            <a:off x="11658569" y="6361007"/>
            <a:ext cx="377026" cy="369332"/>
          </a:xfrm>
          <a:prstGeom prst="rect">
            <a:avLst/>
          </a:prstGeom>
          <a:noFill/>
        </p:spPr>
        <p:txBody>
          <a:bodyPr wrap="none" rtlCol="0">
            <a:spAutoFit/>
          </a:bodyPr>
          <a:lstStyle/>
          <a:p>
            <a:r>
              <a:rPr lang="en-US" dirty="0"/>
              <a:t> 9</a:t>
            </a:r>
          </a:p>
        </p:txBody>
      </p:sp>
    </p:spTree>
    <p:extLst>
      <p:ext uri="{BB962C8B-B14F-4D97-AF65-F5344CB8AC3E}">
        <p14:creationId xmlns:p14="http://schemas.microsoft.com/office/powerpoint/2010/main" val="14425580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6943</TotalTime>
  <Words>1780</Words>
  <Application>Microsoft Macintosh PowerPoint</Application>
  <PresentationFormat>Widescreen</PresentationFormat>
  <Paragraphs>190</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Cambria Math</vt:lpstr>
      <vt:lpstr>Century Gothic</vt:lpstr>
      <vt:lpstr>Times New Roman</vt:lpstr>
      <vt:lpstr>Wingdings 3</vt:lpstr>
      <vt:lpstr>Wisp</vt:lpstr>
      <vt:lpstr>CSC Hardware &amp; Four-Top Analysis</vt:lpstr>
      <vt:lpstr>Projects</vt:lpstr>
      <vt:lpstr>Cathode Strip Chambers (CSCs)</vt:lpstr>
      <vt:lpstr>PowerPoint Presentation</vt:lpstr>
      <vt:lpstr>PowerPoint Presentation</vt:lpstr>
      <vt:lpstr>In Continuation</vt:lpstr>
      <vt:lpstr>In Continuation</vt:lpstr>
      <vt:lpstr>In Continuation</vt:lpstr>
      <vt:lpstr>PowerPoint Presentation</vt:lpstr>
      <vt:lpstr>In Continuation</vt:lpstr>
      <vt:lpstr>PowerPoint Presentation</vt:lpstr>
      <vt:lpstr>Four-Top Analysis </vt:lpstr>
      <vt:lpstr>In Continuation</vt:lpstr>
      <vt:lpstr>In Conclusion</vt:lpstr>
      <vt:lpstr>PowerPoint Presentation</vt:lpstr>
      <vt:lpstr>PowerPoint Presentation</vt:lpstr>
      <vt:lpstr>Plots</vt:lpstr>
      <vt:lpstr>PowerPoint Presentation</vt:lpstr>
      <vt:lpstr>Four-Tops and CSC Progress</vt:lpstr>
      <vt:lpstr>The Ongoing LS2 </vt:lpstr>
      <vt:lpstr>PowerPoint Presentation</vt:lpstr>
      <vt:lpstr>A Running Joke</vt:lpstr>
      <vt:lpstr>PowerPoint Presentation</vt:lpstr>
      <vt:lpstr>More Info on the “Cosmics”Tests </vt:lpstr>
      <vt:lpstr>Testing</vt:lpstr>
      <vt:lpstr>Four-Top Analysis Continuation</vt:lpstr>
      <vt:lpstr>In Continuation</vt:lpstr>
      <vt:lpstr>Some Cool Plots </vt:lpstr>
      <vt:lpstr>PowerPoint Presentation</vt:lpstr>
      <vt:lpstr>More Plots</vt:lpstr>
      <vt:lpstr>Monte Carlo Simulations</vt:lpstr>
      <vt:lpstr>Challenges</vt:lpstr>
      <vt:lpstr>Goals for the end</vt:lpstr>
      <vt:lpstr>Back up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CSC &amp; Four-Top Analysis</dc:title>
  <dc:creator>Microsoft Office User</dc:creator>
  <cp:lastModifiedBy>Microsoft Office User</cp:lastModifiedBy>
  <cp:revision>122</cp:revision>
  <cp:lastPrinted>2019-02-12T13:01:34Z</cp:lastPrinted>
  <dcterms:created xsi:type="dcterms:W3CDTF">2019-02-06T12:31:08Z</dcterms:created>
  <dcterms:modified xsi:type="dcterms:W3CDTF">2019-03-12T13:25:47Z</dcterms:modified>
</cp:coreProperties>
</file>