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50" r:id="rId1"/>
    <p:sldMasterId id="2147483762" r:id="rId2"/>
  </p:sldMasterIdLst>
  <p:sldIdLst>
    <p:sldId id="257" r:id="rId3"/>
    <p:sldId id="266" r:id="rId4"/>
    <p:sldId id="276" r:id="rId5"/>
    <p:sldId id="267" r:id="rId6"/>
    <p:sldId id="268" r:id="rId7"/>
    <p:sldId id="269" r:id="rId8"/>
    <p:sldId id="261" r:id="rId9"/>
    <p:sldId id="279" r:id="rId10"/>
    <p:sldId id="272" r:id="rId11"/>
    <p:sldId id="277" r:id="rId12"/>
    <p:sldId id="260" r:id="rId13"/>
    <p:sldId id="259" r:id="rId14"/>
    <p:sldId id="264" r:id="rId15"/>
    <p:sldId id="262" r:id="rId16"/>
    <p:sldId id="270" r:id="rId17"/>
    <p:sldId id="265" r:id="rId18"/>
    <p:sldId id="273" r:id="rId19"/>
    <p:sldId id="274" r:id="rId20"/>
    <p:sldId id="26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29961C8-DD8F-4310-945F-DE7F324CE1A2}" type="datetime1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458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DDE1-5DC7-41DA-92E8-EAAD876B9258}" type="datetime1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C7F85D0B-83F1-431C-8D16-D688536DC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208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4236-2DE8-400B-A8B1-DFE0FB868E3B}" type="datetime1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C7F85D0B-83F1-431C-8D16-D688536DC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546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789956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01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1256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84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263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29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987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88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ADAA-DCAB-49D3-B736-C314309C5EB4}" type="datetime1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C7F85D0B-83F1-431C-8D16-D688536DC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4362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85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307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071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2035-BE83-40FD-A571-6E8E32A52043}" type="datetime1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C7F85D0B-83F1-431C-8D16-D688536DC5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0195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85D02-62B9-4D3D-8651-1C212378F969}" type="datetime1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C7F85D0B-83F1-431C-8D16-D688536DC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60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A1A4-EE55-482C-95CB-641E9BAD4F37}" type="datetime1">
              <a:rPr lang="en-US" smtClean="0"/>
              <a:t>4/14/2019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C7F85D0B-83F1-431C-8D16-D688536DC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11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A68A-D796-474D-9BA6-FA2A9412447D}" type="datetime1">
              <a:rPr lang="en-US" smtClean="0"/>
              <a:t>4/14/2019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C7F85D0B-83F1-431C-8D16-D688536DC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10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A8C30-E946-457E-859B-0AA68FEB6C42}" type="datetime1">
              <a:rPr lang="en-US" smtClean="0"/>
              <a:t>4/14/2019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C7F85D0B-83F1-431C-8D16-D688536DC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49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06E0A-7103-436F-8489-5741D5431AAC}" type="datetime1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C7F85D0B-83F1-431C-8D16-D688536DC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489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627D-1E7C-44B0-9528-B314772F1BA5}" type="datetime1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C7F85D0B-83F1-431C-8D16-D688536DC5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190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9A22E82-F3D3-43E2-BA2C-21C969DA7487}" type="datetime1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15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F8B00ED9-0D9F-43BA-99AD-8FE6B386BCA1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7F85D0B-83F1-431C-8D16-D688536D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0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7B5AF-F7FE-45B2-ADA6-3EC275D2CA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5796" y="1576436"/>
            <a:ext cx="9980407" cy="1159435"/>
          </a:xfrm>
        </p:spPr>
        <p:txBody>
          <a:bodyPr>
            <a:noAutofit/>
          </a:bodyPr>
          <a:lstStyle/>
          <a:p>
            <a:pPr algn="ctr"/>
            <a:r>
              <a:rPr lang="en-US" sz="5400" dirty="0" err="1"/>
              <a:t>sTGC</a:t>
            </a:r>
            <a:r>
              <a:rPr lang="en-US" sz="5400" dirty="0"/>
              <a:t> FEB Hardware Integration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6192C2-5E7A-45BB-9AA2-75D4C6F999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6840" y="3030069"/>
            <a:ext cx="9418320" cy="1018989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Sabrina Corsetti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Mentored by </a:t>
            </a:r>
            <a:r>
              <a:rPr lang="en-US" sz="1800" dirty="0" err="1"/>
              <a:t>Siyuan</a:t>
            </a:r>
            <a:r>
              <a:rPr lang="en-US" sz="1800" dirty="0"/>
              <a:t> Sun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92DF36-A638-4608-A11D-1A140253B078}"/>
              </a:ext>
            </a:extLst>
          </p:cNvPr>
          <p:cNvSpPr txBox="1"/>
          <p:nvPr/>
        </p:nvSpPr>
        <p:spPr>
          <a:xfrm>
            <a:off x="4751294" y="3929095"/>
            <a:ext cx="2689412" cy="1111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Century Schoolbook" panose="02040604050505020304"/>
              </a:rPr>
              <a:t>UM Semester at CERN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April 16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,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E470DC-F149-4005-8CC4-159C7E2B5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69" y="5409860"/>
            <a:ext cx="1900020" cy="12023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C3FCF9-B72A-4AAA-8AC3-36BBF5E3B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6753" y="5276071"/>
            <a:ext cx="2539199" cy="133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67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F7968-76C2-4418-BE3F-CCCF5537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538" y="177501"/>
            <a:ext cx="9692640" cy="1325562"/>
          </a:xfrm>
        </p:spPr>
        <p:txBody>
          <a:bodyPr/>
          <a:lstStyle/>
          <a:p>
            <a:pPr algn="ctr"/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27C46-7C7E-4E7F-8D48-6DF67E7FE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9095" y="1820863"/>
            <a:ext cx="8595360" cy="4351337"/>
          </a:xfrm>
        </p:spPr>
        <p:txBody>
          <a:bodyPr/>
          <a:lstStyle/>
          <a:p>
            <a:r>
              <a:rPr lang="en-US" dirty="0" err="1"/>
              <a:t>C</a:t>
            </a:r>
            <a:r>
              <a:rPr lang="en-US" baseline="-25000" dirty="0" err="1"/>
              <a:t>pi</a:t>
            </a:r>
            <a:r>
              <a:rPr lang="en-US" baseline="-25000" dirty="0"/>
              <a:t> </a:t>
            </a:r>
            <a:r>
              <a:rPr lang="en-US" dirty="0"/>
              <a:t> and pull-up resistance values chosen to minimize dead-time and maximize signal strength</a:t>
            </a:r>
          </a:p>
          <a:p>
            <a:endParaRPr lang="en-US" dirty="0"/>
          </a:p>
          <a:p>
            <a:r>
              <a:rPr lang="en-US" dirty="0" err="1"/>
              <a:t>C</a:t>
            </a:r>
            <a:r>
              <a:rPr lang="en-US" baseline="-25000" dirty="0" err="1"/>
              <a:t>pi</a:t>
            </a:r>
            <a:r>
              <a:rPr lang="en-US" dirty="0"/>
              <a:t> values set to 200 pF (QX1), 350 pF (QX2), 470 pF (QX3)</a:t>
            </a:r>
          </a:p>
          <a:p>
            <a:r>
              <a:rPr lang="en-US" dirty="0"/>
              <a:t>Pull-up resistances set to 400 k</a:t>
            </a:r>
            <a:r>
              <a:rPr lang="el-GR" dirty="0"/>
              <a:t>Ω</a:t>
            </a:r>
            <a:endParaRPr lang="en-US" dirty="0"/>
          </a:p>
          <a:p>
            <a:pPr lvl="1"/>
            <a:r>
              <a:rPr lang="en-US" dirty="0"/>
              <a:t>Above 300 k</a:t>
            </a:r>
            <a:r>
              <a:rPr lang="el-GR" dirty="0"/>
              <a:t>Ω</a:t>
            </a:r>
            <a:r>
              <a:rPr lang="en-US" dirty="0"/>
              <a:t> to ensure baseline stability</a:t>
            </a:r>
          </a:p>
          <a:p>
            <a:pPr lvl="1"/>
            <a:r>
              <a:rPr lang="en-US" dirty="0"/>
              <a:t>Below 1 M</a:t>
            </a:r>
            <a:r>
              <a:rPr lang="el-GR" dirty="0"/>
              <a:t>Ω</a:t>
            </a:r>
            <a:r>
              <a:rPr lang="en-US" dirty="0"/>
              <a:t> to prevent changes in signal shape</a:t>
            </a:r>
          </a:p>
          <a:p>
            <a:pPr lvl="1"/>
            <a:endParaRPr lang="en-US" dirty="0"/>
          </a:p>
          <a:p>
            <a:r>
              <a:rPr lang="en-US" dirty="0"/>
              <a:t>VMM dead-time ~240 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81A99-A290-4794-BB3C-C507F84DE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423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1E18E-2369-4BA2-BA95-EAFB99FE6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752" y="304697"/>
            <a:ext cx="9692640" cy="844157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Personal Contributions &amp; Accomplishments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30266A-28DD-4CAC-A27E-6724D31B9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980B86C-3E00-4EF6-97AB-BBEAC19B1AB5}"/>
              </a:ext>
            </a:extLst>
          </p:cNvPr>
          <p:cNvSpPr txBox="1">
            <a:spLocks/>
          </p:cNvSpPr>
          <p:nvPr/>
        </p:nvSpPr>
        <p:spPr>
          <a:xfrm>
            <a:off x="276525" y="1603286"/>
            <a:ext cx="4999974" cy="5090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GIF++ Analysis:</a:t>
            </a:r>
          </a:p>
          <a:p>
            <a:pPr lvl="1"/>
            <a:r>
              <a:rPr lang="en-US" dirty="0"/>
              <a:t>Adding functionality to the analysis framework</a:t>
            </a:r>
          </a:p>
          <a:p>
            <a:pPr lvl="1"/>
            <a:r>
              <a:rPr lang="en-US" dirty="0"/>
              <a:t>Producing additional checks outside the original framework</a:t>
            </a:r>
          </a:p>
          <a:p>
            <a:pPr lvl="1"/>
            <a:endParaRPr lang="en-US" dirty="0"/>
          </a:p>
          <a:p>
            <a:r>
              <a:rPr lang="en-US" dirty="0"/>
              <a:t>Hardware:</a:t>
            </a:r>
          </a:p>
          <a:p>
            <a:pPr lvl="1"/>
            <a:r>
              <a:rPr lang="en-US" dirty="0"/>
              <a:t>Preparing QL1/QS2 for GIF++ installation, noise-testing FEBs, setting up </a:t>
            </a:r>
            <a:r>
              <a:rPr lang="en-US" dirty="0" err="1"/>
              <a:t>pulser</a:t>
            </a:r>
            <a:r>
              <a:rPr lang="en-US" dirty="0"/>
              <a:t> test in 180, etc.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  <a:p>
            <a:r>
              <a:rPr lang="en-US" dirty="0"/>
              <a:t>ATLAS Upgrade Week plenary:</a:t>
            </a:r>
          </a:p>
          <a:p>
            <a:pPr lvl="1"/>
            <a:r>
              <a:rPr lang="en-US" dirty="0"/>
              <a:t>NSW </a:t>
            </a:r>
            <a:r>
              <a:rPr lang="en-US" dirty="0" err="1"/>
              <a:t>sTGC</a:t>
            </a:r>
            <a:r>
              <a:rPr lang="en-US" dirty="0"/>
              <a:t> Wedge Assembly and Electronics Integration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A374BE-88DB-4912-A193-2AE512CFA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2710" y="1655677"/>
            <a:ext cx="6070130" cy="49861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E6C816-8F70-4FED-A723-94F525C138B4}"/>
              </a:ext>
            </a:extLst>
          </p:cNvPr>
          <p:cNvSpPr txBox="1"/>
          <p:nvPr/>
        </p:nvSpPr>
        <p:spPr>
          <a:xfrm>
            <a:off x="6099522" y="1286345"/>
            <a:ext cx="4316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Sample Wire vs. Pad Charge Plot:</a:t>
            </a:r>
          </a:p>
        </p:txBody>
      </p:sp>
    </p:spTree>
    <p:extLst>
      <p:ext uri="{BB962C8B-B14F-4D97-AF65-F5344CB8AC3E}">
        <p14:creationId xmlns:p14="http://schemas.microsoft.com/office/powerpoint/2010/main" val="3212047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D4DA1-788D-4B22-8D7B-CDEE35DF5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31" y="229004"/>
            <a:ext cx="9692640" cy="839675"/>
          </a:xfrm>
        </p:spPr>
        <p:txBody>
          <a:bodyPr/>
          <a:lstStyle/>
          <a:p>
            <a:pPr algn="ctr"/>
            <a:r>
              <a:rPr lang="en-US" dirty="0"/>
              <a:t>Remaining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F312F-F5C9-4D6B-8919-B0DE767A5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89" y="1757491"/>
            <a:ext cx="3919400" cy="451610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Mass production, wedge construction/testing, and sector assembly:</a:t>
            </a:r>
          </a:p>
          <a:p>
            <a:pPr lvl="1"/>
            <a:r>
              <a:rPr lang="en-US" dirty="0"/>
              <a:t>New FEBs by June</a:t>
            </a:r>
          </a:p>
          <a:p>
            <a:pPr lvl="1"/>
            <a:r>
              <a:rPr lang="en-US" dirty="0"/>
              <a:t>First sector by July</a:t>
            </a:r>
          </a:p>
          <a:p>
            <a:pPr lvl="1"/>
            <a:endParaRPr lang="en-US" dirty="0"/>
          </a:p>
          <a:p>
            <a:r>
              <a:rPr lang="en-US" dirty="0"/>
              <a:t>First NSW (16 sectors) by December</a:t>
            </a:r>
          </a:p>
          <a:p>
            <a:endParaRPr lang="en-US" dirty="0"/>
          </a:p>
          <a:p>
            <a:r>
              <a:rPr lang="en-US" dirty="0"/>
              <a:t>Further FELIX detector read-out development</a:t>
            </a:r>
          </a:p>
          <a:p>
            <a:endParaRPr lang="en-US" dirty="0"/>
          </a:p>
          <a:p>
            <a:r>
              <a:rPr lang="en-US" dirty="0"/>
              <a:t>Finding muon landau/setting thresholds accordingly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ABC485-968B-40D3-AE9B-98CB3A906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2AB9E0-3C09-43A1-B149-9B21F26D1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0942" y="1640931"/>
            <a:ext cx="6330545" cy="47492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54408A-2844-4585-9B22-378F7DC597E5}"/>
              </a:ext>
            </a:extLst>
          </p:cNvPr>
          <p:cNvSpPr txBox="1"/>
          <p:nvPr/>
        </p:nvSpPr>
        <p:spPr>
          <a:xfrm>
            <a:off x="5924161" y="1136319"/>
            <a:ext cx="416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sTGC</a:t>
            </a:r>
            <a:r>
              <a:rPr lang="en-US" b="1" dirty="0"/>
              <a:t> Testing/Storage Area:</a:t>
            </a:r>
          </a:p>
        </p:txBody>
      </p:sp>
    </p:spTree>
    <p:extLst>
      <p:ext uri="{BB962C8B-B14F-4D97-AF65-F5344CB8AC3E}">
        <p14:creationId xmlns:p14="http://schemas.microsoft.com/office/powerpoint/2010/main" val="2639646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7A7A1-886E-41EF-80DF-79F862369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507" y="412377"/>
            <a:ext cx="9692640" cy="956216"/>
          </a:xfrm>
        </p:spPr>
        <p:txBody>
          <a:bodyPr/>
          <a:lstStyle/>
          <a:p>
            <a:pPr algn="ctr"/>
            <a:r>
              <a:rPr lang="en-US" dirty="0"/>
              <a:t>What I’ve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59103-E432-4D79-969E-A3B42E48B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3191435"/>
          </a:xfrm>
        </p:spPr>
        <p:txBody>
          <a:bodyPr/>
          <a:lstStyle/>
          <a:p>
            <a:r>
              <a:rPr lang="en-US" dirty="0"/>
              <a:t>My understanding of </a:t>
            </a:r>
            <a:r>
              <a:rPr lang="en-US" dirty="0" err="1"/>
              <a:t>sTGCs</a:t>
            </a:r>
            <a:r>
              <a:rPr lang="en-US" dirty="0"/>
              <a:t> and their FEBs can be generalized to other areas of particle physics - e.g. how proportional chambers work &amp; how circuit components like operational amplifiers work</a:t>
            </a:r>
          </a:p>
          <a:p>
            <a:pPr lvl="1"/>
            <a:r>
              <a:rPr lang="en-US" dirty="0"/>
              <a:t>I finally understand Geiger counters!</a:t>
            </a:r>
          </a:p>
          <a:p>
            <a:r>
              <a:rPr lang="en-US" dirty="0"/>
              <a:t>How to use C++ and Root</a:t>
            </a:r>
          </a:p>
          <a:p>
            <a:r>
              <a:rPr lang="en-US" dirty="0"/>
              <a:t>Operating systems other than Windows exist!</a:t>
            </a:r>
          </a:p>
          <a:p>
            <a:r>
              <a:rPr lang="en-US" dirty="0"/>
              <a:t>Never rush a project; you can work more hours in the same number of days to accomplish a task, but rushing inevitably leads to more work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7EF21-5998-4E8F-94C1-09CA36A00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089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0A2E12-753C-4B14-9460-61A7013F4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71FFD5-06E5-46BA-88A3-297022F8C5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48" t="13530" b="4772"/>
          <a:stretch/>
        </p:blipFill>
        <p:spPr>
          <a:xfrm>
            <a:off x="2448376" y="48256"/>
            <a:ext cx="2427169" cy="21808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EE9F5A-DFD3-4C8A-8CC3-EEC87DF05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989" y="103598"/>
            <a:ext cx="2173396" cy="2155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7C8A7D-857D-44A8-AB49-36DD50E548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922" y="48256"/>
            <a:ext cx="2120706" cy="21468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A2FE9B-C333-404B-B208-7880563684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639" y="2385735"/>
            <a:ext cx="2153033" cy="21146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D8366E-0893-43F4-9057-6C83CD1D61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0556" y="2342779"/>
            <a:ext cx="2135375" cy="21291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B74FA6-318C-49B7-8971-328C9699A9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3990" y="2320351"/>
            <a:ext cx="2221319" cy="22454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10BD11-6FD8-458A-B164-9391FD5C37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17226" y="68386"/>
            <a:ext cx="2173396" cy="21065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C6BA81-B6FB-4E0F-8797-595D47090A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53368" y="2308412"/>
            <a:ext cx="2183260" cy="22204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436EB7-DD85-4B1A-80A4-031FD4D1C8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17226" y="2238875"/>
            <a:ext cx="2341374" cy="23541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881604-68D7-44EB-8BB5-C22D1D8124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94860" y="4592993"/>
            <a:ext cx="2153033" cy="21182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ED77D9E-4B5B-444A-9AF2-441586D383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20604" y="4679524"/>
            <a:ext cx="2221318" cy="20070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528D021-B857-4C40-A91F-F74F8A606E0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r="23018"/>
          <a:stretch/>
        </p:blipFill>
        <p:spPr>
          <a:xfrm>
            <a:off x="6039009" y="4691423"/>
            <a:ext cx="2335301" cy="21183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471CC5-2395-498A-992A-3C240E79C216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0992" r="12547"/>
          <a:stretch/>
        </p:blipFill>
        <p:spPr>
          <a:xfrm>
            <a:off x="8471397" y="4656933"/>
            <a:ext cx="1672968" cy="21729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78B666D-A717-4324-B7FF-C0FDA1EA5C9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145" y="74113"/>
            <a:ext cx="2312928" cy="227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195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AC293-1DD7-4032-9BF6-9E0834F55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749" y="2635623"/>
            <a:ext cx="9692640" cy="965180"/>
          </a:xfrm>
        </p:spPr>
        <p:txBody>
          <a:bodyPr/>
          <a:lstStyle/>
          <a:p>
            <a:pPr algn="ctr"/>
            <a:r>
              <a:rPr lang="en-US" dirty="0"/>
              <a:t>Back-Up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24FAEF-CD9F-4AAE-87AC-47BEF9A90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885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7EA48-F084-45C9-903B-3E8FA5427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749" y="421341"/>
            <a:ext cx="9692640" cy="718652"/>
          </a:xfrm>
        </p:spPr>
        <p:txBody>
          <a:bodyPr/>
          <a:lstStyle/>
          <a:p>
            <a:pPr algn="ctr"/>
            <a:r>
              <a:rPr lang="en-US" dirty="0"/>
              <a:t>Efficiency Measurement: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638FC-BB69-40C7-9F38-7E31BC533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8801" y="2411507"/>
            <a:ext cx="3507352" cy="4351337"/>
          </a:xfrm>
        </p:spPr>
        <p:txBody>
          <a:bodyPr/>
          <a:lstStyle/>
          <a:p>
            <a:r>
              <a:rPr lang="en-US" dirty="0"/>
              <a:t>Test pulses used to find electronics inefficiencies</a:t>
            </a:r>
          </a:p>
          <a:p>
            <a:endParaRPr lang="en-US" dirty="0"/>
          </a:p>
          <a:p>
            <a:r>
              <a:rPr lang="en-US" dirty="0"/>
              <a:t>Should see a 1:1 ratio of measured to sent pulses</a:t>
            </a:r>
          </a:p>
          <a:p>
            <a:r>
              <a:rPr lang="en-US" dirty="0"/>
              <a:t>Does not happen due to dead-time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6FE35D-4340-4031-8E37-BDC93AE7E1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03" t="28693" r="22720" b="9884"/>
          <a:stretch/>
        </p:blipFill>
        <p:spPr>
          <a:xfrm>
            <a:off x="4459942" y="1378322"/>
            <a:ext cx="6620434" cy="49535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AA6C0AD-A254-4126-B1D7-D63C57DE80A6}"/>
              </a:ext>
            </a:extLst>
          </p:cNvPr>
          <p:cNvSpPr/>
          <p:nvPr/>
        </p:nvSpPr>
        <p:spPr>
          <a:xfrm>
            <a:off x="4119283" y="2873188"/>
            <a:ext cx="865094" cy="2698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1644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65B0E-B347-4B3F-AB8C-9597D5132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32" y="470648"/>
            <a:ext cx="9692640" cy="978628"/>
          </a:xfrm>
        </p:spPr>
        <p:txBody>
          <a:bodyPr/>
          <a:lstStyle/>
          <a:p>
            <a:pPr algn="ctr"/>
            <a:r>
              <a:rPr lang="en-US" dirty="0"/>
              <a:t>Photon Rate Measurement: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49166-2450-45D9-9930-E70D26500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232" y="2371166"/>
            <a:ext cx="4239768" cy="4052046"/>
          </a:xfrm>
        </p:spPr>
        <p:txBody>
          <a:bodyPr/>
          <a:lstStyle/>
          <a:p>
            <a:r>
              <a:rPr lang="en-US" dirty="0"/>
              <a:t>Plot shows measured photon rate vs. source photon rate</a:t>
            </a:r>
          </a:p>
          <a:p>
            <a:endParaRPr lang="en-US" dirty="0"/>
          </a:p>
          <a:p>
            <a:r>
              <a:rPr lang="en-US" dirty="0"/>
              <a:t>Different channels =&gt; different hit rates due to unique thresholds</a:t>
            </a:r>
          </a:p>
          <a:p>
            <a:r>
              <a:rPr lang="en-US" dirty="0"/>
              <a:t>Have to correct for inefficiency to find each channel’s rate before inefficiency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92AAF1-13F2-4F8C-9366-EF4BE22BEA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883" t="20523" r="16433" b="31046"/>
          <a:stretch/>
        </p:blipFill>
        <p:spPr>
          <a:xfrm>
            <a:off x="4859851" y="1653987"/>
            <a:ext cx="6305692" cy="455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400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0B861-819B-4D0E-9FC1-51F9A227C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73" y="226808"/>
            <a:ext cx="9692640" cy="1325562"/>
          </a:xfrm>
        </p:spPr>
        <p:txBody>
          <a:bodyPr/>
          <a:lstStyle/>
          <a:p>
            <a:pPr algn="ctr"/>
            <a:r>
              <a:rPr lang="en-US" dirty="0"/>
              <a:t>Correcting to Find Hit Rate: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A0BA5-FD4E-482F-8AB3-7B71C951F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94" y="2279855"/>
            <a:ext cx="4371011" cy="4351337"/>
          </a:xfrm>
        </p:spPr>
        <p:txBody>
          <a:bodyPr/>
          <a:lstStyle/>
          <a:p>
            <a:r>
              <a:rPr lang="en-US" dirty="0"/>
              <a:t>Efficiency = Measured Hits/Expected Hits from test-pulses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Original Hit Rate = Measured Photon Hits/Efficiency for a channel</a:t>
            </a:r>
          </a:p>
          <a:p>
            <a:r>
              <a:rPr lang="en-US" dirty="0"/>
              <a:t>Increased capacitance =&gt; increased hit rate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5D0B7F-08F2-40B6-8B30-024C4018FF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74" t="22876" r="22831" b="38823"/>
          <a:stretch/>
        </p:blipFill>
        <p:spPr>
          <a:xfrm>
            <a:off x="4836458" y="1705180"/>
            <a:ext cx="5788113" cy="4285988"/>
          </a:xfrm>
          <a:prstGeom prst="rect">
            <a:avLst/>
          </a:prstGeom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4193891C-8EB1-4BE8-9711-D22BE780D6DF}"/>
              </a:ext>
            </a:extLst>
          </p:cNvPr>
          <p:cNvSpPr/>
          <p:nvPr/>
        </p:nvSpPr>
        <p:spPr>
          <a:xfrm>
            <a:off x="9201374" y="2483654"/>
            <a:ext cx="899608" cy="340659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BFB252-9E36-4640-BA96-8DDB8B5B5493}"/>
              </a:ext>
            </a:extLst>
          </p:cNvPr>
          <p:cNvSpPr txBox="1"/>
          <p:nvPr/>
        </p:nvSpPr>
        <p:spPr>
          <a:xfrm>
            <a:off x="10107705" y="2330817"/>
            <a:ext cx="1268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Original Rates</a:t>
            </a: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58AB1018-2CB6-4945-80F9-9D6C0BF38DB7}"/>
              </a:ext>
            </a:extLst>
          </p:cNvPr>
          <p:cNvSpPr/>
          <p:nvPr/>
        </p:nvSpPr>
        <p:spPr>
          <a:xfrm>
            <a:off x="9125174" y="3576324"/>
            <a:ext cx="982531" cy="340659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CFA405-6CD2-48AE-9151-50E7F4044BA0}"/>
              </a:ext>
            </a:extLst>
          </p:cNvPr>
          <p:cNvSpPr txBox="1"/>
          <p:nvPr/>
        </p:nvSpPr>
        <p:spPr>
          <a:xfrm>
            <a:off x="10136841" y="3423487"/>
            <a:ext cx="1268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Measured Rates</a:t>
            </a:r>
          </a:p>
        </p:txBody>
      </p:sp>
    </p:spTree>
    <p:extLst>
      <p:ext uri="{BB962C8B-B14F-4D97-AF65-F5344CB8AC3E}">
        <p14:creationId xmlns:p14="http://schemas.microsoft.com/office/powerpoint/2010/main" val="653410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73CF6-EE79-43F1-86FE-5014AD297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32" y="231289"/>
            <a:ext cx="9692640" cy="1325562"/>
          </a:xfrm>
        </p:spPr>
        <p:txBody>
          <a:bodyPr/>
          <a:lstStyle/>
          <a:p>
            <a:pPr algn="ctr"/>
            <a:r>
              <a:rPr lang="en-US" dirty="0"/>
              <a:t>Comparative </a:t>
            </a:r>
            <a:r>
              <a:rPr lang="el-GR" dirty="0"/>
              <a:t>Π</a:t>
            </a:r>
            <a:r>
              <a:rPr lang="en-US" dirty="0"/>
              <a:t>-Network Inefficiency: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D1BC4-1492-4212-8C77-175AD7B4E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232" y="2089803"/>
            <a:ext cx="3978000" cy="4351337"/>
          </a:xfrm>
        </p:spPr>
        <p:txBody>
          <a:bodyPr/>
          <a:lstStyle/>
          <a:p>
            <a:r>
              <a:rPr lang="en-US" dirty="0"/>
              <a:t>150, 200 pF efficiencies fall w/in 100 pF efficiency band</a:t>
            </a:r>
          </a:p>
          <a:p>
            <a:endParaRPr lang="en-US" dirty="0"/>
          </a:p>
          <a:p>
            <a:r>
              <a:rPr lang="en-US" dirty="0"/>
              <a:t>300, 470 pF efficiencies separate from 100 pF band</a:t>
            </a:r>
          </a:p>
          <a:p>
            <a:r>
              <a:rPr lang="en-US" dirty="0"/>
              <a:t>Fall ~5% lower than band median</a:t>
            </a:r>
          </a:p>
          <a:p>
            <a:endParaRPr lang="en-US" dirty="0"/>
          </a:p>
          <a:p>
            <a:r>
              <a:rPr lang="en-US" dirty="0"/>
              <a:t>150, 200 pF viable; 150 safer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BE2B20-A595-4522-BEFF-008C3B9A29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088" t="36551" r="18235" b="17386"/>
          <a:stretch/>
        </p:blipFill>
        <p:spPr>
          <a:xfrm>
            <a:off x="4853482" y="1828800"/>
            <a:ext cx="6416413" cy="429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300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0DA12-270D-491A-8D0A-211501D4F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562" y="519952"/>
            <a:ext cx="9692640" cy="767957"/>
          </a:xfrm>
        </p:spPr>
        <p:txBody>
          <a:bodyPr/>
          <a:lstStyle/>
          <a:p>
            <a:pPr algn="ctr"/>
            <a:r>
              <a:rPr lang="en-US" dirty="0"/>
              <a:t>Recalling </a:t>
            </a:r>
            <a:r>
              <a:rPr lang="en-US" dirty="0" err="1"/>
              <a:t>sTGCs</a:t>
            </a:r>
            <a:r>
              <a:rPr lang="en-US" dirty="0"/>
              <a:t> and VMMs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E8D35-EB32-4CA6-B06D-EFBC6EC7A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3270" y="2048642"/>
            <a:ext cx="4233493" cy="3668992"/>
          </a:xfrm>
        </p:spPr>
        <p:txBody>
          <a:bodyPr/>
          <a:lstStyle/>
          <a:p>
            <a:r>
              <a:rPr lang="en-US" dirty="0" err="1"/>
              <a:t>sTGCs</a:t>
            </a:r>
            <a:r>
              <a:rPr lang="en-US" dirty="0"/>
              <a:t> = NSW trigger detectors</a:t>
            </a:r>
          </a:p>
          <a:p>
            <a:pPr lvl="1"/>
            <a:r>
              <a:rPr lang="en-US" dirty="0"/>
              <a:t>Wedges coupled into sectors with </a:t>
            </a:r>
            <a:r>
              <a:rPr lang="en-US" dirty="0" err="1"/>
              <a:t>MicroMegas</a:t>
            </a:r>
            <a:r>
              <a:rPr lang="en-US" dirty="0"/>
              <a:t> for precision tracking</a:t>
            </a:r>
          </a:p>
          <a:p>
            <a:pPr lvl="1"/>
            <a:endParaRPr lang="en-US" dirty="0"/>
          </a:p>
          <a:p>
            <a:r>
              <a:rPr lang="en-US" dirty="0"/>
              <a:t>Each </a:t>
            </a:r>
            <a:r>
              <a:rPr lang="en-US" dirty="0" err="1"/>
              <a:t>sTGC</a:t>
            </a:r>
            <a:r>
              <a:rPr lang="en-US" dirty="0"/>
              <a:t> wedge = 3 chambers</a:t>
            </a:r>
          </a:p>
          <a:p>
            <a:pPr lvl="1"/>
            <a:r>
              <a:rPr lang="en-US" dirty="0"/>
              <a:t>QS1, QS2, QS3 for small wedges</a:t>
            </a:r>
          </a:p>
          <a:p>
            <a:pPr lvl="1"/>
            <a:r>
              <a:rPr lang="en-US" dirty="0"/>
              <a:t>QL1, QL2, QL3 for large wedges</a:t>
            </a:r>
          </a:p>
          <a:p>
            <a:pPr lvl="1"/>
            <a:endParaRPr lang="en-US" dirty="0"/>
          </a:p>
          <a:p>
            <a:r>
              <a:rPr lang="en-US" dirty="0"/>
              <a:t>VMMs = signal amplifying ASICs on </a:t>
            </a:r>
            <a:r>
              <a:rPr lang="en-US" dirty="0" err="1"/>
              <a:t>sTGC</a:t>
            </a:r>
            <a:r>
              <a:rPr lang="en-US" dirty="0"/>
              <a:t> Front-End Boards (FEBs)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A3C8C-7963-42E7-8A21-477DA9EFB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9428F7-0FF4-4A9B-955B-24F2248D1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717" y="1594076"/>
            <a:ext cx="5378824" cy="457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10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4BAB0-A2E0-4CC3-B2AD-E59047C74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32" y="461086"/>
            <a:ext cx="9692640" cy="865541"/>
          </a:xfrm>
        </p:spPr>
        <p:txBody>
          <a:bodyPr/>
          <a:lstStyle/>
          <a:p>
            <a:pPr algn="ctr"/>
            <a:r>
              <a:rPr lang="en-US" dirty="0" err="1"/>
              <a:t>sTGC</a:t>
            </a:r>
            <a:r>
              <a:rPr lang="en-US" dirty="0"/>
              <a:t> Signal Shape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8FBA4-5F48-48E0-BF19-9443C5EB0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2347" y="1785740"/>
            <a:ext cx="4152811" cy="4351337"/>
          </a:xfrm>
        </p:spPr>
        <p:txBody>
          <a:bodyPr/>
          <a:lstStyle/>
          <a:p>
            <a:r>
              <a:rPr lang="en-US" dirty="0"/>
              <a:t>Charged particles ionize the gases in the </a:t>
            </a:r>
            <a:r>
              <a:rPr lang="en-US" dirty="0" err="1"/>
              <a:t>sTGC</a:t>
            </a:r>
            <a:r>
              <a:rPr lang="en-US" dirty="0"/>
              <a:t> gaps</a:t>
            </a:r>
          </a:p>
          <a:p>
            <a:endParaRPr lang="en-US" dirty="0"/>
          </a:p>
          <a:p>
            <a:r>
              <a:rPr lang="en-US" dirty="0"/>
              <a:t>This produces a large, brief signal, trailed by a longer ion tail</a:t>
            </a:r>
          </a:p>
          <a:p>
            <a:endParaRPr lang="en-US" dirty="0"/>
          </a:p>
          <a:p>
            <a:r>
              <a:rPr lang="en-US" dirty="0"/>
              <a:t>Ion tail accumulation can cause VMMs to constantly trigger even in the absence of a signal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3DFFF-133A-484C-B2B8-7B7ECCA1D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AC3F48-018C-4CA4-92E9-976203696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5662" y="1423808"/>
            <a:ext cx="4422080" cy="50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30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BC97F-8F9D-4DBC-B59C-3AC1A5A73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073" y="394447"/>
            <a:ext cx="9692640" cy="821746"/>
          </a:xfrm>
        </p:spPr>
        <p:txBody>
          <a:bodyPr/>
          <a:lstStyle/>
          <a:p>
            <a:pPr algn="ctr"/>
            <a:r>
              <a:rPr lang="en-US" dirty="0"/>
              <a:t>VMM Signal Recovery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74F4B-4027-429B-BEF6-88B81CED9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155" y="1631576"/>
            <a:ext cx="4211080" cy="435133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Recall VMM dead-times</a:t>
            </a:r>
          </a:p>
          <a:p>
            <a:pPr lvl="1"/>
            <a:r>
              <a:rPr lang="en-US" dirty="0"/>
              <a:t>Comes from VMM currents restoring below signal threshold after charge input</a:t>
            </a:r>
          </a:p>
          <a:p>
            <a:pPr lvl="1"/>
            <a:endParaRPr lang="en-US" dirty="0"/>
          </a:p>
          <a:p>
            <a:r>
              <a:rPr lang="en-US" dirty="0"/>
              <a:t>Pad Front-End Boards (</a:t>
            </a:r>
            <a:r>
              <a:rPr lang="en-US" dirty="0" err="1"/>
              <a:t>pFEBs</a:t>
            </a:r>
            <a:r>
              <a:rPr lang="en-US" dirty="0"/>
              <a:t>) → </a:t>
            </a:r>
            <a:r>
              <a:rPr lang="el-GR" dirty="0"/>
              <a:t>Π</a:t>
            </a:r>
            <a:r>
              <a:rPr lang="en-US" dirty="0"/>
              <a:t>-networks </a:t>
            </a:r>
          </a:p>
          <a:p>
            <a:pPr lvl="1"/>
            <a:r>
              <a:rPr lang="en-US" dirty="0"/>
              <a:t>High-pass filters that attenuate signal in conjunction with detector pads</a:t>
            </a:r>
          </a:p>
          <a:p>
            <a:pPr lvl="1"/>
            <a:endParaRPr lang="en-US" dirty="0"/>
          </a:p>
          <a:p>
            <a:r>
              <a:rPr lang="en-US" dirty="0"/>
              <a:t>Strip Front-End Boards (</a:t>
            </a:r>
            <a:r>
              <a:rPr lang="en-US" dirty="0" err="1"/>
              <a:t>sFEBs</a:t>
            </a:r>
            <a:r>
              <a:rPr lang="en-US" dirty="0"/>
              <a:t>) → pull-up resistors</a:t>
            </a:r>
          </a:p>
          <a:p>
            <a:pPr lvl="1"/>
            <a:r>
              <a:rPr lang="en-US" dirty="0"/>
              <a:t>Introduce a bias current that decreases recovery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AB7B0-67D1-4DCF-A604-5AFC1C831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E722B0-F654-4160-8DA3-342D06B81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333" y="1636058"/>
            <a:ext cx="5273644" cy="420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4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74D7D-CDF0-4356-9C8B-F0F36321D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011" y="484094"/>
            <a:ext cx="8411225" cy="741062"/>
          </a:xfrm>
        </p:spPr>
        <p:txBody>
          <a:bodyPr/>
          <a:lstStyle/>
          <a:p>
            <a:pPr algn="ctr"/>
            <a:r>
              <a:rPr lang="en-US" dirty="0"/>
              <a:t>High Photon Rate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0C03D-7FAE-4FF9-9FBF-7500BA6AC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833" y="2022569"/>
            <a:ext cx="4022823" cy="4351337"/>
          </a:xfrm>
        </p:spPr>
        <p:txBody>
          <a:bodyPr/>
          <a:lstStyle/>
          <a:p>
            <a:r>
              <a:rPr lang="en-US" dirty="0" err="1"/>
              <a:t>sTGC</a:t>
            </a:r>
            <a:r>
              <a:rPr lang="en-US" dirty="0"/>
              <a:t> QL1 &amp; QS2 chambers tested in Gamma Irradiation Facility (GIF++) </a:t>
            </a:r>
          </a:p>
          <a:p>
            <a:endParaRPr lang="en-US" dirty="0"/>
          </a:p>
          <a:p>
            <a:r>
              <a:rPr lang="en-US" dirty="0"/>
              <a:t>Looking for effects of </a:t>
            </a:r>
            <a:r>
              <a:rPr lang="el-GR" dirty="0"/>
              <a:t>Π</a:t>
            </a:r>
            <a:r>
              <a:rPr lang="en-US" dirty="0"/>
              <a:t>-network capacitances &amp; </a:t>
            </a:r>
            <a:r>
              <a:rPr lang="en-US" dirty="0" err="1"/>
              <a:t>sFEB</a:t>
            </a:r>
            <a:r>
              <a:rPr lang="en-US" dirty="0"/>
              <a:t> pull-up resistances on VMM dead-time</a:t>
            </a:r>
          </a:p>
          <a:p>
            <a:pPr lvl="1"/>
            <a:r>
              <a:rPr lang="en-US" dirty="0"/>
              <a:t>Capacitances of 100, 150, 200, 300, 470 pF</a:t>
            </a:r>
          </a:p>
          <a:p>
            <a:pPr lvl="1"/>
            <a:r>
              <a:rPr lang="en-US" dirty="0"/>
              <a:t>Resistances of 200, 300, 500 k</a:t>
            </a:r>
            <a:r>
              <a:rPr lang="el-GR" dirty="0"/>
              <a:t>Ω</a:t>
            </a:r>
            <a:r>
              <a:rPr lang="en-US" dirty="0"/>
              <a:t>, 1 M</a:t>
            </a:r>
            <a:r>
              <a:rPr lang="el-GR" dirty="0"/>
              <a:t>Ω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94B6B-B6CA-4AF2-9061-67FABF6A9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DA07FF-6CC7-438B-807F-A22A7BFE0A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4"/>
          <a:stretch/>
        </p:blipFill>
        <p:spPr>
          <a:xfrm>
            <a:off x="4601656" y="1420905"/>
            <a:ext cx="6546140" cy="424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38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7F368-0F43-433F-8279-D3B46F97A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14" y="524435"/>
            <a:ext cx="9692640" cy="754510"/>
          </a:xfrm>
        </p:spPr>
        <p:txBody>
          <a:bodyPr/>
          <a:lstStyle/>
          <a:p>
            <a:pPr algn="ctr"/>
            <a:r>
              <a:rPr lang="en-US" dirty="0"/>
              <a:t>Finding Dead-Times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390F9-BAD8-40DE-BCFF-6712BEC0A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989" y="2335306"/>
            <a:ext cx="3925117" cy="3137647"/>
          </a:xfrm>
        </p:spPr>
        <p:txBody>
          <a:bodyPr>
            <a:normAutofit/>
          </a:bodyPr>
          <a:lstStyle/>
          <a:p>
            <a:r>
              <a:rPr lang="en-US" dirty="0"/>
              <a:t>Detector exposed to </a:t>
            </a:r>
            <a:r>
              <a:rPr lang="en-US" dirty="0" err="1"/>
              <a:t>Caesium</a:t>
            </a:r>
            <a:r>
              <a:rPr lang="en-US" dirty="0"/>
              <a:t> source at rates ranging from 0 to 14 kHz/cm</a:t>
            </a:r>
            <a:r>
              <a:rPr lang="en-US" baseline="30000" dirty="0"/>
              <a:t>2</a:t>
            </a:r>
            <a:endParaRPr lang="en-US" dirty="0"/>
          </a:p>
          <a:p>
            <a:endParaRPr lang="en-US" dirty="0"/>
          </a:p>
          <a:p>
            <a:r>
              <a:rPr lang="en-US" dirty="0"/>
              <a:t>Efficiency curves fit to measured hit rates vs. original rates</a:t>
            </a:r>
          </a:p>
          <a:p>
            <a:pPr lvl="1"/>
            <a:r>
              <a:rPr lang="en-US" dirty="0"/>
              <a:t>Dead-times used as a fit parameter</a:t>
            </a:r>
          </a:p>
          <a:p>
            <a:pPr lvl="1"/>
            <a:r>
              <a:rPr lang="en-US" dirty="0"/>
              <a:t>Want to maximize efficiency &amp; signal strength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8B9DD-6747-470E-8358-783751FBD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1764F6-B91B-4539-A3A2-60DBFCF73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696" y="1695880"/>
            <a:ext cx="6637492" cy="447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44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A79D4-4359-44A9-87EC-432666AAB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32" y="-319794"/>
            <a:ext cx="9692640" cy="1325562"/>
          </a:xfrm>
        </p:spPr>
        <p:txBody>
          <a:bodyPr/>
          <a:lstStyle/>
          <a:p>
            <a:pPr algn="ctr"/>
            <a:r>
              <a:rPr lang="en-US" dirty="0" err="1"/>
              <a:t>sFEB</a:t>
            </a:r>
            <a:r>
              <a:rPr lang="en-US" dirty="0"/>
              <a:t> Dead-Time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5C9FF-37C9-4D20-B310-845A00DAA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15" y="1005768"/>
            <a:ext cx="6656873" cy="646331"/>
          </a:xfrm>
        </p:spPr>
        <p:txBody>
          <a:bodyPr>
            <a:normAutofit/>
          </a:bodyPr>
          <a:lstStyle/>
          <a:p>
            <a:pPr algn="ctr"/>
            <a:r>
              <a:rPr lang="en-US" dirty="0" err="1"/>
              <a:t>sFEB</a:t>
            </a:r>
            <a:r>
              <a:rPr lang="en-US" dirty="0"/>
              <a:t> pull-up resistances → no 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746D42-8FAB-4E8F-A85D-1288AE267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8611A0-F5B1-4D1D-87BB-6C0047601F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25" t="11536" r="1867" b="2484"/>
          <a:stretch/>
        </p:blipFill>
        <p:spPr>
          <a:xfrm>
            <a:off x="1793480" y="2041636"/>
            <a:ext cx="7529814" cy="45180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96E02E-2693-478A-88F0-D36C3B5B86A6}"/>
              </a:ext>
            </a:extLst>
          </p:cNvPr>
          <p:cNvSpPr txBox="1"/>
          <p:nvPr/>
        </p:nvSpPr>
        <p:spPr>
          <a:xfrm>
            <a:off x="2493048" y="1467433"/>
            <a:ext cx="6130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QS2 </a:t>
            </a:r>
            <a:r>
              <a:rPr lang="en-US" b="1" dirty="0" err="1"/>
              <a:t>sFEB</a:t>
            </a:r>
            <a:r>
              <a:rPr lang="en-US" b="1" dirty="0"/>
              <a:t> Dead-Times by Resistance:</a:t>
            </a:r>
          </a:p>
        </p:txBody>
      </p:sp>
    </p:spTree>
    <p:extLst>
      <p:ext uri="{BB962C8B-B14F-4D97-AF65-F5344CB8AC3E}">
        <p14:creationId xmlns:p14="http://schemas.microsoft.com/office/powerpoint/2010/main" val="772428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A79D4-4359-44A9-87EC-432666AAB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32" y="-319794"/>
            <a:ext cx="9692640" cy="1325562"/>
          </a:xfrm>
        </p:spPr>
        <p:txBody>
          <a:bodyPr/>
          <a:lstStyle/>
          <a:p>
            <a:pPr algn="ctr"/>
            <a:r>
              <a:rPr lang="en-US" dirty="0" err="1"/>
              <a:t>pFEB</a:t>
            </a:r>
            <a:r>
              <a:rPr lang="en-US" dirty="0"/>
              <a:t> Dead-Time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746D42-8FAB-4E8F-A85D-1288AE267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C6C9A9-2541-4F5D-80AC-E770DF5500D3}"/>
              </a:ext>
            </a:extLst>
          </p:cNvPr>
          <p:cNvSpPr txBox="1"/>
          <p:nvPr/>
        </p:nvSpPr>
        <p:spPr>
          <a:xfrm>
            <a:off x="1954953" y="1038612"/>
            <a:ext cx="7007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err="1"/>
              <a:t>pFEB</a:t>
            </a:r>
            <a:r>
              <a:rPr lang="en-US" dirty="0"/>
              <a:t> </a:t>
            </a:r>
            <a:r>
              <a:rPr lang="el-GR" dirty="0"/>
              <a:t>Π</a:t>
            </a:r>
            <a:r>
              <a:rPr lang="en-US" dirty="0"/>
              <a:t>-network capacitances → significant variations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0543FF-87EB-46A3-8255-B04EBF55A7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24" r="1686"/>
          <a:stretch/>
        </p:blipFill>
        <p:spPr>
          <a:xfrm>
            <a:off x="1853222" y="1809832"/>
            <a:ext cx="7721084" cy="48823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C42D00-6E72-4694-8264-A4E9E6C8F1E4}"/>
              </a:ext>
            </a:extLst>
          </p:cNvPr>
          <p:cNvSpPr txBox="1"/>
          <p:nvPr/>
        </p:nvSpPr>
        <p:spPr>
          <a:xfrm>
            <a:off x="2393157" y="1426496"/>
            <a:ext cx="6130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pFEB</a:t>
            </a:r>
            <a:r>
              <a:rPr lang="en-US" b="1" dirty="0"/>
              <a:t> Dead-Times by Capacitance: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4D6E4376-324F-41E3-A042-B48A66A69815}"/>
              </a:ext>
            </a:extLst>
          </p:cNvPr>
          <p:cNvSpPr/>
          <p:nvPr/>
        </p:nvSpPr>
        <p:spPr>
          <a:xfrm>
            <a:off x="5002306" y="3810000"/>
            <a:ext cx="309282" cy="1445316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462364-D469-4D8F-ABAF-3C82CB3EE59A}"/>
              </a:ext>
            </a:extLst>
          </p:cNvPr>
          <p:cNvSpPr txBox="1"/>
          <p:nvPr/>
        </p:nvSpPr>
        <p:spPr>
          <a:xfrm>
            <a:off x="3937746" y="3048000"/>
            <a:ext cx="2438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300, 470 pF values outside 100 pF range</a:t>
            </a:r>
          </a:p>
        </p:txBody>
      </p:sp>
    </p:spTree>
    <p:extLst>
      <p:ext uri="{BB962C8B-B14F-4D97-AF65-F5344CB8AC3E}">
        <p14:creationId xmlns:p14="http://schemas.microsoft.com/office/powerpoint/2010/main" val="278230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B8909-7B52-46F9-A265-F96D6BA04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025" y="129987"/>
            <a:ext cx="9692640" cy="893463"/>
          </a:xfrm>
        </p:spPr>
        <p:txBody>
          <a:bodyPr/>
          <a:lstStyle/>
          <a:p>
            <a:pPr algn="ctr"/>
            <a:r>
              <a:rPr lang="en-US" dirty="0"/>
              <a:t>Why the Variation?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D3FFC-3B4F-4306-BCC3-B4D28E1FB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694" y="1425389"/>
            <a:ext cx="4000335" cy="4845423"/>
          </a:xfrm>
        </p:spPr>
        <p:txBody>
          <a:bodyPr>
            <a:normAutofit/>
          </a:bodyPr>
          <a:lstStyle/>
          <a:p>
            <a:r>
              <a:rPr lang="en-US" dirty="0"/>
              <a:t>As high pass filters, </a:t>
            </a:r>
            <a:r>
              <a:rPr lang="el-GR" dirty="0"/>
              <a:t>Π</a:t>
            </a:r>
            <a:r>
              <a:rPr lang="en-US" dirty="0"/>
              <a:t>-networks  attenuate signal and distort signal shape</a:t>
            </a:r>
          </a:p>
          <a:p>
            <a:endParaRPr lang="en-US" dirty="0"/>
          </a:p>
          <a:p>
            <a:r>
              <a:rPr lang="en-US" dirty="0"/>
              <a:t>QX1 → QX2 → QX3, pads increase in surface area and therefore capacitance</a:t>
            </a:r>
          </a:p>
          <a:p>
            <a:endParaRPr lang="en-US" dirty="0"/>
          </a:p>
          <a:p>
            <a:r>
              <a:rPr lang="en-US" dirty="0"/>
              <a:t>Higher detector C → lower signal fraction passes through </a:t>
            </a:r>
            <a:r>
              <a:rPr lang="en-US" dirty="0" err="1"/>
              <a:t>Cpi</a:t>
            </a:r>
            <a:r>
              <a:rPr lang="en-US" dirty="0"/>
              <a:t> and reaches VMM</a:t>
            </a:r>
          </a:p>
          <a:p>
            <a:pPr lvl="1"/>
            <a:r>
              <a:rPr lang="en-US" dirty="0"/>
              <a:t>Increased </a:t>
            </a:r>
            <a:r>
              <a:rPr lang="en-US" dirty="0" err="1"/>
              <a:t>C</a:t>
            </a:r>
            <a:r>
              <a:rPr lang="en-US" baseline="-25000" dirty="0" err="1"/>
              <a:t>pi</a:t>
            </a:r>
            <a:r>
              <a:rPr lang="en-US" baseline="-25000" dirty="0"/>
              <a:t> </a:t>
            </a:r>
            <a:r>
              <a:rPr lang="en-US" dirty="0"/>
              <a:t>restores the </a:t>
            </a:r>
            <a:r>
              <a:rPr lang="en-US" dirty="0" err="1"/>
              <a:t>Q</a:t>
            </a:r>
            <a:r>
              <a:rPr lang="en-US" baseline="-25000" dirty="0" err="1"/>
              <a:t>pi</a:t>
            </a:r>
            <a:r>
              <a:rPr lang="en-US" dirty="0"/>
              <a:t>/Q</a:t>
            </a:r>
            <a:r>
              <a:rPr lang="en-US" baseline="-25000" dirty="0"/>
              <a:t>T </a:t>
            </a:r>
            <a:r>
              <a:rPr lang="en-US" dirty="0"/>
              <a:t>ratio, but this means </a:t>
            </a:r>
            <a:r>
              <a:rPr lang="en-US" dirty="0" err="1"/>
              <a:t>Q</a:t>
            </a:r>
            <a:r>
              <a:rPr lang="en-US" baseline="-25000" dirty="0" err="1"/>
              <a:t>pi</a:t>
            </a:r>
            <a:r>
              <a:rPr lang="en-US" dirty="0"/>
              <a:t> (and therefore dead-time) increase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E905F1-89F9-4C6E-B998-AC868B13A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D0B-83F1-431C-8D16-D688536DC52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50" name="Picture 2" descr="https://lh3.googleusercontent.com/5WKumlK9Jt59WKRNT0FtzIDMSWL0i1K-NEF7L5usS1sVUS45XAabJwGoPSQQ91HT8Y_JDh0EaHjW8uGPNr3a1G7nyx8O4XNknCcPfsA2k2GmcpMW0pHr_VoSlPhJB494NNKkFt2qmUE">
            <a:extLst>
              <a:ext uri="{FF2B5EF4-FFF2-40B4-BE49-F238E27FC236}">
                <a16:creationId xmlns:a16="http://schemas.microsoft.com/office/drawing/2014/main" id="{7AC85C16-1E62-48B2-B584-54F2F0D34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971" y="2985245"/>
            <a:ext cx="3213847" cy="312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8-0000-0100-000005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464" y="1528482"/>
            <a:ext cx="3076980" cy="31555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59E7B1-ED5A-4F62-8ACB-FC2906BAD148}"/>
              </a:ext>
            </a:extLst>
          </p:cNvPr>
          <p:cNvSpPr txBox="1"/>
          <p:nvPr/>
        </p:nvSpPr>
        <p:spPr>
          <a:xfrm>
            <a:off x="5092224" y="1159150"/>
            <a:ext cx="216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QL1 Pad Map: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E162EE-03AE-410C-B261-B6BA466E9C7A}"/>
              </a:ext>
            </a:extLst>
          </p:cNvPr>
          <p:cNvSpPr txBox="1"/>
          <p:nvPr/>
        </p:nvSpPr>
        <p:spPr>
          <a:xfrm>
            <a:off x="8416164" y="2615913"/>
            <a:ext cx="216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QS2 Pad Map:</a:t>
            </a:r>
          </a:p>
        </p:txBody>
      </p:sp>
    </p:spTree>
    <p:extLst>
      <p:ext uri="{BB962C8B-B14F-4D97-AF65-F5344CB8AC3E}">
        <p14:creationId xmlns:p14="http://schemas.microsoft.com/office/powerpoint/2010/main" val="3196821730"/>
      </p:ext>
    </p:extLst>
  </p:cSld>
  <p:clrMapOvr>
    <a:masterClrMapping/>
  </p:clrMapOvr>
</p:sld>
</file>

<file path=ppt/theme/theme1.xml><?xml version="1.0" encoding="utf-8"?>
<a:theme xmlns:a="http://schemas.openxmlformats.org/drawingml/2006/main" name="1_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5224</TotalTime>
  <Words>790</Words>
  <Application>Microsoft Office PowerPoint</Application>
  <PresentationFormat>Widescreen</PresentationFormat>
  <Paragraphs>133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Century Schoolbook</vt:lpstr>
      <vt:lpstr>Wingdings 2</vt:lpstr>
      <vt:lpstr>1_View</vt:lpstr>
      <vt:lpstr>View</vt:lpstr>
      <vt:lpstr>sTGC FEB Hardware Integration</vt:lpstr>
      <vt:lpstr>Recalling sTGCs and VMMs</vt:lpstr>
      <vt:lpstr>sTGC Signal Shape</vt:lpstr>
      <vt:lpstr>VMM Signal Recovery</vt:lpstr>
      <vt:lpstr>High Photon Rate Testing</vt:lpstr>
      <vt:lpstr>Finding Dead-Times</vt:lpstr>
      <vt:lpstr>sFEB Dead-Time Results</vt:lpstr>
      <vt:lpstr>pFEB Dead-Time Results</vt:lpstr>
      <vt:lpstr>Why the Variation? </vt:lpstr>
      <vt:lpstr>Conclusions</vt:lpstr>
      <vt:lpstr>Personal Contributions &amp; Accomplishments</vt:lpstr>
      <vt:lpstr>Remaining Work</vt:lpstr>
      <vt:lpstr>What I’ve Learned</vt:lpstr>
      <vt:lpstr>PowerPoint Presentation</vt:lpstr>
      <vt:lpstr>Back-Up Slides</vt:lpstr>
      <vt:lpstr>Efficiency Measurement: </vt:lpstr>
      <vt:lpstr>Photon Rate Measurement:</vt:lpstr>
      <vt:lpstr>Correcting to Find Hit Rate:</vt:lpstr>
      <vt:lpstr>Comparative Π-Network Inefficiency: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sTGC Detector Front End Board Hardware</dc:title>
  <dc:creator>Sabrina Corsetti</dc:creator>
  <cp:lastModifiedBy>Sabrina Corsetti</cp:lastModifiedBy>
  <cp:revision>193</cp:revision>
  <dcterms:created xsi:type="dcterms:W3CDTF">2019-02-10T17:33:26Z</dcterms:created>
  <dcterms:modified xsi:type="dcterms:W3CDTF">2019-04-15T15:52:02Z</dcterms:modified>
</cp:coreProperties>
</file>