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58" r:id="rId4"/>
    <p:sldId id="260" r:id="rId5"/>
    <p:sldId id="263" r:id="rId6"/>
    <p:sldId id="266" r:id="rId7"/>
    <p:sldId id="267" r:id="rId8"/>
    <p:sldId id="279" r:id="rId9"/>
    <p:sldId id="264" r:id="rId10"/>
    <p:sldId id="269" r:id="rId11"/>
    <p:sldId id="265" r:id="rId12"/>
    <p:sldId id="270" r:id="rId13"/>
    <p:sldId id="271" r:id="rId14"/>
    <p:sldId id="280" r:id="rId15"/>
    <p:sldId id="273" r:id="rId16"/>
    <p:sldId id="278" r:id="rId17"/>
    <p:sldId id="274" r:id="rId18"/>
    <p:sldId id="277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29E"/>
    <a:srgbClr val="177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A6216-2A47-4E1E-A77E-C789BFA995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DE9CB9-EFE5-480B-8EC6-D9FF3A1EB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0F03E-C841-4CE1-9F5C-5C1C78E11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44B4E-088A-49E3-A5F4-07B023EA2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D2561-96A4-4865-A5CC-7950866E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2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03F3F-0F23-42F4-BBCA-464DE05E8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A1730B-8308-41BA-A220-1E21419B2C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7437B-5885-4850-A33F-F99964343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C9209-6EB9-4B79-847B-FFD459297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26A1F-523B-429C-9B66-1EA5E76A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49163-97F5-475A-89AB-D6049EAA2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3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B8B5D-B14F-4A25-B810-1E52D2F1B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3ACDAB-AAE2-4022-8ED6-162977A32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16C19-93A6-4CF4-B48C-14BA7C17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4511E-638E-4708-B1D3-2364E8F50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7DE79-BE0C-4053-9626-9B6AC4538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82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2095F1-9BEA-4A01-B7DF-A286BC89D6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D81CD-F064-40E1-BFB4-69D7470896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8B707-BA32-4208-AC0E-AA0A0838F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68838-31A8-43CB-8055-9D8F9DEC4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09A79-78C1-45BE-98BD-8F33D69F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0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2252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D8FB5-30BC-4597-BF2D-3985D8F99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923" y="175736"/>
            <a:ext cx="6553200" cy="1227541"/>
          </a:xfrm>
        </p:spPr>
        <p:txBody>
          <a:bodyPr>
            <a:normAutofit/>
          </a:bodyPr>
          <a:lstStyle>
            <a:lvl1pPr algn="ctr">
              <a:defRPr sz="3200" u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823FC-CA61-4432-A45E-FF1113C39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6553200" cy="46562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2D165-016B-4C0F-86D8-BAF1599C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6290C0-7C32-4D0E-9984-CFF23A3B9521}" type="datetimeFigureOut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5B0A9-DC52-4044-9C4F-8C6C0CE8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0E116-B605-4C98-804B-E06CEB46B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57C2AD-9621-4290-88E3-9F1908C04C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8" name="Picture 4" descr="Image result for CERN logo">
            <a:extLst>
              <a:ext uri="{FF2B5EF4-FFF2-40B4-BE49-F238E27FC236}">
                <a16:creationId xmlns:a16="http://schemas.microsoft.com/office/drawing/2014/main" id="{B4187D90-2B10-40A5-8F2E-66A11254C6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"/>
          <a:stretch/>
        </p:blipFill>
        <p:spPr bwMode="auto">
          <a:xfrm>
            <a:off x="10634269" y="0"/>
            <a:ext cx="1452955" cy="146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E27EC226-5750-4BBD-B285-DF3704CCDF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" y="429029"/>
            <a:ext cx="1452955" cy="605876"/>
          </a:xfrm>
          <a:prstGeom prst="rect">
            <a:avLst/>
          </a:prstGeom>
        </p:spPr>
      </p:pic>
      <p:pic>
        <p:nvPicPr>
          <p:cNvPr id="20" name="Picture 2" descr="Related image">
            <a:extLst>
              <a:ext uri="{FF2B5EF4-FFF2-40B4-BE49-F238E27FC236}">
                <a16:creationId xmlns:a16="http://schemas.microsoft.com/office/drawing/2014/main" id="{90B14BEB-675B-47DE-8A91-85176E5D0A0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7" b="53182"/>
          <a:stretch/>
        </p:blipFill>
        <p:spPr bwMode="auto">
          <a:xfrm>
            <a:off x="0" y="6270192"/>
            <a:ext cx="12192000" cy="58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5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rgbClr val="2252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D8FB5-30BC-4597-BF2D-3985D8F99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923" y="175736"/>
            <a:ext cx="6553200" cy="1227541"/>
          </a:xfrm>
        </p:spPr>
        <p:txBody>
          <a:bodyPr>
            <a:normAutofit/>
          </a:bodyPr>
          <a:lstStyle>
            <a:lvl1pPr algn="ctr">
              <a:defRPr sz="3200" u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823FC-CA61-4432-A45E-FF1113C39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6553200" cy="46562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2D165-016B-4C0F-86D8-BAF1599C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6290C0-7C32-4D0E-9984-CFF23A3B9521}" type="datetimeFigureOut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5B0A9-DC52-4044-9C4F-8C6C0CE8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0E116-B605-4C98-804B-E06CEB46B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57C2AD-9621-4290-88E3-9F1908C04C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8" name="Picture 4" descr="Image result for CERN logo">
            <a:extLst>
              <a:ext uri="{FF2B5EF4-FFF2-40B4-BE49-F238E27FC236}">
                <a16:creationId xmlns:a16="http://schemas.microsoft.com/office/drawing/2014/main" id="{B4187D90-2B10-40A5-8F2E-66A11254C6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"/>
          <a:stretch/>
        </p:blipFill>
        <p:spPr bwMode="auto">
          <a:xfrm>
            <a:off x="10634269" y="0"/>
            <a:ext cx="1452955" cy="146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E27EC226-5750-4BBD-B285-DF3704CCDF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" y="429029"/>
            <a:ext cx="1452955" cy="60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1B507-11D9-4F5C-B247-B3382417F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818B6-56C2-4AFC-AC25-CDE4902F5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F55E3-0C18-4853-9218-D859DE22A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38C5F-0EEF-4765-A073-89D708B0A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786CA-A516-4E1A-8758-128171C99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5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69412-E4EF-4D4F-A797-803D1F908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31AD9-9A56-4D0B-A378-C2747ABEE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2490E-79FE-45F7-8033-15899B5C4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B76391-D353-4172-A178-4821DB09F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175FF-4D13-493C-A40A-C5511904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023F2-95CA-4556-97DA-7BA02B890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8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A101F-C907-43C6-8E46-D77847914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4E8A7-D055-44AE-A7BA-A7032FBF7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EF207C-7892-4475-BC8F-1218F161A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4F0083-5B14-4CA5-8A03-86B3109F85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05E634-34C5-4313-9FBD-032A5E64D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069291-0746-4722-AA4D-0E0AAC14B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8204A9-CB63-42BD-A35E-C0642DC5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B70213-92B5-424B-9066-188ADE06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96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DEF46-2B66-4EEB-AD2B-57016DE06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84C31E-0BF0-41C6-A4F8-B7C671168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0D522D-DA4F-49DD-96DD-457235AD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13A40A-723B-42C1-B74C-51DD72F2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8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41DBA8-917C-4DDE-88A4-2B2424648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94971B-CE19-4E19-ADCA-396A77E13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57BDC-DC12-46F7-BB96-B7F8F6A4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3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CF77A-A377-4F37-9130-0AF2F16C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AE9B1-55EF-4B2C-9E97-E36DEDC1A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DCFE6-6AAE-4961-A596-F559998A0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88CF8-BA11-4D7A-8CDE-A8864652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47EC2-C61F-4EC1-96F4-7E2705523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4D0E4-2B77-48DF-A063-B1C16F78E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7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808EAF-5E52-4E6B-B001-87353073F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81B5F-2EF6-403C-B007-6ADE996ED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CD886-81CB-4405-AF81-683E05E257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90C0-7C32-4D0E-9984-CFF23A3B9521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08773-095C-49AC-8E74-C4C67B0B47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440BB-A69F-4FFB-B864-7B7D24852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7C2AD-9621-4290-88E3-9F1908C04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1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6ABBA-844F-4F7C-802B-59842F5A8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0896" y="241336"/>
            <a:ext cx="7230208" cy="1227541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ITk Strip Demonstrator Readout</a:t>
            </a:r>
          </a:p>
        </p:txBody>
      </p:sp>
      <p:pic>
        <p:nvPicPr>
          <p:cNvPr id="1026" name="Picture 2" descr="https://lh3.googleusercontent.com/Sw7kQSo0hkpHthD6Nxaw-xjfRY-pR1eDoq7K2mqXUgEUeidAjgp3f1lTVo2gp3wLMdE0OZshvCH4RTWRap7wbRXQfa4HE1vYVI3UtHSF3u4Zqv4IMh9yw5CM9wHZl8si7fsOWIipoor9F1lD2VvjxPE9Wyc-3uBIhWR5RT2WF9xJDeAjDrOBgDQe9Tjqa_enb7qF0bjDxtAiOgiWOm7v2dWMWf8WjzbmyulbG5nff3rbZw7rEa3tGpR7X6D3-Hxa2GqagIcZR7FnQsnf63Kxipf4P0mLsafgwicZmbD-s0JAkM2i4_VZcU-NqnA8AYdmA3Gq1iHlIIRngajUWgg9bgMB7-1Rn5qRR5oox6aVbUG6K6kjNx66Qs6J4v9I3piAs7APY_dYxyzxxk5WSzhElPs5nBa7HuVkxMiq4a-22s8nmSI2Ln4ZpR3Yuh6Vo68ZVds6fioS2Pni12ACoBsfjjfLXYUBvD8D8dgRz5-__1r3FPd-7lFJLcIb9DXjDIHH11QkHEodibp73ivPNxCljnR6SuEluz0dTQms0IygUlQnPSJQJ_LeXK1nGmHxdokEn9F3Kl9OsHFSDzNRX4VAGXM-c896hPG_NppMqRFU_NvyGdrXmhhICsgCGKSZHg0-TRnmVkckdgPsbCPoRC4URfLZIfSozBE=w1272-h954-no">
            <a:extLst>
              <a:ext uri="{FF2B5EF4-FFF2-40B4-BE49-F238E27FC236}">
                <a16:creationId xmlns:a16="http://schemas.microsoft.com/office/drawing/2014/main" id="{98DE2967-7937-4E3F-80FC-EF549471A4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" t="30272" r="9096" b="12565"/>
          <a:stretch/>
        </p:blipFill>
        <p:spPr bwMode="auto">
          <a:xfrm>
            <a:off x="2214664" y="1468877"/>
            <a:ext cx="7762672" cy="392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C7A42F-CB19-4FBE-BB1F-E28619FE00E4}"/>
              </a:ext>
            </a:extLst>
          </p:cNvPr>
          <p:cNvSpPr txBox="1"/>
          <p:nvPr/>
        </p:nvSpPr>
        <p:spPr>
          <a:xfrm>
            <a:off x="1761392" y="5521595"/>
            <a:ext cx="8669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Olivier Arnaez</a:t>
            </a:r>
            <a:r>
              <a:rPr lang="en-US" baseline="30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, James Beacham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, Thomas Calvet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b="1" dirty="0">
                <a:solidFill>
                  <a:schemeClr val="bg1"/>
                </a:solidFill>
              </a:rPr>
              <a:t>Benjamin Hunt</a:t>
            </a:r>
            <a:r>
              <a:rPr lang="en-US" baseline="30000" dirty="0">
                <a:solidFill>
                  <a:schemeClr val="bg1"/>
                </a:solidFill>
              </a:rPr>
              <a:t>4</a:t>
            </a:r>
            <a:r>
              <a:rPr lang="en-US" dirty="0">
                <a:solidFill>
                  <a:schemeClr val="bg1"/>
                </a:solidFill>
              </a:rPr>
              <a:t>, Richard Teuscher</a:t>
            </a:r>
            <a:r>
              <a:rPr lang="en-US" baseline="300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994371-CCB4-455B-8839-26C26F6D523D}"/>
              </a:ext>
            </a:extLst>
          </p:cNvPr>
          <p:cNvSpPr txBox="1"/>
          <p:nvPr/>
        </p:nvSpPr>
        <p:spPr>
          <a:xfrm>
            <a:off x="2039815" y="6023400"/>
            <a:ext cx="2760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University of Toronto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Duke University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82BCA1-D34A-4AE3-B392-3715A954E825}"/>
              </a:ext>
            </a:extLst>
          </p:cNvPr>
          <p:cNvSpPr txBox="1"/>
          <p:nvPr/>
        </p:nvSpPr>
        <p:spPr>
          <a:xfrm>
            <a:off x="4451839" y="5979301"/>
            <a:ext cx="5259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dirty="0">
                <a:solidFill>
                  <a:schemeClr val="bg1"/>
                </a:solidFill>
              </a:rPr>
              <a:t>Stony Brook University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600" dirty="0">
                <a:solidFill>
                  <a:schemeClr val="bg1"/>
                </a:solidFill>
              </a:rPr>
              <a:t>University of Illinois at Urbana Champaign through University of Michigan semester at CERN </a:t>
            </a:r>
          </a:p>
        </p:txBody>
      </p:sp>
    </p:spTree>
    <p:extLst>
      <p:ext uri="{BB962C8B-B14F-4D97-AF65-F5344CB8AC3E}">
        <p14:creationId xmlns:p14="http://schemas.microsoft.com/office/powerpoint/2010/main" val="973420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38311-0C23-49AB-997F-69E105F84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DAQ Today</a:t>
            </a:r>
          </a:p>
        </p:txBody>
      </p:sp>
      <p:pic>
        <p:nvPicPr>
          <p:cNvPr id="5" name="Picture 4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FAE59B26-1DB7-4DC5-9669-319B5164B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55" y="1403277"/>
            <a:ext cx="8340090" cy="465049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1A6A803-2ED4-4CEC-B0AB-4CE142FEC32F}"/>
              </a:ext>
            </a:extLst>
          </p:cNvPr>
          <p:cNvSpPr/>
          <p:nvPr/>
        </p:nvSpPr>
        <p:spPr>
          <a:xfrm rot="5400000">
            <a:off x="8848962" y="2839407"/>
            <a:ext cx="30877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Figure by ATLAS Collaboration. (2017, September 11-14). ATLAS DAQ. </a:t>
            </a:r>
          </a:p>
        </p:txBody>
      </p:sp>
    </p:spTree>
    <p:extLst>
      <p:ext uri="{BB962C8B-B14F-4D97-AF65-F5344CB8AC3E}">
        <p14:creationId xmlns:p14="http://schemas.microsoft.com/office/powerpoint/2010/main" val="215712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A011D-B85F-4128-BA56-7573CF7AF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FELIX with the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209EA-1A39-493C-80AD-E2383565C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4343401" cy="46562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Front-End </a:t>
            </a:r>
            <a:r>
              <a:rPr lang="en-US" dirty="0" err="1"/>
              <a:t>LInk</a:t>
            </a:r>
            <a:r>
              <a:rPr lang="en-US" dirty="0"/>
              <a:t> </a:t>
            </a:r>
            <a:r>
              <a:rPr lang="en-US" dirty="0" err="1"/>
              <a:t>eXchange</a:t>
            </a:r>
            <a:r>
              <a:rPr lang="en-US" dirty="0"/>
              <a:t> (FELIX) will be used to interphase commodity network and Front-Ends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Detector agnostic design will allow it to replace all custom point-to-point links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First implemented across NSW and </a:t>
            </a:r>
            <a:r>
              <a:rPr lang="en-US" dirty="0" err="1"/>
              <a:t>LAr</a:t>
            </a:r>
            <a:r>
              <a:rPr lang="en-US" dirty="0"/>
              <a:t> Calorimeter</a:t>
            </a:r>
          </a:p>
        </p:txBody>
      </p:sp>
      <p:pic>
        <p:nvPicPr>
          <p:cNvPr id="1026" name="Picture 2" descr="Image result for FELIX CERN">
            <a:extLst>
              <a:ext uri="{FF2B5EF4-FFF2-40B4-BE49-F238E27FC236}">
                <a16:creationId xmlns:a16="http://schemas.microsoft.com/office/drawing/2014/main" id="{F7CD9E1D-F33F-4A83-873E-77BBBC568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2110581"/>
            <a:ext cx="7380244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18DB965-898F-447C-8E0C-954826FC7424}"/>
              </a:ext>
            </a:extLst>
          </p:cNvPr>
          <p:cNvSpPr/>
          <p:nvPr/>
        </p:nvSpPr>
        <p:spPr>
          <a:xfrm>
            <a:off x="4467225" y="528136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Figure from Wu, W. (2018). FELIX: The New Detector Interface for the ATLAS Experiment. In </a:t>
            </a:r>
            <a:r>
              <a:rPr lang="en-US" sz="800" i="1" dirty="0">
                <a:solidFill>
                  <a:srgbClr val="333333"/>
                </a:solidFill>
                <a:latin typeface="Times New Roman" panose="02020603050405020304" pitchFamily="18" charset="0"/>
              </a:rPr>
              <a:t>21st IEEE Real Time Conference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(pp. 1-5). Williamsburg, Virginia.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47488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A893-BB03-4ACA-8B0A-7B907CEB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DAQ Phase I</a:t>
            </a:r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F7F5C858-0424-4169-8596-95864A13C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18" y="1403277"/>
            <a:ext cx="8322609" cy="47167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0293FD-E4F5-48FC-A8CC-28F4FFE15222}"/>
              </a:ext>
            </a:extLst>
          </p:cNvPr>
          <p:cNvSpPr/>
          <p:nvPr/>
        </p:nvSpPr>
        <p:spPr>
          <a:xfrm rot="5400000">
            <a:off x="8821174" y="2839408"/>
            <a:ext cx="30877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Figure by ATLAS Collaboration. (2017, September 11-14). ATLAS DAQ. </a:t>
            </a:r>
          </a:p>
        </p:txBody>
      </p:sp>
    </p:spTree>
    <p:extLst>
      <p:ext uri="{BB962C8B-B14F-4D97-AF65-F5344CB8AC3E}">
        <p14:creationId xmlns:p14="http://schemas.microsoft.com/office/powerpoint/2010/main" val="1598999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EFDD1-B8D4-40A0-AD1D-DB2832476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TDAQ Phase II</a:t>
            </a:r>
          </a:p>
        </p:txBody>
      </p:sp>
      <p:pic>
        <p:nvPicPr>
          <p:cNvPr id="6" name="Picture 5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219CFBE4-102C-449F-A19C-5B5F7DEA3E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7"/>
          <a:stretch/>
        </p:blipFill>
        <p:spPr>
          <a:xfrm>
            <a:off x="1953741" y="1403277"/>
            <a:ext cx="8303564" cy="47167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1BE792-9FB2-4D81-B7C5-EF0A3007C0E6}"/>
              </a:ext>
            </a:extLst>
          </p:cNvPr>
          <p:cNvSpPr/>
          <p:nvPr/>
        </p:nvSpPr>
        <p:spPr>
          <a:xfrm rot="5400000">
            <a:off x="8821174" y="2839408"/>
            <a:ext cx="30877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Figure by ATLAS Collaboration. (2017, September 11-14). ATLAS DAQ. </a:t>
            </a:r>
          </a:p>
        </p:txBody>
      </p:sp>
    </p:spTree>
    <p:extLst>
      <p:ext uri="{BB962C8B-B14F-4D97-AF65-F5344CB8AC3E}">
        <p14:creationId xmlns:p14="http://schemas.microsoft.com/office/powerpoint/2010/main" val="770446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56AFC-C2C7-4423-9E1F-B8CCDD41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FEFD-B897-4CF7-89B1-686D99DBA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7961" y="2146066"/>
            <a:ext cx="5267325" cy="18559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/>
              <a:t>My Progress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Remaining Work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What I’ve Learned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F92630-094E-4B91-A41A-FD2F58CAF607}"/>
              </a:ext>
            </a:extLst>
          </p:cNvPr>
          <p:cNvSpPr txBox="1">
            <a:spLocks/>
          </p:cNvSpPr>
          <p:nvPr/>
        </p:nvSpPr>
        <p:spPr>
          <a:xfrm>
            <a:off x="366716" y="2146067"/>
            <a:ext cx="5267325" cy="18559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HL-LHC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Inner Detector &amp; Inner Tracker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TDAQ Phase I, II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Work at CERN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4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60C2E-806A-4175-B620-1B9B7C965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My Work on the ATLYS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1E60D-C943-4F3A-BD8E-E20D40C59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4448176" cy="46562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Diagnosed addressing issues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Reconfigured data streams to circumvent damaged chips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Developed technique to write and read back registers using a combination of the ITSDAQ software and Macros</a:t>
            </a:r>
          </a:p>
        </p:txBody>
      </p:sp>
      <p:pic>
        <p:nvPicPr>
          <p:cNvPr id="22" name="Content Placeholder 8" descr="Hybrid set-up">
            <a:extLst>
              <a:ext uri="{FF2B5EF4-FFF2-40B4-BE49-F238E27FC236}">
                <a16:creationId xmlns:a16="http://schemas.microsoft.com/office/drawing/2014/main" id="{E3D79AF0-0EB5-4B2B-8069-61DD88B7C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98871" y="2006537"/>
            <a:ext cx="4826073" cy="361955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412900E-EEA1-46FA-BEB6-40BA414CE44E}"/>
              </a:ext>
            </a:extLst>
          </p:cNvPr>
          <p:cNvSpPr txBox="1"/>
          <p:nvPr/>
        </p:nvSpPr>
        <p:spPr>
          <a:xfrm>
            <a:off x="4703976" y="3059668"/>
            <a:ext cx="157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RJ45 Adaptor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B37E993-6D7C-4C7D-AFEB-597032EFB613}"/>
              </a:ext>
            </a:extLst>
          </p:cNvPr>
          <p:cNvCxnSpPr>
            <a:cxnSpLocks/>
          </p:cNvCxnSpPr>
          <p:nvPr/>
        </p:nvCxnSpPr>
        <p:spPr>
          <a:xfrm>
            <a:off x="6096000" y="3244334"/>
            <a:ext cx="1047720" cy="175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8CF1766-396B-4732-A403-AE91A9529A45}"/>
              </a:ext>
            </a:extLst>
          </p:cNvPr>
          <p:cNvSpPr txBox="1"/>
          <p:nvPr/>
        </p:nvSpPr>
        <p:spPr>
          <a:xfrm>
            <a:off x="10308773" y="3229267"/>
            <a:ext cx="157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ATLYS FPGA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62BC2AF-BFA6-410E-9770-894744A01C04}"/>
              </a:ext>
            </a:extLst>
          </p:cNvPr>
          <p:cNvCxnSpPr>
            <a:cxnSpLocks/>
          </p:cNvCxnSpPr>
          <p:nvPr/>
        </p:nvCxnSpPr>
        <p:spPr>
          <a:xfrm>
            <a:off x="9644743" y="3410144"/>
            <a:ext cx="7646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C867B96-383E-4F7C-A78E-83B167D0CA1F}"/>
              </a:ext>
            </a:extLst>
          </p:cNvPr>
          <p:cNvSpPr txBox="1"/>
          <p:nvPr/>
        </p:nvSpPr>
        <p:spPr>
          <a:xfrm>
            <a:off x="10188917" y="3716557"/>
            <a:ext cx="211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VMOD Buffer Board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2CB3EA7-635E-49A5-A629-C53AC6E6878A}"/>
              </a:ext>
            </a:extLst>
          </p:cNvPr>
          <p:cNvCxnSpPr>
            <a:cxnSpLocks/>
          </p:cNvCxnSpPr>
          <p:nvPr/>
        </p:nvCxnSpPr>
        <p:spPr>
          <a:xfrm>
            <a:off x="8999777" y="3708587"/>
            <a:ext cx="1308996" cy="192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EE98C56-BAAC-4226-BA6D-DD8E6F870BFC}"/>
              </a:ext>
            </a:extLst>
          </p:cNvPr>
          <p:cNvSpPr txBox="1"/>
          <p:nvPr/>
        </p:nvSpPr>
        <p:spPr>
          <a:xfrm>
            <a:off x="10308773" y="5288039"/>
            <a:ext cx="211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Hybrid Test Frame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CE3E63E-0DA7-4A6A-BC63-D07D04547A59}"/>
              </a:ext>
            </a:extLst>
          </p:cNvPr>
          <p:cNvCxnSpPr>
            <a:cxnSpLocks/>
          </p:cNvCxnSpPr>
          <p:nvPr/>
        </p:nvCxnSpPr>
        <p:spPr>
          <a:xfrm>
            <a:off x="8817429" y="5232346"/>
            <a:ext cx="1592005" cy="2223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00970B7-463B-4D7A-A29F-36494015C8C3}"/>
              </a:ext>
            </a:extLst>
          </p:cNvPr>
          <p:cNvSpPr txBox="1"/>
          <p:nvPr/>
        </p:nvSpPr>
        <p:spPr>
          <a:xfrm>
            <a:off x="4705265" y="2760270"/>
            <a:ext cx="226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SLVS Buffer Board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953C007-D73E-4410-933F-92103D3D9BA3}"/>
              </a:ext>
            </a:extLst>
          </p:cNvPr>
          <p:cNvCxnSpPr>
            <a:cxnSpLocks/>
          </p:cNvCxnSpPr>
          <p:nvPr/>
        </p:nvCxnSpPr>
        <p:spPr>
          <a:xfrm>
            <a:off x="6414381" y="2947022"/>
            <a:ext cx="880339" cy="1126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88EEF73-B90C-4839-B860-1AFF260D5F8C}"/>
              </a:ext>
            </a:extLst>
          </p:cNvPr>
          <p:cNvSpPr txBox="1"/>
          <p:nvPr/>
        </p:nvSpPr>
        <p:spPr>
          <a:xfrm>
            <a:off x="4962539" y="2355971"/>
            <a:ext cx="157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Power Supply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77886C-5ECA-4B82-AFB2-87FECE4176C8}"/>
              </a:ext>
            </a:extLst>
          </p:cNvPr>
          <p:cNvCxnSpPr>
            <a:cxnSpLocks/>
          </p:cNvCxnSpPr>
          <p:nvPr/>
        </p:nvCxnSpPr>
        <p:spPr>
          <a:xfrm>
            <a:off x="6293065" y="2554248"/>
            <a:ext cx="4301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5EDF1E06-48C8-4A49-8C02-694D5E05E704}"/>
              </a:ext>
            </a:extLst>
          </p:cNvPr>
          <p:cNvSpPr txBox="1"/>
          <p:nvPr/>
        </p:nvSpPr>
        <p:spPr>
          <a:xfrm>
            <a:off x="5800740" y="4716037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ROH0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305AD77-410B-4031-9B7C-950815E6DD20}"/>
              </a:ext>
            </a:extLst>
          </p:cNvPr>
          <p:cNvCxnSpPr>
            <a:cxnSpLocks/>
          </p:cNvCxnSpPr>
          <p:nvPr/>
        </p:nvCxnSpPr>
        <p:spPr>
          <a:xfrm>
            <a:off x="6408882" y="4903618"/>
            <a:ext cx="169008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A021AD9-CD58-4116-9C90-7D5BC137D0FA}"/>
              </a:ext>
            </a:extLst>
          </p:cNvPr>
          <p:cNvSpPr txBox="1"/>
          <p:nvPr/>
        </p:nvSpPr>
        <p:spPr>
          <a:xfrm>
            <a:off x="5796587" y="5194237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ROH1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FD00B34-825B-4FD2-9349-6D9DAB13D168}"/>
              </a:ext>
            </a:extLst>
          </p:cNvPr>
          <p:cNvCxnSpPr>
            <a:cxnSpLocks/>
          </p:cNvCxnSpPr>
          <p:nvPr/>
        </p:nvCxnSpPr>
        <p:spPr>
          <a:xfrm flipV="1">
            <a:off x="6397995" y="5085369"/>
            <a:ext cx="2013912" cy="2935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074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3.googleusercontent.com/TKZEahe7y7UpMI5RdkBr-XqC1WTCpHvB2oEPCHm01LfbF2SFRbPuzDudNXnnbP0G1NrumVzZJv6NjHK_4bQIfTRbsaZQPUfw9h8CDeQcPpIeI-qzMSXlm2jeSm2wVK0QK-kQEUCpgaVzP0htJTGxCFBbvYAC1qWE_j6ybV3da7dG3f-fbvoYZR8hMd0ha1q_Ds2CTjzQcP-pM_seu3N4hKCHxB_X-StiGHyaTXjQ81KyctCi0bZ7WN6c9TeRLbpBeAnVxHRZODr6rsT1AJHzpcrFtcuPtt7AldmuednnC7gRU9OEGFsPCcnoveBS8ZO2F_2mkwHa9EowyCBBqU3A4FjAmer6IaKsKbVB_jflLftw8xeIYk22kze2O4w4hkmat9phGpvpK7QurpwlZXJ0s3QlSASaiKC80lfUycaaB7vaU5RHbj_l1fGQ2zW4gyR9AAL68h8mmTtDAdsDHnnUl5skNaHM8bhMe-aAKZwMcX6PvBbbr0t0e_G8LY45TP_EnR4V7H30Qwhhr5E3F7I1vtSVl_ojzy8m_d0UYBGGBHLpq6vsYE97dc1P7FBbs62nRZ0-lCFe7at4FeKLz4RCJ2ugTZwMLSZI2-eFw83kKop5Pp6cFJs_DPQ_hnFIcwMFhzy-jeif5PAd2i5ydob9YZp3KfJ8Ruo=w716-h954-no">
            <a:extLst>
              <a:ext uri="{FF2B5EF4-FFF2-40B4-BE49-F238E27FC236}">
                <a16:creationId xmlns:a16="http://schemas.microsoft.com/office/drawing/2014/main" id="{A2C09239-3DD3-456C-A49F-F22F8E5CA9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1" t="12692" r="18680"/>
          <a:stretch/>
        </p:blipFill>
        <p:spPr bwMode="auto">
          <a:xfrm>
            <a:off x="8880685" y="1630482"/>
            <a:ext cx="2386236" cy="416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91235F-0D9F-4D6D-8A1A-C95603A1E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My Work on the ATLYS Setup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06BF9A57-ECE1-4A2D-B1A0-5D7C063C0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92" y="1403277"/>
            <a:ext cx="1595473" cy="461847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3546DAAC-305E-4328-9974-AFB4B8FE1E7A}"/>
              </a:ext>
            </a:extLst>
          </p:cNvPr>
          <p:cNvSpPr/>
          <p:nvPr/>
        </p:nvSpPr>
        <p:spPr>
          <a:xfrm>
            <a:off x="7141018" y="2776733"/>
            <a:ext cx="1246428" cy="965407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0F1CD0-B3F3-427F-A367-28F4EC12BC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60" t="15385" r="66684" b="59615"/>
          <a:stretch/>
        </p:blipFill>
        <p:spPr>
          <a:xfrm>
            <a:off x="3544095" y="2343150"/>
            <a:ext cx="3103684" cy="1714500"/>
          </a:xfrm>
          <a:prstGeom prst="rect">
            <a:avLst/>
          </a:prstGeom>
        </p:spPr>
      </p:pic>
      <p:sp>
        <p:nvSpPr>
          <p:cNvPr id="16" name="Plus Sign 15">
            <a:extLst>
              <a:ext uri="{FF2B5EF4-FFF2-40B4-BE49-F238E27FC236}">
                <a16:creationId xmlns:a16="http://schemas.microsoft.com/office/drawing/2014/main" id="{87AC9828-82C7-47B2-A892-10B0B762562C}"/>
              </a:ext>
            </a:extLst>
          </p:cNvPr>
          <p:cNvSpPr/>
          <p:nvPr/>
        </p:nvSpPr>
        <p:spPr>
          <a:xfrm>
            <a:off x="2050838" y="2573637"/>
            <a:ext cx="1371600" cy="1371600"/>
          </a:xfrm>
          <a:prstGeom prst="mathPlu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94398F-D7B6-43DB-AC49-AFC3F7869487}"/>
              </a:ext>
            </a:extLst>
          </p:cNvPr>
          <p:cNvSpPr/>
          <p:nvPr/>
        </p:nvSpPr>
        <p:spPr>
          <a:xfrm rot="16200000">
            <a:off x="-1989111" y="3716923"/>
            <a:ext cx="43731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/>
              <a:t>Hybrid Control Diagram</a:t>
            </a:r>
            <a:r>
              <a:rPr lang="en-US" sz="800" dirty="0"/>
              <a:t>. Adapted from “ATLAS Silicon Strip Detector Phase-2 Upgrade,” by Xin Shi on behalf of the IHEP/THU ATLAS ITk Group.</a:t>
            </a:r>
          </a:p>
        </p:txBody>
      </p:sp>
    </p:spTree>
    <p:extLst>
      <p:ext uri="{BB962C8B-B14F-4D97-AF65-F5344CB8AC3E}">
        <p14:creationId xmlns:p14="http://schemas.microsoft.com/office/powerpoint/2010/main" val="722010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F796D-321E-4F19-A5D6-E4260E8C7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My Work on the FELIX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9350E-A424-4B0A-A2EE-8C0590827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4369045" cy="465625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Installation and configuration of FELIX and GBTx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lot of debugging and diagnosing powering and communication issues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Laid foundation for configuration and basic communication between FELIX and Hybrids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08EFC55-94A3-4CC1-8003-071998DD9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88" y="1573097"/>
            <a:ext cx="9195687" cy="456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21C7EA-825B-489D-A3E1-717FAC87CE53}"/>
              </a:ext>
            </a:extLst>
          </p:cNvPr>
          <p:cNvSpPr txBox="1"/>
          <p:nvPr/>
        </p:nvSpPr>
        <p:spPr>
          <a:xfrm>
            <a:off x="3834009" y="4403637"/>
            <a:ext cx="207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Hybrid Test Frame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A2784D-79CB-427A-BDD4-F87DCF67AAF3}"/>
              </a:ext>
            </a:extLst>
          </p:cNvPr>
          <p:cNvCxnSpPr>
            <a:cxnSpLocks/>
          </p:cNvCxnSpPr>
          <p:nvPr/>
        </p:nvCxnSpPr>
        <p:spPr>
          <a:xfrm>
            <a:off x="5583116" y="4614679"/>
            <a:ext cx="334108" cy="1846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2B5EFA2-AAB6-483A-805B-2A06B04FCC5B}"/>
              </a:ext>
            </a:extLst>
          </p:cNvPr>
          <p:cNvSpPr txBox="1"/>
          <p:nvPr/>
        </p:nvSpPr>
        <p:spPr>
          <a:xfrm>
            <a:off x="4129588" y="3276609"/>
            <a:ext cx="148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RJ45 Adaptor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B44D5D-E953-4F56-864D-B02217A4AE42}"/>
              </a:ext>
            </a:extLst>
          </p:cNvPr>
          <p:cNvCxnSpPr/>
          <p:nvPr/>
        </p:nvCxnSpPr>
        <p:spPr>
          <a:xfrm flipH="1" flipV="1">
            <a:off x="5424854" y="3490546"/>
            <a:ext cx="3302577" cy="4106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A0DD3B-6C8B-4061-8964-09CC84823E8B}"/>
              </a:ext>
            </a:extLst>
          </p:cNvPr>
          <p:cNvSpPr txBox="1"/>
          <p:nvPr/>
        </p:nvSpPr>
        <p:spPr>
          <a:xfrm>
            <a:off x="4198608" y="3718391"/>
            <a:ext cx="134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GBTx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C7FA45-31D4-4698-B7CA-4168D8366182}"/>
              </a:ext>
            </a:extLst>
          </p:cNvPr>
          <p:cNvCxnSpPr/>
          <p:nvPr/>
        </p:nvCxnSpPr>
        <p:spPr>
          <a:xfrm>
            <a:off x="4788448" y="3901223"/>
            <a:ext cx="4461060" cy="8981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128E89-BFB8-4CE2-8197-9199F97F59E7}"/>
              </a:ext>
            </a:extLst>
          </p:cNvPr>
          <p:cNvSpPr txBox="1"/>
          <p:nvPr/>
        </p:nvSpPr>
        <p:spPr>
          <a:xfrm>
            <a:off x="3834009" y="2651995"/>
            <a:ext cx="179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Power Supplies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78A487-4D5E-48CE-BF78-B8A82DC64253}"/>
              </a:ext>
            </a:extLst>
          </p:cNvPr>
          <p:cNvCxnSpPr/>
          <p:nvPr/>
        </p:nvCxnSpPr>
        <p:spPr>
          <a:xfrm flipV="1">
            <a:off x="5310554" y="2126100"/>
            <a:ext cx="3288323" cy="7146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C5E9E1-2BE5-4770-A90A-5FA178C22BCD}"/>
              </a:ext>
            </a:extLst>
          </p:cNvPr>
          <p:cNvCxnSpPr/>
          <p:nvPr/>
        </p:nvCxnSpPr>
        <p:spPr>
          <a:xfrm>
            <a:off x="5325506" y="2870524"/>
            <a:ext cx="3258418" cy="652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4E18622-4750-44AB-B454-FA07A2C5EC6F}"/>
              </a:ext>
            </a:extLst>
          </p:cNvPr>
          <p:cNvSpPr txBox="1"/>
          <p:nvPr/>
        </p:nvSpPr>
        <p:spPr>
          <a:xfrm>
            <a:off x="4255477" y="3025918"/>
            <a:ext cx="163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FELIX FPGA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D191A02-329F-4FC4-8108-FD8A5F065214}"/>
              </a:ext>
            </a:extLst>
          </p:cNvPr>
          <p:cNvCxnSpPr>
            <a:cxnSpLocks/>
          </p:cNvCxnSpPr>
          <p:nvPr/>
        </p:nvCxnSpPr>
        <p:spPr>
          <a:xfrm flipH="1">
            <a:off x="5325506" y="3163050"/>
            <a:ext cx="5441142" cy="473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263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9D86-AFC4-44EC-9B88-8DEB8F2D4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My Work on the FELIX Setup</a:t>
            </a:r>
          </a:p>
        </p:txBody>
      </p:sp>
      <p:pic>
        <p:nvPicPr>
          <p:cNvPr id="2050" name="Picture 2" descr="https://lh3.googleusercontent.com/9KZv1-d81r1e8pfL2nNE88wuoRGdovClLwfOpt01h_r5KuWfjDra17WxKNCJFWPtZmQ7PuaK1v-zmpe_hH1h0eKTIrrP8YhAvvlshotbHhOCnfOhnhZNRcYUbrlr8WH3VgoeYjJ-519VOWsAZ_KOKTLCoENr3Qzg36akysfXdrNuYtIxTKIJye7g8Dg8pHsZI3DsJVP78OyjGYixR_i8TT83DfaIk1NE41n9_iIbc31HJ-jY0Vt3RuxbAiJa7_GljQmhA_igav3DZm8V-fpYL5WrUylUTLiLbXFjcaMo_x78-Y63XPiKQdT8F2MEvMtefXSLUbv6rblZEzSYilD4YVOscrN6wiNeLfOn2Hp5rlZJ4sP9kEg6GVkfJPvjbgE2Mcsd1517muxWZfxybP6Elkb-hYnitKlQNQn0FyuGmlrKtHzWrjOW_Cq3WJ7JbaxhNtCVP196_kBIU3ie9agjv1sPl_lzPaHKx953t9OZBVmn9F2_wMGC50XpGQSF8vEIiBzrBaAUA18VuNFJXPXpVJ5fJy4p8jQQPpzRl_6F8v8lYVlgm36ptTlqkmfLRqSJB73rgS0154fmsTZL6zO-z82USh5_QkJPKYGJRRGdq7ofyOMxWo-Er41DMMVjCqLqpqNf2oaefaAuCmBvWRVx_J7DtanIccA=w716-h954-no">
            <a:extLst>
              <a:ext uri="{FF2B5EF4-FFF2-40B4-BE49-F238E27FC236}">
                <a16:creationId xmlns:a16="http://schemas.microsoft.com/office/drawing/2014/main" id="{DD501C4E-A797-492B-99CE-C00AB82DC7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1" t="34752" r="27067"/>
          <a:stretch/>
        </p:blipFill>
        <p:spPr bwMode="auto">
          <a:xfrm>
            <a:off x="4464740" y="1673170"/>
            <a:ext cx="2338033" cy="345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F1925E-B234-43D7-A96C-3A94F62D3C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46" b="1363"/>
          <a:stretch/>
        </p:blipFill>
        <p:spPr>
          <a:xfrm>
            <a:off x="184192" y="1906620"/>
            <a:ext cx="3600312" cy="2701871"/>
          </a:xfrm>
          <a:prstGeom prst="rect">
            <a:avLst/>
          </a:prstGeom>
        </p:spPr>
      </p:pic>
      <p:pic>
        <p:nvPicPr>
          <p:cNvPr id="2052" name="Picture 4" descr="https://lh3.googleusercontent.com/wtYgPCQo0TYcq20aADCXMxS3-Y7s-3OV7qM6UNcUDB_yO95gl3KxS7QVy3ceohonxlrpekQSF4vQMbCD4XfmjU7Nvbvah1-ap09qmyTOfm4-73N3LVd0gMBQ6ULIySUjfKZonAtGdSzdlpZ0v6UsYg2wT0DZfDtDLrUlTfdJ7gxlUYBbGs3qtcd4iTCmq7oKc7UnUm7SDFNutPPGOrZDdvqOyLESz5PZKIa9w6r82u7ntmvR8td8KetoRs5XmLefG0suzQUItqtd6fLC735irUDYu5TNUddiiWQD4mbzoAUJCL2Y5TK9y9UV8Vglj85_WK809AJtaglYM7gzH0y-2CWKDz62x851-IctUAaz-S2qI00m_odHTuv9C-3kMC31V4JScSkA8EO9aCbIgiMx8j8lbti9MkL9uwP6xbmvVsB0R0wCyWY6yt2E0EiWlD2GKVqPokyUiQ-wdx_Cx8e37rcridOvWu9-tA-SxwSo6Q8VY6ybDGL4oBsInwYSBgeeYHl9zICX3ezNHNAZXskY0Kuw8l5wpVG6JuSMLaIPo3VZ9xrI9q9a1IzPUzd4QZcTifu_pm9CxaJ7IViGEG8ArVobrjYbUhh_0OTBfFYeX-MVseklf9NIoRbB3F7p8Y2pN9Kaj4aDTqeBpGO7b71rfb3xAJ6_Wjg=w1272-h954-no">
            <a:extLst>
              <a:ext uri="{FF2B5EF4-FFF2-40B4-BE49-F238E27FC236}">
                <a16:creationId xmlns:a16="http://schemas.microsoft.com/office/drawing/2014/main" id="{61EE8323-75B7-4148-A869-BD8898E8A6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27801" r="8582" b="13192"/>
          <a:stretch/>
        </p:blipFill>
        <p:spPr bwMode="auto">
          <a:xfrm>
            <a:off x="7298817" y="2051325"/>
            <a:ext cx="4708991" cy="241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940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122B6-6EF0-4FB7-A3CA-2078BD42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Remaining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BF229-AA13-44E5-8543-8C0D69860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625" y="1573097"/>
            <a:ext cx="4193199" cy="43617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Have yet to configure hybrids and ability to read and write registers on FELIX setup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We should look into using Vivado as an internal probe for future debugging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9E830E-69F3-469B-AD10-4C0278C13151}"/>
              </a:ext>
            </a:extLst>
          </p:cNvPr>
          <p:cNvSpPr txBox="1">
            <a:spLocks/>
          </p:cNvSpPr>
          <p:nvPr/>
        </p:nvSpPr>
        <p:spPr>
          <a:xfrm>
            <a:off x="6474800" y="1573097"/>
            <a:ext cx="4193199" cy="1741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With shipment of strip panel hopefully a full readout system can be finished in O(month)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02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56AFC-C2C7-4423-9E1F-B8CCDD41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FEFD-B897-4CF7-89B1-686D99DBA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7961" y="2146066"/>
            <a:ext cx="5267325" cy="18559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/>
              <a:t>My Progress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Remaining Work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What I’ve Learned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F92630-094E-4B91-A41A-FD2F58CAF607}"/>
              </a:ext>
            </a:extLst>
          </p:cNvPr>
          <p:cNvSpPr txBox="1">
            <a:spLocks/>
          </p:cNvSpPr>
          <p:nvPr/>
        </p:nvSpPr>
        <p:spPr>
          <a:xfrm>
            <a:off x="366716" y="2146067"/>
            <a:ext cx="5267325" cy="18559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HL-LHC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Inner Detector &amp; Inner Tracker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TDAQ Phase I, II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Work at CERN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564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A4F36-E333-4DC1-B200-2D0AEC3B2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The High Luminosity LHC</a:t>
            </a:r>
          </a:p>
        </p:txBody>
      </p:sp>
      <p:pic>
        <p:nvPicPr>
          <p:cNvPr id="3074" name="Picture 2" descr="Image result for HL LHC">
            <a:extLst>
              <a:ext uri="{FF2B5EF4-FFF2-40B4-BE49-F238E27FC236}">
                <a16:creationId xmlns:a16="http://schemas.microsoft.com/office/drawing/2014/main" id="{ED0FF357-ED7E-4CBB-98F5-B0C35FF71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" y="1583617"/>
            <a:ext cx="1037844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46B8116-E5F6-46BA-B87A-B9EC5BAEC3DC}"/>
              </a:ext>
            </a:extLst>
          </p:cNvPr>
          <p:cNvSpPr/>
          <p:nvPr/>
        </p:nvSpPr>
        <p:spPr>
          <a:xfrm>
            <a:off x="891540" y="5907967"/>
            <a:ext cx="206178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Figure by HL </a:t>
            </a:r>
            <a:r>
              <a:rPr lang="en-US" sz="8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Taus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. (n.d.). HL-LHC Timeline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1286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8B28C-5AAE-4C9A-8919-13E43D705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841" y="221456"/>
            <a:ext cx="7092317" cy="1227541"/>
          </a:xfrm>
        </p:spPr>
        <p:txBody>
          <a:bodyPr>
            <a:noAutofit/>
          </a:bodyPr>
          <a:lstStyle/>
          <a:p>
            <a:r>
              <a:rPr lang="en-US" sz="4400" dirty="0"/>
              <a:t>Inner Detector &amp; Inner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FD692-F52D-40E4-951D-35DB894DF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48998"/>
            <a:ext cx="4297680" cy="47431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Inner Detector (ID) is the ‘heart’ of ATLAS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Identifies charged particles and helps with flavor tagging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After HL-LHC the ID will no longer be suitable for ATLAS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1A0E745-E0B4-4623-8EEB-E166F0E61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098" y="1321017"/>
            <a:ext cx="4615182" cy="46151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24A6073-8885-42FC-996E-438B8E15D068}"/>
              </a:ext>
            </a:extLst>
          </p:cNvPr>
          <p:cNvSpPr/>
          <p:nvPr/>
        </p:nvSpPr>
        <p:spPr>
          <a:xfrm>
            <a:off x="5429737" y="5946383"/>
            <a:ext cx="4753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TimesNewRoman"/>
              </a:rPr>
              <a:t>Figure from ATLAS Collaboration. (n.d.). Scheme of the ATLAS inner detector barrel being crossed by one high-energy particle, labeled and with dimensions.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0882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7F854-BCA7-4F9C-A016-DC3970C7D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961" y="201136"/>
            <a:ext cx="8504239" cy="1227541"/>
          </a:xfrm>
        </p:spPr>
        <p:txBody>
          <a:bodyPr>
            <a:noAutofit/>
          </a:bodyPr>
          <a:lstStyle/>
          <a:p>
            <a:r>
              <a:rPr lang="en-US" sz="4400" dirty="0"/>
              <a:t>Inner Detector &amp; Inner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DF0A5-81CF-4E8B-A6B0-C3311A194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428677"/>
            <a:ext cx="4879976" cy="48006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Inner Tracker (ITk) is the replacement of ID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Must maintain same quality of physics data in new environment of HL-LHC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‘All silicon design’ composed of pixel and strip detectors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Image result for inner tracker atlas diagram">
            <a:extLst>
              <a:ext uri="{FF2B5EF4-FFF2-40B4-BE49-F238E27FC236}">
                <a16:creationId xmlns:a16="http://schemas.microsoft.com/office/drawing/2014/main" id="{459AAA22-2CB3-4CD0-AD3F-782D73D69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1692238"/>
            <a:ext cx="6594180" cy="347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EA426B8-3C82-4FFE-B437-AD97813941FA}"/>
              </a:ext>
            </a:extLst>
          </p:cNvPr>
          <p:cNvSpPr/>
          <p:nvPr/>
        </p:nvSpPr>
        <p:spPr>
          <a:xfrm>
            <a:off x="5168900" y="5165761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Figure by </a:t>
            </a:r>
            <a:r>
              <a:rPr lang="en-US" sz="8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Nellist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, C. (2014). Achievements of the ATLAS Upgrade Planar Pixel Sensors R&amp;D Project. </a:t>
            </a:r>
            <a:r>
              <a:rPr lang="en-US" sz="800" i="1" dirty="0">
                <a:solidFill>
                  <a:srgbClr val="333333"/>
                </a:solidFill>
                <a:latin typeface="Times New Roman" panose="02020603050405020304" pitchFamily="18" charset="0"/>
              </a:rPr>
              <a:t>Journal of Instrumentation,10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(01).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9477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6DF94-004F-473A-819D-F9A5EE15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The Strip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C533D-2EB9-4443-9EB8-4B7F612E2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4826245" cy="46562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Basic unit of strip detector is the strip module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Modules consist of hybrid control chips (HCC), ATLAS Binary Control Chip (ABC), and strip sensor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Must withstand 3000fb</a:t>
            </a:r>
            <a:r>
              <a:rPr lang="en-US" baseline="30000" dirty="0"/>
              <a:t>-1</a:t>
            </a:r>
            <a:r>
              <a:rPr lang="en-US" dirty="0"/>
              <a:t> integrated luminosity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B580E-AF22-4F60-BA47-B590AB8A3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778" y="4219453"/>
            <a:ext cx="3803406" cy="14709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37A4D9-0027-451C-B3B6-526B86A817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85" r="7019" b="23006"/>
          <a:stretch/>
        </p:blipFill>
        <p:spPr>
          <a:xfrm>
            <a:off x="5026269" y="1403277"/>
            <a:ext cx="5686425" cy="23907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06BD33-816E-4F45-98EB-50E2F23115E3}"/>
              </a:ext>
            </a:extLst>
          </p:cNvPr>
          <p:cNvSpPr/>
          <p:nvPr/>
        </p:nvSpPr>
        <p:spPr>
          <a:xfrm>
            <a:off x="4950069" y="37940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Figure by Kroll, J. (2017). ATLAS ITk Strip Detector for High-Luminosity LHC. In</a:t>
            </a:r>
            <a:r>
              <a:rPr lang="en-US" sz="800" i="1" dirty="0"/>
              <a:t> The 26</a:t>
            </a:r>
            <a:r>
              <a:rPr lang="en-US" sz="800" i="1" baseline="30000" dirty="0"/>
              <a:t>th</a:t>
            </a:r>
            <a:r>
              <a:rPr lang="en-US" sz="800" i="1" dirty="0"/>
              <a:t> International Workshop on Vertex Detectors </a:t>
            </a:r>
            <a:r>
              <a:rPr lang="en-US" sz="800" dirty="0"/>
              <a:t>(pp. 1-8).</a:t>
            </a:r>
            <a:r>
              <a:rPr lang="en-US" sz="800" i="1" dirty="0"/>
              <a:t> </a:t>
            </a:r>
            <a:r>
              <a:rPr lang="en-US" sz="800" dirty="0"/>
              <a:t>Las Caldas, Spain: ATLAS Collaboration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BA0CED-B55C-45D6-BDE7-2344A7108D70}"/>
              </a:ext>
            </a:extLst>
          </p:cNvPr>
          <p:cNvSpPr/>
          <p:nvPr/>
        </p:nvSpPr>
        <p:spPr>
          <a:xfrm>
            <a:off x="5899638" y="5694709"/>
            <a:ext cx="38715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Figure from </a:t>
            </a:r>
            <a:r>
              <a:rPr lang="en-US" sz="8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Koutoulaki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, A. (2017). The ITk Strip Tracker for the phase-II upgrade of the ATLAS detector of the HL-LHC. </a:t>
            </a:r>
            <a:r>
              <a:rPr lang="en-US" sz="800" i="1" dirty="0">
                <a:solidFill>
                  <a:srgbClr val="333333"/>
                </a:solidFill>
                <a:latin typeface="Times New Roman" panose="02020603050405020304" pitchFamily="18" charset="0"/>
              </a:rPr>
              <a:t>Journal of Instrumentation,12</a:t>
            </a:r>
            <a:r>
              <a:rPr lang="en-US" sz="800" dirty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49736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B537-5220-4C1D-AF54-552B71054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The Hybrid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0D4CA-54E4-4DB5-A264-E4FCB05CC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3" y="1573097"/>
            <a:ext cx="4448177" cy="46562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 HCC and numerous ABCs together are known as a hybrid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ABCs responsible for amplifying, shaping, and binary output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HCC responsible for building data packets, and sending events </a:t>
            </a:r>
          </a:p>
        </p:txBody>
      </p:sp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83EA16E1-23FD-4A43-9303-4AB0F6B286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28333"/>
          <a:stretch/>
        </p:blipFill>
        <p:spPr>
          <a:xfrm>
            <a:off x="6061561" y="1502484"/>
            <a:ext cx="3855427" cy="404349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6E0A27-9B5E-4C20-9D3E-62BE47FAEB67}"/>
              </a:ext>
            </a:extLst>
          </p:cNvPr>
          <p:cNvCxnSpPr>
            <a:cxnSpLocks/>
          </p:cNvCxnSpPr>
          <p:nvPr/>
        </p:nvCxnSpPr>
        <p:spPr>
          <a:xfrm>
            <a:off x="5559796" y="3597332"/>
            <a:ext cx="169008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4F601FC-8B01-4821-800E-EA8018C429EA}"/>
              </a:ext>
            </a:extLst>
          </p:cNvPr>
          <p:cNvSpPr txBox="1"/>
          <p:nvPr/>
        </p:nvSpPr>
        <p:spPr>
          <a:xfrm>
            <a:off x="4701738" y="3412666"/>
            <a:ext cx="123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ABC130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B67A4E-4188-4DF6-92ED-9F3C744098F0}"/>
              </a:ext>
            </a:extLst>
          </p:cNvPr>
          <p:cNvSpPr txBox="1"/>
          <p:nvPr/>
        </p:nvSpPr>
        <p:spPr>
          <a:xfrm>
            <a:off x="4930337" y="2226738"/>
            <a:ext cx="772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HCC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DA3F6E-7962-4EB0-88BB-6BA8B82152A9}"/>
              </a:ext>
            </a:extLst>
          </p:cNvPr>
          <p:cNvCxnSpPr>
            <a:cxnSpLocks/>
          </p:cNvCxnSpPr>
          <p:nvPr/>
        </p:nvCxnSpPr>
        <p:spPr>
          <a:xfrm>
            <a:off x="5442857" y="2411404"/>
            <a:ext cx="2100943" cy="9174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A76E025D-0863-4B37-90AF-CE6BA704EAC6}"/>
              </a:ext>
            </a:extLst>
          </p:cNvPr>
          <p:cNvSpPr/>
          <p:nvPr/>
        </p:nvSpPr>
        <p:spPr>
          <a:xfrm>
            <a:off x="7710191" y="1959429"/>
            <a:ext cx="1122070" cy="265606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8DA17F6-C3B5-40E3-80FD-886C00B81553}"/>
              </a:ext>
            </a:extLst>
          </p:cNvPr>
          <p:cNvCxnSpPr>
            <a:cxnSpLocks/>
          </p:cNvCxnSpPr>
          <p:nvPr/>
        </p:nvCxnSpPr>
        <p:spPr>
          <a:xfrm>
            <a:off x="5442857" y="2965961"/>
            <a:ext cx="22891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52CA4B-1175-4BC3-9A0E-89481C47CA4C}"/>
              </a:ext>
            </a:extLst>
          </p:cNvPr>
          <p:cNvSpPr txBox="1"/>
          <p:nvPr/>
        </p:nvSpPr>
        <p:spPr>
          <a:xfrm>
            <a:off x="3978563" y="2781295"/>
            <a:ext cx="1581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Hybrid Module</a:t>
            </a:r>
          </a:p>
        </p:txBody>
      </p:sp>
    </p:spTree>
    <p:extLst>
      <p:ext uri="{BB962C8B-B14F-4D97-AF65-F5344CB8AC3E}">
        <p14:creationId xmlns:p14="http://schemas.microsoft.com/office/powerpoint/2010/main" val="1403815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56AFC-C2C7-4423-9E1F-B8CCDD41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0FEFD-B897-4CF7-89B1-686D99DBA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7961" y="2146066"/>
            <a:ext cx="5267325" cy="185590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/>
              <a:t>My Progress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Remaining Work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What I’ve Learned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F92630-094E-4B91-A41A-FD2F58CAF607}"/>
              </a:ext>
            </a:extLst>
          </p:cNvPr>
          <p:cNvSpPr txBox="1">
            <a:spLocks/>
          </p:cNvSpPr>
          <p:nvPr/>
        </p:nvSpPr>
        <p:spPr>
          <a:xfrm>
            <a:off x="366716" y="2146067"/>
            <a:ext cx="5267325" cy="18559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HL-LHC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Inner Detector &amp; Inner Tracker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TDAQ Phase I, II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Work at CERN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224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BE8EC-3D01-4498-B6E3-B3B2B7F06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C1ABB-C93E-443F-BCA4-A5C028C17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4" y="1573097"/>
            <a:ext cx="4667984" cy="46562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Trigger and Data Acquisition (TDAQ) is designed to filter and store ATLAS events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Separated into hardware -&gt; LVL1 and software -&gt; LVL2 triggers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DAQ undergoing upgrades as part of HL-LHC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CE92D002-03BA-45A0-A035-B501C4FA0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90" y="1577875"/>
            <a:ext cx="5559239" cy="37022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ACABCB-B8A5-47A2-B4C7-C64363DA5724}"/>
              </a:ext>
            </a:extLst>
          </p:cNvPr>
          <p:cNvSpPr txBox="1"/>
          <p:nvPr/>
        </p:nvSpPr>
        <p:spPr>
          <a:xfrm>
            <a:off x="5418689" y="5285446"/>
            <a:ext cx="523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ATLAS Collaboration (2015, July 10). Display of a ZZ candidate event from proton-proton collisions recorded by ATLAS, with LHC beams at a collision energy of 13 </a:t>
            </a:r>
            <a:r>
              <a:rPr lang="en-US" sz="800" dirty="0" err="1"/>
              <a:t>TeV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46193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728</Words>
  <Application>Microsoft Office PowerPoint</Application>
  <PresentationFormat>Widescreen</PresentationFormat>
  <Paragraphs>117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TimesNewRoman</vt:lpstr>
      <vt:lpstr>Office Theme</vt:lpstr>
      <vt:lpstr>ITk Strip Demonstrator Readout</vt:lpstr>
      <vt:lpstr>Overview</vt:lpstr>
      <vt:lpstr>The High Luminosity LHC</vt:lpstr>
      <vt:lpstr>Inner Detector &amp; Inner Tracker</vt:lpstr>
      <vt:lpstr>Inner Detector &amp; Inner Tracker</vt:lpstr>
      <vt:lpstr>The Strip Module</vt:lpstr>
      <vt:lpstr>The Hybrid</vt:lpstr>
      <vt:lpstr>Overview</vt:lpstr>
      <vt:lpstr>TDAQ</vt:lpstr>
      <vt:lpstr>DAQ Today</vt:lpstr>
      <vt:lpstr>FELIX with the DAQ</vt:lpstr>
      <vt:lpstr>DAQ Phase I</vt:lpstr>
      <vt:lpstr>TDAQ Phase II</vt:lpstr>
      <vt:lpstr>Overview</vt:lpstr>
      <vt:lpstr>My Work on the ATLYS Setup</vt:lpstr>
      <vt:lpstr>My Work on the ATLYS Setup</vt:lpstr>
      <vt:lpstr>My Work on the FELIX Setup</vt:lpstr>
      <vt:lpstr>My Work on the FELIX Setup</vt:lpstr>
      <vt:lpstr>Remaining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41</cp:revision>
  <cp:lastPrinted>2019-04-16T09:46:11Z</cp:lastPrinted>
  <dcterms:created xsi:type="dcterms:W3CDTF">2019-04-11T12:53:00Z</dcterms:created>
  <dcterms:modified xsi:type="dcterms:W3CDTF">2019-04-16T09:51:50Z</dcterms:modified>
</cp:coreProperties>
</file>