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1"/>
  </p:notesMasterIdLst>
  <p:sldIdLst>
    <p:sldId id="260" r:id="rId2"/>
    <p:sldId id="261" r:id="rId3"/>
    <p:sldId id="262" r:id="rId4"/>
    <p:sldId id="263" r:id="rId5"/>
    <p:sldId id="276" r:id="rId6"/>
    <p:sldId id="266" r:id="rId7"/>
    <p:sldId id="265" r:id="rId8"/>
    <p:sldId id="281" r:id="rId9"/>
    <p:sldId id="259" r:id="rId10"/>
    <p:sldId id="282" r:id="rId11"/>
    <p:sldId id="273" r:id="rId12"/>
    <p:sldId id="268" r:id="rId13"/>
    <p:sldId id="297" r:id="rId14"/>
    <p:sldId id="283" r:id="rId15"/>
    <p:sldId id="272" r:id="rId16"/>
    <p:sldId id="285" r:id="rId17"/>
    <p:sldId id="287" r:id="rId18"/>
    <p:sldId id="294" r:id="rId19"/>
    <p:sldId id="292" r:id="rId20"/>
    <p:sldId id="290" r:id="rId21"/>
    <p:sldId id="295" r:id="rId22"/>
    <p:sldId id="296" r:id="rId23"/>
    <p:sldId id="284" r:id="rId24"/>
    <p:sldId id="275" r:id="rId25"/>
    <p:sldId id="288" r:id="rId26"/>
    <p:sldId id="298" r:id="rId27"/>
    <p:sldId id="299" r:id="rId28"/>
    <p:sldId id="289" r:id="rId29"/>
    <p:sldId id="267" r:id="rId3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75" autoAdjust="0"/>
    <p:restoredTop sz="94660"/>
  </p:normalViewPr>
  <p:slideViewPr>
    <p:cSldViewPr snapToGrid="0">
      <p:cViewPr varScale="1">
        <p:scale>
          <a:sx n="87" d="100"/>
          <a:sy n="87" d="100"/>
        </p:scale>
        <p:origin x="389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DBC0291D-67AD-4536-B142-8C39BB2C08E7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BD9FE31-3310-4A7B-A0C6-08BEAE537792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880AD22-E625-41D6-9C05-39406AFCEA8E}" type="datetimeFigureOut">
              <a:rPr lang="en-US" smtClean="0"/>
              <a:t>4/16/2019</a:t>
            </a:fld>
            <a:endParaRPr lang="en-US"/>
          </a:p>
        </p:txBody>
      </p:sp>
      <p:sp>
        <p:nvSpPr>
          <p:cNvPr id="4" name="Slide Image Placeholder 3">
            <a:extLst>
              <a:ext uri="{FF2B5EF4-FFF2-40B4-BE49-F238E27FC236}">
                <a16:creationId xmlns:a16="http://schemas.microsoft.com/office/drawing/2014/main" id="{28114ED9-7AF6-4D2A-84DB-1B46719F80A5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>
            <a:extLst>
              <a:ext uri="{FF2B5EF4-FFF2-40B4-BE49-F238E27FC236}">
                <a16:creationId xmlns:a16="http://schemas.microsoft.com/office/drawing/2014/main" id="{028C35C6-39FC-4DF0-9096-708F8BA629D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9DCDC9-B40D-4E9C-81EC-412AADF1855A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23C4185-0D12-4321-BC31-DE039A1628C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5E90E22-716E-4D08-9634-0C6E346FA5DA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Need to understand where the energy is going, otherwise we can’t reconstruct what particles are coming out of batch collisions in the LJC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F497F74-D016-4638-ABCA-2E24163F027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763801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EM component comes from decaying pi and eta mesons that decay into photons and electrons. This </a:t>
            </a:r>
            <a:r>
              <a:rPr lang="en-US" sz="1200" b="0" i="0" u="none" strike="noStrike" kern="1200" baseline="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em</a:t>
            </a:r>
            <a:r>
              <a:rPr 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shower energy resolution is somewhat limited in current designs.</a:t>
            </a:r>
          </a:p>
          <a:p>
            <a:endParaRPr lang="en-US" sz="1200" b="0" i="0" u="none" strike="noStrike" kern="1200" baseline="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fluctuations in the </a:t>
            </a:r>
            <a:r>
              <a:rPr lang="en-US" sz="1200" b="0" i="0" u="none" strike="noStrike" kern="1200" baseline="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em</a:t>
            </a:r>
            <a:r>
              <a:rPr 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shower fraction dominate the hadronic energy resolution, making it difficult to reconstruct energy. Hard to tell what is the </a:t>
            </a:r>
            <a:r>
              <a:rPr lang="en-US" sz="1200" b="0" i="0" u="none" strike="noStrike" kern="1200" baseline="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em</a:t>
            </a:r>
            <a:r>
              <a:rPr 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and what is not the </a:t>
            </a:r>
            <a:r>
              <a:rPr lang="en-US" sz="1200" b="0" i="0" u="none" strike="noStrike" kern="1200" baseline="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em</a:t>
            </a:r>
            <a:r>
              <a:rPr 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component. (“invisible energy”)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F497F74-D016-4638-ABCA-2E24163F027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838075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2D63B2-1F39-4987-A680-712133B2581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E106EE5-1633-4C32-B3D9-44808BE92F8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5C50FDD-F5B8-45AB-BD2C-D34274722F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1A0DF8-1A61-4323-82C7-FA990C38302C}" type="datetimeFigureOut">
              <a:rPr lang="en-US" smtClean="0"/>
              <a:t>4/16/2019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84CE47A-7B87-497F-BDD5-B7E3319F99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F554DC6-4376-4008-80DF-96DBDE32DF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2082D-3F9D-43AB-A0E3-DC71E86631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3772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EE3940-8EEA-42D5-A7E5-AA557889EA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3B0FBB2-680A-4F5E-9FF3-AF3835EE145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C8AA63B-9135-4934-B882-117D3544C8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1A0DF8-1A61-4323-82C7-FA990C38302C}" type="datetimeFigureOut">
              <a:rPr lang="en-US" smtClean="0"/>
              <a:t>4/16/2019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B00E72C-D50F-491C-B2C1-A1265074AA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E9A388-58ED-41E7-996F-C7F7447A8C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2082D-3F9D-43AB-A0E3-DC71E86631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49937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43DFC8C-5B9C-4D95-9260-1631EA0BB29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7320707-DE71-4FAC-960B-8A4430A8C4C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E12049-54D3-450A-8BE7-55920508C4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1A0DF8-1A61-4323-82C7-FA990C38302C}" type="datetimeFigureOut">
              <a:rPr lang="en-US" smtClean="0"/>
              <a:t>4/16/2019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2E4E29B-586A-4DD2-97ED-FCF4F82793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540E0C7-45B3-4055-B2D7-5D9516A717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2082D-3F9D-43AB-A0E3-DC71E86631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546680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444815"/>
            <a:ext cx="10969139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4/16/2019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609600" y="3391125"/>
            <a:ext cx="36576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445877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581AE0-4354-449C-B34E-56B2CE4952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94CD07-FB8F-4112-BDC9-3249112932A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5BA0F97-DED4-4230-93A4-E518FE9316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1A0DF8-1A61-4323-82C7-FA990C38302C}" type="datetimeFigureOut">
              <a:rPr lang="en-US" smtClean="0"/>
              <a:t>4/16/2019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CACE350-B1E5-4985-9A20-3BFBD3BE49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6C2490C-FD58-4895-9232-E7D7B87581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2082D-3F9D-43AB-A0E3-DC71E86631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98279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CDFD3E-56A0-4203-A7B5-49EC97C101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D614BB0-0102-4C60-BF09-57907422AAB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9260EAF-E9AE-4B7B-BA6F-850826D582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1A0DF8-1A61-4323-82C7-FA990C38302C}" type="datetimeFigureOut">
              <a:rPr lang="en-US" smtClean="0"/>
              <a:t>4/16/2019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802F594-1EF7-4A26-9D26-D26C47C9DD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6A0303C-3ED9-4718-A560-97C4DB1F29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2082D-3F9D-43AB-A0E3-DC71E86631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72897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788C41-0D6E-447B-9FF6-AB194DC0D3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FBE74DF-DF5B-4C17-ABC8-88A034C9E7C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548DADF-F5E8-43B2-BB58-94C9EDCDD30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5810E7-2BDF-4B34-B0E5-AE11B10665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1A0DF8-1A61-4323-82C7-FA990C38302C}" type="datetimeFigureOut">
              <a:rPr lang="en-US" smtClean="0"/>
              <a:t>4/16/2019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0F91933-1020-4F72-A939-4C6936931F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D084B81-D404-4DCE-A0F3-1422F7652F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2082D-3F9D-43AB-A0E3-DC71E86631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26869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E65C34-44D0-4EAF-B63F-1841128073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6B55792-E5F8-42E3-A999-CAF0342532D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88CBEBD-C5EB-4F96-A78F-CDE3B797098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AADB9C2-DA15-4777-A814-4E2E5F8E261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EC63E26-314B-4553-83E6-89F6F8F2F80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9C88250-BB8D-4D1A-866C-2AE2B15634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1A0DF8-1A61-4323-82C7-FA990C38302C}" type="datetimeFigureOut">
              <a:rPr lang="en-US" smtClean="0"/>
              <a:t>4/16/2019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BD5A65C-54D1-4981-8012-164F077ED0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C0A7A6F-50C7-4DB9-86D1-7EA947D14C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2082D-3F9D-43AB-A0E3-DC71E86631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73732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FD304D-17A5-482B-BE96-ECD5F3D13C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AD6318E-929A-4FE0-B9C2-570D9D7253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1A0DF8-1A61-4323-82C7-FA990C38302C}" type="datetimeFigureOut">
              <a:rPr lang="en-US" smtClean="0"/>
              <a:t>4/16/2019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5BA21CF-37E0-4883-8B87-2E6C142D70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B70D1F7-851B-4DA3-BCC9-41302AD8A8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2082D-3F9D-43AB-A0E3-DC71E86631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90662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5D92731-B4C9-4654-AABE-1A523589FF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1A0DF8-1A61-4323-82C7-FA990C38302C}" type="datetimeFigureOut">
              <a:rPr lang="en-US" smtClean="0"/>
              <a:t>4/16/2019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2547BB9-CFA4-430B-A224-CFC8844DBF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41360E0-C2D2-4E7F-B919-17BA898E2F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2082D-3F9D-43AB-A0E3-DC71E86631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36829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703CD3-906A-4066-98BD-9158C3D49A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96EFE6E-1D9A-41D8-A5ED-10CA1DB61FC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046C2CC-8E70-4499-8801-2D45860D549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B3CF492-39EB-4D03-AE50-2DE62DA1CC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1A0DF8-1A61-4323-82C7-FA990C38302C}" type="datetimeFigureOut">
              <a:rPr lang="en-US" smtClean="0"/>
              <a:t>4/16/2019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D0DAB22-5198-4636-B3AB-092F3BD3E9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6F56C2C-D250-4F6C-AA62-3679C58600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2082D-3F9D-43AB-A0E3-DC71E86631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33634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5DD483-64FC-4016-8FF5-F25E1850C5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6B8B662-868F-4271-ACCC-1AC9C078A5E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16A83B2-77F9-4B3C-A953-78D5B805FFA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5C40B26-D172-4F7A-8E53-DABBF81ED9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1A0DF8-1A61-4323-82C7-FA990C38302C}" type="datetimeFigureOut">
              <a:rPr lang="en-US" smtClean="0"/>
              <a:t>4/16/2019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BD85B04-F157-47EF-9C02-2498BDDC58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0303676-6762-45BD-9ABF-3AD3D40EC0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2082D-3F9D-43AB-A0E3-DC71E86631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50988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A1DDE5F-07E9-4F5E-8026-3AC6A0969E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28EBEAE-4EDD-4330-8112-CDF33547DDD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49D9F12-8895-4F71-BEA6-7B3B14DF3FB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1A0DF8-1A61-4323-82C7-FA990C38302C}" type="datetimeFigureOut">
              <a:rPr lang="en-US" smtClean="0"/>
              <a:t>4/16/2019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FB9DCF1-C68B-406B-91B4-4BBE27A6053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B321BD8-69A8-4CE1-AC50-F0C916AE80B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A2082D-3F9D-43AB-A0E3-DC71E86631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38438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hyperlink" Target="https://arxiv.org/abs/1804.06913" TargetMode="Externa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4C523E-DEE5-4B6D-B533-9444C3E2CB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Dual-Readout Calorimetry Signal Analysis with Neural Networks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5890FD3-EA3D-4015-B63A-E57909F30866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4/16/2019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5C6F757-7277-4DE2-823B-48A52725B0D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Dual-Readout Calorimetry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8335539-A04E-43CF-96FA-3F42CA640A1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ADE84380-7A82-4EF1-8734-38283C7D0F4C}"/>
              </a:ext>
            </a:extLst>
          </p:cNvPr>
          <p:cNvSpPr>
            <a:spLocks noGrp="1"/>
          </p:cNvSpPr>
          <p:nvPr>
            <p:ph type="body" idx="10"/>
          </p:nvPr>
        </p:nvSpPr>
        <p:spPr>
          <a:xfrm>
            <a:off x="725979" y="3458096"/>
            <a:ext cx="3657600" cy="419653"/>
          </a:xfrm>
        </p:spPr>
        <p:txBody>
          <a:bodyPr/>
          <a:lstStyle/>
          <a:p>
            <a:r>
              <a:rPr lang="en-US" dirty="0"/>
              <a:t>Murali Saravanan</a:t>
            </a:r>
          </a:p>
        </p:txBody>
      </p:sp>
      <p:pic>
        <p:nvPicPr>
          <p:cNvPr id="1026" name="Picture 2" descr="Image result for texas tech logo">
            <a:extLst>
              <a:ext uri="{FF2B5EF4-FFF2-40B4-BE49-F238E27FC236}">
                <a16:creationId xmlns:a16="http://schemas.microsoft.com/office/drawing/2014/main" id="{EEED4918-1BAA-4173-ABE4-C0E547076E2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83236" y="4323635"/>
            <a:ext cx="996535" cy="11516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Image result for university of michigan logo">
            <a:extLst>
              <a:ext uri="{FF2B5EF4-FFF2-40B4-BE49-F238E27FC236}">
                <a16:creationId xmlns:a16="http://schemas.microsoft.com/office/drawing/2014/main" id="{8C881AF5-0E46-4C55-97EA-82A352902A2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92148" y="4323635"/>
            <a:ext cx="1413604" cy="10192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Image result for cornell logo">
            <a:extLst>
              <a:ext uri="{FF2B5EF4-FFF2-40B4-BE49-F238E27FC236}">
                <a16:creationId xmlns:a16="http://schemas.microsoft.com/office/drawing/2014/main" id="{AA931340-A63D-4AB2-875D-BBC132A1347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93585" y="4094922"/>
            <a:ext cx="1475620" cy="14756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6425781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EC63FB-8851-4E26-8CD1-97D9B6E775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 Pulse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416D159-6026-47BA-B05E-EFD45270DA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Vary Ratio between -25 and 25</a:t>
            </a:r>
          </a:p>
          <a:p>
            <a:r>
              <a:rPr lang="en-US" dirty="0"/>
              <a:t>Vary </a:t>
            </a:r>
            <a:r>
              <a:rPr lang="en-US" dirty="0" err="1"/>
              <a:t>Scint</a:t>
            </a:r>
            <a:r>
              <a:rPr lang="en-US" dirty="0"/>
              <a:t> Decay from 15ns to 50ns</a:t>
            </a:r>
          </a:p>
          <a:p>
            <a:r>
              <a:rPr lang="en-US" dirty="0"/>
              <a:t>1k-5k photoelectrons </a:t>
            </a:r>
          </a:p>
          <a:p>
            <a:r>
              <a:rPr lang="en-US" dirty="0"/>
              <a:t>30, 100, 300 bins</a:t>
            </a:r>
          </a:p>
          <a:p>
            <a:endParaRPr lang="en-US" dirty="0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D59FE22F-DC15-4EF0-984D-795BB34671B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94326" y="3844925"/>
            <a:ext cx="3629025" cy="2647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0D5B37C2-A150-46F8-BE3A-60EC5D44924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43042" y="881063"/>
            <a:ext cx="3695700" cy="2647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>
            <a:extLst>
              <a:ext uri="{FF2B5EF4-FFF2-40B4-BE49-F238E27FC236}">
                <a16:creationId xmlns:a16="http://schemas.microsoft.com/office/drawing/2014/main" id="{F2BC538D-01BC-4CCB-BA3D-EC1CC9441F3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0667" y="3844925"/>
            <a:ext cx="3600450" cy="2514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1F53251F-0F55-4F7F-81D4-B57157A3E17C}"/>
              </a:ext>
            </a:extLst>
          </p:cNvPr>
          <p:cNvSpPr txBox="1">
            <a:spLocks/>
          </p:cNvSpPr>
          <p:nvPr/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80106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60463AA1-0167-4922-BD36-A7160B8C01B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0783"/>
          <a:stretch/>
        </p:blipFill>
        <p:spPr bwMode="auto">
          <a:xfrm>
            <a:off x="1802789" y="-764931"/>
            <a:ext cx="847725" cy="80420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18" name="Picture 2">
            <a:extLst>
              <a:ext uri="{FF2B5EF4-FFF2-40B4-BE49-F238E27FC236}">
                <a16:creationId xmlns:a16="http://schemas.microsoft.com/office/drawing/2014/main" id="{40B54019-892D-475C-8F87-4F4BAB02C36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0" y="-76200"/>
            <a:ext cx="6591300" cy="6591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>
            <a:extLst>
              <a:ext uri="{FF2B5EF4-FFF2-40B4-BE49-F238E27FC236}">
                <a16:creationId xmlns:a16="http://schemas.microsoft.com/office/drawing/2014/main" id="{B2502E1E-1B9E-432A-92E0-1CC9634259C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2683" r="10259"/>
          <a:stretch/>
        </p:blipFill>
        <p:spPr bwMode="auto">
          <a:xfrm>
            <a:off x="2109421" y="6515100"/>
            <a:ext cx="7415579" cy="5429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2B500B89-5251-4722-80D4-874CC308E1B7}"/>
              </a:ext>
            </a:extLst>
          </p:cNvPr>
          <p:cNvSpPr txBox="1">
            <a:spLocks/>
          </p:cNvSpPr>
          <p:nvPr/>
        </p:nvSpPr>
        <p:spPr>
          <a:xfrm>
            <a:off x="11192345" y="6421437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457281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8BFA141-6CAB-499F-B2BD-EE11EAD94E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386862"/>
            <a:ext cx="10515600" cy="5790101"/>
          </a:xfrm>
        </p:spPr>
        <p:txBody>
          <a:bodyPr/>
          <a:lstStyle/>
          <a:p>
            <a:r>
              <a:rPr lang="en-US" dirty="0"/>
              <a:t>Vary digitizer </a:t>
            </a:r>
            <a:r>
              <a:rPr lang="en-US" dirty="0" err="1"/>
              <a:t>freq</a:t>
            </a:r>
            <a:r>
              <a:rPr lang="en-US" dirty="0"/>
              <a:t> and </a:t>
            </a:r>
            <a:r>
              <a:rPr lang="en-US" dirty="0" err="1"/>
              <a:t>photostatistics</a:t>
            </a:r>
            <a:endParaRPr lang="en-US" dirty="0"/>
          </a:p>
          <a:p>
            <a:pPr lvl="1"/>
            <a:r>
              <a:rPr lang="en-US" dirty="0"/>
              <a:t>30 bins, 5k</a:t>
            </a:r>
          </a:p>
          <a:p>
            <a:endParaRPr lang="en-US" dirty="0"/>
          </a:p>
        </p:txBody>
      </p:sp>
      <p:pic>
        <p:nvPicPr>
          <p:cNvPr id="9218" name="Picture 2">
            <a:extLst>
              <a:ext uri="{FF2B5EF4-FFF2-40B4-BE49-F238E27FC236}">
                <a16:creationId xmlns:a16="http://schemas.microsoft.com/office/drawing/2014/main" id="{AE51FD7C-27E9-4393-B4A5-9D12B07B1BC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2400" y="1100504"/>
            <a:ext cx="6067425" cy="5448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0" name="Picture 4">
            <a:extLst>
              <a:ext uri="{FF2B5EF4-FFF2-40B4-BE49-F238E27FC236}">
                <a16:creationId xmlns:a16="http://schemas.microsoft.com/office/drawing/2014/main" id="{739BC949-3703-42FE-BDAC-1B712A5EBC1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3600" y="1030898"/>
            <a:ext cx="6248400" cy="5467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D8C0DD58-31F8-4C93-9E28-EBAACB65F6AF}"/>
              </a:ext>
            </a:extLst>
          </p:cNvPr>
          <p:cNvSpPr txBox="1">
            <a:spLocks/>
          </p:cNvSpPr>
          <p:nvPr/>
        </p:nvSpPr>
        <p:spPr>
          <a:xfrm>
            <a:off x="11482491" y="6492875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068779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E5D014-809C-4B7B-9F81-105F83C439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Part I Conclusions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AA8A956-E41C-4E7B-83CE-DA4A6FFA4DC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Major dependence is on ratio and not scintillation decay time</a:t>
            </a:r>
          </a:p>
          <a:p>
            <a:r>
              <a:rPr lang="en-US" dirty="0"/>
              <a:t>Higher photoelectron count gives better results </a:t>
            </a:r>
          </a:p>
          <a:p>
            <a:pPr lvl="1"/>
            <a:r>
              <a:rPr lang="en-US" dirty="0"/>
              <a:t>Gradual change over 1k-5k photoelectrons range (no tipping point)</a:t>
            </a:r>
          </a:p>
          <a:p>
            <a:r>
              <a:rPr lang="en-US" dirty="0"/>
              <a:t>Higher digitizer </a:t>
            </a:r>
            <a:r>
              <a:rPr lang="en-US" dirty="0" err="1"/>
              <a:t>freq</a:t>
            </a:r>
            <a:r>
              <a:rPr lang="en-US" dirty="0"/>
              <a:t> ≠ better prediction</a:t>
            </a:r>
          </a:p>
          <a:p>
            <a:pPr lvl="1"/>
            <a:r>
              <a:rPr lang="en-US" dirty="0"/>
              <a:t>Low </a:t>
            </a:r>
            <a:r>
              <a:rPr lang="en-US" dirty="0" err="1"/>
              <a:t>freq</a:t>
            </a:r>
            <a:r>
              <a:rPr lang="en-US" dirty="0"/>
              <a:t> hides the effects of fluctuations</a:t>
            </a:r>
          </a:p>
          <a:p>
            <a:r>
              <a:rPr lang="en-US" dirty="0"/>
              <a:t>Scintillation prediction is much more stable than Cerenkov prediction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93235CA4-E44F-4196-85D9-BE296E3696EE}"/>
              </a:ext>
            </a:extLst>
          </p:cNvPr>
          <p:cNvSpPr txBox="1">
            <a:spLocks/>
          </p:cNvSpPr>
          <p:nvPr/>
        </p:nvSpPr>
        <p:spPr>
          <a:xfrm>
            <a:off x="8185376" y="6373934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7918391-D411-FE40-AAD7-861AE5233E0E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86586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4F6AAE-6B2A-41CF-B8BA-3FB6DFB5476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489317"/>
            <a:ext cx="9144000" cy="2387600"/>
          </a:xfrm>
        </p:spPr>
        <p:txBody>
          <a:bodyPr/>
          <a:lstStyle/>
          <a:p>
            <a:r>
              <a:rPr lang="en-US" dirty="0"/>
              <a:t>Part 2: Real Data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81DEEE4-1FF5-4AEB-A9BF-F316FACB24A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5565D57-EFEE-4C06-873D-755CCC5432D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429000"/>
            <a:ext cx="12192000" cy="3289005"/>
          </a:xfrm>
          <a:prstGeom prst="rect">
            <a:avLst/>
          </a:prstGeom>
        </p:spPr>
      </p:pic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7BA3D06B-2466-40FE-8F41-8D01FFE4ADFD}"/>
              </a:ext>
            </a:extLst>
          </p:cNvPr>
          <p:cNvSpPr txBox="1">
            <a:spLocks/>
          </p:cNvSpPr>
          <p:nvPr/>
        </p:nvSpPr>
        <p:spPr>
          <a:xfrm>
            <a:off x="8185376" y="6365142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7918391-D411-FE40-AAD7-861AE5233E0E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185105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222690-FC11-4973-A6F3-E09ECF39F8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Real Data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5D12FCE-6569-4E36-ABCF-4C57C5E1CB0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response of Ce-doped silica fibers exposed to electrons in the 20–200-GeV</a:t>
            </a:r>
          </a:p>
          <a:p>
            <a:r>
              <a:rPr lang="en-US" dirty="0"/>
              <a:t>What does a realistic pulse look like? What is the actual ratio of C/S? Expected photoelectron count?</a:t>
            </a: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130EDB57-2946-41E2-B6A7-F61360B6F7B4}"/>
              </a:ext>
            </a:extLst>
          </p:cNvPr>
          <p:cNvSpPr txBox="1">
            <a:spLocks/>
          </p:cNvSpPr>
          <p:nvPr/>
        </p:nvSpPr>
        <p:spPr>
          <a:xfrm>
            <a:off x="8185376" y="6365142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7918391-D411-FE40-AAD7-861AE5233E0E}" type="slidenum">
              <a:rPr lang="en-US" smtClean="0"/>
              <a:pPr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674732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CE0C18-78C1-4864-A0B0-DC6A261261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Average Pulse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394C200A-BDA6-45F9-A331-7BA5F26FCD6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404"/>
          <a:stretch/>
        </p:blipFill>
        <p:spPr bwMode="auto">
          <a:xfrm>
            <a:off x="1194655" y="2517165"/>
            <a:ext cx="3629025" cy="23186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DF71E943-CF01-42E7-ABA9-AC01B7561FD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0" y="1591530"/>
            <a:ext cx="4901345" cy="4901345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5C9CA8A0-2605-40C2-B000-4D1C8A32DC45}"/>
              </a:ext>
            </a:extLst>
          </p:cNvPr>
          <p:cNvSpPr txBox="1"/>
          <p:nvPr/>
        </p:nvSpPr>
        <p:spPr>
          <a:xfrm>
            <a:off x="1194655" y="2118946"/>
            <a:ext cx="36938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200 GeV Pulse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C2AB966-2B24-43D9-BAAC-1A7F88DCD339}"/>
              </a:ext>
            </a:extLst>
          </p:cNvPr>
          <p:cNvSpPr txBox="1"/>
          <p:nvPr/>
        </p:nvSpPr>
        <p:spPr>
          <a:xfrm>
            <a:off x="152793" y="6492875"/>
            <a:ext cx="477150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[1] Cova, Francesca, et al.  </a:t>
            </a:r>
            <a:r>
              <a:rPr lang="en-US" sz="1200" i="1" dirty="0"/>
              <a:t>Physical Review Applied</a:t>
            </a:r>
            <a:r>
              <a:rPr lang="en-US" sz="1200" dirty="0"/>
              <a:t> 11.2 (2019): 024036.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F412B4F-B85D-4233-AA69-08BEE35483BF}"/>
              </a:ext>
            </a:extLst>
          </p:cNvPr>
          <p:cNvSpPr txBox="1"/>
          <p:nvPr/>
        </p:nvSpPr>
        <p:spPr>
          <a:xfrm rot="10800000">
            <a:off x="919989" y="2804588"/>
            <a:ext cx="346249" cy="1743756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en-US" sz="1050" dirty="0"/>
              <a:t>PMT Voltage (arbitrary Units)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46FF956-186A-42EA-89A2-5279FB5DC5FE}"/>
              </a:ext>
            </a:extLst>
          </p:cNvPr>
          <p:cNvSpPr txBox="1"/>
          <p:nvPr/>
        </p:nvSpPr>
        <p:spPr>
          <a:xfrm>
            <a:off x="2377440" y="4864655"/>
            <a:ext cx="14131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Sample number</a:t>
            </a:r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FBB0F4C1-AB8C-48D0-9E95-1DD4EC83CB81}"/>
              </a:ext>
            </a:extLst>
          </p:cNvPr>
          <p:cNvSpPr txBox="1">
            <a:spLocks/>
          </p:cNvSpPr>
          <p:nvPr/>
        </p:nvSpPr>
        <p:spPr>
          <a:xfrm>
            <a:off x="8185376" y="6365142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7918391-D411-FE40-AAD7-861AE5233E0E}" type="slidenum">
              <a:rPr lang="en-US" smtClean="0"/>
              <a:pPr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451414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BFE1C8-E024-45F8-9D66-2B3B748061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Photoelectron Count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E3D34C9-AB79-4776-AF96-6CB278B7E6E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7.5k for Cerenkov, 30k for Scintillation (ratio=-4)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23CAF4B-E6DB-4699-8FE1-8890F688B83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34307" y="2289978"/>
            <a:ext cx="8323385" cy="4202897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37A9B993-C58C-49CE-BA0E-955E3A54C375}"/>
              </a:ext>
            </a:extLst>
          </p:cNvPr>
          <p:cNvSpPr txBox="1"/>
          <p:nvPr/>
        </p:nvSpPr>
        <p:spPr>
          <a:xfrm>
            <a:off x="152793" y="6492875"/>
            <a:ext cx="477150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[1] Cova, Francesca, et al.  </a:t>
            </a:r>
            <a:r>
              <a:rPr lang="en-US" sz="1200" i="1" dirty="0"/>
              <a:t>Physical Review Applied</a:t>
            </a:r>
            <a:r>
              <a:rPr lang="en-US" sz="1200" dirty="0"/>
              <a:t> 11.2 (2019): 024036.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6A50E83-436F-4D21-8830-F22DBB7DA8C0}"/>
              </a:ext>
            </a:extLst>
          </p:cNvPr>
          <p:cNvSpPr txBox="1">
            <a:spLocks/>
          </p:cNvSpPr>
          <p:nvPr/>
        </p:nvSpPr>
        <p:spPr>
          <a:xfrm>
            <a:off x="8185376" y="6365142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7918391-D411-FE40-AAD7-861AE5233E0E}" type="slidenum">
              <a:rPr lang="en-US" smtClean="0"/>
              <a:pPr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804580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60463AA1-0167-4922-BD36-A7160B8C01B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0783"/>
          <a:stretch/>
        </p:blipFill>
        <p:spPr bwMode="auto">
          <a:xfrm>
            <a:off x="1802789" y="-764931"/>
            <a:ext cx="847725" cy="80420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18" name="Picture 2">
            <a:extLst>
              <a:ext uri="{FF2B5EF4-FFF2-40B4-BE49-F238E27FC236}">
                <a16:creationId xmlns:a16="http://schemas.microsoft.com/office/drawing/2014/main" id="{40B54019-892D-475C-8F87-4F4BAB02C36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0" y="-76200"/>
            <a:ext cx="6591300" cy="6591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>
            <a:extLst>
              <a:ext uri="{FF2B5EF4-FFF2-40B4-BE49-F238E27FC236}">
                <a16:creationId xmlns:a16="http://schemas.microsoft.com/office/drawing/2014/main" id="{B2502E1E-1B9E-432A-92E0-1CC9634259C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2683" r="10259"/>
          <a:stretch/>
        </p:blipFill>
        <p:spPr bwMode="auto">
          <a:xfrm>
            <a:off x="2109421" y="6515100"/>
            <a:ext cx="7415579" cy="5429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1CA0F721-900C-47BD-831E-E4E1705793A6}"/>
              </a:ext>
            </a:extLst>
          </p:cNvPr>
          <p:cNvCxnSpPr/>
          <p:nvPr/>
        </p:nvCxnSpPr>
        <p:spPr>
          <a:xfrm flipH="1">
            <a:off x="9592408" y="3543300"/>
            <a:ext cx="1943100" cy="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24BBB40D-52F5-447C-AD1A-8A3CA72B295E}"/>
              </a:ext>
            </a:extLst>
          </p:cNvPr>
          <p:cNvCxnSpPr/>
          <p:nvPr/>
        </p:nvCxnSpPr>
        <p:spPr>
          <a:xfrm flipH="1">
            <a:off x="9592408" y="4108939"/>
            <a:ext cx="1943100" cy="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80808059-FE13-477E-8CC2-8520AA7B18BB}"/>
              </a:ext>
            </a:extLst>
          </p:cNvPr>
          <p:cNvSpPr txBox="1">
            <a:spLocks/>
          </p:cNvSpPr>
          <p:nvPr/>
        </p:nvSpPr>
        <p:spPr>
          <a:xfrm>
            <a:off x="10823068" y="6332537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7918391-D411-FE40-AAD7-861AE5233E0E}" type="slidenum">
              <a:rPr lang="en-US" smtClean="0"/>
              <a:pPr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743256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528215-2B02-4522-A330-F6BD7F792A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Monte Carlo results in this area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EBFA33F-F574-4105-A9C4-5235640DF4A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5257800" cy="4351338"/>
          </a:xfrm>
        </p:spPr>
        <p:txBody>
          <a:bodyPr/>
          <a:lstStyle/>
          <a:p>
            <a:r>
              <a:rPr lang="en-US" dirty="0"/>
              <a:t>With 5,000 photoelectrons and 100 bins, possibility of less than 1% error</a:t>
            </a:r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15D6AAE6-C9CF-49A4-B971-A559309D59B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34075" y="1277144"/>
            <a:ext cx="6067425" cy="5448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9CF95502-4FD5-4366-810C-04A900F8C0D9}"/>
              </a:ext>
            </a:extLst>
          </p:cNvPr>
          <p:cNvSpPr txBox="1">
            <a:spLocks/>
          </p:cNvSpPr>
          <p:nvPr/>
        </p:nvSpPr>
        <p:spPr>
          <a:xfrm>
            <a:off x="11750788" y="6542881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7918391-D411-FE40-AAD7-861AE5233E0E}" type="slidenum">
              <a:rPr lang="en-US" smtClean="0"/>
              <a:pPr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24771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2AA210-050B-4D57-AC1B-1EFAA45DB7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Overview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EC1ABC7-5169-46C0-B967-E7A7EA163FC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Dual-Readout Calorimetry Recap</a:t>
            </a:r>
          </a:p>
          <a:p>
            <a:r>
              <a:rPr lang="en-US" dirty="0"/>
              <a:t>Current Results</a:t>
            </a:r>
          </a:p>
          <a:p>
            <a:pPr lvl="1"/>
            <a:r>
              <a:rPr lang="en-US" dirty="0"/>
              <a:t>Part I: Monte Carlo Simulations</a:t>
            </a:r>
          </a:p>
          <a:p>
            <a:pPr lvl="1"/>
            <a:r>
              <a:rPr lang="en-US" dirty="0"/>
              <a:t>Part II: Real Data</a:t>
            </a:r>
          </a:p>
          <a:p>
            <a:pPr lvl="1"/>
            <a:r>
              <a:rPr lang="en-US" dirty="0"/>
              <a:t>Part III: hls4ml</a:t>
            </a:r>
          </a:p>
          <a:p>
            <a:r>
              <a:rPr lang="en-US" dirty="0"/>
              <a:t>Future Steps</a:t>
            </a:r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CC4FE8E-297D-45D4-99F9-409234CB858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4BFD808-6B56-4447-9401-2398D08EE3C0}" type="datetime1">
              <a:rPr lang="en-US" smtClean="0"/>
              <a:pPr/>
              <a:t>4/16/2019</a:t>
            </a:fld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AA857A7-B3CF-4E20-9F10-3AF811242D6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082045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43F4FA-F2F7-4572-8F31-6612DB1B9A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Real Data NN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39D4CAB-E306-4E63-BF64-DA4E8EB0D41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 progress!</a:t>
            </a:r>
          </a:p>
          <a:p>
            <a:r>
              <a:rPr lang="en-US" dirty="0"/>
              <a:t>Need to consistently clean data</a:t>
            </a: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3EF0155A-C965-4625-A7C1-26EFB3DD6EC1}"/>
              </a:ext>
            </a:extLst>
          </p:cNvPr>
          <p:cNvSpPr txBox="1">
            <a:spLocks/>
          </p:cNvSpPr>
          <p:nvPr/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7918391-D411-FE40-AAD7-861AE5233E0E}" type="slidenum">
              <a:rPr lang="en-US" smtClean="0"/>
              <a:pPr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673275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4936B2-DAD1-4483-8035-3D249EA8204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Part 3: Implementation on FPGAs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21C272D-7FF6-499F-855B-0BDF8D16214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8D970502-330B-4945-94C4-E9A25271733B}"/>
              </a:ext>
            </a:extLst>
          </p:cNvPr>
          <p:cNvSpPr txBox="1">
            <a:spLocks/>
          </p:cNvSpPr>
          <p:nvPr/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7918391-D411-FE40-AAD7-861AE5233E0E}" type="slidenum">
              <a:rPr lang="en-US" smtClean="0"/>
              <a:pPr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039673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81842B-4DD5-4DBC-8219-E0B31D4C82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 to FPGAs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2D9AC15-E5BB-4599-91F4-3D9D16C140F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Multiplier Units </a:t>
            </a:r>
          </a:p>
          <a:p>
            <a:pPr lvl="1"/>
            <a:r>
              <a:rPr lang="en-US" dirty="0"/>
              <a:t>Does arithmetic</a:t>
            </a:r>
          </a:p>
          <a:p>
            <a:r>
              <a:rPr lang="en-US" dirty="0"/>
              <a:t>Flip Flops</a:t>
            </a:r>
          </a:p>
          <a:p>
            <a:pPr lvl="1"/>
            <a:r>
              <a:rPr lang="en-US" dirty="0"/>
              <a:t>Short term memory registers</a:t>
            </a:r>
          </a:p>
          <a:p>
            <a:endParaRPr lang="en-US" dirty="0"/>
          </a:p>
          <a:p>
            <a:r>
              <a:rPr lang="en-US" dirty="0"/>
              <a:t>Wire algorithms into board</a:t>
            </a:r>
          </a:p>
          <a:p>
            <a:r>
              <a:rPr lang="en-US" dirty="0"/>
              <a:t>High Level Synthesis (HLS) is the language that Xilinx FPGAs use</a:t>
            </a: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AE680721-87DA-4816-B8C3-8471A7AD9DC2}"/>
              </a:ext>
            </a:extLst>
          </p:cNvPr>
          <p:cNvSpPr txBox="1">
            <a:spLocks/>
          </p:cNvSpPr>
          <p:nvPr/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7918391-D411-FE40-AAD7-861AE5233E0E}" type="slidenum">
              <a:rPr lang="en-US" smtClean="0"/>
              <a:pPr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425465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9D0243-13E6-4EC1-9768-2CB1CD4231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hls4ml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791C098-CD82-4AFB-B6F3-33D7EB09EB4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75155"/>
            <a:ext cx="10515600" cy="4351338"/>
          </a:xfrm>
        </p:spPr>
        <p:txBody>
          <a:bodyPr/>
          <a:lstStyle/>
          <a:p>
            <a:r>
              <a:rPr lang="en-US" dirty="0"/>
              <a:t>Takes NN and creates HLS implantation that provides resource usage estimates</a:t>
            </a:r>
          </a:p>
          <a:p>
            <a:endParaRPr lang="en-US" dirty="0"/>
          </a:p>
          <a:p>
            <a:r>
              <a:rPr lang="en-US" dirty="0"/>
              <a:t>Up to 6,000 parallel operations=# of multiplication units=max # of nodes and weights in NN if we aim for one clock cycle per analysis</a:t>
            </a:r>
          </a:p>
          <a:p>
            <a:endParaRPr lang="en-US" dirty="0"/>
          </a:p>
          <a:p>
            <a:r>
              <a:rPr lang="en-US" dirty="0"/>
              <a:t>Can trade latency for lower resource usage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5844D97-8540-45F5-937A-08ABA5B146DF}"/>
              </a:ext>
            </a:extLst>
          </p:cNvPr>
          <p:cNvSpPr txBox="1"/>
          <p:nvPr/>
        </p:nvSpPr>
        <p:spPr>
          <a:xfrm>
            <a:off x="186043" y="6492875"/>
            <a:ext cx="4771505" cy="3770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[2] J.M. Duarte </a:t>
            </a:r>
            <a:r>
              <a:rPr lang="en-US" sz="1000" i="1" dirty="0"/>
              <a:t>et al.</a:t>
            </a:r>
            <a:r>
              <a:rPr lang="en-US" sz="1000" dirty="0"/>
              <a:t>, </a:t>
            </a:r>
            <a:r>
              <a:rPr lang="en-US" sz="1000" dirty="0">
                <a:hlinkClick r:id="rId2"/>
              </a:rPr>
              <a:t>arXiv:1804.06913</a:t>
            </a:r>
            <a:r>
              <a:rPr lang="en-US" sz="1000" dirty="0"/>
              <a:t>, April 2018.</a:t>
            </a:r>
          </a:p>
          <a:p>
            <a:endParaRPr lang="en-US" sz="800" dirty="0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3E4A54F2-7539-44BD-9330-1D0C3F834EFB}"/>
              </a:ext>
            </a:extLst>
          </p:cNvPr>
          <p:cNvSpPr txBox="1">
            <a:spLocks/>
          </p:cNvSpPr>
          <p:nvPr/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7918391-D411-FE40-AAD7-861AE5233E0E}" type="slidenum">
              <a:rPr lang="en-US" smtClean="0"/>
              <a:pPr/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879272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6AA943-0661-4E78-A855-D1E6470CC0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Preliminary Results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DE6A1ED-0C3F-4683-A82F-EF3204C23D7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100 bin Model with 5ns goal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153472C-147E-490F-8761-54145DF8042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99289" y="2507334"/>
            <a:ext cx="5993422" cy="4120478"/>
          </a:xfrm>
          <a:prstGeom prst="rect">
            <a:avLst/>
          </a:prstGeom>
        </p:spPr>
      </p:pic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2F00AE88-BAA3-4683-B19A-3E7B37B0C894}"/>
              </a:ext>
            </a:extLst>
          </p:cNvPr>
          <p:cNvSpPr txBox="1">
            <a:spLocks/>
          </p:cNvSpPr>
          <p:nvPr/>
        </p:nvSpPr>
        <p:spPr>
          <a:xfrm>
            <a:off x="11289061" y="6445249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7918391-D411-FE40-AAD7-861AE5233E0E}" type="slidenum">
              <a:rPr lang="en-US" smtClean="0"/>
              <a:pPr/>
              <a:t>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323798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3CF624-1399-4BA5-9DA7-4B3267595C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Preliminary Results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3441C0B-B6BB-4CDE-BC85-6A4F7D4285B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hls4ml in general provides an overestimate of resource usage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Can prune unnecessary nodes from intermediate layer to decrease resource usage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9794A7C-7169-4469-95D9-D6C2E648DDA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45011"/>
          <a:stretch/>
        </p:blipFill>
        <p:spPr>
          <a:xfrm>
            <a:off x="2148254" y="2337960"/>
            <a:ext cx="7772400" cy="2974975"/>
          </a:xfrm>
          <a:prstGeom prst="rect">
            <a:avLst/>
          </a:prstGeom>
        </p:spPr>
      </p:pic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62F98531-D82B-45D6-8E27-D76E6A8EBBA3}"/>
              </a:ext>
            </a:extLst>
          </p:cNvPr>
          <p:cNvSpPr txBox="1">
            <a:spLocks/>
          </p:cNvSpPr>
          <p:nvPr/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7918391-D411-FE40-AAD7-861AE5233E0E}" type="slidenum">
              <a:rPr lang="en-US" smtClean="0"/>
              <a:pPr/>
              <a:t>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705492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B980C3-03C4-4FC1-8FEA-CC91A26ED5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Project Conclusions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380CD58-840F-422D-8D15-1BBF46C527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Dual Readout Calorimetry is promising for improving resolution of </a:t>
            </a:r>
            <a:r>
              <a:rPr lang="en-US" dirty="0" err="1"/>
              <a:t>em</a:t>
            </a:r>
            <a:r>
              <a:rPr lang="en-US" dirty="0"/>
              <a:t>-portion of hadronic energy on an event-by-event basis</a:t>
            </a:r>
          </a:p>
          <a:p>
            <a:r>
              <a:rPr lang="en-US" dirty="0"/>
              <a:t>Neural Networks can be implemented into FPGAs for low latency inference in </a:t>
            </a:r>
            <a:r>
              <a:rPr lang="en-US" b="1" dirty="0"/>
              <a:t>single channel </a:t>
            </a:r>
            <a:r>
              <a:rPr lang="en-US" dirty="0"/>
              <a:t>dual readout </a:t>
            </a:r>
            <a:r>
              <a:rPr lang="en-US" dirty="0" err="1"/>
              <a:t>calo</a:t>
            </a:r>
            <a:endParaRPr lang="en-US" dirty="0"/>
          </a:p>
          <a:p>
            <a:pPr lvl="1"/>
            <a:r>
              <a:rPr lang="en-US" dirty="0"/>
              <a:t>Small networks are adequate </a:t>
            </a:r>
          </a:p>
          <a:p>
            <a:r>
              <a:rPr lang="en-US" dirty="0"/>
              <a:t>Simulated performance of NNs can be used to inform the geometry/construction of the calorimeters and the associated hardware</a:t>
            </a:r>
          </a:p>
          <a:p>
            <a:endParaRPr lang="en-US" b="1" dirty="0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0CB80865-4B06-45A5-AF06-E63EF9434FB2}"/>
              </a:ext>
            </a:extLst>
          </p:cNvPr>
          <p:cNvSpPr txBox="1">
            <a:spLocks/>
          </p:cNvSpPr>
          <p:nvPr/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7918391-D411-FE40-AAD7-861AE5233E0E}" type="slidenum">
              <a:rPr lang="en-US" smtClean="0"/>
              <a:pPr/>
              <a:t>26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392097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B980C3-03C4-4FC1-8FEA-CC91A26ED5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Project Conclusions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D5AF515-0F23-4B3F-BA5A-C43C24E95990}"/>
              </a:ext>
            </a:extLst>
          </p:cNvPr>
          <p:cNvSpPr txBox="1"/>
          <p:nvPr/>
        </p:nvSpPr>
        <p:spPr>
          <a:xfrm>
            <a:off x="838201" y="2726446"/>
            <a:ext cx="10442170" cy="1200329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>
                <a:solidFill>
                  <a:srgbClr val="FF0000"/>
                </a:solidFill>
              </a:rPr>
              <a:t>Single Channel Dual Readout Calorimetry can work thanks to Neural Networks</a:t>
            </a:r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66BA1E65-D924-426F-8FDD-8DA584AF49AD}"/>
              </a:ext>
            </a:extLst>
          </p:cNvPr>
          <p:cNvSpPr txBox="1">
            <a:spLocks/>
          </p:cNvSpPr>
          <p:nvPr/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7918391-D411-FE40-AAD7-861AE5233E0E}" type="slidenum">
              <a:rPr lang="en-US" smtClean="0"/>
              <a:pPr/>
              <a:t>27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841564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1C41E9-D647-4B28-BE18-BFF77DCFFD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Future Steps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03F4BA-81AE-4764-98AA-98CF911A21F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Produce NN results on real data</a:t>
            </a:r>
          </a:p>
          <a:p>
            <a:r>
              <a:rPr lang="en-US" dirty="0"/>
              <a:t>Look at implementation on real FPGA</a:t>
            </a:r>
          </a:p>
          <a:p>
            <a:endParaRPr lang="en-US" dirty="0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F0BA24BA-0CC7-4EDE-9724-6F1F94DB10D6}"/>
              </a:ext>
            </a:extLst>
          </p:cNvPr>
          <p:cNvSpPr txBox="1">
            <a:spLocks/>
          </p:cNvSpPr>
          <p:nvPr/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7918391-D411-FE40-AAD7-861AE5233E0E}" type="slidenum">
              <a:rPr lang="en-US" smtClean="0"/>
              <a:pPr/>
              <a:t>28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080009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410F66-B21D-49AE-A158-15898A834E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Questions?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6D04B3F-E00A-41FC-B4C1-AE13C3E49BCF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4/16/2019</a:t>
            </a:fld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ADE2DD5-D310-4A02-BBF6-79FFA7028F7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29</a:t>
            </a:fld>
            <a:endParaRPr lang="en-US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DA04DF30-3210-4F68-8039-07C0A984AB9B}"/>
              </a:ext>
            </a:extLst>
          </p:cNvPr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69222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42F6A7-7749-418A-82D9-8C61E9A5CD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LHC and Calorimetry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12BB2E-16BC-45F3-A085-E6C7F899C0A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Calorimeters are responsible for energy measurement in ATLAS, CMS, and various particle detectors</a:t>
            </a:r>
          </a:p>
          <a:p>
            <a:endParaRPr lang="en-US" dirty="0"/>
          </a:p>
          <a:p>
            <a:r>
              <a:rPr lang="en-US" b="1" dirty="0"/>
              <a:t>Hadronic</a:t>
            </a:r>
            <a:r>
              <a:rPr lang="en-US" dirty="0"/>
              <a:t> and Electromagnetic Calorimetry</a:t>
            </a:r>
          </a:p>
          <a:p>
            <a:pPr marL="448056" lvl="1" indent="0">
              <a:buNone/>
            </a:pPr>
            <a:r>
              <a:rPr lang="en-US" sz="2800" dirty="0"/>
              <a:t>	  protons, </a:t>
            </a:r>
            <a:r>
              <a:rPr lang="en-US" sz="2800" dirty="0" err="1"/>
              <a:t>pions</a:t>
            </a:r>
            <a:r>
              <a:rPr lang="en-US" sz="2800" dirty="0"/>
              <a:t>, and fragmenting quarks and gluons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D6328F2-72F6-45B5-9CDA-EFEC4FFFE0D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4BFD808-6B56-4447-9401-2398D08EE3C0}" type="datetime1">
              <a:rPr lang="en-US" smtClean="0"/>
              <a:pPr/>
              <a:t>4/16/2019</a:t>
            </a:fld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938A245-C58D-49A7-B64E-4A78C10C3A8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13" name="Arrow: Bent-Up 12">
            <a:extLst>
              <a:ext uri="{FF2B5EF4-FFF2-40B4-BE49-F238E27FC236}">
                <a16:creationId xmlns:a16="http://schemas.microsoft.com/office/drawing/2014/main" id="{A17D1D97-967B-4DCA-B3C5-12F545BAFB6B}"/>
              </a:ext>
            </a:extLst>
          </p:cNvPr>
          <p:cNvSpPr/>
          <p:nvPr/>
        </p:nvSpPr>
        <p:spPr>
          <a:xfrm rot="5400000">
            <a:off x="1598558" y="3649250"/>
            <a:ext cx="246888" cy="457200"/>
          </a:xfrm>
          <a:prstGeom prst="bentUpArrow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17326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15F2C1-C6BD-4ABB-9227-8D5F0AF593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Hadronic Calorimetry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CE540C8-1A8F-4BB4-9F8F-7841BFF3DE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Measure </a:t>
            </a:r>
            <a:r>
              <a:rPr lang="en-US" dirty="0" err="1"/>
              <a:t>em</a:t>
            </a:r>
            <a:r>
              <a:rPr lang="en-US" dirty="0"/>
              <a:t> and non-</a:t>
            </a:r>
            <a:r>
              <a:rPr lang="en-US" dirty="0" err="1"/>
              <a:t>em</a:t>
            </a:r>
            <a:r>
              <a:rPr lang="en-US" dirty="0"/>
              <a:t> components</a:t>
            </a:r>
          </a:p>
          <a:p>
            <a:pPr lvl="1"/>
            <a:r>
              <a:rPr lang="en-US" dirty="0"/>
              <a:t>Huge fluctuations in </a:t>
            </a:r>
            <a:r>
              <a:rPr lang="en-US" dirty="0" err="1"/>
              <a:t>em</a:t>
            </a:r>
            <a:r>
              <a:rPr lang="en-US" dirty="0"/>
              <a:t> component (up to 40%) on event-by-event basis</a:t>
            </a:r>
          </a:p>
          <a:p>
            <a:endParaRPr lang="en-US" dirty="0"/>
          </a:p>
          <a:p>
            <a:r>
              <a:rPr lang="en-US" dirty="0"/>
              <a:t>Different calorimeter materials respond to </a:t>
            </a:r>
            <a:r>
              <a:rPr lang="en-US" dirty="0" err="1"/>
              <a:t>em</a:t>
            </a:r>
            <a:r>
              <a:rPr lang="en-US" dirty="0"/>
              <a:t> and non-</a:t>
            </a:r>
            <a:r>
              <a:rPr lang="en-US" dirty="0" err="1"/>
              <a:t>em</a:t>
            </a:r>
            <a:r>
              <a:rPr lang="en-US" dirty="0"/>
              <a:t> differently. Use response curves but this works on average</a:t>
            </a:r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B4A0FF7-B330-4B77-BC70-CD32EF11D56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4BFD808-6B56-4447-9401-2398D08EE3C0}" type="datetime1">
              <a:rPr lang="en-US" smtClean="0"/>
              <a:pPr/>
              <a:t>4/16/2019</a:t>
            </a:fld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A891AC-B426-4EEA-B1B3-0C82EFEF269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70164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AF1694-1AF0-4A9B-BB79-260018C4A1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Dual Readout Calorimetry Recap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6CEEE5-EC8C-4ABE-9447-28BD5F40794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Measure both Cerenkov and Scintillation radiation to achieve </a:t>
            </a:r>
            <a:r>
              <a:rPr lang="en-US" dirty="0" err="1"/>
              <a:t>em</a:t>
            </a:r>
            <a:r>
              <a:rPr lang="en-US" dirty="0"/>
              <a:t> energy resolution on event-by-event basis</a:t>
            </a:r>
          </a:p>
          <a:p>
            <a:pPr lvl="1"/>
            <a:r>
              <a:rPr lang="en-US" dirty="0"/>
              <a:t>Amount of Cerenkov/</a:t>
            </a:r>
            <a:r>
              <a:rPr lang="en-US" dirty="0" err="1"/>
              <a:t>Scint</a:t>
            </a:r>
            <a:r>
              <a:rPr lang="en-US" dirty="0"/>
              <a:t> light can be tweaked by materials and geometry of physical calorimeter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r>
              <a:rPr lang="en-US" dirty="0"/>
              <a:t>Huge improvement for hadronic energy resolution, would be useful in future colliders (FCC, ILC, CLIC)</a:t>
            </a:r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F1019B8-95CF-4B22-B61E-BE3FBEED76F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4BFD808-6B56-4447-9401-2398D08EE3C0}" type="datetime1">
              <a:rPr lang="en-US" smtClean="0"/>
              <a:pPr/>
              <a:t>4/16/2019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C4E004A-7A82-47AF-AA3F-2D528BDF908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D94B0E9-1566-4CF5-89D3-2168E5C75DC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36366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823646-F8DB-4593-AAC7-078FC8CFBF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Single Channel Readout?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1801D8A-9ED4-408D-A553-EB9F92E6532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67931"/>
            <a:ext cx="10515600" cy="4351338"/>
          </a:xfrm>
        </p:spPr>
        <p:txBody>
          <a:bodyPr/>
          <a:lstStyle/>
          <a:p>
            <a:r>
              <a:rPr lang="en-US" dirty="0"/>
              <a:t>Single Channel saves overhead</a:t>
            </a:r>
          </a:p>
          <a:p>
            <a:r>
              <a:rPr lang="en-US" dirty="0"/>
              <a:t>Four parameters vary</a:t>
            </a:r>
          </a:p>
          <a:p>
            <a:pPr marL="962406" lvl="1" indent="-514350">
              <a:buFont typeface="+mj-lt"/>
              <a:buAutoNum type="arabicPeriod"/>
            </a:pPr>
            <a:r>
              <a:rPr lang="en-US" dirty="0">
                <a:solidFill>
                  <a:srgbClr val="FF0000"/>
                </a:solidFill>
              </a:rPr>
              <a:t>Ratio of Cerenkov/Scintillation Radiation (Area)</a:t>
            </a:r>
          </a:p>
          <a:p>
            <a:pPr marL="962406" lvl="1" indent="-514350">
              <a:buFont typeface="+mj-lt"/>
              <a:buAutoNum type="arabicPeriod"/>
            </a:pPr>
            <a:r>
              <a:rPr lang="en-US" dirty="0">
                <a:solidFill>
                  <a:srgbClr val="FF0000"/>
                </a:solidFill>
              </a:rPr>
              <a:t>Scintillation Decay Rate</a:t>
            </a:r>
          </a:p>
          <a:p>
            <a:pPr marL="962406" lvl="1" indent="-514350">
              <a:buFont typeface="+mj-lt"/>
              <a:buAutoNum type="arabicPeriod"/>
            </a:pPr>
            <a:r>
              <a:rPr lang="en-US" dirty="0"/>
              <a:t>Photoelectron Count</a:t>
            </a:r>
          </a:p>
          <a:p>
            <a:pPr marL="962406" lvl="1" indent="-514350">
              <a:buFont typeface="+mj-lt"/>
              <a:buAutoNum type="arabicPeriod"/>
            </a:pPr>
            <a:r>
              <a:rPr lang="en-US" dirty="0"/>
              <a:t>Digitizer Freq/Bin Number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5A7891-7F58-47B3-8358-1A1D4D50990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4BFD808-6B56-4447-9401-2398D08EE3C0}" type="datetime1">
              <a:rPr lang="en-US" smtClean="0"/>
              <a:pPr/>
              <a:t>4/16/2019</a:t>
            </a:fld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B92E12F-F3B4-4364-8F0D-2AD22F7B32B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6896DFC-6696-4CAC-9E9F-490D933A2ED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79780" y="4184178"/>
            <a:ext cx="4133339" cy="2537297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372779B6-5DAB-4FD4-9B93-98A1F728527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13119" y="4178151"/>
            <a:ext cx="4159630" cy="2453115"/>
          </a:xfrm>
          <a:prstGeom prst="rect">
            <a:avLst/>
          </a:prstGeom>
        </p:spPr>
      </p:pic>
      <p:cxnSp>
        <p:nvCxnSpPr>
          <p:cNvPr id="7" name="Connector: Elbow 6">
            <a:extLst>
              <a:ext uri="{FF2B5EF4-FFF2-40B4-BE49-F238E27FC236}">
                <a16:creationId xmlns:a16="http://schemas.microsoft.com/office/drawing/2014/main" id="{2F1A013B-6EFE-4466-8C85-3CC0C569A9BF}"/>
              </a:ext>
            </a:extLst>
          </p:cNvPr>
          <p:cNvCxnSpPr>
            <a:cxnSpLocks/>
          </p:cNvCxnSpPr>
          <p:nvPr/>
        </p:nvCxnSpPr>
        <p:spPr>
          <a:xfrm rot="10800000">
            <a:off x="8185378" y="2685012"/>
            <a:ext cx="1232942" cy="207817"/>
          </a:xfrm>
          <a:prstGeom prst="bentConnector3">
            <a:avLst>
              <a:gd name="adj1" fmla="val 50000"/>
            </a:avLst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nector: Elbow 11">
            <a:extLst>
              <a:ext uri="{FF2B5EF4-FFF2-40B4-BE49-F238E27FC236}">
                <a16:creationId xmlns:a16="http://schemas.microsoft.com/office/drawing/2014/main" id="{4CDC08DF-9699-4783-A231-FFA47B60CBD1}"/>
              </a:ext>
            </a:extLst>
          </p:cNvPr>
          <p:cNvCxnSpPr>
            <a:cxnSpLocks/>
          </p:cNvCxnSpPr>
          <p:nvPr/>
        </p:nvCxnSpPr>
        <p:spPr>
          <a:xfrm rot="10800000" flipV="1">
            <a:off x="8185378" y="2892828"/>
            <a:ext cx="1232942" cy="156193"/>
          </a:xfrm>
          <a:prstGeom prst="bentConnector3">
            <a:avLst>
              <a:gd name="adj1" fmla="val 50000"/>
            </a:avLst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F20C29A0-8A79-4B01-BB59-07EDCA4564D4}"/>
              </a:ext>
            </a:extLst>
          </p:cNvPr>
          <p:cNvSpPr txBox="1"/>
          <p:nvPr/>
        </p:nvSpPr>
        <p:spPr>
          <a:xfrm>
            <a:off x="9457805" y="2576945"/>
            <a:ext cx="1388226" cy="64633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Material Properties</a:t>
            </a:r>
          </a:p>
        </p:txBody>
      </p:sp>
    </p:spTree>
    <p:extLst>
      <p:ext uri="{BB962C8B-B14F-4D97-AF65-F5344CB8AC3E}">
        <p14:creationId xmlns:p14="http://schemas.microsoft.com/office/powerpoint/2010/main" val="593338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FBEF1A-34BC-44AC-9A17-11C8AA0AFA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Using NN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EA598F-2A88-44EB-A24D-68AD03E6E03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NN is constant time</a:t>
            </a:r>
          </a:p>
          <a:p>
            <a:r>
              <a:rPr lang="en-US" dirty="0"/>
              <a:t>Predict two parameters </a:t>
            </a:r>
          </a:p>
          <a:p>
            <a:pPr marL="962406" lvl="1" indent="-514350">
              <a:buFont typeface="+mj-lt"/>
              <a:buAutoNum type="arabicPeriod"/>
            </a:pPr>
            <a:r>
              <a:rPr lang="en-US" dirty="0"/>
              <a:t>Cerenkov pulse area</a:t>
            </a:r>
          </a:p>
          <a:p>
            <a:pPr marL="962406" lvl="1" indent="-514350">
              <a:buFont typeface="+mj-lt"/>
              <a:buAutoNum type="arabicPeriod"/>
            </a:pPr>
            <a:r>
              <a:rPr lang="en-US" dirty="0"/>
              <a:t>Scintillation pulse area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26CBCD-096E-4F2A-8140-49C9B119788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4BFD808-6B56-4447-9401-2398D08EE3C0}" type="datetime1">
              <a:rPr lang="en-US" smtClean="0"/>
              <a:pPr/>
              <a:t>4/16/2019</a:t>
            </a:fld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7A91B22-BFD7-4296-AA56-67FBC41EDE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264D2F1-4873-4E31-B49F-7B38E8F11A5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19362" y="3721100"/>
            <a:ext cx="7153275" cy="2771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235588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6F5813-2BD5-4FFA-ACCD-6F680AFE045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Part 1: Monte Carlo Simulated Data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B201355-E713-417C-9E18-4CA1C39F6FE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96B5FD13-3E5F-4A57-A96B-2C95DC1F2A20}"/>
              </a:ext>
            </a:extLst>
          </p:cNvPr>
          <p:cNvSpPr txBox="1">
            <a:spLocks/>
          </p:cNvSpPr>
          <p:nvPr/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430337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178024-E71C-420B-96C8-334C07E279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Monte-Carlo Generation of Data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6BE1D34-715C-4013-A2D8-47F0E83518F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/>
              <a:t>Modify:</a:t>
            </a:r>
          </a:p>
          <a:p>
            <a:pPr lvl="1"/>
            <a:r>
              <a:rPr lang="en-US" dirty="0"/>
              <a:t>Ratio</a:t>
            </a:r>
          </a:p>
          <a:p>
            <a:pPr lvl="2"/>
            <a:r>
              <a:rPr lang="en-US" dirty="0"/>
              <a:t>10-&gt; 10x more area of Cerenkov than Scintillation</a:t>
            </a:r>
          </a:p>
          <a:p>
            <a:pPr lvl="2"/>
            <a:r>
              <a:rPr lang="en-US" dirty="0"/>
              <a:t>-10-&gt; 10x more area of Scintillation than Cerenkov</a:t>
            </a:r>
          </a:p>
          <a:p>
            <a:pPr lvl="1"/>
            <a:r>
              <a:rPr lang="en-US" dirty="0"/>
              <a:t>Scintillation Decay</a:t>
            </a:r>
          </a:p>
          <a:p>
            <a:pPr lvl="1"/>
            <a:r>
              <a:rPr lang="en-US" dirty="0"/>
              <a:t>Photoelectron Count</a:t>
            </a:r>
          </a:p>
          <a:p>
            <a:pPr lvl="1"/>
            <a:r>
              <a:rPr lang="en-US" dirty="0"/>
              <a:t>Binning</a:t>
            </a:r>
          </a:p>
          <a:p>
            <a:pPr lvl="1"/>
            <a:endParaRPr lang="en-US" dirty="0"/>
          </a:p>
          <a:p>
            <a:r>
              <a:rPr lang="en-US" dirty="0"/>
              <a:t>Generate a library of histograms, varying the above parameters to create different experiments</a:t>
            </a:r>
          </a:p>
          <a:p>
            <a:r>
              <a:rPr lang="en-US" dirty="0"/>
              <a:t>Create many events per experiment to create needed random fluctuations</a:t>
            </a: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791181AB-1506-4032-9B8A-C06243E995A5}"/>
              </a:ext>
            </a:extLst>
          </p:cNvPr>
          <p:cNvSpPr txBox="1">
            <a:spLocks/>
          </p:cNvSpPr>
          <p:nvPr/>
        </p:nvSpPr>
        <p:spPr>
          <a:xfrm>
            <a:off x="8185376" y="6382726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668434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976</TotalTime>
  <Words>801</Words>
  <Application>Microsoft Office PowerPoint</Application>
  <PresentationFormat>Widescreen</PresentationFormat>
  <Paragraphs>165</Paragraphs>
  <Slides>29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3" baseType="lpstr">
      <vt:lpstr>Arial</vt:lpstr>
      <vt:lpstr>Calibri</vt:lpstr>
      <vt:lpstr>Calibri Light</vt:lpstr>
      <vt:lpstr>Office Theme</vt:lpstr>
      <vt:lpstr>Dual-Readout Calorimetry Signal Analysis with Neural Networks</vt:lpstr>
      <vt:lpstr>Overview</vt:lpstr>
      <vt:lpstr>The LHC and Calorimetry</vt:lpstr>
      <vt:lpstr>Hadronic Calorimetry</vt:lpstr>
      <vt:lpstr>Dual Readout Calorimetry Recap</vt:lpstr>
      <vt:lpstr>Single Channel Readout?</vt:lpstr>
      <vt:lpstr>Using NN</vt:lpstr>
      <vt:lpstr>Part 1: Monte Carlo Simulated Data</vt:lpstr>
      <vt:lpstr>Monte-Carlo Generation of Data</vt:lpstr>
      <vt:lpstr>Example Pulse</vt:lpstr>
      <vt:lpstr>PowerPoint Presentation</vt:lpstr>
      <vt:lpstr>PowerPoint Presentation</vt:lpstr>
      <vt:lpstr>Part I Conclusions</vt:lpstr>
      <vt:lpstr>Part 2: Real Data</vt:lpstr>
      <vt:lpstr>Real Data</vt:lpstr>
      <vt:lpstr>Average Pulse</vt:lpstr>
      <vt:lpstr>Photoelectron Count</vt:lpstr>
      <vt:lpstr>PowerPoint Presentation</vt:lpstr>
      <vt:lpstr>Monte Carlo results in this area</vt:lpstr>
      <vt:lpstr>Real Data NN</vt:lpstr>
      <vt:lpstr>Part 3: Implementation on FPGAs</vt:lpstr>
      <vt:lpstr>Intro to FPGAs</vt:lpstr>
      <vt:lpstr>hls4ml</vt:lpstr>
      <vt:lpstr>Preliminary Results</vt:lpstr>
      <vt:lpstr>Preliminary Results</vt:lpstr>
      <vt:lpstr>Project Conclusions</vt:lpstr>
      <vt:lpstr>Project Conclusions</vt:lpstr>
      <vt:lpstr>Future Steps</vt:lpstr>
      <vt:lpstr>Questions?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Investigating Machine Learning </dc:title>
  <dc:creator>Murali Saravanan</dc:creator>
  <cp:lastModifiedBy>Murali Saravanan</cp:lastModifiedBy>
  <cp:revision>22</cp:revision>
  <dcterms:created xsi:type="dcterms:W3CDTF">2019-04-15T19:24:10Z</dcterms:created>
  <dcterms:modified xsi:type="dcterms:W3CDTF">2019-04-16T14:33:07Z</dcterms:modified>
</cp:coreProperties>
</file>