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3" r:id="rId2"/>
    <p:sldId id="265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zysztof Stachon" initials="KS" lastIdx="3" clrIdx="0">
    <p:extLst>
      <p:ext uri="{19B8F6BF-5375-455C-9EA6-DF929625EA0E}">
        <p15:presenceInfo xmlns:p15="http://schemas.microsoft.com/office/powerpoint/2012/main" userId="S-1-5-21-1526224874-1540688658-1361462980-4879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41719C"/>
    <a:srgbClr val="FF3300"/>
    <a:srgbClr val="B1CD09"/>
    <a:srgbClr val="CC6600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45" autoAdjust="0"/>
    <p:restoredTop sz="86721" autoAdjust="0"/>
  </p:normalViewPr>
  <p:slideViewPr>
    <p:cSldViewPr snapToGrid="0">
      <p:cViewPr varScale="1">
        <p:scale>
          <a:sx n="142" d="100"/>
          <a:sy n="142" d="100"/>
        </p:scale>
        <p:origin x="15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A6E09-AE08-424A-AF81-CFC63E0BC77B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B8B9C-40D1-49D8-88CD-5521FB7F30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050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B8B9C-40D1-49D8-88CD-5521FB7F307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430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- The</a:t>
            </a:r>
            <a:r>
              <a:rPr lang="pl-PL" baseline="0" dirty="0" smtClean="0"/>
              <a:t> controller system consists of heater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B8B9C-40D1-49D8-88CD-5521FB7F307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710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- The</a:t>
            </a:r>
            <a:r>
              <a:rPr lang="pl-PL" baseline="0" dirty="0" smtClean="0"/>
              <a:t> controller system consists of heater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B8B9C-40D1-49D8-88CD-5521FB7F307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687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- The</a:t>
            </a:r>
            <a:r>
              <a:rPr lang="pl-PL" baseline="0" dirty="0" smtClean="0"/>
              <a:t> controller system consists of heater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B8B9C-40D1-49D8-88CD-5521FB7F307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453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- The</a:t>
            </a:r>
            <a:r>
              <a:rPr lang="pl-PL" baseline="0" dirty="0" smtClean="0"/>
              <a:t> controller system consists of heater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B8B9C-40D1-49D8-88CD-5521FB7F307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699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- The</a:t>
            </a:r>
            <a:r>
              <a:rPr lang="pl-PL" baseline="0" dirty="0" smtClean="0"/>
              <a:t> controller system consists of heater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B8B9C-40D1-49D8-88CD-5521FB7F307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819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- The</a:t>
            </a:r>
            <a:r>
              <a:rPr lang="pl-PL" baseline="0" dirty="0" smtClean="0"/>
              <a:t> controller system consists of heater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B8B9C-40D1-49D8-88CD-5521FB7F307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215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53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38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7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35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853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17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88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8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15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551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036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BEDB-4051-407D-A94C-89CE0907278A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B28CB-7B29-47BC-8788-C59E02420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2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783036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arnell.com/datasheets/2046027.pdf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www.farnell.com/datasheets/2327423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arnell.com/datasheets/1718566.pdf" TargetMode="External"/><Relationship Id="rId5" Type="http://schemas.openxmlformats.org/officeDocument/2006/relationships/image" Target="../media/image3.png"/><Relationship Id="rId10" Type="http://schemas.openxmlformats.org/officeDocument/2006/relationships/hyperlink" Target="http://www.farnell.com/datasheets/1884190.pdf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://www.farnell.com/datasheets/128836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adwg-table.web.cern.ch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92106" y="1456591"/>
            <a:ext cx="7772400" cy="2387600"/>
          </a:xfrm>
        </p:spPr>
        <p:txBody>
          <a:bodyPr>
            <a:normAutofit/>
          </a:bodyPr>
          <a:lstStyle/>
          <a:p>
            <a:r>
              <a:rPr lang="pl-PL" dirty="0" smtClean="0"/>
              <a:t>Current leads temperature regulators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9306" y="3936266"/>
            <a:ext cx="6858000" cy="960474"/>
          </a:xfrm>
        </p:spPr>
        <p:txBody>
          <a:bodyPr/>
          <a:lstStyle/>
          <a:p>
            <a:r>
              <a:rPr lang="pl-PL" i="1" dirty="0" smtClean="0"/>
              <a:t>Regular meeting #4</a:t>
            </a:r>
            <a:endParaRPr lang="en-GB" i="1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1447" y="6447691"/>
            <a:ext cx="8417987" cy="341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l-PL" sz="1100" dirty="0" smtClean="0"/>
              <a:t>18.01.2019</a:t>
            </a:r>
            <a:endParaRPr lang="en-GB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47" y="83890"/>
            <a:ext cx="890834" cy="9030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0524" y="195256"/>
            <a:ext cx="695144" cy="6803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9435" y="6236173"/>
            <a:ext cx="626125" cy="611564"/>
          </a:xfrm>
          <a:prstGeom prst="rect">
            <a:avLst/>
          </a:prstGeom>
        </p:spPr>
      </p:pic>
      <p:sp>
        <p:nvSpPr>
          <p:cNvPr id="11" name="Subtitle 4"/>
          <p:cNvSpPr txBox="1">
            <a:spLocks/>
          </p:cNvSpPr>
          <p:nvPr/>
        </p:nvSpPr>
        <p:spPr>
          <a:xfrm>
            <a:off x="1149306" y="4957248"/>
            <a:ext cx="6858000" cy="1432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l-PL" sz="1000" b="1" dirty="0" smtClean="0"/>
              <a:t>Szymon Michniuk</a:t>
            </a:r>
            <a:br>
              <a:rPr lang="pl-PL" sz="1000" b="1" dirty="0" smtClean="0"/>
            </a:br>
            <a:r>
              <a:rPr lang="pl-PL" sz="1000" b="1" dirty="0" smtClean="0"/>
              <a:t>Edward Nowak</a:t>
            </a:r>
            <a:br>
              <a:rPr lang="pl-PL" sz="1000" b="1" dirty="0" smtClean="0"/>
            </a:br>
            <a:r>
              <a:rPr lang="pl-PL" sz="1000" b="1" dirty="0" smtClean="0"/>
              <a:t>Grzegorz </a:t>
            </a:r>
            <a:r>
              <a:rPr lang="pl-PL" sz="1000" b="1" dirty="0"/>
              <a:t>Seweryn</a:t>
            </a:r>
            <a:r>
              <a:rPr lang="pl-PL" sz="1000" b="1" dirty="0" smtClean="0"/>
              <a:t/>
            </a:r>
            <a:br>
              <a:rPr lang="pl-PL" sz="1000" b="1" dirty="0" smtClean="0"/>
            </a:br>
            <a:r>
              <a:rPr lang="pl-PL" sz="1000" b="1" dirty="0" smtClean="0"/>
              <a:t>Krzysztof Stachon</a:t>
            </a:r>
            <a:br>
              <a:rPr lang="pl-PL" sz="1000" b="1" dirty="0" smtClean="0"/>
            </a:br>
            <a:r>
              <a:rPr lang="pl-PL" sz="1000" b="1" dirty="0" smtClean="0"/>
              <a:t>(TE-MPE-EE</a:t>
            </a:r>
            <a:r>
              <a:rPr lang="pl-PL" sz="1000" b="1" dirty="0" smtClean="0"/>
              <a:t>)</a:t>
            </a:r>
            <a:endParaRPr lang="pl-PL" sz="1000" b="1" dirty="0" smtClean="0"/>
          </a:p>
        </p:txBody>
      </p:sp>
      <p:pic>
        <p:nvPicPr>
          <p:cNvPr id="1026" name="Picture 2" descr="Image result for west 6100+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883" y="102449"/>
            <a:ext cx="26670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86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47" y="83890"/>
            <a:ext cx="890834" cy="9030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0524" y="195256"/>
            <a:ext cx="695144" cy="6803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9435" y="6236173"/>
            <a:ext cx="626125" cy="61156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41599" y="83890"/>
            <a:ext cx="7608925" cy="1220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Review of decisions after previous meeting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9590" y="1464788"/>
            <a:ext cx="6466411" cy="48369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100" b="1" baseline="30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CL regulators meeting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Meeting on CL regulators strategy #3</a:t>
            </a:r>
            <a:b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20-12-18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fr-FR" sz="11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fr-FR" sz="11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fr-FR" sz="11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Participants</a:t>
            </a: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A. Siemko, F. Rodriguez-Mateos, G. D’Angelo, E. Nowak, K. Stachon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100" b="1" u="sng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Indico</a:t>
            </a:r>
            <a:r>
              <a:rPr lang="en-GB" sz="1100" b="1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https://indico.cern.ch/event/783036/</a:t>
            </a: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en-GB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 points from the meeting: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Decision taken: we upgrade currently used controllers to be radiation tolerant. That means that: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100" dirty="0"/>
              <a:t>power supply weakness must be fixed (ultra low voltage power supply)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100" dirty="0"/>
              <a:t>Automated controller watchdog must be added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100" dirty="0" smtClean="0"/>
              <a:t>Crates</a:t>
            </a:r>
            <a:r>
              <a:rPr lang="pl-PL" sz="1100" dirty="0" smtClean="0"/>
              <a:t> mechanical</a:t>
            </a:r>
            <a:r>
              <a:rPr lang="en-GB" sz="1100" dirty="0" smtClean="0"/>
              <a:t> </a:t>
            </a:r>
            <a:r>
              <a:rPr lang="en-GB" sz="1100" dirty="0"/>
              <a:t>upgrade </a:t>
            </a:r>
            <a:r>
              <a:rPr lang="en-GB" sz="1100" dirty="0" smtClean="0"/>
              <a:t>must </a:t>
            </a:r>
            <a:r>
              <a:rPr lang="en-GB" sz="1100" dirty="0"/>
              <a:t>be performed. 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Steps to do: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 controllers that failed in the past years, whether all of them have the same fault signs (bunt resistors and MOSFET).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Find components that would be a good replacement for power MOSFET and </a:t>
            </a:r>
            <a:r>
              <a:rPr lang="en-GB" sz="1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optocoupler</a:t>
            </a: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Possibly with the same footprint.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Contact WEST and ask for production of 10 units of controllers with selected components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Order 10 units of ultra low voltage power supply controllers (without modifications)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controllers in an external radiation facility.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parallel, development of automated controller watchdog system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15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47" y="83890"/>
            <a:ext cx="890834" cy="9030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0524" y="195256"/>
            <a:ext cx="695144" cy="6803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9435" y="6236173"/>
            <a:ext cx="626125" cy="61156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41599" y="83890"/>
            <a:ext cx="7608925" cy="1220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Replacement MOSFET research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6864" y="1560444"/>
            <a:ext cx="6757766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l-PL" dirty="0" smtClean="0"/>
              <a:t>Power MOSFET is in the form of TO-252 package (D-PACK) – the same footprint should be kept.</a:t>
            </a:r>
            <a:br>
              <a:rPr lang="pl-PL" dirty="0" smtClean="0"/>
            </a:br>
            <a:endParaRPr lang="pl-PL" dirty="0" smtClean="0"/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Literature says: </a:t>
            </a:r>
            <a:br>
              <a:rPr lang="pl-PL" dirty="0" smtClean="0"/>
            </a:br>
            <a:r>
              <a:rPr lang="pl-PL" sz="1400" dirty="0" smtClean="0"/>
              <a:t>„The ion LET required for burn-out decreases as Vds increases and, in general, immunity from heavy-ion-induced ‚burn-out’ requires the use of a Vds of less than 50 per cent of the maximum rated value in a non-hardened device.”</a:t>
            </a:r>
            <a:br>
              <a:rPr lang="pl-PL" sz="1400" dirty="0" smtClean="0"/>
            </a:b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b="1" u="sng" dirty="0" smtClean="0"/>
              <a:t>CASE 1 – 230V AC</a:t>
            </a:r>
            <a:r>
              <a:rPr lang="pl-PL" sz="1400" u="sng" dirty="0" smtClean="0"/>
              <a:t/>
            </a:r>
            <a:br>
              <a:rPr lang="pl-PL" sz="1400" u="sng" dirty="0" smtClean="0"/>
            </a:br>
            <a:r>
              <a:rPr lang="pl-PL" sz="1400" dirty="0" smtClean="0"/>
              <a:t>Expected Vds = 400V (peak value of 230V AC), the MOSFET should be rated Vds = 800V. </a:t>
            </a:r>
            <a:br>
              <a:rPr lang="pl-PL" sz="1400" dirty="0" smtClean="0"/>
            </a:b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600" b="1" dirty="0">
                <a:solidFill>
                  <a:schemeClr val="accent6">
                    <a:lumMod val="50000"/>
                  </a:schemeClr>
                </a:solidFill>
              </a:rPr>
              <a:t>There are MOSFETs satisfying the requirements available on the market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</a:rPr>
              <a:t>!</a:t>
            </a:r>
            <a:r>
              <a:rPr lang="pl-PL" sz="1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l-PL" sz="1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b="1" u="sng" dirty="0" smtClean="0"/>
              <a:t>CASE 2 – 24V AC</a:t>
            </a:r>
            <a:r>
              <a:rPr lang="pl-PL" sz="1400" b="1" dirty="0" smtClean="0"/>
              <a:t/>
            </a:r>
            <a:br>
              <a:rPr lang="pl-PL" sz="1400" b="1" dirty="0" smtClean="0"/>
            </a:br>
            <a:r>
              <a:rPr lang="pl-PL" sz="1400" dirty="0" smtClean="0"/>
              <a:t>Expected Vds = 40 V, then the mosfet should be rated at least 80Vds. </a:t>
            </a:r>
            <a:br>
              <a:rPr lang="pl-PL" sz="1400" dirty="0" smtClean="0"/>
            </a:b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600" b="1" dirty="0">
                <a:solidFill>
                  <a:schemeClr val="accent6">
                    <a:lumMod val="50000"/>
                  </a:schemeClr>
                </a:solidFill>
              </a:rPr>
              <a:t>There are MOSFETs satisfying the requirements available 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</a:rPr>
              <a:t>in the CERN tested components database, they were proved to be radiation tollerant, however, they were tested in 2014. Therefore, a new batch of that components should be tested again!</a:t>
            </a:r>
            <a:r>
              <a:rPr lang="pl-PL" sz="1400" dirty="0" smtClean="0"/>
              <a:t/>
            </a:r>
            <a:br>
              <a:rPr lang="pl-PL" sz="1400" dirty="0" smtClean="0"/>
            </a:br>
            <a:endParaRPr lang="pl-PL" sz="1400" dirty="0" smtClean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2"/>
          <a:stretch/>
        </p:blipFill>
        <p:spPr bwMode="auto">
          <a:xfrm>
            <a:off x="7596842" y="1593083"/>
            <a:ext cx="544217" cy="76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t1.gstatic.com/images?q=tbn:ANd9GcR7bLEYXZZAKZKum2nppADtnEAtWw5ODqpwESjnHr9-tDVelSL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630" y="2945653"/>
            <a:ext cx="1188639" cy="178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09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47" y="83890"/>
            <a:ext cx="890834" cy="9030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0524" y="195256"/>
            <a:ext cx="695144" cy="6803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9435" y="6236173"/>
            <a:ext cx="626125" cy="61156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41599" y="83890"/>
            <a:ext cx="7608925" cy="1220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Replacement MOSFET research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b="41111"/>
          <a:stretch/>
        </p:blipFill>
        <p:spPr>
          <a:xfrm>
            <a:off x="5296478" y="1388959"/>
            <a:ext cx="3401618" cy="200893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4511410" y="986927"/>
            <a:ext cx="36630" cy="587107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458" y="1731952"/>
            <a:ext cx="3937572" cy="21904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8528" y="3449816"/>
            <a:ext cx="2427399" cy="12662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4458" y="3966907"/>
            <a:ext cx="3937572" cy="14112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4458" y="5422713"/>
            <a:ext cx="3937572" cy="12151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49752" y="4767282"/>
            <a:ext cx="2284953" cy="13970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04080" y="6236173"/>
            <a:ext cx="2376298" cy="592984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67018" y="834156"/>
            <a:ext cx="4472452" cy="6225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IRFR420 – currently used MOSFET</a:t>
            </a:r>
            <a:endParaRPr lang="en-GB" sz="15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80714" y="811811"/>
            <a:ext cx="4534846" cy="6225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5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STD5N95K3 – the most similar MOSFET found</a:t>
            </a:r>
            <a:endParaRPr lang="en-GB" sz="15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499965" y="1301654"/>
            <a:ext cx="8442329" cy="224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638736" y="2508209"/>
            <a:ext cx="1586752" cy="166220"/>
          </a:xfrm>
          <a:prstGeom prst="roundRect">
            <a:avLst/>
          </a:prstGeom>
          <a:solidFill>
            <a:srgbClr val="FF0000">
              <a:alpha val="27059"/>
            </a:srgbClr>
          </a:solidFill>
          <a:ln>
            <a:solidFill>
              <a:srgbClr val="41719C">
                <a:alpha val="1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7510181" y="2568973"/>
            <a:ext cx="624523" cy="385417"/>
          </a:xfrm>
          <a:prstGeom prst="roundRect">
            <a:avLst/>
          </a:prstGeom>
          <a:solidFill>
            <a:srgbClr val="FF0000">
              <a:alpha val="27059"/>
            </a:srgbClr>
          </a:solidFill>
          <a:ln>
            <a:solidFill>
              <a:srgbClr val="41719C">
                <a:alpha val="1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356718" y="4386822"/>
            <a:ext cx="3915312" cy="165008"/>
          </a:xfrm>
          <a:prstGeom prst="roundRect">
            <a:avLst/>
          </a:prstGeom>
          <a:solidFill>
            <a:srgbClr val="FFC000">
              <a:alpha val="27059"/>
            </a:srgbClr>
          </a:solidFill>
          <a:ln>
            <a:solidFill>
              <a:srgbClr val="41719C">
                <a:alpha val="1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5914836" y="3927566"/>
            <a:ext cx="2265542" cy="165008"/>
          </a:xfrm>
          <a:prstGeom prst="roundRect">
            <a:avLst/>
          </a:prstGeom>
          <a:solidFill>
            <a:srgbClr val="FFC000">
              <a:alpha val="27059"/>
            </a:srgbClr>
          </a:solidFill>
          <a:ln>
            <a:solidFill>
              <a:srgbClr val="41719C">
                <a:alpha val="1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345588" y="5537090"/>
            <a:ext cx="3915312" cy="90504"/>
          </a:xfrm>
          <a:prstGeom prst="roundRect">
            <a:avLst/>
          </a:prstGeom>
          <a:solidFill>
            <a:srgbClr val="92D050">
              <a:alpha val="27059"/>
            </a:srgbClr>
          </a:solidFill>
          <a:ln>
            <a:solidFill>
              <a:srgbClr val="41719C">
                <a:alpha val="1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ounded Rectangle 28"/>
          <p:cNvSpPr/>
          <p:nvPr/>
        </p:nvSpPr>
        <p:spPr>
          <a:xfrm>
            <a:off x="5849752" y="4991150"/>
            <a:ext cx="2284953" cy="58221"/>
          </a:xfrm>
          <a:prstGeom prst="roundRect">
            <a:avLst/>
          </a:prstGeom>
          <a:solidFill>
            <a:srgbClr val="92D050">
              <a:alpha val="27059"/>
            </a:srgbClr>
          </a:solidFill>
          <a:ln>
            <a:solidFill>
              <a:srgbClr val="41719C">
                <a:alpha val="1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ounded Rectangle 29"/>
          <p:cNvSpPr/>
          <p:nvPr/>
        </p:nvSpPr>
        <p:spPr>
          <a:xfrm>
            <a:off x="331558" y="6190921"/>
            <a:ext cx="3915312" cy="446948"/>
          </a:xfrm>
          <a:prstGeom prst="roundRect">
            <a:avLst/>
          </a:prstGeom>
          <a:solidFill>
            <a:srgbClr val="7030A0">
              <a:alpha val="27059"/>
            </a:srgbClr>
          </a:solidFill>
          <a:ln>
            <a:solidFill>
              <a:srgbClr val="41719C">
                <a:alpha val="1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5838343" y="6447314"/>
            <a:ext cx="2342035" cy="375119"/>
          </a:xfrm>
          <a:prstGeom prst="roundRect">
            <a:avLst/>
          </a:prstGeom>
          <a:solidFill>
            <a:srgbClr val="7030A0">
              <a:alpha val="27059"/>
            </a:srgbClr>
          </a:solidFill>
          <a:ln>
            <a:solidFill>
              <a:srgbClr val="41719C">
                <a:alpha val="1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23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47" y="83890"/>
            <a:ext cx="890834" cy="9030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0524" y="195256"/>
            <a:ext cx="695144" cy="6803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9435" y="6236173"/>
            <a:ext cx="626125" cy="61156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41599" y="83890"/>
            <a:ext cx="7608925" cy="1220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Replacement MOSFET research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863" y="1560444"/>
            <a:ext cx="8331301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l-PL" dirty="0" smtClean="0"/>
              <a:t>Selected components to be tested in PSI proton beam facility: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100" b="1" dirty="0" smtClean="0"/>
              <a:t>STD5N95K3</a:t>
            </a:r>
            <a:r>
              <a:rPr lang="en-GB" sz="1100" dirty="0" smtClean="0"/>
              <a:t> </a:t>
            </a:r>
            <a:r>
              <a:rPr lang="en-GB" sz="1100" dirty="0"/>
              <a:t>( </a:t>
            </a:r>
            <a:r>
              <a:rPr lang="en-GB" sz="1100" u="sng" dirty="0">
                <a:hlinkClick r:id="rId6"/>
              </a:rPr>
              <a:t>http://www.farnell.com/datasheets/1718566.pdf</a:t>
            </a:r>
            <a:r>
              <a:rPr lang="en-GB" sz="1100" dirty="0"/>
              <a:t> ) – </a:t>
            </a:r>
            <a:r>
              <a:rPr lang="en-GB" sz="1100" dirty="0" err="1"/>
              <a:t>Vds</a:t>
            </a:r>
            <a:r>
              <a:rPr lang="en-GB" sz="1100" dirty="0"/>
              <a:t> = 950V, </a:t>
            </a:r>
            <a:r>
              <a:rPr lang="en-GB" sz="1100" dirty="0" err="1"/>
              <a:t>Rds</a:t>
            </a:r>
            <a:r>
              <a:rPr lang="en-GB" sz="1100" dirty="0"/>
              <a:t> = 3Ohm </a:t>
            </a:r>
            <a:r>
              <a:rPr lang="en-GB" sz="1100" i="1" dirty="0"/>
              <a:t>[</a:t>
            </a:r>
            <a:r>
              <a:rPr lang="en-GB" sz="1100" i="1" dirty="0" err="1"/>
              <a:t>farnell</a:t>
            </a:r>
            <a:r>
              <a:rPr lang="en-GB" sz="1100" i="1" dirty="0"/>
              <a:t>: 2098176]</a:t>
            </a:r>
            <a:endParaRPr lang="en-GB" sz="11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100" b="1" dirty="0"/>
              <a:t>IPD80R3K3P7 </a:t>
            </a:r>
            <a:r>
              <a:rPr lang="en-GB" sz="1100" dirty="0"/>
              <a:t>( </a:t>
            </a:r>
            <a:r>
              <a:rPr lang="en-GB" sz="1100" u="sng" dirty="0">
                <a:hlinkClick r:id="rId7"/>
              </a:rPr>
              <a:t>http://www.farnell.com/datasheets/2327423.pdf</a:t>
            </a:r>
            <a:r>
              <a:rPr lang="en-GB" sz="1100" dirty="0"/>
              <a:t> ) - </a:t>
            </a:r>
            <a:r>
              <a:rPr lang="en-GB" sz="1100" dirty="0" err="1"/>
              <a:t>Vds</a:t>
            </a:r>
            <a:r>
              <a:rPr lang="en-GB" sz="1100" dirty="0"/>
              <a:t> = 800V, </a:t>
            </a:r>
            <a:r>
              <a:rPr lang="en-GB" sz="1100" dirty="0" err="1"/>
              <a:t>Rds</a:t>
            </a:r>
            <a:r>
              <a:rPr lang="en-GB" sz="1100" dirty="0"/>
              <a:t> = 2.7 Ohm </a:t>
            </a:r>
            <a:r>
              <a:rPr lang="en-GB" sz="1100" i="1" dirty="0"/>
              <a:t>[</a:t>
            </a:r>
            <a:r>
              <a:rPr lang="en-GB" sz="1100" i="1" dirty="0" err="1"/>
              <a:t>farnell</a:t>
            </a:r>
            <a:r>
              <a:rPr lang="en-GB" sz="1100" i="1" dirty="0"/>
              <a:t>: 2771323]</a:t>
            </a:r>
            <a:endParaRPr lang="en-GB" sz="11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100" b="1" dirty="0"/>
              <a:t>IRFR420</a:t>
            </a:r>
            <a:r>
              <a:rPr lang="en-GB" sz="1100" dirty="0"/>
              <a:t> ( </a:t>
            </a:r>
            <a:r>
              <a:rPr lang="en-GB" sz="1100" u="sng" dirty="0">
                <a:hlinkClick r:id="rId8"/>
              </a:rPr>
              <a:t>http://www.farnell.com/datasheets/2046027.pdf</a:t>
            </a:r>
            <a:r>
              <a:rPr lang="en-GB" sz="1100" dirty="0"/>
              <a:t> ) – </a:t>
            </a:r>
            <a:r>
              <a:rPr lang="en-GB" sz="1100" dirty="0" err="1"/>
              <a:t>Vds</a:t>
            </a:r>
            <a:r>
              <a:rPr lang="en-GB" sz="1100" dirty="0"/>
              <a:t> = 500V, </a:t>
            </a:r>
            <a:r>
              <a:rPr lang="en-GB" sz="1100" dirty="0" err="1"/>
              <a:t>Rds</a:t>
            </a:r>
            <a:r>
              <a:rPr lang="en-GB" sz="1100" dirty="0"/>
              <a:t> = 3 Ohm </a:t>
            </a:r>
            <a:r>
              <a:rPr lang="en-GB" sz="1100" dirty="0" smtClean="0"/>
              <a:t>(</a:t>
            </a:r>
            <a:r>
              <a:rPr lang="en-GB" sz="1100" dirty="0"/>
              <a:t>currently used in controllers, could be tested as a reference) </a:t>
            </a:r>
            <a:r>
              <a:rPr lang="en-GB" sz="1100" i="1" dirty="0"/>
              <a:t>[</a:t>
            </a:r>
            <a:r>
              <a:rPr lang="en-GB" sz="1100" i="1" dirty="0" err="1"/>
              <a:t>farnel</a:t>
            </a:r>
            <a:r>
              <a:rPr lang="en-GB" sz="1100" i="1" dirty="0"/>
              <a:t>: 2335254] – to be unsoldered from </a:t>
            </a:r>
            <a:r>
              <a:rPr lang="en-GB" sz="1100" i="1" dirty="0" smtClean="0"/>
              <a:t>controllers</a:t>
            </a:r>
            <a:r>
              <a:rPr lang="pl-PL" sz="1100" i="1" dirty="0" smtClean="0"/>
              <a:t/>
            </a:r>
            <a:br>
              <a:rPr lang="pl-PL" sz="1100" i="1" dirty="0" smtClean="0"/>
            </a:br>
            <a:endParaRPr lang="en-GB" sz="11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100" b="1" dirty="0"/>
              <a:t>STD10NFT4</a:t>
            </a:r>
            <a:r>
              <a:rPr lang="en-GB" sz="1100" dirty="0"/>
              <a:t> ( </a:t>
            </a:r>
            <a:r>
              <a:rPr lang="en-GB" sz="1100" u="sng" dirty="0">
                <a:hlinkClick r:id="rId9"/>
              </a:rPr>
              <a:t>http://www.farnell.com/datasheets/128836.pdf</a:t>
            </a:r>
            <a:r>
              <a:rPr lang="en-GB" sz="1100" dirty="0"/>
              <a:t> ) – tested in 2013 at PSI – to be verified again – </a:t>
            </a:r>
            <a:r>
              <a:rPr lang="en-GB" sz="1100" dirty="0" err="1"/>
              <a:t>Vds</a:t>
            </a:r>
            <a:r>
              <a:rPr lang="en-GB" sz="1100" dirty="0"/>
              <a:t> = 100V </a:t>
            </a:r>
            <a:r>
              <a:rPr lang="en-GB" sz="1100" i="1" dirty="0"/>
              <a:t>[</a:t>
            </a:r>
            <a:r>
              <a:rPr lang="en-GB" sz="1100" i="1" dirty="0" err="1"/>
              <a:t>farnell</a:t>
            </a:r>
            <a:r>
              <a:rPr lang="en-GB" sz="1100" i="1" dirty="0"/>
              <a:t>: 1175682]</a:t>
            </a:r>
            <a:endParaRPr lang="en-GB" sz="11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100" b="1" dirty="0"/>
              <a:t>IRLR120N </a:t>
            </a:r>
            <a:r>
              <a:rPr lang="en-GB" sz="1100" dirty="0"/>
              <a:t>( </a:t>
            </a:r>
            <a:r>
              <a:rPr lang="en-GB" sz="1100" u="sng" dirty="0">
                <a:hlinkClick r:id="rId10"/>
              </a:rPr>
              <a:t>http://www.farnell.com/datasheets/1884190.pdf</a:t>
            </a:r>
            <a:r>
              <a:rPr lang="en-GB" sz="1100" dirty="0"/>
              <a:t> ) - </a:t>
            </a:r>
            <a:r>
              <a:rPr lang="en-GB" sz="1100" dirty="0" err="1"/>
              <a:t>Vds</a:t>
            </a:r>
            <a:r>
              <a:rPr lang="en-GB" sz="1100" dirty="0"/>
              <a:t> = 100V </a:t>
            </a:r>
            <a:r>
              <a:rPr lang="en-GB" sz="1100" dirty="0"/>
              <a:t>(currently used </a:t>
            </a:r>
            <a:r>
              <a:rPr lang="en-GB" sz="1100" dirty="0" smtClean="0"/>
              <a:t>in</a:t>
            </a:r>
            <a:r>
              <a:rPr lang="pl-PL" sz="1100" dirty="0" smtClean="0"/>
              <a:t> ultra lov voltage</a:t>
            </a:r>
            <a:r>
              <a:rPr lang="en-GB" sz="1100" dirty="0" smtClean="0"/>
              <a:t> controllers)</a:t>
            </a:r>
            <a:r>
              <a:rPr lang="pl-PL" sz="1100" dirty="0" smtClean="0"/>
              <a:t> </a:t>
            </a:r>
            <a:r>
              <a:rPr lang="en-GB" sz="1100" dirty="0" smtClean="0"/>
              <a:t> </a:t>
            </a:r>
            <a:r>
              <a:rPr lang="en-GB" sz="1100" i="1" dirty="0"/>
              <a:t>to be unsoldered from </a:t>
            </a:r>
            <a:r>
              <a:rPr lang="en-GB" sz="1100" i="1" dirty="0" smtClean="0"/>
              <a:t>controllers</a:t>
            </a:r>
            <a:endParaRPr lang="pl-PL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85764" y="4273008"/>
            <a:ext cx="8027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Tests of components selected by us may be done by E</a:t>
            </a:r>
            <a:r>
              <a:rPr lang="en-GB" dirty="0" smtClean="0"/>
              <a:t>N-SMM-RME</a:t>
            </a:r>
            <a:r>
              <a:rPr lang="pl-PL" dirty="0" smtClean="0"/>
              <a:t>. They are testing components there roughly once per month.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For the test, there are 10 components of each kind needed.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We need to specify when we want the components to be tested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1989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47" y="83890"/>
            <a:ext cx="890834" cy="9030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0524" y="195256"/>
            <a:ext cx="695144" cy="6803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9435" y="6236173"/>
            <a:ext cx="626125" cy="61156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41599" y="83890"/>
            <a:ext cx="7608925" cy="1220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Replacement optocoupler research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863" y="1560444"/>
            <a:ext cx="83313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l-PL" sz="1600" dirty="0" smtClean="0"/>
              <a:t>There were many optocouplers tested in the 2018 at CHARM. Reports are available in </a:t>
            </a:r>
            <a:r>
              <a:rPr lang="pl-PL" sz="1600" dirty="0"/>
              <a:t>components database </a:t>
            </a:r>
            <a:r>
              <a:rPr lang="pl-PL" sz="1600" dirty="0" smtClean="0"/>
              <a:t>( </a:t>
            </a:r>
            <a:r>
              <a:rPr lang="pl-PL" sz="1600" dirty="0" smtClean="0">
                <a:hlinkClick r:id="rId6"/>
              </a:rPr>
              <a:t>https</a:t>
            </a:r>
            <a:r>
              <a:rPr lang="pl-PL" sz="1600" dirty="0">
                <a:hlinkClick r:id="rId6"/>
              </a:rPr>
              <a:t>://radwg-table.web.cern.ch</a:t>
            </a:r>
            <a:r>
              <a:rPr lang="pl-PL" sz="1600" dirty="0" smtClean="0">
                <a:hlinkClick r:id="rId6"/>
              </a:rPr>
              <a:t>/</a:t>
            </a:r>
            <a:r>
              <a:rPr lang="pl-PL" sz="1600" dirty="0" smtClean="0"/>
              <a:t> ). </a:t>
            </a:r>
            <a:br>
              <a:rPr lang="pl-PL" sz="1600" dirty="0" smtClean="0"/>
            </a:br>
            <a:endParaRPr lang="pl-PL" sz="1600" dirty="0"/>
          </a:p>
          <a:p>
            <a:pPr marL="457200" indent="-457200">
              <a:buAutoNum type="arabicPeriod"/>
            </a:pPr>
            <a:r>
              <a:rPr lang="pl-PL" sz="1600" dirty="0" smtClean="0"/>
              <a:t>To do final selection, we need to get data of 1MeV neutorn fluence eq. expected in RRs. – the major damage due to radiation in optocouplers is displacement damage.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62281" y="3140433"/>
            <a:ext cx="7187076" cy="3180978"/>
            <a:chOff x="824468" y="2093993"/>
            <a:chExt cx="6800015" cy="300966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4468" y="2093993"/>
              <a:ext cx="6800015" cy="300966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824468" y="3612273"/>
              <a:ext cx="6800015" cy="199967"/>
            </a:xfrm>
            <a:prstGeom prst="rect">
              <a:avLst/>
            </a:prstGeom>
            <a:solidFill>
              <a:srgbClr val="FF3300">
                <a:alpha val="10196"/>
              </a:srgb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5344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47" y="83890"/>
            <a:ext cx="890834" cy="9030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0524" y="195256"/>
            <a:ext cx="695144" cy="6803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9435" y="6236173"/>
            <a:ext cx="626125" cy="61156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41599" y="83890"/>
            <a:ext cx="7608925" cy="1220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Plan for the future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863" y="1560444"/>
            <a:ext cx="83313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l-PL" sz="1600" dirty="0" smtClean="0"/>
              <a:t>Order replacement MOSFETs and test if the power supply is functional with them</a:t>
            </a:r>
            <a:br>
              <a:rPr lang="pl-PL" sz="1600" dirty="0" smtClean="0"/>
            </a:br>
            <a:endParaRPr lang="pl-PL" sz="1600" dirty="0" smtClean="0"/>
          </a:p>
          <a:p>
            <a:pPr marL="457200" indent="-457200">
              <a:buAutoNum type="arabicPeriod"/>
            </a:pPr>
            <a:r>
              <a:rPr lang="pl-PL" sz="1600" dirty="0" smtClean="0"/>
              <a:t>Find the best replacement at PSI</a:t>
            </a:r>
            <a:br>
              <a:rPr lang="pl-PL" sz="1600" dirty="0" smtClean="0"/>
            </a:br>
            <a:endParaRPr lang="pl-PL" sz="1600" dirty="0" smtClean="0"/>
          </a:p>
          <a:p>
            <a:pPr marL="457200" indent="-457200">
              <a:buAutoNum type="arabicPeriod"/>
            </a:pPr>
            <a:r>
              <a:rPr lang="pl-PL" sz="1600" dirty="0" smtClean="0"/>
              <a:t>Select optocoupler (in case change is necessary)</a:t>
            </a:r>
            <a:br>
              <a:rPr lang="pl-PL" sz="1600" dirty="0" smtClean="0"/>
            </a:br>
            <a:endParaRPr lang="pl-PL" sz="1600" dirty="0" smtClean="0"/>
          </a:p>
          <a:p>
            <a:pPr marL="457200" indent="-457200">
              <a:buAutoNum type="arabicPeriod"/>
            </a:pPr>
            <a:r>
              <a:rPr lang="pl-PL" sz="1600" dirty="0" smtClean="0"/>
              <a:t>Design test setup for the final test in a mixed field radiation facility</a:t>
            </a:r>
            <a:br>
              <a:rPr lang="pl-PL" sz="1600" dirty="0" smtClean="0"/>
            </a:br>
            <a:endParaRPr lang="pl-PL" sz="1600" dirty="0" smtClean="0"/>
          </a:p>
          <a:p>
            <a:pPr marL="457200" indent="-457200">
              <a:buAutoNum type="arabicPeriod"/>
            </a:pPr>
            <a:r>
              <a:rPr lang="pl-PL" sz="1600" dirty="0" smtClean="0"/>
              <a:t>Design watchdog system</a:t>
            </a:r>
          </a:p>
        </p:txBody>
      </p:sp>
    </p:spTree>
    <p:extLst>
      <p:ext uri="{BB962C8B-B14F-4D97-AF65-F5344CB8AC3E}">
        <p14:creationId xmlns:p14="http://schemas.microsoft.com/office/powerpoint/2010/main" val="120782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2376</TotalTime>
  <Words>221</Words>
  <Application>Microsoft Office PowerPoint</Application>
  <PresentationFormat>On-screen Show (4:3)</PresentationFormat>
  <Paragraphs>66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Times New Roman</vt:lpstr>
      <vt:lpstr>Office Theme</vt:lpstr>
      <vt:lpstr>Current leads temperature regulators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Szymon Michniuk</dc:creator>
  <cp:lastModifiedBy>Krzysztof Stachon</cp:lastModifiedBy>
  <cp:revision>137</cp:revision>
  <dcterms:created xsi:type="dcterms:W3CDTF">2018-09-03T08:27:53Z</dcterms:created>
  <dcterms:modified xsi:type="dcterms:W3CDTF">2019-01-18T09:48:07Z</dcterms:modified>
</cp:coreProperties>
</file>