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354" r:id="rId5"/>
    <p:sldId id="430" r:id="rId6"/>
    <p:sldId id="438" r:id="rId7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FF00"/>
    <a:srgbClr val="006600"/>
    <a:srgbClr val="FF2610"/>
    <a:srgbClr val="F00080"/>
    <a:srgbClr val="009BD2"/>
    <a:srgbClr val="89FA7A"/>
    <a:srgbClr val="FFFFFF"/>
    <a:srgbClr val="FCCF8C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3" autoAdjust="0"/>
    <p:restoredTop sz="94660"/>
  </p:normalViewPr>
  <p:slideViewPr>
    <p:cSldViewPr snapToObjects="1" showGuides="1">
      <p:cViewPr>
        <p:scale>
          <a:sx n="125" d="100"/>
          <a:sy n="125" d="100"/>
        </p:scale>
        <p:origin x="108" y="48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2535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3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8338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GB" dirty="0"/>
              <a:t>Items supplied by CERN and procurement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 smtClean="0"/>
              <a:t>Y.Leclercq</a:t>
            </a:r>
            <a:r>
              <a:rPr lang="en-GB" dirty="0" smtClean="0"/>
              <a:t> on behalf of the DF development team WP6a</a:t>
            </a:r>
          </a:p>
          <a:p>
            <a:r>
              <a:rPr lang="en-GB" dirty="0" smtClean="0"/>
              <a:t>31 Jan. 2019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Conceptual design review of the DFX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Items supplied by CERN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8360058" cy="3942133"/>
          </a:xfrm>
          <a:solidFill>
            <a:srgbClr val="FFFFFF">
              <a:alpha val="80000"/>
            </a:srgbClr>
          </a:solidFill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en-GB" dirty="0" smtClean="0"/>
              <a:t>Defined in DFX functional specification EDMS 1905633 </a:t>
            </a:r>
            <a:r>
              <a:rPr lang="en-GB" dirty="0" smtClean="0">
                <a:latin typeface="Calibri" panose="020F0502020204030204" pitchFamily="34" charset="0"/>
              </a:rPr>
              <a:t>§4</a:t>
            </a:r>
            <a:endParaRPr lang="en-GB" dirty="0" smtClean="0"/>
          </a:p>
          <a:p>
            <a:pPr lvl="3"/>
            <a:endParaRPr lang="en-GB" dirty="0" smtClean="0"/>
          </a:p>
          <a:p>
            <a:r>
              <a:rPr lang="en-GB" dirty="0" smtClean="0"/>
              <a:t>Insulation </a:t>
            </a:r>
            <a:r>
              <a:rPr lang="en-GB" dirty="0"/>
              <a:t>vacuum:</a:t>
            </a:r>
          </a:p>
          <a:p>
            <a:pPr lvl="1"/>
            <a:r>
              <a:rPr lang="en-GB" dirty="0" smtClean="0"/>
              <a:t>Elastomer seals (specific to the integrated dose)</a:t>
            </a:r>
          </a:p>
          <a:p>
            <a:pPr lvl="1"/>
            <a:r>
              <a:rPr lang="en-GB" dirty="0" smtClean="0"/>
              <a:t>Pumps</a:t>
            </a:r>
            <a:r>
              <a:rPr lang="en-GB" dirty="0"/>
              <a:t>, valves and pressure transducers </a:t>
            </a:r>
            <a:endParaRPr lang="en-GB" dirty="0" smtClean="0"/>
          </a:p>
          <a:p>
            <a:pPr lvl="3"/>
            <a:endParaRPr lang="en-GB" dirty="0" smtClean="0"/>
          </a:p>
          <a:p>
            <a:r>
              <a:rPr lang="en-GB" dirty="0" smtClean="0"/>
              <a:t>Cryogenics</a:t>
            </a:r>
            <a:r>
              <a:rPr lang="en-GB" dirty="0"/>
              <a:t>:</a:t>
            </a:r>
          </a:p>
          <a:p>
            <a:pPr lvl="1"/>
            <a:r>
              <a:rPr lang="en-GB" dirty="0" smtClean="0"/>
              <a:t>Wired instrumentation and electrical feedthroughs</a:t>
            </a:r>
            <a:endParaRPr lang="en-GB" dirty="0" smtClean="0"/>
          </a:p>
          <a:p>
            <a:pPr lvl="1"/>
            <a:r>
              <a:rPr lang="en-GB" dirty="0" smtClean="0"/>
              <a:t>Electrical heaters</a:t>
            </a:r>
          </a:p>
          <a:p>
            <a:pPr lvl="1"/>
            <a:r>
              <a:rPr lang="en-GB" dirty="0" smtClean="0"/>
              <a:t>Safety </a:t>
            </a:r>
            <a:r>
              <a:rPr lang="en-GB" dirty="0"/>
              <a:t>relief pressure </a:t>
            </a:r>
            <a:r>
              <a:rPr lang="en-GB" dirty="0" smtClean="0"/>
              <a:t>devices</a:t>
            </a:r>
            <a:endParaRPr lang="en-GB" dirty="0"/>
          </a:p>
          <a:p>
            <a:pPr lvl="3"/>
            <a:endParaRPr lang="en-GB" dirty="0" smtClean="0"/>
          </a:p>
          <a:p>
            <a:r>
              <a:rPr lang="en-GB" dirty="0" smtClean="0"/>
              <a:t>Survey</a:t>
            </a:r>
            <a:r>
              <a:rPr lang="en-GB" dirty="0" smtClean="0"/>
              <a:t>: </a:t>
            </a:r>
            <a:endParaRPr lang="en-GB" dirty="0" smtClean="0"/>
          </a:p>
          <a:p>
            <a:pPr lvl="1"/>
            <a:r>
              <a:rPr lang="en-GB" dirty="0" smtClean="0"/>
              <a:t>External </a:t>
            </a:r>
            <a:r>
              <a:rPr lang="en-GB" dirty="0"/>
              <a:t>survey targets </a:t>
            </a:r>
            <a:r>
              <a:rPr lang="en-GB" dirty="0" smtClean="0"/>
              <a:t>for installation.</a:t>
            </a:r>
          </a:p>
          <a:p>
            <a:pPr lvl="3"/>
            <a:endParaRPr lang="en-GB" dirty="0"/>
          </a:p>
          <a:p>
            <a:r>
              <a:rPr lang="en-GB" dirty="0"/>
              <a:t>Circuit protection</a:t>
            </a:r>
            <a:r>
              <a:rPr lang="en-GB" dirty="0" smtClean="0"/>
              <a:t>: </a:t>
            </a:r>
            <a:endParaRPr lang="en-GB" dirty="0" smtClean="0"/>
          </a:p>
          <a:p>
            <a:pPr lvl="1"/>
            <a:r>
              <a:rPr lang="en-GB" dirty="0" smtClean="0"/>
              <a:t>V-taps </a:t>
            </a:r>
            <a:r>
              <a:rPr lang="en-GB" dirty="0"/>
              <a:t>feedthroughs</a:t>
            </a:r>
            <a:r>
              <a:rPr lang="en-GB" dirty="0" smtClean="0"/>
              <a:t>.</a:t>
            </a:r>
          </a:p>
          <a:p>
            <a:pPr lvl="4"/>
            <a:endParaRPr lang="en-GB" dirty="0"/>
          </a:p>
          <a:p>
            <a:r>
              <a:rPr lang="en-GB" dirty="0"/>
              <a:t>Test in SM18</a:t>
            </a:r>
            <a:r>
              <a:rPr lang="en-GB" dirty="0" smtClean="0"/>
              <a:t>: </a:t>
            </a:r>
            <a:endParaRPr lang="en-GB" dirty="0" smtClean="0"/>
          </a:p>
          <a:p>
            <a:pPr lvl="1"/>
            <a:r>
              <a:rPr lang="en-GB" dirty="0" smtClean="0"/>
              <a:t>Supporting </a:t>
            </a:r>
            <a:r>
              <a:rPr lang="en-GB" dirty="0"/>
              <a:t>structure and installation tooling.</a:t>
            </a:r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234" name="Picture 2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699542"/>
            <a:ext cx="2458576" cy="3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9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Procurement plan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9050388" cy="1986477"/>
          </a:xfrm>
          <a:solidFill>
            <a:srgbClr val="FFFFFF">
              <a:alpha val="80000"/>
            </a:srgbClr>
          </a:solidFill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en-GB" dirty="0"/>
              <a:t>Insulation vacuum:</a:t>
            </a:r>
          </a:p>
          <a:p>
            <a:r>
              <a:rPr lang="en-GB" dirty="0" smtClean="0"/>
              <a:t>Elastomer seals (specific to the integrated dose)		No		Yes		String test		2021</a:t>
            </a:r>
          </a:p>
          <a:p>
            <a:r>
              <a:rPr lang="en-GB" dirty="0" smtClean="0"/>
              <a:t>Hardware (installed @ CERN)					No		Yes		String test		2021</a:t>
            </a:r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Cryogenics </a:t>
            </a:r>
            <a:r>
              <a:rPr lang="en-GB" dirty="0" smtClean="0"/>
              <a:t>instrumentation, hardware</a:t>
            </a:r>
            <a:r>
              <a:rPr lang="en-GB" dirty="0" smtClean="0"/>
              <a:t>				Yes		Yes		</a:t>
            </a:r>
            <a:r>
              <a:rPr lang="en-GB" dirty="0" err="1" smtClean="0"/>
              <a:t>Assy</a:t>
            </a:r>
            <a:r>
              <a:rPr lang="en-GB" dirty="0" smtClean="0"/>
              <a:t> proto		Q3 2019</a:t>
            </a:r>
          </a:p>
          <a:p>
            <a:pPr lvl="3"/>
            <a:endParaRPr lang="en-GB" dirty="0" smtClean="0"/>
          </a:p>
          <a:p>
            <a:pPr marL="0" lvl="0" indent="0">
              <a:buNone/>
            </a:pPr>
            <a:r>
              <a:rPr lang="en-GB" dirty="0" smtClean="0"/>
              <a:t>Circuit </a:t>
            </a:r>
            <a:r>
              <a:rPr lang="en-GB" dirty="0"/>
              <a:t>protection</a:t>
            </a:r>
            <a:r>
              <a:rPr lang="en-GB" dirty="0" smtClean="0"/>
              <a:t>: V-taps </a:t>
            </a:r>
            <a:r>
              <a:rPr lang="en-GB" dirty="0"/>
              <a:t>feedthroughs</a:t>
            </a:r>
            <a:r>
              <a:rPr lang="en-GB" dirty="0" smtClean="0"/>
              <a:t>.				Yes		Yes		</a:t>
            </a:r>
            <a:r>
              <a:rPr lang="en-GB" dirty="0" err="1" smtClean="0"/>
              <a:t>Assy</a:t>
            </a:r>
            <a:r>
              <a:rPr lang="en-GB" dirty="0" smtClean="0"/>
              <a:t> proto		Q3 2019</a:t>
            </a:r>
            <a:endParaRPr lang="en-GB" dirty="0"/>
          </a:p>
          <a:p>
            <a:pPr lvl="3"/>
            <a:endParaRPr lang="en-GB" dirty="0" smtClean="0"/>
          </a:p>
          <a:p>
            <a:pPr marL="0" lvl="0" indent="0">
              <a:buNone/>
            </a:pPr>
            <a:r>
              <a:rPr lang="en-GB" dirty="0" smtClean="0"/>
              <a:t>Test </a:t>
            </a:r>
            <a:r>
              <a:rPr lang="en-GB" dirty="0"/>
              <a:t>in SM18</a:t>
            </a:r>
            <a:r>
              <a:rPr lang="en-GB" dirty="0" smtClean="0"/>
              <a:t>: Supporting </a:t>
            </a:r>
            <a:r>
              <a:rPr lang="en-GB" dirty="0"/>
              <a:t>structure and installation tooling</a:t>
            </a:r>
            <a:r>
              <a:rPr lang="en-GB" dirty="0" smtClean="0"/>
              <a:t>.	Yes		No		SM18 test		Q1 2020</a:t>
            </a:r>
            <a:endParaRPr lang="en-GB" dirty="0"/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46" name="TextBox 45"/>
          <p:cNvSpPr txBox="1"/>
          <p:nvPr/>
        </p:nvSpPr>
        <p:spPr>
          <a:xfrm>
            <a:off x="4893535" y="382768"/>
            <a:ext cx="4041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Prototype	Series	  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use	         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need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85459" y="3291830"/>
            <a:ext cx="2148345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 smtClean="0"/>
              <a:t>Conceptual design approved</a:t>
            </a:r>
          </a:p>
          <a:p>
            <a:pPr>
              <a:lnSpc>
                <a:spcPct val="150000"/>
              </a:lnSpc>
            </a:pPr>
            <a:r>
              <a:rPr lang="en-GB" sz="1200" dirty="0" smtClean="0"/>
              <a:t>Detailed </a:t>
            </a:r>
            <a:r>
              <a:rPr lang="en-GB" sz="1200" dirty="0" smtClean="0"/>
              <a:t>design approved</a:t>
            </a:r>
            <a:endParaRPr lang="en-GB" sz="1200" dirty="0" smtClean="0"/>
          </a:p>
          <a:p>
            <a:pPr>
              <a:lnSpc>
                <a:spcPct val="150000"/>
              </a:lnSpc>
            </a:pPr>
            <a:r>
              <a:rPr lang="en-GB" sz="1200" dirty="0" smtClean="0"/>
              <a:t>Delivery DFX prototype</a:t>
            </a:r>
          </a:p>
          <a:p>
            <a:pPr>
              <a:lnSpc>
                <a:spcPct val="150000"/>
              </a:lnSpc>
            </a:pPr>
            <a:r>
              <a:rPr lang="en-GB" sz="1200" dirty="0" smtClean="0"/>
              <a:t>Cryogenics </a:t>
            </a:r>
            <a:r>
              <a:rPr lang="en-GB" sz="1200" dirty="0" err="1" smtClean="0"/>
              <a:t>instru</a:t>
            </a:r>
            <a:r>
              <a:rPr lang="en-GB" sz="1200" dirty="0" smtClean="0"/>
              <a:t>., hardware</a:t>
            </a:r>
          </a:p>
          <a:p>
            <a:pPr>
              <a:lnSpc>
                <a:spcPct val="150000"/>
              </a:lnSpc>
            </a:pPr>
            <a:r>
              <a:rPr lang="en-GB" sz="1200" dirty="0" smtClean="0"/>
              <a:t>Circuit protection hardware</a:t>
            </a:r>
          </a:p>
          <a:p>
            <a:pPr>
              <a:lnSpc>
                <a:spcPct val="150000"/>
              </a:lnSpc>
            </a:pPr>
            <a:r>
              <a:rPr lang="en-GB" sz="1200" dirty="0" smtClean="0"/>
              <a:t>SM18 test supports &amp; tooling</a:t>
            </a:r>
            <a:endParaRPr lang="en-GB" sz="12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41957" y="3363838"/>
            <a:ext cx="5282371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240146"/>
              </p:ext>
            </p:extLst>
          </p:nvPr>
        </p:nvGraphicFramePr>
        <p:xfrm>
          <a:off x="2274352" y="2938466"/>
          <a:ext cx="5105960" cy="220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682">
                  <a:extLst>
                    <a:ext uri="{9D8B030D-6E8A-4147-A177-3AD203B41FA5}">
                      <a16:colId xmlns:a16="http://schemas.microsoft.com/office/drawing/2014/main" val="597391258"/>
                    </a:ext>
                  </a:extLst>
                </a:gridCol>
                <a:gridCol w="551682">
                  <a:extLst>
                    <a:ext uri="{9D8B030D-6E8A-4147-A177-3AD203B41FA5}">
                      <a16:colId xmlns:a16="http://schemas.microsoft.com/office/drawing/2014/main" val="1895495476"/>
                    </a:ext>
                  </a:extLst>
                </a:gridCol>
                <a:gridCol w="551682">
                  <a:extLst>
                    <a:ext uri="{9D8B030D-6E8A-4147-A177-3AD203B41FA5}">
                      <a16:colId xmlns:a16="http://schemas.microsoft.com/office/drawing/2014/main" val="3724101978"/>
                    </a:ext>
                  </a:extLst>
                </a:gridCol>
                <a:gridCol w="551682">
                  <a:extLst>
                    <a:ext uri="{9D8B030D-6E8A-4147-A177-3AD203B41FA5}">
                      <a16:colId xmlns:a16="http://schemas.microsoft.com/office/drawing/2014/main" val="1857932328"/>
                    </a:ext>
                  </a:extLst>
                </a:gridCol>
                <a:gridCol w="551682">
                  <a:extLst>
                    <a:ext uri="{9D8B030D-6E8A-4147-A177-3AD203B41FA5}">
                      <a16:colId xmlns:a16="http://schemas.microsoft.com/office/drawing/2014/main" val="4013911760"/>
                    </a:ext>
                  </a:extLst>
                </a:gridCol>
                <a:gridCol w="551682">
                  <a:extLst>
                    <a:ext uri="{9D8B030D-6E8A-4147-A177-3AD203B41FA5}">
                      <a16:colId xmlns:a16="http://schemas.microsoft.com/office/drawing/2014/main" val="464113678"/>
                    </a:ext>
                  </a:extLst>
                </a:gridCol>
                <a:gridCol w="551682">
                  <a:extLst>
                    <a:ext uri="{9D8B030D-6E8A-4147-A177-3AD203B41FA5}">
                      <a16:colId xmlns:a16="http://schemas.microsoft.com/office/drawing/2014/main" val="3515999658"/>
                    </a:ext>
                  </a:extLst>
                </a:gridCol>
                <a:gridCol w="551682">
                  <a:extLst>
                    <a:ext uri="{9D8B030D-6E8A-4147-A177-3AD203B41FA5}">
                      <a16:colId xmlns:a16="http://schemas.microsoft.com/office/drawing/2014/main" val="185614573"/>
                    </a:ext>
                  </a:extLst>
                </a:gridCol>
                <a:gridCol w="692504">
                  <a:extLst>
                    <a:ext uri="{9D8B030D-6E8A-4147-A177-3AD203B41FA5}">
                      <a16:colId xmlns:a16="http://schemas.microsoft.com/office/drawing/2014/main" val="342436544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75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Q3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Q4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Q3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Q4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750059"/>
                  </a:ext>
                </a:extLst>
              </a:tr>
            </a:tbl>
          </a:graphicData>
        </a:graphic>
      </p:graphicFrame>
      <p:sp>
        <p:nvSpPr>
          <p:cNvPr id="12" name="Diamond 11"/>
          <p:cNvSpPr/>
          <p:nvPr/>
        </p:nvSpPr>
        <p:spPr>
          <a:xfrm>
            <a:off x="2267744" y="3387676"/>
            <a:ext cx="174984" cy="188322"/>
          </a:xfrm>
          <a:prstGeom prst="diamond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stCxn id="12" idx="2"/>
          </p:cNvCxnSpPr>
          <p:nvPr/>
        </p:nvCxnSpPr>
        <p:spPr>
          <a:xfrm>
            <a:off x="2355236" y="3575998"/>
            <a:ext cx="0" cy="939968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367443" y="4186751"/>
            <a:ext cx="1032240" cy="27744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Proc. proto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484508" y="4179686"/>
            <a:ext cx="1095604" cy="27744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Proc. series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Diamond 56"/>
          <p:cNvSpPr/>
          <p:nvPr/>
        </p:nvSpPr>
        <p:spPr>
          <a:xfrm>
            <a:off x="4397016" y="3984808"/>
            <a:ext cx="174984" cy="188322"/>
          </a:xfrm>
          <a:prstGeom prst="diamond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2361845" y="4465142"/>
            <a:ext cx="1032240" cy="27744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Proc. proto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478910" y="4458077"/>
            <a:ext cx="1095604" cy="27744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Proc. series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097966" y="4742265"/>
            <a:ext cx="730524" cy="27744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828490" y="4742582"/>
            <a:ext cx="652110" cy="27744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Proc.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Diamond 61"/>
          <p:cNvSpPr/>
          <p:nvPr/>
        </p:nvSpPr>
        <p:spPr>
          <a:xfrm>
            <a:off x="3002757" y="3695049"/>
            <a:ext cx="174984" cy="188322"/>
          </a:xfrm>
          <a:prstGeom prst="diamond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Connector 62"/>
          <p:cNvCxnSpPr/>
          <p:nvPr/>
        </p:nvCxnSpPr>
        <p:spPr>
          <a:xfrm>
            <a:off x="3097966" y="3883371"/>
            <a:ext cx="0" cy="939968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40575" y="3488132"/>
            <a:ext cx="4006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DFX series manufacturing period ???</a:t>
            </a:r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Common procurement CRG ?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68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42526</TotalTime>
  <Words>169</Words>
  <Application>Microsoft Office PowerPoint</Application>
  <PresentationFormat>On-screen Show (16:9)</PresentationFormat>
  <Paragraphs>75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Thème Office</vt:lpstr>
      <vt:lpstr>Items supplied by CERN and procurement plan</vt:lpstr>
      <vt:lpstr>Items supplied by CERN</vt:lpstr>
      <vt:lpstr>Procurement plan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 Leclercq</cp:lastModifiedBy>
  <cp:revision>780</cp:revision>
  <cp:lastPrinted>2016-11-01T09:31:12Z</cp:lastPrinted>
  <dcterms:created xsi:type="dcterms:W3CDTF">2016-02-11T10:47:23Z</dcterms:created>
  <dcterms:modified xsi:type="dcterms:W3CDTF">2019-01-24T15:35:09Z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