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3"/>
  </p:notesMasterIdLst>
  <p:sldIdLst>
    <p:sldId id="257" r:id="rId2"/>
    <p:sldId id="258" r:id="rId3"/>
    <p:sldId id="259" r:id="rId4"/>
    <p:sldId id="266" r:id="rId5"/>
    <p:sldId id="276" r:id="rId6"/>
    <p:sldId id="261" r:id="rId7"/>
    <p:sldId id="264" r:id="rId8"/>
    <p:sldId id="270" r:id="rId9"/>
    <p:sldId id="271" r:id="rId10"/>
    <p:sldId id="277" r:id="rId11"/>
    <p:sldId id="262" r:id="rId12"/>
    <p:sldId id="269" r:id="rId13"/>
    <p:sldId id="274" r:id="rId14"/>
    <p:sldId id="268" r:id="rId15"/>
    <p:sldId id="275" r:id="rId16"/>
    <p:sldId id="265" r:id="rId17"/>
    <p:sldId id="279" r:id="rId18"/>
    <p:sldId id="278" r:id="rId19"/>
    <p:sldId id="273" r:id="rId20"/>
    <p:sldId id="260" r:id="rId21"/>
    <p:sldId id="25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2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0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41DE7-2839-45F8-93F1-46C4F99AE139}" type="datetimeFigureOut">
              <a:rPr lang="fr-FR" smtClean="0"/>
              <a:t>25/01/2019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2AB82-4F40-42FA-A6C7-B3B68AA58F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0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3803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427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3444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3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41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6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990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27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107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edit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speaker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name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 to Insert &gt; Header &amp;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Footer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apply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all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slides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except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title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page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51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2069-E1BE-44DE-BE70-089AA3C69DB6}" type="datetimeFigureOut">
              <a:rPr lang="fr-FR" smtClean="0"/>
              <a:t>25/01/2019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36080-E6D5-4A1D-AF8B-9E30409F2B1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166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238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ittorio.parma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hse.cern/content/safety-rul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39337" y="2819400"/>
            <a:ext cx="8021443" cy="1800000"/>
          </a:xfrm>
        </p:spPr>
        <p:txBody>
          <a:bodyPr/>
          <a:lstStyle/>
          <a:p>
            <a:pPr algn="ctr"/>
            <a:r>
              <a:rPr lang="en-US" dirty="0"/>
              <a:t>DFX safety aspects in the LHC tunnel</a:t>
            </a: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/>
              <a:t>Vittorio Parma (</a:t>
            </a:r>
            <a:r>
              <a:rPr lang="pt-PT" dirty="0">
                <a:hlinkClick r:id="rId3"/>
              </a:rPr>
              <a:t>vittorio.parma@cern.ch</a:t>
            </a:r>
            <a:r>
              <a:rPr lang="pt-PT" dirty="0"/>
              <a:t> ), </a:t>
            </a:r>
          </a:p>
          <a:p>
            <a:r>
              <a:rPr lang="pt-PT" dirty="0"/>
              <a:t>CERN, Technology Department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090800" y="6375400"/>
            <a:ext cx="6480000" cy="349250"/>
          </a:xfrm>
        </p:spPr>
        <p:txBody>
          <a:bodyPr/>
          <a:lstStyle/>
          <a:p>
            <a:r>
              <a:rPr lang="pt-PT" dirty="0"/>
              <a:t>Event,  date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679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DFX Schematic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1938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DFX volumes and cold surfaces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17803"/>
              </p:ext>
            </p:extLst>
          </p:nvPr>
        </p:nvGraphicFramePr>
        <p:xfrm>
          <a:off x="959978" y="1421393"/>
          <a:ext cx="7726822" cy="3213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Document" r:id="rId3" imgW="5929084" imgH="2380887" progId="Word.Document.12">
                  <p:embed/>
                </p:oleObj>
              </mc:Choice>
              <mc:Fallback>
                <p:oleObj name="Document" r:id="rId3" imgW="5929084" imgH="23808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9978" y="1421393"/>
                        <a:ext cx="7726822" cy="32139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20966" y="6356350"/>
            <a:ext cx="2163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</a:t>
            </a:r>
            <a:r>
              <a:rPr lang="en-GB" dirty="0" err="1"/>
              <a:t>W.Bailey</a:t>
            </a:r>
            <a:r>
              <a:rPr lang="en-GB" dirty="0"/>
              <a:t>, SOTON)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2286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Scale of pressures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045435" y="1660605"/>
            <a:ext cx="2766228" cy="2975005"/>
            <a:chOff x="7326186" y="1916832"/>
            <a:chExt cx="1812551" cy="1537156"/>
          </a:xfrm>
        </p:grpSpPr>
        <p:grpSp>
          <p:nvGrpSpPr>
            <p:cNvPr id="6" name="Group 5"/>
            <p:cNvGrpSpPr/>
            <p:nvPr/>
          </p:nvGrpSpPr>
          <p:grpSpPr>
            <a:xfrm>
              <a:off x="7326186" y="1916832"/>
              <a:ext cx="1812551" cy="1537156"/>
              <a:chOff x="325846" y="3551853"/>
              <a:chExt cx="1812551" cy="1537156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25847" y="4407217"/>
                <a:ext cx="1812550" cy="649423"/>
              </a:xfrm>
              <a:prstGeom prst="rect">
                <a:avLst/>
              </a:prstGeom>
              <a:solidFill>
                <a:srgbClr val="00CC00">
                  <a:alpha val="5098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25846" y="3811638"/>
                <a:ext cx="1812550" cy="608813"/>
              </a:xfrm>
              <a:prstGeom prst="rect">
                <a:avLst/>
              </a:prstGeom>
              <a:solidFill>
                <a:srgbClr val="FFC000">
                  <a:alpha val="5098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325846" y="3551853"/>
                <a:ext cx="0" cy="1537156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Group 11"/>
              <p:cNvGrpSpPr/>
              <p:nvPr/>
            </p:nvGrpSpPr>
            <p:grpSpPr>
              <a:xfrm>
                <a:off x="325846" y="4655298"/>
                <a:ext cx="1373058" cy="159026"/>
                <a:chOff x="652346" y="2178238"/>
                <a:chExt cx="1373058" cy="159026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652346" y="2264229"/>
                  <a:ext cx="81662" cy="0"/>
                </a:xfrm>
                <a:prstGeom prst="line">
                  <a:avLst/>
                </a:prstGeom>
                <a:ln>
                  <a:solidFill>
                    <a:srgbClr val="00CC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730105" y="2178238"/>
                  <a:ext cx="1295299" cy="1590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dirty="0" err="1"/>
                    <a:t>Pn</a:t>
                  </a:r>
                  <a:r>
                    <a:rPr lang="en-GB" sz="1400" b="1" dirty="0"/>
                    <a:t> Nominal pressure</a:t>
                  </a: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25846" y="4059719"/>
                <a:ext cx="1346800" cy="159026"/>
                <a:chOff x="656249" y="2189585"/>
                <a:chExt cx="1346800" cy="159026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>
                  <a:off x="656249" y="2264229"/>
                  <a:ext cx="77759" cy="0"/>
                </a:xfrm>
                <a:prstGeom prst="line">
                  <a:avLst/>
                </a:prstGeom>
                <a:ln>
                  <a:solidFill>
                    <a:srgbClr val="FF9933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734008" y="2189585"/>
                  <a:ext cx="1269041" cy="1590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dirty="0"/>
                    <a:t>Ps: Design pressure</a:t>
                  </a: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325846" y="3853370"/>
                <a:ext cx="1234980" cy="159025"/>
                <a:chOff x="646124" y="2174097"/>
                <a:chExt cx="1234980" cy="159025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646124" y="2264229"/>
                  <a:ext cx="87884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>
                  <a:off x="725964" y="2174097"/>
                  <a:ext cx="1155140" cy="1590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err="1"/>
                    <a:t>Ptest</a:t>
                  </a:r>
                  <a:r>
                    <a:rPr lang="en-GB" sz="1400" dirty="0"/>
                    <a:t>: Test pressure</a:t>
                  </a:r>
                </a:p>
              </p:txBody>
            </p:sp>
          </p:grpSp>
        </p:grpSp>
        <p:sp>
          <p:nvSpPr>
            <p:cNvPr id="7" name="TextBox 6"/>
            <p:cNvSpPr txBox="1"/>
            <p:nvPr/>
          </p:nvSpPr>
          <p:spPr>
            <a:xfrm>
              <a:off x="7414070" y="2580802"/>
              <a:ext cx="1449702" cy="1590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Pt: burst disk set press.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7340243" y="2668104"/>
              <a:ext cx="94089" cy="0"/>
            </a:xfrm>
            <a:prstGeom prst="line">
              <a:avLst/>
            </a:prstGeom>
            <a:ln>
              <a:solidFill>
                <a:srgbClr val="FF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278904" y="165210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bar(a)</a:t>
            </a:r>
            <a:endParaRPr lang="fr-FR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509715" y="2790732"/>
            <a:ext cx="1168842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509715" y="3962634"/>
            <a:ext cx="1168842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509715" y="3114614"/>
            <a:ext cx="1168842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852160" y="3799092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1.3 bar(a)</a:t>
            </a:r>
            <a:endParaRPr lang="fr-FR" dirty="0"/>
          </a:p>
        </p:txBody>
      </p:sp>
      <p:sp>
        <p:nvSpPr>
          <p:cNvPr id="27" name="TextBox 26"/>
          <p:cNvSpPr txBox="1"/>
          <p:nvPr/>
        </p:nvSpPr>
        <p:spPr>
          <a:xfrm>
            <a:off x="5813983" y="260332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3.5 bar(a)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5781923" y="2244160"/>
            <a:ext cx="290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6.43 bar(a) (1.43 x (Ps+1))</a:t>
            </a:r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>
            <a:off x="5813983" y="2914872"/>
            <a:ext cx="2448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&lt; 3.5 bar(a) (2.5 </a:t>
            </a:r>
            <a:r>
              <a:rPr lang="en-GB" dirty="0" err="1"/>
              <a:t>barg</a:t>
            </a:r>
            <a:r>
              <a:rPr lang="en-GB" dirty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412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610575"/>
          </a:xfrm>
        </p:spPr>
        <p:txBody>
          <a:bodyPr/>
          <a:lstStyle/>
          <a:p>
            <a:r>
              <a:rPr lang="en-GB" dirty="0"/>
              <a:t>PED category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24202" y="1333500"/>
            <a:ext cx="6276748" cy="4803229"/>
            <a:chOff x="181202" y="2564904"/>
            <a:chExt cx="4102766" cy="367240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43" t="19978" r="19438" b="9962"/>
            <a:stretch/>
          </p:blipFill>
          <p:spPr bwMode="auto">
            <a:xfrm>
              <a:off x="181202" y="2564904"/>
              <a:ext cx="4102766" cy="367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83568" y="4986488"/>
              <a:ext cx="123944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800" b="1" dirty="0"/>
                <a:t>Article 4, paragraph 3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810250" y="2695575"/>
            <a:ext cx="242592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Ps x V = 2800 </a:t>
            </a:r>
            <a:r>
              <a:rPr lang="en-GB" sz="2000" dirty="0" err="1"/>
              <a:t>bar.L</a:t>
            </a:r>
            <a:endParaRPr lang="en-GB" sz="2000" dirty="0"/>
          </a:p>
          <a:p>
            <a:endParaRPr lang="en-GB" sz="2000" dirty="0"/>
          </a:p>
          <a:p>
            <a:r>
              <a:rPr lang="en-GB" sz="2800" dirty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en-GB" sz="2800" u="sng" dirty="0">
                <a:solidFill>
                  <a:schemeClr val="bg2"/>
                </a:solidFill>
                <a:sym typeface="Wingdings" panose="05000000000000000000" pitchFamily="2" charset="2"/>
              </a:rPr>
              <a:t>Cat.3</a:t>
            </a:r>
            <a:r>
              <a:rPr lang="en-GB" sz="2800" dirty="0">
                <a:solidFill>
                  <a:schemeClr val="bg2"/>
                </a:solidFill>
                <a:sym typeface="Wingdings" panose="05000000000000000000" pitchFamily="2" charset="2"/>
              </a:rPr>
              <a:t> </a:t>
            </a:r>
            <a:r>
              <a:rPr lang="en-GB" sz="2800" dirty="0">
                <a:sym typeface="Wingdings" panose="05000000000000000000" pitchFamily="2" charset="2"/>
              </a:rPr>
              <a:t>(~4)</a:t>
            </a:r>
            <a:r>
              <a:rPr lang="en-GB" sz="2800" dirty="0"/>
              <a:t> </a:t>
            </a:r>
            <a:endParaRPr lang="fr-FR" sz="2800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484420" y="4714875"/>
            <a:ext cx="1980" cy="10572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971675" y="4714875"/>
            <a:ext cx="3512747" cy="676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385398" y="4639656"/>
            <a:ext cx="180975" cy="17145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20"/>
          <p:cNvSpPr txBox="1"/>
          <p:nvPr/>
        </p:nvSpPr>
        <p:spPr>
          <a:xfrm>
            <a:off x="1405864" y="459786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3.5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99726" y="584736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800</a:t>
            </a:r>
            <a:endParaRPr lang="fr-F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948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The pressure safety design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191" y="816521"/>
            <a:ext cx="7416824" cy="576064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Identify all </a:t>
            </a:r>
            <a:r>
              <a:rPr lang="en-GB" dirty="0">
                <a:solidFill>
                  <a:srgbClr val="0066FF"/>
                </a:solidFill>
              </a:rPr>
              <a:t>circuit/enclosed volume(s) </a:t>
            </a:r>
            <a:r>
              <a:rPr lang="en-GB" dirty="0"/>
              <a:t>for the cryostat to be protected </a:t>
            </a:r>
            <a:r>
              <a:rPr lang="en-GB" i="1" dirty="0"/>
              <a:t>(as a minimum vacuum and helium vessels)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Build the</a:t>
            </a:r>
            <a:r>
              <a:rPr lang="en-GB" dirty="0">
                <a:solidFill>
                  <a:srgbClr val="0066FF"/>
                </a:solidFill>
              </a:rPr>
              <a:t> scale of pressures</a:t>
            </a:r>
            <a:r>
              <a:rPr lang="en-GB" dirty="0"/>
              <a:t>. As a minimum:</a:t>
            </a:r>
          </a:p>
          <a:p>
            <a:pPr lvl="1"/>
            <a:r>
              <a:rPr lang="en-GB" dirty="0">
                <a:solidFill>
                  <a:srgbClr val="0066FF"/>
                </a:solidFill>
              </a:rPr>
              <a:t>Nominal operating pressure </a:t>
            </a:r>
            <a:r>
              <a:rPr lang="en-GB" dirty="0"/>
              <a:t>(</a:t>
            </a:r>
            <a:r>
              <a:rPr lang="en-GB" dirty="0" err="1"/>
              <a:t>Pn</a:t>
            </a:r>
            <a:r>
              <a:rPr lang="en-GB" dirty="0"/>
              <a:t>), related to the operation of the device</a:t>
            </a:r>
          </a:p>
          <a:p>
            <a:pPr lvl="1"/>
            <a:r>
              <a:rPr lang="en-GB" dirty="0">
                <a:solidFill>
                  <a:srgbClr val="0066FF"/>
                </a:solidFill>
              </a:rPr>
              <a:t>Design Pressure </a:t>
            </a:r>
            <a:r>
              <a:rPr lang="en-GB" dirty="0"/>
              <a:t>(PS), related to mechanical limits (e.g. cavity plastic limits) or to operational scenarios (e.g. magnet quench)</a:t>
            </a:r>
          </a:p>
          <a:p>
            <a:pPr lvl="1"/>
            <a:r>
              <a:rPr lang="en-GB" dirty="0">
                <a:solidFill>
                  <a:srgbClr val="0066FF"/>
                </a:solidFill>
              </a:rPr>
              <a:t>Set pressure </a:t>
            </a:r>
            <a:r>
              <a:rPr lang="en-GB" dirty="0"/>
              <a:t>(</a:t>
            </a:r>
            <a:r>
              <a:rPr lang="en-GB" dirty="0" err="1"/>
              <a:t>Pt</a:t>
            </a:r>
            <a:r>
              <a:rPr lang="en-GB" dirty="0"/>
              <a:t>) of the relief device &lt; PS</a:t>
            </a:r>
          </a:p>
          <a:p>
            <a:pPr lvl="1"/>
            <a:r>
              <a:rPr lang="en-GB" dirty="0">
                <a:solidFill>
                  <a:srgbClr val="0066FF"/>
                </a:solidFill>
              </a:rPr>
              <a:t>Test pressure </a:t>
            </a:r>
            <a:r>
              <a:rPr lang="en-GB" dirty="0"/>
              <a:t>(</a:t>
            </a:r>
            <a:r>
              <a:rPr lang="en-GB" dirty="0" err="1"/>
              <a:t>Ptest</a:t>
            </a:r>
            <a:r>
              <a:rPr lang="en-GB" dirty="0"/>
              <a:t>) depending on the norms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dirty="0">
                <a:solidFill>
                  <a:srgbClr val="000000"/>
                </a:solidFill>
              </a:rPr>
              <a:t>Make</a:t>
            </a:r>
            <a:r>
              <a:rPr lang="en-GB" dirty="0">
                <a:solidFill>
                  <a:srgbClr val="0066FF"/>
                </a:solidFill>
              </a:rPr>
              <a:t> risk hazard analysis </a:t>
            </a:r>
            <a:r>
              <a:rPr lang="en-GB" dirty="0"/>
              <a:t>&amp; </a:t>
            </a:r>
            <a:r>
              <a:rPr lang="en-GB" dirty="0">
                <a:solidFill>
                  <a:srgbClr val="0066FF"/>
                </a:solidFill>
              </a:rPr>
              <a:t>mitigation measure</a:t>
            </a:r>
            <a:r>
              <a:rPr lang="en-GB" dirty="0"/>
              <a:t>:</a:t>
            </a:r>
          </a:p>
          <a:p>
            <a:pPr lvl="1"/>
            <a:r>
              <a:rPr lang="en-GB" dirty="0">
                <a:solidFill>
                  <a:srgbClr val="0066FF"/>
                </a:solidFill>
              </a:rPr>
              <a:t>Risk matrix</a:t>
            </a:r>
            <a:r>
              <a:rPr lang="en-GB" dirty="0">
                <a:solidFill>
                  <a:srgbClr val="000000"/>
                </a:solidFill>
              </a:rPr>
              <a:t>: </a:t>
            </a:r>
            <a:r>
              <a:rPr lang="en-GB" dirty="0">
                <a:solidFill>
                  <a:srgbClr val="0066FF"/>
                </a:solidFill>
              </a:rPr>
              <a:t>risks,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66FF"/>
                </a:solidFill>
              </a:rPr>
              <a:t>likelihood</a:t>
            </a:r>
            <a:r>
              <a:rPr lang="en-GB" dirty="0"/>
              <a:t> vs. </a:t>
            </a:r>
            <a:r>
              <a:rPr lang="en-GB" dirty="0">
                <a:solidFill>
                  <a:srgbClr val="0066FF"/>
                </a:solidFill>
              </a:rPr>
              <a:t>severity</a:t>
            </a:r>
          </a:p>
          <a:p>
            <a:pPr lvl="1"/>
            <a:r>
              <a:rPr lang="en-GB" dirty="0"/>
              <a:t>Identify </a:t>
            </a:r>
            <a:r>
              <a:rPr lang="en-GB" dirty="0">
                <a:solidFill>
                  <a:srgbClr val="0066FF"/>
                </a:solidFill>
              </a:rPr>
              <a:t>mitigation measures</a:t>
            </a:r>
            <a:r>
              <a:rPr lang="en-GB" dirty="0"/>
              <a:t> (e.g. protections of exposed bellows)</a:t>
            </a:r>
          </a:p>
          <a:p>
            <a:pPr lvl="1"/>
            <a:r>
              <a:rPr lang="en-GB" dirty="0"/>
              <a:t>Identify the credible </a:t>
            </a:r>
            <a:r>
              <a:rPr lang="en-GB" dirty="0">
                <a:solidFill>
                  <a:srgbClr val="0066FF"/>
                </a:solidFill>
              </a:rPr>
              <a:t>worst-case scenario</a:t>
            </a:r>
          </a:p>
          <a:p>
            <a:pPr marL="42862" indent="0">
              <a:buNone/>
            </a:pPr>
            <a:endParaRPr lang="en-GB" dirty="0"/>
          </a:p>
          <a:p>
            <a:r>
              <a:rPr lang="en-GB" dirty="0"/>
              <a:t>Design the </a:t>
            </a:r>
            <a:r>
              <a:rPr lang="en-GB" dirty="0">
                <a:solidFill>
                  <a:srgbClr val="0066FF"/>
                </a:solidFill>
              </a:rPr>
              <a:t>safety relief system </a:t>
            </a:r>
            <a:r>
              <a:rPr lang="en-GB" dirty="0"/>
              <a:t>according to the worst-case</a:t>
            </a:r>
          </a:p>
          <a:p>
            <a:pPr lvl="1"/>
            <a:r>
              <a:rPr lang="en-GB" dirty="0"/>
              <a:t>The safety relief system must be designed to </a:t>
            </a:r>
            <a:r>
              <a:rPr lang="en-GB" dirty="0">
                <a:solidFill>
                  <a:srgbClr val="0066FF"/>
                </a:solidFill>
              </a:rPr>
              <a:t>keep pressure rise within </a:t>
            </a:r>
            <a:r>
              <a:rPr lang="en-GB" dirty="0"/>
              <a:t>the limits  of the </a:t>
            </a:r>
            <a:r>
              <a:rPr lang="en-GB" dirty="0">
                <a:solidFill>
                  <a:srgbClr val="0066FF"/>
                </a:solidFill>
              </a:rPr>
              <a:t>Design Pressure </a:t>
            </a:r>
            <a:r>
              <a:rPr lang="en-GB" dirty="0">
                <a:solidFill>
                  <a:srgbClr val="000000"/>
                </a:solidFill>
              </a:rPr>
              <a:t>(PS)</a:t>
            </a:r>
          </a:p>
          <a:p>
            <a:pPr lvl="1"/>
            <a:r>
              <a:rPr lang="en-GB" dirty="0">
                <a:solidFill>
                  <a:srgbClr val="0066FF"/>
                </a:solidFill>
              </a:rPr>
              <a:t>Sizing of devices </a:t>
            </a:r>
            <a:r>
              <a:rPr lang="en-GB" dirty="0"/>
              <a:t>according to EN 13648-3 and ISO412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				     		</a:t>
            </a:r>
            <a:fld id="{5AA625D3-29AB-4131-BD0F-C7F1A9757741}" type="slidenum">
              <a:rPr lang="en-GB" smtClean="0"/>
              <a:pPr algn="r">
                <a:defRPr/>
              </a:pPr>
              <a:t>14</a:t>
            </a:fld>
            <a:r>
              <a:rPr lang="en-GB" dirty="0"/>
              <a:t>/16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7452321" y="1628800"/>
            <a:ext cx="1548499" cy="1537156"/>
            <a:chOff x="7326186" y="1916832"/>
            <a:chExt cx="2051477" cy="1537156"/>
          </a:xfrm>
        </p:grpSpPr>
        <p:grpSp>
          <p:nvGrpSpPr>
            <p:cNvPr id="5" name="Group 4"/>
            <p:cNvGrpSpPr/>
            <p:nvPr/>
          </p:nvGrpSpPr>
          <p:grpSpPr>
            <a:xfrm>
              <a:off x="7326186" y="1916832"/>
              <a:ext cx="1812551" cy="1537156"/>
              <a:chOff x="325846" y="3551853"/>
              <a:chExt cx="1812551" cy="1537156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325847" y="4407217"/>
                <a:ext cx="1812550" cy="649423"/>
              </a:xfrm>
              <a:prstGeom prst="rect">
                <a:avLst/>
              </a:prstGeom>
              <a:solidFill>
                <a:srgbClr val="00CC00">
                  <a:alpha val="5098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325846" y="3811638"/>
                <a:ext cx="1812550" cy="608813"/>
              </a:xfrm>
              <a:prstGeom prst="rect">
                <a:avLst/>
              </a:prstGeom>
              <a:solidFill>
                <a:srgbClr val="FFC000">
                  <a:alpha val="5098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cxnSp>
            <p:nvCxnSpPr>
              <p:cNvPr id="8" name="Straight Arrow Connector 7"/>
              <p:cNvCxnSpPr/>
              <p:nvPr/>
            </p:nvCxnSpPr>
            <p:spPr>
              <a:xfrm flipV="1">
                <a:off x="325846" y="3551853"/>
                <a:ext cx="0" cy="1537156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Group 9"/>
              <p:cNvGrpSpPr/>
              <p:nvPr/>
            </p:nvGrpSpPr>
            <p:grpSpPr>
              <a:xfrm>
                <a:off x="325846" y="4609426"/>
                <a:ext cx="1649580" cy="215444"/>
                <a:chOff x="652346" y="2132366"/>
                <a:chExt cx="1649580" cy="215444"/>
              </a:xfrm>
            </p:grpSpPr>
            <p:cxnSp>
              <p:nvCxnSpPr>
                <p:cNvPr id="24" name="Straight Connector 23"/>
                <p:cNvCxnSpPr/>
                <p:nvPr/>
              </p:nvCxnSpPr>
              <p:spPr>
                <a:xfrm>
                  <a:off x="652346" y="2264229"/>
                  <a:ext cx="81662" cy="0"/>
                </a:xfrm>
                <a:prstGeom prst="line">
                  <a:avLst/>
                </a:prstGeom>
                <a:ln>
                  <a:solidFill>
                    <a:srgbClr val="00CC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681130" y="2132366"/>
                  <a:ext cx="162079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err="1"/>
                    <a:t>Pn</a:t>
                  </a:r>
                  <a:r>
                    <a:rPr lang="en-GB" sz="800" b="1" dirty="0"/>
                    <a:t> Nominal pressure</a:t>
                  </a: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25846" y="4019549"/>
                <a:ext cx="1625085" cy="215444"/>
                <a:chOff x="656249" y="2149415"/>
                <a:chExt cx="1625085" cy="215444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656249" y="2264229"/>
                  <a:ext cx="77759" cy="0"/>
                </a:xfrm>
                <a:prstGeom prst="line">
                  <a:avLst/>
                </a:prstGeom>
                <a:ln>
                  <a:solidFill>
                    <a:srgbClr val="FF9933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>
                  <a:off x="694516" y="2149415"/>
                  <a:ext cx="158681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/>
                    <a:t>PS: Design pressure</a:t>
                  </a: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325846" y="3811639"/>
                <a:ext cx="1451929" cy="215444"/>
                <a:chOff x="646124" y="2132366"/>
                <a:chExt cx="1451929" cy="215444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>
                  <a:off x="646124" y="2264229"/>
                  <a:ext cx="87884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/>
                <p:cNvSpPr txBox="1"/>
                <p:nvPr/>
              </p:nvSpPr>
              <p:spPr>
                <a:xfrm>
                  <a:off x="681130" y="2132366"/>
                  <a:ext cx="1416923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 err="1"/>
                    <a:t>Ptest</a:t>
                  </a:r>
                  <a:r>
                    <a:rPr lang="en-GB" sz="800" dirty="0"/>
                    <a:t> Test pressure</a:t>
                  </a:r>
                </a:p>
              </p:txBody>
            </p:sp>
          </p:grpSp>
        </p:grpSp>
        <p:sp>
          <p:nvSpPr>
            <p:cNvPr id="28" name="TextBox 27"/>
            <p:cNvSpPr txBox="1"/>
            <p:nvPr/>
          </p:nvSpPr>
          <p:spPr>
            <a:xfrm>
              <a:off x="7380311" y="2551536"/>
              <a:ext cx="199735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err="1"/>
                <a:t>Pt</a:t>
              </a:r>
              <a:r>
                <a:rPr lang="en-GB" sz="800" b="1" dirty="0"/>
                <a:t>: relief device set press.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7340243" y="2668104"/>
              <a:ext cx="94089" cy="0"/>
            </a:xfrm>
            <a:prstGeom prst="line">
              <a:avLst/>
            </a:prstGeom>
            <a:ln>
              <a:solidFill>
                <a:srgbClr val="FF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126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assessment matrix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0395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Retained pressure hazards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304" y="849652"/>
            <a:ext cx="8763192" cy="3515452"/>
          </a:xfrm>
        </p:spPr>
        <p:txBody>
          <a:bodyPr/>
          <a:lstStyle/>
          <a:p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A) Heating/vaporization of cryogens </a:t>
            </a:r>
            <a:r>
              <a:rPr lang="en-US" sz="1800" dirty="0">
                <a:sym typeface="Wingdings" pitchFamily="2" charset="2"/>
              </a:rPr>
              <a:t>from sudden </a:t>
            </a:r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release of stored energy in SC device 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from arcing</a:t>
            </a:r>
          </a:p>
          <a:p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B) Accidental air venting of insulation vacuum</a:t>
            </a:r>
            <a:r>
              <a:rPr lang="en-US" sz="1800" dirty="0">
                <a:sym typeface="Wingdings" pitchFamily="2" charset="2"/>
              </a:rPr>
              <a:t> with sudden condensation on cold surfaces, helium boil-off and pressure build-up</a:t>
            </a:r>
          </a:p>
          <a:p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C) Accidental release of cryogenic fluid </a:t>
            </a:r>
            <a:r>
              <a:rPr lang="en-US" sz="1800" dirty="0">
                <a:sym typeface="Wingdings" pitchFamily="2" charset="2"/>
              </a:rPr>
              <a:t>to higher T surfaces (thermal shield and vacuum vessel), and consequent pressure increase and increased of conduction/convection heat loads to cold surfaces</a:t>
            </a:r>
          </a:p>
          <a:p>
            <a:r>
              <a:rPr lang="en-US" sz="1800" dirty="0">
                <a:sym typeface="Wingdings" pitchFamily="2" charset="2"/>
              </a:rPr>
              <a:t>D) Brake of lambda plug(s)…</a:t>
            </a:r>
          </a:p>
          <a:p>
            <a:pPr marL="685800" lvl="2" indent="0">
              <a:buNone/>
            </a:pPr>
            <a:endParaRPr lang="en-US" sz="1050" dirty="0">
              <a:sym typeface="Wingdings" pitchFamily="2" charset="2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3347864" y="4743146"/>
            <a:ext cx="2448272" cy="1918305"/>
            <a:chOff x="3347864" y="4743146"/>
            <a:chExt cx="2448272" cy="1918305"/>
          </a:xfrm>
        </p:grpSpPr>
        <p:grpSp>
          <p:nvGrpSpPr>
            <p:cNvPr id="36" name="Group 35"/>
            <p:cNvGrpSpPr/>
            <p:nvPr/>
          </p:nvGrpSpPr>
          <p:grpSpPr>
            <a:xfrm>
              <a:off x="3520832" y="4743146"/>
              <a:ext cx="2275304" cy="1566174"/>
              <a:chOff x="6719938" y="5052991"/>
              <a:chExt cx="2400146" cy="1400346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6719938" y="5052991"/>
                <a:ext cx="2400146" cy="1400346"/>
                <a:chOff x="539552" y="2812531"/>
                <a:chExt cx="4444754" cy="2593256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539552" y="3460330"/>
                  <a:ext cx="3888432" cy="19454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 dirty="0"/>
                </a:p>
              </p:txBody>
            </p:sp>
            <p:sp>
              <p:nvSpPr>
                <p:cNvPr id="40" name="Rounded Rectangle 39"/>
                <p:cNvSpPr/>
                <p:nvPr/>
              </p:nvSpPr>
              <p:spPr>
                <a:xfrm>
                  <a:off x="827584" y="4504446"/>
                  <a:ext cx="3312368" cy="396044"/>
                </a:xfrm>
                <a:prstGeom prst="round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812791" y="4465132"/>
                  <a:ext cx="3320248" cy="80108"/>
                </a:xfrm>
                <a:custGeom>
                  <a:avLst/>
                  <a:gdLst>
                    <a:gd name="connsiteX0" fmla="*/ 0 w 3320248"/>
                    <a:gd name="connsiteY0" fmla="*/ 35613 h 80108"/>
                    <a:gd name="connsiteX1" fmla="*/ 346229 w 3320248"/>
                    <a:gd name="connsiteY1" fmla="*/ 17857 h 80108"/>
                    <a:gd name="connsiteX2" fmla="*/ 807868 w 3320248"/>
                    <a:gd name="connsiteY2" fmla="*/ 62246 h 80108"/>
                    <a:gd name="connsiteX3" fmla="*/ 1225118 w 3320248"/>
                    <a:gd name="connsiteY3" fmla="*/ 17857 h 80108"/>
                    <a:gd name="connsiteX4" fmla="*/ 1731145 w 3320248"/>
                    <a:gd name="connsiteY4" fmla="*/ 62246 h 80108"/>
                    <a:gd name="connsiteX5" fmla="*/ 2166151 w 3320248"/>
                    <a:gd name="connsiteY5" fmla="*/ 102 h 80108"/>
                    <a:gd name="connsiteX6" fmla="*/ 2734322 w 3320248"/>
                    <a:gd name="connsiteY6" fmla="*/ 80001 h 80108"/>
                    <a:gd name="connsiteX7" fmla="*/ 3151572 w 3320248"/>
                    <a:gd name="connsiteY7" fmla="*/ 17857 h 80108"/>
                    <a:gd name="connsiteX8" fmla="*/ 3320248 w 3320248"/>
                    <a:gd name="connsiteY8" fmla="*/ 44490 h 80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20248" h="80108">
                      <a:moveTo>
                        <a:pt x="0" y="35613"/>
                      </a:moveTo>
                      <a:cubicBezTo>
                        <a:pt x="105792" y="24515"/>
                        <a:pt x="211584" y="13418"/>
                        <a:pt x="346229" y="17857"/>
                      </a:cubicBezTo>
                      <a:cubicBezTo>
                        <a:pt x="480874" y="22296"/>
                        <a:pt x="661387" y="62246"/>
                        <a:pt x="807868" y="62246"/>
                      </a:cubicBezTo>
                      <a:cubicBezTo>
                        <a:pt x="954349" y="62246"/>
                        <a:pt x="1071239" y="17857"/>
                        <a:pt x="1225118" y="17857"/>
                      </a:cubicBezTo>
                      <a:cubicBezTo>
                        <a:pt x="1378997" y="17857"/>
                        <a:pt x="1574306" y="65205"/>
                        <a:pt x="1731145" y="62246"/>
                      </a:cubicBezTo>
                      <a:cubicBezTo>
                        <a:pt x="1887984" y="59287"/>
                        <a:pt x="1998955" y="-2857"/>
                        <a:pt x="2166151" y="102"/>
                      </a:cubicBezTo>
                      <a:cubicBezTo>
                        <a:pt x="2333347" y="3061"/>
                        <a:pt x="2570085" y="77042"/>
                        <a:pt x="2734322" y="80001"/>
                      </a:cubicBezTo>
                      <a:cubicBezTo>
                        <a:pt x="2898559" y="82960"/>
                        <a:pt x="3053918" y="23775"/>
                        <a:pt x="3151572" y="17857"/>
                      </a:cubicBezTo>
                      <a:cubicBezTo>
                        <a:pt x="3249226" y="11938"/>
                        <a:pt x="3284737" y="28214"/>
                        <a:pt x="3320248" y="4449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42" name="Rounded Rectangle 41"/>
                <p:cNvSpPr/>
                <p:nvPr/>
              </p:nvSpPr>
              <p:spPr>
                <a:xfrm>
                  <a:off x="827584" y="4108402"/>
                  <a:ext cx="3312368" cy="792088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grpSp>
              <p:nvGrpSpPr>
                <p:cNvPr id="43" name="Group 42"/>
                <p:cNvGrpSpPr/>
                <p:nvPr/>
              </p:nvGrpSpPr>
              <p:grpSpPr>
                <a:xfrm>
                  <a:off x="3707904" y="2812531"/>
                  <a:ext cx="576064" cy="647799"/>
                  <a:chOff x="6588224" y="2493169"/>
                  <a:chExt cx="576064" cy="647799"/>
                </a:xfrm>
              </p:grpSpPr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6588224" y="2493169"/>
                    <a:ext cx="576064" cy="441669"/>
                    <a:chOff x="4716016" y="2123235"/>
                    <a:chExt cx="576064" cy="441669"/>
                  </a:xfrm>
                </p:grpSpPr>
                <p:sp>
                  <p:nvSpPr>
                    <p:cNvPr id="54" name="Isosceles Triangle 53"/>
                    <p:cNvSpPr/>
                    <p:nvPr/>
                  </p:nvSpPr>
                  <p:spPr>
                    <a:xfrm>
                      <a:off x="4716016" y="2348880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sp>
                  <p:nvSpPr>
                    <p:cNvPr id="55" name="Isosceles Triangle 54"/>
                    <p:cNvSpPr/>
                    <p:nvPr/>
                  </p:nvSpPr>
                  <p:spPr>
                    <a:xfrm rot="10800000">
                      <a:off x="4716016" y="2123235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cxnSp>
                  <p:nvCxnSpPr>
                    <p:cNvPr id="56" name="Straight Connector 55"/>
                    <p:cNvCxnSpPr>
                      <a:stCxn id="54" idx="0"/>
                    </p:cNvCxnSpPr>
                    <p:nvPr/>
                  </p:nvCxnSpPr>
                  <p:spPr>
                    <a:xfrm>
                      <a:off x="4860032" y="2348880"/>
                      <a:ext cx="233834" cy="0"/>
                    </a:xfrm>
                    <a:prstGeom prst="line">
                      <a:avLst/>
                    </a:prstGeom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7" name="Freeform 56"/>
                    <p:cNvSpPr/>
                    <p:nvPr/>
                  </p:nvSpPr>
                  <p:spPr>
                    <a:xfrm>
                      <a:off x="5093866" y="2216944"/>
                      <a:ext cx="198214" cy="276225"/>
                    </a:xfrm>
                    <a:custGeom>
                      <a:avLst/>
                      <a:gdLst>
                        <a:gd name="connsiteX0" fmla="*/ 0 w 126206"/>
                        <a:gd name="connsiteY0" fmla="*/ 130969 h 276225"/>
                        <a:gd name="connsiteX1" fmla="*/ 26193 w 126206"/>
                        <a:gd name="connsiteY1" fmla="*/ 266700 h 276225"/>
                        <a:gd name="connsiteX2" fmla="*/ 45243 w 126206"/>
                        <a:gd name="connsiteY2" fmla="*/ 0 h 276225"/>
                        <a:gd name="connsiteX3" fmla="*/ 71437 w 126206"/>
                        <a:gd name="connsiteY3" fmla="*/ 266700 h 276225"/>
                        <a:gd name="connsiteX4" fmla="*/ 80962 w 126206"/>
                        <a:gd name="connsiteY4" fmla="*/ 0 h 276225"/>
                        <a:gd name="connsiteX5" fmla="*/ 107156 w 126206"/>
                        <a:gd name="connsiteY5" fmla="*/ 276225 h 276225"/>
                        <a:gd name="connsiteX6" fmla="*/ 126206 w 126206"/>
                        <a:gd name="connsiteY6" fmla="*/ 119062 h 276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6206" h="276225">
                          <a:moveTo>
                            <a:pt x="0" y="130969"/>
                          </a:moveTo>
                          <a:lnTo>
                            <a:pt x="26193" y="266700"/>
                          </a:lnTo>
                          <a:lnTo>
                            <a:pt x="45243" y="0"/>
                          </a:lnTo>
                          <a:lnTo>
                            <a:pt x="71437" y="266700"/>
                          </a:lnTo>
                          <a:lnTo>
                            <a:pt x="80962" y="0"/>
                          </a:lnTo>
                          <a:lnTo>
                            <a:pt x="107156" y="276225"/>
                          </a:lnTo>
                          <a:lnTo>
                            <a:pt x="126206" y="119062"/>
                          </a:lnTo>
                        </a:path>
                      </a:pathLst>
                    </a:custGeom>
                    <a:noFill/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</p:grpSp>
              <p:cxnSp>
                <p:nvCxnSpPr>
                  <p:cNvPr id="53" name="Straight Connector 52"/>
                  <p:cNvCxnSpPr>
                    <a:stCxn id="54" idx="3"/>
                  </p:cNvCxnSpPr>
                  <p:nvPr/>
                </p:nvCxnSpPr>
                <p:spPr>
                  <a:xfrm>
                    <a:off x="6732240" y="2934838"/>
                    <a:ext cx="0" cy="206130"/>
                  </a:xfrm>
                  <a:prstGeom prst="line">
                    <a:avLst/>
                  </a:prstGeom>
                  <a:ln w="28575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4" name="TextBox 43"/>
                <p:cNvSpPr txBox="1"/>
                <p:nvPr/>
              </p:nvSpPr>
              <p:spPr>
                <a:xfrm>
                  <a:off x="3410792" y="5005736"/>
                  <a:ext cx="1046525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Vacuum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4394969" y="5005736"/>
                  <a:ext cx="589337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Air</a:t>
                  </a: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2312504" y="4499834"/>
                  <a:ext cx="1688466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Cryogenics fluid</a:t>
                  </a:r>
                </a:p>
              </p:txBody>
            </p:sp>
            <p:grpSp>
              <p:nvGrpSpPr>
                <p:cNvPr id="47" name="Group 46"/>
                <p:cNvGrpSpPr/>
                <p:nvPr/>
              </p:nvGrpSpPr>
              <p:grpSpPr>
                <a:xfrm rot="10800000">
                  <a:off x="1115616" y="2879101"/>
                  <a:ext cx="576064" cy="441668"/>
                  <a:chOff x="4716016" y="4351028"/>
                  <a:chExt cx="576064" cy="441668"/>
                </a:xfrm>
              </p:grpSpPr>
              <p:sp>
                <p:nvSpPr>
                  <p:cNvPr id="48" name="Isosceles Triangle 47"/>
                  <p:cNvSpPr/>
                  <p:nvPr/>
                </p:nvSpPr>
                <p:spPr>
                  <a:xfrm>
                    <a:off x="4716016" y="4576673"/>
                    <a:ext cx="288032" cy="216023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49" name="Isosceles Triangle 48"/>
                  <p:cNvSpPr/>
                  <p:nvPr/>
                </p:nvSpPr>
                <p:spPr>
                  <a:xfrm rot="10800000">
                    <a:off x="4716016" y="4351028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50" name="Straight Connector 49"/>
                  <p:cNvCxnSpPr>
                    <a:stCxn id="48" idx="0"/>
                  </p:cNvCxnSpPr>
                  <p:nvPr/>
                </p:nvCxnSpPr>
                <p:spPr>
                  <a:xfrm>
                    <a:off x="4860033" y="4576673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Freeform 50"/>
                  <p:cNvSpPr/>
                  <p:nvPr/>
                </p:nvSpPr>
                <p:spPr>
                  <a:xfrm>
                    <a:off x="5093866" y="4444737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</p:grpSp>
          <p:cxnSp>
            <p:nvCxnSpPr>
              <p:cNvPr id="38" name="Straight Connector 37"/>
              <p:cNvCxnSpPr>
                <a:endCxn id="49" idx="3"/>
              </p:cNvCxnSpPr>
              <p:nvPr/>
            </p:nvCxnSpPr>
            <p:spPr>
              <a:xfrm flipV="1">
                <a:off x="7264314" y="5327437"/>
                <a:ext cx="0" cy="42532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>
              <a:off x="3347864" y="5877272"/>
              <a:ext cx="846505" cy="439867"/>
              <a:chOff x="4427984" y="4129742"/>
              <a:chExt cx="1422569" cy="531213"/>
            </a:xfrm>
          </p:grpSpPr>
          <p:sp>
            <p:nvSpPr>
              <p:cNvPr id="59" name="Cloud 58"/>
              <p:cNvSpPr/>
              <p:nvPr/>
            </p:nvSpPr>
            <p:spPr>
              <a:xfrm>
                <a:off x="4427984" y="4372183"/>
                <a:ext cx="560435" cy="232237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5096371" y="4129742"/>
                <a:ext cx="754182" cy="531213"/>
                <a:chOff x="6652260" y="5775960"/>
                <a:chExt cx="662940" cy="586740"/>
              </a:xfrm>
            </p:grpSpPr>
            <p:sp>
              <p:nvSpPr>
                <p:cNvPr id="61" name="Freeform 60"/>
                <p:cNvSpPr/>
                <p:nvPr/>
              </p:nvSpPr>
              <p:spPr>
                <a:xfrm>
                  <a:off x="6652260" y="5775960"/>
                  <a:ext cx="601980" cy="327660"/>
                </a:xfrm>
                <a:custGeom>
                  <a:avLst/>
                  <a:gdLst>
                    <a:gd name="connsiteX0" fmla="*/ 0 w 601980"/>
                    <a:gd name="connsiteY0" fmla="*/ 327660 h 327660"/>
                    <a:gd name="connsiteX1" fmla="*/ 373380 w 601980"/>
                    <a:gd name="connsiteY1" fmla="*/ 182880 h 327660"/>
                    <a:gd name="connsiteX2" fmla="*/ 601980 w 601980"/>
                    <a:gd name="connsiteY2" fmla="*/ 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1980" h="327660">
                      <a:moveTo>
                        <a:pt x="0" y="327660"/>
                      </a:moveTo>
                      <a:cubicBezTo>
                        <a:pt x="136525" y="282575"/>
                        <a:pt x="273050" y="237490"/>
                        <a:pt x="373380" y="182880"/>
                      </a:cubicBezTo>
                      <a:cubicBezTo>
                        <a:pt x="473710" y="128270"/>
                        <a:pt x="537845" y="64135"/>
                        <a:pt x="601980" y="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6659880" y="6103620"/>
                  <a:ext cx="618066" cy="30480"/>
                </a:xfrm>
                <a:custGeom>
                  <a:avLst/>
                  <a:gdLst>
                    <a:gd name="connsiteX0" fmla="*/ 0 w 618066"/>
                    <a:gd name="connsiteY0" fmla="*/ 30480 h 30480"/>
                    <a:gd name="connsiteX1" fmla="*/ 533400 w 618066"/>
                    <a:gd name="connsiteY1" fmla="*/ 15240 h 30480"/>
                    <a:gd name="connsiteX2" fmla="*/ 609600 w 618066"/>
                    <a:gd name="connsiteY2" fmla="*/ 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18066" h="30480">
                      <a:moveTo>
                        <a:pt x="0" y="30480"/>
                      </a:moveTo>
                      <a:lnTo>
                        <a:pt x="533400" y="15240"/>
                      </a:lnTo>
                      <a:cubicBezTo>
                        <a:pt x="635000" y="10160"/>
                        <a:pt x="622300" y="5080"/>
                        <a:pt x="609600" y="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>
                  <a:off x="6652260" y="6202680"/>
                  <a:ext cx="662940" cy="160020"/>
                </a:xfrm>
                <a:custGeom>
                  <a:avLst/>
                  <a:gdLst>
                    <a:gd name="connsiteX0" fmla="*/ 0 w 662940"/>
                    <a:gd name="connsiteY0" fmla="*/ 0 h 160020"/>
                    <a:gd name="connsiteX1" fmla="*/ 472440 w 662940"/>
                    <a:gd name="connsiteY1" fmla="*/ 53340 h 160020"/>
                    <a:gd name="connsiteX2" fmla="*/ 662940 w 662940"/>
                    <a:gd name="connsiteY2" fmla="*/ 16002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40" h="160020">
                      <a:moveTo>
                        <a:pt x="0" y="0"/>
                      </a:moveTo>
                      <a:cubicBezTo>
                        <a:pt x="180975" y="13335"/>
                        <a:pt x="361950" y="26670"/>
                        <a:pt x="472440" y="53340"/>
                      </a:cubicBezTo>
                      <a:cubicBezTo>
                        <a:pt x="582930" y="80010"/>
                        <a:pt x="622935" y="120015"/>
                        <a:pt x="662940" y="16002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99" name="TextBox 98"/>
            <p:cNvSpPr txBox="1"/>
            <p:nvPr/>
          </p:nvSpPr>
          <p:spPr>
            <a:xfrm>
              <a:off x="4211960" y="6292119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66FF"/>
                  </a:solidFill>
                </a:rPr>
                <a:t>B)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6304878" y="4743146"/>
            <a:ext cx="2371578" cy="1935506"/>
            <a:chOff x="6304878" y="4743146"/>
            <a:chExt cx="2371578" cy="1935506"/>
          </a:xfrm>
        </p:grpSpPr>
        <p:grpSp>
          <p:nvGrpSpPr>
            <p:cNvPr id="14" name="Group 13"/>
            <p:cNvGrpSpPr/>
            <p:nvPr/>
          </p:nvGrpSpPr>
          <p:grpSpPr>
            <a:xfrm>
              <a:off x="6304878" y="4743146"/>
              <a:ext cx="2371578" cy="1566174"/>
              <a:chOff x="6732240" y="2780928"/>
              <a:chExt cx="2385344" cy="1400346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6732240" y="3130736"/>
                <a:ext cx="2099735" cy="10505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 dirty="0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6887776" y="3694554"/>
                <a:ext cx="1788663" cy="213862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6879788" y="3673325"/>
                <a:ext cx="1792918" cy="43258"/>
              </a:xfrm>
              <a:custGeom>
                <a:avLst/>
                <a:gdLst>
                  <a:gd name="connsiteX0" fmla="*/ 0 w 3320248"/>
                  <a:gd name="connsiteY0" fmla="*/ 35613 h 80108"/>
                  <a:gd name="connsiteX1" fmla="*/ 346229 w 3320248"/>
                  <a:gd name="connsiteY1" fmla="*/ 17857 h 80108"/>
                  <a:gd name="connsiteX2" fmla="*/ 807868 w 3320248"/>
                  <a:gd name="connsiteY2" fmla="*/ 62246 h 80108"/>
                  <a:gd name="connsiteX3" fmla="*/ 1225118 w 3320248"/>
                  <a:gd name="connsiteY3" fmla="*/ 17857 h 80108"/>
                  <a:gd name="connsiteX4" fmla="*/ 1731145 w 3320248"/>
                  <a:gd name="connsiteY4" fmla="*/ 62246 h 80108"/>
                  <a:gd name="connsiteX5" fmla="*/ 2166151 w 3320248"/>
                  <a:gd name="connsiteY5" fmla="*/ 102 h 80108"/>
                  <a:gd name="connsiteX6" fmla="*/ 2734322 w 3320248"/>
                  <a:gd name="connsiteY6" fmla="*/ 80001 h 80108"/>
                  <a:gd name="connsiteX7" fmla="*/ 3151572 w 3320248"/>
                  <a:gd name="connsiteY7" fmla="*/ 17857 h 80108"/>
                  <a:gd name="connsiteX8" fmla="*/ 3320248 w 3320248"/>
                  <a:gd name="connsiteY8" fmla="*/ 44490 h 8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0248" h="80108">
                    <a:moveTo>
                      <a:pt x="0" y="35613"/>
                    </a:moveTo>
                    <a:cubicBezTo>
                      <a:pt x="105792" y="24515"/>
                      <a:pt x="211584" y="13418"/>
                      <a:pt x="346229" y="17857"/>
                    </a:cubicBezTo>
                    <a:cubicBezTo>
                      <a:pt x="480874" y="22296"/>
                      <a:pt x="661387" y="62246"/>
                      <a:pt x="807868" y="62246"/>
                    </a:cubicBezTo>
                    <a:cubicBezTo>
                      <a:pt x="954349" y="62246"/>
                      <a:pt x="1071239" y="17857"/>
                      <a:pt x="1225118" y="17857"/>
                    </a:cubicBezTo>
                    <a:cubicBezTo>
                      <a:pt x="1378997" y="17857"/>
                      <a:pt x="1574306" y="65205"/>
                      <a:pt x="1731145" y="62246"/>
                    </a:cubicBezTo>
                    <a:cubicBezTo>
                      <a:pt x="1887984" y="59287"/>
                      <a:pt x="1998955" y="-2857"/>
                      <a:pt x="2166151" y="102"/>
                    </a:cubicBezTo>
                    <a:cubicBezTo>
                      <a:pt x="2333347" y="3061"/>
                      <a:pt x="2570085" y="77042"/>
                      <a:pt x="2734322" y="80001"/>
                    </a:cubicBezTo>
                    <a:cubicBezTo>
                      <a:pt x="2898559" y="82960"/>
                      <a:pt x="3053918" y="23775"/>
                      <a:pt x="3151572" y="17857"/>
                    </a:cubicBezTo>
                    <a:cubicBezTo>
                      <a:pt x="3249226" y="11938"/>
                      <a:pt x="3284737" y="28214"/>
                      <a:pt x="3320248" y="4449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6887776" y="3480692"/>
                <a:ext cx="1788663" cy="427724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8443135" y="2780928"/>
                <a:ext cx="311072" cy="349807"/>
                <a:chOff x="6588224" y="2493169"/>
                <a:chExt cx="576064" cy="647797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6588224" y="2493169"/>
                  <a:ext cx="576064" cy="441669"/>
                  <a:chOff x="4716016" y="2123235"/>
                  <a:chExt cx="576064" cy="441669"/>
                </a:xfrm>
              </p:grpSpPr>
              <p:sp>
                <p:nvSpPr>
                  <p:cNvPr id="32" name="Isosceles Triangle 31"/>
                  <p:cNvSpPr/>
                  <p:nvPr/>
                </p:nvSpPr>
                <p:spPr>
                  <a:xfrm>
                    <a:off x="4716016" y="2348880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33" name="Isosceles Triangle 32"/>
                  <p:cNvSpPr/>
                  <p:nvPr/>
                </p:nvSpPr>
                <p:spPr>
                  <a:xfrm rot="10800000">
                    <a:off x="4716016" y="2123235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34" name="Straight Connector 33"/>
                  <p:cNvCxnSpPr>
                    <a:stCxn id="32" idx="0"/>
                  </p:cNvCxnSpPr>
                  <p:nvPr/>
                </p:nvCxnSpPr>
                <p:spPr>
                  <a:xfrm>
                    <a:off x="4860032" y="2348880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Freeform 34"/>
                  <p:cNvSpPr/>
                  <p:nvPr/>
                </p:nvSpPr>
                <p:spPr>
                  <a:xfrm>
                    <a:off x="5093866" y="2216944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  <p:cxnSp>
              <p:nvCxnSpPr>
                <p:cNvPr id="31" name="Straight Connector 30"/>
                <p:cNvCxnSpPr>
                  <a:stCxn id="32" idx="3"/>
                </p:cNvCxnSpPr>
                <p:nvPr/>
              </p:nvCxnSpPr>
              <p:spPr>
                <a:xfrm>
                  <a:off x="6732240" y="2934837"/>
                  <a:ext cx="0" cy="206129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/>
              <p:cNvSpPr txBox="1"/>
              <p:nvPr/>
            </p:nvSpPr>
            <p:spPr>
              <a:xfrm>
                <a:off x="8282696" y="3965249"/>
                <a:ext cx="538834" cy="185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dirty="0"/>
                  <a:t>Vacuum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814147" y="3965249"/>
                <a:ext cx="303437" cy="185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dirty="0"/>
                  <a:t>Air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689627" y="3692064"/>
                <a:ext cx="869356" cy="185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dirty="0"/>
                  <a:t>Cryogenics fluid</a:t>
                </a: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7043312" y="2816875"/>
                <a:ext cx="311072" cy="663819"/>
                <a:chOff x="7043312" y="2816875"/>
                <a:chExt cx="311072" cy="663819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 rot="10800000">
                  <a:off x="7043312" y="2816875"/>
                  <a:ext cx="311072" cy="238499"/>
                  <a:chOff x="4716016" y="4351028"/>
                  <a:chExt cx="576064" cy="441668"/>
                </a:xfrm>
              </p:grpSpPr>
              <p:sp>
                <p:nvSpPr>
                  <p:cNvPr id="26" name="Isosceles Triangle 25"/>
                  <p:cNvSpPr/>
                  <p:nvPr/>
                </p:nvSpPr>
                <p:spPr>
                  <a:xfrm>
                    <a:off x="4716016" y="4576673"/>
                    <a:ext cx="288032" cy="216023"/>
                  </a:xfrm>
                  <a:prstGeom prst="triangle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27" name="Isosceles Triangle 26"/>
                  <p:cNvSpPr/>
                  <p:nvPr/>
                </p:nvSpPr>
                <p:spPr>
                  <a:xfrm rot="10800000">
                    <a:off x="4716016" y="4351028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28" name="Straight Connector 27"/>
                  <p:cNvCxnSpPr>
                    <a:stCxn id="26" idx="0"/>
                  </p:cNvCxnSpPr>
                  <p:nvPr/>
                </p:nvCxnSpPr>
                <p:spPr>
                  <a:xfrm>
                    <a:off x="4860033" y="4576673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Freeform 28"/>
                  <p:cNvSpPr/>
                  <p:nvPr/>
                </p:nvSpPr>
                <p:spPr>
                  <a:xfrm>
                    <a:off x="5093866" y="4444737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  <p:cxnSp>
              <p:nvCxnSpPr>
                <p:cNvPr id="25" name="Straight Connector 24"/>
                <p:cNvCxnSpPr>
                  <a:endCxn id="27" idx="3"/>
                </p:cNvCxnSpPr>
                <p:nvPr/>
              </p:nvCxnSpPr>
              <p:spPr>
                <a:xfrm flipV="1">
                  <a:off x="7276616" y="3055374"/>
                  <a:ext cx="0" cy="425320"/>
                </a:xfrm>
                <a:prstGeom prst="line">
                  <a:avLst/>
                </a:prstGeom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4" name="Group 63"/>
            <p:cNvGrpSpPr/>
            <p:nvPr/>
          </p:nvGrpSpPr>
          <p:grpSpPr>
            <a:xfrm rot="5400000">
              <a:off x="6835898" y="5810062"/>
              <a:ext cx="406075" cy="592441"/>
              <a:chOff x="4427984" y="4129742"/>
              <a:chExt cx="1422569" cy="531213"/>
            </a:xfrm>
          </p:grpSpPr>
          <p:sp>
            <p:nvSpPr>
              <p:cNvPr id="65" name="Cloud 64"/>
              <p:cNvSpPr/>
              <p:nvPr/>
            </p:nvSpPr>
            <p:spPr>
              <a:xfrm>
                <a:off x="4427984" y="4372183"/>
                <a:ext cx="560435" cy="232237"/>
              </a:xfrm>
              <a:prstGeom prst="cloud">
                <a:avLst/>
              </a:prstGeom>
              <a:solidFill>
                <a:srgbClr val="0066FF"/>
              </a:solidFill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5096371" y="4129742"/>
                <a:ext cx="754182" cy="531213"/>
                <a:chOff x="6652260" y="5775960"/>
                <a:chExt cx="662940" cy="586740"/>
              </a:xfrm>
            </p:grpSpPr>
            <p:sp>
              <p:nvSpPr>
                <p:cNvPr id="67" name="Freeform 66"/>
                <p:cNvSpPr/>
                <p:nvPr/>
              </p:nvSpPr>
              <p:spPr>
                <a:xfrm>
                  <a:off x="6652260" y="5775960"/>
                  <a:ext cx="601980" cy="327660"/>
                </a:xfrm>
                <a:custGeom>
                  <a:avLst/>
                  <a:gdLst>
                    <a:gd name="connsiteX0" fmla="*/ 0 w 601980"/>
                    <a:gd name="connsiteY0" fmla="*/ 327660 h 327660"/>
                    <a:gd name="connsiteX1" fmla="*/ 373380 w 601980"/>
                    <a:gd name="connsiteY1" fmla="*/ 182880 h 327660"/>
                    <a:gd name="connsiteX2" fmla="*/ 601980 w 601980"/>
                    <a:gd name="connsiteY2" fmla="*/ 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1980" h="327660">
                      <a:moveTo>
                        <a:pt x="0" y="327660"/>
                      </a:moveTo>
                      <a:cubicBezTo>
                        <a:pt x="136525" y="282575"/>
                        <a:pt x="273050" y="237490"/>
                        <a:pt x="373380" y="182880"/>
                      </a:cubicBezTo>
                      <a:cubicBezTo>
                        <a:pt x="473710" y="128270"/>
                        <a:pt x="537845" y="64135"/>
                        <a:pt x="60198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6659880" y="6103620"/>
                  <a:ext cx="618066" cy="30480"/>
                </a:xfrm>
                <a:custGeom>
                  <a:avLst/>
                  <a:gdLst>
                    <a:gd name="connsiteX0" fmla="*/ 0 w 618066"/>
                    <a:gd name="connsiteY0" fmla="*/ 30480 h 30480"/>
                    <a:gd name="connsiteX1" fmla="*/ 533400 w 618066"/>
                    <a:gd name="connsiteY1" fmla="*/ 15240 h 30480"/>
                    <a:gd name="connsiteX2" fmla="*/ 609600 w 618066"/>
                    <a:gd name="connsiteY2" fmla="*/ 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18066" h="30480">
                      <a:moveTo>
                        <a:pt x="0" y="30480"/>
                      </a:moveTo>
                      <a:lnTo>
                        <a:pt x="533400" y="15240"/>
                      </a:lnTo>
                      <a:cubicBezTo>
                        <a:pt x="635000" y="10160"/>
                        <a:pt x="622300" y="5080"/>
                        <a:pt x="60960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Freeform 68"/>
                <p:cNvSpPr/>
                <p:nvPr/>
              </p:nvSpPr>
              <p:spPr>
                <a:xfrm>
                  <a:off x="6652260" y="6202680"/>
                  <a:ext cx="662940" cy="160020"/>
                </a:xfrm>
                <a:custGeom>
                  <a:avLst/>
                  <a:gdLst>
                    <a:gd name="connsiteX0" fmla="*/ 0 w 662940"/>
                    <a:gd name="connsiteY0" fmla="*/ 0 h 160020"/>
                    <a:gd name="connsiteX1" fmla="*/ 472440 w 662940"/>
                    <a:gd name="connsiteY1" fmla="*/ 53340 h 160020"/>
                    <a:gd name="connsiteX2" fmla="*/ 662940 w 662940"/>
                    <a:gd name="connsiteY2" fmla="*/ 16002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40" h="160020">
                      <a:moveTo>
                        <a:pt x="0" y="0"/>
                      </a:moveTo>
                      <a:cubicBezTo>
                        <a:pt x="180975" y="13335"/>
                        <a:pt x="361950" y="26670"/>
                        <a:pt x="472440" y="53340"/>
                      </a:cubicBezTo>
                      <a:cubicBezTo>
                        <a:pt x="582930" y="80010"/>
                        <a:pt x="622935" y="120015"/>
                        <a:pt x="662940" y="16002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00" name="TextBox 99"/>
            <p:cNvSpPr txBox="1"/>
            <p:nvPr/>
          </p:nvSpPr>
          <p:spPr>
            <a:xfrm>
              <a:off x="7020272" y="6309320"/>
              <a:ext cx="4282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66FF"/>
                  </a:solidFill>
                </a:rPr>
                <a:t>C)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755576" y="4743146"/>
            <a:ext cx="2275304" cy="1935506"/>
            <a:chOff x="755576" y="4743146"/>
            <a:chExt cx="2275304" cy="1935506"/>
          </a:xfrm>
        </p:grpSpPr>
        <p:grpSp>
          <p:nvGrpSpPr>
            <p:cNvPr id="76" name="Group 75"/>
            <p:cNvGrpSpPr/>
            <p:nvPr/>
          </p:nvGrpSpPr>
          <p:grpSpPr>
            <a:xfrm>
              <a:off x="755576" y="4743146"/>
              <a:ext cx="2275304" cy="1566174"/>
              <a:chOff x="6719938" y="5052991"/>
              <a:chExt cx="2400146" cy="1400346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6719938" y="5052991"/>
                <a:ext cx="2400146" cy="1400346"/>
                <a:chOff x="539552" y="2812531"/>
                <a:chExt cx="4444754" cy="2593256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539552" y="3460330"/>
                  <a:ext cx="3888432" cy="19454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 dirty="0"/>
                </a:p>
              </p:txBody>
            </p:sp>
            <p:sp>
              <p:nvSpPr>
                <p:cNvPr id="80" name="Rounded Rectangle 79"/>
                <p:cNvSpPr/>
                <p:nvPr/>
              </p:nvSpPr>
              <p:spPr>
                <a:xfrm>
                  <a:off x="827584" y="4504446"/>
                  <a:ext cx="3312368" cy="396044"/>
                </a:xfrm>
                <a:prstGeom prst="round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81" name="Freeform 80"/>
                <p:cNvSpPr/>
                <p:nvPr/>
              </p:nvSpPr>
              <p:spPr>
                <a:xfrm>
                  <a:off x="812791" y="4465132"/>
                  <a:ext cx="3320248" cy="80108"/>
                </a:xfrm>
                <a:custGeom>
                  <a:avLst/>
                  <a:gdLst>
                    <a:gd name="connsiteX0" fmla="*/ 0 w 3320248"/>
                    <a:gd name="connsiteY0" fmla="*/ 35613 h 80108"/>
                    <a:gd name="connsiteX1" fmla="*/ 346229 w 3320248"/>
                    <a:gd name="connsiteY1" fmla="*/ 17857 h 80108"/>
                    <a:gd name="connsiteX2" fmla="*/ 807868 w 3320248"/>
                    <a:gd name="connsiteY2" fmla="*/ 62246 h 80108"/>
                    <a:gd name="connsiteX3" fmla="*/ 1225118 w 3320248"/>
                    <a:gd name="connsiteY3" fmla="*/ 17857 h 80108"/>
                    <a:gd name="connsiteX4" fmla="*/ 1731145 w 3320248"/>
                    <a:gd name="connsiteY4" fmla="*/ 62246 h 80108"/>
                    <a:gd name="connsiteX5" fmla="*/ 2166151 w 3320248"/>
                    <a:gd name="connsiteY5" fmla="*/ 102 h 80108"/>
                    <a:gd name="connsiteX6" fmla="*/ 2734322 w 3320248"/>
                    <a:gd name="connsiteY6" fmla="*/ 80001 h 80108"/>
                    <a:gd name="connsiteX7" fmla="*/ 3151572 w 3320248"/>
                    <a:gd name="connsiteY7" fmla="*/ 17857 h 80108"/>
                    <a:gd name="connsiteX8" fmla="*/ 3320248 w 3320248"/>
                    <a:gd name="connsiteY8" fmla="*/ 44490 h 80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20248" h="80108">
                      <a:moveTo>
                        <a:pt x="0" y="35613"/>
                      </a:moveTo>
                      <a:cubicBezTo>
                        <a:pt x="105792" y="24515"/>
                        <a:pt x="211584" y="13418"/>
                        <a:pt x="346229" y="17857"/>
                      </a:cubicBezTo>
                      <a:cubicBezTo>
                        <a:pt x="480874" y="22296"/>
                        <a:pt x="661387" y="62246"/>
                        <a:pt x="807868" y="62246"/>
                      </a:cubicBezTo>
                      <a:cubicBezTo>
                        <a:pt x="954349" y="62246"/>
                        <a:pt x="1071239" y="17857"/>
                        <a:pt x="1225118" y="17857"/>
                      </a:cubicBezTo>
                      <a:cubicBezTo>
                        <a:pt x="1378997" y="17857"/>
                        <a:pt x="1574306" y="65205"/>
                        <a:pt x="1731145" y="62246"/>
                      </a:cubicBezTo>
                      <a:cubicBezTo>
                        <a:pt x="1887984" y="59287"/>
                        <a:pt x="1998955" y="-2857"/>
                        <a:pt x="2166151" y="102"/>
                      </a:cubicBezTo>
                      <a:cubicBezTo>
                        <a:pt x="2333347" y="3061"/>
                        <a:pt x="2570085" y="77042"/>
                        <a:pt x="2734322" y="80001"/>
                      </a:cubicBezTo>
                      <a:cubicBezTo>
                        <a:pt x="2898559" y="82960"/>
                        <a:pt x="3053918" y="23775"/>
                        <a:pt x="3151572" y="17857"/>
                      </a:cubicBezTo>
                      <a:cubicBezTo>
                        <a:pt x="3249226" y="11938"/>
                        <a:pt x="3284737" y="28214"/>
                        <a:pt x="3320248" y="4449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82" name="Rounded Rectangle 81"/>
                <p:cNvSpPr/>
                <p:nvPr/>
              </p:nvSpPr>
              <p:spPr>
                <a:xfrm>
                  <a:off x="827584" y="4108402"/>
                  <a:ext cx="3312368" cy="792088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grpSp>
              <p:nvGrpSpPr>
                <p:cNvPr id="83" name="Group 82"/>
                <p:cNvGrpSpPr/>
                <p:nvPr/>
              </p:nvGrpSpPr>
              <p:grpSpPr>
                <a:xfrm>
                  <a:off x="3707904" y="2812531"/>
                  <a:ext cx="576064" cy="647799"/>
                  <a:chOff x="6588224" y="2493169"/>
                  <a:chExt cx="576064" cy="647799"/>
                </a:xfrm>
              </p:grpSpPr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6588224" y="2493169"/>
                    <a:ext cx="576064" cy="441669"/>
                    <a:chOff x="4716016" y="2123235"/>
                    <a:chExt cx="576064" cy="441669"/>
                  </a:xfrm>
                </p:grpSpPr>
                <p:sp>
                  <p:nvSpPr>
                    <p:cNvPr id="94" name="Isosceles Triangle 93"/>
                    <p:cNvSpPr/>
                    <p:nvPr/>
                  </p:nvSpPr>
                  <p:spPr>
                    <a:xfrm>
                      <a:off x="4716016" y="2348880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sp>
                  <p:nvSpPr>
                    <p:cNvPr id="95" name="Isosceles Triangle 94"/>
                    <p:cNvSpPr/>
                    <p:nvPr/>
                  </p:nvSpPr>
                  <p:spPr>
                    <a:xfrm rot="10800000">
                      <a:off x="4716016" y="2123235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cxnSp>
                  <p:nvCxnSpPr>
                    <p:cNvPr id="96" name="Straight Connector 95"/>
                    <p:cNvCxnSpPr>
                      <a:stCxn id="94" idx="0"/>
                    </p:cNvCxnSpPr>
                    <p:nvPr/>
                  </p:nvCxnSpPr>
                  <p:spPr>
                    <a:xfrm>
                      <a:off x="4860032" y="2348880"/>
                      <a:ext cx="233834" cy="0"/>
                    </a:xfrm>
                    <a:prstGeom prst="line">
                      <a:avLst/>
                    </a:prstGeom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7" name="Freeform 96"/>
                    <p:cNvSpPr/>
                    <p:nvPr/>
                  </p:nvSpPr>
                  <p:spPr>
                    <a:xfrm>
                      <a:off x="5093866" y="2216944"/>
                      <a:ext cx="198214" cy="276225"/>
                    </a:xfrm>
                    <a:custGeom>
                      <a:avLst/>
                      <a:gdLst>
                        <a:gd name="connsiteX0" fmla="*/ 0 w 126206"/>
                        <a:gd name="connsiteY0" fmla="*/ 130969 h 276225"/>
                        <a:gd name="connsiteX1" fmla="*/ 26193 w 126206"/>
                        <a:gd name="connsiteY1" fmla="*/ 266700 h 276225"/>
                        <a:gd name="connsiteX2" fmla="*/ 45243 w 126206"/>
                        <a:gd name="connsiteY2" fmla="*/ 0 h 276225"/>
                        <a:gd name="connsiteX3" fmla="*/ 71437 w 126206"/>
                        <a:gd name="connsiteY3" fmla="*/ 266700 h 276225"/>
                        <a:gd name="connsiteX4" fmla="*/ 80962 w 126206"/>
                        <a:gd name="connsiteY4" fmla="*/ 0 h 276225"/>
                        <a:gd name="connsiteX5" fmla="*/ 107156 w 126206"/>
                        <a:gd name="connsiteY5" fmla="*/ 276225 h 276225"/>
                        <a:gd name="connsiteX6" fmla="*/ 126206 w 126206"/>
                        <a:gd name="connsiteY6" fmla="*/ 119062 h 276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6206" h="276225">
                          <a:moveTo>
                            <a:pt x="0" y="130969"/>
                          </a:moveTo>
                          <a:lnTo>
                            <a:pt x="26193" y="266700"/>
                          </a:lnTo>
                          <a:lnTo>
                            <a:pt x="45243" y="0"/>
                          </a:lnTo>
                          <a:lnTo>
                            <a:pt x="71437" y="266700"/>
                          </a:lnTo>
                          <a:lnTo>
                            <a:pt x="80962" y="0"/>
                          </a:lnTo>
                          <a:lnTo>
                            <a:pt x="107156" y="276225"/>
                          </a:lnTo>
                          <a:lnTo>
                            <a:pt x="126206" y="119062"/>
                          </a:lnTo>
                        </a:path>
                      </a:pathLst>
                    </a:custGeom>
                    <a:noFill/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</p:grpSp>
              <p:cxnSp>
                <p:nvCxnSpPr>
                  <p:cNvPr id="93" name="Straight Connector 92"/>
                  <p:cNvCxnSpPr>
                    <a:stCxn id="94" idx="3"/>
                  </p:cNvCxnSpPr>
                  <p:nvPr/>
                </p:nvCxnSpPr>
                <p:spPr>
                  <a:xfrm>
                    <a:off x="6732240" y="2934838"/>
                    <a:ext cx="0" cy="206130"/>
                  </a:xfrm>
                  <a:prstGeom prst="line">
                    <a:avLst/>
                  </a:prstGeom>
                  <a:ln w="28575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4" name="TextBox 83"/>
                <p:cNvSpPr txBox="1"/>
                <p:nvPr/>
              </p:nvSpPr>
              <p:spPr>
                <a:xfrm>
                  <a:off x="3410792" y="5005736"/>
                  <a:ext cx="1046525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Vacuum</a:t>
                  </a: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4394969" y="5005736"/>
                  <a:ext cx="589337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Air</a:t>
                  </a: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820884" y="4499834"/>
                  <a:ext cx="1688466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Cryogenics fluid</a:t>
                  </a:r>
                </a:p>
              </p:txBody>
            </p:sp>
            <p:grpSp>
              <p:nvGrpSpPr>
                <p:cNvPr id="87" name="Group 86"/>
                <p:cNvGrpSpPr/>
                <p:nvPr/>
              </p:nvGrpSpPr>
              <p:grpSpPr>
                <a:xfrm rot="10800000">
                  <a:off x="1115616" y="2879101"/>
                  <a:ext cx="576064" cy="441668"/>
                  <a:chOff x="4716016" y="4351028"/>
                  <a:chExt cx="576064" cy="441668"/>
                </a:xfrm>
              </p:grpSpPr>
              <p:sp>
                <p:nvSpPr>
                  <p:cNvPr id="88" name="Isosceles Triangle 87"/>
                  <p:cNvSpPr/>
                  <p:nvPr/>
                </p:nvSpPr>
                <p:spPr>
                  <a:xfrm>
                    <a:off x="4716016" y="4576673"/>
                    <a:ext cx="288032" cy="216023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89" name="Isosceles Triangle 88"/>
                  <p:cNvSpPr/>
                  <p:nvPr/>
                </p:nvSpPr>
                <p:spPr>
                  <a:xfrm rot="10800000">
                    <a:off x="4716016" y="4351028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90" name="Straight Connector 89"/>
                  <p:cNvCxnSpPr>
                    <a:stCxn id="88" idx="0"/>
                  </p:cNvCxnSpPr>
                  <p:nvPr/>
                </p:nvCxnSpPr>
                <p:spPr>
                  <a:xfrm>
                    <a:off x="4860033" y="4576673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Freeform 90"/>
                  <p:cNvSpPr/>
                  <p:nvPr/>
                </p:nvSpPr>
                <p:spPr>
                  <a:xfrm>
                    <a:off x="5093866" y="4444737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</p:grpSp>
          <p:cxnSp>
            <p:nvCxnSpPr>
              <p:cNvPr id="78" name="Straight Connector 77"/>
              <p:cNvCxnSpPr>
                <a:endCxn id="89" idx="3"/>
              </p:cNvCxnSpPr>
              <p:nvPr/>
            </p:nvCxnSpPr>
            <p:spPr>
              <a:xfrm flipV="1">
                <a:off x="7264314" y="5327437"/>
                <a:ext cx="0" cy="42532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TextBox 97"/>
            <p:cNvSpPr txBox="1"/>
            <p:nvPr/>
          </p:nvSpPr>
          <p:spPr>
            <a:xfrm>
              <a:off x="1403648" y="630932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66FF"/>
                  </a:solidFill>
                </a:rPr>
                <a:t>A)</a:t>
              </a:r>
            </a:p>
          </p:txBody>
        </p:sp>
        <p:sp>
          <p:nvSpPr>
            <p:cNvPr id="101" name="Lightning Bolt 100"/>
            <p:cNvSpPr/>
            <p:nvPr/>
          </p:nvSpPr>
          <p:spPr>
            <a:xfrm>
              <a:off x="1907704" y="5877272"/>
              <a:ext cx="509545" cy="503403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2" name="Group 101"/>
            <p:cNvGrpSpPr/>
            <p:nvPr/>
          </p:nvGrpSpPr>
          <p:grpSpPr>
            <a:xfrm rot="5400000">
              <a:off x="2288919" y="5784089"/>
              <a:ext cx="406075" cy="592441"/>
              <a:chOff x="4427984" y="4129742"/>
              <a:chExt cx="1422569" cy="531213"/>
            </a:xfrm>
          </p:grpSpPr>
          <p:sp>
            <p:nvSpPr>
              <p:cNvPr id="103" name="Cloud 102"/>
              <p:cNvSpPr/>
              <p:nvPr/>
            </p:nvSpPr>
            <p:spPr>
              <a:xfrm>
                <a:off x="4427984" y="4372183"/>
                <a:ext cx="560435" cy="232237"/>
              </a:xfrm>
              <a:prstGeom prst="cloud">
                <a:avLst/>
              </a:prstGeom>
              <a:solidFill>
                <a:srgbClr val="0066FF"/>
              </a:solidFill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4" name="Group 103"/>
              <p:cNvGrpSpPr/>
              <p:nvPr/>
            </p:nvGrpSpPr>
            <p:grpSpPr>
              <a:xfrm>
                <a:off x="5096371" y="4129742"/>
                <a:ext cx="754182" cy="531213"/>
                <a:chOff x="6652260" y="5775960"/>
                <a:chExt cx="662940" cy="586740"/>
              </a:xfrm>
            </p:grpSpPr>
            <p:sp>
              <p:nvSpPr>
                <p:cNvPr id="105" name="Freeform 104"/>
                <p:cNvSpPr/>
                <p:nvPr/>
              </p:nvSpPr>
              <p:spPr>
                <a:xfrm>
                  <a:off x="6652260" y="5775960"/>
                  <a:ext cx="601980" cy="327660"/>
                </a:xfrm>
                <a:custGeom>
                  <a:avLst/>
                  <a:gdLst>
                    <a:gd name="connsiteX0" fmla="*/ 0 w 601980"/>
                    <a:gd name="connsiteY0" fmla="*/ 327660 h 327660"/>
                    <a:gd name="connsiteX1" fmla="*/ 373380 w 601980"/>
                    <a:gd name="connsiteY1" fmla="*/ 182880 h 327660"/>
                    <a:gd name="connsiteX2" fmla="*/ 601980 w 601980"/>
                    <a:gd name="connsiteY2" fmla="*/ 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1980" h="327660">
                      <a:moveTo>
                        <a:pt x="0" y="327660"/>
                      </a:moveTo>
                      <a:cubicBezTo>
                        <a:pt x="136525" y="282575"/>
                        <a:pt x="273050" y="237490"/>
                        <a:pt x="373380" y="182880"/>
                      </a:cubicBezTo>
                      <a:cubicBezTo>
                        <a:pt x="473710" y="128270"/>
                        <a:pt x="537845" y="64135"/>
                        <a:pt x="60198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Freeform 105"/>
                <p:cNvSpPr/>
                <p:nvPr/>
              </p:nvSpPr>
              <p:spPr>
                <a:xfrm>
                  <a:off x="6659880" y="6103620"/>
                  <a:ext cx="618066" cy="30480"/>
                </a:xfrm>
                <a:custGeom>
                  <a:avLst/>
                  <a:gdLst>
                    <a:gd name="connsiteX0" fmla="*/ 0 w 618066"/>
                    <a:gd name="connsiteY0" fmla="*/ 30480 h 30480"/>
                    <a:gd name="connsiteX1" fmla="*/ 533400 w 618066"/>
                    <a:gd name="connsiteY1" fmla="*/ 15240 h 30480"/>
                    <a:gd name="connsiteX2" fmla="*/ 609600 w 618066"/>
                    <a:gd name="connsiteY2" fmla="*/ 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18066" h="30480">
                      <a:moveTo>
                        <a:pt x="0" y="30480"/>
                      </a:moveTo>
                      <a:lnTo>
                        <a:pt x="533400" y="15240"/>
                      </a:lnTo>
                      <a:cubicBezTo>
                        <a:pt x="635000" y="10160"/>
                        <a:pt x="622300" y="5080"/>
                        <a:pt x="60960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7" name="Freeform 106"/>
                <p:cNvSpPr/>
                <p:nvPr/>
              </p:nvSpPr>
              <p:spPr>
                <a:xfrm>
                  <a:off x="6652260" y="6202680"/>
                  <a:ext cx="662940" cy="160020"/>
                </a:xfrm>
                <a:custGeom>
                  <a:avLst/>
                  <a:gdLst>
                    <a:gd name="connsiteX0" fmla="*/ 0 w 662940"/>
                    <a:gd name="connsiteY0" fmla="*/ 0 h 160020"/>
                    <a:gd name="connsiteX1" fmla="*/ 472440 w 662940"/>
                    <a:gd name="connsiteY1" fmla="*/ 53340 h 160020"/>
                    <a:gd name="connsiteX2" fmla="*/ 662940 w 662940"/>
                    <a:gd name="connsiteY2" fmla="*/ 16002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40" h="160020">
                      <a:moveTo>
                        <a:pt x="0" y="0"/>
                      </a:moveTo>
                      <a:cubicBezTo>
                        <a:pt x="180975" y="13335"/>
                        <a:pt x="361950" y="26670"/>
                        <a:pt x="472440" y="53340"/>
                      </a:cubicBezTo>
                      <a:cubicBezTo>
                        <a:pt x="582930" y="80010"/>
                        <a:pt x="622935" y="120015"/>
                        <a:pt x="662940" y="16002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08" name="Rectangle 107"/>
            <p:cNvSpPr/>
            <p:nvPr/>
          </p:nvSpPr>
          <p:spPr>
            <a:xfrm>
              <a:off x="1835696" y="5661248"/>
              <a:ext cx="360040" cy="288032"/>
            </a:xfrm>
            <a:prstGeom prst="rect">
              <a:avLst/>
            </a:prstGeom>
            <a:solidFill>
              <a:srgbClr val="FF8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1835696" y="5661248"/>
              <a:ext cx="360040" cy="288032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1835696" y="5661248"/>
              <a:ext cx="360040" cy="288032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616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Safety devices: preliminary sizing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191" y="816521"/>
            <a:ext cx="7416824" cy="5760640"/>
          </a:xfrm>
        </p:spPr>
        <p:txBody>
          <a:bodyPr>
            <a:normAutofit/>
          </a:bodyPr>
          <a:lstStyle/>
          <a:p>
            <a:r>
              <a:rPr lang="en-GB" dirty="0"/>
              <a:t>Bust disc for helium reservoir</a:t>
            </a:r>
          </a:p>
          <a:p>
            <a:pPr lvl="1"/>
            <a:r>
              <a:rPr lang="en-GB" dirty="0"/>
              <a:t>~ DN ? burst disk + rated valve</a:t>
            </a:r>
          </a:p>
          <a:p>
            <a:pPr marL="0" indent="0">
              <a:buNone/>
            </a:pPr>
            <a:endParaRPr lang="en-GB" sz="2000" dirty="0"/>
          </a:p>
          <a:p>
            <a:pPr marL="42862" indent="0">
              <a:buNone/>
            </a:pPr>
            <a:endParaRPr lang="en-GB" dirty="0"/>
          </a:p>
          <a:p>
            <a:pPr marL="42862" indent="0">
              <a:buNone/>
            </a:pPr>
            <a:endParaRPr lang="en-GB" dirty="0"/>
          </a:p>
          <a:p>
            <a:pPr marL="42862" indent="0">
              <a:buNone/>
            </a:pPr>
            <a:endParaRPr lang="en-GB" dirty="0"/>
          </a:p>
          <a:p>
            <a:pPr marL="42862" indent="0">
              <a:buNone/>
            </a:pPr>
            <a:endParaRPr lang="en-GB" dirty="0"/>
          </a:p>
          <a:p>
            <a:r>
              <a:rPr lang="en-GB" dirty="0"/>
              <a:t>Relief plates for vacuum vessel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DN 150-200 (TBC)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				     		</a:t>
            </a:r>
            <a:fld id="{5AA625D3-29AB-4131-BD0F-C7F1A9757741}" type="slidenum">
              <a:rPr lang="en-GB" smtClean="0"/>
              <a:pPr algn="r">
                <a:defRPr/>
              </a:pPr>
              <a:t>17</a:t>
            </a:fld>
            <a:r>
              <a:rPr lang="en-GB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2376624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4883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1696135"/>
            <a:ext cx="9144000" cy="15049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5" name="Rectangle 34"/>
          <p:cNvSpPr/>
          <p:nvPr/>
        </p:nvSpPr>
        <p:spPr>
          <a:xfrm>
            <a:off x="0" y="3160603"/>
            <a:ext cx="9144000" cy="5072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Rectangle 25"/>
          <p:cNvSpPr/>
          <p:nvPr/>
        </p:nvSpPr>
        <p:spPr>
          <a:xfrm>
            <a:off x="5962262" y="1696134"/>
            <a:ext cx="1448577" cy="230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Rectangle 4"/>
          <p:cNvSpPr/>
          <p:nvPr/>
        </p:nvSpPr>
        <p:spPr>
          <a:xfrm>
            <a:off x="907912" y="5423749"/>
            <a:ext cx="128588" cy="4786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77" name="Straight Connector 76"/>
          <p:cNvCxnSpPr/>
          <p:nvPr/>
        </p:nvCxnSpPr>
        <p:spPr>
          <a:xfrm>
            <a:off x="6514625" y="3194404"/>
            <a:ext cx="0" cy="327688"/>
          </a:xfrm>
          <a:prstGeom prst="line">
            <a:avLst/>
          </a:prstGeom>
          <a:ln w="2476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039692" y="5483201"/>
            <a:ext cx="778669" cy="3618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31" name="Straight Connector 30"/>
          <p:cNvCxnSpPr/>
          <p:nvPr/>
        </p:nvCxnSpPr>
        <p:spPr>
          <a:xfrm>
            <a:off x="387551" y="5953006"/>
            <a:ext cx="864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8439539" y="3816516"/>
            <a:ext cx="0" cy="2133000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6200000">
            <a:off x="8137690" y="4633788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Calibri" panose="020F0502020204030204" pitchFamily="34" charset="0"/>
              </a:rPr>
              <a:t>1.3 m</a:t>
            </a:r>
            <a:endParaRPr lang="en-GB" sz="900" dirty="0"/>
          </a:p>
        </p:txBody>
      </p:sp>
      <p:sp>
        <p:nvSpPr>
          <p:cNvPr id="66" name="Rectangle 65"/>
          <p:cNvSpPr/>
          <p:nvPr/>
        </p:nvSpPr>
        <p:spPr>
          <a:xfrm rot="16200000">
            <a:off x="1278333" y="5571178"/>
            <a:ext cx="49618" cy="13090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2" name="TextBox 41"/>
          <p:cNvSpPr txBox="1"/>
          <p:nvPr/>
        </p:nvSpPr>
        <p:spPr>
          <a:xfrm>
            <a:off x="6053137" y="2089041"/>
            <a:ext cx="43473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MgB2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32689" y="5551023"/>
            <a:ext cx="63190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Plug to D1</a:t>
            </a:r>
          </a:p>
        </p:txBody>
      </p:sp>
      <p:cxnSp>
        <p:nvCxnSpPr>
          <p:cNvPr id="100" name="Straight Arrow Connector 99"/>
          <p:cNvCxnSpPr>
            <a:stCxn id="99" idx="3"/>
          </p:cNvCxnSpPr>
          <p:nvPr/>
        </p:nvCxnSpPr>
        <p:spPr>
          <a:xfrm>
            <a:off x="672741" y="5643356"/>
            <a:ext cx="275953" cy="5054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7467883" y="3420834"/>
            <a:ext cx="66075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Liquid level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7987362" y="3236168"/>
            <a:ext cx="1136850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Integration reservation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365984" y="3025752"/>
            <a:ext cx="572593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Concrete</a:t>
            </a:r>
          </a:p>
        </p:txBody>
      </p:sp>
      <p:sp>
        <p:nvSpPr>
          <p:cNvPr id="116" name="TextBox 115"/>
          <p:cNvSpPr txBox="1"/>
          <p:nvPr/>
        </p:nvSpPr>
        <p:spPr>
          <a:xfrm rot="16200000">
            <a:off x="7148418" y="2174193"/>
            <a:ext cx="40908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Shaft</a:t>
            </a: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2AC2AB80-B92D-4659-B910-23E72016E212}"/>
              </a:ext>
            </a:extLst>
          </p:cNvPr>
          <p:cNvSpPr/>
          <p:nvPr/>
        </p:nvSpPr>
        <p:spPr>
          <a:xfrm>
            <a:off x="5489356" y="3850879"/>
            <a:ext cx="1747016" cy="1989411"/>
          </a:xfrm>
          <a:custGeom>
            <a:avLst/>
            <a:gdLst>
              <a:gd name="connsiteX0" fmla="*/ 1237593 w 2321473"/>
              <a:gd name="connsiteY0" fmla="*/ 177362 h 2963917"/>
              <a:gd name="connsiteX1" fmla="*/ 1249418 w 2321473"/>
              <a:gd name="connsiteY1" fmla="*/ 2037693 h 2963917"/>
              <a:gd name="connsiteX2" fmla="*/ 1832742 w 2321473"/>
              <a:gd name="connsiteY2" fmla="*/ 2037693 h 2963917"/>
              <a:gd name="connsiteX3" fmla="*/ 1840625 w 2321473"/>
              <a:gd name="connsiteY3" fmla="*/ 2372710 h 2963917"/>
              <a:gd name="connsiteX4" fmla="*/ 1789387 w 2321473"/>
              <a:gd name="connsiteY4" fmla="*/ 2494893 h 2963917"/>
              <a:gd name="connsiteX5" fmla="*/ 1663262 w 2321473"/>
              <a:gd name="connsiteY5" fmla="*/ 2609193 h 2963917"/>
              <a:gd name="connsiteX6" fmla="*/ 1426780 w 2321473"/>
              <a:gd name="connsiteY6" fmla="*/ 2636783 h 2963917"/>
              <a:gd name="connsiteX7" fmla="*/ 1079938 w 2321473"/>
              <a:gd name="connsiteY7" fmla="*/ 2632841 h 2963917"/>
              <a:gd name="connsiteX8" fmla="*/ 1072056 w 2321473"/>
              <a:gd name="connsiteY8" fmla="*/ 2423948 h 2963917"/>
              <a:gd name="connsiteX9" fmla="*/ 0 w 2321473"/>
              <a:gd name="connsiteY9" fmla="*/ 2423948 h 2963917"/>
              <a:gd name="connsiteX10" fmla="*/ 7883 w 2321473"/>
              <a:gd name="connsiteY10" fmla="*/ 2963917 h 2963917"/>
              <a:gd name="connsiteX11" fmla="*/ 1075997 w 2321473"/>
              <a:gd name="connsiteY11" fmla="*/ 2959976 h 2963917"/>
              <a:gd name="connsiteX12" fmla="*/ 1091762 w 2321473"/>
              <a:gd name="connsiteY12" fmla="*/ 2940269 h 2963917"/>
              <a:gd name="connsiteX13" fmla="*/ 1548962 w 2321473"/>
              <a:gd name="connsiteY13" fmla="*/ 2940269 h 2963917"/>
              <a:gd name="connsiteX14" fmla="*/ 1773621 w 2321473"/>
              <a:gd name="connsiteY14" fmla="*/ 2892972 h 2963917"/>
              <a:gd name="connsiteX15" fmla="*/ 1958866 w 2321473"/>
              <a:gd name="connsiteY15" fmla="*/ 2782614 h 2963917"/>
              <a:gd name="connsiteX16" fmla="*/ 2108638 w 2321473"/>
              <a:gd name="connsiteY16" fmla="*/ 2557955 h 2963917"/>
              <a:gd name="connsiteX17" fmla="*/ 2163818 w 2321473"/>
              <a:gd name="connsiteY17" fmla="*/ 2297824 h 2963917"/>
              <a:gd name="connsiteX18" fmla="*/ 2151993 w 2321473"/>
              <a:gd name="connsiteY18" fmla="*/ 2033752 h 2963917"/>
              <a:gd name="connsiteX19" fmla="*/ 2321473 w 2321473"/>
              <a:gd name="connsiteY19" fmla="*/ 2037693 h 2963917"/>
              <a:gd name="connsiteX20" fmla="*/ 2317531 w 2321473"/>
              <a:gd name="connsiteY20" fmla="*/ 0 h 2963917"/>
              <a:gd name="connsiteX21" fmla="*/ 1261242 w 2321473"/>
              <a:gd name="connsiteY21" fmla="*/ 3941 h 2963917"/>
              <a:gd name="connsiteX22" fmla="*/ 1261242 w 2321473"/>
              <a:gd name="connsiteY22" fmla="*/ 3941 h 2963917"/>
              <a:gd name="connsiteX0" fmla="*/ 1245476 w 2321473"/>
              <a:gd name="connsiteY0" fmla="*/ 0 h 2963917"/>
              <a:gd name="connsiteX1" fmla="*/ 1249418 w 2321473"/>
              <a:gd name="connsiteY1" fmla="*/ 2037693 h 2963917"/>
              <a:gd name="connsiteX2" fmla="*/ 1832742 w 2321473"/>
              <a:gd name="connsiteY2" fmla="*/ 2037693 h 2963917"/>
              <a:gd name="connsiteX3" fmla="*/ 1840625 w 2321473"/>
              <a:gd name="connsiteY3" fmla="*/ 2372710 h 2963917"/>
              <a:gd name="connsiteX4" fmla="*/ 1789387 w 2321473"/>
              <a:gd name="connsiteY4" fmla="*/ 2494893 h 2963917"/>
              <a:gd name="connsiteX5" fmla="*/ 1663262 w 2321473"/>
              <a:gd name="connsiteY5" fmla="*/ 2609193 h 2963917"/>
              <a:gd name="connsiteX6" fmla="*/ 1426780 w 2321473"/>
              <a:gd name="connsiteY6" fmla="*/ 2636783 h 2963917"/>
              <a:gd name="connsiteX7" fmla="*/ 1079938 w 2321473"/>
              <a:gd name="connsiteY7" fmla="*/ 2632841 h 2963917"/>
              <a:gd name="connsiteX8" fmla="*/ 1072056 w 2321473"/>
              <a:gd name="connsiteY8" fmla="*/ 2423948 h 2963917"/>
              <a:gd name="connsiteX9" fmla="*/ 0 w 2321473"/>
              <a:gd name="connsiteY9" fmla="*/ 2423948 h 2963917"/>
              <a:gd name="connsiteX10" fmla="*/ 7883 w 2321473"/>
              <a:gd name="connsiteY10" fmla="*/ 2963917 h 2963917"/>
              <a:gd name="connsiteX11" fmla="*/ 1075997 w 2321473"/>
              <a:gd name="connsiteY11" fmla="*/ 2959976 h 2963917"/>
              <a:gd name="connsiteX12" fmla="*/ 1091762 w 2321473"/>
              <a:gd name="connsiteY12" fmla="*/ 2940269 h 2963917"/>
              <a:gd name="connsiteX13" fmla="*/ 1548962 w 2321473"/>
              <a:gd name="connsiteY13" fmla="*/ 2940269 h 2963917"/>
              <a:gd name="connsiteX14" fmla="*/ 1773621 w 2321473"/>
              <a:gd name="connsiteY14" fmla="*/ 2892972 h 2963917"/>
              <a:gd name="connsiteX15" fmla="*/ 1958866 w 2321473"/>
              <a:gd name="connsiteY15" fmla="*/ 2782614 h 2963917"/>
              <a:gd name="connsiteX16" fmla="*/ 2108638 w 2321473"/>
              <a:gd name="connsiteY16" fmla="*/ 2557955 h 2963917"/>
              <a:gd name="connsiteX17" fmla="*/ 2163818 w 2321473"/>
              <a:gd name="connsiteY17" fmla="*/ 2297824 h 2963917"/>
              <a:gd name="connsiteX18" fmla="*/ 2151993 w 2321473"/>
              <a:gd name="connsiteY18" fmla="*/ 2033752 h 2963917"/>
              <a:gd name="connsiteX19" fmla="*/ 2321473 w 2321473"/>
              <a:gd name="connsiteY19" fmla="*/ 2037693 h 2963917"/>
              <a:gd name="connsiteX20" fmla="*/ 2317531 w 2321473"/>
              <a:gd name="connsiteY20" fmla="*/ 0 h 2963917"/>
              <a:gd name="connsiteX21" fmla="*/ 1261242 w 2321473"/>
              <a:gd name="connsiteY21" fmla="*/ 3941 h 2963917"/>
              <a:gd name="connsiteX22" fmla="*/ 1261242 w 2321473"/>
              <a:gd name="connsiteY22" fmla="*/ 3941 h 2963917"/>
              <a:gd name="connsiteX0" fmla="*/ 1245476 w 2321473"/>
              <a:gd name="connsiteY0" fmla="*/ 0 h 2963917"/>
              <a:gd name="connsiteX1" fmla="*/ 1249418 w 2321473"/>
              <a:gd name="connsiteY1" fmla="*/ 2037693 h 2963917"/>
              <a:gd name="connsiteX2" fmla="*/ 1832742 w 2321473"/>
              <a:gd name="connsiteY2" fmla="*/ 2037693 h 2963917"/>
              <a:gd name="connsiteX3" fmla="*/ 1840625 w 2321473"/>
              <a:gd name="connsiteY3" fmla="*/ 2372710 h 2963917"/>
              <a:gd name="connsiteX4" fmla="*/ 1789387 w 2321473"/>
              <a:gd name="connsiteY4" fmla="*/ 2494893 h 2963917"/>
              <a:gd name="connsiteX5" fmla="*/ 1663262 w 2321473"/>
              <a:gd name="connsiteY5" fmla="*/ 2609193 h 2963917"/>
              <a:gd name="connsiteX6" fmla="*/ 1426780 w 2321473"/>
              <a:gd name="connsiteY6" fmla="*/ 2636783 h 2963917"/>
              <a:gd name="connsiteX7" fmla="*/ 1079938 w 2321473"/>
              <a:gd name="connsiteY7" fmla="*/ 2632841 h 2963917"/>
              <a:gd name="connsiteX8" fmla="*/ 1072056 w 2321473"/>
              <a:gd name="connsiteY8" fmla="*/ 2423948 h 2963917"/>
              <a:gd name="connsiteX9" fmla="*/ 0 w 2321473"/>
              <a:gd name="connsiteY9" fmla="*/ 2423948 h 2963917"/>
              <a:gd name="connsiteX10" fmla="*/ 7883 w 2321473"/>
              <a:gd name="connsiteY10" fmla="*/ 2963917 h 2963917"/>
              <a:gd name="connsiteX11" fmla="*/ 1075997 w 2321473"/>
              <a:gd name="connsiteY11" fmla="*/ 2959976 h 2963917"/>
              <a:gd name="connsiteX12" fmla="*/ 1091762 w 2321473"/>
              <a:gd name="connsiteY12" fmla="*/ 2940269 h 2963917"/>
              <a:gd name="connsiteX13" fmla="*/ 1548962 w 2321473"/>
              <a:gd name="connsiteY13" fmla="*/ 2940269 h 2963917"/>
              <a:gd name="connsiteX14" fmla="*/ 1773621 w 2321473"/>
              <a:gd name="connsiteY14" fmla="*/ 2892972 h 2963917"/>
              <a:gd name="connsiteX15" fmla="*/ 1958866 w 2321473"/>
              <a:gd name="connsiteY15" fmla="*/ 2782614 h 2963917"/>
              <a:gd name="connsiteX16" fmla="*/ 2108638 w 2321473"/>
              <a:gd name="connsiteY16" fmla="*/ 2557955 h 2963917"/>
              <a:gd name="connsiteX17" fmla="*/ 2163818 w 2321473"/>
              <a:gd name="connsiteY17" fmla="*/ 2297824 h 2963917"/>
              <a:gd name="connsiteX18" fmla="*/ 2151993 w 2321473"/>
              <a:gd name="connsiteY18" fmla="*/ 2033752 h 2963917"/>
              <a:gd name="connsiteX19" fmla="*/ 2321473 w 2321473"/>
              <a:gd name="connsiteY19" fmla="*/ 2037693 h 2963917"/>
              <a:gd name="connsiteX20" fmla="*/ 2317531 w 2321473"/>
              <a:gd name="connsiteY20" fmla="*/ 0 h 2963917"/>
              <a:gd name="connsiteX21" fmla="*/ 1261242 w 2321473"/>
              <a:gd name="connsiteY21" fmla="*/ 3941 h 2963917"/>
              <a:gd name="connsiteX22" fmla="*/ 1257301 w 2321473"/>
              <a:gd name="connsiteY22" fmla="*/ 3941 h 2963917"/>
              <a:gd name="connsiteX0" fmla="*/ 1245476 w 2321473"/>
              <a:gd name="connsiteY0" fmla="*/ 17371 h 2981288"/>
              <a:gd name="connsiteX1" fmla="*/ 1249418 w 2321473"/>
              <a:gd name="connsiteY1" fmla="*/ 2055064 h 2981288"/>
              <a:gd name="connsiteX2" fmla="*/ 1832742 w 2321473"/>
              <a:gd name="connsiteY2" fmla="*/ 2055064 h 2981288"/>
              <a:gd name="connsiteX3" fmla="*/ 1840625 w 2321473"/>
              <a:gd name="connsiteY3" fmla="*/ 2390081 h 2981288"/>
              <a:gd name="connsiteX4" fmla="*/ 1789387 w 2321473"/>
              <a:gd name="connsiteY4" fmla="*/ 2512264 h 2981288"/>
              <a:gd name="connsiteX5" fmla="*/ 1663262 w 2321473"/>
              <a:gd name="connsiteY5" fmla="*/ 2626564 h 2981288"/>
              <a:gd name="connsiteX6" fmla="*/ 1426780 w 2321473"/>
              <a:gd name="connsiteY6" fmla="*/ 2654154 h 2981288"/>
              <a:gd name="connsiteX7" fmla="*/ 1079938 w 2321473"/>
              <a:gd name="connsiteY7" fmla="*/ 2650212 h 2981288"/>
              <a:gd name="connsiteX8" fmla="*/ 1072056 w 2321473"/>
              <a:gd name="connsiteY8" fmla="*/ 2441319 h 2981288"/>
              <a:gd name="connsiteX9" fmla="*/ 0 w 2321473"/>
              <a:gd name="connsiteY9" fmla="*/ 2441319 h 2981288"/>
              <a:gd name="connsiteX10" fmla="*/ 7883 w 2321473"/>
              <a:gd name="connsiteY10" fmla="*/ 2981288 h 2981288"/>
              <a:gd name="connsiteX11" fmla="*/ 1075997 w 2321473"/>
              <a:gd name="connsiteY11" fmla="*/ 2977347 h 2981288"/>
              <a:gd name="connsiteX12" fmla="*/ 1091762 w 2321473"/>
              <a:gd name="connsiteY12" fmla="*/ 2957640 h 2981288"/>
              <a:gd name="connsiteX13" fmla="*/ 1548962 w 2321473"/>
              <a:gd name="connsiteY13" fmla="*/ 2957640 h 2981288"/>
              <a:gd name="connsiteX14" fmla="*/ 1773621 w 2321473"/>
              <a:gd name="connsiteY14" fmla="*/ 2910343 h 2981288"/>
              <a:gd name="connsiteX15" fmla="*/ 1958866 w 2321473"/>
              <a:gd name="connsiteY15" fmla="*/ 2799985 h 2981288"/>
              <a:gd name="connsiteX16" fmla="*/ 2108638 w 2321473"/>
              <a:gd name="connsiteY16" fmla="*/ 2575326 h 2981288"/>
              <a:gd name="connsiteX17" fmla="*/ 2163818 w 2321473"/>
              <a:gd name="connsiteY17" fmla="*/ 2315195 h 2981288"/>
              <a:gd name="connsiteX18" fmla="*/ 2151993 w 2321473"/>
              <a:gd name="connsiteY18" fmla="*/ 2051123 h 2981288"/>
              <a:gd name="connsiteX19" fmla="*/ 2321473 w 2321473"/>
              <a:gd name="connsiteY19" fmla="*/ 2055064 h 2981288"/>
              <a:gd name="connsiteX20" fmla="*/ 2317531 w 2321473"/>
              <a:gd name="connsiteY20" fmla="*/ 309033 h 2981288"/>
              <a:gd name="connsiteX21" fmla="*/ 1261242 w 2321473"/>
              <a:gd name="connsiteY21" fmla="*/ 21312 h 2981288"/>
              <a:gd name="connsiteX22" fmla="*/ 1257301 w 2321473"/>
              <a:gd name="connsiteY22" fmla="*/ 21312 h 2981288"/>
              <a:gd name="connsiteX0" fmla="*/ 1245476 w 2321473"/>
              <a:gd name="connsiteY0" fmla="*/ 0 h 2963917"/>
              <a:gd name="connsiteX1" fmla="*/ 1249418 w 2321473"/>
              <a:gd name="connsiteY1" fmla="*/ 2037693 h 2963917"/>
              <a:gd name="connsiteX2" fmla="*/ 1832742 w 2321473"/>
              <a:gd name="connsiteY2" fmla="*/ 2037693 h 2963917"/>
              <a:gd name="connsiteX3" fmla="*/ 1840625 w 2321473"/>
              <a:gd name="connsiteY3" fmla="*/ 2372710 h 2963917"/>
              <a:gd name="connsiteX4" fmla="*/ 1789387 w 2321473"/>
              <a:gd name="connsiteY4" fmla="*/ 2494893 h 2963917"/>
              <a:gd name="connsiteX5" fmla="*/ 1663262 w 2321473"/>
              <a:gd name="connsiteY5" fmla="*/ 2609193 h 2963917"/>
              <a:gd name="connsiteX6" fmla="*/ 1426780 w 2321473"/>
              <a:gd name="connsiteY6" fmla="*/ 2636783 h 2963917"/>
              <a:gd name="connsiteX7" fmla="*/ 1079938 w 2321473"/>
              <a:gd name="connsiteY7" fmla="*/ 2632841 h 2963917"/>
              <a:gd name="connsiteX8" fmla="*/ 1072056 w 2321473"/>
              <a:gd name="connsiteY8" fmla="*/ 2423948 h 2963917"/>
              <a:gd name="connsiteX9" fmla="*/ 0 w 2321473"/>
              <a:gd name="connsiteY9" fmla="*/ 2423948 h 2963917"/>
              <a:gd name="connsiteX10" fmla="*/ 7883 w 2321473"/>
              <a:gd name="connsiteY10" fmla="*/ 2963917 h 2963917"/>
              <a:gd name="connsiteX11" fmla="*/ 1075997 w 2321473"/>
              <a:gd name="connsiteY11" fmla="*/ 2959976 h 2963917"/>
              <a:gd name="connsiteX12" fmla="*/ 1091762 w 2321473"/>
              <a:gd name="connsiteY12" fmla="*/ 2940269 h 2963917"/>
              <a:gd name="connsiteX13" fmla="*/ 1548962 w 2321473"/>
              <a:gd name="connsiteY13" fmla="*/ 2940269 h 2963917"/>
              <a:gd name="connsiteX14" fmla="*/ 1773621 w 2321473"/>
              <a:gd name="connsiteY14" fmla="*/ 2892972 h 2963917"/>
              <a:gd name="connsiteX15" fmla="*/ 1958866 w 2321473"/>
              <a:gd name="connsiteY15" fmla="*/ 2782614 h 2963917"/>
              <a:gd name="connsiteX16" fmla="*/ 2108638 w 2321473"/>
              <a:gd name="connsiteY16" fmla="*/ 2557955 h 2963917"/>
              <a:gd name="connsiteX17" fmla="*/ 2163818 w 2321473"/>
              <a:gd name="connsiteY17" fmla="*/ 2297824 h 2963917"/>
              <a:gd name="connsiteX18" fmla="*/ 2151993 w 2321473"/>
              <a:gd name="connsiteY18" fmla="*/ 2033752 h 2963917"/>
              <a:gd name="connsiteX19" fmla="*/ 2321473 w 2321473"/>
              <a:gd name="connsiteY19" fmla="*/ 2037693 h 2963917"/>
              <a:gd name="connsiteX20" fmla="*/ 2317531 w 2321473"/>
              <a:gd name="connsiteY20" fmla="*/ 291662 h 2963917"/>
              <a:gd name="connsiteX21" fmla="*/ 1261242 w 2321473"/>
              <a:gd name="connsiteY21" fmla="*/ 3941 h 2963917"/>
              <a:gd name="connsiteX22" fmla="*/ 1245477 w 2321473"/>
              <a:gd name="connsiteY22" fmla="*/ 264072 h 2963917"/>
              <a:gd name="connsiteX0" fmla="*/ 1245476 w 2321473"/>
              <a:gd name="connsiteY0" fmla="*/ 0 h 2963917"/>
              <a:gd name="connsiteX1" fmla="*/ 1249418 w 2321473"/>
              <a:gd name="connsiteY1" fmla="*/ 2037693 h 2963917"/>
              <a:gd name="connsiteX2" fmla="*/ 1832742 w 2321473"/>
              <a:gd name="connsiteY2" fmla="*/ 2037693 h 2963917"/>
              <a:gd name="connsiteX3" fmla="*/ 1840625 w 2321473"/>
              <a:gd name="connsiteY3" fmla="*/ 2372710 h 2963917"/>
              <a:gd name="connsiteX4" fmla="*/ 1789387 w 2321473"/>
              <a:gd name="connsiteY4" fmla="*/ 2494893 h 2963917"/>
              <a:gd name="connsiteX5" fmla="*/ 1663262 w 2321473"/>
              <a:gd name="connsiteY5" fmla="*/ 2609193 h 2963917"/>
              <a:gd name="connsiteX6" fmla="*/ 1426780 w 2321473"/>
              <a:gd name="connsiteY6" fmla="*/ 2636783 h 2963917"/>
              <a:gd name="connsiteX7" fmla="*/ 1079938 w 2321473"/>
              <a:gd name="connsiteY7" fmla="*/ 2632841 h 2963917"/>
              <a:gd name="connsiteX8" fmla="*/ 1072056 w 2321473"/>
              <a:gd name="connsiteY8" fmla="*/ 2423948 h 2963917"/>
              <a:gd name="connsiteX9" fmla="*/ 0 w 2321473"/>
              <a:gd name="connsiteY9" fmla="*/ 2423948 h 2963917"/>
              <a:gd name="connsiteX10" fmla="*/ 7883 w 2321473"/>
              <a:gd name="connsiteY10" fmla="*/ 2963917 h 2963917"/>
              <a:gd name="connsiteX11" fmla="*/ 1075997 w 2321473"/>
              <a:gd name="connsiteY11" fmla="*/ 2959976 h 2963917"/>
              <a:gd name="connsiteX12" fmla="*/ 1091762 w 2321473"/>
              <a:gd name="connsiteY12" fmla="*/ 2940269 h 2963917"/>
              <a:gd name="connsiteX13" fmla="*/ 1548962 w 2321473"/>
              <a:gd name="connsiteY13" fmla="*/ 2940269 h 2963917"/>
              <a:gd name="connsiteX14" fmla="*/ 1773621 w 2321473"/>
              <a:gd name="connsiteY14" fmla="*/ 2892972 h 2963917"/>
              <a:gd name="connsiteX15" fmla="*/ 1958866 w 2321473"/>
              <a:gd name="connsiteY15" fmla="*/ 2782614 h 2963917"/>
              <a:gd name="connsiteX16" fmla="*/ 2108638 w 2321473"/>
              <a:gd name="connsiteY16" fmla="*/ 2557955 h 2963917"/>
              <a:gd name="connsiteX17" fmla="*/ 2163818 w 2321473"/>
              <a:gd name="connsiteY17" fmla="*/ 2297824 h 2963917"/>
              <a:gd name="connsiteX18" fmla="*/ 2151993 w 2321473"/>
              <a:gd name="connsiteY18" fmla="*/ 2033752 h 2963917"/>
              <a:gd name="connsiteX19" fmla="*/ 2321473 w 2321473"/>
              <a:gd name="connsiteY19" fmla="*/ 2037693 h 2963917"/>
              <a:gd name="connsiteX20" fmla="*/ 2317531 w 2321473"/>
              <a:gd name="connsiteY20" fmla="*/ 291662 h 2963917"/>
              <a:gd name="connsiteX21" fmla="*/ 1249418 w 2321473"/>
              <a:gd name="connsiteY21" fmla="*/ 264072 h 2963917"/>
              <a:gd name="connsiteX22" fmla="*/ 1245477 w 2321473"/>
              <a:gd name="connsiteY22" fmla="*/ 264072 h 2963917"/>
              <a:gd name="connsiteX0" fmla="*/ 1249418 w 2321473"/>
              <a:gd name="connsiteY0" fmla="*/ 1795852 h 2722076"/>
              <a:gd name="connsiteX1" fmla="*/ 1832742 w 2321473"/>
              <a:gd name="connsiteY1" fmla="*/ 1795852 h 2722076"/>
              <a:gd name="connsiteX2" fmla="*/ 1840625 w 2321473"/>
              <a:gd name="connsiteY2" fmla="*/ 2130869 h 2722076"/>
              <a:gd name="connsiteX3" fmla="*/ 1789387 w 2321473"/>
              <a:gd name="connsiteY3" fmla="*/ 2253052 h 2722076"/>
              <a:gd name="connsiteX4" fmla="*/ 1663262 w 2321473"/>
              <a:gd name="connsiteY4" fmla="*/ 2367352 h 2722076"/>
              <a:gd name="connsiteX5" fmla="*/ 1426780 w 2321473"/>
              <a:gd name="connsiteY5" fmla="*/ 2394942 h 2722076"/>
              <a:gd name="connsiteX6" fmla="*/ 1079938 w 2321473"/>
              <a:gd name="connsiteY6" fmla="*/ 2391000 h 2722076"/>
              <a:gd name="connsiteX7" fmla="*/ 1072056 w 2321473"/>
              <a:gd name="connsiteY7" fmla="*/ 2182107 h 2722076"/>
              <a:gd name="connsiteX8" fmla="*/ 0 w 2321473"/>
              <a:gd name="connsiteY8" fmla="*/ 2182107 h 2722076"/>
              <a:gd name="connsiteX9" fmla="*/ 7883 w 2321473"/>
              <a:gd name="connsiteY9" fmla="*/ 2722076 h 2722076"/>
              <a:gd name="connsiteX10" fmla="*/ 1075997 w 2321473"/>
              <a:gd name="connsiteY10" fmla="*/ 2718135 h 2722076"/>
              <a:gd name="connsiteX11" fmla="*/ 1091762 w 2321473"/>
              <a:gd name="connsiteY11" fmla="*/ 2698428 h 2722076"/>
              <a:gd name="connsiteX12" fmla="*/ 1548962 w 2321473"/>
              <a:gd name="connsiteY12" fmla="*/ 2698428 h 2722076"/>
              <a:gd name="connsiteX13" fmla="*/ 1773621 w 2321473"/>
              <a:gd name="connsiteY13" fmla="*/ 2651131 h 2722076"/>
              <a:gd name="connsiteX14" fmla="*/ 1958866 w 2321473"/>
              <a:gd name="connsiteY14" fmla="*/ 2540773 h 2722076"/>
              <a:gd name="connsiteX15" fmla="*/ 2108638 w 2321473"/>
              <a:gd name="connsiteY15" fmla="*/ 2316114 h 2722076"/>
              <a:gd name="connsiteX16" fmla="*/ 2163818 w 2321473"/>
              <a:gd name="connsiteY16" fmla="*/ 2055983 h 2722076"/>
              <a:gd name="connsiteX17" fmla="*/ 2151993 w 2321473"/>
              <a:gd name="connsiteY17" fmla="*/ 1791911 h 2722076"/>
              <a:gd name="connsiteX18" fmla="*/ 2321473 w 2321473"/>
              <a:gd name="connsiteY18" fmla="*/ 1795852 h 2722076"/>
              <a:gd name="connsiteX19" fmla="*/ 2317531 w 2321473"/>
              <a:gd name="connsiteY19" fmla="*/ 49821 h 2722076"/>
              <a:gd name="connsiteX20" fmla="*/ 1249418 w 2321473"/>
              <a:gd name="connsiteY20" fmla="*/ 22231 h 2722076"/>
              <a:gd name="connsiteX21" fmla="*/ 1245477 w 2321473"/>
              <a:gd name="connsiteY21" fmla="*/ 22231 h 2722076"/>
              <a:gd name="connsiteX0" fmla="*/ 1249418 w 2321473"/>
              <a:gd name="connsiteY0" fmla="*/ 1795852 h 2722076"/>
              <a:gd name="connsiteX1" fmla="*/ 1832742 w 2321473"/>
              <a:gd name="connsiteY1" fmla="*/ 1795852 h 2722076"/>
              <a:gd name="connsiteX2" fmla="*/ 1840625 w 2321473"/>
              <a:gd name="connsiteY2" fmla="*/ 2130869 h 2722076"/>
              <a:gd name="connsiteX3" fmla="*/ 1789387 w 2321473"/>
              <a:gd name="connsiteY3" fmla="*/ 2253052 h 2722076"/>
              <a:gd name="connsiteX4" fmla="*/ 1663262 w 2321473"/>
              <a:gd name="connsiteY4" fmla="*/ 2367352 h 2722076"/>
              <a:gd name="connsiteX5" fmla="*/ 1426780 w 2321473"/>
              <a:gd name="connsiteY5" fmla="*/ 2394942 h 2722076"/>
              <a:gd name="connsiteX6" fmla="*/ 1079938 w 2321473"/>
              <a:gd name="connsiteY6" fmla="*/ 2391000 h 2722076"/>
              <a:gd name="connsiteX7" fmla="*/ 1072056 w 2321473"/>
              <a:gd name="connsiteY7" fmla="*/ 2182107 h 2722076"/>
              <a:gd name="connsiteX8" fmla="*/ 0 w 2321473"/>
              <a:gd name="connsiteY8" fmla="*/ 2182107 h 2722076"/>
              <a:gd name="connsiteX9" fmla="*/ 7883 w 2321473"/>
              <a:gd name="connsiteY9" fmla="*/ 2722076 h 2722076"/>
              <a:gd name="connsiteX10" fmla="*/ 1075997 w 2321473"/>
              <a:gd name="connsiteY10" fmla="*/ 2718135 h 2722076"/>
              <a:gd name="connsiteX11" fmla="*/ 1091762 w 2321473"/>
              <a:gd name="connsiteY11" fmla="*/ 2698428 h 2722076"/>
              <a:gd name="connsiteX12" fmla="*/ 1548962 w 2321473"/>
              <a:gd name="connsiteY12" fmla="*/ 2698428 h 2722076"/>
              <a:gd name="connsiteX13" fmla="*/ 1773621 w 2321473"/>
              <a:gd name="connsiteY13" fmla="*/ 2651131 h 2722076"/>
              <a:gd name="connsiteX14" fmla="*/ 1958866 w 2321473"/>
              <a:gd name="connsiteY14" fmla="*/ 2540773 h 2722076"/>
              <a:gd name="connsiteX15" fmla="*/ 2108638 w 2321473"/>
              <a:gd name="connsiteY15" fmla="*/ 2316114 h 2722076"/>
              <a:gd name="connsiteX16" fmla="*/ 2163818 w 2321473"/>
              <a:gd name="connsiteY16" fmla="*/ 2055983 h 2722076"/>
              <a:gd name="connsiteX17" fmla="*/ 2151993 w 2321473"/>
              <a:gd name="connsiteY17" fmla="*/ 1791911 h 2722076"/>
              <a:gd name="connsiteX18" fmla="*/ 2321473 w 2321473"/>
              <a:gd name="connsiteY18" fmla="*/ 1795852 h 2722076"/>
              <a:gd name="connsiteX19" fmla="*/ 2317531 w 2321473"/>
              <a:gd name="connsiteY19" fmla="*/ 49821 h 2722076"/>
              <a:gd name="connsiteX20" fmla="*/ 1249418 w 2321473"/>
              <a:gd name="connsiteY20" fmla="*/ 22231 h 2722076"/>
              <a:gd name="connsiteX21" fmla="*/ 1245477 w 2321473"/>
              <a:gd name="connsiteY21" fmla="*/ 22231 h 2722076"/>
              <a:gd name="connsiteX0" fmla="*/ 1249418 w 2321473"/>
              <a:gd name="connsiteY0" fmla="*/ 1795852 h 2722076"/>
              <a:gd name="connsiteX1" fmla="*/ 1832742 w 2321473"/>
              <a:gd name="connsiteY1" fmla="*/ 1795852 h 2722076"/>
              <a:gd name="connsiteX2" fmla="*/ 1840625 w 2321473"/>
              <a:gd name="connsiteY2" fmla="*/ 2130869 h 2722076"/>
              <a:gd name="connsiteX3" fmla="*/ 1789387 w 2321473"/>
              <a:gd name="connsiteY3" fmla="*/ 2253052 h 2722076"/>
              <a:gd name="connsiteX4" fmla="*/ 1663262 w 2321473"/>
              <a:gd name="connsiteY4" fmla="*/ 2367352 h 2722076"/>
              <a:gd name="connsiteX5" fmla="*/ 1426780 w 2321473"/>
              <a:gd name="connsiteY5" fmla="*/ 2394942 h 2722076"/>
              <a:gd name="connsiteX6" fmla="*/ 1079938 w 2321473"/>
              <a:gd name="connsiteY6" fmla="*/ 2391000 h 2722076"/>
              <a:gd name="connsiteX7" fmla="*/ 1072056 w 2321473"/>
              <a:gd name="connsiteY7" fmla="*/ 2182107 h 2722076"/>
              <a:gd name="connsiteX8" fmla="*/ 0 w 2321473"/>
              <a:gd name="connsiteY8" fmla="*/ 2182107 h 2722076"/>
              <a:gd name="connsiteX9" fmla="*/ 7883 w 2321473"/>
              <a:gd name="connsiteY9" fmla="*/ 2722076 h 2722076"/>
              <a:gd name="connsiteX10" fmla="*/ 1075997 w 2321473"/>
              <a:gd name="connsiteY10" fmla="*/ 2718135 h 2722076"/>
              <a:gd name="connsiteX11" fmla="*/ 1091762 w 2321473"/>
              <a:gd name="connsiteY11" fmla="*/ 2698428 h 2722076"/>
              <a:gd name="connsiteX12" fmla="*/ 1548962 w 2321473"/>
              <a:gd name="connsiteY12" fmla="*/ 2698428 h 2722076"/>
              <a:gd name="connsiteX13" fmla="*/ 1773621 w 2321473"/>
              <a:gd name="connsiteY13" fmla="*/ 2651131 h 2722076"/>
              <a:gd name="connsiteX14" fmla="*/ 1958866 w 2321473"/>
              <a:gd name="connsiteY14" fmla="*/ 2540773 h 2722076"/>
              <a:gd name="connsiteX15" fmla="*/ 2108638 w 2321473"/>
              <a:gd name="connsiteY15" fmla="*/ 2316114 h 2722076"/>
              <a:gd name="connsiteX16" fmla="*/ 2163818 w 2321473"/>
              <a:gd name="connsiteY16" fmla="*/ 2055983 h 2722076"/>
              <a:gd name="connsiteX17" fmla="*/ 2151993 w 2321473"/>
              <a:gd name="connsiteY17" fmla="*/ 1791911 h 2722076"/>
              <a:gd name="connsiteX18" fmla="*/ 2321473 w 2321473"/>
              <a:gd name="connsiteY18" fmla="*/ 1795852 h 2722076"/>
              <a:gd name="connsiteX19" fmla="*/ 2317531 w 2321473"/>
              <a:gd name="connsiteY19" fmla="*/ 49821 h 2722076"/>
              <a:gd name="connsiteX20" fmla="*/ 1249418 w 2321473"/>
              <a:gd name="connsiteY20" fmla="*/ 22231 h 2722076"/>
              <a:gd name="connsiteX0" fmla="*/ 1249418 w 2321473"/>
              <a:gd name="connsiteY0" fmla="*/ 1773621 h 2699845"/>
              <a:gd name="connsiteX1" fmla="*/ 1832742 w 2321473"/>
              <a:gd name="connsiteY1" fmla="*/ 1773621 h 2699845"/>
              <a:gd name="connsiteX2" fmla="*/ 1840625 w 2321473"/>
              <a:gd name="connsiteY2" fmla="*/ 2108638 h 2699845"/>
              <a:gd name="connsiteX3" fmla="*/ 1789387 w 2321473"/>
              <a:gd name="connsiteY3" fmla="*/ 2230821 h 2699845"/>
              <a:gd name="connsiteX4" fmla="*/ 1663262 w 2321473"/>
              <a:gd name="connsiteY4" fmla="*/ 2345121 h 2699845"/>
              <a:gd name="connsiteX5" fmla="*/ 1426780 w 2321473"/>
              <a:gd name="connsiteY5" fmla="*/ 2372711 h 2699845"/>
              <a:gd name="connsiteX6" fmla="*/ 1079938 w 2321473"/>
              <a:gd name="connsiteY6" fmla="*/ 2368769 h 2699845"/>
              <a:gd name="connsiteX7" fmla="*/ 1072056 w 2321473"/>
              <a:gd name="connsiteY7" fmla="*/ 2159876 h 2699845"/>
              <a:gd name="connsiteX8" fmla="*/ 0 w 2321473"/>
              <a:gd name="connsiteY8" fmla="*/ 2159876 h 2699845"/>
              <a:gd name="connsiteX9" fmla="*/ 7883 w 2321473"/>
              <a:gd name="connsiteY9" fmla="*/ 2699845 h 2699845"/>
              <a:gd name="connsiteX10" fmla="*/ 1075997 w 2321473"/>
              <a:gd name="connsiteY10" fmla="*/ 2695904 h 2699845"/>
              <a:gd name="connsiteX11" fmla="*/ 1091762 w 2321473"/>
              <a:gd name="connsiteY11" fmla="*/ 2676197 h 2699845"/>
              <a:gd name="connsiteX12" fmla="*/ 1548962 w 2321473"/>
              <a:gd name="connsiteY12" fmla="*/ 2676197 h 2699845"/>
              <a:gd name="connsiteX13" fmla="*/ 1773621 w 2321473"/>
              <a:gd name="connsiteY13" fmla="*/ 2628900 h 2699845"/>
              <a:gd name="connsiteX14" fmla="*/ 1958866 w 2321473"/>
              <a:gd name="connsiteY14" fmla="*/ 2518542 h 2699845"/>
              <a:gd name="connsiteX15" fmla="*/ 2108638 w 2321473"/>
              <a:gd name="connsiteY15" fmla="*/ 2293883 h 2699845"/>
              <a:gd name="connsiteX16" fmla="*/ 2163818 w 2321473"/>
              <a:gd name="connsiteY16" fmla="*/ 2033752 h 2699845"/>
              <a:gd name="connsiteX17" fmla="*/ 2151993 w 2321473"/>
              <a:gd name="connsiteY17" fmla="*/ 1769680 h 2699845"/>
              <a:gd name="connsiteX18" fmla="*/ 2321473 w 2321473"/>
              <a:gd name="connsiteY18" fmla="*/ 1773621 h 2699845"/>
              <a:gd name="connsiteX19" fmla="*/ 2317531 w 2321473"/>
              <a:gd name="connsiteY19" fmla="*/ 27590 h 2699845"/>
              <a:gd name="connsiteX20" fmla="*/ 1249418 w 2321473"/>
              <a:gd name="connsiteY20" fmla="*/ 0 h 2699845"/>
              <a:gd name="connsiteX0" fmla="*/ 1249418 w 2321473"/>
              <a:gd name="connsiteY0" fmla="*/ 1746031 h 2672255"/>
              <a:gd name="connsiteX1" fmla="*/ 1832742 w 2321473"/>
              <a:gd name="connsiteY1" fmla="*/ 1746031 h 2672255"/>
              <a:gd name="connsiteX2" fmla="*/ 1840625 w 2321473"/>
              <a:gd name="connsiteY2" fmla="*/ 2081048 h 2672255"/>
              <a:gd name="connsiteX3" fmla="*/ 1789387 w 2321473"/>
              <a:gd name="connsiteY3" fmla="*/ 2203231 h 2672255"/>
              <a:gd name="connsiteX4" fmla="*/ 1663262 w 2321473"/>
              <a:gd name="connsiteY4" fmla="*/ 2317531 h 2672255"/>
              <a:gd name="connsiteX5" fmla="*/ 1426780 w 2321473"/>
              <a:gd name="connsiteY5" fmla="*/ 2345121 h 2672255"/>
              <a:gd name="connsiteX6" fmla="*/ 1079938 w 2321473"/>
              <a:gd name="connsiteY6" fmla="*/ 2341179 h 2672255"/>
              <a:gd name="connsiteX7" fmla="*/ 1072056 w 2321473"/>
              <a:gd name="connsiteY7" fmla="*/ 2132286 h 2672255"/>
              <a:gd name="connsiteX8" fmla="*/ 0 w 2321473"/>
              <a:gd name="connsiteY8" fmla="*/ 2132286 h 2672255"/>
              <a:gd name="connsiteX9" fmla="*/ 7883 w 2321473"/>
              <a:gd name="connsiteY9" fmla="*/ 2672255 h 2672255"/>
              <a:gd name="connsiteX10" fmla="*/ 1075997 w 2321473"/>
              <a:gd name="connsiteY10" fmla="*/ 2668314 h 2672255"/>
              <a:gd name="connsiteX11" fmla="*/ 1091762 w 2321473"/>
              <a:gd name="connsiteY11" fmla="*/ 2648607 h 2672255"/>
              <a:gd name="connsiteX12" fmla="*/ 1548962 w 2321473"/>
              <a:gd name="connsiteY12" fmla="*/ 2648607 h 2672255"/>
              <a:gd name="connsiteX13" fmla="*/ 1773621 w 2321473"/>
              <a:gd name="connsiteY13" fmla="*/ 2601310 h 2672255"/>
              <a:gd name="connsiteX14" fmla="*/ 1958866 w 2321473"/>
              <a:gd name="connsiteY14" fmla="*/ 2490952 h 2672255"/>
              <a:gd name="connsiteX15" fmla="*/ 2108638 w 2321473"/>
              <a:gd name="connsiteY15" fmla="*/ 2266293 h 2672255"/>
              <a:gd name="connsiteX16" fmla="*/ 2163818 w 2321473"/>
              <a:gd name="connsiteY16" fmla="*/ 2006162 h 2672255"/>
              <a:gd name="connsiteX17" fmla="*/ 2151993 w 2321473"/>
              <a:gd name="connsiteY17" fmla="*/ 1742090 h 2672255"/>
              <a:gd name="connsiteX18" fmla="*/ 2321473 w 2321473"/>
              <a:gd name="connsiteY18" fmla="*/ 1746031 h 2672255"/>
              <a:gd name="connsiteX19" fmla="*/ 2317531 w 2321473"/>
              <a:gd name="connsiteY19" fmla="*/ 0 h 2672255"/>
              <a:gd name="connsiteX20" fmla="*/ 1253359 w 2321473"/>
              <a:gd name="connsiteY20" fmla="*/ 19707 h 2672255"/>
              <a:gd name="connsiteX0" fmla="*/ 1249418 w 2329355"/>
              <a:gd name="connsiteY0" fmla="*/ 1726324 h 2652548"/>
              <a:gd name="connsiteX1" fmla="*/ 1832742 w 2329355"/>
              <a:gd name="connsiteY1" fmla="*/ 1726324 h 2652548"/>
              <a:gd name="connsiteX2" fmla="*/ 1840625 w 2329355"/>
              <a:gd name="connsiteY2" fmla="*/ 2061341 h 2652548"/>
              <a:gd name="connsiteX3" fmla="*/ 1789387 w 2329355"/>
              <a:gd name="connsiteY3" fmla="*/ 2183524 h 2652548"/>
              <a:gd name="connsiteX4" fmla="*/ 1663262 w 2329355"/>
              <a:gd name="connsiteY4" fmla="*/ 2297824 h 2652548"/>
              <a:gd name="connsiteX5" fmla="*/ 1426780 w 2329355"/>
              <a:gd name="connsiteY5" fmla="*/ 2325414 h 2652548"/>
              <a:gd name="connsiteX6" fmla="*/ 1079938 w 2329355"/>
              <a:gd name="connsiteY6" fmla="*/ 2321472 h 2652548"/>
              <a:gd name="connsiteX7" fmla="*/ 1072056 w 2329355"/>
              <a:gd name="connsiteY7" fmla="*/ 2112579 h 2652548"/>
              <a:gd name="connsiteX8" fmla="*/ 0 w 2329355"/>
              <a:gd name="connsiteY8" fmla="*/ 2112579 h 2652548"/>
              <a:gd name="connsiteX9" fmla="*/ 7883 w 2329355"/>
              <a:gd name="connsiteY9" fmla="*/ 2652548 h 2652548"/>
              <a:gd name="connsiteX10" fmla="*/ 1075997 w 2329355"/>
              <a:gd name="connsiteY10" fmla="*/ 2648607 h 2652548"/>
              <a:gd name="connsiteX11" fmla="*/ 1091762 w 2329355"/>
              <a:gd name="connsiteY11" fmla="*/ 2628900 h 2652548"/>
              <a:gd name="connsiteX12" fmla="*/ 1548962 w 2329355"/>
              <a:gd name="connsiteY12" fmla="*/ 2628900 h 2652548"/>
              <a:gd name="connsiteX13" fmla="*/ 1773621 w 2329355"/>
              <a:gd name="connsiteY13" fmla="*/ 2581603 h 2652548"/>
              <a:gd name="connsiteX14" fmla="*/ 1958866 w 2329355"/>
              <a:gd name="connsiteY14" fmla="*/ 2471245 h 2652548"/>
              <a:gd name="connsiteX15" fmla="*/ 2108638 w 2329355"/>
              <a:gd name="connsiteY15" fmla="*/ 2246586 h 2652548"/>
              <a:gd name="connsiteX16" fmla="*/ 2163818 w 2329355"/>
              <a:gd name="connsiteY16" fmla="*/ 1986455 h 2652548"/>
              <a:gd name="connsiteX17" fmla="*/ 2151993 w 2329355"/>
              <a:gd name="connsiteY17" fmla="*/ 1722383 h 2652548"/>
              <a:gd name="connsiteX18" fmla="*/ 2321473 w 2329355"/>
              <a:gd name="connsiteY18" fmla="*/ 1726324 h 2652548"/>
              <a:gd name="connsiteX19" fmla="*/ 2329355 w 2329355"/>
              <a:gd name="connsiteY19" fmla="*/ 15765 h 2652548"/>
              <a:gd name="connsiteX20" fmla="*/ 1253359 w 2329355"/>
              <a:gd name="connsiteY20" fmla="*/ 0 h 2652548"/>
              <a:gd name="connsiteX0" fmla="*/ 1249418 w 2329355"/>
              <a:gd name="connsiteY0" fmla="*/ 1726324 h 2652548"/>
              <a:gd name="connsiteX1" fmla="*/ 1832742 w 2329355"/>
              <a:gd name="connsiteY1" fmla="*/ 1726324 h 2652548"/>
              <a:gd name="connsiteX2" fmla="*/ 1840625 w 2329355"/>
              <a:gd name="connsiteY2" fmla="*/ 2061341 h 2652548"/>
              <a:gd name="connsiteX3" fmla="*/ 1789387 w 2329355"/>
              <a:gd name="connsiteY3" fmla="*/ 2183524 h 2652548"/>
              <a:gd name="connsiteX4" fmla="*/ 1663262 w 2329355"/>
              <a:gd name="connsiteY4" fmla="*/ 2297824 h 2652548"/>
              <a:gd name="connsiteX5" fmla="*/ 1426780 w 2329355"/>
              <a:gd name="connsiteY5" fmla="*/ 2325414 h 2652548"/>
              <a:gd name="connsiteX6" fmla="*/ 1079938 w 2329355"/>
              <a:gd name="connsiteY6" fmla="*/ 2321472 h 2652548"/>
              <a:gd name="connsiteX7" fmla="*/ 1072056 w 2329355"/>
              <a:gd name="connsiteY7" fmla="*/ 2112579 h 2652548"/>
              <a:gd name="connsiteX8" fmla="*/ 0 w 2329355"/>
              <a:gd name="connsiteY8" fmla="*/ 2112579 h 2652548"/>
              <a:gd name="connsiteX9" fmla="*/ 7883 w 2329355"/>
              <a:gd name="connsiteY9" fmla="*/ 2652548 h 2652548"/>
              <a:gd name="connsiteX10" fmla="*/ 1075997 w 2329355"/>
              <a:gd name="connsiteY10" fmla="*/ 2648607 h 2652548"/>
              <a:gd name="connsiteX11" fmla="*/ 1091762 w 2329355"/>
              <a:gd name="connsiteY11" fmla="*/ 2628900 h 2652548"/>
              <a:gd name="connsiteX12" fmla="*/ 1548962 w 2329355"/>
              <a:gd name="connsiteY12" fmla="*/ 2628900 h 2652548"/>
              <a:gd name="connsiteX13" fmla="*/ 1773621 w 2329355"/>
              <a:gd name="connsiteY13" fmla="*/ 2581603 h 2652548"/>
              <a:gd name="connsiteX14" fmla="*/ 1958866 w 2329355"/>
              <a:gd name="connsiteY14" fmla="*/ 2471245 h 2652548"/>
              <a:gd name="connsiteX15" fmla="*/ 2108638 w 2329355"/>
              <a:gd name="connsiteY15" fmla="*/ 2246586 h 2652548"/>
              <a:gd name="connsiteX16" fmla="*/ 2163818 w 2329355"/>
              <a:gd name="connsiteY16" fmla="*/ 1986455 h 2652548"/>
              <a:gd name="connsiteX17" fmla="*/ 2151993 w 2329355"/>
              <a:gd name="connsiteY17" fmla="*/ 1722383 h 2652548"/>
              <a:gd name="connsiteX18" fmla="*/ 2321473 w 2329355"/>
              <a:gd name="connsiteY18" fmla="*/ 1726324 h 2652548"/>
              <a:gd name="connsiteX19" fmla="*/ 2329355 w 2329355"/>
              <a:gd name="connsiteY19" fmla="*/ 0 h 2652548"/>
              <a:gd name="connsiteX20" fmla="*/ 1253359 w 2329355"/>
              <a:gd name="connsiteY20" fmla="*/ 0 h 2652548"/>
              <a:gd name="connsiteX0" fmla="*/ 1249418 w 2329355"/>
              <a:gd name="connsiteY0" fmla="*/ 1726324 h 2652548"/>
              <a:gd name="connsiteX1" fmla="*/ 1832742 w 2329355"/>
              <a:gd name="connsiteY1" fmla="*/ 1726324 h 2652548"/>
              <a:gd name="connsiteX2" fmla="*/ 1840625 w 2329355"/>
              <a:gd name="connsiteY2" fmla="*/ 2061341 h 2652548"/>
              <a:gd name="connsiteX3" fmla="*/ 1789387 w 2329355"/>
              <a:gd name="connsiteY3" fmla="*/ 2183524 h 2652548"/>
              <a:gd name="connsiteX4" fmla="*/ 1663262 w 2329355"/>
              <a:gd name="connsiteY4" fmla="*/ 2297824 h 2652548"/>
              <a:gd name="connsiteX5" fmla="*/ 1426780 w 2329355"/>
              <a:gd name="connsiteY5" fmla="*/ 2325414 h 2652548"/>
              <a:gd name="connsiteX6" fmla="*/ 1079938 w 2329355"/>
              <a:gd name="connsiteY6" fmla="*/ 2321472 h 2652548"/>
              <a:gd name="connsiteX7" fmla="*/ 1072056 w 2329355"/>
              <a:gd name="connsiteY7" fmla="*/ 2112579 h 2652548"/>
              <a:gd name="connsiteX8" fmla="*/ 0 w 2329355"/>
              <a:gd name="connsiteY8" fmla="*/ 2112579 h 2652548"/>
              <a:gd name="connsiteX9" fmla="*/ 7883 w 2329355"/>
              <a:gd name="connsiteY9" fmla="*/ 2652548 h 2652548"/>
              <a:gd name="connsiteX10" fmla="*/ 1075997 w 2329355"/>
              <a:gd name="connsiteY10" fmla="*/ 2648607 h 2652548"/>
              <a:gd name="connsiteX11" fmla="*/ 1091762 w 2329355"/>
              <a:gd name="connsiteY11" fmla="*/ 2628900 h 2652548"/>
              <a:gd name="connsiteX12" fmla="*/ 1548962 w 2329355"/>
              <a:gd name="connsiteY12" fmla="*/ 2636783 h 2652548"/>
              <a:gd name="connsiteX13" fmla="*/ 1773621 w 2329355"/>
              <a:gd name="connsiteY13" fmla="*/ 2581603 h 2652548"/>
              <a:gd name="connsiteX14" fmla="*/ 1958866 w 2329355"/>
              <a:gd name="connsiteY14" fmla="*/ 2471245 h 2652548"/>
              <a:gd name="connsiteX15" fmla="*/ 2108638 w 2329355"/>
              <a:gd name="connsiteY15" fmla="*/ 2246586 h 2652548"/>
              <a:gd name="connsiteX16" fmla="*/ 2163818 w 2329355"/>
              <a:gd name="connsiteY16" fmla="*/ 1986455 h 2652548"/>
              <a:gd name="connsiteX17" fmla="*/ 2151993 w 2329355"/>
              <a:gd name="connsiteY17" fmla="*/ 1722383 h 2652548"/>
              <a:gd name="connsiteX18" fmla="*/ 2321473 w 2329355"/>
              <a:gd name="connsiteY18" fmla="*/ 1726324 h 2652548"/>
              <a:gd name="connsiteX19" fmla="*/ 2329355 w 2329355"/>
              <a:gd name="connsiteY19" fmla="*/ 0 h 2652548"/>
              <a:gd name="connsiteX20" fmla="*/ 1253359 w 2329355"/>
              <a:gd name="connsiteY20" fmla="*/ 0 h 2652548"/>
              <a:gd name="connsiteX0" fmla="*/ 1249418 w 2329355"/>
              <a:gd name="connsiteY0" fmla="*/ 1726324 h 2652548"/>
              <a:gd name="connsiteX1" fmla="*/ 1832742 w 2329355"/>
              <a:gd name="connsiteY1" fmla="*/ 1726324 h 2652548"/>
              <a:gd name="connsiteX2" fmla="*/ 1840625 w 2329355"/>
              <a:gd name="connsiteY2" fmla="*/ 2061341 h 2652548"/>
              <a:gd name="connsiteX3" fmla="*/ 1789387 w 2329355"/>
              <a:gd name="connsiteY3" fmla="*/ 2183524 h 2652548"/>
              <a:gd name="connsiteX4" fmla="*/ 1663262 w 2329355"/>
              <a:gd name="connsiteY4" fmla="*/ 2297824 h 2652548"/>
              <a:gd name="connsiteX5" fmla="*/ 1426780 w 2329355"/>
              <a:gd name="connsiteY5" fmla="*/ 2325414 h 2652548"/>
              <a:gd name="connsiteX6" fmla="*/ 1079938 w 2329355"/>
              <a:gd name="connsiteY6" fmla="*/ 2321472 h 2652548"/>
              <a:gd name="connsiteX7" fmla="*/ 1072056 w 2329355"/>
              <a:gd name="connsiteY7" fmla="*/ 2112579 h 2652548"/>
              <a:gd name="connsiteX8" fmla="*/ 0 w 2329355"/>
              <a:gd name="connsiteY8" fmla="*/ 2112579 h 2652548"/>
              <a:gd name="connsiteX9" fmla="*/ 7883 w 2329355"/>
              <a:gd name="connsiteY9" fmla="*/ 2652548 h 2652548"/>
              <a:gd name="connsiteX10" fmla="*/ 1075997 w 2329355"/>
              <a:gd name="connsiteY10" fmla="*/ 2648607 h 2652548"/>
              <a:gd name="connsiteX11" fmla="*/ 1095703 w 2329355"/>
              <a:gd name="connsiteY11" fmla="*/ 2640725 h 2652548"/>
              <a:gd name="connsiteX12" fmla="*/ 1548962 w 2329355"/>
              <a:gd name="connsiteY12" fmla="*/ 2636783 h 2652548"/>
              <a:gd name="connsiteX13" fmla="*/ 1773621 w 2329355"/>
              <a:gd name="connsiteY13" fmla="*/ 2581603 h 2652548"/>
              <a:gd name="connsiteX14" fmla="*/ 1958866 w 2329355"/>
              <a:gd name="connsiteY14" fmla="*/ 2471245 h 2652548"/>
              <a:gd name="connsiteX15" fmla="*/ 2108638 w 2329355"/>
              <a:gd name="connsiteY15" fmla="*/ 2246586 h 2652548"/>
              <a:gd name="connsiteX16" fmla="*/ 2163818 w 2329355"/>
              <a:gd name="connsiteY16" fmla="*/ 1986455 h 2652548"/>
              <a:gd name="connsiteX17" fmla="*/ 2151993 w 2329355"/>
              <a:gd name="connsiteY17" fmla="*/ 1722383 h 2652548"/>
              <a:gd name="connsiteX18" fmla="*/ 2321473 w 2329355"/>
              <a:gd name="connsiteY18" fmla="*/ 1726324 h 2652548"/>
              <a:gd name="connsiteX19" fmla="*/ 2329355 w 2329355"/>
              <a:gd name="connsiteY19" fmla="*/ 0 h 2652548"/>
              <a:gd name="connsiteX20" fmla="*/ 1253359 w 2329355"/>
              <a:gd name="connsiteY20" fmla="*/ 0 h 2652548"/>
              <a:gd name="connsiteX0" fmla="*/ 1249418 w 2329355"/>
              <a:gd name="connsiteY0" fmla="*/ 1726324 h 2652548"/>
              <a:gd name="connsiteX1" fmla="*/ 1832742 w 2329355"/>
              <a:gd name="connsiteY1" fmla="*/ 1726324 h 2652548"/>
              <a:gd name="connsiteX2" fmla="*/ 1840625 w 2329355"/>
              <a:gd name="connsiteY2" fmla="*/ 2061341 h 2652548"/>
              <a:gd name="connsiteX3" fmla="*/ 1789387 w 2329355"/>
              <a:gd name="connsiteY3" fmla="*/ 2183524 h 2652548"/>
              <a:gd name="connsiteX4" fmla="*/ 1663262 w 2329355"/>
              <a:gd name="connsiteY4" fmla="*/ 2297824 h 2652548"/>
              <a:gd name="connsiteX5" fmla="*/ 1426780 w 2329355"/>
              <a:gd name="connsiteY5" fmla="*/ 2325414 h 2652548"/>
              <a:gd name="connsiteX6" fmla="*/ 1079938 w 2329355"/>
              <a:gd name="connsiteY6" fmla="*/ 2321472 h 2652548"/>
              <a:gd name="connsiteX7" fmla="*/ 1072056 w 2329355"/>
              <a:gd name="connsiteY7" fmla="*/ 2112579 h 2652548"/>
              <a:gd name="connsiteX8" fmla="*/ 0 w 2329355"/>
              <a:gd name="connsiteY8" fmla="*/ 2112579 h 2652548"/>
              <a:gd name="connsiteX9" fmla="*/ 7883 w 2329355"/>
              <a:gd name="connsiteY9" fmla="*/ 2652548 h 2652548"/>
              <a:gd name="connsiteX10" fmla="*/ 1075997 w 2329355"/>
              <a:gd name="connsiteY10" fmla="*/ 2648607 h 2652548"/>
              <a:gd name="connsiteX11" fmla="*/ 1095703 w 2329355"/>
              <a:gd name="connsiteY11" fmla="*/ 2640725 h 2652548"/>
              <a:gd name="connsiteX12" fmla="*/ 1548962 w 2329355"/>
              <a:gd name="connsiteY12" fmla="*/ 2636783 h 2652548"/>
              <a:gd name="connsiteX13" fmla="*/ 1773621 w 2329355"/>
              <a:gd name="connsiteY13" fmla="*/ 2581603 h 2652548"/>
              <a:gd name="connsiteX14" fmla="*/ 1958866 w 2329355"/>
              <a:gd name="connsiteY14" fmla="*/ 2471245 h 2652548"/>
              <a:gd name="connsiteX15" fmla="*/ 2108638 w 2329355"/>
              <a:gd name="connsiteY15" fmla="*/ 2246586 h 2652548"/>
              <a:gd name="connsiteX16" fmla="*/ 2163818 w 2329355"/>
              <a:gd name="connsiteY16" fmla="*/ 1986455 h 2652548"/>
              <a:gd name="connsiteX17" fmla="*/ 2151993 w 2329355"/>
              <a:gd name="connsiteY17" fmla="*/ 1722383 h 2652548"/>
              <a:gd name="connsiteX18" fmla="*/ 2321473 w 2329355"/>
              <a:gd name="connsiteY18" fmla="*/ 1726324 h 2652548"/>
              <a:gd name="connsiteX19" fmla="*/ 2329355 w 2329355"/>
              <a:gd name="connsiteY19" fmla="*/ 0 h 2652548"/>
              <a:gd name="connsiteX20" fmla="*/ 1253359 w 2329355"/>
              <a:gd name="connsiteY20" fmla="*/ 0 h 2652548"/>
              <a:gd name="connsiteX0" fmla="*/ 1249418 w 2329355"/>
              <a:gd name="connsiteY0" fmla="*/ 1726324 h 2652548"/>
              <a:gd name="connsiteX1" fmla="*/ 1832742 w 2329355"/>
              <a:gd name="connsiteY1" fmla="*/ 1726324 h 2652548"/>
              <a:gd name="connsiteX2" fmla="*/ 1840625 w 2329355"/>
              <a:gd name="connsiteY2" fmla="*/ 2061341 h 2652548"/>
              <a:gd name="connsiteX3" fmla="*/ 1789387 w 2329355"/>
              <a:gd name="connsiteY3" fmla="*/ 2183524 h 2652548"/>
              <a:gd name="connsiteX4" fmla="*/ 1663262 w 2329355"/>
              <a:gd name="connsiteY4" fmla="*/ 2297824 h 2652548"/>
              <a:gd name="connsiteX5" fmla="*/ 1426780 w 2329355"/>
              <a:gd name="connsiteY5" fmla="*/ 2325414 h 2652548"/>
              <a:gd name="connsiteX6" fmla="*/ 1079938 w 2329355"/>
              <a:gd name="connsiteY6" fmla="*/ 2321472 h 2652548"/>
              <a:gd name="connsiteX7" fmla="*/ 1072056 w 2329355"/>
              <a:gd name="connsiteY7" fmla="*/ 2112579 h 2652548"/>
              <a:gd name="connsiteX8" fmla="*/ 0 w 2329355"/>
              <a:gd name="connsiteY8" fmla="*/ 2112579 h 2652548"/>
              <a:gd name="connsiteX9" fmla="*/ 7883 w 2329355"/>
              <a:gd name="connsiteY9" fmla="*/ 2652548 h 2652548"/>
              <a:gd name="connsiteX10" fmla="*/ 1075997 w 2329355"/>
              <a:gd name="connsiteY10" fmla="*/ 2648607 h 2652548"/>
              <a:gd name="connsiteX11" fmla="*/ 1095703 w 2329355"/>
              <a:gd name="connsiteY11" fmla="*/ 2640725 h 2652548"/>
              <a:gd name="connsiteX12" fmla="*/ 1548962 w 2329355"/>
              <a:gd name="connsiteY12" fmla="*/ 2636783 h 2652548"/>
              <a:gd name="connsiteX13" fmla="*/ 1773621 w 2329355"/>
              <a:gd name="connsiteY13" fmla="*/ 2581603 h 2652548"/>
              <a:gd name="connsiteX14" fmla="*/ 1958866 w 2329355"/>
              <a:gd name="connsiteY14" fmla="*/ 2471245 h 2652548"/>
              <a:gd name="connsiteX15" fmla="*/ 2041635 w 2329355"/>
              <a:gd name="connsiteY15" fmla="*/ 2360884 h 2652548"/>
              <a:gd name="connsiteX16" fmla="*/ 2108638 w 2329355"/>
              <a:gd name="connsiteY16" fmla="*/ 2246586 h 2652548"/>
              <a:gd name="connsiteX17" fmla="*/ 2163818 w 2329355"/>
              <a:gd name="connsiteY17" fmla="*/ 1986455 h 2652548"/>
              <a:gd name="connsiteX18" fmla="*/ 2151993 w 2329355"/>
              <a:gd name="connsiteY18" fmla="*/ 1722383 h 2652548"/>
              <a:gd name="connsiteX19" fmla="*/ 2321473 w 2329355"/>
              <a:gd name="connsiteY19" fmla="*/ 1726324 h 2652548"/>
              <a:gd name="connsiteX20" fmla="*/ 2329355 w 2329355"/>
              <a:gd name="connsiteY20" fmla="*/ 0 h 2652548"/>
              <a:gd name="connsiteX21" fmla="*/ 1253359 w 2329355"/>
              <a:gd name="connsiteY21" fmla="*/ 0 h 265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329355" h="2652548">
                <a:moveTo>
                  <a:pt x="1249418" y="1726324"/>
                </a:moveTo>
                <a:lnTo>
                  <a:pt x="1832742" y="1726324"/>
                </a:lnTo>
                <a:lnTo>
                  <a:pt x="1840625" y="2061341"/>
                </a:lnTo>
                <a:lnTo>
                  <a:pt x="1789387" y="2183524"/>
                </a:lnTo>
                <a:lnTo>
                  <a:pt x="1663262" y="2297824"/>
                </a:lnTo>
                <a:lnTo>
                  <a:pt x="1426780" y="2325414"/>
                </a:lnTo>
                <a:lnTo>
                  <a:pt x="1079938" y="2321472"/>
                </a:lnTo>
                <a:lnTo>
                  <a:pt x="1072056" y="2112579"/>
                </a:lnTo>
                <a:lnTo>
                  <a:pt x="0" y="2112579"/>
                </a:lnTo>
                <a:lnTo>
                  <a:pt x="7883" y="2652548"/>
                </a:lnTo>
                <a:lnTo>
                  <a:pt x="1075997" y="2648607"/>
                </a:lnTo>
                <a:lnTo>
                  <a:pt x="1095703" y="2640725"/>
                </a:lnTo>
                <a:lnTo>
                  <a:pt x="1548962" y="2636783"/>
                </a:lnTo>
                <a:cubicBezTo>
                  <a:pt x="1623848" y="2618390"/>
                  <a:pt x="1698735" y="2619703"/>
                  <a:pt x="1773621" y="2581603"/>
                </a:cubicBezTo>
                <a:lnTo>
                  <a:pt x="1958866" y="2471245"/>
                </a:lnTo>
                <a:cubicBezTo>
                  <a:pt x="1983828" y="2431830"/>
                  <a:pt x="2016673" y="2400299"/>
                  <a:pt x="2041635" y="2360884"/>
                </a:cubicBezTo>
                <a:lnTo>
                  <a:pt x="2108638" y="2246586"/>
                </a:lnTo>
                <a:lnTo>
                  <a:pt x="2163818" y="1986455"/>
                </a:lnTo>
                <a:lnTo>
                  <a:pt x="2151993" y="1722383"/>
                </a:lnTo>
                <a:lnTo>
                  <a:pt x="2321473" y="1726324"/>
                </a:lnTo>
                <a:cubicBezTo>
                  <a:pt x="2324100" y="1156138"/>
                  <a:pt x="2326728" y="570186"/>
                  <a:pt x="2329355" y="0"/>
                </a:cubicBezTo>
                <a:lnTo>
                  <a:pt x="1253359" y="0"/>
                </a:lnTo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677330DD-AC3B-4210-82FB-6F4DBC469ADF}"/>
              </a:ext>
            </a:extLst>
          </p:cNvPr>
          <p:cNvCxnSpPr/>
          <p:nvPr/>
        </p:nvCxnSpPr>
        <p:spPr>
          <a:xfrm>
            <a:off x="7816031" y="3358552"/>
            <a:ext cx="0" cy="2592000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7A7C9E76-3628-4F90-BFB1-B1F326DB4A3C}"/>
              </a:ext>
            </a:extLst>
          </p:cNvPr>
          <p:cNvCxnSpPr>
            <a:cxnSpLocks/>
          </p:cNvCxnSpPr>
          <p:nvPr/>
        </p:nvCxnSpPr>
        <p:spPr>
          <a:xfrm>
            <a:off x="6820058" y="4474929"/>
            <a:ext cx="324000" cy="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178C9172-42DD-412C-8A9F-843DB4583BC2}"/>
              </a:ext>
            </a:extLst>
          </p:cNvPr>
          <p:cNvSpPr txBox="1"/>
          <p:nvPr/>
        </p:nvSpPr>
        <p:spPr>
          <a:xfrm rot="16200000">
            <a:off x="7488378" y="4639442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Calibri" panose="020F0502020204030204" pitchFamily="34" charset="0"/>
              </a:rPr>
              <a:t>1.6 m</a:t>
            </a:r>
            <a:endParaRPr lang="en-GB" sz="900" dirty="0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215E9876-2718-4AB1-BE9A-9884D46B3767}"/>
              </a:ext>
            </a:extLst>
          </p:cNvPr>
          <p:cNvSpPr/>
          <p:nvPr/>
        </p:nvSpPr>
        <p:spPr>
          <a:xfrm>
            <a:off x="1814656" y="5519965"/>
            <a:ext cx="3674699" cy="2913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B07F8458-FB6E-4502-8B16-E2FD49F74899}"/>
              </a:ext>
            </a:extLst>
          </p:cNvPr>
          <p:cNvSpPr/>
          <p:nvPr/>
        </p:nvSpPr>
        <p:spPr>
          <a:xfrm>
            <a:off x="1036500" y="5371593"/>
            <a:ext cx="822781" cy="5567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F1F00F9F-B014-4CE3-BF84-F5BC9F37E7F6}"/>
              </a:ext>
            </a:extLst>
          </p:cNvPr>
          <p:cNvSpPr/>
          <p:nvPr/>
        </p:nvSpPr>
        <p:spPr>
          <a:xfrm>
            <a:off x="1859281" y="5443031"/>
            <a:ext cx="3042920" cy="4426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7C0A1B8B-D1DA-47B3-AA46-E371E908E6CD}"/>
              </a:ext>
            </a:extLst>
          </p:cNvPr>
          <p:cNvSpPr/>
          <p:nvPr/>
        </p:nvSpPr>
        <p:spPr>
          <a:xfrm rot="16200000">
            <a:off x="1392633" y="5685478"/>
            <a:ext cx="49618" cy="13090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7" name="Rectangle 66"/>
          <p:cNvSpPr/>
          <p:nvPr/>
        </p:nvSpPr>
        <p:spPr>
          <a:xfrm rot="16200000">
            <a:off x="5850809" y="5553096"/>
            <a:ext cx="49618" cy="13090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16F8CD89-2200-40F9-B75F-552D2BE2A879}"/>
              </a:ext>
            </a:extLst>
          </p:cNvPr>
          <p:cNvSpPr/>
          <p:nvPr/>
        </p:nvSpPr>
        <p:spPr>
          <a:xfrm rot="16200000">
            <a:off x="5965109" y="5667396"/>
            <a:ext cx="49618" cy="13090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D39FE96-FCAF-44D3-911C-6F90AA815BE7}"/>
              </a:ext>
            </a:extLst>
          </p:cNvPr>
          <p:cNvGrpSpPr/>
          <p:nvPr/>
        </p:nvGrpSpPr>
        <p:grpSpPr>
          <a:xfrm>
            <a:off x="6427631" y="1839525"/>
            <a:ext cx="1952386" cy="3331187"/>
            <a:chOff x="8407855" y="479395"/>
            <a:chExt cx="2603180" cy="4441583"/>
          </a:xfrm>
        </p:grpSpPr>
        <p:sp>
          <p:nvSpPr>
            <p:cNvPr id="29" name="Rectangle 28"/>
            <p:cNvSpPr/>
            <p:nvPr/>
          </p:nvSpPr>
          <p:spPr>
            <a:xfrm>
              <a:off x="8934449" y="699671"/>
              <a:ext cx="466725" cy="212407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012980" y="479395"/>
              <a:ext cx="304037" cy="173355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012982" y="2212944"/>
              <a:ext cx="307871" cy="62865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407855" y="2822545"/>
              <a:ext cx="1074002" cy="3344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9066974" y="2630873"/>
              <a:ext cx="96075" cy="1174449"/>
              <a:chOff x="9066974" y="2151479"/>
              <a:chExt cx="96075" cy="1174449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flipH="1">
                <a:off x="9066974" y="2151479"/>
                <a:ext cx="96075" cy="60124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9070783" y="2752724"/>
                <a:ext cx="0" cy="57320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/>
            <p:cNvGrpSpPr/>
            <p:nvPr/>
          </p:nvGrpSpPr>
          <p:grpSpPr>
            <a:xfrm flipH="1">
              <a:off x="9158855" y="2637285"/>
              <a:ext cx="96075" cy="1174449"/>
              <a:chOff x="9066974" y="2151479"/>
              <a:chExt cx="96075" cy="1174449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 flipH="1">
                <a:off x="9066974" y="2151479"/>
                <a:ext cx="96075" cy="60124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9070783" y="2752724"/>
                <a:ext cx="0" cy="57320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Straight Connector 56"/>
            <p:cNvCxnSpPr/>
            <p:nvPr/>
          </p:nvCxnSpPr>
          <p:spPr>
            <a:xfrm>
              <a:off x="9065735" y="3785175"/>
              <a:ext cx="0" cy="1115656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9249056" y="3805322"/>
              <a:ext cx="0" cy="1115656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/>
            <p:cNvSpPr/>
            <p:nvPr/>
          </p:nvSpPr>
          <p:spPr>
            <a:xfrm>
              <a:off x="9036094" y="3753198"/>
              <a:ext cx="66157" cy="1745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9213558" y="3753198"/>
              <a:ext cx="66157" cy="1745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46" name="Straight Arrow Connector 45"/>
            <p:cNvCxnSpPr>
              <a:stCxn id="42" idx="3"/>
            </p:cNvCxnSpPr>
            <p:nvPr/>
          </p:nvCxnSpPr>
          <p:spPr>
            <a:xfrm>
              <a:off x="8561689" y="1126380"/>
              <a:ext cx="597166" cy="67387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9694007" y="3600617"/>
              <a:ext cx="13170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50" dirty="0"/>
                <a:t>MgB2-NbTi splices</a:t>
              </a:r>
            </a:p>
          </p:txBody>
        </p:sp>
        <p:cxnSp>
          <p:nvCxnSpPr>
            <p:cNvPr id="110" name="Straight Arrow Connector 109"/>
            <p:cNvCxnSpPr>
              <a:cxnSpLocks/>
              <a:stCxn id="109" idx="1"/>
              <a:endCxn id="63" idx="3"/>
            </p:cNvCxnSpPr>
            <p:nvPr/>
          </p:nvCxnSpPr>
          <p:spPr>
            <a:xfrm flipH="1">
              <a:off x="9279715" y="3723728"/>
              <a:ext cx="414291" cy="11673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cxnSpLocks/>
              <a:stCxn id="8" idx="0"/>
            </p:cNvCxnSpPr>
            <p:nvPr/>
          </p:nvCxnSpPr>
          <p:spPr>
            <a:xfrm flipH="1">
              <a:off x="9163051" y="479395"/>
              <a:ext cx="1948" cy="2164517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/>
          <p:cNvCxnSpPr/>
          <p:nvPr/>
        </p:nvCxnSpPr>
        <p:spPr>
          <a:xfrm flipH="1">
            <a:off x="825852" y="3771509"/>
            <a:ext cx="8318148" cy="1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cxnSpLocks/>
          </p:cNvCxnSpPr>
          <p:nvPr/>
        </p:nvCxnSpPr>
        <p:spPr>
          <a:xfrm flipH="1">
            <a:off x="7129741" y="3421388"/>
            <a:ext cx="360978" cy="33610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2"/>
          <p:cNvSpPr/>
          <p:nvPr/>
        </p:nvSpPr>
        <p:spPr>
          <a:xfrm>
            <a:off x="1028700" y="5149215"/>
            <a:ext cx="5892165" cy="497205"/>
          </a:xfrm>
          <a:custGeom>
            <a:avLst/>
            <a:gdLst>
              <a:gd name="connsiteX0" fmla="*/ 0 w 7856220"/>
              <a:gd name="connsiteY0" fmla="*/ 647700 h 662940"/>
              <a:gd name="connsiteX1" fmla="*/ 1333500 w 7856220"/>
              <a:gd name="connsiteY1" fmla="*/ 647700 h 662940"/>
              <a:gd name="connsiteX2" fmla="*/ 1607820 w 7856220"/>
              <a:gd name="connsiteY2" fmla="*/ 556260 h 662940"/>
              <a:gd name="connsiteX3" fmla="*/ 2110740 w 7856220"/>
              <a:gd name="connsiteY3" fmla="*/ 655320 h 662940"/>
              <a:gd name="connsiteX4" fmla="*/ 3048000 w 7856220"/>
              <a:gd name="connsiteY4" fmla="*/ 541020 h 662940"/>
              <a:gd name="connsiteX5" fmla="*/ 3878580 w 7856220"/>
              <a:gd name="connsiteY5" fmla="*/ 662940 h 662940"/>
              <a:gd name="connsiteX6" fmla="*/ 4587240 w 7856220"/>
              <a:gd name="connsiteY6" fmla="*/ 541020 h 662940"/>
              <a:gd name="connsiteX7" fmla="*/ 5356860 w 7856220"/>
              <a:gd name="connsiteY7" fmla="*/ 640080 h 662940"/>
              <a:gd name="connsiteX8" fmla="*/ 7444740 w 7856220"/>
              <a:gd name="connsiteY8" fmla="*/ 640080 h 662940"/>
              <a:gd name="connsiteX9" fmla="*/ 7749540 w 7856220"/>
              <a:gd name="connsiteY9" fmla="*/ 548640 h 662940"/>
              <a:gd name="connsiteX10" fmla="*/ 7848600 w 7856220"/>
              <a:gd name="connsiteY10" fmla="*/ 434340 h 662940"/>
              <a:gd name="connsiteX11" fmla="*/ 7856220 w 7856220"/>
              <a:gd name="connsiteY11" fmla="*/ 365760 h 662940"/>
              <a:gd name="connsiteX12" fmla="*/ 7856220 w 7856220"/>
              <a:gd name="connsiteY12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856220" h="662940">
                <a:moveTo>
                  <a:pt x="0" y="647700"/>
                </a:moveTo>
                <a:lnTo>
                  <a:pt x="1333500" y="647700"/>
                </a:lnTo>
                <a:lnTo>
                  <a:pt x="1607820" y="556260"/>
                </a:lnTo>
                <a:lnTo>
                  <a:pt x="2110740" y="655320"/>
                </a:lnTo>
                <a:lnTo>
                  <a:pt x="3048000" y="541020"/>
                </a:lnTo>
                <a:lnTo>
                  <a:pt x="3878580" y="662940"/>
                </a:lnTo>
                <a:lnTo>
                  <a:pt x="4587240" y="541020"/>
                </a:lnTo>
                <a:lnTo>
                  <a:pt x="5356860" y="640080"/>
                </a:lnTo>
                <a:lnTo>
                  <a:pt x="7444740" y="640080"/>
                </a:lnTo>
                <a:lnTo>
                  <a:pt x="7749540" y="548640"/>
                </a:lnTo>
                <a:lnTo>
                  <a:pt x="7848600" y="434340"/>
                </a:lnTo>
                <a:lnTo>
                  <a:pt x="7856220" y="365760"/>
                </a:lnTo>
                <a:lnTo>
                  <a:pt x="7856220" y="0"/>
                </a:lnTo>
              </a:path>
            </a:pathLst>
          </a:custGeom>
          <a:ln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Freeform 6"/>
          <p:cNvSpPr/>
          <p:nvPr/>
        </p:nvSpPr>
        <p:spPr>
          <a:xfrm>
            <a:off x="1022985" y="5149215"/>
            <a:ext cx="6046470" cy="611505"/>
          </a:xfrm>
          <a:custGeom>
            <a:avLst/>
            <a:gdLst>
              <a:gd name="connsiteX0" fmla="*/ 0 w 8061960"/>
              <a:gd name="connsiteY0" fmla="*/ 815340 h 815340"/>
              <a:gd name="connsiteX1" fmla="*/ 1409700 w 8061960"/>
              <a:gd name="connsiteY1" fmla="*/ 815340 h 815340"/>
              <a:gd name="connsiteX2" fmla="*/ 1592580 w 8061960"/>
              <a:gd name="connsiteY2" fmla="*/ 693420 h 815340"/>
              <a:gd name="connsiteX3" fmla="*/ 2065020 w 8061960"/>
              <a:gd name="connsiteY3" fmla="*/ 807720 h 815340"/>
              <a:gd name="connsiteX4" fmla="*/ 3017520 w 8061960"/>
              <a:gd name="connsiteY4" fmla="*/ 701040 h 815340"/>
              <a:gd name="connsiteX5" fmla="*/ 3154680 w 8061960"/>
              <a:gd name="connsiteY5" fmla="*/ 685800 h 815340"/>
              <a:gd name="connsiteX6" fmla="*/ 3779520 w 8061960"/>
              <a:gd name="connsiteY6" fmla="*/ 792480 h 815340"/>
              <a:gd name="connsiteX7" fmla="*/ 4602480 w 8061960"/>
              <a:gd name="connsiteY7" fmla="*/ 685800 h 815340"/>
              <a:gd name="connsiteX8" fmla="*/ 5349240 w 8061960"/>
              <a:gd name="connsiteY8" fmla="*/ 792480 h 815340"/>
              <a:gd name="connsiteX9" fmla="*/ 7467600 w 8061960"/>
              <a:gd name="connsiteY9" fmla="*/ 792480 h 815340"/>
              <a:gd name="connsiteX10" fmla="*/ 7825740 w 8061960"/>
              <a:gd name="connsiteY10" fmla="*/ 662940 h 815340"/>
              <a:gd name="connsiteX11" fmla="*/ 8008620 w 8061960"/>
              <a:gd name="connsiteY11" fmla="*/ 426720 h 815340"/>
              <a:gd name="connsiteX12" fmla="*/ 8023860 w 8061960"/>
              <a:gd name="connsiteY12" fmla="*/ 220980 h 815340"/>
              <a:gd name="connsiteX13" fmla="*/ 8061960 w 8061960"/>
              <a:gd name="connsiteY13" fmla="*/ 0 h 81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061960" h="815340">
                <a:moveTo>
                  <a:pt x="0" y="815340"/>
                </a:moveTo>
                <a:lnTo>
                  <a:pt x="1409700" y="815340"/>
                </a:lnTo>
                <a:lnTo>
                  <a:pt x="1592580" y="693420"/>
                </a:lnTo>
                <a:lnTo>
                  <a:pt x="2065020" y="807720"/>
                </a:lnTo>
                <a:lnTo>
                  <a:pt x="3017520" y="701040"/>
                </a:lnTo>
                <a:cubicBezTo>
                  <a:pt x="3118833" y="682619"/>
                  <a:pt x="3072942" y="685800"/>
                  <a:pt x="3154680" y="685800"/>
                </a:cubicBezTo>
                <a:lnTo>
                  <a:pt x="3779520" y="792480"/>
                </a:lnTo>
                <a:lnTo>
                  <a:pt x="4602480" y="685800"/>
                </a:lnTo>
                <a:lnTo>
                  <a:pt x="5349240" y="792480"/>
                </a:lnTo>
                <a:lnTo>
                  <a:pt x="7467600" y="792480"/>
                </a:lnTo>
                <a:lnTo>
                  <a:pt x="7825740" y="662940"/>
                </a:lnTo>
                <a:lnTo>
                  <a:pt x="8008620" y="426720"/>
                </a:lnTo>
                <a:lnTo>
                  <a:pt x="8023860" y="220980"/>
                </a:lnTo>
                <a:lnTo>
                  <a:pt x="8061960" y="0"/>
                </a:lnTo>
              </a:path>
            </a:pathLst>
          </a:custGeom>
          <a:ln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2" name="Group 11"/>
          <p:cNvGrpSpPr/>
          <p:nvPr/>
        </p:nvGrpSpPr>
        <p:grpSpPr>
          <a:xfrm>
            <a:off x="6474871" y="5037592"/>
            <a:ext cx="150002" cy="69815"/>
            <a:chOff x="2804160" y="4489261"/>
            <a:chExt cx="282240" cy="131361"/>
          </a:xfrm>
        </p:grpSpPr>
        <p:sp>
          <p:nvSpPr>
            <p:cNvPr id="11" name="Oval 10"/>
            <p:cNvSpPr/>
            <p:nvPr/>
          </p:nvSpPr>
          <p:spPr>
            <a:xfrm>
              <a:off x="2804160" y="4491082"/>
              <a:ext cx="129540" cy="12954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0" name="Oval 59"/>
            <p:cNvSpPr/>
            <p:nvPr/>
          </p:nvSpPr>
          <p:spPr>
            <a:xfrm>
              <a:off x="2846357" y="4489261"/>
              <a:ext cx="129540" cy="12954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1" name="Oval 60"/>
            <p:cNvSpPr/>
            <p:nvPr/>
          </p:nvSpPr>
          <p:spPr>
            <a:xfrm>
              <a:off x="2899571" y="4489573"/>
              <a:ext cx="129540" cy="12954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4" name="Oval 63"/>
            <p:cNvSpPr/>
            <p:nvPr/>
          </p:nvSpPr>
          <p:spPr>
            <a:xfrm>
              <a:off x="2956860" y="4489261"/>
              <a:ext cx="129540" cy="12954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13" name="Freeform 12"/>
          <p:cNvSpPr/>
          <p:nvPr/>
        </p:nvSpPr>
        <p:spPr>
          <a:xfrm>
            <a:off x="5234940" y="4794885"/>
            <a:ext cx="617220" cy="560070"/>
          </a:xfrm>
          <a:custGeom>
            <a:avLst/>
            <a:gdLst>
              <a:gd name="connsiteX0" fmla="*/ 548640 w 822960"/>
              <a:gd name="connsiteY0" fmla="*/ 739140 h 746760"/>
              <a:gd name="connsiteX1" fmla="*/ 548640 w 822960"/>
              <a:gd name="connsiteY1" fmla="*/ 739140 h 746760"/>
              <a:gd name="connsiteX2" fmla="*/ 548640 w 822960"/>
              <a:gd name="connsiteY2" fmla="*/ 335280 h 746760"/>
              <a:gd name="connsiteX3" fmla="*/ 0 w 822960"/>
              <a:gd name="connsiteY3" fmla="*/ 335280 h 746760"/>
              <a:gd name="connsiteX4" fmla="*/ 0 w 822960"/>
              <a:gd name="connsiteY4" fmla="*/ 0 h 746760"/>
              <a:gd name="connsiteX5" fmla="*/ 251460 w 822960"/>
              <a:gd name="connsiteY5" fmla="*/ 7620 h 746760"/>
              <a:gd name="connsiteX6" fmla="*/ 822960 w 822960"/>
              <a:gd name="connsiteY6" fmla="*/ 7620 h 746760"/>
              <a:gd name="connsiteX7" fmla="*/ 822960 w 822960"/>
              <a:gd name="connsiteY7" fmla="*/ 746760 h 74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2960" h="746760">
                <a:moveTo>
                  <a:pt x="548640" y="739140"/>
                </a:moveTo>
                <a:lnTo>
                  <a:pt x="548640" y="739140"/>
                </a:lnTo>
                <a:lnTo>
                  <a:pt x="548640" y="335280"/>
                </a:lnTo>
                <a:lnTo>
                  <a:pt x="0" y="335280"/>
                </a:lnTo>
                <a:lnTo>
                  <a:pt x="0" y="0"/>
                </a:lnTo>
                <a:lnTo>
                  <a:pt x="251460" y="7620"/>
                </a:lnTo>
                <a:lnTo>
                  <a:pt x="822960" y="7620"/>
                </a:lnTo>
                <a:lnTo>
                  <a:pt x="822960" y="746760"/>
                </a:ln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Rectangle 13"/>
          <p:cNvSpPr/>
          <p:nvPr/>
        </p:nvSpPr>
        <p:spPr>
          <a:xfrm>
            <a:off x="5680069" y="5260486"/>
            <a:ext cx="143516" cy="140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" name="Freeform 16"/>
          <p:cNvSpPr/>
          <p:nvPr/>
        </p:nvSpPr>
        <p:spPr>
          <a:xfrm>
            <a:off x="6257925" y="3789045"/>
            <a:ext cx="577215" cy="1703070"/>
          </a:xfrm>
          <a:custGeom>
            <a:avLst/>
            <a:gdLst>
              <a:gd name="connsiteX0" fmla="*/ 0 w 769620"/>
              <a:gd name="connsiteY0" fmla="*/ 2270760 h 2270760"/>
              <a:gd name="connsiteX1" fmla="*/ 464820 w 769620"/>
              <a:gd name="connsiteY1" fmla="*/ 2270760 h 2270760"/>
              <a:gd name="connsiteX2" fmla="*/ 701040 w 769620"/>
              <a:gd name="connsiteY2" fmla="*/ 2240280 h 2270760"/>
              <a:gd name="connsiteX3" fmla="*/ 769620 w 769620"/>
              <a:gd name="connsiteY3" fmla="*/ 2148840 h 2270760"/>
              <a:gd name="connsiteX4" fmla="*/ 769620 w 769620"/>
              <a:gd name="connsiteY4" fmla="*/ 1897380 h 2270760"/>
              <a:gd name="connsiteX5" fmla="*/ 647700 w 769620"/>
              <a:gd name="connsiteY5" fmla="*/ 1897380 h 2270760"/>
              <a:gd name="connsiteX6" fmla="*/ 647700 w 769620"/>
              <a:gd name="connsiteY6" fmla="*/ 0 h 227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9620" h="2270760">
                <a:moveTo>
                  <a:pt x="0" y="2270760"/>
                </a:moveTo>
                <a:lnTo>
                  <a:pt x="464820" y="2270760"/>
                </a:lnTo>
                <a:lnTo>
                  <a:pt x="701040" y="2240280"/>
                </a:lnTo>
                <a:lnTo>
                  <a:pt x="769620" y="2148840"/>
                </a:lnTo>
                <a:lnTo>
                  <a:pt x="769620" y="1897380"/>
                </a:lnTo>
                <a:lnTo>
                  <a:pt x="647700" y="1897380"/>
                </a:lnTo>
                <a:lnTo>
                  <a:pt x="647700" y="0"/>
                </a:lnTo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Freeform 17"/>
          <p:cNvSpPr/>
          <p:nvPr/>
        </p:nvSpPr>
        <p:spPr>
          <a:xfrm>
            <a:off x="5143500" y="3789045"/>
            <a:ext cx="1857375" cy="1897380"/>
          </a:xfrm>
          <a:custGeom>
            <a:avLst/>
            <a:gdLst>
              <a:gd name="connsiteX0" fmla="*/ 0 w 2476500"/>
              <a:gd name="connsiteY0" fmla="*/ 1432560 h 2529840"/>
              <a:gd name="connsiteX1" fmla="*/ 822960 w 2476500"/>
              <a:gd name="connsiteY1" fmla="*/ 1432560 h 2529840"/>
              <a:gd name="connsiteX2" fmla="*/ 822960 w 2476500"/>
              <a:gd name="connsiteY2" fmla="*/ 2286000 h 2529840"/>
              <a:gd name="connsiteX3" fmla="*/ 1234440 w 2476500"/>
              <a:gd name="connsiteY3" fmla="*/ 2286000 h 2529840"/>
              <a:gd name="connsiteX4" fmla="*/ 1234440 w 2476500"/>
              <a:gd name="connsiteY4" fmla="*/ 2529840 h 2529840"/>
              <a:gd name="connsiteX5" fmla="*/ 1965960 w 2476500"/>
              <a:gd name="connsiteY5" fmla="*/ 2529840 h 2529840"/>
              <a:gd name="connsiteX6" fmla="*/ 2286000 w 2476500"/>
              <a:gd name="connsiteY6" fmla="*/ 2423160 h 2529840"/>
              <a:gd name="connsiteX7" fmla="*/ 2400300 w 2476500"/>
              <a:gd name="connsiteY7" fmla="*/ 2293620 h 2529840"/>
              <a:gd name="connsiteX8" fmla="*/ 2476500 w 2476500"/>
              <a:gd name="connsiteY8" fmla="*/ 1897380 h 2529840"/>
              <a:gd name="connsiteX9" fmla="*/ 2476500 w 2476500"/>
              <a:gd name="connsiteY9" fmla="*/ 1760220 h 2529840"/>
              <a:gd name="connsiteX10" fmla="*/ 2179320 w 2476500"/>
              <a:gd name="connsiteY10" fmla="*/ 1760220 h 2529840"/>
              <a:gd name="connsiteX11" fmla="*/ 2179320 w 2476500"/>
              <a:gd name="connsiteY11" fmla="*/ 0 h 2529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76500" h="2529840">
                <a:moveTo>
                  <a:pt x="0" y="1432560"/>
                </a:moveTo>
                <a:lnTo>
                  <a:pt x="822960" y="1432560"/>
                </a:lnTo>
                <a:lnTo>
                  <a:pt x="822960" y="2286000"/>
                </a:lnTo>
                <a:lnTo>
                  <a:pt x="1234440" y="2286000"/>
                </a:lnTo>
                <a:lnTo>
                  <a:pt x="1234440" y="2529840"/>
                </a:lnTo>
                <a:lnTo>
                  <a:pt x="1965960" y="2529840"/>
                </a:lnTo>
                <a:lnTo>
                  <a:pt x="2286000" y="2423160"/>
                </a:lnTo>
                <a:lnTo>
                  <a:pt x="2400300" y="2293620"/>
                </a:lnTo>
                <a:lnTo>
                  <a:pt x="2476500" y="1897380"/>
                </a:lnTo>
                <a:lnTo>
                  <a:pt x="2476500" y="1760220"/>
                </a:lnTo>
                <a:lnTo>
                  <a:pt x="2179320" y="1760220"/>
                </a:lnTo>
                <a:lnTo>
                  <a:pt x="2179320" y="0"/>
                </a:lnTo>
              </a:path>
            </a:pathLst>
          </a:custGeom>
          <a:noFill/>
          <a:ln>
            <a:solidFill>
              <a:schemeClr val="accent4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Freeform 14"/>
          <p:cNvSpPr/>
          <p:nvPr/>
        </p:nvSpPr>
        <p:spPr>
          <a:xfrm>
            <a:off x="5149215" y="4972050"/>
            <a:ext cx="577215" cy="502920"/>
          </a:xfrm>
          <a:custGeom>
            <a:avLst/>
            <a:gdLst>
              <a:gd name="connsiteX0" fmla="*/ 0 w 769620"/>
              <a:gd name="connsiteY0" fmla="*/ 0 h 670560"/>
              <a:gd name="connsiteX1" fmla="*/ 769620 w 769620"/>
              <a:gd name="connsiteY1" fmla="*/ 0 h 670560"/>
              <a:gd name="connsiteX2" fmla="*/ 769620 w 769620"/>
              <a:gd name="connsiteY2" fmla="*/ 670560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9620" h="670560">
                <a:moveTo>
                  <a:pt x="0" y="0"/>
                </a:moveTo>
                <a:lnTo>
                  <a:pt x="769620" y="0"/>
                </a:lnTo>
                <a:lnTo>
                  <a:pt x="769620" y="670560"/>
                </a:lnTo>
              </a:path>
            </a:pathLst>
          </a:custGeom>
          <a:noFill/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Freeform 18"/>
          <p:cNvSpPr/>
          <p:nvPr/>
        </p:nvSpPr>
        <p:spPr>
          <a:xfrm>
            <a:off x="908685" y="5012055"/>
            <a:ext cx="4772025" cy="474345"/>
          </a:xfrm>
          <a:custGeom>
            <a:avLst/>
            <a:gdLst>
              <a:gd name="connsiteX0" fmla="*/ 0 w 6362700"/>
              <a:gd name="connsiteY0" fmla="*/ 510540 h 632460"/>
              <a:gd name="connsiteX1" fmla="*/ 1234440 w 6362700"/>
              <a:gd name="connsiteY1" fmla="*/ 510540 h 632460"/>
              <a:gd name="connsiteX2" fmla="*/ 1234440 w 6362700"/>
              <a:gd name="connsiteY2" fmla="*/ 632460 h 632460"/>
              <a:gd name="connsiteX3" fmla="*/ 5897880 w 6362700"/>
              <a:gd name="connsiteY3" fmla="*/ 632460 h 632460"/>
              <a:gd name="connsiteX4" fmla="*/ 5897880 w 6362700"/>
              <a:gd name="connsiteY4" fmla="*/ 525780 h 632460"/>
              <a:gd name="connsiteX5" fmla="*/ 5966460 w 6362700"/>
              <a:gd name="connsiteY5" fmla="*/ 525780 h 632460"/>
              <a:gd name="connsiteX6" fmla="*/ 6362700 w 6362700"/>
              <a:gd name="connsiteY6" fmla="*/ 525780 h 632460"/>
              <a:gd name="connsiteX7" fmla="*/ 6362700 w 6362700"/>
              <a:gd name="connsiteY7" fmla="*/ 0 h 632460"/>
              <a:gd name="connsiteX8" fmla="*/ 5440680 w 6362700"/>
              <a:gd name="connsiteY8" fmla="*/ 0 h 63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2700" h="632460">
                <a:moveTo>
                  <a:pt x="0" y="510540"/>
                </a:moveTo>
                <a:lnTo>
                  <a:pt x="1234440" y="510540"/>
                </a:lnTo>
                <a:lnTo>
                  <a:pt x="1234440" y="632460"/>
                </a:lnTo>
                <a:lnTo>
                  <a:pt x="5897880" y="632460"/>
                </a:lnTo>
                <a:lnTo>
                  <a:pt x="5897880" y="525780"/>
                </a:lnTo>
                <a:lnTo>
                  <a:pt x="5966460" y="525780"/>
                </a:lnTo>
                <a:lnTo>
                  <a:pt x="6362700" y="525780"/>
                </a:lnTo>
                <a:lnTo>
                  <a:pt x="6362700" y="0"/>
                </a:lnTo>
                <a:lnTo>
                  <a:pt x="5440680" y="0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1" name="Straight Connector 20"/>
          <p:cNvCxnSpPr/>
          <p:nvPr/>
        </p:nvCxnSpPr>
        <p:spPr>
          <a:xfrm>
            <a:off x="6525578" y="3192023"/>
            <a:ext cx="0" cy="444366"/>
          </a:xfrm>
          <a:prstGeom prst="line">
            <a:avLst/>
          </a:prstGeom>
          <a:ln w="1524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524150" y="3192023"/>
            <a:ext cx="0" cy="444366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75">
            <a:extLst>
              <a:ext uri="{FF2B5EF4-FFF2-40B4-BE49-F238E27FC236}">
                <a16:creationId xmlns:a16="http://schemas.microsoft.com/office/drawing/2014/main" id="{E5ED2751-94F0-4265-B761-FA516EFEE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450" y="2925165"/>
            <a:ext cx="1155445" cy="1193853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DE7F1B99-7E27-4981-838A-729AE318C7C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810824" y="2844628"/>
            <a:ext cx="2691312" cy="3133006"/>
          </a:xfrm>
          <a:prstGeom prst="rect">
            <a:avLst/>
          </a:prstGeom>
          <a:noFill/>
        </p:spPr>
      </p:pic>
      <p:cxnSp>
        <p:nvCxnSpPr>
          <p:cNvPr id="27" name="Straight Connector 26"/>
          <p:cNvCxnSpPr/>
          <p:nvPr/>
        </p:nvCxnSpPr>
        <p:spPr>
          <a:xfrm>
            <a:off x="6474870" y="3642300"/>
            <a:ext cx="0" cy="458443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365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Safety at CERN </a:t>
            </a:r>
          </a:p>
          <a:p>
            <a:r>
              <a:rPr lang="en-GB" dirty="0"/>
              <a:t>Pressure vessels</a:t>
            </a:r>
          </a:p>
          <a:p>
            <a:r>
              <a:rPr lang="en-GB" dirty="0"/>
              <a:t>System description</a:t>
            </a:r>
          </a:p>
          <a:p>
            <a:r>
              <a:rPr lang="en-GB" dirty="0"/>
              <a:t>Cryogenic safety </a:t>
            </a:r>
          </a:p>
          <a:p>
            <a:pPr lvl="1"/>
            <a:r>
              <a:rPr lang="en-GB" dirty="0"/>
              <a:t>Preliminary risk assessment and sizing of safety</a:t>
            </a:r>
          </a:p>
          <a:p>
            <a:r>
              <a:rPr lang="en-GB" dirty="0"/>
              <a:t> Summary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13293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DSH cross section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t="15426" r="49256" b="18311"/>
          <a:stretch/>
        </p:blipFill>
        <p:spPr>
          <a:xfrm>
            <a:off x="723900" y="1400174"/>
            <a:ext cx="3810552" cy="2582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074" y="4404898"/>
            <a:ext cx="3095625" cy="1954397"/>
          </a:xfrm>
          <a:prstGeom prst="rect">
            <a:avLst/>
          </a:prstGeom>
        </p:spPr>
      </p:pic>
      <p:sp>
        <p:nvSpPr>
          <p:cNvPr id="14" name="Oval 13"/>
          <p:cNvSpPr>
            <a:spLocks noChangeAspect="1"/>
          </p:cNvSpPr>
          <p:nvPr/>
        </p:nvSpPr>
        <p:spPr>
          <a:xfrm>
            <a:off x="6000750" y="1990725"/>
            <a:ext cx="1562100" cy="1562400"/>
          </a:xfrm>
          <a:prstGeom prst="ellipse">
            <a:avLst/>
          </a:prstGeom>
          <a:noFill/>
          <a:ln w="4445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257925" y="2247949"/>
            <a:ext cx="1047750" cy="1047951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6462713" y="2609976"/>
            <a:ext cx="647700" cy="647824"/>
          </a:xfrm>
          <a:prstGeom prst="ellipse">
            <a:avLst/>
          </a:prstGeom>
          <a:solidFill>
            <a:srgbClr val="00B0F0"/>
          </a:solidFill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6550113" y="2814413"/>
            <a:ext cx="119452" cy="119475"/>
          </a:xfrm>
          <a:prstGeom prst="ellipse">
            <a:avLst/>
          </a:prstGeom>
          <a:solidFill>
            <a:schemeClr val="tx2"/>
          </a:solidFill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6664802" y="2664336"/>
            <a:ext cx="119452" cy="119475"/>
          </a:xfrm>
          <a:prstGeom prst="ellipse">
            <a:avLst/>
          </a:prstGeom>
          <a:solidFill>
            <a:schemeClr val="tx2"/>
          </a:solidFill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6853115" y="2724073"/>
            <a:ext cx="119452" cy="119475"/>
          </a:xfrm>
          <a:prstGeom prst="ellipse">
            <a:avLst/>
          </a:prstGeom>
          <a:solidFill>
            <a:schemeClr val="tx2"/>
          </a:solidFill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6650125" y="3030830"/>
            <a:ext cx="119452" cy="119475"/>
          </a:xfrm>
          <a:prstGeom prst="ellipse">
            <a:avLst/>
          </a:prstGeom>
          <a:solidFill>
            <a:schemeClr val="tx2"/>
          </a:solidFill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6731282" y="2863597"/>
            <a:ext cx="119452" cy="119475"/>
          </a:xfrm>
          <a:prstGeom prst="ellipse">
            <a:avLst/>
          </a:prstGeom>
          <a:solidFill>
            <a:schemeClr val="tx2"/>
          </a:solidFill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6902732" y="2987422"/>
            <a:ext cx="119452" cy="119475"/>
          </a:xfrm>
          <a:prstGeom prst="ellipse">
            <a:avLst/>
          </a:prstGeom>
          <a:solidFill>
            <a:schemeClr val="tx2"/>
          </a:solidFill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2552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541633" y="976474"/>
            <a:ext cx="5405594" cy="3319607"/>
            <a:chOff x="1541633" y="976474"/>
            <a:chExt cx="5405594" cy="331960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41633" y="976474"/>
              <a:ext cx="5405594" cy="3277657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3257078" y="1103326"/>
              <a:ext cx="181368" cy="2796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 flipV="1">
              <a:off x="5109808" y="3968700"/>
              <a:ext cx="172552" cy="2854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438446" y="1382936"/>
              <a:ext cx="1662546" cy="258450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291176" y="4245314"/>
              <a:ext cx="822457" cy="881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291176" y="3926749"/>
              <a:ext cx="1451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Φ</a:t>
              </a:r>
              <a:r>
                <a:rPr lang="en-GB" sz="1200" dirty="0"/>
                <a:t>max </a:t>
              </a:r>
              <a:r>
                <a:rPr lang="en-GB" sz="1600" dirty="0"/>
                <a:t>= 91mm</a:t>
              </a:r>
              <a:endParaRPr lang="fr-FR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79821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at CERN (</a:t>
            </a:r>
            <a:r>
              <a:rPr lang="en-GB" dirty="0">
                <a:hlinkClick r:id="rId2"/>
              </a:rPr>
              <a:t>https://hse.cern/content/safety-rules</a:t>
            </a:r>
            <a:r>
              <a:rPr lang="en-GB" dirty="0"/>
              <a:t>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/>
              <a:t>Electrical</a:t>
            </a:r>
            <a:r>
              <a:rPr lang="fr-FR" dirty="0"/>
              <a:t> </a:t>
            </a:r>
            <a:r>
              <a:rPr lang="fr-FR" dirty="0" err="1"/>
              <a:t>Safety</a:t>
            </a:r>
            <a:r>
              <a:rPr lang="fr-FR" dirty="0"/>
              <a:t> Code C1 (EDMS </a:t>
            </a:r>
            <a:r>
              <a:rPr lang="en-US" dirty="0"/>
              <a:t>335725</a:t>
            </a:r>
            <a:r>
              <a:rPr lang="fr-FR" dirty="0"/>
              <a:t>)</a:t>
            </a:r>
          </a:p>
          <a:p>
            <a:r>
              <a:rPr lang="fr-FR" dirty="0"/>
              <a:t>GENERAL SAFETY INSTRUCTION GSI-M-4 – </a:t>
            </a:r>
            <a:r>
              <a:rPr lang="fr-FR" dirty="0" err="1"/>
              <a:t>Cryogenic</a:t>
            </a:r>
            <a:r>
              <a:rPr lang="fr-FR" dirty="0"/>
              <a:t> Equipment (EDMS 1327191)</a:t>
            </a:r>
          </a:p>
          <a:p>
            <a:pPr lvl="1"/>
            <a:r>
              <a:rPr lang="en-GB" dirty="0"/>
              <a:t>“Cryogenic equipment liable to have </a:t>
            </a:r>
            <a:r>
              <a:rPr lang="en-GB" u="sng" dirty="0"/>
              <a:t>major safety implications</a:t>
            </a:r>
            <a:r>
              <a:rPr lang="en-GB" dirty="0"/>
              <a:t>” because of “high-level hazard for people, the environment or other installations in the event of failure”</a:t>
            </a:r>
          </a:p>
          <a:p>
            <a:r>
              <a:rPr lang="en-GB" dirty="0"/>
              <a:t>Safety Guideline SG-M-4-0-1</a:t>
            </a:r>
          </a:p>
          <a:p>
            <a:r>
              <a:rPr lang="en-GB" dirty="0"/>
              <a:t>Requested compliance with European Directives:</a:t>
            </a:r>
          </a:p>
          <a:p>
            <a:pPr lvl="1"/>
            <a:r>
              <a:rPr lang="en-GB" dirty="0"/>
              <a:t>Pressure Equipment Directive 2014/68/EU where relevant 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7913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1202" y="2492896"/>
            <a:ext cx="4102766" cy="3672408"/>
            <a:chOff x="181202" y="2564904"/>
            <a:chExt cx="4102766" cy="367240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43" t="19978" r="19438" b="9962"/>
            <a:stretch/>
          </p:blipFill>
          <p:spPr bwMode="auto">
            <a:xfrm>
              <a:off x="181202" y="2564904"/>
              <a:ext cx="4102766" cy="367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83568" y="4986488"/>
              <a:ext cx="123944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800" b="1" dirty="0"/>
                <a:t>Article 4, paragraph 3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-27384"/>
            <a:ext cx="8713788" cy="576263"/>
          </a:xfrm>
        </p:spPr>
        <p:txBody>
          <a:bodyPr/>
          <a:lstStyle/>
          <a:p>
            <a:r>
              <a:rPr lang="en-GB" sz="2400" dirty="0"/>
              <a:t>Pressure vessel codes regulations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962521" y="2843028"/>
          <a:ext cx="4002092" cy="3480083"/>
        </p:xfrm>
        <a:graphic>
          <a:graphicData uri="http://schemas.openxmlformats.org/drawingml/2006/table">
            <a:tbl>
              <a:tblPr/>
              <a:tblGrid>
                <a:gridCol w="761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5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258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Category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Conf. assessment module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Comment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34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SEP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None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The equipment must be designed and manufactured in accordance with sound engineering practice. No CE marking and no involvement of notified body.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1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A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CE marking with no notified body involvement, self-certifying.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55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A1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The notified body will perform unexpected visits and monitor final assessment.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55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III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B1+F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The notified body is required to approve the design, examine and test the vessel.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IV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G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Even further involvement of the notified body.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503" y="6083870"/>
            <a:ext cx="46454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For vessels with non-dangerous gases, Group 2, (cryogenic liquids are treated as gas)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81202" y="516733"/>
            <a:ext cx="8854058" cy="2396068"/>
          </a:xfrm>
        </p:spPr>
        <p:txBody>
          <a:bodyPr/>
          <a:lstStyle/>
          <a:p>
            <a:r>
              <a:rPr lang="en-US" sz="1700" dirty="0"/>
              <a:t>Pressure European Directive 2014/68/EC (PED) is a legal obligation in the EU since 2002 and CERN’s Safety Unit (HSE) requests to comply with it: </a:t>
            </a:r>
          </a:p>
          <a:p>
            <a:pPr lvl="1" algn="just"/>
            <a:r>
              <a:rPr lang="en-US" sz="1400" dirty="0"/>
              <a:t>Applies to internal pressure </a:t>
            </a:r>
            <a:r>
              <a:rPr lang="en-US" sz="1400" b="1" dirty="0">
                <a:solidFill>
                  <a:srgbClr val="000000"/>
                </a:solidFill>
              </a:rPr>
              <a:t>≥ 0.5 bar gauge</a:t>
            </a:r>
          </a:p>
          <a:p>
            <a:pPr lvl="1" algn="just"/>
            <a:r>
              <a:rPr lang="en-US" sz="1400" dirty="0">
                <a:solidFill>
                  <a:srgbClr val="000000"/>
                </a:solidFill>
              </a:rPr>
              <a:t>Vessels must be </a:t>
            </a:r>
            <a:r>
              <a:rPr lang="en-US" sz="1400" dirty="0">
                <a:solidFill>
                  <a:srgbClr val="0066FF"/>
                </a:solidFill>
              </a:rPr>
              <a:t>designed, fabricated and tested </a:t>
            </a:r>
            <a:r>
              <a:rPr lang="en-US" sz="1400" dirty="0">
                <a:solidFill>
                  <a:srgbClr val="000000"/>
                </a:solidFill>
              </a:rPr>
              <a:t>according to the requirements defined</a:t>
            </a:r>
          </a:p>
          <a:p>
            <a:pPr lvl="1" algn="just"/>
            <a:r>
              <a:rPr lang="en-US" sz="1400" dirty="0">
                <a:solidFill>
                  <a:srgbClr val="000000"/>
                </a:solidFill>
              </a:rPr>
              <a:t>Establishes the </a:t>
            </a:r>
            <a:r>
              <a:rPr lang="en-US" sz="1400" dirty="0">
                <a:solidFill>
                  <a:srgbClr val="0066FF"/>
                </a:solidFill>
              </a:rPr>
              <a:t>conformity assessment procedure </a:t>
            </a:r>
            <a:r>
              <a:rPr lang="en-US" sz="1400" dirty="0">
                <a:solidFill>
                  <a:srgbClr val="000000"/>
                </a:solidFill>
              </a:rPr>
              <a:t>depending on the </a:t>
            </a:r>
            <a:r>
              <a:rPr lang="en-US" sz="1400" dirty="0">
                <a:solidFill>
                  <a:srgbClr val="0066FF"/>
                </a:solidFill>
              </a:rPr>
              <a:t>vessel category</a:t>
            </a:r>
            <a:r>
              <a:rPr lang="en-US" sz="1400" dirty="0">
                <a:solidFill>
                  <a:srgbClr val="000000"/>
                </a:solidFill>
              </a:rPr>
              <a:t>, which depends on the </a:t>
            </a:r>
            <a:r>
              <a:rPr lang="en-US" sz="1400" dirty="0">
                <a:solidFill>
                  <a:srgbClr val="0066FF"/>
                </a:solidFill>
              </a:rPr>
              <a:t>stored energy</a:t>
            </a:r>
            <a:r>
              <a:rPr lang="en-US" sz="1400" dirty="0">
                <a:solidFill>
                  <a:srgbClr val="000000"/>
                </a:solidFill>
              </a:rPr>
              <a:t>, expressed as </a:t>
            </a:r>
            <a:r>
              <a:rPr lang="en-US" sz="1400" dirty="0">
                <a:solidFill>
                  <a:srgbClr val="0066FF"/>
                </a:solidFill>
              </a:rPr>
              <a:t>Pressure x Volume in </a:t>
            </a:r>
            <a:r>
              <a:rPr lang="en-US" sz="1400" dirty="0" err="1">
                <a:solidFill>
                  <a:srgbClr val="0066FF"/>
                </a:solidFill>
              </a:rPr>
              <a:t>bar.l</a:t>
            </a:r>
            <a:endParaRPr lang="en-US" sz="1400" dirty="0">
              <a:solidFill>
                <a:srgbClr val="0066FF"/>
              </a:solidFill>
            </a:endParaRPr>
          </a:p>
          <a:p>
            <a:pPr marL="0" indent="0" algn="just">
              <a:buNone/>
            </a:pPr>
            <a:endParaRPr lang="en-US" sz="1200" dirty="0"/>
          </a:p>
          <a:p>
            <a:pPr algn="just"/>
            <a:r>
              <a:rPr lang="en-US" sz="1700" dirty="0">
                <a:solidFill>
                  <a:srgbClr val="0000FF"/>
                </a:solidFill>
                <a:sym typeface="Wingdings" panose="05000000000000000000" pitchFamily="2" charset="2"/>
              </a:rPr>
              <a:t> CE marking and notified body required from and above cat II</a:t>
            </a:r>
            <a:endParaRPr lang="en-US" sz="17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5445224"/>
            <a:ext cx="3456384" cy="432048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66FF"/>
                </a:solidFill>
              </a:rPr>
              <a:t>Vacuum vessels</a:t>
            </a:r>
          </a:p>
        </p:txBody>
      </p:sp>
      <p:sp>
        <p:nvSpPr>
          <p:cNvPr id="5" name="Oval 4"/>
          <p:cNvSpPr/>
          <p:nvPr/>
        </p:nvSpPr>
        <p:spPr>
          <a:xfrm rot="19143211">
            <a:off x="855122" y="3466450"/>
            <a:ext cx="2520280" cy="1146948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66FF"/>
                </a:solidFill>
              </a:rPr>
              <a:t>Pressure vessels</a:t>
            </a:r>
          </a:p>
        </p:txBody>
      </p:sp>
    </p:spTree>
    <p:extLst>
      <p:ext uri="{BB962C8B-B14F-4D97-AF65-F5344CB8AC3E}">
        <p14:creationId xmlns:p14="http://schemas.microsoft.com/office/powerpoint/2010/main" val="188101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Harmonised codes and standards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0825" y="620891"/>
            <a:ext cx="8713788" cy="864095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rgbClr val="0066FF"/>
                </a:solidFill>
              </a:rPr>
              <a:t>Harmonised standards </a:t>
            </a:r>
            <a:r>
              <a:rPr lang="en-GB" sz="1600" dirty="0"/>
              <a:t>give presumption of </a:t>
            </a:r>
            <a:r>
              <a:rPr lang="en-GB" sz="1600" dirty="0">
                <a:solidFill>
                  <a:srgbClr val="0066FF"/>
                </a:solidFill>
              </a:rPr>
              <a:t>conformity with the PED</a:t>
            </a:r>
            <a:r>
              <a:rPr lang="en-GB" sz="1600" dirty="0"/>
              <a:t>, within their scope. Useful codes for </a:t>
            </a:r>
            <a:r>
              <a:rPr lang="en-GB" sz="1600" dirty="0">
                <a:solidFill>
                  <a:srgbClr val="0066FF"/>
                </a:solidFill>
              </a:rPr>
              <a:t>cryostat design and fabrication</a:t>
            </a:r>
            <a:r>
              <a:rPr lang="en-GB" sz="1600" dirty="0"/>
              <a:t>, including </a:t>
            </a:r>
            <a:r>
              <a:rPr lang="en-GB" sz="1600" dirty="0">
                <a:solidFill>
                  <a:srgbClr val="0066FF"/>
                </a:solidFill>
              </a:rPr>
              <a:t>safety devices</a:t>
            </a:r>
            <a:r>
              <a:rPr lang="en-GB" sz="1600" dirty="0"/>
              <a:t>: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019175" y="1484986"/>
            <a:ext cx="7653331" cy="3876598"/>
            <a:chOff x="531163" y="1221524"/>
            <a:chExt cx="7115504" cy="3401401"/>
          </a:xfrm>
        </p:grpSpPr>
        <p:sp>
          <p:nvSpPr>
            <p:cNvPr id="3" name="Rectangle 2"/>
            <p:cNvSpPr/>
            <p:nvPr/>
          </p:nvSpPr>
          <p:spPr>
            <a:xfrm>
              <a:off x="5220072" y="4341090"/>
              <a:ext cx="2426595" cy="2700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lang="en-GB" sz="1400" dirty="0"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Now replaced by ISO 21013-3</a:t>
              </a:r>
              <a:endParaRPr lang="en-GB" sz="1400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31163" y="1221524"/>
              <a:ext cx="4688909" cy="3401401"/>
              <a:chOff x="531163" y="1221524"/>
              <a:chExt cx="4688909" cy="3401401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/>
              <a:srcRect t="4314" r="22008"/>
              <a:stretch/>
            </p:blipFill>
            <p:spPr>
              <a:xfrm>
                <a:off x="539552" y="1221524"/>
                <a:ext cx="4680520" cy="3401401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8" name="Rectangle 7"/>
              <p:cNvSpPr/>
              <p:nvPr/>
            </p:nvSpPr>
            <p:spPr>
              <a:xfrm>
                <a:off x="539552" y="3861048"/>
                <a:ext cx="4680520" cy="144016"/>
              </a:xfrm>
              <a:prstGeom prst="rect">
                <a:avLst/>
              </a:prstGeom>
              <a:solidFill>
                <a:srgbClr val="FFFF00">
                  <a:alpha val="36000"/>
                </a:srgbClr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39552" y="4428723"/>
                <a:ext cx="4680520" cy="144016"/>
              </a:xfrm>
              <a:prstGeom prst="rect">
                <a:avLst/>
              </a:prstGeom>
              <a:solidFill>
                <a:srgbClr val="FFFF00">
                  <a:alpha val="36000"/>
                </a:srgbClr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31163" y="3429000"/>
                <a:ext cx="4680520" cy="144016"/>
              </a:xfrm>
              <a:prstGeom prst="rect">
                <a:avLst/>
              </a:prstGeom>
              <a:solidFill>
                <a:srgbClr val="FFFF00">
                  <a:alpha val="36000"/>
                </a:srgbClr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1" name="Rectangle 10"/>
          <p:cNvSpPr/>
          <p:nvPr/>
        </p:nvSpPr>
        <p:spPr>
          <a:xfrm>
            <a:off x="612000" y="5787234"/>
            <a:ext cx="708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66FF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Very useful guidelines and design rules to be used! </a:t>
            </a:r>
            <a:endParaRPr lang="en-GB" dirty="0">
              <a:solidFill>
                <a:srgbClr val="0066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6213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20" y="92533"/>
            <a:ext cx="8544015" cy="540000"/>
          </a:xfrm>
        </p:spPr>
        <p:txBody>
          <a:bodyPr/>
          <a:lstStyle/>
          <a:p>
            <a:pPr algn="l"/>
            <a:r>
              <a:rPr lang="en-GB" dirty="0"/>
              <a:t>Insulation vacuum volumes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711" y="691086"/>
            <a:ext cx="8479292" cy="765139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4 independent insulation vacuum per cold powering chain</a:t>
            </a:r>
          </a:p>
          <a:p>
            <a:r>
              <a:rPr lang="en-GB" dirty="0"/>
              <a:t>Each equipped with pressure gauge, pumping port (static), pressure relief plate</a:t>
            </a:r>
          </a:p>
          <a:p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999416" y="1342868"/>
            <a:ext cx="5854806" cy="2941963"/>
            <a:chOff x="899295" y="1843540"/>
            <a:chExt cx="5206605" cy="2795064"/>
          </a:xfrm>
        </p:grpSpPr>
        <p:sp>
          <p:nvSpPr>
            <p:cNvPr id="370" name="Arc 369"/>
            <p:cNvSpPr/>
            <p:nvPr/>
          </p:nvSpPr>
          <p:spPr>
            <a:xfrm rot="5400000">
              <a:off x="4904577" y="1843540"/>
              <a:ext cx="993633" cy="993633"/>
            </a:xfrm>
            <a:prstGeom prst="arc">
              <a:avLst/>
            </a:prstGeom>
            <a:noFill/>
            <a:ln w="63500"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9" name="Freeform 348"/>
            <p:cNvSpPr/>
            <p:nvPr/>
          </p:nvSpPr>
          <p:spPr>
            <a:xfrm flipH="1">
              <a:off x="2338601" y="2832224"/>
              <a:ext cx="520889" cy="612977"/>
            </a:xfrm>
            <a:custGeom>
              <a:avLst/>
              <a:gdLst>
                <a:gd name="connsiteX0" fmla="*/ 0 w 520889"/>
                <a:gd name="connsiteY0" fmla="*/ 12476 h 612977"/>
                <a:gd name="connsiteX1" fmla="*/ 354842 w 520889"/>
                <a:gd name="connsiteY1" fmla="*/ 12476 h 612977"/>
                <a:gd name="connsiteX2" fmla="*/ 498144 w 520889"/>
                <a:gd name="connsiteY2" fmla="*/ 142130 h 612977"/>
                <a:gd name="connsiteX3" fmla="*/ 518615 w 520889"/>
                <a:gd name="connsiteY3" fmla="*/ 612977 h 612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889" h="612977">
                  <a:moveTo>
                    <a:pt x="0" y="12476"/>
                  </a:moveTo>
                  <a:cubicBezTo>
                    <a:pt x="135909" y="1671"/>
                    <a:pt x="271818" y="-9133"/>
                    <a:pt x="354842" y="12476"/>
                  </a:cubicBezTo>
                  <a:cubicBezTo>
                    <a:pt x="437866" y="34085"/>
                    <a:pt x="470849" y="42047"/>
                    <a:pt x="498144" y="142130"/>
                  </a:cubicBezTo>
                  <a:cubicBezTo>
                    <a:pt x="525440" y="242214"/>
                    <a:pt x="522027" y="427595"/>
                    <a:pt x="518615" y="612977"/>
                  </a:cubicBezTo>
                </a:path>
              </a:pathLst>
            </a:custGeom>
            <a:noFill/>
            <a:ln w="1016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1" name="Freeform 350"/>
            <p:cNvSpPr/>
            <p:nvPr/>
          </p:nvSpPr>
          <p:spPr>
            <a:xfrm flipH="1">
              <a:off x="2338601" y="2829740"/>
              <a:ext cx="520889" cy="612977"/>
            </a:xfrm>
            <a:custGeom>
              <a:avLst/>
              <a:gdLst>
                <a:gd name="connsiteX0" fmla="*/ 0 w 520889"/>
                <a:gd name="connsiteY0" fmla="*/ 12476 h 612977"/>
                <a:gd name="connsiteX1" fmla="*/ 354842 w 520889"/>
                <a:gd name="connsiteY1" fmla="*/ 12476 h 612977"/>
                <a:gd name="connsiteX2" fmla="*/ 498144 w 520889"/>
                <a:gd name="connsiteY2" fmla="*/ 142130 h 612977"/>
                <a:gd name="connsiteX3" fmla="*/ 518615 w 520889"/>
                <a:gd name="connsiteY3" fmla="*/ 612977 h 612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889" h="612977">
                  <a:moveTo>
                    <a:pt x="0" y="12476"/>
                  </a:moveTo>
                  <a:cubicBezTo>
                    <a:pt x="135909" y="1671"/>
                    <a:pt x="271818" y="-9133"/>
                    <a:pt x="354842" y="12476"/>
                  </a:cubicBezTo>
                  <a:cubicBezTo>
                    <a:pt x="437866" y="34085"/>
                    <a:pt x="470849" y="42047"/>
                    <a:pt x="498144" y="142130"/>
                  </a:cubicBezTo>
                  <a:cubicBezTo>
                    <a:pt x="525440" y="242214"/>
                    <a:pt x="522027" y="427595"/>
                    <a:pt x="518615" y="612977"/>
                  </a:cubicBezTo>
                </a:path>
              </a:pathLst>
            </a:custGeom>
            <a:noFill/>
            <a:ln w="508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599714" y="4213310"/>
              <a:ext cx="436555" cy="425294"/>
            </a:xfrm>
            <a:prstGeom prst="rect">
              <a:avLst/>
            </a:prstGeom>
            <a:solidFill>
              <a:srgbClr val="F0008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5" name="Rounded Rectangle 284"/>
            <p:cNvSpPr/>
            <p:nvPr/>
          </p:nvSpPr>
          <p:spPr>
            <a:xfrm>
              <a:off x="3213763" y="3910280"/>
              <a:ext cx="1561615" cy="395997"/>
            </a:xfrm>
            <a:prstGeom prst="roundRect">
              <a:avLst/>
            </a:prstGeom>
            <a:solidFill>
              <a:srgbClr val="FFFF00"/>
            </a:solidFill>
            <a:ln w="6350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2336433" y="3480073"/>
              <a:ext cx="886172" cy="642491"/>
            </a:xfrm>
            <a:custGeom>
              <a:avLst/>
              <a:gdLst>
                <a:gd name="connsiteX0" fmla="*/ 2606 w 761219"/>
                <a:gd name="connsiteY0" fmla="*/ 0 h 551898"/>
                <a:gd name="connsiteX1" fmla="*/ 2606 w 761219"/>
                <a:gd name="connsiteY1" fmla="*/ 189654 h 551898"/>
                <a:gd name="connsiteX2" fmla="*/ 29699 w 761219"/>
                <a:gd name="connsiteY2" fmla="*/ 298027 h 551898"/>
                <a:gd name="connsiteX3" fmla="*/ 110979 w 761219"/>
                <a:gd name="connsiteY3" fmla="*/ 406400 h 551898"/>
                <a:gd name="connsiteX4" fmla="*/ 259992 w 761219"/>
                <a:gd name="connsiteY4" fmla="*/ 514774 h 551898"/>
                <a:gd name="connsiteX5" fmla="*/ 449646 w 761219"/>
                <a:gd name="connsiteY5" fmla="*/ 548640 h 551898"/>
                <a:gd name="connsiteX6" fmla="*/ 761219 w 761219"/>
                <a:gd name="connsiteY6" fmla="*/ 548640 h 551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219" h="551898">
                  <a:moveTo>
                    <a:pt x="2606" y="0"/>
                  </a:moveTo>
                  <a:cubicBezTo>
                    <a:pt x="348" y="69991"/>
                    <a:pt x="-1909" y="139983"/>
                    <a:pt x="2606" y="189654"/>
                  </a:cubicBezTo>
                  <a:cubicBezTo>
                    <a:pt x="7121" y="239325"/>
                    <a:pt x="11637" y="261903"/>
                    <a:pt x="29699" y="298027"/>
                  </a:cubicBezTo>
                  <a:cubicBezTo>
                    <a:pt x="47761" y="334151"/>
                    <a:pt x="72597" y="370276"/>
                    <a:pt x="110979" y="406400"/>
                  </a:cubicBezTo>
                  <a:cubicBezTo>
                    <a:pt x="149361" y="442525"/>
                    <a:pt x="203548" y="491067"/>
                    <a:pt x="259992" y="514774"/>
                  </a:cubicBezTo>
                  <a:cubicBezTo>
                    <a:pt x="316436" y="538481"/>
                    <a:pt x="366108" y="542996"/>
                    <a:pt x="449646" y="548640"/>
                  </a:cubicBezTo>
                  <a:cubicBezTo>
                    <a:pt x="533184" y="554284"/>
                    <a:pt x="647201" y="551462"/>
                    <a:pt x="761219" y="548640"/>
                  </a:cubicBezTo>
                </a:path>
              </a:pathLst>
            </a:custGeom>
            <a:noFill/>
            <a:ln w="1143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899295" y="4359021"/>
              <a:ext cx="4704107" cy="100624"/>
              <a:chOff x="5801794" y="4942328"/>
              <a:chExt cx="2974208" cy="97533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5803628" y="4942328"/>
                <a:ext cx="2972374" cy="9753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 flipH="1">
                <a:off x="5801794" y="4991095"/>
                <a:ext cx="2972374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5732050" y="3973283"/>
              <a:ext cx="213457" cy="249500"/>
              <a:chOff x="8893697" y="4453974"/>
              <a:chExt cx="182142" cy="212898"/>
            </a:xfrm>
          </p:grpSpPr>
          <p:sp>
            <p:nvSpPr>
              <p:cNvPr id="286" name="Rectangle 285"/>
              <p:cNvSpPr/>
              <p:nvPr/>
            </p:nvSpPr>
            <p:spPr>
              <a:xfrm>
                <a:off x="8893697" y="4550466"/>
                <a:ext cx="182142" cy="116406"/>
              </a:xfrm>
              <a:prstGeom prst="rect">
                <a:avLst/>
              </a:prstGeom>
              <a:solidFill>
                <a:srgbClr val="F0008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8893697" y="4453974"/>
                <a:ext cx="182142" cy="182142"/>
              </a:xfrm>
              <a:prstGeom prst="ellipse">
                <a:avLst/>
              </a:prstGeom>
              <a:solidFill>
                <a:srgbClr val="F0008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9" name="Freeform 38"/>
            <p:cNvSpPr/>
            <p:nvPr/>
          </p:nvSpPr>
          <p:spPr>
            <a:xfrm>
              <a:off x="4774479" y="4133063"/>
              <a:ext cx="898170" cy="216227"/>
            </a:xfrm>
            <a:custGeom>
              <a:avLst/>
              <a:gdLst>
                <a:gd name="connsiteX0" fmla="*/ 733425 w 771525"/>
                <a:gd name="connsiteY0" fmla="*/ 185738 h 185738"/>
                <a:gd name="connsiteX1" fmla="*/ 609600 w 771525"/>
                <a:gd name="connsiteY1" fmla="*/ 126206 h 185738"/>
                <a:gd name="connsiteX2" fmla="*/ 0 w 771525"/>
                <a:gd name="connsiteY2" fmla="*/ 126206 h 185738"/>
                <a:gd name="connsiteX3" fmla="*/ 0 w 771525"/>
                <a:gd name="connsiteY3" fmla="*/ 0 h 185738"/>
                <a:gd name="connsiteX4" fmla="*/ 616744 w 771525"/>
                <a:gd name="connsiteY4" fmla="*/ 0 h 185738"/>
                <a:gd name="connsiteX5" fmla="*/ 771525 w 771525"/>
                <a:gd name="connsiteY5" fmla="*/ 71438 h 185738"/>
                <a:gd name="connsiteX6" fmla="*/ 733425 w 771525"/>
                <a:gd name="connsiteY6" fmla="*/ 185738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1525" h="185738">
                  <a:moveTo>
                    <a:pt x="733425" y="185738"/>
                  </a:moveTo>
                  <a:lnTo>
                    <a:pt x="609600" y="126206"/>
                  </a:lnTo>
                  <a:lnTo>
                    <a:pt x="0" y="126206"/>
                  </a:lnTo>
                  <a:lnTo>
                    <a:pt x="0" y="0"/>
                  </a:lnTo>
                  <a:lnTo>
                    <a:pt x="616744" y="0"/>
                  </a:lnTo>
                  <a:lnTo>
                    <a:pt x="771525" y="71438"/>
                  </a:lnTo>
                  <a:lnTo>
                    <a:pt x="733425" y="185738"/>
                  </a:lnTo>
                  <a:close/>
                </a:path>
              </a:pathLst>
            </a:custGeom>
            <a:solidFill>
              <a:srgbClr val="F0008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Freeform 287"/>
            <p:cNvSpPr/>
            <p:nvPr/>
          </p:nvSpPr>
          <p:spPr>
            <a:xfrm>
              <a:off x="2336433" y="3477672"/>
              <a:ext cx="886172" cy="642491"/>
            </a:xfrm>
            <a:custGeom>
              <a:avLst/>
              <a:gdLst>
                <a:gd name="connsiteX0" fmla="*/ 2606 w 761219"/>
                <a:gd name="connsiteY0" fmla="*/ 0 h 551898"/>
                <a:gd name="connsiteX1" fmla="*/ 2606 w 761219"/>
                <a:gd name="connsiteY1" fmla="*/ 189654 h 551898"/>
                <a:gd name="connsiteX2" fmla="*/ 29699 w 761219"/>
                <a:gd name="connsiteY2" fmla="*/ 298027 h 551898"/>
                <a:gd name="connsiteX3" fmla="*/ 110979 w 761219"/>
                <a:gd name="connsiteY3" fmla="*/ 406400 h 551898"/>
                <a:gd name="connsiteX4" fmla="*/ 259992 w 761219"/>
                <a:gd name="connsiteY4" fmla="*/ 514774 h 551898"/>
                <a:gd name="connsiteX5" fmla="*/ 449646 w 761219"/>
                <a:gd name="connsiteY5" fmla="*/ 548640 h 551898"/>
                <a:gd name="connsiteX6" fmla="*/ 761219 w 761219"/>
                <a:gd name="connsiteY6" fmla="*/ 548640 h 551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219" h="551898">
                  <a:moveTo>
                    <a:pt x="2606" y="0"/>
                  </a:moveTo>
                  <a:cubicBezTo>
                    <a:pt x="348" y="69991"/>
                    <a:pt x="-1909" y="139983"/>
                    <a:pt x="2606" y="189654"/>
                  </a:cubicBezTo>
                  <a:cubicBezTo>
                    <a:pt x="7121" y="239325"/>
                    <a:pt x="11637" y="261903"/>
                    <a:pt x="29699" y="298027"/>
                  </a:cubicBezTo>
                  <a:cubicBezTo>
                    <a:pt x="47761" y="334151"/>
                    <a:pt x="72597" y="370276"/>
                    <a:pt x="110979" y="406400"/>
                  </a:cubicBezTo>
                  <a:cubicBezTo>
                    <a:pt x="149361" y="442525"/>
                    <a:pt x="203548" y="491067"/>
                    <a:pt x="259992" y="514774"/>
                  </a:cubicBezTo>
                  <a:cubicBezTo>
                    <a:pt x="316436" y="538481"/>
                    <a:pt x="366108" y="542996"/>
                    <a:pt x="449646" y="548640"/>
                  </a:cubicBezTo>
                  <a:cubicBezTo>
                    <a:pt x="533184" y="554284"/>
                    <a:pt x="647201" y="551462"/>
                    <a:pt x="761219" y="548640"/>
                  </a:cubicBezTo>
                </a:path>
              </a:pathLst>
            </a:custGeom>
            <a:noFill/>
            <a:ln w="57150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956044" y="4293388"/>
              <a:ext cx="80225" cy="2858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GB" sz="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MBXF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771707" y="4199595"/>
              <a:ext cx="1183698" cy="138607"/>
            </a:xfrm>
            <a:custGeom>
              <a:avLst/>
              <a:gdLst>
                <a:gd name="connsiteX0" fmla="*/ 1016793 w 1016793"/>
                <a:gd name="connsiteY0" fmla="*/ 119063 h 119063"/>
                <a:gd name="connsiteX1" fmla="*/ 828675 w 1016793"/>
                <a:gd name="connsiteY1" fmla="*/ 119063 h 119063"/>
                <a:gd name="connsiteX2" fmla="*/ 614362 w 1016793"/>
                <a:gd name="connsiteY2" fmla="*/ 0 h 119063"/>
                <a:gd name="connsiteX3" fmla="*/ 0 w 1016793"/>
                <a:gd name="connsiteY3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793" h="119063">
                  <a:moveTo>
                    <a:pt x="1016793" y="119063"/>
                  </a:moveTo>
                  <a:lnTo>
                    <a:pt x="828675" y="119063"/>
                  </a:lnTo>
                  <a:lnTo>
                    <a:pt x="614362" y="0"/>
                  </a:lnTo>
                  <a:lnTo>
                    <a:pt x="0" y="0"/>
                  </a:lnTo>
                </a:path>
              </a:pathLst>
            </a:custGeom>
            <a:noFill/>
            <a:ln w="69850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314185" y="4045656"/>
              <a:ext cx="1405710" cy="10632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3314185" y="4151978"/>
              <a:ext cx="1405710" cy="11061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7" name="Straight Connector 46"/>
            <p:cNvCxnSpPr/>
            <p:nvPr/>
          </p:nvCxnSpPr>
          <p:spPr>
            <a:xfrm flipH="1">
              <a:off x="3218584" y="4117354"/>
              <a:ext cx="251484" cy="109"/>
            </a:xfrm>
            <a:prstGeom prst="line">
              <a:avLst/>
            </a:prstGeom>
            <a:ln w="5715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Oval 291"/>
            <p:cNvSpPr/>
            <p:nvPr/>
          </p:nvSpPr>
          <p:spPr>
            <a:xfrm>
              <a:off x="4220884" y="3703960"/>
              <a:ext cx="213457" cy="21345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3" name="TextBox 312"/>
            <p:cNvSpPr txBox="1"/>
            <p:nvPr/>
          </p:nvSpPr>
          <p:spPr>
            <a:xfrm flipH="1">
              <a:off x="5653554" y="4376669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b="1" dirty="0">
                  <a:solidFill>
                    <a:prstClr val="black"/>
                  </a:solidFill>
                  <a:latin typeface="Calibri" panose="020F0502020204030204"/>
                </a:rPr>
                <a:t>D1</a:t>
              </a:r>
            </a:p>
          </p:txBody>
        </p:sp>
        <p:sp>
          <p:nvSpPr>
            <p:cNvPr id="314" name="TextBox 313"/>
            <p:cNvSpPr txBox="1"/>
            <p:nvPr/>
          </p:nvSpPr>
          <p:spPr>
            <a:xfrm flipH="1">
              <a:off x="3415590" y="3872917"/>
              <a:ext cx="30809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DFX</a:t>
              </a:r>
            </a:p>
          </p:txBody>
        </p:sp>
        <p:sp>
          <p:nvSpPr>
            <p:cNvPr id="315" name="TextBox 314"/>
            <p:cNvSpPr txBox="1"/>
            <p:nvPr/>
          </p:nvSpPr>
          <p:spPr>
            <a:xfrm flipH="1">
              <a:off x="2355933" y="3607444"/>
              <a:ext cx="34977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 err="1">
                  <a:solidFill>
                    <a:prstClr val="black"/>
                  </a:solidFill>
                  <a:latin typeface="Calibri" panose="020F0502020204030204"/>
                </a:rPr>
                <a:t>DSHx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325" name="Group 324"/>
            <p:cNvGrpSpPr/>
            <p:nvPr/>
          </p:nvGrpSpPr>
          <p:grpSpPr>
            <a:xfrm>
              <a:off x="5339100" y="3518620"/>
              <a:ext cx="766800" cy="323165"/>
              <a:chOff x="8107995" y="3698420"/>
              <a:chExt cx="658679" cy="27759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8107995" y="3757723"/>
                <a:ext cx="10231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2" name="TextBox 321"/>
              <p:cNvSpPr txBox="1"/>
              <p:nvPr/>
            </p:nvSpPr>
            <p:spPr>
              <a:xfrm flipH="1">
                <a:off x="8159153" y="3698420"/>
                <a:ext cx="607521" cy="2775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GB" sz="500" dirty="0">
                    <a:solidFill>
                      <a:schemeClr val="tx2"/>
                    </a:solidFill>
                    <a:latin typeface="Calibri" panose="020F0502020204030204"/>
                  </a:rPr>
                  <a:t>Superfluid @ 1.9K</a:t>
                </a:r>
              </a:p>
              <a:p>
                <a:pPr defTabSz="685800"/>
                <a:r>
                  <a:rPr lang="en-GB" sz="500" dirty="0">
                    <a:solidFill>
                      <a:schemeClr val="tx2"/>
                    </a:solidFill>
                    <a:latin typeface="Calibri" panose="020F0502020204030204"/>
                  </a:rPr>
                  <a:t>Liquid He @ 4.5 K</a:t>
                </a:r>
              </a:p>
              <a:p>
                <a:pPr defTabSz="685800"/>
                <a:r>
                  <a:rPr lang="en-GB" sz="500" dirty="0">
                    <a:solidFill>
                      <a:schemeClr val="tx2"/>
                    </a:solidFill>
                    <a:latin typeface="Calibri" panose="020F0502020204030204"/>
                  </a:rPr>
                  <a:t>Gaseous He @ 4.5 K</a:t>
                </a:r>
              </a:p>
            </p:txBody>
          </p:sp>
          <p:sp>
            <p:nvSpPr>
              <p:cNvPr id="323" name="Rectangle 322"/>
              <p:cNvSpPr/>
              <p:nvPr/>
            </p:nvSpPr>
            <p:spPr>
              <a:xfrm>
                <a:off x="8107995" y="3835136"/>
                <a:ext cx="102315" cy="45719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4" name="Rectangle 323"/>
              <p:cNvSpPr/>
              <p:nvPr/>
            </p:nvSpPr>
            <p:spPr>
              <a:xfrm>
                <a:off x="8107995" y="3911837"/>
                <a:ext cx="102315" cy="45719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6" name="TextBox 325"/>
            <p:cNvSpPr txBox="1"/>
            <p:nvPr/>
          </p:nvSpPr>
          <p:spPr>
            <a:xfrm>
              <a:off x="5653554" y="3949846"/>
              <a:ext cx="363908" cy="22801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971209"/>
                </a:avLst>
              </a:prstTxWarp>
              <a:spAutoFit/>
            </a:bodyPr>
            <a:lstStyle/>
            <a:p>
              <a:pPr algn="ctr" defTabSz="685800"/>
              <a:r>
                <a:rPr lang="en-GB" sz="4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/>
                </a:rPr>
                <a:t>Jumper D1</a:t>
              </a:r>
            </a:p>
          </p:txBody>
        </p:sp>
        <p:sp>
          <p:nvSpPr>
            <p:cNvPr id="327" name="TextBox 326"/>
            <p:cNvSpPr txBox="1"/>
            <p:nvPr/>
          </p:nvSpPr>
          <p:spPr>
            <a:xfrm>
              <a:off x="4145657" y="3672779"/>
              <a:ext cx="363908" cy="22801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971209"/>
                </a:avLst>
              </a:prstTxWarp>
              <a:spAutoFit/>
            </a:bodyPr>
            <a:lstStyle/>
            <a:p>
              <a:pPr algn="ctr" defTabSz="685800"/>
              <a:r>
                <a:rPr lang="en-GB" sz="4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/>
                </a:rPr>
                <a:t>Jumper DFX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719895" y="4169259"/>
              <a:ext cx="63426" cy="9333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9" name="Rectangle 438"/>
            <p:cNvSpPr/>
            <p:nvPr/>
          </p:nvSpPr>
          <p:spPr>
            <a:xfrm>
              <a:off x="4725991" y="2599364"/>
              <a:ext cx="537138" cy="32878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/>
            </a:p>
          </p:txBody>
        </p:sp>
        <p:sp>
          <p:nvSpPr>
            <p:cNvPr id="440" name="Arc 439"/>
            <p:cNvSpPr/>
            <p:nvPr/>
          </p:nvSpPr>
          <p:spPr>
            <a:xfrm rot="5400000">
              <a:off x="5047724" y="2266857"/>
              <a:ext cx="409397" cy="409397"/>
            </a:xfrm>
            <a:prstGeom prst="arc">
              <a:avLst/>
            </a:prstGeom>
            <a:noFill/>
            <a:ln w="76200"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1" name="Rectangle 440"/>
            <p:cNvSpPr/>
            <p:nvPr/>
          </p:nvSpPr>
          <p:spPr>
            <a:xfrm>
              <a:off x="4819298" y="2671272"/>
              <a:ext cx="339816" cy="19588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2" name="Straight Connector 441"/>
            <p:cNvCxnSpPr>
              <a:endCxn id="443" idx="2"/>
            </p:cNvCxnSpPr>
            <p:nvPr/>
          </p:nvCxnSpPr>
          <p:spPr>
            <a:xfrm>
              <a:off x="4819299" y="2673730"/>
              <a:ext cx="432053" cy="2522"/>
            </a:xfrm>
            <a:prstGeom prst="line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43" name="Arc 442"/>
            <p:cNvSpPr/>
            <p:nvPr/>
          </p:nvSpPr>
          <p:spPr>
            <a:xfrm rot="5400000">
              <a:off x="5046655" y="2266857"/>
              <a:ext cx="409397" cy="409397"/>
            </a:xfrm>
            <a:prstGeom prst="arc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4" name="Rectangle 443"/>
            <p:cNvSpPr/>
            <p:nvPr/>
          </p:nvSpPr>
          <p:spPr>
            <a:xfrm>
              <a:off x="5394314" y="2255236"/>
              <a:ext cx="127662" cy="22486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5" name="Straight Arrow Connector 444"/>
            <p:cNvCxnSpPr/>
            <p:nvPr/>
          </p:nvCxnSpPr>
          <p:spPr>
            <a:xfrm flipH="1" flipV="1">
              <a:off x="5440890" y="1987319"/>
              <a:ext cx="2" cy="491522"/>
            </a:xfrm>
            <a:prstGeom prst="straightConnector1">
              <a:avLst/>
            </a:prstGeom>
            <a:ln w="12700">
              <a:solidFill>
                <a:schemeClr val="bg2">
                  <a:lumMod val="20000"/>
                  <a:lumOff val="80000"/>
                </a:schemeClr>
              </a:solidFill>
              <a:headEnd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6" name="Group 445"/>
            <p:cNvGrpSpPr/>
            <p:nvPr/>
          </p:nvGrpSpPr>
          <p:grpSpPr>
            <a:xfrm>
              <a:off x="5412484" y="2142941"/>
              <a:ext cx="51825" cy="49681"/>
              <a:chOff x="7156926" y="343515"/>
              <a:chExt cx="85539" cy="153801"/>
            </a:xfrm>
          </p:grpSpPr>
          <p:sp>
            <p:nvSpPr>
              <p:cNvPr id="447" name="Isosceles Triangle 446"/>
              <p:cNvSpPr/>
              <p:nvPr/>
            </p:nvSpPr>
            <p:spPr>
              <a:xfrm>
                <a:off x="7156926" y="419793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8" name="Isosceles Triangle 447"/>
              <p:cNvSpPr/>
              <p:nvPr/>
            </p:nvSpPr>
            <p:spPr>
              <a:xfrm rot="10800000">
                <a:off x="7156926" y="343515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38" name="Straight Connector 437"/>
            <p:cNvCxnSpPr/>
            <p:nvPr/>
          </p:nvCxnSpPr>
          <p:spPr>
            <a:xfrm>
              <a:off x="4046859" y="2840410"/>
              <a:ext cx="679132" cy="0"/>
            </a:xfrm>
            <a:prstGeom prst="line">
              <a:avLst/>
            </a:prstGeom>
            <a:noFill/>
            <a:ln w="1143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01" name="Rectangle 400"/>
            <p:cNvSpPr/>
            <p:nvPr/>
          </p:nvSpPr>
          <p:spPr>
            <a:xfrm>
              <a:off x="3509935" y="2605971"/>
              <a:ext cx="537138" cy="326267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/>
            </a:p>
          </p:txBody>
        </p:sp>
        <p:sp>
          <p:nvSpPr>
            <p:cNvPr id="417" name="Arc 416"/>
            <p:cNvSpPr/>
            <p:nvPr/>
          </p:nvSpPr>
          <p:spPr>
            <a:xfrm rot="5400000">
              <a:off x="3831669" y="2273463"/>
              <a:ext cx="409397" cy="409397"/>
            </a:xfrm>
            <a:prstGeom prst="arc">
              <a:avLst/>
            </a:prstGeom>
            <a:noFill/>
            <a:ln w="76200"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7" name="Straight Connector 406"/>
            <p:cNvCxnSpPr/>
            <p:nvPr/>
          </p:nvCxnSpPr>
          <p:spPr>
            <a:xfrm>
              <a:off x="2839069" y="2840410"/>
              <a:ext cx="679132" cy="0"/>
            </a:xfrm>
            <a:prstGeom prst="line">
              <a:avLst/>
            </a:prstGeom>
            <a:noFill/>
            <a:ln w="1143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9" name="Straight Connector 408"/>
            <p:cNvCxnSpPr/>
            <p:nvPr/>
          </p:nvCxnSpPr>
          <p:spPr>
            <a:xfrm>
              <a:off x="2834232" y="2840410"/>
              <a:ext cx="2320189" cy="0"/>
            </a:xfrm>
            <a:prstGeom prst="line">
              <a:avLst/>
            </a:prstGeom>
            <a:noFill/>
            <a:ln w="635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13" name="Rectangle 412"/>
            <p:cNvSpPr/>
            <p:nvPr/>
          </p:nvSpPr>
          <p:spPr>
            <a:xfrm>
              <a:off x="3603243" y="2677878"/>
              <a:ext cx="339816" cy="19588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4" name="Straight Connector 413"/>
            <p:cNvCxnSpPr>
              <a:endCxn id="418" idx="2"/>
            </p:cNvCxnSpPr>
            <p:nvPr/>
          </p:nvCxnSpPr>
          <p:spPr>
            <a:xfrm>
              <a:off x="3603244" y="2680336"/>
              <a:ext cx="432053" cy="2522"/>
            </a:xfrm>
            <a:prstGeom prst="line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18" name="Arc 417"/>
            <p:cNvSpPr/>
            <p:nvPr/>
          </p:nvSpPr>
          <p:spPr>
            <a:xfrm rot="5400000">
              <a:off x="3830599" y="2273463"/>
              <a:ext cx="409397" cy="409397"/>
            </a:xfrm>
            <a:prstGeom prst="arc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0" name="Rectangle 419"/>
            <p:cNvSpPr/>
            <p:nvPr/>
          </p:nvSpPr>
          <p:spPr>
            <a:xfrm>
              <a:off x="4178258" y="2261842"/>
              <a:ext cx="127662" cy="22486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2" name="Straight Arrow Connector 421"/>
            <p:cNvCxnSpPr/>
            <p:nvPr/>
          </p:nvCxnSpPr>
          <p:spPr>
            <a:xfrm flipH="1" flipV="1">
              <a:off x="4224834" y="1993925"/>
              <a:ext cx="2" cy="491522"/>
            </a:xfrm>
            <a:prstGeom prst="straightConnector1">
              <a:avLst/>
            </a:prstGeom>
            <a:ln w="12700">
              <a:solidFill>
                <a:schemeClr val="bg2">
                  <a:lumMod val="20000"/>
                  <a:lumOff val="80000"/>
                </a:schemeClr>
              </a:solidFill>
              <a:headEnd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1" name="Group 430"/>
            <p:cNvGrpSpPr/>
            <p:nvPr/>
          </p:nvGrpSpPr>
          <p:grpSpPr>
            <a:xfrm>
              <a:off x="4196428" y="2149546"/>
              <a:ext cx="51825" cy="49681"/>
              <a:chOff x="7156926" y="343515"/>
              <a:chExt cx="85539" cy="153801"/>
            </a:xfrm>
          </p:grpSpPr>
          <p:sp>
            <p:nvSpPr>
              <p:cNvPr id="429" name="Isosceles Triangle 428"/>
              <p:cNvSpPr/>
              <p:nvPr/>
            </p:nvSpPr>
            <p:spPr>
              <a:xfrm>
                <a:off x="7156926" y="419793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0" name="Isosceles Triangle 429"/>
              <p:cNvSpPr/>
              <p:nvPr/>
            </p:nvSpPr>
            <p:spPr>
              <a:xfrm rot="10800000">
                <a:off x="7156926" y="343515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01" name="TextBox 500"/>
            <p:cNvSpPr txBox="1"/>
            <p:nvPr/>
          </p:nvSpPr>
          <p:spPr>
            <a:xfrm>
              <a:off x="4242194" y="2227386"/>
              <a:ext cx="450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solidFill>
                    <a:schemeClr val="accent6">
                      <a:lumMod val="75000"/>
                    </a:schemeClr>
                  </a:solidFill>
                </a:rPr>
                <a:t>2 x 18 kA</a:t>
              </a:r>
            </a:p>
            <a:p>
              <a:r>
                <a:rPr lang="en-GB" sz="500" dirty="0">
                  <a:solidFill>
                    <a:schemeClr val="accent6">
                      <a:lumMod val="75000"/>
                    </a:schemeClr>
                  </a:solidFill>
                </a:rPr>
                <a:t>2 x 13 kA</a:t>
              </a:r>
            </a:p>
          </p:txBody>
        </p:sp>
        <p:sp>
          <p:nvSpPr>
            <p:cNvPr id="502" name="TextBox 501"/>
            <p:cNvSpPr txBox="1"/>
            <p:nvPr/>
          </p:nvSpPr>
          <p:spPr>
            <a:xfrm>
              <a:off x="5434407" y="2063404"/>
              <a:ext cx="450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solidFill>
                    <a:schemeClr val="accent6">
                      <a:lumMod val="75000"/>
                    </a:schemeClr>
                  </a:solidFill>
                </a:rPr>
                <a:t>3 x 7 kA</a:t>
              </a:r>
            </a:p>
            <a:p>
              <a:r>
                <a:rPr lang="en-GB" sz="500" dirty="0">
                  <a:solidFill>
                    <a:schemeClr val="accent6">
                      <a:lumMod val="75000"/>
                    </a:schemeClr>
                  </a:solidFill>
                </a:rPr>
                <a:t>12 x 2 kA</a:t>
              </a:r>
            </a:p>
          </p:txBody>
        </p:sp>
        <p:sp>
          <p:nvSpPr>
            <p:cNvPr id="531" name="TextBox 530"/>
            <p:cNvSpPr txBox="1"/>
            <p:nvPr/>
          </p:nvSpPr>
          <p:spPr>
            <a:xfrm flipH="1">
              <a:off x="3426362" y="2460961"/>
              <a:ext cx="3882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DFHx1</a:t>
              </a:r>
            </a:p>
          </p:txBody>
        </p:sp>
        <p:sp>
          <p:nvSpPr>
            <p:cNvPr id="532" name="TextBox 531"/>
            <p:cNvSpPr txBox="1"/>
            <p:nvPr/>
          </p:nvSpPr>
          <p:spPr>
            <a:xfrm flipH="1">
              <a:off x="2789539" y="2626405"/>
              <a:ext cx="34977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 err="1">
                  <a:solidFill>
                    <a:prstClr val="black"/>
                  </a:solidFill>
                  <a:latin typeface="Calibri" panose="020F0502020204030204"/>
                </a:rPr>
                <a:t>DSHx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33" name="TextBox 532"/>
            <p:cNvSpPr txBox="1"/>
            <p:nvPr/>
          </p:nvSpPr>
          <p:spPr>
            <a:xfrm flipH="1">
              <a:off x="4632473" y="2448220"/>
              <a:ext cx="3882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DFHx2</a:t>
              </a:r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4220884" y="3817042"/>
              <a:ext cx="213457" cy="13641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5" name="Straight Connector 384"/>
            <p:cNvCxnSpPr/>
            <p:nvPr/>
          </p:nvCxnSpPr>
          <p:spPr>
            <a:xfrm flipV="1">
              <a:off x="4771707" y="4003564"/>
              <a:ext cx="0" cy="300814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/>
            <p:cNvCxnSpPr/>
            <p:nvPr/>
          </p:nvCxnSpPr>
          <p:spPr>
            <a:xfrm flipV="1">
              <a:off x="3222605" y="3970625"/>
              <a:ext cx="0" cy="300814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Straight Connector 402"/>
            <p:cNvCxnSpPr/>
            <p:nvPr/>
          </p:nvCxnSpPr>
          <p:spPr>
            <a:xfrm flipV="1">
              <a:off x="3516426" y="2645628"/>
              <a:ext cx="0" cy="300814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0" name="Group 269"/>
            <p:cNvGrpSpPr/>
            <p:nvPr/>
          </p:nvGrpSpPr>
          <p:grpSpPr>
            <a:xfrm>
              <a:off x="4577274" y="3549349"/>
              <a:ext cx="342923" cy="371333"/>
              <a:chOff x="5398345" y="2257492"/>
              <a:chExt cx="501582" cy="543137"/>
            </a:xfrm>
          </p:grpSpPr>
          <p:grpSp>
            <p:nvGrpSpPr>
              <p:cNvPr id="271" name="Group 270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278" name="Straight Connector 277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9" name="Straight Connector 278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80" name="Freeform 279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GB" sz="600" kern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281" name="Straight Connector 280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72" name="Group 271"/>
              <p:cNvGrpSpPr/>
              <p:nvPr/>
            </p:nvGrpSpPr>
            <p:grpSpPr>
              <a:xfrm rot="10800000">
                <a:off x="5398345" y="2384188"/>
                <a:ext cx="501582" cy="416441"/>
                <a:chOff x="6008551" y="5501800"/>
                <a:chExt cx="501582" cy="416441"/>
              </a:xfrm>
            </p:grpSpPr>
            <p:grpSp>
              <p:nvGrpSpPr>
                <p:cNvPr id="273" name="Group 272"/>
                <p:cNvGrpSpPr/>
                <p:nvPr/>
              </p:nvGrpSpPr>
              <p:grpSpPr>
                <a:xfrm rot="16200000">
                  <a:off x="6051058" y="5459293"/>
                  <a:ext cx="416441" cy="501456"/>
                  <a:chOff x="2028574" y="3613030"/>
                  <a:chExt cx="416441" cy="501456"/>
                </a:xfrm>
              </p:grpSpPr>
              <p:cxnSp>
                <p:nvCxnSpPr>
                  <p:cNvPr id="275" name="Straight Connector 274"/>
                  <p:cNvCxnSpPr/>
                  <p:nvPr/>
                </p:nvCxnSpPr>
                <p:spPr>
                  <a:xfrm rot="16200000" flipV="1">
                    <a:off x="2236795" y="3748602"/>
                    <a:ext cx="0" cy="41644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6" name="Oval 275"/>
                  <p:cNvSpPr/>
                  <p:nvPr/>
                </p:nvSpPr>
                <p:spPr>
                  <a:xfrm rot="16200000">
                    <a:off x="2096089" y="3613030"/>
                    <a:ext cx="238859" cy="23885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en-GB" sz="600" dirty="0">
                        <a:solidFill>
                          <a:schemeClr val="tx1"/>
                        </a:solidFill>
                      </a:rPr>
                      <a:t>PT</a:t>
                    </a:r>
                  </a:p>
                </p:txBody>
              </p:sp>
              <p:cxnSp>
                <p:nvCxnSpPr>
                  <p:cNvPr id="277" name="Straight Connector 276"/>
                  <p:cNvCxnSpPr>
                    <a:stCxn id="276" idx="2"/>
                  </p:cNvCxnSpPr>
                  <p:nvPr/>
                </p:nvCxnSpPr>
                <p:spPr>
                  <a:xfrm rot="16200000" flipH="1">
                    <a:off x="2084222" y="3983187"/>
                    <a:ext cx="262596" cy="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74" name="Straight Connector 273"/>
                <p:cNvCxnSpPr/>
                <p:nvPr/>
              </p:nvCxnSpPr>
              <p:spPr>
                <a:xfrm rot="10800000">
                  <a:off x="6510132" y="5622768"/>
                  <a:ext cx="1" cy="220030"/>
                </a:xfrm>
                <a:prstGeom prst="line">
                  <a:avLst/>
                </a:prstGeom>
                <a:ln w="12700">
                  <a:solidFill>
                    <a:srgbClr val="E632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2" name="Group 281"/>
            <p:cNvGrpSpPr/>
            <p:nvPr/>
          </p:nvGrpSpPr>
          <p:grpSpPr>
            <a:xfrm>
              <a:off x="2800597" y="3693596"/>
              <a:ext cx="342923" cy="371333"/>
              <a:chOff x="5398345" y="2257492"/>
              <a:chExt cx="501582" cy="543137"/>
            </a:xfrm>
          </p:grpSpPr>
          <p:grpSp>
            <p:nvGrpSpPr>
              <p:cNvPr id="283" name="Group 282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297" name="Straight Connector 296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8" name="Straight Connector 297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99" name="Freeform 298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GB" sz="600" kern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300" name="Straight Connector 299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87" name="Group 286"/>
              <p:cNvGrpSpPr/>
              <p:nvPr/>
            </p:nvGrpSpPr>
            <p:grpSpPr>
              <a:xfrm rot="10800000">
                <a:off x="5398345" y="2384188"/>
                <a:ext cx="501582" cy="416441"/>
                <a:chOff x="6008551" y="5501800"/>
                <a:chExt cx="501582" cy="416441"/>
              </a:xfrm>
            </p:grpSpPr>
            <p:grpSp>
              <p:nvGrpSpPr>
                <p:cNvPr id="290" name="Group 289"/>
                <p:cNvGrpSpPr/>
                <p:nvPr/>
              </p:nvGrpSpPr>
              <p:grpSpPr>
                <a:xfrm rot="16200000">
                  <a:off x="6051058" y="5459293"/>
                  <a:ext cx="416441" cy="501456"/>
                  <a:chOff x="2028574" y="3613030"/>
                  <a:chExt cx="416441" cy="501456"/>
                </a:xfrm>
              </p:grpSpPr>
              <p:cxnSp>
                <p:nvCxnSpPr>
                  <p:cNvPr id="294" name="Straight Connector 293"/>
                  <p:cNvCxnSpPr/>
                  <p:nvPr/>
                </p:nvCxnSpPr>
                <p:spPr>
                  <a:xfrm rot="16200000" flipV="1">
                    <a:off x="2236795" y="3748602"/>
                    <a:ext cx="0" cy="41644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5" name="Oval 294"/>
                  <p:cNvSpPr/>
                  <p:nvPr/>
                </p:nvSpPr>
                <p:spPr>
                  <a:xfrm rot="16200000">
                    <a:off x="2096089" y="3613030"/>
                    <a:ext cx="238859" cy="23885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en-GB" sz="600" dirty="0">
                        <a:solidFill>
                          <a:schemeClr val="tx1"/>
                        </a:solidFill>
                      </a:rPr>
                      <a:t>PT</a:t>
                    </a:r>
                  </a:p>
                </p:txBody>
              </p:sp>
              <p:cxnSp>
                <p:nvCxnSpPr>
                  <p:cNvPr id="296" name="Straight Connector 295"/>
                  <p:cNvCxnSpPr>
                    <a:stCxn id="295" idx="2"/>
                  </p:cNvCxnSpPr>
                  <p:nvPr/>
                </p:nvCxnSpPr>
                <p:spPr>
                  <a:xfrm rot="16200000" flipH="1">
                    <a:off x="2084222" y="3983187"/>
                    <a:ext cx="262596" cy="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93" name="Straight Connector 292"/>
                <p:cNvCxnSpPr/>
                <p:nvPr/>
              </p:nvCxnSpPr>
              <p:spPr>
                <a:xfrm rot="10800000">
                  <a:off x="6510132" y="5622768"/>
                  <a:ext cx="1" cy="220030"/>
                </a:xfrm>
                <a:prstGeom prst="line">
                  <a:avLst/>
                </a:prstGeom>
                <a:ln w="12700">
                  <a:solidFill>
                    <a:srgbClr val="E632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01" name="Group 300"/>
            <p:cNvGrpSpPr/>
            <p:nvPr/>
          </p:nvGrpSpPr>
          <p:grpSpPr>
            <a:xfrm>
              <a:off x="3028887" y="2404589"/>
              <a:ext cx="342923" cy="371333"/>
              <a:chOff x="5398345" y="2257492"/>
              <a:chExt cx="501582" cy="543137"/>
            </a:xfrm>
          </p:grpSpPr>
          <p:grpSp>
            <p:nvGrpSpPr>
              <p:cNvPr id="302" name="Group 301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309" name="Straight Connector 308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10" name="Straight Connector 309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11" name="Freeform 310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GB" sz="600" kern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312" name="Straight Connector 311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3" name="Group 302"/>
              <p:cNvGrpSpPr/>
              <p:nvPr/>
            </p:nvGrpSpPr>
            <p:grpSpPr>
              <a:xfrm rot="10800000">
                <a:off x="5398345" y="2384188"/>
                <a:ext cx="501582" cy="416441"/>
                <a:chOff x="6008551" y="5501800"/>
                <a:chExt cx="501582" cy="416441"/>
              </a:xfrm>
            </p:grpSpPr>
            <p:grpSp>
              <p:nvGrpSpPr>
                <p:cNvPr id="304" name="Group 303"/>
                <p:cNvGrpSpPr/>
                <p:nvPr/>
              </p:nvGrpSpPr>
              <p:grpSpPr>
                <a:xfrm rot="16200000">
                  <a:off x="6051058" y="5459293"/>
                  <a:ext cx="416441" cy="501456"/>
                  <a:chOff x="2028574" y="3613030"/>
                  <a:chExt cx="416441" cy="501456"/>
                </a:xfrm>
              </p:grpSpPr>
              <p:cxnSp>
                <p:nvCxnSpPr>
                  <p:cNvPr id="306" name="Straight Connector 305"/>
                  <p:cNvCxnSpPr/>
                  <p:nvPr/>
                </p:nvCxnSpPr>
                <p:spPr>
                  <a:xfrm rot="16200000" flipV="1">
                    <a:off x="2236795" y="3748602"/>
                    <a:ext cx="0" cy="41644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7" name="Oval 306"/>
                  <p:cNvSpPr/>
                  <p:nvPr/>
                </p:nvSpPr>
                <p:spPr>
                  <a:xfrm rot="16200000">
                    <a:off x="2096089" y="3613030"/>
                    <a:ext cx="238859" cy="23885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en-GB" sz="600" dirty="0">
                        <a:solidFill>
                          <a:schemeClr val="tx1"/>
                        </a:solidFill>
                      </a:rPr>
                      <a:t>PT</a:t>
                    </a:r>
                  </a:p>
                </p:txBody>
              </p:sp>
              <p:cxnSp>
                <p:nvCxnSpPr>
                  <p:cNvPr id="308" name="Straight Connector 307"/>
                  <p:cNvCxnSpPr>
                    <a:stCxn id="307" idx="2"/>
                  </p:cNvCxnSpPr>
                  <p:nvPr/>
                </p:nvCxnSpPr>
                <p:spPr>
                  <a:xfrm rot="16200000" flipH="1">
                    <a:off x="2084222" y="3983187"/>
                    <a:ext cx="262596" cy="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5" name="Straight Connector 304"/>
                <p:cNvCxnSpPr/>
                <p:nvPr/>
              </p:nvCxnSpPr>
              <p:spPr>
                <a:xfrm rot="10800000">
                  <a:off x="6510132" y="5622768"/>
                  <a:ext cx="1" cy="220030"/>
                </a:xfrm>
                <a:prstGeom prst="line">
                  <a:avLst/>
                </a:prstGeom>
                <a:ln w="12700">
                  <a:solidFill>
                    <a:srgbClr val="E632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16" name="Group 315"/>
            <p:cNvGrpSpPr/>
            <p:nvPr/>
          </p:nvGrpSpPr>
          <p:grpSpPr>
            <a:xfrm>
              <a:off x="3753153" y="2232893"/>
              <a:ext cx="342923" cy="371333"/>
              <a:chOff x="5398345" y="2257492"/>
              <a:chExt cx="501582" cy="543137"/>
            </a:xfrm>
          </p:grpSpPr>
          <p:grpSp>
            <p:nvGrpSpPr>
              <p:cNvPr id="317" name="Group 316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334" name="Straight Connector 333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5" name="Straight Connector 334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47" name="Freeform 346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GB" sz="600" kern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366" name="Straight Connector 365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18" name="Group 317"/>
              <p:cNvGrpSpPr/>
              <p:nvPr/>
            </p:nvGrpSpPr>
            <p:grpSpPr>
              <a:xfrm rot="10800000">
                <a:off x="5398345" y="2384188"/>
                <a:ext cx="501582" cy="416441"/>
                <a:chOff x="6008551" y="5501800"/>
                <a:chExt cx="501582" cy="416441"/>
              </a:xfrm>
            </p:grpSpPr>
            <p:grpSp>
              <p:nvGrpSpPr>
                <p:cNvPr id="319" name="Group 318"/>
                <p:cNvGrpSpPr/>
                <p:nvPr/>
              </p:nvGrpSpPr>
              <p:grpSpPr>
                <a:xfrm rot="16200000">
                  <a:off x="6051058" y="5459293"/>
                  <a:ext cx="416441" cy="501456"/>
                  <a:chOff x="2028574" y="3613030"/>
                  <a:chExt cx="416441" cy="501456"/>
                </a:xfrm>
              </p:grpSpPr>
              <p:cxnSp>
                <p:nvCxnSpPr>
                  <p:cNvPr id="328" name="Straight Connector 327"/>
                  <p:cNvCxnSpPr/>
                  <p:nvPr/>
                </p:nvCxnSpPr>
                <p:spPr>
                  <a:xfrm rot="16200000" flipV="1">
                    <a:off x="2236795" y="3748602"/>
                    <a:ext cx="0" cy="41644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1" name="Oval 330"/>
                  <p:cNvSpPr/>
                  <p:nvPr/>
                </p:nvSpPr>
                <p:spPr>
                  <a:xfrm rot="16200000">
                    <a:off x="2096089" y="3613030"/>
                    <a:ext cx="238859" cy="23885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en-GB" sz="600" dirty="0">
                        <a:solidFill>
                          <a:schemeClr val="tx1"/>
                        </a:solidFill>
                      </a:rPr>
                      <a:t>PT</a:t>
                    </a:r>
                  </a:p>
                </p:txBody>
              </p:sp>
              <p:cxnSp>
                <p:nvCxnSpPr>
                  <p:cNvPr id="332" name="Straight Connector 331"/>
                  <p:cNvCxnSpPr>
                    <a:stCxn id="331" idx="2"/>
                  </p:cNvCxnSpPr>
                  <p:nvPr/>
                </p:nvCxnSpPr>
                <p:spPr>
                  <a:xfrm rot="16200000" flipH="1">
                    <a:off x="2084222" y="3983187"/>
                    <a:ext cx="262596" cy="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0" name="Straight Connector 319"/>
                <p:cNvCxnSpPr/>
                <p:nvPr/>
              </p:nvCxnSpPr>
              <p:spPr>
                <a:xfrm rot="10800000">
                  <a:off x="6510132" y="5622768"/>
                  <a:ext cx="1" cy="220030"/>
                </a:xfrm>
                <a:prstGeom prst="line">
                  <a:avLst/>
                </a:prstGeom>
                <a:ln w="12700">
                  <a:solidFill>
                    <a:srgbClr val="E632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71" name="Straight Connector 370"/>
            <p:cNvCxnSpPr>
              <a:stCxn id="455" idx="2"/>
            </p:cNvCxnSpPr>
            <p:nvPr/>
          </p:nvCxnSpPr>
          <p:spPr>
            <a:xfrm flipH="1">
              <a:off x="5212021" y="2838360"/>
              <a:ext cx="193811" cy="0"/>
            </a:xfrm>
            <a:prstGeom prst="line">
              <a:avLst/>
            </a:prstGeom>
            <a:noFill/>
            <a:ln w="63500"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60" name="Straight Connector 459"/>
            <p:cNvCxnSpPr>
              <a:stCxn id="455" idx="2"/>
            </p:cNvCxnSpPr>
            <p:nvPr/>
          </p:nvCxnSpPr>
          <p:spPr>
            <a:xfrm flipH="1">
              <a:off x="5041244" y="2838360"/>
              <a:ext cx="364588" cy="0"/>
            </a:xfrm>
            <a:prstGeom prst="line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57" name="Straight Connector 456"/>
            <p:cNvCxnSpPr>
              <a:stCxn id="455" idx="0"/>
            </p:cNvCxnSpPr>
            <p:nvPr/>
          </p:nvCxnSpPr>
          <p:spPr>
            <a:xfrm flipV="1">
              <a:off x="5902649" y="2043801"/>
              <a:ext cx="1" cy="297743"/>
            </a:xfrm>
            <a:prstGeom prst="line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  <a:tailEnd type="triangle" w="sm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55" name="Arc 454"/>
            <p:cNvSpPr/>
            <p:nvPr/>
          </p:nvSpPr>
          <p:spPr>
            <a:xfrm rot="5400000">
              <a:off x="4909016" y="1844728"/>
              <a:ext cx="993633" cy="993633"/>
            </a:xfrm>
            <a:prstGeom prst="arc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145657" y="2334249"/>
              <a:ext cx="1885221" cy="1723335"/>
              <a:chOff x="7244027" y="2701232"/>
              <a:chExt cx="1885221" cy="1723335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7244027" y="4153768"/>
                <a:ext cx="1856457" cy="270799"/>
                <a:chOff x="7244027" y="4153768"/>
                <a:chExt cx="1856457" cy="270799"/>
              </a:xfrm>
            </p:grpSpPr>
            <p:cxnSp>
              <p:nvCxnSpPr>
                <p:cNvPr id="46" name="Straight Connector 45"/>
                <p:cNvCxnSpPr>
                  <a:stCxn id="327" idx="1"/>
                  <a:endCxn id="327" idx="3"/>
                </p:cNvCxnSpPr>
                <p:nvPr/>
              </p:nvCxnSpPr>
              <p:spPr>
                <a:xfrm>
                  <a:off x="7244027" y="4153768"/>
                  <a:ext cx="363908" cy="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7" name="Straight Connector 376"/>
                <p:cNvCxnSpPr/>
                <p:nvPr/>
              </p:nvCxnSpPr>
              <p:spPr>
                <a:xfrm>
                  <a:off x="8736576" y="4424567"/>
                  <a:ext cx="363908" cy="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8" name="Straight Connector 217"/>
              <p:cNvCxnSpPr/>
              <p:nvPr/>
            </p:nvCxnSpPr>
            <p:spPr>
              <a:xfrm>
                <a:off x="8892480" y="2701232"/>
                <a:ext cx="236768" cy="0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0" name="Rectangle 379"/>
            <p:cNvSpPr/>
            <p:nvPr/>
          </p:nvSpPr>
          <p:spPr>
            <a:xfrm>
              <a:off x="2625006" y="3143307"/>
              <a:ext cx="3426474" cy="3988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1" name="TextBox 380"/>
            <p:cNvSpPr txBox="1"/>
            <p:nvPr/>
          </p:nvSpPr>
          <p:spPr>
            <a:xfrm flipH="1">
              <a:off x="2536419" y="3497381"/>
              <a:ext cx="52610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/>
                </a:rPr>
                <a:t>LHC tunnel</a:t>
              </a:r>
            </a:p>
          </p:txBody>
        </p:sp>
        <p:sp>
          <p:nvSpPr>
            <p:cNvPr id="383" name="TextBox 382"/>
            <p:cNvSpPr txBox="1"/>
            <p:nvPr/>
          </p:nvSpPr>
          <p:spPr>
            <a:xfrm flipH="1">
              <a:off x="2540435" y="3016473"/>
              <a:ext cx="75854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/>
                </a:rPr>
                <a:t>UR: Service tunnel</a:t>
              </a:r>
            </a:p>
          </p:txBody>
        </p:sp>
        <p:grpSp>
          <p:nvGrpSpPr>
            <p:cNvPr id="388" name="Group 387"/>
            <p:cNvGrpSpPr/>
            <p:nvPr/>
          </p:nvGrpSpPr>
          <p:grpSpPr>
            <a:xfrm>
              <a:off x="2000990" y="3401172"/>
              <a:ext cx="539445" cy="111811"/>
              <a:chOff x="5099359" y="3672657"/>
              <a:chExt cx="539445" cy="236442"/>
            </a:xfrm>
          </p:grpSpPr>
          <p:sp>
            <p:nvSpPr>
              <p:cNvPr id="389" name="Rectangle 388"/>
              <p:cNvSpPr/>
              <p:nvPr/>
            </p:nvSpPr>
            <p:spPr>
              <a:xfrm>
                <a:off x="5099359" y="3672657"/>
                <a:ext cx="522886" cy="2364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91" name="Straight Connector 390"/>
              <p:cNvCxnSpPr/>
              <p:nvPr/>
            </p:nvCxnSpPr>
            <p:spPr>
              <a:xfrm>
                <a:off x="5124788" y="3672657"/>
                <a:ext cx="514016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Straight Connector 391"/>
              <p:cNvCxnSpPr/>
              <p:nvPr/>
            </p:nvCxnSpPr>
            <p:spPr>
              <a:xfrm>
                <a:off x="5124788" y="3909099"/>
                <a:ext cx="514016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3" name="TextBox 392"/>
            <p:cNvSpPr txBox="1"/>
            <p:nvPr/>
          </p:nvSpPr>
          <p:spPr>
            <a:xfrm flipH="1">
              <a:off x="2542064" y="3253295"/>
              <a:ext cx="88357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/>
                </a:rPr>
                <a:t>UL: Transverse tunnel</a:t>
              </a:r>
            </a:p>
          </p:txBody>
        </p:sp>
      </p:grp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024919"/>
              </p:ext>
            </p:extLst>
          </p:nvPr>
        </p:nvGraphicFramePr>
        <p:xfrm>
          <a:off x="1362549" y="4533715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1875872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92411057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604457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Item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Volume [m3]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Remark 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0258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DFX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44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/>
                        <a:t>DSHx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164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DFHx1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22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DFHx2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510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DFH </a:t>
                      </a:r>
                      <a:r>
                        <a:rPr lang="en-GB" sz="1400" dirty="0" err="1"/>
                        <a:t>flex.line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13681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358709" y="1689967"/>
            <a:ext cx="1136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Vac.barriers</a:t>
            </a:r>
            <a:endParaRPr lang="fr-FR" sz="1400" dirty="0"/>
          </a:p>
        </p:txBody>
      </p:sp>
      <p:cxnSp>
        <p:nvCxnSpPr>
          <p:cNvPr id="284" name="Straight Connector 283"/>
          <p:cNvCxnSpPr/>
          <p:nvPr/>
        </p:nvCxnSpPr>
        <p:spPr>
          <a:xfrm rot="5400000">
            <a:off x="7187513" y="1870767"/>
            <a:ext cx="266245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19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20" y="92533"/>
            <a:ext cx="8544015" cy="540000"/>
          </a:xfrm>
        </p:spPr>
        <p:txBody>
          <a:bodyPr/>
          <a:lstStyle/>
          <a:p>
            <a:pPr algn="l"/>
            <a:r>
              <a:rPr lang="en-GB" dirty="0"/>
              <a:t>Helium volumes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711" y="691086"/>
            <a:ext cx="8479292" cy="765139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4 independent insulation vacuum per cold powering chain</a:t>
            </a:r>
          </a:p>
          <a:p>
            <a:r>
              <a:rPr lang="en-GB" dirty="0"/>
              <a:t>Each equipped with pressure gauge, pumping port (static), pressure relief plate</a:t>
            </a:r>
          </a:p>
          <a:p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999416" y="1342868"/>
            <a:ext cx="5854806" cy="2941963"/>
            <a:chOff x="899295" y="1843540"/>
            <a:chExt cx="5206605" cy="2795064"/>
          </a:xfrm>
        </p:grpSpPr>
        <p:sp>
          <p:nvSpPr>
            <p:cNvPr id="370" name="Arc 369"/>
            <p:cNvSpPr/>
            <p:nvPr/>
          </p:nvSpPr>
          <p:spPr>
            <a:xfrm rot="5400000">
              <a:off x="4904577" y="1843540"/>
              <a:ext cx="993633" cy="993633"/>
            </a:xfrm>
            <a:prstGeom prst="arc">
              <a:avLst/>
            </a:prstGeom>
            <a:noFill/>
            <a:ln w="63500"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9" name="Freeform 348"/>
            <p:cNvSpPr/>
            <p:nvPr/>
          </p:nvSpPr>
          <p:spPr>
            <a:xfrm flipH="1">
              <a:off x="2338601" y="2832224"/>
              <a:ext cx="520889" cy="612977"/>
            </a:xfrm>
            <a:custGeom>
              <a:avLst/>
              <a:gdLst>
                <a:gd name="connsiteX0" fmla="*/ 0 w 520889"/>
                <a:gd name="connsiteY0" fmla="*/ 12476 h 612977"/>
                <a:gd name="connsiteX1" fmla="*/ 354842 w 520889"/>
                <a:gd name="connsiteY1" fmla="*/ 12476 h 612977"/>
                <a:gd name="connsiteX2" fmla="*/ 498144 w 520889"/>
                <a:gd name="connsiteY2" fmla="*/ 142130 h 612977"/>
                <a:gd name="connsiteX3" fmla="*/ 518615 w 520889"/>
                <a:gd name="connsiteY3" fmla="*/ 612977 h 612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889" h="612977">
                  <a:moveTo>
                    <a:pt x="0" y="12476"/>
                  </a:moveTo>
                  <a:cubicBezTo>
                    <a:pt x="135909" y="1671"/>
                    <a:pt x="271818" y="-9133"/>
                    <a:pt x="354842" y="12476"/>
                  </a:cubicBezTo>
                  <a:cubicBezTo>
                    <a:pt x="437866" y="34085"/>
                    <a:pt x="470849" y="42047"/>
                    <a:pt x="498144" y="142130"/>
                  </a:cubicBezTo>
                  <a:cubicBezTo>
                    <a:pt x="525440" y="242214"/>
                    <a:pt x="522027" y="427595"/>
                    <a:pt x="518615" y="612977"/>
                  </a:cubicBezTo>
                </a:path>
              </a:pathLst>
            </a:custGeom>
            <a:noFill/>
            <a:ln w="1016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1" name="Freeform 350"/>
            <p:cNvSpPr/>
            <p:nvPr/>
          </p:nvSpPr>
          <p:spPr>
            <a:xfrm flipH="1">
              <a:off x="2338601" y="2829740"/>
              <a:ext cx="520889" cy="612977"/>
            </a:xfrm>
            <a:custGeom>
              <a:avLst/>
              <a:gdLst>
                <a:gd name="connsiteX0" fmla="*/ 0 w 520889"/>
                <a:gd name="connsiteY0" fmla="*/ 12476 h 612977"/>
                <a:gd name="connsiteX1" fmla="*/ 354842 w 520889"/>
                <a:gd name="connsiteY1" fmla="*/ 12476 h 612977"/>
                <a:gd name="connsiteX2" fmla="*/ 498144 w 520889"/>
                <a:gd name="connsiteY2" fmla="*/ 142130 h 612977"/>
                <a:gd name="connsiteX3" fmla="*/ 518615 w 520889"/>
                <a:gd name="connsiteY3" fmla="*/ 612977 h 612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889" h="612977">
                  <a:moveTo>
                    <a:pt x="0" y="12476"/>
                  </a:moveTo>
                  <a:cubicBezTo>
                    <a:pt x="135909" y="1671"/>
                    <a:pt x="271818" y="-9133"/>
                    <a:pt x="354842" y="12476"/>
                  </a:cubicBezTo>
                  <a:cubicBezTo>
                    <a:pt x="437866" y="34085"/>
                    <a:pt x="470849" y="42047"/>
                    <a:pt x="498144" y="142130"/>
                  </a:cubicBezTo>
                  <a:cubicBezTo>
                    <a:pt x="525440" y="242214"/>
                    <a:pt x="522027" y="427595"/>
                    <a:pt x="518615" y="612977"/>
                  </a:cubicBezTo>
                </a:path>
              </a:pathLst>
            </a:custGeom>
            <a:noFill/>
            <a:ln w="508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599714" y="4213310"/>
              <a:ext cx="436555" cy="425294"/>
            </a:xfrm>
            <a:prstGeom prst="rect">
              <a:avLst/>
            </a:prstGeom>
            <a:solidFill>
              <a:srgbClr val="F0008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5" name="Rounded Rectangle 284"/>
            <p:cNvSpPr/>
            <p:nvPr/>
          </p:nvSpPr>
          <p:spPr>
            <a:xfrm>
              <a:off x="3213763" y="3910280"/>
              <a:ext cx="1561615" cy="395997"/>
            </a:xfrm>
            <a:prstGeom prst="roundRect">
              <a:avLst/>
            </a:prstGeom>
            <a:solidFill>
              <a:srgbClr val="FFFF00"/>
            </a:solidFill>
            <a:ln w="6350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2336433" y="3480073"/>
              <a:ext cx="886172" cy="642491"/>
            </a:xfrm>
            <a:custGeom>
              <a:avLst/>
              <a:gdLst>
                <a:gd name="connsiteX0" fmla="*/ 2606 w 761219"/>
                <a:gd name="connsiteY0" fmla="*/ 0 h 551898"/>
                <a:gd name="connsiteX1" fmla="*/ 2606 w 761219"/>
                <a:gd name="connsiteY1" fmla="*/ 189654 h 551898"/>
                <a:gd name="connsiteX2" fmla="*/ 29699 w 761219"/>
                <a:gd name="connsiteY2" fmla="*/ 298027 h 551898"/>
                <a:gd name="connsiteX3" fmla="*/ 110979 w 761219"/>
                <a:gd name="connsiteY3" fmla="*/ 406400 h 551898"/>
                <a:gd name="connsiteX4" fmla="*/ 259992 w 761219"/>
                <a:gd name="connsiteY4" fmla="*/ 514774 h 551898"/>
                <a:gd name="connsiteX5" fmla="*/ 449646 w 761219"/>
                <a:gd name="connsiteY5" fmla="*/ 548640 h 551898"/>
                <a:gd name="connsiteX6" fmla="*/ 761219 w 761219"/>
                <a:gd name="connsiteY6" fmla="*/ 548640 h 551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219" h="551898">
                  <a:moveTo>
                    <a:pt x="2606" y="0"/>
                  </a:moveTo>
                  <a:cubicBezTo>
                    <a:pt x="348" y="69991"/>
                    <a:pt x="-1909" y="139983"/>
                    <a:pt x="2606" y="189654"/>
                  </a:cubicBezTo>
                  <a:cubicBezTo>
                    <a:pt x="7121" y="239325"/>
                    <a:pt x="11637" y="261903"/>
                    <a:pt x="29699" y="298027"/>
                  </a:cubicBezTo>
                  <a:cubicBezTo>
                    <a:pt x="47761" y="334151"/>
                    <a:pt x="72597" y="370276"/>
                    <a:pt x="110979" y="406400"/>
                  </a:cubicBezTo>
                  <a:cubicBezTo>
                    <a:pt x="149361" y="442525"/>
                    <a:pt x="203548" y="491067"/>
                    <a:pt x="259992" y="514774"/>
                  </a:cubicBezTo>
                  <a:cubicBezTo>
                    <a:pt x="316436" y="538481"/>
                    <a:pt x="366108" y="542996"/>
                    <a:pt x="449646" y="548640"/>
                  </a:cubicBezTo>
                  <a:cubicBezTo>
                    <a:pt x="533184" y="554284"/>
                    <a:pt x="647201" y="551462"/>
                    <a:pt x="761219" y="548640"/>
                  </a:cubicBezTo>
                </a:path>
              </a:pathLst>
            </a:custGeom>
            <a:noFill/>
            <a:ln w="1143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899295" y="4359021"/>
              <a:ext cx="4704107" cy="100624"/>
              <a:chOff x="5801794" y="4942328"/>
              <a:chExt cx="2974208" cy="97533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5803628" y="4942328"/>
                <a:ext cx="2972374" cy="9753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 flipH="1">
                <a:off x="5801794" y="4991095"/>
                <a:ext cx="2972374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5732050" y="3973283"/>
              <a:ext cx="213457" cy="249500"/>
              <a:chOff x="8893697" y="4453974"/>
              <a:chExt cx="182142" cy="212898"/>
            </a:xfrm>
          </p:grpSpPr>
          <p:sp>
            <p:nvSpPr>
              <p:cNvPr id="286" name="Rectangle 285"/>
              <p:cNvSpPr/>
              <p:nvPr/>
            </p:nvSpPr>
            <p:spPr>
              <a:xfrm>
                <a:off x="8893697" y="4550466"/>
                <a:ext cx="182142" cy="116406"/>
              </a:xfrm>
              <a:prstGeom prst="rect">
                <a:avLst/>
              </a:prstGeom>
              <a:solidFill>
                <a:srgbClr val="F0008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8893697" y="4453974"/>
                <a:ext cx="182142" cy="182142"/>
              </a:xfrm>
              <a:prstGeom prst="ellipse">
                <a:avLst/>
              </a:prstGeom>
              <a:solidFill>
                <a:srgbClr val="F0008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9" name="Freeform 38"/>
            <p:cNvSpPr/>
            <p:nvPr/>
          </p:nvSpPr>
          <p:spPr>
            <a:xfrm>
              <a:off x="4774479" y="4133063"/>
              <a:ext cx="898170" cy="216227"/>
            </a:xfrm>
            <a:custGeom>
              <a:avLst/>
              <a:gdLst>
                <a:gd name="connsiteX0" fmla="*/ 733425 w 771525"/>
                <a:gd name="connsiteY0" fmla="*/ 185738 h 185738"/>
                <a:gd name="connsiteX1" fmla="*/ 609600 w 771525"/>
                <a:gd name="connsiteY1" fmla="*/ 126206 h 185738"/>
                <a:gd name="connsiteX2" fmla="*/ 0 w 771525"/>
                <a:gd name="connsiteY2" fmla="*/ 126206 h 185738"/>
                <a:gd name="connsiteX3" fmla="*/ 0 w 771525"/>
                <a:gd name="connsiteY3" fmla="*/ 0 h 185738"/>
                <a:gd name="connsiteX4" fmla="*/ 616744 w 771525"/>
                <a:gd name="connsiteY4" fmla="*/ 0 h 185738"/>
                <a:gd name="connsiteX5" fmla="*/ 771525 w 771525"/>
                <a:gd name="connsiteY5" fmla="*/ 71438 h 185738"/>
                <a:gd name="connsiteX6" fmla="*/ 733425 w 771525"/>
                <a:gd name="connsiteY6" fmla="*/ 185738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1525" h="185738">
                  <a:moveTo>
                    <a:pt x="733425" y="185738"/>
                  </a:moveTo>
                  <a:lnTo>
                    <a:pt x="609600" y="126206"/>
                  </a:lnTo>
                  <a:lnTo>
                    <a:pt x="0" y="126206"/>
                  </a:lnTo>
                  <a:lnTo>
                    <a:pt x="0" y="0"/>
                  </a:lnTo>
                  <a:lnTo>
                    <a:pt x="616744" y="0"/>
                  </a:lnTo>
                  <a:lnTo>
                    <a:pt x="771525" y="71438"/>
                  </a:lnTo>
                  <a:lnTo>
                    <a:pt x="733425" y="185738"/>
                  </a:lnTo>
                  <a:close/>
                </a:path>
              </a:pathLst>
            </a:custGeom>
            <a:solidFill>
              <a:srgbClr val="F0008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Freeform 287"/>
            <p:cNvSpPr/>
            <p:nvPr/>
          </p:nvSpPr>
          <p:spPr>
            <a:xfrm>
              <a:off x="2336433" y="3477672"/>
              <a:ext cx="886172" cy="642491"/>
            </a:xfrm>
            <a:custGeom>
              <a:avLst/>
              <a:gdLst>
                <a:gd name="connsiteX0" fmla="*/ 2606 w 761219"/>
                <a:gd name="connsiteY0" fmla="*/ 0 h 551898"/>
                <a:gd name="connsiteX1" fmla="*/ 2606 w 761219"/>
                <a:gd name="connsiteY1" fmla="*/ 189654 h 551898"/>
                <a:gd name="connsiteX2" fmla="*/ 29699 w 761219"/>
                <a:gd name="connsiteY2" fmla="*/ 298027 h 551898"/>
                <a:gd name="connsiteX3" fmla="*/ 110979 w 761219"/>
                <a:gd name="connsiteY3" fmla="*/ 406400 h 551898"/>
                <a:gd name="connsiteX4" fmla="*/ 259992 w 761219"/>
                <a:gd name="connsiteY4" fmla="*/ 514774 h 551898"/>
                <a:gd name="connsiteX5" fmla="*/ 449646 w 761219"/>
                <a:gd name="connsiteY5" fmla="*/ 548640 h 551898"/>
                <a:gd name="connsiteX6" fmla="*/ 761219 w 761219"/>
                <a:gd name="connsiteY6" fmla="*/ 548640 h 551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219" h="551898">
                  <a:moveTo>
                    <a:pt x="2606" y="0"/>
                  </a:moveTo>
                  <a:cubicBezTo>
                    <a:pt x="348" y="69991"/>
                    <a:pt x="-1909" y="139983"/>
                    <a:pt x="2606" y="189654"/>
                  </a:cubicBezTo>
                  <a:cubicBezTo>
                    <a:pt x="7121" y="239325"/>
                    <a:pt x="11637" y="261903"/>
                    <a:pt x="29699" y="298027"/>
                  </a:cubicBezTo>
                  <a:cubicBezTo>
                    <a:pt x="47761" y="334151"/>
                    <a:pt x="72597" y="370276"/>
                    <a:pt x="110979" y="406400"/>
                  </a:cubicBezTo>
                  <a:cubicBezTo>
                    <a:pt x="149361" y="442525"/>
                    <a:pt x="203548" y="491067"/>
                    <a:pt x="259992" y="514774"/>
                  </a:cubicBezTo>
                  <a:cubicBezTo>
                    <a:pt x="316436" y="538481"/>
                    <a:pt x="366108" y="542996"/>
                    <a:pt x="449646" y="548640"/>
                  </a:cubicBezTo>
                  <a:cubicBezTo>
                    <a:pt x="533184" y="554284"/>
                    <a:pt x="647201" y="551462"/>
                    <a:pt x="761219" y="548640"/>
                  </a:cubicBezTo>
                </a:path>
              </a:pathLst>
            </a:custGeom>
            <a:noFill/>
            <a:ln w="57150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956044" y="4293388"/>
              <a:ext cx="80225" cy="2858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GB" sz="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MBXF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771707" y="4199595"/>
              <a:ext cx="1183698" cy="138607"/>
            </a:xfrm>
            <a:custGeom>
              <a:avLst/>
              <a:gdLst>
                <a:gd name="connsiteX0" fmla="*/ 1016793 w 1016793"/>
                <a:gd name="connsiteY0" fmla="*/ 119063 h 119063"/>
                <a:gd name="connsiteX1" fmla="*/ 828675 w 1016793"/>
                <a:gd name="connsiteY1" fmla="*/ 119063 h 119063"/>
                <a:gd name="connsiteX2" fmla="*/ 614362 w 1016793"/>
                <a:gd name="connsiteY2" fmla="*/ 0 h 119063"/>
                <a:gd name="connsiteX3" fmla="*/ 0 w 1016793"/>
                <a:gd name="connsiteY3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793" h="119063">
                  <a:moveTo>
                    <a:pt x="1016793" y="119063"/>
                  </a:moveTo>
                  <a:lnTo>
                    <a:pt x="828675" y="119063"/>
                  </a:lnTo>
                  <a:lnTo>
                    <a:pt x="614362" y="0"/>
                  </a:lnTo>
                  <a:lnTo>
                    <a:pt x="0" y="0"/>
                  </a:lnTo>
                </a:path>
              </a:pathLst>
            </a:custGeom>
            <a:noFill/>
            <a:ln w="69850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314185" y="4045656"/>
              <a:ext cx="1405710" cy="10632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3314185" y="4151978"/>
              <a:ext cx="1405710" cy="11061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7" name="Straight Connector 46"/>
            <p:cNvCxnSpPr/>
            <p:nvPr/>
          </p:nvCxnSpPr>
          <p:spPr>
            <a:xfrm flipH="1">
              <a:off x="3218584" y="4117354"/>
              <a:ext cx="251484" cy="109"/>
            </a:xfrm>
            <a:prstGeom prst="line">
              <a:avLst/>
            </a:prstGeom>
            <a:ln w="5715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Oval 291"/>
            <p:cNvSpPr/>
            <p:nvPr/>
          </p:nvSpPr>
          <p:spPr>
            <a:xfrm>
              <a:off x="4220884" y="3703960"/>
              <a:ext cx="213457" cy="21345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3" name="TextBox 312"/>
            <p:cNvSpPr txBox="1"/>
            <p:nvPr/>
          </p:nvSpPr>
          <p:spPr>
            <a:xfrm flipH="1">
              <a:off x="5653554" y="4376669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b="1" dirty="0">
                  <a:solidFill>
                    <a:prstClr val="black"/>
                  </a:solidFill>
                  <a:latin typeface="Calibri" panose="020F0502020204030204"/>
                </a:rPr>
                <a:t>D1</a:t>
              </a:r>
            </a:p>
          </p:txBody>
        </p:sp>
        <p:sp>
          <p:nvSpPr>
            <p:cNvPr id="314" name="TextBox 313"/>
            <p:cNvSpPr txBox="1"/>
            <p:nvPr/>
          </p:nvSpPr>
          <p:spPr>
            <a:xfrm flipH="1">
              <a:off x="3415590" y="3872917"/>
              <a:ext cx="30809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DFX</a:t>
              </a:r>
            </a:p>
          </p:txBody>
        </p:sp>
        <p:sp>
          <p:nvSpPr>
            <p:cNvPr id="315" name="TextBox 314"/>
            <p:cNvSpPr txBox="1"/>
            <p:nvPr/>
          </p:nvSpPr>
          <p:spPr>
            <a:xfrm flipH="1">
              <a:off x="2355933" y="3607444"/>
              <a:ext cx="34977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 err="1">
                  <a:solidFill>
                    <a:prstClr val="black"/>
                  </a:solidFill>
                  <a:latin typeface="Calibri" panose="020F0502020204030204"/>
                </a:rPr>
                <a:t>DSHx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325" name="Group 324"/>
            <p:cNvGrpSpPr/>
            <p:nvPr/>
          </p:nvGrpSpPr>
          <p:grpSpPr>
            <a:xfrm>
              <a:off x="5339100" y="3518620"/>
              <a:ext cx="766800" cy="323165"/>
              <a:chOff x="8107995" y="3698420"/>
              <a:chExt cx="658679" cy="27759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8107995" y="3757723"/>
                <a:ext cx="10231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2" name="TextBox 321"/>
              <p:cNvSpPr txBox="1"/>
              <p:nvPr/>
            </p:nvSpPr>
            <p:spPr>
              <a:xfrm flipH="1">
                <a:off x="8159153" y="3698420"/>
                <a:ext cx="607521" cy="2775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GB" sz="500" dirty="0">
                    <a:solidFill>
                      <a:schemeClr val="tx2"/>
                    </a:solidFill>
                    <a:latin typeface="Calibri" panose="020F0502020204030204"/>
                  </a:rPr>
                  <a:t>Superfluid @ 1.9K</a:t>
                </a:r>
              </a:p>
              <a:p>
                <a:pPr defTabSz="685800"/>
                <a:r>
                  <a:rPr lang="en-GB" sz="500" dirty="0">
                    <a:solidFill>
                      <a:schemeClr val="tx2"/>
                    </a:solidFill>
                    <a:latin typeface="Calibri" panose="020F0502020204030204"/>
                  </a:rPr>
                  <a:t>Liquid He @ 4.5 K</a:t>
                </a:r>
              </a:p>
              <a:p>
                <a:pPr defTabSz="685800"/>
                <a:r>
                  <a:rPr lang="en-GB" sz="500" dirty="0">
                    <a:solidFill>
                      <a:schemeClr val="tx2"/>
                    </a:solidFill>
                    <a:latin typeface="Calibri" panose="020F0502020204030204"/>
                  </a:rPr>
                  <a:t>Gaseous He @ 4.5 K</a:t>
                </a:r>
              </a:p>
            </p:txBody>
          </p:sp>
          <p:sp>
            <p:nvSpPr>
              <p:cNvPr id="323" name="Rectangle 322"/>
              <p:cNvSpPr/>
              <p:nvPr/>
            </p:nvSpPr>
            <p:spPr>
              <a:xfrm>
                <a:off x="8107995" y="3835136"/>
                <a:ext cx="102315" cy="45719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4" name="Rectangle 323"/>
              <p:cNvSpPr/>
              <p:nvPr/>
            </p:nvSpPr>
            <p:spPr>
              <a:xfrm>
                <a:off x="8107995" y="3911837"/>
                <a:ext cx="102315" cy="45719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6" name="TextBox 325"/>
            <p:cNvSpPr txBox="1"/>
            <p:nvPr/>
          </p:nvSpPr>
          <p:spPr>
            <a:xfrm>
              <a:off x="5653554" y="3949846"/>
              <a:ext cx="363908" cy="22801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971209"/>
                </a:avLst>
              </a:prstTxWarp>
              <a:spAutoFit/>
            </a:bodyPr>
            <a:lstStyle/>
            <a:p>
              <a:pPr algn="ctr" defTabSz="685800"/>
              <a:r>
                <a:rPr lang="en-GB" sz="4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/>
                </a:rPr>
                <a:t>Jumper D1</a:t>
              </a:r>
            </a:p>
          </p:txBody>
        </p:sp>
        <p:sp>
          <p:nvSpPr>
            <p:cNvPr id="327" name="TextBox 326"/>
            <p:cNvSpPr txBox="1"/>
            <p:nvPr/>
          </p:nvSpPr>
          <p:spPr>
            <a:xfrm>
              <a:off x="4145657" y="3672779"/>
              <a:ext cx="363908" cy="22801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971209"/>
                </a:avLst>
              </a:prstTxWarp>
              <a:spAutoFit/>
            </a:bodyPr>
            <a:lstStyle/>
            <a:p>
              <a:pPr algn="ctr" defTabSz="685800"/>
              <a:r>
                <a:rPr lang="en-GB" sz="4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/>
                </a:rPr>
                <a:t>Jumper DFX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719895" y="4169259"/>
              <a:ext cx="63426" cy="9333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9" name="Rectangle 438"/>
            <p:cNvSpPr/>
            <p:nvPr/>
          </p:nvSpPr>
          <p:spPr>
            <a:xfrm>
              <a:off x="4725991" y="2599364"/>
              <a:ext cx="537138" cy="32878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/>
            </a:p>
          </p:txBody>
        </p:sp>
        <p:sp>
          <p:nvSpPr>
            <p:cNvPr id="440" name="Arc 439"/>
            <p:cNvSpPr/>
            <p:nvPr/>
          </p:nvSpPr>
          <p:spPr>
            <a:xfrm rot="5400000">
              <a:off x="5047724" y="2266857"/>
              <a:ext cx="409397" cy="409397"/>
            </a:xfrm>
            <a:prstGeom prst="arc">
              <a:avLst/>
            </a:prstGeom>
            <a:noFill/>
            <a:ln w="76200"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1" name="Rectangle 440"/>
            <p:cNvSpPr/>
            <p:nvPr/>
          </p:nvSpPr>
          <p:spPr>
            <a:xfrm>
              <a:off x="4819298" y="2671272"/>
              <a:ext cx="339816" cy="19588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2" name="Straight Connector 441"/>
            <p:cNvCxnSpPr>
              <a:endCxn id="443" idx="2"/>
            </p:cNvCxnSpPr>
            <p:nvPr/>
          </p:nvCxnSpPr>
          <p:spPr>
            <a:xfrm>
              <a:off x="4819299" y="2673730"/>
              <a:ext cx="432053" cy="2522"/>
            </a:xfrm>
            <a:prstGeom prst="line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43" name="Arc 442"/>
            <p:cNvSpPr/>
            <p:nvPr/>
          </p:nvSpPr>
          <p:spPr>
            <a:xfrm rot="5400000">
              <a:off x="5046655" y="2266857"/>
              <a:ext cx="409397" cy="409397"/>
            </a:xfrm>
            <a:prstGeom prst="arc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4" name="Rectangle 443"/>
            <p:cNvSpPr/>
            <p:nvPr/>
          </p:nvSpPr>
          <p:spPr>
            <a:xfrm>
              <a:off x="5394314" y="2255236"/>
              <a:ext cx="127662" cy="22486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5" name="Straight Arrow Connector 444"/>
            <p:cNvCxnSpPr/>
            <p:nvPr/>
          </p:nvCxnSpPr>
          <p:spPr>
            <a:xfrm flipH="1" flipV="1">
              <a:off x="5440890" y="1987319"/>
              <a:ext cx="2" cy="491522"/>
            </a:xfrm>
            <a:prstGeom prst="straightConnector1">
              <a:avLst/>
            </a:prstGeom>
            <a:ln w="12700">
              <a:solidFill>
                <a:schemeClr val="bg2">
                  <a:lumMod val="20000"/>
                  <a:lumOff val="80000"/>
                </a:schemeClr>
              </a:solidFill>
              <a:headEnd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6" name="Group 445"/>
            <p:cNvGrpSpPr/>
            <p:nvPr/>
          </p:nvGrpSpPr>
          <p:grpSpPr>
            <a:xfrm>
              <a:off x="5412484" y="2142941"/>
              <a:ext cx="51825" cy="49681"/>
              <a:chOff x="7156926" y="343515"/>
              <a:chExt cx="85539" cy="153801"/>
            </a:xfrm>
          </p:grpSpPr>
          <p:sp>
            <p:nvSpPr>
              <p:cNvPr id="447" name="Isosceles Triangle 446"/>
              <p:cNvSpPr/>
              <p:nvPr/>
            </p:nvSpPr>
            <p:spPr>
              <a:xfrm>
                <a:off x="7156926" y="419793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8" name="Isosceles Triangle 447"/>
              <p:cNvSpPr/>
              <p:nvPr/>
            </p:nvSpPr>
            <p:spPr>
              <a:xfrm rot="10800000">
                <a:off x="7156926" y="343515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38" name="Straight Connector 437"/>
            <p:cNvCxnSpPr/>
            <p:nvPr/>
          </p:nvCxnSpPr>
          <p:spPr>
            <a:xfrm>
              <a:off x="4046859" y="2840410"/>
              <a:ext cx="679132" cy="0"/>
            </a:xfrm>
            <a:prstGeom prst="line">
              <a:avLst/>
            </a:prstGeom>
            <a:noFill/>
            <a:ln w="1143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01" name="Rectangle 400"/>
            <p:cNvSpPr/>
            <p:nvPr/>
          </p:nvSpPr>
          <p:spPr>
            <a:xfrm>
              <a:off x="3509935" y="2605971"/>
              <a:ext cx="537138" cy="326267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"/>
            </a:p>
          </p:txBody>
        </p:sp>
        <p:sp>
          <p:nvSpPr>
            <p:cNvPr id="417" name="Arc 416"/>
            <p:cNvSpPr/>
            <p:nvPr/>
          </p:nvSpPr>
          <p:spPr>
            <a:xfrm rot="5400000">
              <a:off x="3831669" y="2273463"/>
              <a:ext cx="409397" cy="409397"/>
            </a:xfrm>
            <a:prstGeom prst="arc">
              <a:avLst/>
            </a:prstGeom>
            <a:noFill/>
            <a:ln w="76200"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7" name="Straight Connector 406"/>
            <p:cNvCxnSpPr/>
            <p:nvPr/>
          </p:nvCxnSpPr>
          <p:spPr>
            <a:xfrm>
              <a:off x="2839069" y="2840410"/>
              <a:ext cx="679132" cy="0"/>
            </a:xfrm>
            <a:prstGeom prst="line">
              <a:avLst/>
            </a:prstGeom>
            <a:noFill/>
            <a:ln w="1143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9" name="Straight Connector 408"/>
            <p:cNvCxnSpPr/>
            <p:nvPr/>
          </p:nvCxnSpPr>
          <p:spPr>
            <a:xfrm>
              <a:off x="2834232" y="2840410"/>
              <a:ext cx="2320189" cy="0"/>
            </a:xfrm>
            <a:prstGeom prst="line">
              <a:avLst/>
            </a:prstGeom>
            <a:noFill/>
            <a:ln w="635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13" name="Rectangle 412"/>
            <p:cNvSpPr/>
            <p:nvPr/>
          </p:nvSpPr>
          <p:spPr>
            <a:xfrm>
              <a:off x="3603243" y="2677878"/>
              <a:ext cx="339816" cy="19588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4" name="Straight Connector 413"/>
            <p:cNvCxnSpPr>
              <a:endCxn id="418" idx="2"/>
            </p:cNvCxnSpPr>
            <p:nvPr/>
          </p:nvCxnSpPr>
          <p:spPr>
            <a:xfrm>
              <a:off x="3603244" y="2680336"/>
              <a:ext cx="432053" cy="2522"/>
            </a:xfrm>
            <a:prstGeom prst="line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18" name="Arc 417"/>
            <p:cNvSpPr/>
            <p:nvPr/>
          </p:nvSpPr>
          <p:spPr>
            <a:xfrm rot="5400000">
              <a:off x="3830599" y="2273463"/>
              <a:ext cx="409397" cy="409397"/>
            </a:xfrm>
            <a:prstGeom prst="arc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0" name="Rectangle 419"/>
            <p:cNvSpPr/>
            <p:nvPr/>
          </p:nvSpPr>
          <p:spPr>
            <a:xfrm>
              <a:off x="4178258" y="2261842"/>
              <a:ext cx="127662" cy="22486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2" name="Straight Arrow Connector 421"/>
            <p:cNvCxnSpPr/>
            <p:nvPr/>
          </p:nvCxnSpPr>
          <p:spPr>
            <a:xfrm flipH="1" flipV="1">
              <a:off x="4224834" y="1993925"/>
              <a:ext cx="2" cy="491522"/>
            </a:xfrm>
            <a:prstGeom prst="straightConnector1">
              <a:avLst/>
            </a:prstGeom>
            <a:ln w="12700">
              <a:solidFill>
                <a:schemeClr val="bg2">
                  <a:lumMod val="20000"/>
                  <a:lumOff val="80000"/>
                </a:schemeClr>
              </a:solidFill>
              <a:headEnd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1" name="Group 430"/>
            <p:cNvGrpSpPr/>
            <p:nvPr/>
          </p:nvGrpSpPr>
          <p:grpSpPr>
            <a:xfrm>
              <a:off x="4196428" y="2149546"/>
              <a:ext cx="51825" cy="49681"/>
              <a:chOff x="7156926" y="343515"/>
              <a:chExt cx="85539" cy="153801"/>
            </a:xfrm>
          </p:grpSpPr>
          <p:sp>
            <p:nvSpPr>
              <p:cNvPr id="429" name="Isosceles Triangle 428"/>
              <p:cNvSpPr/>
              <p:nvPr/>
            </p:nvSpPr>
            <p:spPr>
              <a:xfrm>
                <a:off x="7156926" y="419793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0" name="Isosceles Triangle 429"/>
              <p:cNvSpPr/>
              <p:nvPr/>
            </p:nvSpPr>
            <p:spPr>
              <a:xfrm rot="10800000">
                <a:off x="7156926" y="343515"/>
                <a:ext cx="85539" cy="77523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01" name="TextBox 500"/>
            <p:cNvSpPr txBox="1"/>
            <p:nvPr/>
          </p:nvSpPr>
          <p:spPr>
            <a:xfrm>
              <a:off x="4242194" y="2227386"/>
              <a:ext cx="450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solidFill>
                    <a:schemeClr val="accent6">
                      <a:lumMod val="75000"/>
                    </a:schemeClr>
                  </a:solidFill>
                </a:rPr>
                <a:t>2 x 18 kA</a:t>
              </a:r>
            </a:p>
            <a:p>
              <a:r>
                <a:rPr lang="en-GB" sz="500" dirty="0">
                  <a:solidFill>
                    <a:schemeClr val="accent6">
                      <a:lumMod val="75000"/>
                    </a:schemeClr>
                  </a:solidFill>
                </a:rPr>
                <a:t>2 x 13 kA</a:t>
              </a:r>
            </a:p>
          </p:txBody>
        </p:sp>
        <p:sp>
          <p:nvSpPr>
            <p:cNvPr id="502" name="TextBox 501"/>
            <p:cNvSpPr txBox="1"/>
            <p:nvPr/>
          </p:nvSpPr>
          <p:spPr>
            <a:xfrm>
              <a:off x="5434407" y="2063404"/>
              <a:ext cx="450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solidFill>
                    <a:schemeClr val="accent6">
                      <a:lumMod val="75000"/>
                    </a:schemeClr>
                  </a:solidFill>
                </a:rPr>
                <a:t>3 x 7 kA</a:t>
              </a:r>
            </a:p>
            <a:p>
              <a:r>
                <a:rPr lang="en-GB" sz="500" dirty="0">
                  <a:solidFill>
                    <a:schemeClr val="accent6">
                      <a:lumMod val="75000"/>
                    </a:schemeClr>
                  </a:solidFill>
                </a:rPr>
                <a:t>12 x 2 kA</a:t>
              </a:r>
            </a:p>
          </p:txBody>
        </p:sp>
        <p:sp>
          <p:nvSpPr>
            <p:cNvPr id="531" name="TextBox 530"/>
            <p:cNvSpPr txBox="1"/>
            <p:nvPr/>
          </p:nvSpPr>
          <p:spPr>
            <a:xfrm flipH="1">
              <a:off x="3426362" y="2460961"/>
              <a:ext cx="3882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DFHx1</a:t>
              </a:r>
            </a:p>
          </p:txBody>
        </p:sp>
        <p:sp>
          <p:nvSpPr>
            <p:cNvPr id="532" name="TextBox 531"/>
            <p:cNvSpPr txBox="1"/>
            <p:nvPr/>
          </p:nvSpPr>
          <p:spPr>
            <a:xfrm flipH="1">
              <a:off x="2789539" y="2626405"/>
              <a:ext cx="34977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 err="1">
                  <a:solidFill>
                    <a:prstClr val="black"/>
                  </a:solidFill>
                  <a:latin typeface="Calibri" panose="020F0502020204030204"/>
                </a:rPr>
                <a:t>DSHx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33" name="TextBox 532"/>
            <p:cNvSpPr txBox="1"/>
            <p:nvPr/>
          </p:nvSpPr>
          <p:spPr>
            <a:xfrm flipH="1">
              <a:off x="4632473" y="2448220"/>
              <a:ext cx="3882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DFHx2</a:t>
              </a:r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4220884" y="3817042"/>
              <a:ext cx="213457" cy="13641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5" name="Straight Connector 384"/>
            <p:cNvCxnSpPr/>
            <p:nvPr/>
          </p:nvCxnSpPr>
          <p:spPr>
            <a:xfrm flipV="1">
              <a:off x="4771707" y="4003564"/>
              <a:ext cx="0" cy="300814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/>
            <p:cNvCxnSpPr/>
            <p:nvPr/>
          </p:nvCxnSpPr>
          <p:spPr>
            <a:xfrm flipV="1">
              <a:off x="3222605" y="3970625"/>
              <a:ext cx="0" cy="300814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Straight Connector 402"/>
            <p:cNvCxnSpPr/>
            <p:nvPr/>
          </p:nvCxnSpPr>
          <p:spPr>
            <a:xfrm flipV="1">
              <a:off x="3516426" y="2645628"/>
              <a:ext cx="0" cy="300814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0" name="Group 269"/>
            <p:cNvGrpSpPr/>
            <p:nvPr/>
          </p:nvGrpSpPr>
          <p:grpSpPr>
            <a:xfrm>
              <a:off x="4577274" y="3549349"/>
              <a:ext cx="342923" cy="371333"/>
              <a:chOff x="5398345" y="2257492"/>
              <a:chExt cx="501582" cy="543137"/>
            </a:xfrm>
          </p:grpSpPr>
          <p:grpSp>
            <p:nvGrpSpPr>
              <p:cNvPr id="271" name="Group 270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278" name="Straight Connector 277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9" name="Straight Connector 278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80" name="Freeform 279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GB" sz="600" kern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281" name="Straight Connector 280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72" name="Group 271"/>
              <p:cNvGrpSpPr/>
              <p:nvPr/>
            </p:nvGrpSpPr>
            <p:grpSpPr>
              <a:xfrm rot="10800000">
                <a:off x="5398345" y="2384188"/>
                <a:ext cx="501582" cy="416441"/>
                <a:chOff x="6008551" y="5501800"/>
                <a:chExt cx="501582" cy="416441"/>
              </a:xfrm>
            </p:grpSpPr>
            <p:grpSp>
              <p:nvGrpSpPr>
                <p:cNvPr id="273" name="Group 272"/>
                <p:cNvGrpSpPr/>
                <p:nvPr/>
              </p:nvGrpSpPr>
              <p:grpSpPr>
                <a:xfrm rot="16200000">
                  <a:off x="6051058" y="5459293"/>
                  <a:ext cx="416441" cy="501456"/>
                  <a:chOff x="2028574" y="3613030"/>
                  <a:chExt cx="416441" cy="501456"/>
                </a:xfrm>
              </p:grpSpPr>
              <p:cxnSp>
                <p:nvCxnSpPr>
                  <p:cNvPr id="275" name="Straight Connector 274"/>
                  <p:cNvCxnSpPr/>
                  <p:nvPr/>
                </p:nvCxnSpPr>
                <p:spPr>
                  <a:xfrm rot="16200000" flipV="1">
                    <a:off x="2236795" y="3748602"/>
                    <a:ext cx="0" cy="41644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6" name="Oval 275"/>
                  <p:cNvSpPr/>
                  <p:nvPr/>
                </p:nvSpPr>
                <p:spPr>
                  <a:xfrm rot="16200000">
                    <a:off x="2096089" y="3613030"/>
                    <a:ext cx="238859" cy="23885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en-GB" sz="600" dirty="0">
                        <a:solidFill>
                          <a:schemeClr val="tx1"/>
                        </a:solidFill>
                      </a:rPr>
                      <a:t>PT</a:t>
                    </a:r>
                  </a:p>
                </p:txBody>
              </p:sp>
              <p:cxnSp>
                <p:nvCxnSpPr>
                  <p:cNvPr id="277" name="Straight Connector 276"/>
                  <p:cNvCxnSpPr>
                    <a:stCxn id="276" idx="2"/>
                  </p:cNvCxnSpPr>
                  <p:nvPr/>
                </p:nvCxnSpPr>
                <p:spPr>
                  <a:xfrm rot="16200000" flipH="1">
                    <a:off x="2084222" y="3983187"/>
                    <a:ext cx="262596" cy="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74" name="Straight Connector 273"/>
                <p:cNvCxnSpPr/>
                <p:nvPr/>
              </p:nvCxnSpPr>
              <p:spPr>
                <a:xfrm rot="10800000">
                  <a:off x="6510132" y="5622768"/>
                  <a:ext cx="1" cy="220030"/>
                </a:xfrm>
                <a:prstGeom prst="line">
                  <a:avLst/>
                </a:prstGeom>
                <a:ln w="12700">
                  <a:solidFill>
                    <a:srgbClr val="E632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2" name="Group 281"/>
            <p:cNvGrpSpPr/>
            <p:nvPr/>
          </p:nvGrpSpPr>
          <p:grpSpPr>
            <a:xfrm>
              <a:off x="2800597" y="3693596"/>
              <a:ext cx="342923" cy="371333"/>
              <a:chOff x="5398345" y="2257492"/>
              <a:chExt cx="501582" cy="543137"/>
            </a:xfrm>
          </p:grpSpPr>
          <p:grpSp>
            <p:nvGrpSpPr>
              <p:cNvPr id="283" name="Group 282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297" name="Straight Connector 296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8" name="Straight Connector 297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99" name="Freeform 298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GB" sz="600" kern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300" name="Straight Connector 299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87" name="Group 286"/>
              <p:cNvGrpSpPr/>
              <p:nvPr/>
            </p:nvGrpSpPr>
            <p:grpSpPr>
              <a:xfrm rot="10800000">
                <a:off x="5398345" y="2384188"/>
                <a:ext cx="501582" cy="416441"/>
                <a:chOff x="6008551" y="5501800"/>
                <a:chExt cx="501582" cy="416441"/>
              </a:xfrm>
            </p:grpSpPr>
            <p:grpSp>
              <p:nvGrpSpPr>
                <p:cNvPr id="290" name="Group 289"/>
                <p:cNvGrpSpPr/>
                <p:nvPr/>
              </p:nvGrpSpPr>
              <p:grpSpPr>
                <a:xfrm rot="16200000">
                  <a:off x="6051058" y="5459293"/>
                  <a:ext cx="416441" cy="501456"/>
                  <a:chOff x="2028574" y="3613030"/>
                  <a:chExt cx="416441" cy="501456"/>
                </a:xfrm>
              </p:grpSpPr>
              <p:cxnSp>
                <p:nvCxnSpPr>
                  <p:cNvPr id="294" name="Straight Connector 293"/>
                  <p:cNvCxnSpPr/>
                  <p:nvPr/>
                </p:nvCxnSpPr>
                <p:spPr>
                  <a:xfrm rot="16200000" flipV="1">
                    <a:off x="2236795" y="3748602"/>
                    <a:ext cx="0" cy="41644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5" name="Oval 294"/>
                  <p:cNvSpPr/>
                  <p:nvPr/>
                </p:nvSpPr>
                <p:spPr>
                  <a:xfrm rot="16200000">
                    <a:off x="2096089" y="3613030"/>
                    <a:ext cx="238859" cy="23885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en-GB" sz="600" dirty="0">
                        <a:solidFill>
                          <a:schemeClr val="tx1"/>
                        </a:solidFill>
                      </a:rPr>
                      <a:t>PT</a:t>
                    </a:r>
                  </a:p>
                </p:txBody>
              </p:sp>
              <p:cxnSp>
                <p:nvCxnSpPr>
                  <p:cNvPr id="296" name="Straight Connector 295"/>
                  <p:cNvCxnSpPr>
                    <a:stCxn id="295" idx="2"/>
                  </p:cNvCxnSpPr>
                  <p:nvPr/>
                </p:nvCxnSpPr>
                <p:spPr>
                  <a:xfrm rot="16200000" flipH="1">
                    <a:off x="2084222" y="3983187"/>
                    <a:ext cx="262596" cy="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93" name="Straight Connector 292"/>
                <p:cNvCxnSpPr/>
                <p:nvPr/>
              </p:nvCxnSpPr>
              <p:spPr>
                <a:xfrm rot="10800000">
                  <a:off x="6510132" y="5622768"/>
                  <a:ext cx="1" cy="220030"/>
                </a:xfrm>
                <a:prstGeom prst="line">
                  <a:avLst/>
                </a:prstGeom>
                <a:ln w="12700">
                  <a:solidFill>
                    <a:srgbClr val="E632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01" name="Group 300"/>
            <p:cNvGrpSpPr/>
            <p:nvPr/>
          </p:nvGrpSpPr>
          <p:grpSpPr>
            <a:xfrm>
              <a:off x="3028887" y="2404589"/>
              <a:ext cx="342923" cy="371333"/>
              <a:chOff x="5398345" y="2257492"/>
              <a:chExt cx="501582" cy="543137"/>
            </a:xfrm>
          </p:grpSpPr>
          <p:grpSp>
            <p:nvGrpSpPr>
              <p:cNvPr id="302" name="Group 301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309" name="Straight Connector 308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10" name="Straight Connector 309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11" name="Freeform 310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GB" sz="600" kern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312" name="Straight Connector 311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3" name="Group 302"/>
              <p:cNvGrpSpPr/>
              <p:nvPr/>
            </p:nvGrpSpPr>
            <p:grpSpPr>
              <a:xfrm rot="10800000">
                <a:off x="5398345" y="2384188"/>
                <a:ext cx="501582" cy="416441"/>
                <a:chOff x="6008551" y="5501800"/>
                <a:chExt cx="501582" cy="416441"/>
              </a:xfrm>
            </p:grpSpPr>
            <p:grpSp>
              <p:nvGrpSpPr>
                <p:cNvPr id="304" name="Group 303"/>
                <p:cNvGrpSpPr/>
                <p:nvPr/>
              </p:nvGrpSpPr>
              <p:grpSpPr>
                <a:xfrm rot="16200000">
                  <a:off x="6051058" y="5459293"/>
                  <a:ext cx="416441" cy="501456"/>
                  <a:chOff x="2028574" y="3613030"/>
                  <a:chExt cx="416441" cy="501456"/>
                </a:xfrm>
              </p:grpSpPr>
              <p:cxnSp>
                <p:nvCxnSpPr>
                  <p:cNvPr id="306" name="Straight Connector 305"/>
                  <p:cNvCxnSpPr/>
                  <p:nvPr/>
                </p:nvCxnSpPr>
                <p:spPr>
                  <a:xfrm rot="16200000" flipV="1">
                    <a:off x="2236795" y="3748602"/>
                    <a:ext cx="0" cy="41644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7" name="Oval 306"/>
                  <p:cNvSpPr/>
                  <p:nvPr/>
                </p:nvSpPr>
                <p:spPr>
                  <a:xfrm rot="16200000">
                    <a:off x="2096089" y="3613030"/>
                    <a:ext cx="238859" cy="23885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en-GB" sz="600" dirty="0">
                        <a:solidFill>
                          <a:schemeClr val="tx1"/>
                        </a:solidFill>
                      </a:rPr>
                      <a:t>PT</a:t>
                    </a:r>
                  </a:p>
                </p:txBody>
              </p:sp>
              <p:cxnSp>
                <p:nvCxnSpPr>
                  <p:cNvPr id="308" name="Straight Connector 307"/>
                  <p:cNvCxnSpPr>
                    <a:stCxn id="307" idx="2"/>
                  </p:cNvCxnSpPr>
                  <p:nvPr/>
                </p:nvCxnSpPr>
                <p:spPr>
                  <a:xfrm rot="16200000" flipH="1">
                    <a:off x="2084222" y="3983187"/>
                    <a:ext cx="262596" cy="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5" name="Straight Connector 304"/>
                <p:cNvCxnSpPr/>
                <p:nvPr/>
              </p:nvCxnSpPr>
              <p:spPr>
                <a:xfrm rot="10800000">
                  <a:off x="6510132" y="5622768"/>
                  <a:ext cx="1" cy="220030"/>
                </a:xfrm>
                <a:prstGeom prst="line">
                  <a:avLst/>
                </a:prstGeom>
                <a:ln w="12700">
                  <a:solidFill>
                    <a:srgbClr val="E632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16" name="Group 315"/>
            <p:cNvGrpSpPr/>
            <p:nvPr/>
          </p:nvGrpSpPr>
          <p:grpSpPr>
            <a:xfrm>
              <a:off x="3753153" y="2232893"/>
              <a:ext cx="342923" cy="371333"/>
              <a:chOff x="5398345" y="2257492"/>
              <a:chExt cx="501582" cy="543137"/>
            </a:xfrm>
          </p:grpSpPr>
          <p:grpSp>
            <p:nvGrpSpPr>
              <p:cNvPr id="317" name="Group 316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334" name="Straight Connector 333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5" name="Straight Connector 334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47" name="Freeform 346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GB" sz="600" kern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366" name="Straight Connector 365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E63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18" name="Group 317"/>
              <p:cNvGrpSpPr/>
              <p:nvPr/>
            </p:nvGrpSpPr>
            <p:grpSpPr>
              <a:xfrm rot="10800000">
                <a:off x="5398345" y="2384188"/>
                <a:ext cx="501582" cy="416441"/>
                <a:chOff x="6008551" y="5501800"/>
                <a:chExt cx="501582" cy="416441"/>
              </a:xfrm>
            </p:grpSpPr>
            <p:grpSp>
              <p:nvGrpSpPr>
                <p:cNvPr id="319" name="Group 318"/>
                <p:cNvGrpSpPr/>
                <p:nvPr/>
              </p:nvGrpSpPr>
              <p:grpSpPr>
                <a:xfrm rot="16200000">
                  <a:off x="6051058" y="5459293"/>
                  <a:ext cx="416441" cy="501456"/>
                  <a:chOff x="2028574" y="3613030"/>
                  <a:chExt cx="416441" cy="501456"/>
                </a:xfrm>
              </p:grpSpPr>
              <p:cxnSp>
                <p:nvCxnSpPr>
                  <p:cNvPr id="328" name="Straight Connector 327"/>
                  <p:cNvCxnSpPr/>
                  <p:nvPr/>
                </p:nvCxnSpPr>
                <p:spPr>
                  <a:xfrm rot="16200000" flipV="1">
                    <a:off x="2236795" y="3748602"/>
                    <a:ext cx="0" cy="41644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1" name="Oval 330"/>
                  <p:cNvSpPr/>
                  <p:nvPr/>
                </p:nvSpPr>
                <p:spPr>
                  <a:xfrm rot="16200000">
                    <a:off x="2096089" y="3613030"/>
                    <a:ext cx="238859" cy="23885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en-GB" sz="600" dirty="0">
                        <a:solidFill>
                          <a:schemeClr val="tx1"/>
                        </a:solidFill>
                      </a:rPr>
                      <a:t>PT</a:t>
                    </a:r>
                  </a:p>
                </p:txBody>
              </p:sp>
              <p:cxnSp>
                <p:nvCxnSpPr>
                  <p:cNvPr id="332" name="Straight Connector 331"/>
                  <p:cNvCxnSpPr>
                    <a:stCxn id="331" idx="2"/>
                  </p:cNvCxnSpPr>
                  <p:nvPr/>
                </p:nvCxnSpPr>
                <p:spPr>
                  <a:xfrm rot="16200000" flipH="1">
                    <a:off x="2084222" y="3983187"/>
                    <a:ext cx="262596" cy="1"/>
                  </a:xfrm>
                  <a:prstGeom prst="line">
                    <a:avLst/>
                  </a:prstGeom>
                  <a:ln w="12700">
                    <a:solidFill>
                      <a:srgbClr val="E632C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0" name="Straight Connector 319"/>
                <p:cNvCxnSpPr/>
                <p:nvPr/>
              </p:nvCxnSpPr>
              <p:spPr>
                <a:xfrm rot="10800000">
                  <a:off x="6510132" y="5622768"/>
                  <a:ext cx="1" cy="220030"/>
                </a:xfrm>
                <a:prstGeom prst="line">
                  <a:avLst/>
                </a:prstGeom>
                <a:ln w="12700">
                  <a:solidFill>
                    <a:srgbClr val="E632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71" name="Straight Connector 370"/>
            <p:cNvCxnSpPr>
              <a:stCxn id="455" idx="2"/>
            </p:cNvCxnSpPr>
            <p:nvPr/>
          </p:nvCxnSpPr>
          <p:spPr>
            <a:xfrm flipH="1">
              <a:off x="5212021" y="2838360"/>
              <a:ext cx="193811" cy="0"/>
            </a:xfrm>
            <a:prstGeom prst="line">
              <a:avLst/>
            </a:prstGeom>
            <a:noFill/>
            <a:ln w="63500"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60" name="Straight Connector 459"/>
            <p:cNvCxnSpPr>
              <a:stCxn id="455" idx="2"/>
            </p:cNvCxnSpPr>
            <p:nvPr/>
          </p:nvCxnSpPr>
          <p:spPr>
            <a:xfrm flipH="1">
              <a:off x="5041244" y="2838360"/>
              <a:ext cx="364588" cy="0"/>
            </a:xfrm>
            <a:prstGeom prst="line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57" name="Straight Connector 456"/>
            <p:cNvCxnSpPr>
              <a:stCxn id="455" idx="0"/>
            </p:cNvCxnSpPr>
            <p:nvPr/>
          </p:nvCxnSpPr>
          <p:spPr>
            <a:xfrm flipV="1">
              <a:off x="5902649" y="2043801"/>
              <a:ext cx="1" cy="297743"/>
            </a:xfrm>
            <a:prstGeom prst="line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  <a:tailEnd type="triangle" w="sm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55" name="Arc 454"/>
            <p:cNvSpPr/>
            <p:nvPr/>
          </p:nvSpPr>
          <p:spPr>
            <a:xfrm rot="5400000">
              <a:off x="4909016" y="1844728"/>
              <a:ext cx="993633" cy="993633"/>
            </a:xfrm>
            <a:prstGeom prst="arc">
              <a:avLst/>
            </a:prstGeom>
            <a:noFill/>
            <a:ln w="38100">
              <a:solidFill>
                <a:schemeClr val="bg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145657" y="2334249"/>
              <a:ext cx="1885221" cy="1723335"/>
              <a:chOff x="7244027" y="2701232"/>
              <a:chExt cx="1885221" cy="1723335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7244027" y="4153768"/>
                <a:ext cx="1856457" cy="270799"/>
                <a:chOff x="7244027" y="4153768"/>
                <a:chExt cx="1856457" cy="270799"/>
              </a:xfrm>
            </p:grpSpPr>
            <p:cxnSp>
              <p:nvCxnSpPr>
                <p:cNvPr id="46" name="Straight Connector 45"/>
                <p:cNvCxnSpPr>
                  <a:stCxn id="327" idx="1"/>
                  <a:endCxn id="327" idx="3"/>
                </p:cNvCxnSpPr>
                <p:nvPr/>
              </p:nvCxnSpPr>
              <p:spPr>
                <a:xfrm>
                  <a:off x="7244027" y="4153768"/>
                  <a:ext cx="363908" cy="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7" name="Straight Connector 376"/>
                <p:cNvCxnSpPr/>
                <p:nvPr/>
              </p:nvCxnSpPr>
              <p:spPr>
                <a:xfrm>
                  <a:off x="8736576" y="4424567"/>
                  <a:ext cx="363908" cy="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8" name="Straight Connector 217"/>
              <p:cNvCxnSpPr/>
              <p:nvPr/>
            </p:nvCxnSpPr>
            <p:spPr>
              <a:xfrm>
                <a:off x="8892480" y="2701232"/>
                <a:ext cx="236768" cy="0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0" name="Rectangle 379"/>
            <p:cNvSpPr/>
            <p:nvPr/>
          </p:nvSpPr>
          <p:spPr>
            <a:xfrm>
              <a:off x="2625006" y="3143307"/>
              <a:ext cx="3426474" cy="3988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1" name="TextBox 380"/>
            <p:cNvSpPr txBox="1"/>
            <p:nvPr/>
          </p:nvSpPr>
          <p:spPr>
            <a:xfrm flipH="1">
              <a:off x="2536419" y="3497381"/>
              <a:ext cx="52610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/>
                </a:rPr>
                <a:t>LHC tunnel</a:t>
              </a:r>
            </a:p>
          </p:txBody>
        </p:sp>
        <p:sp>
          <p:nvSpPr>
            <p:cNvPr id="383" name="TextBox 382"/>
            <p:cNvSpPr txBox="1"/>
            <p:nvPr/>
          </p:nvSpPr>
          <p:spPr>
            <a:xfrm flipH="1">
              <a:off x="2540435" y="3016473"/>
              <a:ext cx="75854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/>
                </a:rPr>
                <a:t>UR: Service tunnel</a:t>
              </a:r>
            </a:p>
          </p:txBody>
        </p:sp>
        <p:grpSp>
          <p:nvGrpSpPr>
            <p:cNvPr id="388" name="Group 387"/>
            <p:cNvGrpSpPr/>
            <p:nvPr/>
          </p:nvGrpSpPr>
          <p:grpSpPr>
            <a:xfrm>
              <a:off x="2000990" y="3401172"/>
              <a:ext cx="539445" cy="111811"/>
              <a:chOff x="5099359" y="3672657"/>
              <a:chExt cx="539445" cy="236442"/>
            </a:xfrm>
          </p:grpSpPr>
          <p:sp>
            <p:nvSpPr>
              <p:cNvPr id="389" name="Rectangle 388"/>
              <p:cNvSpPr/>
              <p:nvPr/>
            </p:nvSpPr>
            <p:spPr>
              <a:xfrm>
                <a:off x="5099359" y="3672657"/>
                <a:ext cx="522886" cy="2364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91" name="Straight Connector 390"/>
              <p:cNvCxnSpPr/>
              <p:nvPr/>
            </p:nvCxnSpPr>
            <p:spPr>
              <a:xfrm>
                <a:off x="5124788" y="3672657"/>
                <a:ext cx="514016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Straight Connector 391"/>
              <p:cNvCxnSpPr/>
              <p:nvPr/>
            </p:nvCxnSpPr>
            <p:spPr>
              <a:xfrm>
                <a:off x="5124788" y="3909099"/>
                <a:ext cx="514016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3" name="TextBox 392"/>
            <p:cNvSpPr txBox="1"/>
            <p:nvPr/>
          </p:nvSpPr>
          <p:spPr>
            <a:xfrm flipH="1">
              <a:off x="2542064" y="3253295"/>
              <a:ext cx="88357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/>
                </a:rPr>
                <a:t>UL: Transverse tunnel</a:t>
              </a:r>
            </a:p>
          </p:txBody>
        </p:sp>
      </p:grp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024919"/>
              </p:ext>
            </p:extLst>
          </p:nvPr>
        </p:nvGraphicFramePr>
        <p:xfrm>
          <a:off x="1362549" y="4533715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1875872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92411057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604457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Item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Volume [m3]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Remark 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0258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DFX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44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/>
                        <a:t>DSHx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164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DFHx1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22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DFHx2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510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DFH </a:t>
                      </a:r>
                      <a:r>
                        <a:rPr lang="en-GB" sz="1400" dirty="0" err="1"/>
                        <a:t>flex.line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13681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358709" y="1689967"/>
            <a:ext cx="1136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Vac.barriers</a:t>
            </a:r>
            <a:endParaRPr lang="fr-FR" sz="1400" dirty="0"/>
          </a:p>
        </p:txBody>
      </p:sp>
      <p:cxnSp>
        <p:nvCxnSpPr>
          <p:cNvPr id="284" name="Straight Connector 283"/>
          <p:cNvCxnSpPr/>
          <p:nvPr/>
        </p:nvCxnSpPr>
        <p:spPr>
          <a:xfrm rot="5400000">
            <a:off x="7187513" y="1870767"/>
            <a:ext cx="266245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200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 scheme (EDMS1736906)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95" y="900000"/>
            <a:ext cx="6871766" cy="49296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2272" y="5923824"/>
            <a:ext cx="599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Cryogenic boiler circuit not yet included (recently added) </a:t>
            </a:r>
            <a:endParaRPr lang="fr-FR" dirty="0"/>
          </a:p>
        </p:txBody>
      </p:sp>
      <p:grpSp>
        <p:nvGrpSpPr>
          <p:cNvPr id="15" name="Group 14"/>
          <p:cNvGrpSpPr/>
          <p:nvPr/>
        </p:nvGrpSpPr>
        <p:grpSpPr>
          <a:xfrm>
            <a:off x="4997926" y="1102046"/>
            <a:ext cx="134032" cy="3496758"/>
            <a:chOff x="4997926" y="1102046"/>
            <a:chExt cx="134032" cy="3496758"/>
          </a:xfrm>
        </p:grpSpPr>
        <p:sp>
          <p:nvSpPr>
            <p:cNvPr id="10" name="Freeform 9"/>
            <p:cNvSpPr>
              <a:spLocks noChangeAspect="1"/>
            </p:cNvSpPr>
            <p:nvPr/>
          </p:nvSpPr>
          <p:spPr>
            <a:xfrm>
              <a:off x="5011326" y="4518383"/>
              <a:ext cx="120632" cy="80421"/>
            </a:xfrm>
            <a:custGeom>
              <a:avLst/>
              <a:gdLst>
                <a:gd name="connsiteX0" fmla="*/ 16103 w 850084"/>
                <a:gd name="connsiteY0" fmla="*/ 0 h 562937"/>
                <a:gd name="connsiteX1" fmla="*/ 19082 w 850084"/>
                <a:gd name="connsiteY1" fmla="*/ 434862 h 562937"/>
                <a:gd name="connsiteX2" fmla="*/ 25039 w 850084"/>
                <a:gd name="connsiteY2" fmla="*/ 479539 h 562937"/>
                <a:gd name="connsiteX3" fmla="*/ 30996 w 850084"/>
                <a:gd name="connsiteY3" fmla="*/ 509324 h 562937"/>
                <a:gd name="connsiteX4" fmla="*/ 33974 w 850084"/>
                <a:gd name="connsiteY4" fmla="*/ 518260 h 562937"/>
                <a:gd name="connsiteX5" fmla="*/ 45888 w 850084"/>
                <a:gd name="connsiteY5" fmla="*/ 536131 h 562937"/>
                <a:gd name="connsiteX6" fmla="*/ 63759 w 850084"/>
                <a:gd name="connsiteY6" fmla="*/ 542088 h 562937"/>
                <a:gd name="connsiteX7" fmla="*/ 87587 w 850084"/>
                <a:gd name="connsiteY7" fmla="*/ 548045 h 562937"/>
                <a:gd name="connsiteX8" fmla="*/ 141200 w 850084"/>
                <a:gd name="connsiteY8" fmla="*/ 545066 h 562937"/>
                <a:gd name="connsiteX9" fmla="*/ 159071 w 850084"/>
                <a:gd name="connsiteY9" fmla="*/ 539109 h 562937"/>
                <a:gd name="connsiteX10" fmla="*/ 170985 w 850084"/>
                <a:gd name="connsiteY10" fmla="*/ 536131 h 562937"/>
                <a:gd name="connsiteX11" fmla="*/ 188856 w 850084"/>
                <a:gd name="connsiteY11" fmla="*/ 530174 h 562937"/>
                <a:gd name="connsiteX12" fmla="*/ 197792 w 850084"/>
                <a:gd name="connsiteY12" fmla="*/ 524217 h 562937"/>
                <a:gd name="connsiteX13" fmla="*/ 212684 w 850084"/>
                <a:gd name="connsiteY13" fmla="*/ 509324 h 562937"/>
                <a:gd name="connsiteX14" fmla="*/ 227577 w 850084"/>
                <a:gd name="connsiteY14" fmla="*/ 494432 h 562937"/>
                <a:gd name="connsiteX15" fmla="*/ 233534 w 850084"/>
                <a:gd name="connsiteY15" fmla="*/ 485496 h 562937"/>
                <a:gd name="connsiteX16" fmla="*/ 239491 w 850084"/>
                <a:gd name="connsiteY16" fmla="*/ 467625 h 562937"/>
                <a:gd name="connsiteX17" fmla="*/ 242469 w 850084"/>
                <a:gd name="connsiteY17" fmla="*/ 458690 h 562937"/>
                <a:gd name="connsiteX18" fmla="*/ 248426 w 850084"/>
                <a:gd name="connsiteY18" fmla="*/ 449754 h 562937"/>
                <a:gd name="connsiteX19" fmla="*/ 248426 w 850084"/>
                <a:gd name="connsiteY19" fmla="*/ 399120 h 562937"/>
                <a:gd name="connsiteX20" fmla="*/ 245448 w 850084"/>
                <a:gd name="connsiteY20" fmla="*/ 390184 h 562937"/>
                <a:gd name="connsiteX21" fmla="*/ 236512 w 850084"/>
                <a:gd name="connsiteY21" fmla="*/ 381249 h 562937"/>
                <a:gd name="connsiteX22" fmla="*/ 230555 w 850084"/>
                <a:gd name="connsiteY22" fmla="*/ 360399 h 562937"/>
                <a:gd name="connsiteX23" fmla="*/ 224598 w 850084"/>
                <a:gd name="connsiteY23" fmla="*/ 351464 h 562937"/>
                <a:gd name="connsiteX24" fmla="*/ 221620 w 850084"/>
                <a:gd name="connsiteY24" fmla="*/ 342528 h 562937"/>
                <a:gd name="connsiteX25" fmla="*/ 212684 w 850084"/>
                <a:gd name="connsiteY25" fmla="*/ 336571 h 562937"/>
                <a:gd name="connsiteX26" fmla="*/ 185878 w 850084"/>
                <a:gd name="connsiteY26" fmla="*/ 315722 h 562937"/>
                <a:gd name="connsiteX27" fmla="*/ 168007 w 850084"/>
                <a:gd name="connsiteY27" fmla="*/ 309765 h 562937"/>
                <a:gd name="connsiteX28" fmla="*/ 69716 w 850084"/>
                <a:gd name="connsiteY28" fmla="*/ 312743 h 562937"/>
                <a:gd name="connsiteX29" fmla="*/ 60781 w 850084"/>
                <a:gd name="connsiteY29" fmla="*/ 315722 h 562937"/>
                <a:gd name="connsiteX30" fmla="*/ 51845 w 850084"/>
                <a:gd name="connsiteY30" fmla="*/ 321679 h 562937"/>
                <a:gd name="connsiteX31" fmla="*/ 42910 w 850084"/>
                <a:gd name="connsiteY31" fmla="*/ 348485 h 562937"/>
                <a:gd name="connsiteX32" fmla="*/ 39931 w 850084"/>
                <a:gd name="connsiteY32" fmla="*/ 357421 h 562937"/>
                <a:gd name="connsiteX33" fmla="*/ 36953 w 850084"/>
                <a:gd name="connsiteY33" fmla="*/ 381249 h 562937"/>
                <a:gd name="connsiteX34" fmla="*/ 33974 w 850084"/>
                <a:gd name="connsiteY34" fmla="*/ 390184 h 562937"/>
                <a:gd name="connsiteX35" fmla="*/ 36953 w 850084"/>
                <a:gd name="connsiteY35" fmla="*/ 467625 h 562937"/>
                <a:gd name="connsiteX36" fmla="*/ 39931 w 850084"/>
                <a:gd name="connsiteY36" fmla="*/ 485496 h 562937"/>
                <a:gd name="connsiteX37" fmla="*/ 51845 w 850084"/>
                <a:gd name="connsiteY37" fmla="*/ 512303 h 562937"/>
                <a:gd name="connsiteX38" fmla="*/ 69716 w 850084"/>
                <a:gd name="connsiteY38" fmla="*/ 521238 h 562937"/>
                <a:gd name="connsiteX39" fmla="*/ 78652 w 850084"/>
                <a:gd name="connsiteY39" fmla="*/ 533152 h 562937"/>
                <a:gd name="connsiteX40" fmla="*/ 90566 w 850084"/>
                <a:gd name="connsiteY40" fmla="*/ 536131 h 562937"/>
                <a:gd name="connsiteX41" fmla="*/ 99501 w 850084"/>
                <a:gd name="connsiteY41" fmla="*/ 542088 h 562937"/>
                <a:gd name="connsiteX42" fmla="*/ 108437 w 850084"/>
                <a:gd name="connsiteY42" fmla="*/ 545066 h 562937"/>
                <a:gd name="connsiteX43" fmla="*/ 117372 w 850084"/>
                <a:gd name="connsiteY43" fmla="*/ 551023 h 562937"/>
                <a:gd name="connsiteX44" fmla="*/ 153114 w 850084"/>
                <a:gd name="connsiteY44" fmla="*/ 556980 h 562937"/>
                <a:gd name="connsiteX45" fmla="*/ 233534 w 850084"/>
                <a:gd name="connsiteY45" fmla="*/ 562937 h 562937"/>
                <a:gd name="connsiteX46" fmla="*/ 343738 w 850084"/>
                <a:gd name="connsiteY46" fmla="*/ 559959 h 562937"/>
                <a:gd name="connsiteX47" fmla="*/ 361609 w 850084"/>
                <a:gd name="connsiteY47" fmla="*/ 554002 h 562937"/>
                <a:gd name="connsiteX48" fmla="*/ 382459 w 850084"/>
                <a:gd name="connsiteY48" fmla="*/ 545066 h 562937"/>
                <a:gd name="connsiteX49" fmla="*/ 400330 w 850084"/>
                <a:gd name="connsiteY49" fmla="*/ 539109 h 562937"/>
                <a:gd name="connsiteX50" fmla="*/ 409265 w 850084"/>
                <a:gd name="connsiteY50" fmla="*/ 533152 h 562937"/>
                <a:gd name="connsiteX51" fmla="*/ 430115 w 850084"/>
                <a:gd name="connsiteY51" fmla="*/ 527195 h 562937"/>
                <a:gd name="connsiteX52" fmla="*/ 447986 w 850084"/>
                <a:gd name="connsiteY52" fmla="*/ 518260 h 562937"/>
                <a:gd name="connsiteX53" fmla="*/ 474793 w 850084"/>
                <a:gd name="connsiteY53" fmla="*/ 506346 h 562937"/>
                <a:gd name="connsiteX54" fmla="*/ 483728 w 850084"/>
                <a:gd name="connsiteY54" fmla="*/ 503367 h 562937"/>
                <a:gd name="connsiteX55" fmla="*/ 492664 w 850084"/>
                <a:gd name="connsiteY55" fmla="*/ 497410 h 562937"/>
                <a:gd name="connsiteX56" fmla="*/ 501599 w 850084"/>
                <a:gd name="connsiteY56" fmla="*/ 479539 h 562937"/>
                <a:gd name="connsiteX57" fmla="*/ 498621 w 850084"/>
                <a:gd name="connsiteY57" fmla="*/ 402098 h 562937"/>
                <a:gd name="connsiteX58" fmla="*/ 492664 w 850084"/>
                <a:gd name="connsiteY58" fmla="*/ 384227 h 562937"/>
                <a:gd name="connsiteX59" fmla="*/ 483728 w 850084"/>
                <a:gd name="connsiteY59" fmla="*/ 357421 h 562937"/>
                <a:gd name="connsiteX60" fmla="*/ 480750 w 850084"/>
                <a:gd name="connsiteY60" fmla="*/ 348485 h 562937"/>
                <a:gd name="connsiteX61" fmla="*/ 474793 w 850084"/>
                <a:gd name="connsiteY61" fmla="*/ 339550 h 562937"/>
                <a:gd name="connsiteX62" fmla="*/ 468836 w 850084"/>
                <a:gd name="connsiteY62" fmla="*/ 321679 h 562937"/>
                <a:gd name="connsiteX63" fmla="*/ 459900 w 850084"/>
                <a:gd name="connsiteY63" fmla="*/ 312743 h 562937"/>
                <a:gd name="connsiteX64" fmla="*/ 439050 w 850084"/>
                <a:gd name="connsiteY64" fmla="*/ 303808 h 562937"/>
                <a:gd name="connsiteX65" fmla="*/ 427136 w 850084"/>
                <a:gd name="connsiteY65" fmla="*/ 297851 h 562937"/>
                <a:gd name="connsiteX66" fmla="*/ 370545 w 850084"/>
                <a:gd name="connsiteY66" fmla="*/ 300829 h 562937"/>
                <a:gd name="connsiteX67" fmla="*/ 349695 w 850084"/>
                <a:gd name="connsiteY67" fmla="*/ 306786 h 562937"/>
                <a:gd name="connsiteX68" fmla="*/ 331824 w 850084"/>
                <a:gd name="connsiteY68" fmla="*/ 318700 h 562937"/>
                <a:gd name="connsiteX69" fmla="*/ 319910 w 850084"/>
                <a:gd name="connsiteY69" fmla="*/ 336571 h 562937"/>
                <a:gd name="connsiteX70" fmla="*/ 316932 w 850084"/>
                <a:gd name="connsiteY70" fmla="*/ 345507 h 562937"/>
                <a:gd name="connsiteX71" fmla="*/ 305018 w 850084"/>
                <a:gd name="connsiteY71" fmla="*/ 366356 h 562937"/>
                <a:gd name="connsiteX72" fmla="*/ 293104 w 850084"/>
                <a:gd name="connsiteY72" fmla="*/ 452733 h 562937"/>
                <a:gd name="connsiteX73" fmla="*/ 296082 w 850084"/>
                <a:gd name="connsiteY73" fmla="*/ 491453 h 562937"/>
                <a:gd name="connsiteX74" fmla="*/ 319910 w 850084"/>
                <a:gd name="connsiteY74" fmla="*/ 512303 h 562937"/>
                <a:gd name="connsiteX75" fmla="*/ 343738 w 850084"/>
                <a:gd name="connsiteY75" fmla="*/ 521238 h 562937"/>
                <a:gd name="connsiteX76" fmla="*/ 364588 w 850084"/>
                <a:gd name="connsiteY76" fmla="*/ 527195 h 562937"/>
                <a:gd name="connsiteX77" fmla="*/ 385437 w 850084"/>
                <a:gd name="connsiteY77" fmla="*/ 539109 h 562937"/>
                <a:gd name="connsiteX78" fmla="*/ 412244 w 850084"/>
                <a:gd name="connsiteY78" fmla="*/ 551023 h 562937"/>
                <a:gd name="connsiteX79" fmla="*/ 433093 w 850084"/>
                <a:gd name="connsiteY79" fmla="*/ 554002 h 562937"/>
                <a:gd name="connsiteX80" fmla="*/ 462879 w 850084"/>
                <a:gd name="connsiteY80" fmla="*/ 559959 h 562937"/>
                <a:gd name="connsiteX81" fmla="*/ 501599 w 850084"/>
                <a:gd name="connsiteY81" fmla="*/ 562937 h 562937"/>
                <a:gd name="connsiteX82" fmla="*/ 626696 w 850084"/>
                <a:gd name="connsiteY82" fmla="*/ 556980 h 562937"/>
                <a:gd name="connsiteX83" fmla="*/ 635632 w 850084"/>
                <a:gd name="connsiteY83" fmla="*/ 554002 h 562937"/>
                <a:gd name="connsiteX84" fmla="*/ 671374 w 850084"/>
                <a:gd name="connsiteY84" fmla="*/ 548045 h 562937"/>
                <a:gd name="connsiteX85" fmla="*/ 683288 w 850084"/>
                <a:gd name="connsiteY85" fmla="*/ 542088 h 562937"/>
                <a:gd name="connsiteX86" fmla="*/ 695202 w 850084"/>
                <a:gd name="connsiteY86" fmla="*/ 539109 h 562937"/>
                <a:gd name="connsiteX87" fmla="*/ 704137 w 850084"/>
                <a:gd name="connsiteY87" fmla="*/ 536131 h 562937"/>
                <a:gd name="connsiteX88" fmla="*/ 713073 w 850084"/>
                <a:gd name="connsiteY88" fmla="*/ 530174 h 562937"/>
                <a:gd name="connsiteX89" fmla="*/ 722008 w 850084"/>
                <a:gd name="connsiteY89" fmla="*/ 512303 h 562937"/>
                <a:gd name="connsiteX90" fmla="*/ 730944 w 850084"/>
                <a:gd name="connsiteY90" fmla="*/ 497410 h 562937"/>
                <a:gd name="connsiteX91" fmla="*/ 736901 w 850084"/>
                <a:gd name="connsiteY91" fmla="*/ 473582 h 562937"/>
                <a:gd name="connsiteX92" fmla="*/ 733922 w 850084"/>
                <a:gd name="connsiteY92" fmla="*/ 375292 h 562937"/>
                <a:gd name="connsiteX93" fmla="*/ 724987 w 850084"/>
                <a:gd name="connsiteY93" fmla="*/ 357421 h 562937"/>
                <a:gd name="connsiteX94" fmla="*/ 722008 w 850084"/>
                <a:gd name="connsiteY94" fmla="*/ 348485 h 562937"/>
                <a:gd name="connsiteX95" fmla="*/ 710094 w 850084"/>
                <a:gd name="connsiteY95" fmla="*/ 342528 h 562937"/>
                <a:gd name="connsiteX96" fmla="*/ 701159 w 850084"/>
                <a:gd name="connsiteY96" fmla="*/ 336571 h 562937"/>
                <a:gd name="connsiteX97" fmla="*/ 680309 w 850084"/>
                <a:gd name="connsiteY97" fmla="*/ 330614 h 562937"/>
                <a:gd name="connsiteX98" fmla="*/ 635632 w 850084"/>
                <a:gd name="connsiteY98" fmla="*/ 324657 h 562937"/>
                <a:gd name="connsiteX99" fmla="*/ 596911 w 850084"/>
                <a:gd name="connsiteY99" fmla="*/ 333593 h 562937"/>
                <a:gd name="connsiteX100" fmla="*/ 584997 w 850084"/>
                <a:gd name="connsiteY100" fmla="*/ 342528 h 562937"/>
                <a:gd name="connsiteX101" fmla="*/ 576062 w 850084"/>
                <a:gd name="connsiteY101" fmla="*/ 348485 h 562937"/>
                <a:gd name="connsiteX102" fmla="*/ 573083 w 850084"/>
                <a:gd name="connsiteY102" fmla="*/ 360399 h 562937"/>
                <a:gd name="connsiteX103" fmla="*/ 564148 w 850084"/>
                <a:gd name="connsiteY103" fmla="*/ 372313 h 562937"/>
                <a:gd name="connsiteX104" fmla="*/ 561169 w 850084"/>
                <a:gd name="connsiteY104" fmla="*/ 390184 h 562937"/>
                <a:gd name="connsiteX105" fmla="*/ 558191 w 850084"/>
                <a:gd name="connsiteY105" fmla="*/ 399120 h 562937"/>
                <a:gd name="connsiteX106" fmla="*/ 564148 w 850084"/>
                <a:gd name="connsiteY106" fmla="*/ 512303 h 562937"/>
                <a:gd name="connsiteX107" fmla="*/ 567126 w 850084"/>
                <a:gd name="connsiteY107" fmla="*/ 521238 h 562937"/>
                <a:gd name="connsiteX108" fmla="*/ 579040 w 850084"/>
                <a:gd name="connsiteY108" fmla="*/ 536131 h 562937"/>
                <a:gd name="connsiteX109" fmla="*/ 590954 w 850084"/>
                <a:gd name="connsiteY109" fmla="*/ 542088 h 562937"/>
                <a:gd name="connsiteX110" fmla="*/ 614782 w 850084"/>
                <a:gd name="connsiteY110" fmla="*/ 548045 h 562937"/>
                <a:gd name="connsiteX111" fmla="*/ 635632 w 850084"/>
                <a:gd name="connsiteY111" fmla="*/ 551023 h 562937"/>
                <a:gd name="connsiteX112" fmla="*/ 677331 w 850084"/>
                <a:gd name="connsiteY112" fmla="*/ 554002 h 562937"/>
                <a:gd name="connsiteX113" fmla="*/ 727965 w 850084"/>
                <a:gd name="connsiteY113" fmla="*/ 559959 h 562937"/>
                <a:gd name="connsiteX114" fmla="*/ 808385 w 850084"/>
                <a:gd name="connsiteY114" fmla="*/ 556980 h 562937"/>
                <a:gd name="connsiteX115" fmla="*/ 817320 w 850084"/>
                <a:gd name="connsiteY115" fmla="*/ 554002 h 562937"/>
                <a:gd name="connsiteX116" fmla="*/ 820299 w 850084"/>
                <a:gd name="connsiteY116" fmla="*/ 545066 h 562937"/>
                <a:gd name="connsiteX117" fmla="*/ 829234 w 850084"/>
                <a:gd name="connsiteY117" fmla="*/ 536131 h 562937"/>
                <a:gd name="connsiteX118" fmla="*/ 835191 w 850084"/>
                <a:gd name="connsiteY118" fmla="*/ 512303 h 562937"/>
                <a:gd name="connsiteX119" fmla="*/ 838170 w 850084"/>
                <a:gd name="connsiteY119" fmla="*/ 476561 h 562937"/>
                <a:gd name="connsiteX120" fmla="*/ 844127 w 850084"/>
                <a:gd name="connsiteY120" fmla="*/ 396141 h 562937"/>
                <a:gd name="connsiteX121" fmla="*/ 850084 w 850084"/>
                <a:gd name="connsiteY121" fmla="*/ 372313 h 562937"/>
                <a:gd name="connsiteX122" fmla="*/ 847105 w 850084"/>
                <a:gd name="connsiteY122" fmla="*/ 5957 h 562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850084" h="562937">
                  <a:moveTo>
                    <a:pt x="16103" y="0"/>
                  </a:moveTo>
                  <a:cubicBezTo>
                    <a:pt x="1584" y="145214"/>
                    <a:pt x="-12653" y="276165"/>
                    <a:pt x="19082" y="434862"/>
                  </a:cubicBezTo>
                  <a:cubicBezTo>
                    <a:pt x="27551" y="477215"/>
                    <a:pt x="14589" y="409876"/>
                    <a:pt x="25039" y="479539"/>
                  </a:cubicBezTo>
                  <a:cubicBezTo>
                    <a:pt x="26541" y="489552"/>
                    <a:pt x="27795" y="499718"/>
                    <a:pt x="30996" y="509324"/>
                  </a:cubicBezTo>
                  <a:cubicBezTo>
                    <a:pt x="31989" y="512303"/>
                    <a:pt x="32449" y="515515"/>
                    <a:pt x="33974" y="518260"/>
                  </a:cubicBezTo>
                  <a:cubicBezTo>
                    <a:pt x="37451" y="524519"/>
                    <a:pt x="39096" y="533867"/>
                    <a:pt x="45888" y="536131"/>
                  </a:cubicBezTo>
                  <a:cubicBezTo>
                    <a:pt x="51845" y="538117"/>
                    <a:pt x="57667" y="540565"/>
                    <a:pt x="63759" y="542088"/>
                  </a:cubicBezTo>
                  <a:lnTo>
                    <a:pt x="87587" y="548045"/>
                  </a:lnTo>
                  <a:cubicBezTo>
                    <a:pt x="105458" y="547052"/>
                    <a:pt x="123440" y="547286"/>
                    <a:pt x="141200" y="545066"/>
                  </a:cubicBezTo>
                  <a:cubicBezTo>
                    <a:pt x="147431" y="544287"/>
                    <a:pt x="152979" y="540632"/>
                    <a:pt x="159071" y="539109"/>
                  </a:cubicBezTo>
                  <a:cubicBezTo>
                    <a:pt x="163042" y="538116"/>
                    <a:pt x="167064" y="537307"/>
                    <a:pt x="170985" y="536131"/>
                  </a:cubicBezTo>
                  <a:cubicBezTo>
                    <a:pt x="176999" y="534327"/>
                    <a:pt x="188856" y="530174"/>
                    <a:pt x="188856" y="530174"/>
                  </a:cubicBezTo>
                  <a:cubicBezTo>
                    <a:pt x="191835" y="528188"/>
                    <a:pt x="195261" y="526748"/>
                    <a:pt x="197792" y="524217"/>
                  </a:cubicBezTo>
                  <a:cubicBezTo>
                    <a:pt x="217652" y="504357"/>
                    <a:pt x="188854" y="525211"/>
                    <a:pt x="212684" y="509324"/>
                  </a:cubicBezTo>
                  <a:cubicBezTo>
                    <a:pt x="228571" y="485494"/>
                    <a:pt x="207717" y="514292"/>
                    <a:pt x="227577" y="494432"/>
                  </a:cubicBezTo>
                  <a:cubicBezTo>
                    <a:pt x="230108" y="491901"/>
                    <a:pt x="231548" y="488475"/>
                    <a:pt x="233534" y="485496"/>
                  </a:cubicBezTo>
                  <a:lnTo>
                    <a:pt x="239491" y="467625"/>
                  </a:lnTo>
                  <a:cubicBezTo>
                    <a:pt x="240484" y="464647"/>
                    <a:pt x="240728" y="461302"/>
                    <a:pt x="242469" y="458690"/>
                  </a:cubicBezTo>
                  <a:lnTo>
                    <a:pt x="248426" y="449754"/>
                  </a:lnTo>
                  <a:cubicBezTo>
                    <a:pt x="253232" y="425728"/>
                    <a:pt x="253049" y="433791"/>
                    <a:pt x="248426" y="399120"/>
                  </a:cubicBezTo>
                  <a:cubicBezTo>
                    <a:pt x="248011" y="396008"/>
                    <a:pt x="247190" y="392796"/>
                    <a:pt x="245448" y="390184"/>
                  </a:cubicBezTo>
                  <a:cubicBezTo>
                    <a:pt x="243111" y="386679"/>
                    <a:pt x="239491" y="384227"/>
                    <a:pt x="236512" y="381249"/>
                  </a:cubicBezTo>
                  <a:cubicBezTo>
                    <a:pt x="235557" y="377427"/>
                    <a:pt x="232693" y="364675"/>
                    <a:pt x="230555" y="360399"/>
                  </a:cubicBezTo>
                  <a:cubicBezTo>
                    <a:pt x="228954" y="357197"/>
                    <a:pt x="226584" y="354442"/>
                    <a:pt x="224598" y="351464"/>
                  </a:cubicBezTo>
                  <a:cubicBezTo>
                    <a:pt x="223605" y="348485"/>
                    <a:pt x="223581" y="344980"/>
                    <a:pt x="221620" y="342528"/>
                  </a:cubicBezTo>
                  <a:cubicBezTo>
                    <a:pt x="219384" y="339733"/>
                    <a:pt x="215434" y="338863"/>
                    <a:pt x="212684" y="336571"/>
                  </a:cubicBezTo>
                  <a:cubicBezTo>
                    <a:pt x="202404" y="328004"/>
                    <a:pt x="200935" y="320741"/>
                    <a:pt x="185878" y="315722"/>
                  </a:cubicBezTo>
                  <a:lnTo>
                    <a:pt x="168007" y="309765"/>
                  </a:lnTo>
                  <a:cubicBezTo>
                    <a:pt x="135243" y="310758"/>
                    <a:pt x="102444" y="310925"/>
                    <a:pt x="69716" y="312743"/>
                  </a:cubicBezTo>
                  <a:cubicBezTo>
                    <a:pt x="66581" y="312917"/>
                    <a:pt x="63589" y="314318"/>
                    <a:pt x="60781" y="315722"/>
                  </a:cubicBezTo>
                  <a:cubicBezTo>
                    <a:pt x="57579" y="317323"/>
                    <a:pt x="54824" y="319693"/>
                    <a:pt x="51845" y="321679"/>
                  </a:cubicBezTo>
                  <a:lnTo>
                    <a:pt x="42910" y="348485"/>
                  </a:lnTo>
                  <a:lnTo>
                    <a:pt x="39931" y="357421"/>
                  </a:lnTo>
                  <a:cubicBezTo>
                    <a:pt x="38938" y="365364"/>
                    <a:pt x="38385" y="373374"/>
                    <a:pt x="36953" y="381249"/>
                  </a:cubicBezTo>
                  <a:cubicBezTo>
                    <a:pt x="36391" y="384338"/>
                    <a:pt x="33974" y="387044"/>
                    <a:pt x="33974" y="390184"/>
                  </a:cubicBezTo>
                  <a:cubicBezTo>
                    <a:pt x="33974" y="416017"/>
                    <a:pt x="35342" y="441843"/>
                    <a:pt x="36953" y="467625"/>
                  </a:cubicBezTo>
                  <a:cubicBezTo>
                    <a:pt x="37330" y="473652"/>
                    <a:pt x="38466" y="479637"/>
                    <a:pt x="39931" y="485496"/>
                  </a:cubicBezTo>
                  <a:cubicBezTo>
                    <a:pt x="41897" y="493359"/>
                    <a:pt x="45326" y="505784"/>
                    <a:pt x="51845" y="512303"/>
                  </a:cubicBezTo>
                  <a:cubicBezTo>
                    <a:pt x="57619" y="518077"/>
                    <a:pt x="62449" y="518816"/>
                    <a:pt x="69716" y="521238"/>
                  </a:cubicBezTo>
                  <a:cubicBezTo>
                    <a:pt x="72695" y="525209"/>
                    <a:pt x="74612" y="530267"/>
                    <a:pt x="78652" y="533152"/>
                  </a:cubicBezTo>
                  <a:cubicBezTo>
                    <a:pt x="81983" y="535531"/>
                    <a:pt x="86803" y="534518"/>
                    <a:pt x="90566" y="536131"/>
                  </a:cubicBezTo>
                  <a:cubicBezTo>
                    <a:pt x="93856" y="537541"/>
                    <a:pt x="96299" y="540487"/>
                    <a:pt x="99501" y="542088"/>
                  </a:cubicBezTo>
                  <a:cubicBezTo>
                    <a:pt x="102309" y="543492"/>
                    <a:pt x="105458" y="544073"/>
                    <a:pt x="108437" y="545066"/>
                  </a:cubicBezTo>
                  <a:cubicBezTo>
                    <a:pt x="111415" y="547052"/>
                    <a:pt x="114170" y="549422"/>
                    <a:pt x="117372" y="551023"/>
                  </a:cubicBezTo>
                  <a:cubicBezTo>
                    <a:pt x="127237" y="555956"/>
                    <a:pt x="144948" y="556202"/>
                    <a:pt x="153114" y="556980"/>
                  </a:cubicBezTo>
                  <a:cubicBezTo>
                    <a:pt x="182673" y="559795"/>
                    <a:pt x="203216" y="560916"/>
                    <a:pt x="233534" y="562937"/>
                  </a:cubicBezTo>
                  <a:cubicBezTo>
                    <a:pt x="270269" y="561944"/>
                    <a:pt x="307079" y="562516"/>
                    <a:pt x="343738" y="559959"/>
                  </a:cubicBezTo>
                  <a:cubicBezTo>
                    <a:pt x="350002" y="559522"/>
                    <a:pt x="355652" y="555988"/>
                    <a:pt x="361609" y="554002"/>
                  </a:cubicBezTo>
                  <a:cubicBezTo>
                    <a:pt x="390372" y="544414"/>
                    <a:pt x="345656" y="559787"/>
                    <a:pt x="382459" y="545066"/>
                  </a:cubicBezTo>
                  <a:cubicBezTo>
                    <a:pt x="388289" y="542734"/>
                    <a:pt x="395105" y="542592"/>
                    <a:pt x="400330" y="539109"/>
                  </a:cubicBezTo>
                  <a:cubicBezTo>
                    <a:pt x="403308" y="537123"/>
                    <a:pt x="405975" y="534562"/>
                    <a:pt x="409265" y="533152"/>
                  </a:cubicBezTo>
                  <a:cubicBezTo>
                    <a:pt x="422637" y="527421"/>
                    <a:pt x="418514" y="532996"/>
                    <a:pt x="430115" y="527195"/>
                  </a:cubicBezTo>
                  <a:cubicBezTo>
                    <a:pt x="453203" y="515650"/>
                    <a:pt x="425531" y="525743"/>
                    <a:pt x="447986" y="518260"/>
                  </a:cubicBezTo>
                  <a:cubicBezTo>
                    <a:pt x="462148" y="508819"/>
                    <a:pt x="453524" y="513436"/>
                    <a:pt x="474793" y="506346"/>
                  </a:cubicBezTo>
                  <a:cubicBezTo>
                    <a:pt x="477771" y="505353"/>
                    <a:pt x="481116" y="505108"/>
                    <a:pt x="483728" y="503367"/>
                  </a:cubicBezTo>
                  <a:lnTo>
                    <a:pt x="492664" y="497410"/>
                  </a:lnTo>
                  <a:cubicBezTo>
                    <a:pt x="495677" y="492890"/>
                    <a:pt x="501599" y="485707"/>
                    <a:pt x="501599" y="479539"/>
                  </a:cubicBezTo>
                  <a:cubicBezTo>
                    <a:pt x="501599" y="453706"/>
                    <a:pt x="501032" y="427818"/>
                    <a:pt x="498621" y="402098"/>
                  </a:cubicBezTo>
                  <a:cubicBezTo>
                    <a:pt x="498035" y="395846"/>
                    <a:pt x="494650" y="390184"/>
                    <a:pt x="492664" y="384227"/>
                  </a:cubicBezTo>
                  <a:lnTo>
                    <a:pt x="483728" y="357421"/>
                  </a:lnTo>
                  <a:cubicBezTo>
                    <a:pt x="482735" y="354442"/>
                    <a:pt x="482492" y="351097"/>
                    <a:pt x="480750" y="348485"/>
                  </a:cubicBezTo>
                  <a:cubicBezTo>
                    <a:pt x="478764" y="345507"/>
                    <a:pt x="476247" y="342821"/>
                    <a:pt x="474793" y="339550"/>
                  </a:cubicBezTo>
                  <a:cubicBezTo>
                    <a:pt x="472243" y="333812"/>
                    <a:pt x="473276" y="326119"/>
                    <a:pt x="468836" y="321679"/>
                  </a:cubicBezTo>
                  <a:cubicBezTo>
                    <a:pt x="465857" y="318700"/>
                    <a:pt x="463328" y="315191"/>
                    <a:pt x="459900" y="312743"/>
                  </a:cubicBezTo>
                  <a:cubicBezTo>
                    <a:pt x="450018" y="305685"/>
                    <a:pt x="448775" y="307976"/>
                    <a:pt x="439050" y="303808"/>
                  </a:cubicBezTo>
                  <a:cubicBezTo>
                    <a:pt x="434969" y="302059"/>
                    <a:pt x="431107" y="299837"/>
                    <a:pt x="427136" y="297851"/>
                  </a:cubicBezTo>
                  <a:cubicBezTo>
                    <a:pt x="408272" y="298844"/>
                    <a:pt x="389364" y="299193"/>
                    <a:pt x="370545" y="300829"/>
                  </a:cubicBezTo>
                  <a:cubicBezTo>
                    <a:pt x="365491" y="301269"/>
                    <a:pt x="354917" y="305046"/>
                    <a:pt x="349695" y="306786"/>
                  </a:cubicBezTo>
                  <a:cubicBezTo>
                    <a:pt x="343738" y="310757"/>
                    <a:pt x="334088" y="311908"/>
                    <a:pt x="331824" y="318700"/>
                  </a:cubicBezTo>
                  <a:cubicBezTo>
                    <a:pt x="327514" y="331632"/>
                    <a:pt x="331066" y="325416"/>
                    <a:pt x="319910" y="336571"/>
                  </a:cubicBezTo>
                  <a:cubicBezTo>
                    <a:pt x="318917" y="339550"/>
                    <a:pt x="318490" y="342781"/>
                    <a:pt x="316932" y="345507"/>
                  </a:cubicBezTo>
                  <a:cubicBezTo>
                    <a:pt x="302506" y="370754"/>
                    <a:pt x="311847" y="345868"/>
                    <a:pt x="305018" y="366356"/>
                  </a:cubicBezTo>
                  <a:cubicBezTo>
                    <a:pt x="300905" y="395150"/>
                    <a:pt x="296710" y="423878"/>
                    <a:pt x="293104" y="452733"/>
                  </a:cubicBezTo>
                  <a:cubicBezTo>
                    <a:pt x="294097" y="465640"/>
                    <a:pt x="293697" y="478730"/>
                    <a:pt x="296082" y="491453"/>
                  </a:cubicBezTo>
                  <a:cubicBezTo>
                    <a:pt x="297732" y="500255"/>
                    <a:pt x="315616" y="510585"/>
                    <a:pt x="319910" y="512303"/>
                  </a:cubicBezTo>
                  <a:cubicBezTo>
                    <a:pt x="327785" y="515453"/>
                    <a:pt x="335563" y="518902"/>
                    <a:pt x="343738" y="521238"/>
                  </a:cubicBezTo>
                  <a:cubicBezTo>
                    <a:pt x="369926" y="528720"/>
                    <a:pt x="343157" y="520053"/>
                    <a:pt x="364588" y="527195"/>
                  </a:cubicBezTo>
                  <a:cubicBezTo>
                    <a:pt x="393394" y="548801"/>
                    <a:pt x="362698" y="527740"/>
                    <a:pt x="385437" y="539109"/>
                  </a:cubicBezTo>
                  <a:cubicBezTo>
                    <a:pt x="399740" y="546260"/>
                    <a:pt x="390727" y="547949"/>
                    <a:pt x="412244" y="551023"/>
                  </a:cubicBezTo>
                  <a:cubicBezTo>
                    <a:pt x="419194" y="552016"/>
                    <a:pt x="426186" y="552746"/>
                    <a:pt x="433093" y="554002"/>
                  </a:cubicBezTo>
                  <a:cubicBezTo>
                    <a:pt x="454770" y="557943"/>
                    <a:pt x="435210" y="557046"/>
                    <a:pt x="462879" y="559959"/>
                  </a:cubicBezTo>
                  <a:cubicBezTo>
                    <a:pt x="475753" y="561314"/>
                    <a:pt x="488692" y="561944"/>
                    <a:pt x="501599" y="562937"/>
                  </a:cubicBezTo>
                  <a:cubicBezTo>
                    <a:pt x="520987" y="562331"/>
                    <a:pt x="592246" y="562280"/>
                    <a:pt x="626696" y="556980"/>
                  </a:cubicBezTo>
                  <a:cubicBezTo>
                    <a:pt x="629799" y="556503"/>
                    <a:pt x="632543" y="554564"/>
                    <a:pt x="635632" y="554002"/>
                  </a:cubicBezTo>
                  <a:cubicBezTo>
                    <a:pt x="686767" y="544705"/>
                    <a:pt x="639807" y="555935"/>
                    <a:pt x="671374" y="548045"/>
                  </a:cubicBezTo>
                  <a:cubicBezTo>
                    <a:pt x="675345" y="546059"/>
                    <a:pt x="679131" y="543647"/>
                    <a:pt x="683288" y="542088"/>
                  </a:cubicBezTo>
                  <a:cubicBezTo>
                    <a:pt x="687121" y="540651"/>
                    <a:pt x="691266" y="540234"/>
                    <a:pt x="695202" y="539109"/>
                  </a:cubicBezTo>
                  <a:cubicBezTo>
                    <a:pt x="698221" y="538247"/>
                    <a:pt x="701159" y="537124"/>
                    <a:pt x="704137" y="536131"/>
                  </a:cubicBezTo>
                  <a:cubicBezTo>
                    <a:pt x="707116" y="534145"/>
                    <a:pt x="710542" y="532705"/>
                    <a:pt x="713073" y="530174"/>
                  </a:cubicBezTo>
                  <a:cubicBezTo>
                    <a:pt x="721610" y="521637"/>
                    <a:pt x="717163" y="521993"/>
                    <a:pt x="722008" y="512303"/>
                  </a:cubicBezTo>
                  <a:cubicBezTo>
                    <a:pt x="724597" y="507125"/>
                    <a:pt x="727965" y="502374"/>
                    <a:pt x="730944" y="497410"/>
                  </a:cubicBezTo>
                  <a:cubicBezTo>
                    <a:pt x="732930" y="489467"/>
                    <a:pt x="737149" y="481765"/>
                    <a:pt x="736901" y="473582"/>
                  </a:cubicBezTo>
                  <a:cubicBezTo>
                    <a:pt x="735908" y="440819"/>
                    <a:pt x="735740" y="408020"/>
                    <a:pt x="733922" y="375292"/>
                  </a:cubicBezTo>
                  <a:cubicBezTo>
                    <a:pt x="733454" y="366867"/>
                    <a:pt x="728534" y="364514"/>
                    <a:pt x="724987" y="357421"/>
                  </a:cubicBezTo>
                  <a:cubicBezTo>
                    <a:pt x="723583" y="354613"/>
                    <a:pt x="724228" y="350705"/>
                    <a:pt x="722008" y="348485"/>
                  </a:cubicBezTo>
                  <a:cubicBezTo>
                    <a:pt x="718868" y="345345"/>
                    <a:pt x="713949" y="344731"/>
                    <a:pt x="710094" y="342528"/>
                  </a:cubicBezTo>
                  <a:cubicBezTo>
                    <a:pt x="706986" y="340752"/>
                    <a:pt x="704361" y="338172"/>
                    <a:pt x="701159" y="336571"/>
                  </a:cubicBezTo>
                  <a:cubicBezTo>
                    <a:pt x="696404" y="334194"/>
                    <a:pt x="684754" y="331884"/>
                    <a:pt x="680309" y="330614"/>
                  </a:cubicBezTo>
                  <a:cubicBezTo>
                    <a:pt x="655265" y="323458"/>
                    <a:pt x="692655" y="329410"/>
                    <a:pt x="635632" y="324657"/>
                  </a:cubicBezTo>
                  <a:cubicBezTo>
                    <a:pt x="622725" y="327636"/>
                    <a:pt x="609402" y="329184"/>
                    <a:pt x="596911" y="333593"/>
                  </a:cubicBezTo>
                  <a:cubicBezTo>
                    <a:pt x="592230" y="335245"/>
                    <a:pt x="589036" y="339643"/>
                    <a:pt x="584997" y="342528"/>
                  </a:cubicBezTo>
                  <a:cubicBezTo>
                    <a:pt x="582084" y="344609"/>
                    <a:pt x="579040" y="346499"/>
                    <a:pt x="576062" y="348485"/>
                  </a:cubicBezTo>
                  <a:cubicBezTo>
                    <a:pt x="575069" y="352456"/>
                    <a:pt x="574914" y="356738"/>
                    <a:pt x="573083" y="360399"/>
                  </a:cubicBezTo>
                  <a:cubicBezTo>
                    <a:pt x="570863" y="364839"/>
                    <a:pt x="565992" y="367704"/>
                    <a:pt x="564148" y="372313"/>
                  </a:cubicBezTo>
                  <a:cubicBezTo>
                    <a:pt x="561905" y="377920"/>
                    <a:pt x="562479" y="384289"/>
                    <a:pt x="561169" y="390184"/>
                  </a:cubicBezTo>
                  <a:cubicBezTo>
                    <a:pt x="560488" y="393249"/>
                    <a:pt x="559184" y="396141"/>
                    <a:pt x="558191" y="399120"/>
                  </a:cubicBezTo>
                  <a:cubicBezTo>
                    <a:pt x="560177" y="436848"/>
                    <a:pt x="561391" y="474624"/>
                    <a:pt x="564148" y="512303"/>
                  </a:cubicBezTo>
                  <a:cubicBezTo>
                    <a:pt x="564377" y="515434"/>
                    <a:pt x="565462" y="518576"/>
                    <a:pt x="567126" y="521238"/>
                  </a:cubicBezTo>
                  <a:cubicBezTo>
                    <a:pt x="570495" y="526629"/>
                    <a:pt x="574256" y="531945"/>
                    <a:pt x="579040" y="536131"/>
                  </a:cubicBezTo>
                  <a:cubicBezTo>
                    <a:pt x="582381" y="539055"/>
                    <a:pt x="586873" y="540339"/>
                    <a:pt x="590954" y="542088"/>
                  </a:cubicBezTo>
                  <a:cubicBezTo>
                    <a:pt x="598274" y="545225"/>
                    <a:pt x="607161" y="546775"/>
                    <a:pt x="614782" y="548045"/>
                  </a:cubicBezTo>
                  <a:cubicBezTo>
                    <a:pt x="621707" y="549199"/>
                    <a:pt x="628643" y="550357"/>
                    <a:pt x="635632" y="551023"/>
                  </a:cubicBezTo>
                  <a:cubicBezTo>
                    <a:pt x="649504" y="552344"/>
                    <a:pt x="663440" y="552891"/>
                    <a:pt x="677331" y="554002"/>
                  </a:cubicBezTo>
                  <a:cubicBezTo>
                    <a:pt x="711235" y="556714"/>
                    <a:pt x="701961" y="555624"/>
                    <a:pt x="727965" y="559959"/>
                  </a:cubicBezTo>
                  <a:cubicBezTo>
                    <a:pt x="754772" y="558966"/>
                    <a:pt x="781619" y="558764"/>
                    <a:pt x="808385" y="556980"/>
                  </a:cubicBezTo>
                  <a:cubicBezTo>
                    <a:pt x="811517" y="556771"/>
                    <a:pt x="815100" y="556222"/>
                    <a:pt x="817320" y="554002"/>
                  </a:cubicBezTo>
                  <a:cubicBezTo>
                    <a:pt x="819540" y="551782"/>
                    <a:pt x="818557" y="547678"/>
                    <a:pt x="820299" y="545066"/>
                  </a:cubicBezTo>
                  <a:cubicBezTo>
                    <a:pt x="822635" y="541561"/>
                    <a:pt x="826256" y="539109"/>
                    <a:pt x="829234" y="536131"/>
                  </a:cubicBezTo>
                  <a:cubicBezTo>
                    <a:pt x="831220" y="528188"/>
                    <a:pt x="834511" y="520462"/>
                    <a:pt x="835191" y="512303"/>
                  </a:cubicBezTo>
                  <a:cubicBezTo>
                    <a:pt x="836184" y="500389"/>
                    <a:pt x="837400" y="488492"/>
                    <a:pt x="838170" y="476561"/>
                  </a:cubicBezTo>
                  <a:cubicBezTo>
                    <a:pt x="839447" y="456774"/>
                    <a:pt x="839704" y="419730"/>
                    <a:pt x="844127" y="396141"/>
                  </a:cubicBezTo>
                  <a:cubicBezTo>
                    <a:pt x="845636" y="388094"/>
                    <a:pt x="848098" y="380256"/>
                    <a:pt x="850084" y="372313"/>
                  </a:cubicBezTo>
                  <a:lnTo>
                    <a:pt x="847105" y="595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 flipV="1">
              <a:off x="4997926" y="1102046"/>
              <a:ext cx="11914" cy="34163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5131958" y="1197359"/>
              <a:ext cx="0" cy="33359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1022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DFX specification </a:t>
            </a:r>
            <a:br>
              <a:rPr lang="en-GB" dirty="0"/>
            </a:br>
            <a:r>
              <a:rPr lang="en-GB" dirty="0"/>
              <a:t>(EDMS1905633)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65" y="1348641"/>
            <a:ext cx="8501269" cy="356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4015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4713</TotalTime>
  <Words>1044</Words>
  <Application>Microsoft Macintosh PowerPoint</Application>
  <PresentationFormat>On-screen Show (4:3)</PresentationFormat>
  <Paragraphs>221</Paragraphs>
  <Slides>21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Times</vt:lpstr>
      <vt:lpstr>Times New Roman</vt:lpstr>
      <vt:lpstr>Trebuchet MS</vt:lpstr>
      <vt:lpstr>Wingdings</vt:lpstr>
      <vt:lpstr>Thème Office</vt:lpstr>
      <vt:lpstr>Document</vt:lpstr>
      <vt:lpstr>DFX safety aspects in the LHC tunnel</vt:lpstr>
      <vt:lpstr>Contents</vt:lpstr>
      <vt:lpstr>Safety at CERN (https://hse.cern/content/safety-rules)</vt:lpstr>
      <vt:lpstr>Pressure vessel codes regulations</vt:lpstr>
      <vt:lpstr>Harmonised codes and standards</vt:lpstr>
      <vt:lpstr>Insulation vacuum volumes</vt:lpstr>
      <vt:lpstr>Helium volumes</vt:lpstr>
      <vt:lpstr>Cryogenic scheme (EDMS1736906)</vt:lpstr>
      <vt:lpstr>DFX specification  (EDMS1905633)</vt:lpstr>
      <vt:lpstr>DFX Schematic</vt:lpstr>
      <vt:lpstr>DFX volumes and cold surfaces</vt:lpstr>
      <vt:lpstr>Scale of pressures</vt:lpstr>
      <vt:lpstr>PED category</vt:lpstr>
      <vt:lpstr>The pressure safety design process</vt:lpstr>
      <vt:lpstr>Risk assessment matrix</vt:lpstr>
      <vt:lpstr>Retained pressure hazards</vt:lpstr>
      <vt:lpstr>Safety devices: preliminary sizing </vt:lpstr>
      <vt:lpstr>Summary</vt:lpstr>
      <vt:lpstr>PowerPoint Presentation</vt:lpstr>
      <vt:lpstr>DSH cross section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Vittorio Parma</dc:creator>
  <cp:lastModifiedBy>Microsoft Office User</cp:lastModifiedBy>
  <cp:revision>64</cp:revision>
  <dcterms:created xsi:type="dcterms:W3CDTF">2019-01-08T07:20:11Z</dcterms:created>
  <dcterms:modified xsi:type="dcterms:W3CDTF">2019-01-25T15:07:51Z</dcterms:modified>
</cp:coreProperties>
</file>