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262" r:id="rId6"/>
    <p:sldId id="258" r:id="rId7"/>
    <p:sldId id="259" r:id="rId8"/>
    <p:sldId id="269" r:id="rId9"/>
    <p:sldId id="268" r:id="rId10"/>
    <p:sldId id="267" r:id="rId11"/>
    <p:sldId id="270" r:id="rId12"/>
    <p:sldId id="272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125" d="100"/>
          <a:sy n="125" d="100"/>
        </p:scale>
        <p:origin x="1326" y="38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25/01/2019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DFX </a:t>
            </a:r>
            <a:r>
              <a:rPr lang="en-GB" dirty="0" smtClean="0"/>
              <a:t>instrumentation </a:t>
            </a:r>
            <a:r>
              <a:rPr lang="en-GB" dirty="0" err="1" smtClean="0"/>
              <a:t>requirements_DRY</a:t>
            </a:r>
            <a:r>
              <a:rPr lang="en-GB" dirty="0" smtClean="0"/>
              <a:t> RUN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J. Fleiter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Conceptual design review of the DFX </a:t>
            </a:r>
            <a:r>
              <a:rPr lang="en-GB" b="0" i="0" dirty="0" smtClean="0">
                <a:solidFill>
                  <a:schemeClr val="bg2"/>
                </a:solidFill>
              </a:rPr>
              <a:t>31 Jan 2019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Functional requirements:</a:t>
            </a:r>
          </a:p>
          <a:p>
            <a:pPr lvl="1" algn="l"/>
            <a:r>
              <a:rPr lang="en-US" dirty="0" smtClean="0"/>
              <a:t>Cryogenic</a:t>
            </a:r>
          </a:p>
          <a:p>
            <a:pPr lvl="1" algn="l"/>
            <a:r>
              <a:rPr lang="en-US" dirty="0" smtClean="0"/>
              <a:t>Vacuum</a:t>
            </a:r>
          </a:p>
          <a:p>
            <a:pPr lvl="1" algn="l"/>
            <a:r>
              <a:rPr lang="en-US" dirty="0" smtClean="0"/>
              <a:t>Protection of circuits</a:t>
            </a:r>
          </a:p>
          <a:p>
            <a:pPr algn="l"/>
            <a:r>
              <a:rPr lang="en-US" dirty="0" smtClean="0"/>
              <a:t>List of instrumentation</a:t>
            </a:r>
          </a:p>
          <a:p>
            <a:pPr lvl="1" algn="l"/>
            <a:r>
              <a:rPr lang="en-US" dirty="0" err="1" smtClean="0"/>
              <a:t>Vtaps</a:t>
            </a:r>
            <a:endParaRPr lang="en-US" dirty="0"/>
          </a:p>
          <a:p>
            <a:pPr lvl="1" algn="l"/>
            <a:r>
              <a:rPr lang="en-US" dirty="0" err="1" smtClean="0"/>
              <a:t>Cryo</a:t>
            </a:r>
            <a:r>
              <a:rPr lang="en-US" dirty="0" smtClean="0"/>
              <a:t> sensors</a:t>
            </a:r>
          </a:p>
          <a:p>
            <a:pPr lvl="1" algn="l"/>
            <a:r>
              <a:rPr lang="en-US" dirty="0" err="1" smtClean="0"/>
              <a:t>Vaccum</a:t>
            </a:r>
            <a:endParaRPr lang="en-US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requirements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3568" y="879406"/>
            <a:ext cx="7571184" cy="296346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b="1" dirty="0" smtClean="0"/>
              <a:t>The DFX will host the MgB2/</a:t>
            </a:r>
            <a:r>
              <a:rPr lang="en-US" b="1" dirty="0" err="1" smtClean="0"/>
              <a:t>Nb-Ti</a:t>
            </a:r>
            <a:r>
              <a:rPr lang="en-US" b="1" dirty="0" smtClean="0"/>
              <a:t> splices and the </a:t>
            </a:r>
            <a:r>
              <a:rPr lang="en-US" b="1" dirty="0" err="1" smtClean="0"/>
              <a:t>Nb-Ti</a:t>
            </a:r>
            <a:r>
              <a:rPr lang="en-US" b="1" dirty="0" smtClean="0"/>
              <a:t> bus bars of the cold powering system of triplets:</a:t>
            </a:r>
          </a:p>
          <a:p>
            <a:pPr lvl="1" algn="l"/>
            <a:r>
              <a:rPr lang="en-US" dirty="0" smtClean="0"/>
              <a:t>2x 18 kA</a:t>
            </a:r>
          </a:p>
          <a:p>
            <a:pPr lvl="1" algn="l"/>
            <a:r>
              <a:rPr lang="en-US" dirty="0" smtClean="0"/>
              <a:t>2 x 13 kA</a:t>
            </a:r>
          </a:p>
          <a:p>
            <a:pPr lvl="1" algn="l"/>
            <a:r>
              <a:rPr lang="en-US" dirty="0" smtClean="0"/>
              <a:t>3x 7 kA</a:t>
            </a:r>
          </a:p>
          <a:p>
            <a:pPr lvl="1" algn="l"/>
            <a:r>
              <a:rPr lang="en-US" dirty="0" smtClean="0"/>
              <a:t>12 X 2 kA</a:t>
            </a:r>
          </a:p>
          <a:p>
            <a:pPr lvl="1" algn="l"/>
            <a:endParaRPr lang="en-US" dirty="0" smtClean="0"/>
          </a:p>
          <a:p>
            <a:pPr algn="l"/>
            <a:r>
              <a:rPr lang="en-US" b="1" dirty="0" smtClean="0"/>
              <a:t>Three types of functional requirements (others not part of this presentation)</a:t>
            </a:r>
          </a:p>
          <a:p>
            <a:pPr lvl="1" algn="l"/>
            <a:r>
              <a:rPr lang="en-US" dirty="0" smtClean="0"/>
              <a:t>Cryogenic</a:t>
            </a:r>
          </a:p>
          <a:p>
            <a:pPr lvl="1" algn="l"/>
            <a:r>
              <a:rPr lang="en-US" dirty="0" smtClean="0"/>
              <a:t>Vacuum</a:t>
            </a:r>
          </a:p>
          <a:p>
            <a:pPr lvl="1" algn="l"/>
            <a:r>
              <a:rPr lang="en-US" dirty="0" smtClean="0"/>
              <a:t>Protection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requirement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323528" y="843330"/>
            <a:ext cx="8233976" cy="29634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 smtClean="0"/>
              <a:t>Immersion of  </a:t>
            </a:r>
            <a:r>
              <a:rPr lang="en-GB" sz="2400" dirty="0" err="1"/>
              <a:t>Nb-Ti</a:t>
            </a:r>
            <a:r>
              <a:rPr lang="en-GB" sz="2400" dirty="0"/>
              <a:t>/MgB</a:t>
            </a:r>
            <a:r>
              <a:rPr lang="en-GB" sz="2400" baseline="-25000" dirty="0"/>
              <a:t>2</a:t>
            </a:r>
            <a:r>
              <a:rPr lang="en-GB" sz="2400" dirty="0"/>
              <a:t> splices </a:t>
            </a:r>
            <a:r>
              <a:rPr lang="en-GB" sz="2400" dirty="0" smtClean="0"/>
              <a:t>and </a:t>
            </a:r>
            <a:r>
              <a:rPr lang="en-GB" sz="2400" dirty="0" err="1" smtClean="0"/>
              <a:t>Nb-Ti</a:t>
            </a:r>
            <a:r>
              <a:rPr lang="en-GB" sz="2400" dirty="0" smtClean="0"/>
              <a:t> bus bars in </a:t>
            </a:r>
            <a:r>
              <a:rPr lang="en-GB" sz="2400" dirty="0" err="1" smtClean="0"/>
              <a:t>LHe</a:t>
            </a:r>
            <a:r>
              <a:rPr lang="en-GB" sz="2400" dirty="0" smtClean="0"/>
              <a:t> bath =&gt; regulation of level. </a:t>
            </a:r>
          </a:p>
          <a:p>
            <a:pPr algn="l"/>
            <a:r>
              <a:rPr lang="en-US" sz="2400" dirty="0"/>
              <a:t>G</a:t>
            </a:r>
            <a:r>
              <a:rPr lang="en-US" sz="2400" dirty="0" smtClean="0"/>
              <a:t>enerate from the </a:t>
            </a:r>
            <a:r>
              <a:rPr lang="en-US" sz="2400" dirty="0" err="1" smtClean="0"/>
              <a:t>LHe</a:t>
            </a:r>
            <a:r>
              <a:rPr lang="en-US" sz="2400" dirty="0" smtClean="0"/>
              <a:t> bath, a He boil off mass flow (of up to 10 g/s) sufficient to:</a:t>
            </a:r>
          </a:p>
          <a:p>
            <a:pPr lvl="1" algn="l"/>
            <a:r>
              <a:rPr lang="en-US" sz="2000" dirty="0" smtClean="0"/>
              <a:t>Maintain the MgB2 cable of </a:t>
            </a:r>
            <a:r>
              <a:rPr lang="en-US" sz="2000" dirty="0"/>
              <a:t> </a:t>
            </a:r>
            <a:r>
              <a:rPr lang="en-US" sz="2000" dirty="0" smtClean="0"/>
              <a:t>the Sc Link below 25 K</a:t>
            </a:r>
          </a:p>
          <a:p>
            <a:pPr lvl="1" algn="l"/>
            <a:r>
              <a:rPr lang="en-US" sz="2000" dirty="0"/>
              <a:t>Maintain </a:t>
            </a:r>
            <a:r>
              <a:rPr lang="en-US" sz="2000" dirty="0" smtClean="0"/>
              <a:t>the MgB2 HTS splices below 25 K</a:t>
            </a:r>
          </a:p>
          <a:p>
            <a:pPr lvl="1" algn="l"/>
            <a:r>
              <a:rPr lang="en-US" sz="2000" dirty="0" smtClean="0"/>
              <a:t>Thermalize to 50 K the bottom of the </a:t>
            </a:r>
            <a:r>
              <a:rPr lang="en-US" sz="2000" dirty="0" err="1" smtClean="0"/>
              <a:t>HeX</a:t>
            </a:r>
            <a:r>
              <a:rPr lang="en-US" sz="2000" dirty="0" smtClean="0"/>
              <a:t> of the leads</a:t>
            </a:r>
          </a:p>
          <a:p>
            <a:pPr lvl="1" algn="l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273" y="2918266"/>
            <a:ext cx="1666527" cy="17825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instrumentation of DFX 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323528" y="843330"/>
            <a:ext cx="8233976" cy="2963466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600" dirty="0" smtClean="0"/>
              <a:t>6 Thermal transducers (TT) </a:t>
            </a:r>
          </a:p>
          <a:p>
            <a:pPr lvl="1" algn="l"/>
            <a:r>
              <a:rPr lang="en-US" sz="2200" dirty="0" smtClean="0"/>
              <a:t>Two in the He tank</a:t>
            </a:r>
          </a:p>
          <a:p>
            <a:pPr lvl="1" algn="l"/>
            <a:r>
              <a:rPr lang="en-US" sz="2200" dirty="0" smtClean="0"/>
              <a:t>4 in the splice box</a:t>
            </a:r>
          </a:p>
          <a:p>
            <a:pPr algn="l"/>
            <a:r>
              <a:rPr lang="en-US" sz="2600" dirty="0" smtClean="0"/>
              <a:t>Two heaters</a:t>
            </a:r>
          </a:p>
          <a:p>
            <a:pPr lvl="1" algn="l"/>
            <a:r>
              <a:rPr lang="en-US" sz="2200" dirty="0" smtClean="0"/>
              <a:t>1 </a:t>
            </a:r>
            <a:r>
              <a:rPr lang="en-US" sz="2200" dirty="0" err="1" smtClean="0"/>
              <a:t>Ghe</a:t>
            </a:r>
            <a:r>
              <a:rPr lang="en-US" sz="2200" dirty="0" smtClean="0"/>
              <a:t>/</a:t>
            </a:r>
            <a:r>
              <a:rPr lang="en-US" sz="2200" dirty="0" err="1" smtClean="0"/>
              <a:t>LHe</a:t>
            </a:r>
            <a:r>
              <a:rPr lang="en-US" sz="2200" dirty="0" smtClean="0"/>
              <a:t> Heat exchanger</a:t>
            </a:r>
          </a:p>
          <a:p>
            <a:pPr lvl="1" algn="l"/>
            <a:r>
              <a:rPr lang="en-US" sz="2200" dirty="0" smtClean="0"/>
              <a:t>1 resistive Heater</a:t>
            </a:r>
          </a:p>
          <a:p>
            <a:pPr algn="l"/>
            <a:r>
              <a:rPr lang="en-US" sz="2600" dirty="0" smtClean="0"/>
              <a:t>1 He pressure gage</a:t>
            </a:r>
          </a:p>
          <a:p>
            <a:pPr algn="l"/>
            <a:r>
              <a:rPr lang="en-US" sz="2600" dirty="0" smtClean="0"/>
              <a:t>Two </a:t>
            </a:r>
            <a:r>
              <a:rPr lang="en-US" sz="2600" dirty="0" err="1" smtClean="0"/>
              <a:t>LHe</a:t>
            </a:r>
            <a:r>
              <a:rPr lang="en-US" sz="2600" dirty="0" smtClean="0"/>
              <a:t> level transducers</a:t>
            </a:r>
            <a:endParaRPr lang="en-US" sz="2600" dirty="0"/>
          </a:p>
          <a:p>
            <a:pPr algn="l"/>
            <a:endParaRPr lang="en-US" sz="2600" dirty="0" smtClean="0"/>
          </a:p>
          <a:p>
            <a:pPr algn="l"/>
            <a:endParaRPr lang="en-US" sz="2600" dirty="0"/>
          </a:p>
          <a:p>
            <a:pPr algn="l"/>
            <a:endParaRPr lang="en-US" sz="2600" dirty="0" smtClean="0"/>
          </a:p>
          <a:p>
            <a:pPr algn="l"/>
            <a:endParaRPr lang="en-US" sz="2600" dirty="0"/>
          </a:p>
          <a:p>
            <a:pPr algn="l"/>
            <a:endParaRPr lang="en-US" sz="2600" dirty="0" smtClean="0"/>
          </a:p>
          <a:p>
            <a:pPr algn="l"/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4391473" y="1477873"/>
            <a:ext cx="4752527" cy="2125152"/>
            <a:chOff x="1460046" y="2248506"/>
            <a:chExt cx="4752527" cy="212515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827" r="59469"/>
            <a:stretch/>
          </p:blipFill>
          <p:spPr>
            <a:xfrm>
              <a:off x="1460046" y="2248506"/>
              <a:ext cx="4752527" cy="212515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339752" y="2325063"/>
              <a:ext cx="1008112" cy="4218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Rectangle 9"/>
          <p:cNvSpPr/>
          <p:nvPr/>
        </p:nvSpPr>
        <p:spPr>
          <a:xfrm>
            <a:off x="4283968" y="4031255"/>
            <a:ext cx="35589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Elaborated in collaboration with S. </a:t>
            </a:r>
            <a:r>
              <a:rPr lang="en-US" sz="1400" dirty="0"/>
              <a:t>C</a:t>
            </a:r>
            <a:r>
              <a:rPr lang="en-US" sz="1400" dirty="0" smtClean="0"/>
              <a:t>laudet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3228767" y="4390622"/>
            <a:ext cx="54580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Additional instrumentation for transients not listed (CV, EH and TT)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47753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</a:t>
            </a:r>
            <a:r>
              <a:rPr lang="en-US" dirty="0" smtClean="0"/>
              <a:t>instrumentation of Sc Link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323528" y="843330"/>
            <a:ext cx="8233976" cy="29634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600" dirty="0"/>
          </a:p>
          <a:p>
            <a:pPr algn="l"/>
            <a:endParaRPr lang="en-US" sz="2600" dirty="0" smtClean="0"/>
          </a:p>
          <a:p>
            <a:pPr algn="l"/>
            <a:endParaRPr lang="en-US" sz="2600" dirty="0"/>
          </a:p>
          <a:p>
            <a:pPr algn="l"/>
            <a:endParaRPr lang="en-US" sz="2600" dirty="0" smtClean="0"/>
          </a:p>
          <a:p>
            <a:pPr algn="l"/>
            <a:endParaRPr lang="en-US" dirty="0" smtClean="0"/>
          </a:p>
        </p:txBody>
      </p:sp>
      <p:sp>
        <p:nvSpPr>
          <p:cNvPr id="9" name="Rectangle 8"/>
          <p:cNvSpPr/>
          <p:nvPr/>
        </p:nvSpPr>
        <p:spPr>
          <a:xfrm>
            <a:off x="5238656" y="3975126"/>
            <a:ext cx="35589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Elaborated in collaboration with S. </a:t>
            </a:r>
            <a:r>
              <a:rPr lang="en-US" sz="1400" dirty="0"/>
              <a:t>C</a:t>
            </a:r>
            <a:r>
              <a:rPr lang="en-US" sz="1400" dirty="0" smtClean="0"/>
              <a:t>laudet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3228767" y="4390622"/>
            <a:ext cx="54580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Additional instrumentation for transients not listed (CV, EH and TT)</a:t>
            </a:r>
            <a:endParaRPr lang="en-GB" sz="1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90036" y="714458"/>
            <a:ext cx="8700959" cy="3830052"/>
            <a:chOff x="90036" y="714458"/>
            <a:chExt cx="8700959" cy="383005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36" y="714458"/>
              <a:ext cx="8700959" cy="3830052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539552" y="2931790"/>
              <a:ext cx="1008112" cy="4218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61715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requirements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323528" y="843330"/>
            <a:ext cx="8233976" cy="296346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600" dirty="0" smtClean="0"/>
              <a:t>Each of the circuit of the Sc Link shall be protected by a dedicated QPS system that:</a:t>
            </a:r>
          </a:p>
          <a:p>
            <a:pPr lvl="1" algn="l"/>
            <a:r>
              <a:rPr lang="en-US" sz="2200" dirty="0" smtClean="0"/>
              <a:t>Detect any quench or detached </a:t>
            </a:r>
            <a:r>
              <a:rPr lang="en-US" sz="2200" dirty="0" err="1" smtClean="0"/>
              <a:t>Vtaps</a:t>
            </a:r>
            <a:endParaRPr lang="en-US" sz="2200" dirty="0" smtClean="0"/>
          </a:p>
          <a:p>
            <a:pPr lvl="1" algn="l"/>
            <a:r>
              <a:rPr lang="en-US" sz="2200" dirty="0" smtClean="0"/>
              <a:t>Triggers the removal of energy from the circuit (strategy depends on the circuit): fast abort, EE system, quench heater</a:t>
            </a:r>
          </a:p>
          <a:p>
            <a:pPr lvl="1" algn="l"/>
            <a:endParaRPr lang="en-US" sz="2200" dirty="0" smtClean="0"/>
          </a:p>
          <a:p>
            <a:pPr algn="l"/>
            <a:r>
              <a:rPr lang="en-US" sz="2600" dirty="0" smtClean="0"/>
              <a:t>Each circuit equipped with </a:t>
            </a:r>
            <a:r>
              <a:rPr lang="en-US" sz="2600" dirty="0" err="1" smtClean="0"/>
              <a:t>Vtaps</a:t>
            </a:r>
            <a:r>
              <a:rPr lang="en-US" sz="2600" dirty="0" smtClean="0"/>
              <a:t> to monitor voltage along Sc cables and across splices.</a:t>
            </a:r>
          </a:p>
          <a:p>
            <a:pPr marL="0" indent="0" algn="l">
              <a:buNone/>
            </a:pPr>
            <a:endParaRPr lang="en-US" sz="2600" dirty="0" smtClean="0"/>
          </a:p>
          <a:p>
            <a:pPr marL="0" indent="0" algn="l">
              <a:buNone/>
            </a:pPr>
            <a:endParaRPr lang="en-GB" sz="2600" dirty="0" smtClean="0"/>
          </a:p>
          <a:p>
            <a:pPr lvl="1" algn="l"/>
            <a:endParaRPr lang="en-GB" sz="2200" dirty="0" smtClean="0"/>
          </a:p>
          <a:p>
            <a:pPr algn="l"/>
            <a:endParaRPr lang="en-GB" sz="2600" dirty="0"/>
          </a:p>
          <a:p>
            <a:pPr lvl="1" algn="l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3766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</a:t>
            </a:r>
            <a:r>
              <a:rPr lang="en-US" dirty="0" err="1" smtClean="0"/>
              <a:t>VTaps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323528" y="843330"/>
            <a:ext cx="8233976" cy="29634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600" dirty="0" smtClean="0"/>
              <a:t>Each </a:t>
            </a:r>
            <a:r>
              <a:rPr lang="en-GB" sz="2600" dirty="0" err="1" smtClean="0"/>
              <a:t>VTap</a:t>
            </a:r>
            <a:r>
              <a:rPr lang="en-GB" sz="2600" dirty="0" smtClean="0"/>
              <a:t> has a spare</a:t>
            </a:r>
          </a:p>
          <a:p>
            <a:pPr algn="l"/>
            <a:r>
              <a:rPr lang="en-US" sz="2600" dirty="0" err="1" smtClean="0"/>
              <a:t>Vtaps</a:t>
            </a:r>
            <a:r>
              <a:rPr lang="en-US" sz="2600" dirty="0" smtClean="0"/>
              <a:t> on the 1.9 K side required to monitor the plug</a:t>
            </a:r>
          </a:p>
          <a:p>
            <a:pPr algn="l"/>
            <a:r>
              <a:rPr lang="en-US" sz="2200" dirty="0" smtClean="0"/>
              <a:t>Local pairing (outside the DFX) of taps of the plug required</a:t>
            </a:r>
          </a:p>
          <a:p>
            <a:pPr marL="0" indent="0" algn="l">
              <a:buNone/>
            </a:pPr>
            <a:endParaRPr lang="en-GB" sz="2600" dirty="0" smtClean="0"/>
          </a:p>
          <a:p>
            <a:pPr lvl="1" algn="l"/>
            <a:endParaRPr lang="en-GB" sz="2200" dirty="0" smtClean="0"/>
          </a:p>
          <a:p>
            <a:pPr algn="l"/>
            <a:endParaRPr lang="en-GB" sz="2600" dirty="0"/>
          </a:p>
          <a:p>
            <a:pPr lvl="1" algn="l"/>
            <a:endParaRPr lang="en-US" dirty="0" smtClean="0"/>
          </a:p>
        </p:txBody>
      </p:sp>
      <p:pic>
        <p:nvPicPr>
          <p:cNvPr id="8" name="Picture Placeholder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44" b="10744"/>
          <a:stretch>
            <a:fillRect/>
          </a:stretch>
        </p:blipFill>
        <p:spPr>
          <a:xfrm>
            <a:off x="1137540" y="2225726"/>
            <a:ext cx="6868920" cy="267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544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</a:t>
            </a:r>
            <a:r>
              <a:rPr lang="en-US" dirty="0" smtClean="0"/>
              <a:t> requirements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Espace réservé du contenu 3"/>
          <p:cNvSpPr txBox="1">
            <a:spLocks/>
          </p:cNvSpPr>
          <p:nvPr/>
        </p:nvSpPr>
        <p:spPr>
          <a:xfrm>
            <a:off x="323528" y="843330"/>
            <a:ext cx="8233976" cy="29634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600" dirty="0" smtClean="0"/>
              <a:t>The cold powering chain made of three vacuum volumes</a:t>
            </a:r>
          </a:p>
          <a:p>
            <a:pPr algn="l"/>
            <a:r>
              <a:rPr lang="en-GB" sz="2400" dirty="0"/>
              <a:t>Each of the </a:t>
            </a:r>
            <a:r>
              <a:rPr lang="en-US" sz="2400" dirty="0" smtClean="0"/>
              <a:t>volume equipped with pumps and instrumentation ( under definition with Germana, more advanced next week)……</a:t>
            </a:r>
            <a:endParaRPr lang="en-US" sz="2200" dirty="0" smtClean="0"/>
          </a:p>
          <a:p>
            <a:pPr lvl="1" algn="l"/>
            <a:endParaRPr lang="en-US" sz="2200" dirty="0" smtClean="0"/>
          </a:p>
          <a:p>
            <a:pPr marL="0" indent="0" algn="l">
              <a:buNone/>
            </a:pPr>
            <a:endParaRPr lang="en-GB" sz="2600" dirty="0" smtClean="0"/>
          </a:p>
          <a:p>
            <a:pPr lvl="1" algn="l"/>
            <a:endParaRPr lang="en-GB" sz="2200" dirty="0" smtClean="0"/>
          </a:p>
          <a:p>
            <a:pPr algn="l"/>
            <a:endParaRPr lang="en-GB" sz="2600" dirty="0"/>
          </a:p>
          <a:p>
            <a:pPr lvl="1" algn="l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03648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3528</TotalTime>
  <Words>524</Words>
  <Application>Microsoft Office PowerPoint</Application>
  <PresentationFormat>On-screen Show (16:9)</PresentationFormat>
  <Paragraphs>87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DFX instrumentation requirements_DRY RUN</vt:lpstr>
      <vt:lpstr>Outline</vt:lpstr>
      <vt:lpstr>Functional requirements</vt:lpstr>
      <vt:lpstr>Cryogenic requirement</vt:lpstr>
      <vt:lpstr>Cryogenic instrumentation of DFX </vt:lpstr>
      <vt:lpstr>Cryogenic instrumentation of Sc Link</vt:lpstr>
      <vt:lpstr>Protection requirements</vt:lpstr>
      <vt:lpstr>List of VTaps</vt:lpstr>
      <vt:lpstr>Vacuum requirements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Jerome Fleiter</cp:lastModifiedBy>
  <cp:revision>53</cp:revision>
  <dcterms:created xsi:type="dcterms:W3CDTF">2016-02-12T09:02:01Z</dcterms:created>
  <dcterms:modified xsi:type="dcterms:W3CDTF">2019-01-25T12:32:17Z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