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54" r:id="rId5"/>
    <p:sldId id="425" r:id="rId6"/>
    <p:sldId id="430" r:id="rId7"/>
    <p:sldId id="427" r:id="rId8"/>
    <p:sldId id="435" r:id="rId9"/>
    <p:sldId id="434" r:id="rId10"/>
    <p:sldId id="431" r:id="rId11"/>
    <p:sldId id="426" r:id="rId12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00"/>
    <a:srgbClr val="7F7F7F"/>
    <a:srgbClr val="F00080"/>
    <a:srgbClr val="009BD2"/>
    <a:srgbClr val="89FA7A"/>
    <a:srgbClr val="FCCF8C"/>
    <a:srgbClr val="00B0F0"/>
    <a:srgbClr val="000000"/>
    <a:srgbClr val="E0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Objects="1" showGuides="1">
      <p:cViewPr>
        <p:scale>
          <a:sx n="125" d="100"/>
          <a:sy n="125" d="100"/>
        </p:scale>
        <p:origin x="618" y="6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HL-LHC-Technical-coordination/MCF/Circuits%20Layout/Hilumi_Circuits_Layout_V2.4.pdf" TargetMode="External"/><Relationship Id="rId7" Type="http://schemas.openxmlformats.org/officeDocument/2006/relationships/hyperlink" Target="http://cds.cern.ch/record/2310128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file/1573115/1.2.2/Preliminary_naming_parameters_and_flow_diagrams_for_HL-LHC_v1_2_2.pdf" TargetMode="External"/><Relationship Id="rId5" Type="http://schemas.openxmlformats.org/officeDocument/2006/relationships/hyperlink" Target="https://edms.cern.ch/ui/file/1963716/1.3/PFD_HL-LHC_IT_L5_v.1.3.pdf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microsoft.com/office/2007/relationships/hdphoto" Target="../media/hdphoto3.wdp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microsoft.com/office/2007/relationships/hdphoto" Target="../media/hdphoto1.wdp"/><Relationship Id="rId18" Type="http://schemas.openxmlformats.org/officeDocument/2006/relationships/image" Target="../media/image29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openxmlformats.org/officeDocument/2006/relationships/image" Target="../media/image4.png"/><Relationship Id="rId17" Type="http://schemas.microsoft.com/office/2007/relationships/hdphoto" Target="../media/hdphoto10.wdp"/><Relationship Id="rId2" Type="http://schemas.openxmlformats.org/officeDocument/2006/relationships/image" Target="../media/image22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5" Type="http://schemas.microsoft.com/office/2007/relationships/hdphoto" Target="../media/hdphoto9.wdp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microsoft.com/office/2007/relationships/hdphoto" Target="../media/hdphoto7.wdp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microsoft.com/office/2007/relationships/hdphoto" Target="../media/hdphoto16.wdp"/><Relationship Id="rId18" Type="http://schemas.microsoft.com/office/2007/relationships/hdphoto" Target="../media/hdphoto18.wdp"/><Relationship Id="rId3" Type="http://schemas.microsoft.com/office/2007/relationships/hdphoto" Target="../media/hdphoto11.wdp"/><Relationship Id="rId21" Type="http://schemas.openxmlformats.org/officeDocument/2006/relationships/image" Target="../media/image40.png"/><Relationship Id="rId7" Type="http://schemas.microsoft.com/office/2007/relationships/hdphoto" Target="../media/hdphoto13.wdp"/><Relationship Id="rId12" Type="http://schemas.openxmlformats.org/officeDocument/2006/relationships/image" Target="../media/image35.png"/><Relationship Id="rId17" Type="http://schemas.openxmlformats.org/officeDocument/2006/relationships/image" Target="../media/image38.png"/><Relationship Id="rId2" Type="http://schemas.openxmlformats.org/officeDocument/2006/relationships/image" Target="../media/image30.png"/><Relationship Id="rId16" Type="http://schemas.microsoft.com/office/2007/relationships/hdphoto" Target="../media/hdphoto17.wdp"/><Relationship Id="rId20" Type="http://schemas.microsoft.com/office/2007/relationships/hdphoto" Target="../media/hdphoto19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microsoft.com/office/2007/relationships/hdphoto" Target="../media/hdphoto15.wdp"/><Relationship Id="rId5" Type="http://schemas.microsoft.com/office/2007/relationships/hdphoto" Target="../media/hdphoto12.wdp"/><Relationship Id="rId15" Type="http://schemas.openxmlformats.org/officeDocument/2006/relationships/image" Target="../media/image37.png"/><Relationship Id="rId10" Type="http://schemas.openxmlformats.org/officeDocument/2006/relationships/image" Target="../media/image34.png"/><Relationship Id="rId19" Type="http://schemas.openxmlformats.org/officeDocument/2006/relationships/image" Target="../media/image39.png"/><Relationship Id="rId4" Type="http://schemas.openxmlformats.org/officeDocument/2006/relationships/image" Target="../media/image31.png"/><Relationship Id="rId9" Type="http://schemas.microsoft.com/office/2007/relationships/hdphoto" Target="../media/hdphoto14.wdp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Plug development: status, plan and key milestones for intermediate validation, production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4640560" cy="403498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Y.Leclercq</a:t>
            </a:r>
            <a:r>
              <a:rPr lang="en-GB" dirty="0" smtClean="0"/>
              <a:t>, JB. Deschamps on behalf of the Plug development team : 31 Jan. 2019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Conceptual design review of the DFX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56176" y="2871566"/>
            <a:ext cx="2903723" cy="216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14760"/>
            <a:ext cx="5227570" cy="329715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19 bus bars through the plug:</a:t>
            </a:r>
          </a:p>
          <a:p>
            <a:pPr marL="1371600" lvl="3" indent="0">
              <a:buNone/>
            </a:pPr>
            <a:endParaRPr lang="en-GB" dirty="0"/>
          </a:p>
          <a:p>
            <a:pPr marL="1371600" lvl="3" indent="0">
              <a:buNone/>
            </a:pPr>
            <a:endParaRPr lang="en-GB" dirty="0"/>
          </a:p>
          <a:p>
            <a:pPr marL="1371600" lvl="3" indent="0">
              <a:buNone/>
            </a:pPr>
            <a:endParaRPr lang="en-GB" dirty="0"/>
          </a:p>
          <a:p>
            <a:pPr marL="1371600" lvl="3" indent="0">
              <a:buNone/>
            </a:pPr>
            <a:endParaRPr lang="en-GB" dirty="0"/>
          </a:p>
          <a:p>
            <a:pPr marL="1371600" lvl="3" indent="0">
              <a:buNone/>
            </a:pPr>
            <a:endParaRPr lang="en-GB" dirty="0"/>
          </a:p>
          <a:p>
            <a:pPr marL="1371600" lvl="3" indent="0">
              <a:buNone/>
            </a:pPr>
            <a:endParaRPr lang="en-GB" dirty="0" smtClean="0"/>
          </a:p>
          <a:p>
            <a:r>
              <a:rPr lang="en-GB" dirty="0" smtClean="0"/>
              <a:t>Separates 2 Cryogenic volumes:</a:t>
            </a:r>
          </a:p>
          <a:p>
            <a:endParaRPr lang="en-GB" dirty="0"/>
          </a:p>
          <a:p>
            <a:endParaRPr lang="en-GB" dirty="0" smtClean="0"/>
          </a:p>
          <a:p>
            <a:pPr lvl="4"/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Design requirements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626747"/>
              </p:ext>
            </p:extLst>
          </p:nvPr>
        </p:nvGraphicFramePr>
        <p:xfrm>
          <a:off x="842164" y="987574"/>
          <a:ext cx="3198811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855">
                  <a:extLst>
                    <a:ext uri="{9D8B030D-6E8A-4147-A177-3AD203B41FA5}">
                      <a16:colId xmlns:a16="http://schemas.microsoft.com/office/drawing/2014/main" val="1202373304"/>
                    </a:ext>
                  </a:extLst>
                </a:gridCol>
                <a:gridCol w="871087">
                  <a:extLst>
                    <a:ext uri="{9D8B030D-6E8A-4147-A177-3AD203B41FA5}">
                      <a16:colId xmlns:a16="http://schemas.microsoft.com/office/drawing/2014/main" val="3057601280"/>
                    </a:ext>
                  </a:extLst>
                </a:gridCol>
                <a:gridCol w="686869">
                  <a:extLst>
                    <a:ext uri="{9D8B030D-6E8A-4147-A177-3AD203B41FA5}">
                      <a16:colId xmlns:a16="http://schemas.microsoft.com/office/drawing/2014/main" val="116691421"/>
                    </a:ext>
                  </a:extLst>
                </a:gridCol>
              </a:tblGrid>
              <a:tr h="143266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cable</a:t>
                      </a:r>
                      <a:r>
                        <a:rPr lang="en-GB" sz="800" baseline="-25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800" baseline="0" dirty="0" smtClean="0">
                          <a:solidFill>
                            <a:sysClr val="windowText" lastClr="000000"/>
                          </a:solidFill>
                        </a:rPr>
                        <a:t>[kA]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N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cables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408939"/>
                  </a:ext>
                </a:extLst>
              </a:tr>
              <a:tr h="143266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MQXF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695099"/>
                  </a:ext>
                </a:extLst>
              </a:tr>
              <a:tr h="143266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Trim Q1/Q2a/Q2b/Q3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3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001509"/>
                  </a:ext>
                </a:extLst>
              </a:tr>
              <a:tr h="143266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MCBXF%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12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226658"/>
                  </a:ext>
                </a:extLst>
              </a:tr>
              <a:tr h="143266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MBXF (D1)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0670"/>
                  </a:ext>
                </a:extLst>
              </a:tr>
            </a:tbl>
          </a:graphicData>
        </a:graphic>
      </p:graphicFrame>
      <p:sp>
        <p:nvSpPr>
          <p:cNvPr id="40" name="Oval 39"/>
          <p:cNvSpPr/>
          <p:nvPr/>
        </p:nvSpPr>
        <p:spPr>
          <a:xfrm>
            <a:off x="2124050" y="1275606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123728" y="1486379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125389" y="1714740"/>
            <a:ext cx="72008" cy="7200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125389" y="1943101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076056" cy="713110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DFX-Triplet plug specifications</a:t>
            </a:r>
            <a:endParaRPr lang="en-GB" sz="2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989363" y="51470"/>
            <a:ext cx="4119141" cy="3157853"/>
            <a:chOff x="4130129" y="893447"/>
            <a:chExt cx="4119141" cy="315785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358" r="13336" b="34523"/>
            <a:stretch/>
          </p:blipFill>
          <p:spPr>
            <a:xfrm>
              <a:off x="4130129" y="893447"/>
              <a:ext cx="4119141" cy="2162317"/>
            </a:xfrm>
            <a:prstGeom prst="rect">
              <a:avLst/>
            </a:prstGeom>
          </p:spPr>
        </p:pic>
        <p:sp>
          <p:nvSpPr>
            <p:cNvPr id="10" name="Freeform 9"/>
            <p:cNvSpPr/>
            <p:nvPr/>
          </p:nvSpPr>
          <p:spPr>
            <a:xfrm>
              <a:off x="6413500" y="2927350"/>
              <a:ext cx="812800" cy="1123950"/>
            </a:xfrm>
            <a:custGeom>
              <a:avLst/>
              <a:gdLst>
                <a:gd name="connsiteX0" fmla="*/ 812800 w 812800"/>
                <a:gd name="connsiteY0" fmla="*/ 0 h 1123950"/>
                <a:gd name="connsiteX1" fmla="*/ 812800 w 812800"/>
                <a:gd name="connsiteY1" fmla="*/ 1123950 h 1123950"/>
                <a:gd name="connsiteX2" fmla="*/ 0 w 812800"/>
                <a:gd name="connsiteY2" fmla="*/ 1123950 h 1123950"/>
                <a:gd name="connsiteX3" fmla="*/ 0 w 812800"/>
                <a:gd name="connsiteY3" fmla="*/ 241300 h 1123950"/>
                <a:gd name="connsiteX4" fmla="*/ 520700 w 812800"/>
                <a:gd name="connsiteY4" fmla="*/ 241300 h 1123950"/>
                <a:gd name="connsiteX5" fmla="*/ 520700 w 812800"/>
                <a:gd name="connsiteY5" fmla="*/ 139700 h 1123950"/>
                <a:gd name="connsiteX6" fmla="*/ 717550 w 812800"/>
                <a:gd name="connsiteY6" fmla="*/ 139700 h 1123950"/>
                <a:gd name="connsiteX7" fmla="*/ 717550 w 812800"/>
                <a:gd name="connsiteY7" fmla="*/ 6350 h 1123950"/>
                <a:gd name="connsiteX8" fmla="*/ 812800 w 812800"/>
                <a:gd name="connsiteY8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2800" h="1123950">
                  <a:moveTo>
                    <a:pt x="812800" y="0"/>
                  </a:moveTo>
                  <a:lnTo>
                    <a:pt x="812800" y="1123950"/>
                  </a:lnTo>
                  <a:lnTo>
                    <a:pt x="0" y="1123950"/>
                  </a:lnTo>
                  <a:lnTo>
                    <a:pt x="0" y="241300"/>
                  </a:lnTo>
                  <a:lnTo>
                    <a:pt x="520700" y="241300"/>
                  </a:lnTo>
                  <a:lnTo>
                    <a:pt x="520700" y="139700"/>
                  </a:lnTo>
                  <a:lnTo>
                    <a:pt x="717550" y="139700"/>
                  </a:lnTo>
                  <a:lnTo>
                    <a:pt x="717550" y="6350"/>
                  </a:lnTo>
                  <a:lnTo>
                    <a:pt x="8128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30129" y="2684539"/>
              <a:ext cx="1233959" cy="3912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Oval 16"/>
          <p:cNvSpPr/>
          <p:nvPr/>
        </p:nvSpPr>
        <p:spPr>
          <a:xfrm>
            <a:off x="8575314" y="815705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9010816" y="815705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8316416" y="968105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7302400" y="964570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788881" y="964570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288682" y="964570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157899" y="96429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33796" y="2285841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hlinkClick r:id="rId3"/>
              </a:rPr>
              <a:t>From MCF circuit layout</a:t>
            </a:r>
            <a:endParaRPr lang="en-GB" sz="800" dirty="0" smtClean="0"/>
          </a:p>
          <a:p>
            <a:r>
              <a:rPr lang="en-GB" sz="800" dirty="0" smtClean="0"/>
              <a:t>Courtesy </a:t>
            </a:r>
            <a:r>
              <a:rPr lang="en-GB" sz="800" dirty="0" err="1" smtClean="0"/>
              <a:t>S.Yammine</a:t>
            </a:r>
            <a:endParaRPr lang="en-GB" sz="8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42" t="76164" r="65248"/>
          <a:stretch/>
        </p:blipFill>
        <p:spPr>
          <a:xfrm>
            <a:off x="6238874" y="2002413"/>
            <a:ext cx="637382" cy="80384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0" name="Group 49"/>
          <p:cNvGrpSpPr/>
          <p:nvPr/>
        </p:nvGrpSpPr>
        <p:grpSpPr>
          <a:xfrm>
            <a:off x="6102484" y="2186450"/>
            <a:ext cx="988072" cy="251484"/>
            <a:chOff x="5633896" y="2481763"/>
            <a:chExt cx="988072" cy="251484"/>
          </a:xfrm>
        </p:grpSpPr>
        <p:grpSp>
          <p:nvGrpSpPr>
            <p:cNvPr id="39" name="Group 38"/>
            <p:cNvGrpSpPr/>
            <p:nvPr/>
          </p:nvGrpSpPr>
          <p:grpSpPr>
            <a:xfrm>
              <a:off x="5866162" y="2572905"/>
              <a:ext cx="501024" cy="72008"/>
              <a:chOff x="5755661" y="2994725"/>
              <a:chExt cx="501024" cy="72008"/>
            </a:xfrm>
            <a:solidFill>
              <a:srgbClr val="FFFF00"/>
            </a:solidFill>
          </p:grpSpPr>
          <p:sp>
            <p:nvSpPr>
              <p:cNvPr id="36" name="Oval 35"/>
              <p:cNvSpPr/>
              <p:nvPr/>
            </p:nvSpPr>
            <p:spPr>
              <a:xfrm>
                <a:off x="5755661" y="2994725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184677" y="2994725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6302650" y="2481763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x6</a:t>
              </a:r>
              <a:endParaRPr lang="en-GB" sz="1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633896" y="2487026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x6</a:t>
              </a:r>
              <a:endParaRPr lang="en-GB" sz="1000" dirty="0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/>
          <a:srcRect t="20797"/>
          <a:stretch/>
        </p:blipFill>
        <p:spPr>
          <a:xfrm>
            <a:off x="5971678" y="2937685"/>
            <a:ext cx="3131840" cy="1252342"/>
          </a:xfrm>
          <a:prstGeom prst="rect">
            <a:avLst/>
          </a:prstGeom>
        </p:spPr>
      </p:pic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927850"/>
              </p:ext>
            </p:extLst>
          </p:nvPr>
        </p:nvGraphicFramePr>
        <p:xfrm>
          <a:off x="842165" y="2560172"/>
          <a:ext cx="4184649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630">
                  <a:extLst>
                    <a:ext uri="{9D8B030D-6E8A-4147-A177-3AD203B41FA5}">
                      <a16:colId xmlns:a16="http://schemas.microsoft.com/office/drawing/2014/main" val="1202373304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1405542027"/>
                    </a:ext>
                  </a:extLst>
                </a:gridCol>
                <a:gridCol w="416242">
                  <a:extLst>
                    <a:ext uri="{9D8B030D-6E8A-4147-A177-3AD203B41FA5}">
                      <a16:colId xmlns:a16="http://schemas.microsoft.com/office/drawing/2014/main" val="3057601280"/>
                    </a:ext>
                  </a:extLst>
                </a:gridCol>
                <a:gridCol w="473392">
                  <a:extLst>
                    <a:ext uri="{9D8B030D-6E8A-4147-A177-3AD203B41FA5}">
                      <a16:colId xmlns:a16="http://schemas.microsoft.com/office/drawing/2014/main" val="885504401"/>
                    </a:ext>
                  </a:extLst>
                </a:gridCol>
                <a:gridCol w="1011555">
                  <a:extLst>
                    <a:ext uri="{9D8B030D-6E8A-4147-A177-3AD203B41FA5}">
                      <a16:colId xmlns:a16="http://schemas.microsoft.com/office/drawing/2014/main" val="4075010385"/>
                    </a:ext>
                  </a:extLst>
                </a:gridCol>
              </a:tblGrid>
              <a:tr h="122235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Helium</a:t>
                      </a:r>
                    </a:p>
                    <a:p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volumes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Phase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Nominal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nom</a:t>
                      </a:r>
                      <a:endParaRPr lang="en-GB" sz="800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800" b="0" baseline="0" dirty="0" smtClean="0">
                          <a:solidFill>
                            <a:sysClr val="windowText" lastClr="000000"/>
                          </a:solidFill>
                        </a:rPr>
                        <a:t>[K]</a:t>
                      </a:r>
                      <a:endParaRPr lang="en-GB" sz="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nom</a:t>
                      </a:r>
                      <a:endParaRPr lang="en-GB" sz="800" baseline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800" b="0" baseline="0" dirty="0" smtClean="0">
                          <a:solidFill>
                            <a:sysClr val="windowText" lastClr="000000"/>
                          </a:solidFill>
                        </a:rPr>
                        <a:t>[bara]</a:t>
                      </a:r>
                      <a:endParaRPr lang="en-GB" sz="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Design pressure</a:t>
                      </a:r>
                    </a:p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PS </a:t>
                      </a:r>
                      <a:r>
                        <a:rPr lang="en-GB" sz="800" b="0" dirty="0" smtClean="0">
                          <a:solidFill>
                            <a:sysClr val="windowText" lastClr="000000"/>
                          </a:solidFill>
                        </a:rPr>
                        <a:t>[bar]</a:t>
                      </a:r>
                      <a:endParaRPr lang="en-GB" sz="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408939"/>
                  </a:ext>
                </a:extLst>
              </a:tr>
              <a:tr h="12223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Triplet</a:t>
                      </a:r>
                      <a:r>
                        <a:rPr lang="en-GB" sz="800" baseline="0" dirty="0" smtClean="0"/>
                        <a:t> cold mass He enclosure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Superfluid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1.8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1.3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20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695099"/>
                  </a:ext>
                </a:extLst>
              </a:tr>
              <a:tr h="122235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DFX - </a:t>
                      </a:r>
                      <a:r>
                        <a:rPr lang="en-GB" sz="800" dirty="0" err="1" smtClean="0"/>
                        <a:t>SCLink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Sat.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dirty="0" smtClean="0"/>
                        <a:t>liquid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4.5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1.3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3.5</a:t>
                      </a:r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001509"/>
                  </a:ext>
                </a:extLst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788881" y="4164763"/>
            <a:ext cx="25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hlinkClick r:id="rId5"/>
              </a:rPr>
              <a:t>From Process </a:t>
            </a:r>
            <a:r>
              <a:rPr lang="en-GB" sz="800" dirty="0">
                <a:hlinkClick r:id="rId5"/>
              </a:rPr>
              <a:t>flow diagram of HL-LHC IT </a:t>
            </a:r>
            <a:r>
              <a:rPr lang="en-GB" sz="800" dirty="0" smtClean="0">
                <a:hlinkClick r:id="rId5"/>
              </a:rPr>
              <a:t>L5</a:t>
            </a:r>
            <a:endParaRPr lang="en-GB" sz="800" dirty="0" smtClean="0"/>
          </a:p>
          <a:p>
            <a:r>
              <a:rPr lang="en-GB" sz="800" dirty="0" smtClean="0"/>
              <a:t>Courtesy D. Berkowitz - M. Sisti – EDMS1963716</a:t>
            </a:r>
            <a:endParaRPr lang="en-GB" sz="800" dirty="0"/>
          </a:p>
        </p:txBody>
      </p:sp>
      <p:sp>
        <p:nvSpPr>
          <p:cNvPr id="56" name="Rectangle 55"/>
          <p:cNvSpPr/>
          <p:nvPr/>
        </p:nvSpPr>
        <p:spPr>
          <a:xfrm>
            <a:off x="757568" y="3291830"/>
            <a:ext cx="2858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700" dirty="0" err="1" smtClean="0">
                <a:solidFill>
                  <a:sysClr val="windowText" lastClr="000000"/>
                </a:solidFill>
              </a:rPr>
              <a:t>Preliminary_naming_parameters_and_flow_diagrams_for_HL</a:t>
            </a:r>
            <a:r>
              <a:rPr lang="en-GB" sz="700" dirty="0" smtClean="0">
                <a:solidFill>
                  <a:sysClr val="windowText" lastClr="000000"/>
                </a:solidFill>
              </a:rPr>
              <a:t>-LHC </a:t>
            </a:r>
            <a:endParaRPr lang="en-GB" sz="700" dirty="0">
              <a:solidFill>
                <a:sysClr val="windowText" lastClr="000000"/>
              </a:solidFill>
            </a:endParaRPr>
          </a:p>
          <a:p>
            <a:pPr lvl="0">
              <a:defRPr/>
            </a:pPr>
            <a:r>
              <a:rPr lang="en-GB" sz="700" dirty="0" smtClean="0">
                <a:solidFill>
                  <a:sysClr val="windowText" lastClr="000000"/>
                </a:solidFill>
              </a:rPr>
              <a:t>Courtesy D. </a:t>
            </a:r>
            <a:r>
              <a:rPr lang="en-GB" sz="700" dirty="0" err="1" smtClean="0">
                <a:solidFill>
                  <a:sysClr val="windowText" lastClr="000000"/>
                </a:solidFill>
              </a:rPr>
              <a:t>Berkovitz</a:t>
            </a:r>
            <a:r>
              <a:rPr lang="en-GB" sz="700" dirty="0" smtClean="0">
                <a:solidFill>
                  <a:sysClr val="windowText" lastClr="000000"/>
                </a:solidFill>
              </a:rPr>
              <a:t> </a:t>
            </a:r>
            <a:r>
              <a:rPr lang="en-GB" sz="700" dirty="0" smtClean="0">
                <a:solidFill>
                  <a:sysClr val="windowText" lastClr="000000"/>
                </a:solidFill>
                <a:hlinkClick r:id="rId6"/>
              </a:rPr>
              <a:t>EDMS1573115</a:t>
            </a:r>
            <a:endParaRPr lang="en-GB" sz="7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67035"/>
              </p:ext>
            </p:extLst>
          </p:nvPr>
        </p:nvGraphicFramePr>
        <p:xfrm>
          <a:off x="842165" y="3867895"/>
          <a:ext cx="3198811" cy="1292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375">
                  <a:extLst>
                    <a:ext uri="{9D8B030D-6E8A-4147-A177-3AD203B41FA5}">
                      <a16:colId xmlns:a16="http://schemas.microsoft.com/office/drawing/2014/main" val="1202373304"/>
                    </a:ext>
                  </a:extLst>
                </a:gridCol>
                <a:gridCol w="997654">
                  <a:extLst>
                    <a:ext uri="{9D8B030D-6E8A-4147-A177-3AD203B41FA5}">
                      <a16:colId xmlns:a16="http://schemas.microsoft.com/office/drawing/2014/main" val="3300742918"/>
                    </a:ext>
                  </a:extLst>
                </a:gridCol>
                <a:gridCol w="985782">
                  <a:extLst>
                    <a:ext uri="{9D8B030D-6E8A-4147-A177-3AD203B41FA5}">
                      <a16:colId xmlns:a16="http://schemas.microsoft.com/office/drawing/2014/main" val="3057601280"/>
                    </a:ext>
                  </a:extLst>
                </a:gridCol>
              </a:tblGrid>
              <a:tr h="189194"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Specification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408939"/>
                  </a:ext>
                </a:extLst>
              </a:tr>
              <a:tr h="189194">
                <a:tc gridSpan="2">
                  <a:txBody>
                    <a:bodyPr/>
                    <a:lstStyle/>
                    <a:p>
                      <a:r>
                        <a:rPr lang="en-GB" sz="800" dirty="0" smtClean="0"/>
                        <a:t>Overall</a:t>
                      </a:r>
                      <a:r>
                        <a:rPr lang="en-GB" sz="800" baseline="0" dirty="0" smtClean="0"/>
                        <a:t> leak rate (target)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1.10</a:t>
                      </a:r>
                      <a:r>
                        <a:rPr lang="en-GB" sz="800" baseline="30000" dirty="0" smtClean="0">
                          <a:solidFill>
                            <a:schemeClr val="tx1"/>
                          </a:solidFill>
                        </a:rPr>
                        <a:t>-4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</a:rPr>
                        <a:t> mbar.l.s</a:t>
                      </a:r>
                      <a:r>
                        <a:rPr lang="en-GB" sz="8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377726"/>
                  </a:ext>
                </a:extLst>
              </a:tr>
              <a:tr h="189194">
                <a:tc gridSpan="2">
                  <a:txBody>
                    <a:bodyPr/>
                    <a:lstStyle/>
                    <a:p>
                      <a:r>
                        <a:rPr lang="en-GB" sz="800" dirty="0" smtClean="0"/>
                        <a:t>Insulation to ground/cable @ RT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FF0000"/>
                          </a:solidFill>
                        </a:rPr>
                        <a:t>4.6</a:t>
                      </a:r>
                      <a:r>
                        <a:rPr lang="en-GB" sz="800" baseline="0" dirty="0" smtClean="0">
                          <a:solidFill>
                            <a:srgbClr val="FF0000"/>
                          </a:solidFill>
                        </a:rPr>
                        <a:t> kV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769615"/>
                  </a:ext>
                </a:extLst>
              </a:tr>
              <a:tr h="189194">
                <a:tc gridSpan="2">
                  <a:txBody>
                    <a:bodyPr/>
                    <a:lstStyle/>
                    <a:p>
                      <a:r>
                        <a:rPr lang="en-GB" sz="800" dirty="0" smtClean="0"/>
                        <a:t>Thermal cycles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619527"/>
                  </a:ext>
                </a:extLst>
              </a:tr>
              <a:tr h="189194">
                <a:tc gridSpan="2">
                  <a:txBody>
                    <a:bodyPr/>
                    <a:lstStyle/>
                    <a:p>
                      <a:r>
                        <a:rPr lang="en-GB" sz="800" dirty="0" smtClean="0"/>
                        <a:t>Maintainability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Replaceable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001509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Radiation levels </a:t>
                      </a:r>
                    </a:p>
                    <a:p>
                      <a:r>
                        <a:rPr lang="en-GB" sz="600" dirty="0" smtClean="0"/>
                        <a:t>(1.6m distance from beam)</a:t>
                      </a: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buFontTx/>
                        <a:buNone/>
                      </a:pPr>
                      <a:r>
                        <a:rPr lang="en-GB" sz="800" i="1" dirty="0" smtClean="0"/>
                        <a:t>Dose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en-GB" sz="800" i="1" dirty="0" smtClean="0"/>
                        <a:t>Neutron </a:t>
                      </a:r>
                      <a:r>
                        <a:rPr lang="en-GB" sz="800" i="1" dirty="0" err="1" smtClean="0"/>
                        <a:t>fluence</a:t>
                      </a:r>
                      <a:endParaRPr lang="en-GB" sz="800" i="1" dirty="0" smtClean="0"/>
                    </a:p>
                  </a:txBody>
                  <a:tcPr marT="36000" marB="36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800" i="1" baseline="0" dirty="0" smtClean="0"/>
                        <a:t>100 </a:t>
                      </a:r>
                      <a:r>
                        <a:rPr lang="en-GB" sz="800" i="1" baseline="0" dirty="0" err="1" smtClean="0"/>
                        <a:t>kGy</a:t>
                      </a:r>
                      <a:endParaRPr lang="en-GB" sz="800" i="1" baseline="0" dirty="0" smtClean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800" i="1" baseline="0" dirty="0" smtClean="0"/>
                        <a:t>2.10</a:t>
                      </a:r>
                      <a:r>
                        <a:rPr lang="en-GB" sz="800" i="1" baseline="30000" dirty="0" smtClean="0"/>
                        <a:t>14</a:t>
                      </a:r>
                      <a:r>
                        <a:rPr lang="en-GB" sz="800" i="1" baseline="0" dirty="0" smtClean="0"/>
                        <a:t> cm</a:t>
                      </a:r>
                      <a:r>
                        <a:rPr lang="en-GB" sz="800" i="1" baseline="30000" dirty="0" smtClean="0"/>
                        <a:t>-2</a:t>
                      </a:r>
                      <a:endParaRPr lang="en-GB" sz="800" i="1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226658"/>
                  </a:ext>
                </a:extLst>
              </a:tr>
            </a:tbl>
          </a:graphicData>
        </a:graphic>
      </p:graphicFrame>
      <p:sp>
        <p:nvSpPr>
          <p:cNvPr id="59" name="Rectangle 58"/>
          <p:cNvSpPr/>
          <p:nvPr/>
        </p:nvSpPr>
        <p:spPr>
          <a:xfrm>
            <a:off x="4008346" y="4812957"/>
            <a:ext cx="2877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err="1" smtClean="0"/>
              <a:t>R.Garcia</a:t>
            </a:r>
            <a:r>
              <a:rPr lang="en-GB" sz="800" dirty="0" smtClean="0"/>
              <a:t> et al. “LHC </a:t>
            </a:r>
            <a:r>
              <a:rPr lang="en-GB" sz="800" dirty="0"/>
              <a:t>and HL-LHC: Present and future radiation environment in the </a:t>
            </a:r>
            <a:r>
              <a:rPr lang="en-GB" sz="800" dirty="0" smtClean="0"/>
              <a:t>HL collision […]” </a:t>
            </a:r>
            <a:r>
              <a:rPr lang="en-GB" sz="800" dirty="0" smtClean="0">
                <a:hlinkClick r:id="rId7"/>
              </a:rPr>
              <a:t>CDS2310128</a:t>
            </a:r>
            <a:endParaRPr lang="en-GB" sz="800" dirty="0"/>
          </a:p>
        </p:txBody>
      </p:sp>
      <p:sp>
        <p:nvSpPr>
          <p:cNvPr id="6" name="Freeform 5"/>
          <p:cNvSpPr/>
          <p:nvPr/>
        </p:nvSpPr>
        <p:spPr>
          <a:xfrm>
            <a:off x="6910388" y="3262313"/>
            <a:ext cx="2185987" cy="366712"/>
          </a:xfrm>
          <a:custGeom>
            <a:avLst/>
            <a:gdLst>
              <a:gd name="connsiteX0" fmla="*/ 0 w 2185987"/>
              <a:gd name="connsiteY0" fmla="*/ 285750 h 366712"/>
              <a:gd name="connsiteX1" fmla="*/ 466725 w 2185987"/>
              <a:gd name="connsiteY1" fmla="*/ 285750 h 366712"/>
              <a:gd name="connsiteX2" fmla="*/ 466725 w 2185987"/>
              <a:gd name="connsiteY2" fmla="*/ 4762 h 366712"/>
              <a:gd name="connsiteX3" fmla="*/ 819150 w 2185987"/>
              <a:gd name="connsiteY3" fmla="*/ 4762 h 366712"/>
              <a:gd name="connsiteX4" fmla="*/ 819150 w 2185987"/>
              <a:gd name="connsiteY4" fmla="*/ 290512 h 366712"/>
              <a:gd name="connsiteX5" fmla="*/ 1076325 w 2185987"/>
              <a:gd name="connsiteY5" fmla="*/ 290512 h 366712"/>
              <a:gd name="connsiteX6" fmla="*/ 1076325 w 2185987"/>
              <a:gd name="connsiteY6" fmla="*/ 0 h 366712"/>
              <a:gd name="connsiteX7" fmla="*/ 1419225 w 2185987"/>
              <a:gd name="connsiteY7" fmla="*/ 0 h 366712"/>
              <a:gd name="connsiteX8" fmla="*/ 1419225 w 2185987"/>
              <a:gd name="connsiteY8" fmla="*/ 290512 h 366712"/>
              <a:gd name="connsiteX9" fmla="*/ 1676400 w 2185987"/>
              <a:gd name="connsiteY9" fmla="*/ 290512 h 366712"/>
              <a:gd name="connsiteX10" fmla="*/ 1676400 w 2185987"/>
              <a:gd name="connsiteY10" fmla="*/ 0 h 366712"/>
              <a:gd name="connsiteX11" fmla="*/ 2024062 w 2185987"/>
              <a:gd name="connsiteY11" fmla="*/ 0 h 366712"/>
              <a:gd name="connsiteX12" fmla="*/ 2024062 w 2185987"/>
              <a:gd name="connsiteY12" fmla="*/ 295275 h 366712"/>
              <a:gd name="connsiteX13" fmla="*/ 2185987 w 2185987"/>
              <a:gd name="connsiteY13" fmla="*/ 295275 h 366712"/>
              <a:gd name="connsiteX14" fmla="*/ 2185987 w 2185987"/>
              <a:gd name="connsiteY14" fmla="*/ 366712 h 366712"/>
              <a:gd name="connsiteX15" fmla="*/ 4762 w 2185987"/>
              <a:gd name="connsiteY15" fmla="*/ 366712 h 366712"/>
              <a:gd name="connsiteX16" fmla="*/ 0 w 2185987"/>
              <a:gd name="connsiteY16" fmla="*/ 285750 h 36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85987" h="366712">
                <a:moveTo>
                  <a:pt x="0" y="285750"/>
                </a:moveTo>
                <a:lnTo>
                  <a:pt x="466725" y="285750"/>
                </a:lnTo>
                <a:lnTo>
                  <a:pt x="466725" y="4762"/>
                </a:lnTo>
                <a:lnTo>
                  <a:pt x="819150" y="4762"/>
                </a:lnTo>
                <a:lnTo>
                  <a:pt x="819150" y="290512"/>
                </a:lnTo>
                <a:lnTo>
                  <a:pt x="1076325" y="290512"/>
                </a:lnTo>
                <a:lnTo>
                  <a:pt x="1076325" y="0"/>
                </a:lnTo>
                <a:lnTo>
                  <a:pt x="1419225" y="0"/>
                </a:lnTo>
                <a:lnTo>
                  <a:pt x="1419225" y="290512"/>
                </a:lnTo>
                <a:lnTo>
                  <a:pt x="1676400" y="290512"/>
                </a:lnTo>
                <a:lnTo>
                  <a:pt x="1676400" y="0"/>
                </a:lnTo>
                <a:lnTo>
                  <a:pt x="2024062" y="0"/>
                </a:lnTo>
                <a:lnTo>
                  <a:pt x="2024062" y="295275"/>
                </a:lnTo>
                <a:lnTo>
                  <a:pt x="2185987" y="295275"/>
                </a:lnTo>
                <a:lnTo>
                  <a:pt x="2185987" y="366712"/>
                </a:lnTo>
                <a:lnTo>
                  <a:pt x="4762" y="366712"/>
                </a:lnTo>
                <a:lnTo>
                  <a:pt x="0" y="285750"/>
                </a:lnTo>
                <a:close/>
              </a:path>
            </a:pathLst>
          </a:cu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5957888" y="3348038"/>
            <a:ext cx="904875" cy="280987"/>
          </a:xfrm>
          <a:custGeom>
            <a:avLst/>
            <a:gdLst>
              <a:gd name="connsiteX0" fmla="*/ 0 w 904875"/>
              <a:gd name="connsiteY0" fmla="*/ 242887 h 280987"/>
              <a:gd name="connsiteX1" fmla="*/ 300037 w 904875"/>
              <a:gd name="connsiteY1" fmla="*/ 242887 h 280987"/>
              <a:gd name="connsiteX2" fmla="*/ 300037 w 904875"/>
              <a:gd name="connsiteY2" fmla="*/ 200025 h 280987"/>
              <a:gd name="connsiteX3" fmla="*/ 300037 w 904875"/>
              <a:gd name="connsiteY3" fmla="*/ 0 h 280987"/>
              <a:gd name="connsiteX4" fmla="*/ 904875 w 904875"/>
              <a:gd name="connsiteY4" fmla="*/ 0 h 280987"/>
              <a:gd name="connsiteX5" fmla="*/ 904875 w 904875"/>
              <a:gd name="connsiteY5" fmla="*/ 280987 h 280987"/>
              <a:gd name="connsiteX6" fmla="*/ 4762 w 904875"/>
              <a:gd name="connsiteY6" fmla="*/ 280987 h 280987"/>
              <a:gd name="connsiteX7" fmla="*/ 0 w 904875"/>
              <a:gd name="connsiteY7" fmla="*/ 242887 h 280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4875" h="280987">
                <a:moveTo>
                  <a:pt x="0" y="242887"/>
                </a:moveTo>
                <a:lnTo>
                  <a:pt x="300037" y="242887"/>
                </a:lnTo>
                <a:lnTo>
                  <a:pt x="300037" y="200025"/>
                </a:lnTo>
                <a:lnTo>
                  <a:pt x="300037" y="0"/>
                </a:lnTo>
                <a:lnTo>
                  <a:pt x="904875" y="0"/>
                </a:lnTo>
                <a:lnTo>
                  <a:pt x="904875" y="280987"/>
                </a:lnTo>
                <a:lnTo>
                  <a:pt x="4762" y="280987"/>
                </a:lnTo>
                <a:lnTo>
                  <a:pt x="0" y="242887"/>
                </a:lnTo>
                <a:close/>
              </a:path>
            </a:pathLst>
          </a:cu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831159" y="3485271"/>
            <a:ext cx="77842" cy="1791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51720" y="3075806"/>
            <a:ext cx="360040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051720" y="3291830"/>
            <a:ext cx="360040" cy="0"/>
          </a:xfrm>
          <a:prstGeom prst="line">
            <a:avLst/>
          </a:prstGeom>
          <a:ln w="1905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54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4" grpId="0" animBg="1"/>
      <p:bldP spid="4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53" grpId="0"/>
      <p:bldP spid="56" grpId="0"/>
      <p:bldP spid="59" grpId="0"/>
      <p:bldP spid="6" grpId="0" animBg="1"/>
      <p:bldP spid="11" grpId="0" animBg="1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78565"/>
            <a:ext cx="3920642" cy="380941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Bus bars configuration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2 different plugs 18 kA &amp; 2 kA</a:t>
            </a:r>
          </a:p>
          <a:p>
            <a:pPr lvl="4"/>
            <a:endParaRPr lang="en-GB" dirty="0" smtClean="0"/>
          </a:p>
          <a:p>
            <a:pPr lvl="4"/>
            <a:endParaRPr lang="en-GB" dirty="0" smtClean="0"/>
          </a:p>
          <a:p>
            <a:r>
              <a:rPr lang="en-GB" dirty="0" smtClean="0"/>
              <a:t>Physical l</a:t>
            </a:r>
            <a:r>
              <a:rPr lang="en-GB" dirty="0" smtClean="0"/>
              <a:t>ayout </a:t>
            </a:r>
            <a:r>
              <a:rPr lang="en-GB" dirty="0" smtClean="0"/>
              <a:t>proposal</a:t>
            </a:r>
          </a:p>
          <a:p>
            <a:pPr lvl="3"/>
            <a:endParaRPr lang="en-GB" dirty="0" smtClean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r>
              <a:rPr lang="en-GB" dirty="0" smtClean="0"/>
              <a:t>Plug LHC </a:t>
            </a:r>
            <a:r>
              <a:rPr lang="en-GB" dirty="0" smtClean="0"/>
              <a:t>inspired </a:t>
            </a:r>
            <a:r>
              <a:rPr lang="en-GB" dirty="0" smtClean="0"/>
              <a:t>design proposal:</a:t>
            </a:r>
          </a:p>
          <a:p>
            <a:pPr lvl="1"/>
            <a:r>
              <a:rPr lang="en-GB" dirty="0" smtClean="0"/>
              <a:t>From 13 kA LHC plug</a:t>
            </a:r>
          </a:p>
          <a:p>
            <a:pPr lvl="1"/>
            <a:r>
              <a:rPr lang="en-GB" dirty="0" smtClean="0"/>
              <a:t>From 3 x 6kA LHC plug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066596" cy="713110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DFX-Triplet plug </a:t>
            </a:r>
            <a:r>
              <a:rPr lang="en-GB" sz="2600" dirty="0" smtClean="0"/>
              <a:t>proposal</a:t>
            </a:r>
            <a:endParaRPr lang="en-GB" sz="2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573539"/>
              </p:ext>
            </p:extLst>
          </p:nvPr>
        </p:nvGraphicFramePr>
        <p:xfrm>
          <a:off x="4268569" y="676842"/>
          <a:ext cx="4773929" cy="11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455">
                  <a:extLst>
                    <a:ext uri="{9D8B030D-6E8A-4147-A177-3AD203B41FA5}">
                      <a16:colId xmlns:a16="http://schemas.microsoft.com/office/drawing/2014/main" val="1202373304"/>
                    </a:ext>
                  </a:extLst>
                </a:gridCol>
                <a:gridCol w="630555">
                  <a:extLst>
                    <a:ext uri="{9D8B030D-6E8A-4147-A177-3AD203B41FA5}">
                      <a16:colId xmlns:a16="http://schemas.microsoft.com/office/drawing/2014/main" val="2441621328"/>
                    </a:ext>
                  </a:extLst>
                </a:gridCol>
                <a:gridCol w="497205">
                  <a:extLst>
                    <a:ext uri="{9D8B030D-6E8A-4147-A177-3AD203B41FA5}">
                      <a16:colId xmlns:a16="http://schemas.microsoft.com/office/drawing/2014/main" val="57698245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057601280"/>
                    </a:ext>
                  </a:extLst>
                </a:gridCol>
                <a:gridCol w="943292">
                  <a:extLst>
                    <a:ext uri="{9D8B030D-6E8A-4147-A177-3AD203B41FA5}">
                      <a16:colId xmlns:a16="http://schemas.microsoft.com/office/drawing/2014/main" val="116691421"/>
                    </a:ext>
                  </a:extLst>
                </a:gridCol>
                <a:gridCol w="943292">
                  <a:extLst>
                    <a:ext uri="{9D8B030D-6E8A-4147-A177-3AD203B41FA5}">
                      <a16:colId xmlns:a16="http://schemas.microsoft.com/office/drawing/2014/main" val="404764550"/>
                    </a:ext>
                  </a:extLst>
                </a:gridCol>
              </a:tblGrid>
              <a:tr h="138972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ysClr val="windowText" lastClr="000000"/>
                          </a:solidFill>
                        </a:rPr>
                        <a:t>Cable type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574502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cable</a:t>
                      </a:r>
                      <a:r>
                        <a:rPr lang="en-GB" sz="800" baseline="-25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800" baseline="0" dirty="0" smtClean="0">
                          <a:solidFill>
                            <a:sysClr val="windowText" lastClr="000000"/>
                          </a:solidFill>
                        </a:rPr>
                        <a:t>[kA]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 smtClean="0">
                          <a:solidFill>
                            <a:sysClr val="windowText" lastClr="000000"/>
                          </a:solidFill>
                        </a:rPr>
                        <a:t>N</a:t>
                      </a:r>
                      <a:r>
                        <a:rPr lang="en-GB" sz="800" baseline="-25000" dirty="0" err="1" smtClean="0">
                          <a:solidFill>
                            <a:sysClr val="windowText" lastClr="000000"/>
                          </a:solidFill>
                        </a:rPr>
                        <a:t>cables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 smtClean="0">
                          <a:solidFill>
                            <a:sysClr val="windowText" lastClr="000000"/>
                          </a:solidFill>
                        </a:rPr>
                        <a:t>Triplet side</a:t>
                      </a:r>
                      <a:endParaRPr lang="en-GB" sz="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 smtClean="0">
                          <a:solidFill>
                            <a:sysClr val="windowText" lastClr="000000"/>
                          </a:solidFill>
                        </a:rPr>
                        <a:t>Plug</a:t>
                      </a:r>
                      <a:endParaRPr lang="en-GB" sz="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 smtClean="0">
                          <a:solidFill>
                            <a:sysClr val="windowText" lastClr="000000"/>
                          </a:solidFill>
                        </a:rPr>
                        <a:t>DFX side</a:t>
                      </a:r>
                      <a:endParaRPr lang="en-GB" sz="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40893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MQXF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 kA </a:t>
                      </a:r>
                      <a:r>
                        <a:rPr lang="en-GB" sz="800" dirty="0" err="1" smtClean="0"/>
                        <a:t>Nb-Ti</a:t>
                      </a:r>
                      <a:r>
                        <a:rPr lang="en-GB" sz="800" dirty="0" smtClean="0"/>
                        <a:t> round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 x MQXF leads</a:t>
                      </a:r>
                      <a:endParaRPr lang="en-GB" sz="800" dirty="0"/>
                    </a:p>
                  </a:txBody>
                  <a:tcPr marT="36000" marB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 x MQXF leads</a:t>
                      </a:r>
                    </a:p>
                  </a:txBody>
                  <a:tcPr marT="36000" marB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69509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MBXF (D1)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r>
                        <a:rPr lang="en-GB" sz="800" baseline="0" dirty="0" smtClean="0">
                          <a:solidFill>
                            <a:srgbClr val="FF0000"/>
                          </a:solidFill>
                        </a:rPr>
                        <a:t> kA </a:t>
                      </a:r>
                      <a:r>
                        <a:rPr lang="en-GB" sz="800" baseline="0" dirty="0" err="1" smtClean="0">
                          <a:solidFill>
                            <a:srgbClr val="FF0000"/>
                          </a:solidFill>
                        </a:rPr>
                        <a:t>Nb-Ti</a:t>
                      </a:r>
                      <a:r>
                        <a:rPr lang="en-GB" sz="800" baseline="0" dirty="0" smtClean="0">
                          <a:solidFill>
                            <a:srgbClr val="FF0000"/>
                          </a:solidFill>
                        </a:rPr>
                        <a:t> round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346665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Trims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7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3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18 kA </a:t>
                      </a:r>
                      <a:r>
                        <a:rPr lang="en-GB" sz="800" dirty="0" err="1" smtClean="0"/>
                        <a:t>Nb-Ti</a:t>
                      </a:r>
                      <a:r>
                        <a:rPr lang="en-GB" sz="800" baseline="0" dirty="0" smtClean="0"/>
                        <a:t> round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 smtClean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Not defined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001509"/>
                  </a:ext>
                </a:extLst>
              </a:tr>
              <a:tr h="138972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MCBXF%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2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12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>
                          <a:solidFill>
                            <a:srgbClr val="FF0000"/>
                          </a:solidFill>
                        </a:rPr>
                        <a:t>2 kA </a:t>
                      </a:r>
                      <a:r>
                        <a:rPr lang="en-GB" sz="800" dirty="0" err="1" smtClean="0">
                          <a:solidFill>
                            <a:srgbClr val="FF0000"/>
                          </a:solidFill>
                        </a:rPr>
                        <a:t>Nb-Ti</a:t>
                      </a:r>
                      <a:r>
                        <a:rPr lang="en-GB" sz="800" dirty="0" smtClean="0">
                          <a:solidFill>
                            <a:srgbClr val="FF0000"/>
                          </a:solidFill>
                        </a:rPr>
                        <a:t> round</a:t>
                      </a:r>
                      <a:endParaRPr lang="en-GB" sz="80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LHC 6 kA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MCBXF + Cu</a:t>
                      </a:r>
                      <a:endParaRPr lang="en-GB" sz="800" dirty="0"/>
                    </a:p>
                  </a:txBody>
                  <a:tcPr marT="36000" marB="3600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226658"/>
                  </a:ext>
                </a:extLst>
              </a:tr>
            </a:tbl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8057536" y="1952322"/>
            <a:ext cx="1126404" cy="1175635"/>
            <a:chOff x="7728328" y="1952322"/>
            <a:chExt cx="1455612" cy="1519232"/>
          </a:xfrm>
        </p:grpSpPr>
        <p:grpSp>
          <p:nvGrpSpPr>
            <p:cNvPr id="27" name="Group 26"/>
            <p:cNvGrpSpPr/>
            <p:nvPr/>
          </p:nvGrpSpPr>
          <p:grpSpPr>
            <a:xfrm>
              <a:off x="7728328" y="2190284"/>
              <a:ext cx="1455612" cy="1281270"/>
              <a:chOff x="5212346" y="3329999"/>
              <a:chExt cx="1455612" cy="1281270"/>
            </a:xfrm>
          </p:grpSpPr>
          <p:grpSp>
            <p:nvGrpSpPr>
              <p:cNvPr id="9" name="Group 8"/>
              <p:cNvGrpSpPr/>
              <p:nvPr/>
            </p:nvGrpSpPr>
            <p:grpSpPr>
              <a:xfrm rot="1800000">
                <a:off x="5212346" y="3329999"/>
                <a:ext cx="1455612" cy="1281270"/>
                <a:chOff x="1979712" y="1035146"/>
                <a:chExt cx="5361610" cy="4719439"/>
              </a:xfrm>
            </p:grpSpPr>
            <p:pic>
              <p:nvPicPr>
                <p:cNvPr id="10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79712" y="1035146"/>
                  <a:ext cx="5361610" cy="47194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" name="Oval 10"/>
                <p:cNvSpPr>
                  <a:spLocks noChangeAspect="1"/>
                </p:cNvSpPr>
                <p:nvPr/>
              </p:nvSpPr>
              <p:spPr>
                <a:xfrm>
                  <a:off x="3347999" y="4788000"/>
                  <a:ext cx="484520" cy="484713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Oval 11"/>
                <p:cNvSpPr>
                  <a:spLocks noChangeAspect="1"/>
                </p:cNvSpPr>
                <p:nvPr/>
              </p:nvSpPr>
              <p:spPr>
                <a:xfrm>
                  <a:off x="2388311" y="3067200"/>
                  <a:ext cx="503710" cy="50391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Oval 12"/>
                <p:cNvSpPr>
                  <a:spLocks noChangeAspect="1"/>
                </p:cNvSpPr>
                <p:nvPr/>
              </p:nvSpPr>
              <p:spPr>
                <a:xfrm>
                  <a:off x="3338404" y="1404000"/>
                  <a:ext cx="503710" cy="50391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Oval 13"/>
                <p:cNvSpPr>
                  <a:spLocks noChangeAspect="1"/>
                </p:cNvSpPr>
                <p:nvPr/>
              </p:nvSpPr>
              <p:spPr>
                <a:xfrm>
                  <a:off x="5284866" y="1440000"/>
                  <a:ext cx="503710" cy="50391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/>
                <p:cNvSpPr>
                  <a:spLocks noChangeAspect="1"/>
                </p:cNvSpPr>
                <p:nvPr/>
              </p:nvSpPr>
              <p:spPr>
                <a:xfrm>
                  <a:off x="6204311" y="3154698"/>
                  <a:ext cx="493636" cy="49383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>
                  <a:spLocks noChangeAspect="1"/>
                </p:cNvSpPr>
                <p:nvPr/>
              </p:nvSpPr>
              <p:spPr>
                <a:xfrm>
                  <a:off x="5239238" y="4788000"/>
                  <a:ext cx="503710" cy="50391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Oval 19"/>
              <p:cNvSpPr/>
              <p:nvPr/>
            </p:nvSpPr>
            <p:spPr>
              <a:xfrm>
                <a:off x="5519661" y="4092741"/>
                <a:ext cx="392461" cy="392461"/>
              </a:xfrm>
              <a:prstGeom prst="ellipse">
                <a:avLst/>
              </a:prstGeom>
              <a:solidFill>
                <a:srgbClr val="FFFF00">
                  <a:alpha val="60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 smtClean="0">
                    <a:solidFill>
                      <a:schemeClr val="tx1"/>
                    </a:solidFill>
                  </a:rPr>
                  <a:t>-13kA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5918953" y="4092741"/>
                <a:ext cx="392461" cy="392461"/>
              </a:xfrm>
              <a:prstGeom prst="ellipse">
                <a:avLst/>
              </a:prstGeom>
              <a:solidFill>
                <a:srgbClr val="FFFF00">
                  <a:alpha val="60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>
                    <a:solidFill>
                      <a:schemeClr val="tx1"/>
                    </a:solidFill>
                  </a:rPr>
                  <a:t>+</a:t>
                </a:r>
                <a:r>
                  <a:rPr lang="en-GB" sz="700" b="1" dirty="0" smtClean="0">
                    <a:solidFill>
                      <a:schemeClr val="tx1"/>
                    </a:solidFill>
                  </a:rPr>
                  <a:t>13kA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533995" y="3408255"/>
                <a:ext cx="392461" cy="392461"/>
              </a:xfrm>
              <a:prstGeom prst="ellipse">
                <a:avLst/>
              </a:prstGeom>
              <a:solidFill>
                <a:srgbClr val="92D050">
                  <a:alpha val="60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>
                    <a:solidFill>
                      <a:schemeClr val="tx1"/>
                    </a:solidFill>
                  </a:rPr>
                  <a:t>+</a:t>
                </a:r>
                <a:r>
                  <a:rPr lang="en-GB" sz="700" b="1" dirty="0" smtClean="0">
                    <a:solidFill>
                      <a:schemeClr val="tx1"/>
                    </a:solidFill>
                  </a:rPr>
                  <a:t>18kA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926278" y="3403576"/>
                <a:ext cx="392461" cy="392461"/>
              </a:xfrm>
              <a:prstGeom prst="ellipse">
                <a:avLst/>
              </a:prstGeom>
              <a:solidFill>
                <a:srgbClr val="92D050">
                  <a:alpha val="60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 smtClean="0">
                    <a:solidFill>
                      <a:schemeClr val="tx1"/>
                    </a:solidFill>
                  </a:rPr>
                  <a:t>-18kA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328146" y="3747726"/>
                <a:ext cx="392461" cy="392461"/>
              </a:xfrm>
              <a:prstGeom prst="ellipse">
                <a:avLst/>
              </a:prstGeom>
              <a:solidFill>
                <a:schemeClr val="accent6">
                  <a:alpha val="6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 smtClean="0">
                    <a:solidFill>
                      <a:schemeClr val="tx1"/>
                    </a:solidFill>
                  </a:rPr>
                  <a:t>6x2kA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110468" y="3757348"/>
                <a:ext cx="392461" cy="392461"/>
              </a:xfrm>
              <a:prstGeom prst="ellipse">
                <a:avLst/>
              </a:prstGeom>
              <a:solidFill>
                <a:schemeClr val="accent6">
                  <a:alpha val="6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 smtClean="0">
                    <a:solidFill>
                      <a:schemeClr val="tx1"/>
                    </a:solidFill>
                  </a:rPr>
                  <a:t>6x2kA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726474" y="3747726"/>
                <a:ext cx="392461" cy="392461"/>
              </a:xfrm>
              <a:prstGeom prst="ellipse">
                <a:avLst/>
              </a:prstGeom>
              <a:solidFill>
                <a:srgbClr val="92D050">
                  <a:alpha val="60000"/>
                </a:srgb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700" b="1" dirty="0" smtClean="0">
                    <a:solidFill>
                      <a:schemeClr val="tx1"/>
                    </a:solidFill>
                  </a:rPr>
                  <a:t>3x7kA</a:t>
                </a:r>
                <a:endParaRPr lang="en-GB" sz="7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7887709" y="1952322"/>
              <a:ext cx="1136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err="1" smtClean="0">
                  <a:solidFill>
                    <a:srgbClr val="0070C0"/>
                  </a:solidFill>
                </a:rPr>
                <a:t>SCLink</a:t>
              </a:r>
              <a:r>
                <a:rPr lang="en-GB" sz="800" i="1" dirty="0" smtClean="0">
                  <a:solidFill>
                    <a:srgbClr val="0070C0"/>
                  </a:solidFill>
                </a:rPr>
                <a:t> configuration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346496" y="1948395"/>
            <a:ext cx="1854550" cy="1185817"/>
            <a:chOff x="3804477" y="1948395"/>
            <a:chExt cx="2396569" cy="1532389"/>
          </a:xfrm>
        </p:grpSpPr>
        <p:sp>
          <p:nvSpPr>
            <p:cNvPr id="8" name="Rectangle 7"/>
            <p:cNvSpPr/>
            <p:nvPr/>
          </p:nvSpPr>
          <p:spPr>
            <a:xfrm>
              <a:off x="4908346" y="2200054"/>
              <a:ext cx="1262594" cy="405289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901294" y="2607561"/>
              <a:ext cx="1262594" cy="405289"/>
            </a:xfrm>
            <a:prstGeom prst="rect">
              <a:avLst/>
            </a:prstGeom>
            <a:solidFill>
              <a:schemeClr val="accent6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</a:rPr>
                <a:t>12 x 2 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896948" y="3013084"/>
              <a:ext cx="1262594" cy="405289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5127950" y="3025912"/>
              <a:ext cx="392461" cy="392461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</a:rPr>
                <a:t>-13kA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7242" y="3025912"/>
              <a:ext cx="392461" cy="392461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b="1" dirty="0">
                  <a:solidFill>
                    <a:schemeClr val="tx1"/>
                  </a:solidFill>
                </a:rPr>
                <a:t>+</a:t>
              </a:r>
              <a:r>
                <a:rPr lang="en-GB" sz="700" b="1" dirty="0" smtClean="0">
                  <a:solidFill>
                    <a:schemeClr val="tx1"/>
                  </a:solidFill>
                </a:rPr>
                <a:t>13kA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931720" y="2208848"/>
              <a:ext cx="392461" cy="392461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b="1" dirty="0">
                  <a:solidFill>
                    <a:schemeClr val="tx1"/>
                  </a:solidFill>
                </a:rPr>
                <a:t>+</a:t>
              </a:r>
              <a:r>
                <a:rPr lang="en-GB" sz="700" b="1" dirty="0" smtClean="0">
                  <a:solidFill>
                    <a:schemeClr val="tx1"/>
                  </a:solidFill>
                </a:rPr>
                <a:t>18kA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733916" y="2208848"/>
              <a:ext cx="392461" cy="392461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</a:rPr>
                <a:t>-18kA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332015" y="2212882"/>
              <a:ext cx="392461" cy="392461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</a:rPr>
                <a:t>3x7kA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04477" y="2228084"/>
              <a:ext cx="1134138" cy="39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/>
                <a:t>Connected to cold diodes</a:t>
              </a:r>
              <a:endParaRPr lang="en-GB" sz="7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94003" y="2602099"/>
              <a:ext cx="944610" cy="39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/>
                <a:t>Routed above D1</a:t>
              </a:r>
              <a:endParaRPr lang="en-GB" sz="7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38551" y="3083055"/>
              <a:ext cx="967751" cy="397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/>
                <a:t>Routed down to D1</a:t>
              </a:r>
              <a:endParaRPr lang="en-GB" sz="7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39776" y="1948395"/>
              <a:ext cx="13612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D1 interface configuration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63430" y="1948394"/>
            <a:ext cx="950831" cy="1173752"/>
            <a:chOff x="6385536" y="1944824"/>
            <a:chExt cx="1228725" cy="1516798"/>
          </a:xfrm>
        </p:grpSpPr>
        <p:pic>
          <p:nvPicPr>
            <p:cNvPr id="42" name="Picture 41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86" b="7138"/>
            <a:stretch/>
          </p:blipFill>
          <p:spPr bwMode="auto">
            <a:xfrm>
              <a:off x="6385536" y="2183367"/>
              <a:ext cx="1228725" cy="12782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7" name="Freeform 16"/>
            <p:cNvSpPr/>
            <p:nvPr/>
          </p:nvSpPr>
          <p:spPr>
            <a:xfrm>
              <a:off x="6437749" y="2319097"/>
              <a:ext cx="1092200" cy="476250"/>
            </a:xfrm>
            <a:custGeom>
              <a:avLst/>
              <a:gdLst>
                <a:gd name="connsiteX0" fmla="*/ 869950 w 1092200"/>
                <a:gd name="connsiteY0" fmla="*/ 0 h 476250"/>
                <a:gd name="connsiteX1" fmla="*/ 266700 w 1092200"/>
                <a:gd name="connsiteY1" fmla="*/ 0 h 476250"/>
                <a:gd name="connsiteX2" fmla="*/ 0 w 1092200"/>
                <a:gd name="connsiteY2" fmla="*/ 476250 h 476250"/>
                <a:gd name="connsiteX3" fmla="*/ 1092200 w 1092200"/>
                <a:gd name="connsiteY3" fmla="*/ 476250 h 476250"/>
                <a:gd name="connsiteX4" fmla="*/ 869950 w 1092200"/>
                <a:gd name="connsiteY4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200" h="476250">
                  <a:moveTo>
                    <a:pt x="869950" y="0"/>
                  </a:moveTo>
                  <a:lnTo>
                    <a:pt x="266700" y="0"/>
                  </a:lnTo>
                  <a:lnTo>
                    <a:pt x="0" y="476250"/>
                  </a:lnTo>
                  <a:lnTo>
                    <a:pt x="1092200" y="476250"/>
                  </a:lnTo>
                  <a:lnTo>
                    <a:pt x="869950" y="0"/>
                  </a:lnTo>
                  <a:close/>
                </a:path>
              </a:pathLst>
            </a:custGeom>
            <a:solidFill>
              <a:srgbClr val="00B05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468947" y="2838346"/>
              <a:ext cx="1053428" cy="202008"/>
            </a:xfrm>
            <a:prstGeom prst="roundRect">
              <a:avLst/>
            </a:prstGeom>
            <a:solidFill>
              <a:schemeClr val="accent6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640130" y="3045416"/>
              <a:ext cx="685176" cy="30007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504599" y="1944824"/>
              <a:ext cx="81624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Plug proposal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0253" t="1" r="6483" b="5190"/>
          <a:stretch/>
        </p:blipFill>
        <p:spPr>
          <a:xfrm>
            <a:off x="4373636" y="3291603"/>
            <a:ext cx="1799589" cy="1745660"/>
          </a:xfrm>
          <a:prstGeom prst="rect">
            <a:avLst/>
          </a:prstGeom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263" y="3519205"/>
            <a:ext cx="2477688" cy="163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Oval 53"/>
          <p:cNvSpPr/>
          <p:nvPr/>
        </p:nvSpPr>
        <p:spPr>
          <a:xfrm>
            <a:off x="4922514" y="3543170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5293989" y="3543170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471878" y="3848565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Oval 57"/>
          <p:cNvSpPr/>
          <p:nvPr/>
        </p:nvSpPr>
        <p:spPr>
          <a:xfrm>
            <a:off x="5110575" y="3845179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4736777" y="3845178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4922411" y="4512710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60"/>
          <p:cNvSpPr/>
          <p:nvPr/>
        </p:nvSpPr>
        <p:spPr>
          <a:xfrm>
            <a:off x="5293988" y="4512710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Oval 61"/>
          <p:cNvSpPr/>
          <p:nvPr/>
        </p:nvSpPr>
        <p:spPr>
          <a:xfrm>
            <a:off x="5666573" y="4141311"/>
            <a:ext cx="329819" cy="32981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Oval 62"/>
          <p:cNvSpPr/>
          <p:nvPr/>
        </p:nvSpPr>
        <p:spPr>
          <a:xfrm>
            <a:off x="5293987" y="4141311"/>
            <a:ext cx="329819" cy="32981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Oval 63"/>
          <p:cNvSpPr/>
          <p:nvPr/>
        </p:nvSpPr>
        <p:spPr>
          <a:xfrm>
            <a:off x="4920001" y="4141311"/>
            <a:ext cx="329819" cy="32981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Oval 64"/>
          <p:cNvSpPr/>
          <p:nvPr/>
        </p:nvSpPr>
        <p:spPr>
          <a:xfrm>
            <a:off x="4552740" y="4141310"/>
            <a:ext cx="329819" cy="32981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Oval 65"/>
          <p:cNvSpPr/>
          <p:nvPr/>
        </p:nvSpPr>
        <p:spPr>
          <a:xfrm>
            <a:off x="3805141" y="3886799"/>
            <a:ext cx="329819" cy="329819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3805141" y="4270204"/>
            <a:ext cx="329819" cy="32981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67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78566"/>
            <a:ext cx="5688632" cy="139989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Know-how from LHC </a:t>
            </a:r>
            <a:r>
              <a:rPr lang="en-GB" dirty="0" smtClean="0"/>
              <a:t>experience</a:t>
            </a:r>
          </a:p>
          <a:p>
            <a:pPr lvl="1"/>
            <a:r>
              <a:rPr lang="en-GB" dirty="0" smtClean="0"/>
              <a:t>Various plugs types and technologies</a:t>
            </a:r>
          </a:p>
          <a:p>
            <a:pPr lvl="1"/>
            <a:r>
              <a:rPr lang="en-GB" dirty="0" smtClean="0"/>
              <a:t>Drawings, manufacturing procedure</a:t>
            </a:r>
          </a:p>
          <a:p>
            <a:pPr lvl="1"/>
            <a:r>
              <a:rPr lang="en-GB" dirty="0" smtClean="0"/>
              <a:t>Qualification procedures</a:t>
            </a:r>
            <a:r>
              <a:rPr lang="en-GB" dirty="0" smtClean="0"/>
              <a:t>	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5940152" cy="426111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Infrastructure &amp; Know-How</a:t>
            </a:r>
            <a:endParaRPr lang="en-GB" sz="2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8651" t="29598" b="6454"/>
          <a:stretch/>
        </p:blipFill>
        <p:spPr>
          <a:xfrm>
            <a:off x="5311761" y="3770786"/>
            <a:ext cx="1843475" cy="1372714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7373469" y="3580442"/>
            <a:ext cx="1770531" cy="1563058"/>
            <a:chOff x="7380311" y="3580442"/>
            <a:chExt cx="1770531" cy="1563058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0311" y="3770786"/>
              <a:ext cx="1770531" cy="1372714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7380311" y="3580442"/>
              <a:ext cx="1763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i="1" dirty="0" smtClean="0">
                  <a:solidFill>
                    <a:srgbClr val="0070C0"/>
                  </a:solidFill>
                </a:rPr>
                <a:t>13 kA LHC plugs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717453" y="3551171"/>
            <a:ext cx="2261903" cy="1592329"/>
            <a:chOff x="5264102" y="3551171"/>
            <a:chExt cx="2261903" cy="159232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4102" y="3770786"/>
              <a:ext cx="1534538" cy="1372714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229185" y="3551171"/>
              <a:ext cx="12968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i="1" dirty="0" smtClean="0">
                  <a:solidFill>
                    <a:srgbClr val="0070C0"/>
                  </a:solidFill>
                </a:rPr>
                <a:t>6 kA LHC plugs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0" y="3555342"/>
            <a:ext cx="3472581" cy="1595765"/>
            <a:chOff x="2153474" y="3555342"/>
            <a:chExt cx="3472581" cy="159576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3474" y="3770786"/>
              <a:ext cx="1563900" cy="1372714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3513" y="3774222"/>
              <a:ext cx="1772542" cy="137688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2153474" y="3555342"/>
              <a:ext cx="3458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i="1" dirty="0" smtClean="0">
                  <a:solidFill>
                    <a:srgbClr val="0070C0"/>
                  </a:solidFill>
                </a:rPr>
                <a:t>Line N LHC plugs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890069" y="2023178"/>
            <a:ext cx="17636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0070C0"/>
                </a:solidFill>
              </a:rPr>
              <a:t>Drawings </a:t>
            </a:r>
            <a:r>
              <a:rPr lang="en-GB" sz="800" i="1" dirty="0" smtClean="0">
                <a:solidFill>
                  <a:srgbClr val="0070C0"/>
                </a:solidFill>
              </a:rPr>
              <a:t>LHC </a:t>
            </a:r>
            <a:r>
              <a:rPr lang="en-GB" sz="800" i="1" dirty="0" smtClean="0">
                <a:solidFill>
                  <a:srgbClr val="0070C0"/>
                </a:solidFill>
              </a:rPr>
              <a:t>plugs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68144" y="32776"/>
            <a:ext cx="22214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0070C0"/>
                </a:solidFill>
              </a:rPr>
              <a:t>Procedures 6kA, 13kA &amp; N line </a:t>
            </a:r>
            <a:r>
              <a:rPr lang="en-GB" sz="800" i="1" dirty="0" smtClean="0">
                <a:solidFill>
                  <a:srgbClr val="0070C0"/>
                </a:solidFill>
              </a:rPr>
              <a:t>LHC </a:t>
            </a:r>
            <a:r>
              <a:rPr lang="en-GB" sz="800" i="1" dirty="0" smtClean="0">
                <a:solidFill>
                  <a:srgbClr val="0070C0"/>
                </a:solidFill>
              </a:rPr>
              <a:t>plugs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8836" y="2249153"/>
            <a:ext cx="2618511" cy="1306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72200" y="267494"/>
            <a:ext cx="722823" cy="335127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92186" y="269730"/>
            <a:ext cx="766912" cy="334903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22852" y="575851"/>
            <a:ext cx="1623948" cy="1952387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218500" y="2269247"/>
            <a:ext cx="2042321" cy="1046454"/>
            <a:chOff x="3083392" y="1901781"/>
            <a:chExt cx="3170889" cy="162471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083392" y="1901781"/>
              <a:ext cx="2047009" cy="144564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69241" y="2126561"/>
              <a:ext cx="1885040" cy="1399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23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2" y="465567"/>
            <a:ext cx="4218465" cy="234405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Dedicated laboratory in SMI2</a:t>
            </a:r>
          </a:p>
          <a:p>
            <a:pPr lvl="1"/>
            <a:r>
              <a:rPr lang="en-GB" dirty="0" smtClean="0"/>
              <a:t>Tooling &amp; plug design area</a:t>
            </a:r>
          </a:p>
          <a:p>
            <a:pPr lvl="1"/>
            <a:r>
              <a:rPr lang="en-GB" dirty="0" smtClean="0"/>
              <a:t>Preparation area</a:t>
            </a:r>
          </a:p>
          <a:p>
            <a:pPr lvl="1"/>
            <a:r>
              <a:rPr lang="en-GB" dirty="0" smtClean="0"/>
              <a:t>Injection area</a:t>
            </a:r>
          </a:p>
          <a:p>
            <a:pPr lvl="1"/>
            <a:r>
              <a:rPr lang="en-GB" dirty="0" smtClean="0"/>
              <a:t>Qualification area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Train staff </a:t>
            </a:r>
            <a:r>
              <a:rPr lang="en-GB" dirty="0" smtClean="0"/>
              <a:t>on </a:t>
            </a:r>
            <a:r>
              <a:rPr lang="en-GB" dirty="0" smtClean="0"/>
              <a:t>LHC type plugs</a:t>
            </a:r>
            <a:endParaRPr lang="en-GB" dirty="0" smtClean="0"/>
          </a:p>
          <a:p>
            <a:pPr lvl="1"/>
            <a:r>
              <a:rPr lang="en-GB" dirty="0" smtClean="0"/>
              <a:t>Design &amp; manufacturing of tooling/plug</a:t>
            </a:r>
          </a:p>
          <a:p>
            <a:pPr lvl="1"/>
            <a:r>
              <a:rPr lang="en-GB" dirty="0"/>
              <a:t>Optimisation of manufacturing &amp; QA </a:t>
            </a:r>
            <a:r>
              <a:rPr lang="en-GB" dirty="0" smtClean="0"/>
              <a:t>procedures</a:t>
            </a:r>
            <a:r>
              <a:rPr lang="en-GB" dirty="0" smtClean="0"/>
              <a:t>			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650"/>
            <a:ext cx="4312433" cy="409860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Infrastructure &amp; know-how</a:t>
            </a:r>
            <a:endParaRPr lang="en-GB" sz="26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93967" y="1867496"/>
            <a:ext cx="3012035" cy="1941016"/>
          </a:xfrm>
          <a:prstGeom prst="round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4396691" y="-25880"/>
            <a:ext cx="1831493" cy="2942408"/>
            <a:chOff x="4396691" y="-25880"/>
            <a:chExt cx="1831493" cy="294240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r="5624"/>
            <a:stretch/>
          </p:blipFill>
          <p:spPr>
            <a:xfrm>
              <a:off x="4396691" y="189564"/>
              <a:ext cx="1831493" cy="1454426"/>
            </a:xfrm>
            <a:prstGeom prst="roundRect">
              <a:avLst/>
            </a:prstGeom>
          </p:spPr>
        </p:pic>
        <p:sp>
          <p:nvSpPr>
            <p:cNvPr id="23" name="Freeform 22"/>
            <p:cNvSpPr/>
            <p:nvPr/>
          </p:nvSpPr>
          <p:spPr>
            <a:xfrm>
              <a:off x="5025714" y="2461363"/>
              <a:ext cx="784860" cy="455165"/>
            </a:xfrm>
            <a:custGeom>
              <a:avLst/>
              <a:gdLst>
                <a:gd name="connsiteX0" fmla="*/ 754380 w 784860"/>
                <a:gd name="connsiteY0" fmla="*/ 403860 h 487680"/>
                <a:gd name="connsiteX1" fmla="*/ 76200 w 784860"/>
                <a:gd name="connsiteY1" fmla="*/ 487680 h 487680"/>
                <a:gd name="connsiteX2" fmla="*/ 0 w 784860"/>
                <a:gd name="connsiteY2" fmla="*/ 76200 h 487680"/>
                <a:gd name="connsiteX3" fmla="*/ 647700 w 784860"/>
                <a:gd name="connsiteY3" fmla="*/ 0 h 487680"/>
                <a:gd name="connsiteX4" fmla="*/ 784860 w 784860"/>
                <a:gd name="connsiteY4" fmla="*/ 129540 h 487680"/>
                <a:gd name="connsiteX5" fmla="*/ 754380 w 784860"/>
                <a:gd name="connsiteY5" fmla="*/ 40386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4860" h="487680">
                  <a:moveTo>
                    <a:pt x="754380" y="403860"/>
                  </a:moveTo>
                  <a:lnTo>
                    <a:pt x="76200" y="487680"/>
                  </a:lnTo>
                  <a:lnTo>
                    <a:pt x="0" y="76200"/>
                  </a:lnTo>
                  <a:lnTo>
                    <a:pt x="647700" y="0"/>
                  </a:lnTo>
                  <a:lnTo>
                    <a:pt x="784860" y="129540"/>
                  </a:lnTo>
                  <a:lnTo>
                    <a:pt x="754380" y="403860"/>
                  </a:lnTo>
                  <a:close/>
                </a:path>
              </a:pathLst>
            </a:custGeom>
            <a:noFill/>
            <a:ln w="12700"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>
              <a:stCxn id="23" idx="2"/>
              <a:endCxn id="21" idx="2"/>
            </p:cNvCxnSpPr>
            <p:nvPr/>
          </p:nvCxnSpPr>
          <p:spPr>
            <a:xfrm flipV="1">
              <a:off x="5025714" y="1643990"/>
              <a:ext cx="286724" cy="888493"/>
            </a:xfrm>
            <a:prstGeom prst="line">
              <a:avLst/>
            </a:prstGeom>
            <a:ln w="9525"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623856" y="-25880"/>
              <a:ext cx="14863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Under vacuum glue injection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22380" y="3799344"/>
            <a:ext cx="8274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SMI2 Plug lab</a:t>
            </a:r>
            <a:endParaRPr lang="en-GB" sz="800" i="1" dirty="0">
              <a:solidFill>
                <a:srgbClr val="0070C0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4614234" y="3047638"/>
            <a:ext cx="4361213" cy="994930"/>
            <a:chOff x="4614234" y="3047638"/>
            <a:chExt cx="4361213" cy="99493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t="9794" b="12165"/>
            <a:stretch/>
          </p:blipFill>
          <p:spPr>
            <a:xfrm>
              <a:off x="7620126" y="3047638"/>
              <a:ext cx="1355321" cy="792088"/>
            </a:xfrm>
            <a:prstGeom prst="roundRect">
              <a:avLst>
                <a:gd name="adj" fmla="val 21140"/>
              </a:avLst>
            </a:prstGeom>
          </p:spPr>
        </p:pic>
        <p:sp>
          <p:nvSpPr>
            <p:cNvPr id="10" name="Freeform 9"/>
            <p:cNvSpPr/>
            <p:nvPr/>
          </p:nvSpPr>
          <p:spPr>
            <a:xfrm>
              <a:off x="4614234" y="3076549"/>
              <a:ext cx="1965960" cy="739140"/>
            </a:xfrm>
            <a:custGeom>
              <a:avLst/>
              <a:gdLst>
                <a:gd name="connsiteX0" fmla="*/ 792480 w 1965960"/>
                <a:gd name="connsiteY0" fmla="*/ 0 h 739140"/>
                <a:gd name="connsiteX1" fmla="*/ 792480 w 1965960"/>
                <a:gd name="connsiteY1" fmla="*/ 0 h 739140"/>
                <a:gd name="connsiteX2" fmla="*/ 0 w 1965960"/>
                <a:gd name="connsiteY2" fmla="*/ 129540 h 739140"/>
                <a:gd name="connsiteX3" fmla="*/ 53340 w 1965960"/>
                <a:gd name="connsiteY3" fmla="*/ 739140 h 739140"/>
                <a:gd name="connsiteX4" fmla="*/ 1965960 w 1965960"/>
                <a:gd name="connsiteY4" fmla="*/ 739140 h 739140"/>
                <a:gd name="connsiteX5" fmla="*/ 1714500 w 1965960"/>
                <a:gd name="connsiteY5" fmla="*/ 441960 h 739140"/>
                <a:gd name="connsiteX6" fmla="*/ 1074420 w 1965960"/>
                <a:gd name="connsiteY6" fmla="*/ 632460 h 739140"/>
                <a:gd name="connsiteX7" fmla="*/ 990600 w 1965960"/>
                <a:gd name="connsiteY7" fmla="*/ 556260 h 739140"/>
                <a:gd name="connsiteX8" fmla="*/ 792480 w 1965960"/>
                <a:gd name="connsiteY8" fmla="*/ 0 h 739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5960" h="739140">
                  <a:moveTo>
                    <a:pt x="792480" y="0"/>
                  </a:moveTo>
                  <a:lnTo>
                    <a:pt x="792480" y="0"/>
                  </a:lnTo>
                  <a:lnTo>
                    <a:pt x="0" y="129540"/>
                  </a:lnTo>
                  <a:lnTo>
                    <a:pt x="53340" y="739140"/>
                  </a:lnTo>
                  <a:lnTo>
                    <a:pt x="1965960" y="739140"/>
                  </a:lnTo>
                  <a:lnTo>
                    <a:pt x="1714500" y="441960"/>
                  </a:lnTo>
                  <a:lnTo>
                    <a:pt x="1074420" y="632460"/>
                  </a:lnTo>
                  <a:lnTo>
                    <a:pt x="990600" y="556260"/>
                  </a:lnTo>
                  <a:lnTo>
                    <a:pt x="792480" y="0"/>
                  </a:lnTo>
                  <a:close/>
                </a:path>
              </a:pathLst>
            </a:custGeom>
            <a:noFill/>
            <a:ln w="127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>
              <a:stCxn id="10" idx="4"/>
              <a:endCxn id="18" idx="1"/>
            </p:cNvCxnSpPr>
            <p:nvPr/>
          </p:nvCxnSpPr>
          <p:spPr>
            <a:xfrm flipV="1">
              <a:off x="6580194" y="3443682"/>
              <a:ext cx="1039932" cy="372007"/>
            </a:xfrm>
            <a:prstGeom prst="line">
              <a:avLst/>
            </a:prstGeom>
            <a:ln w="9525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704529" y="3827124"/>
              <a:ext cx="10054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Cable preparation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147634" y="-14876"/>
            <a:ext cx="3996366" cy="2596125"/>
            <a:chOff x="5147634" y="-14876"/>
            <a:chExt cx="3996366" cy="2596125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788787" y="178685"/>
              <a:ext cx="1123516" cy="1499180"/>
            </a:xfrm>
            <a:prstGeom prst="round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37665" y="183792"/>
              <a:ext cx="1174654" cy="1478643"/>
            </a:xfrm>
            <a:prstGeom prst="roundRect">
              <a:avLst/>
            </a:prstGeom>
          </p:spPr>
        </p:pic>
        <p:sp>
          <p:nvSpPr>
            <p:cNvPr id="27" name="Freeform 26"/>
            <p:cNvSpPr/>
            <p:nvPr/>
          </p:nvSpPr>
          <p:spPr>
            <a:xfrm>
              <a:off x="5147634" y="1979269"/>
              <a:ext cx="777240" cy="601980"/>
            </a:xfrm>
            <a:custGeom>
              <a:avLst/>
              <a:gdLst>
                <a:gd name="connsiteX0" fmla="*/ 769620 w 777240"/>
                <a:gd name="connsiteY0" fmla="*/ 7620 h 601980"/>
                <a:gd name="connsiteX1" fmla="*/ 769620 w 777240"/>
                <a:gd name="connsiteY1" fmla="*/ 7620 h 601980"/>
                <a:gd name="connsiteX2" fmla="*/ 662940 w 777240"/>
                <a:gd name="connsiteY2" fmla="*/ 0 h 601980"/>
                <a:gd name="connsiteX3" fmla="*/ 0 w 777240"/>
                <a:gd name="connsiteY3" fmla="*/ 167640 h 601980"/>
                <a:gd name="connsiteX4" fmla="*/ 99060 w 777240"/>
                <a:gd name="connsiteY4" fmla="*/ 533400 h 601980"/>
                <a:gd name="connsiteX5" fmla="*/ 777240 w 777240"/>
                <a:gd name="connsiteY5" fmla="*/ 601980 h 601980"/>
                <a:gd name="connsiteX6" fmla="*/ 769620 w 777240"/>
                <a:gd name="connsiteY6" fmla="*/ 7620 h 60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7240" h="601980">
                  <a:moveTo>
                    <a:pt x="769620" y="7620"/>
                  </a:moveTo>
                  <a:lnTo>
                    <a:pt x="769620" y="7620"/>
                  </a:lnTo>
                  <a:lnTo>
                    <a:pt x="662940" y="0"/>
                  </a:lnTo>
                  <a:lnTo>
                    <a:pt x="0" y="167640"/>
                  </a:lnTo>
                  <a:lnTo>
                    <a:pt x="99060" y="533400"/>
                  </a:lnTo>
                  <a:lnTo>
                    <a:pt x="777240" y="601980"/>
                  </a:lnTo>
                  <a:lnTo>
                    <a:pt x="769620" y="7620"/>
                  </a:lnTo>
                  <a:close/>
                </a:path>
              </a:pathLst>
            </a:custGeom>
            <a:noFill/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>
              <a:stCxn id="27" idx="2"/>
              <a:endCxn id="35" idx="2"/>
            </p:cNvCxnSpPr>
            <p:nvPr/>
          </p:nvCxnSpPr>
          <p:spPr>
            <a:xfrm flipV="1">
              <a:off x="5810574" y="1662435"/>
              <a:ext cx="1214418" cy="316834"/>
            </a:xfrm>
            <a:prstGeom prst="line">
              <a:avLst/>
            </a:prstGeom>
            <a:ln w="9525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7" idx="2"/>
              <a:endCxn id="34" idx="2"/>
            </p:cNvCxnSpPr>
            <p:nvPr/>
          </p:nvCxnSpPr>
          <p:spPr>
            <a:xfrm flipV="1">
              <a:off x="5810574" y="1677865"/>
              <a:ext cx="2539971" cy="301404"/>
            </a:xfrm>
            <a:prstGeom prst="line">
              <a:avLst/>
            </a:prstGeom>
            <a:ln w="9525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918696" y="-14876"/>
              <a:ext cx="12253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Leak test equipment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33641" y="-14876"/>
              <a:ext cx="13708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LN2 thermal cycling stand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77463" y="2646555"/>
            <a:ext cx="3194273" cy="2471292"/>
            <a:chOff x="577463" y="2646555"/>
            <a:chExt cx="3194273" cy="247129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88079" y="2826169"/>
              <a:ext cx="3066610" cy="2291678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577463" y="3319094"/>
              <a:ext cx="11031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13kA LHC type plug</a:t>
              </a:r>
              <a:endParaRPr lang="en-GB" sz="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1056" y="4705398"/>
              <a:ext cx="10454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6</a:t>
              </a:r>
              <a:r>
                <a:rPr lang="en-GB" sz="800" dirty="0" smtClean="0"/>
                <a:t>kA LHC type plug</a:t>
              </a:r>
              <a:endParaRPr lang="en-GB" sz="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325924" y="2937743"/>
              <a:ext cx="14458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Interfaces optimisation samples</a:t>
              </a:r>
              <a:endParaRPr lang="en-GB" sz="8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877974" y="3839779"/>
              <a:ext cx="7767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R&amp;D on plug technology</a:t>
              </a:r>
              <a:endParaRPr lang="en-GB" sz="8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121362" y="2646555"/>
              <a:ext cx="16209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Some plugs developed at SMI2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66280" y="4143082"/>
            <a:ext cx="3874034" cy="981676"/>
            <a:chOff x="1475656" y="4160902"/>
            <a:chExt cx="3874034" cy="981676"/>
          </a:xfrm>
        </p:grpSpPr>
        <p:grpSp>
          <p:nvGrpSpPr>
            <p:cNvPr id="66" name="Group 65"/>
            <p:cNvGrpSpPr/>
            <p:nvPr/>
          </p:nvGrpSpPr>
          <p:grpSpPr>
            <a:xfrm>
              <a:off x="1475656" y="4160902"/>
              <a:ext cx="2383873" cy="981676"/>
              <a:chOff x="1851191" y="4217307"/>
              <a:chExt cx="2183548" cy="899182"/>
            </a:xfrm>
          </p:grpSpPr>
          <p:pic>
            <p:nvPicPr>
              <p:cNvPr id="68" name="Picture 67" descr="G:\Projects\HL-LHC-DFX-Project\Plug workspace\Pictures\2018 start resin test plugs\SAM_3813.JPG"/>
              <p:cNvPicPr/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266" b="27134"/>
              <a:stretch/>
            </p:blipFill>
            <p:spPr bwMode="auto">
              <a:xfrm>
                <a:off x="1851191" y="4217307"/>
                <a:ext cx="2183548" cy="894182"/>
              </a:xfrm>
              <a:prstGeom prst="rect">
                <a:avLst/>
              </a:prstGeom>
              <a:noFill/>
              <a:ln>
                <a:noFill/>
              </a:ln>
              <a:effectLst>
                <a:softEdge rad="25400"/>
              </a:effectLst>
              <a:extLs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1925738" y="4919149"/>
                <a:ext cx="2070197" cy="197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i="1" dirty="0">
                    <a:solidFill>
                      <a:schemeClr val="accent3"/>
                    </a:solidFill>
                  </a:rPr>
                  <a:t>MY750</a:t>
                </a:r>
                <a:r>
                  <a:rPr lang="en-US" sz="800" i="1" dirty="0">
                    <a:solidFill>
                      <a:schemeClr val="bg2"/>
                    </a:solidFill>
                  </a:rPr>
                  <a:t> </a:t>
                </a:r>
                <a:r>
                  <a:rPr lang="en-US" sz="800" i="1" dirty="0" smtClean="0">
                    <a:solidFill>
                      <a:schemeClr val="bg2"/>
                    </a:solidFill>
                  </a:rPr>
                  <a:t>	</a:t>
                </a:r>
                <a:r>
                  <a:rPr lang="en-US" sz="800" i="1" dirty="0" err="1" smtClean="0">
                    <a:solidFill>
                      <a:srgbClr val="00B050"/>
                    </a:solidFill>
                  </a:rPr>
                  <a:t>Eccobond</a:t>
                </a:r>
                <a:r>
                  <a:rPr lang="en-US" sz="800" i="1" dirty="0">
                    <a:solidFill>
                      <a:schemeClr val="bg2"/>
                    </a:solidFill>
                  </a:rPr>
                  <a:t>	</a:t>
                </a:r>
                <a:r>
                  <a:rPr lang="en-US" sz="800" i="1" dirty="0" smtClean="0">
                    <a:solidFill>
                      <a:schemeClr val="bg2"/>
                    </a:solidFill>
                  </a:rPr>
                  <a:t>   </a:t>
                </a:r>
                <a:r>
                  <a:rPr lang="en-US" sz="800" i="1" dirty="0" smtClean="0">
                    <a:solidFill>
                      <a:schemeClr val="accent3"/>
                    </a:solidFill>
                  </a:rPr>
                  <a:t>Araldite</a:t>
                </a:r>
                <a:endParaRPr lang="en-US" sz="800" i="1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3795210" y="4588805"/>
              <a:ext cx="15544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Testing of various glues, polymers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985834" y="1690868"/>
            <a:ext cx="3162718" cy="1560941"/>
            <a:chOff x="5985834" y="1690868"/>
            <a:chExt cx="3162718" cy="1560941"/>
          </a:xfrm>
        </p:grpSpPr>
        <p:grpSp>
          <p:nvGrpSpPr>
            <p:cNvPr id="77" name="Group 76"/>
            <p:cNvGrpSpPr/>
            <p:nvPr/>
          </p:nvGrpSpPr>
          <p:grpSpPr>
            <a:xfrm>
              <a:off x="5985834" y="1690868"/>
              <a:ext cx="3162718" cy="1560941"/>
              <a:chOff x="5985834" y="1690868"/>
              <a:chExt cx="3162718" cy="156094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l="18863" r="28898"/>
              <a:stretch/>
            </p:blipFill>
            <p:spPr>
              <a:xfrm>
                <a:off x="8359222" y="1690868"/>
                <a:ext cx="761036" cy="1092291"/>
              </a:xfrm>
              <a:prstGeom prst="roundRect">
                <a:avLst/>
              </a:prstGeom>
            </p:spPr>
          </p:pic>
          <p:sp>
            <p:nvSpPr>
              <p:cNvPr id="7" name="Freeform 6"/>
              <p:cNvSpPr/>
              <p:nvPr/>
            </p:nvSpPr>
            <p:spPr>
              <a:xfrm>
                <a:off x="5985834" y="2146909"/>
                <a:ext cx="1074420" cy="1104900"/>
              </a:xfrm>
              <a:custGeom>
                <a:avLst/>
                <a:gdLst>
                  <a:gd name="connsiteX0" fmla="*/ 937260 w 1074420"/>
                  <a:gd name="connsiteY0" fmla="*/ 106680 h 1104900"/>
                  <a:gd name="connsiteX1" fmla="*/ 312420 w 1074420"/>
                  <a:gd name="connsiteY1" fmla="*/ 0 h 1104900"/>
                  <a:gd name="connsiteX2" fmla="*/ 274320 w 1074420"/>
                  <a:gd name="connsiteY2" fmla="*/ 342900 h 1104900"/>
                  <a:gd name="connsiteX3" fmla="*/ 0 w 1074420"/>
                  <a:gd name="connsiteY3" fmla="*/ 419100 h 1104900"/>
                  <a:gd name="connsiteX4" fmla="*/ 0 w 1074420"/>
                  <a:gd name="connsiteY4" fmla="*/ 731520 h 1104900"/>
                  <a:gd name="connsiteX5" fmla="*/ 350520 w 1074420"/>
                  <a:gd name="connsiteY5" fmla="*/ 1104900 h 1104900"/>
                  <a:gd name="connsiteX6" fmla="*/ 944880 w 1074420"/>
                  <a:gd name="connsiteY6" fmla="*/ 929640 h 1104900"/>
                  <a:gd name="connsiteX7" fmla="*/ 1074420 w 1074420"/>
                  <a:gd name="connsiteY7" fmla="*/ 106680 h 1104900"/>
                  <a:gd name="connsiteX8" fmla="*/ 937260 w 1074420"/>
                  <a:gd name="connsiteY8" fmla="*/ 106680 h 110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420" h="1104900">
                    <a:moveTo>
                      <a:pt x="937260" y="106680"/>
                    </a:moveTo>
                    <a:lnTo>
                      <a:pt x="312420" y="0"/>
                    </a:lnTo>
                    <a:lnTo>
                      <a:pt x="274320" y="342900"/>
                    </a:lnTo>
                    <a:lnTo>
                      <a:pt x="0" y="419100"/>
                    </a:lnTo>
                    <a:lnTo>
                      <a:pt x="0" y="731520"/>
                    </a:lnTo>
                    <a:lnTo>
                      <a:pt x="350520" y="1104900"/>
                    </a:lnTo>
                    <a:lnTo>
                      <a:pt x="944880" y="929640"/>
                    </a:lnTo>
                    <a:lnTo>
                      <a:pt x="1074420" y="106680"/>
                    </a:lnTo>
                    <a:lnTo>
                      <a:pt x="937260" y="10668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8"/>
              <p:cNvCxnSpPr>
                <a:stCxn id="7" idx="7"/>
                <a:endCxn id="81" idx="1"/>
              </p:cNvCxnSpPr>
              <p:nvPr/>
            </p:nvCxnSpPr>
            <p:spPr>
              <a:xfrm>
                <a:off x="7060254" y="2253589"/>
                <a:ext cx="559872" cy="60194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7992466" y="2737074"/>
                <a:ext cx="115608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i="1" dirty="0" smtClean="0">
                    <a:solidFill>
                      <a:srgbClr val="0070C0"/>
                    </a:solidFill>
                  </a:rPr>
                  <a:t>Plug &amp; tooling design</a:t>
                </a:r>
                <a:endParaRPr lang="en-GB" sz="800" i="1" dirty="0">
                  <a:solidFill>
                    <a:srgbClr val="0070C0"/>
                  </a:solidFill>
                </a:endParaRPr>
              </a:p>
            </p:txBody>
          </p:sp>
        </p:grpSp>
        <p:pic>
          <p:nvPicPr>
            <p:cNvPr id="81" name="Picture 80"/>
            <p:cNvPicPr>
              <a:picLocks noChangeAspect="1"/>
            </p:cNvPicPr>
            <p:nvPr/>
          </p:nvPicPr>
          <p:blipFill rotWithShape="1"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071"/>
            <a:stretch/>
          </p:blipFill>
          <p:spPr>
            <a:xfrm>
              <a:off x="7620126" y="1759013"/>
              <a:ext cx="800039" cy="11095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55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 txBox="1">
            <a:spLocks/>
          </p:cNvSpPr>
          <p:nvPr/>
        </p:nvSpPr>
        <p:spPr>
          <a:xfrm>
            <a:off x="4660032" y="518914"/>
            <a:ext cx="4464496" cy="1804035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Parts preparation</a:t>
            </a:r>
          </a:p>
          <a:p>
            <a:pPr lvl="1"/>
            <a:r>
              <a:rPr lang="en-GB" dirty="0"/>
              <a:t>Warm up &amp; degassing </a:t>
            </a:r>
          </a:p>
          <a:p>
            <a:r>
              <a:rPr lang="en-GB" dirty="0" smtClean="0"/>
              <a:t>Glue injection under vacuum</a:t>
            </a:r>
          </a:p>
          <a:p>
            <a:r>
              <a:rPr lang="en-GB" dirty="0" smtClean="0"/>
              <a:t>QA: leak test @ ambient temperature</a:t>
            </a:r>
          </a:p>
          <a:p>
            <a:r>
              <a:rPr lang="en-GB" dirty="0" smtClean="0"/>
              <a:t>QA: thermal cycling in LN2</a:t>
            </a:r>
          </a:p>
          <a:p>
            <a:r>
              <a:rPr lang="en-GB" dirty="0" smtClean="0"/>
              <a:t>QA: final pressure and leak test tests	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518914"/>
            <a:ext cx="4464496" cy="18040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Plug </a:t>
            </a:r>
            <a:r>
              <a:rPr lang="en-GB" dirty="0" smtClean="0"/>
              <a:t>Cable preparation</a:t>
            </a:r>
          </a:p>
          <a:p>
            <a:r>
              <a:rPr lang="en-GB" dirty="0" smtClean="0"/>
              <a:t>Soldering into copper structure </a:t>
            </a:r>
          </a:p>
          <a:p>
            <a:pPr lvl="1"/>
            <a:r>
              <a:rPr lang="en-GB" dirty="0" smtClean="0"/>
              <a:t>(if required)</a:t>
            </a:r>
          </a:p>
          <a:p>
            <a:r>
              <a:rPr lang="en-GB" dirty="0" smtClean="0"/>
              <a:t>QA: leak test of soldered cable</a:t>
            </a:r>
          </a:p>
          <a:p>
            <a:r>
              <a:rPr lang="en-GB" dirty="0" smtClean="0"/>
              <a:t>Surfaces preparation for gluing</a:t>
            </a:r>
          </a:p>
          <a:p>
            <a:pPr lvl="1"/>
            <a:r>
              <a:rPr lang="en-GB" dirty="0" smtClean="0"/>
              <a:t>Sand blasting, plasma treatment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9144000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/>
              <a:t>P</a:t>
            </a:r>
            <a:r>
              <a:rPr lang="en-GB" sz="2600" dirty="0" smtClean="0"/>
              <a:t>lug general </a:t>
            </a:r>
            <a:r>
              <a:rPr lang="en-GB" sz="2400" dirty="0" smtClean="0"/>
              <a:t>manufacturing &amp; </a:t>
            </a:r>
            <a:r>
              <a:rPr lang="en-GB" sz="2400" dirty="0"/>
              <a:t>qualification procedure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-247" y="2198795"/>
            <a:ext cx="3067983" cy="1381067"/>
            <a:chOff x="-247" y="2198795"/>
            <a:chExt cx="3067983" cy="138106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t="11279" b="8721"/>
            <a:stretch/>
          </p:blipFill>
          <p:spPr>
            <a:xfrm>
              <a:off x="1640076" y="2427735"/>
              <a:ext cx="1427660" cy="115212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t="2938" r="4704" b="5196"/>
            <a:stretch/>
          </p:blipFill>
          <p:spPr>
            <a:xfrm>
              <a:off x="-247" y="2427737"/>
              <a:ext cx="1561554" cy="112725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18858" y="2198795"/>
              <a:ext cx="10054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Cable preparation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338579" y="2223714"/>
            <a:ext cx="3465669" cy="1356148"/>
            <a:chOff x="3338579" y="2223714"/>
            <a:chExt cx="3465669" cy="13561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541123" y="2430473"/>
              <a:ext cx="1263125" cy="762986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3338579" y="2427736"/>
              <a:ext cx="2457557" cy="1152126"/>
              <a:chOff x="3338581" y="2308587"/>
              <a:chExt cx="2628862" cy="123243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338581" y="2308588"/>
                <a:ext cx="1634677" cy="1232434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l="56678" t="44810" r="14988" b="16429"/>
              <a:stretch/>
            </p:blipFill>
            <p:spPr>
              <a:xfrm>
                <a:off x="5136408" y="2677417"/>
                <a:ext cx="831035" cy="856870"/>
              </a:xfrm>
              <a:prstGeom prst="round2DiagRect">
                <a:avLst>
                  <a:gd name="adj1" fmla="val 50000"/>
                  <a:gd name="adj2" fmla="val 0"/>
                </a:avLst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rcRect l="19636" t="16849" r="56535" b="50150"/>
              <a:stretch/>
            </p:blipFill>
            <p:spPr>
              <a:xfrm>
                <a:off x="4781223" y="2308587"/>
                <a:ext cx="784724" cy="819098"/>
              </a:xfrm>
              <a:prstGeom prst="round2DiagRect">
                <a:avLst>
                  <a:gd name="adj1" fmla="val 50000"/>
                  <a:gd name="adj2" fmla="val 0"/>
                </a:avLst>
              </a:prstGeom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4108164" y="2223714"/>
              <a:ext cx="1356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Soldering cable to copper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24066" y="2198795"/>
            <a:ext cx="2000462" cy="1370406"/>
            <a:chOff x="7124066" y="2198795"/>
            <a:chExt cx="2000462" cy="137040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b="23077"/>
            <a:stretch/>
          </p:blipFill>
          <p:spPr>
            <a:xfrm>
              <a:off x="7124066" y="2424298"/>
              <a:ext cx="2000462" cy="114490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31206" y="2198795"/>
              <a:ext cx="15616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QA test for solder qualification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0" y="3567992"/>
            <a:ext cx="1331429" cy="1570250"/>
            <a:chOff x="0" y="3567992"/>
            <a:chExt cx="1331429" cy="157025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4"/>
            <a:srcRect l="11394" r="16920"/>
            <a:stretch/>
          </p:blipFill>
          <p:spPr>
            <a:xfrm>
              <a:off x="0" y="3747387"/>
              <a:ext cx="1331429" cy="139085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41559" y="3567992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Parts warm up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392771" y="3558008"/>
            <a:ext cx="1664286" cy="1574569"/>
            <a:chOff x="1392771" y="3558008"/>
            <a:chExt cx="1664286" cy="157456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6915" r="12020"/>
            <a:stretch/>
          </p:blipFill>
          <p:spPr>
            <a:xfrm>
              <a:off x="1392771" y="3747387"/>
              <a:ext cx="1664286" cy="138519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740564" y="3558008"/>
              <a:ext cx="9412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Parts Degassing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118399" y="3564585"/>
            <a:ext cx="2526408" cy="1536971"/>
            <a:chOff x="3118399" y="3564585"/>
            <a:chExt cx="2526408" cy="153697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b="28789"/>
            <a:stretch/>
          </p:blipFill>
          <p:spPr>
            <a:xfrm>
              <a:off x="3118399" y="3746029"/>
              <a:ext cx="2526408" cy="135552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3715332" y="3564585"/>
              <a:ext cx="1492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Glue injection under vacuum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25485" y="3550533"/>
            <a:ext cx="1495388" cy="1573756"/>
            <a:chOff x="5725485" y="3550533"/>
            <a:chExt cx="1495388" cy="15737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r="19307"/>
            <a:stretch/>
          </p:blipFill>
          <p:spPr>
            <a:xfrm>
              <a:off x="5728669" y="3740641"/>
              <a:ext cx="1492204" cy="1383648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725485" y="3550533"/>
              <a:ext cx="1418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Glue tightness qualification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282215" y="3550533"/>
            <a:ext cx="1855295" cy="1577293"/>
            <a:chOff x="7282215" y="3550533"/>
            <a:chExt cx="1855295" cy="157729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282215" y="3740641"/>
              <a:ext cx="1855295" cy="138718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7581672" y="3550533"/>
              <a:ext cx="12314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Thermal cycling in LN2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728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03872"/>
            <a:ext cx="4911791" cy="323603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Equip Laboratory, Know-How &amp; define procedures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Bus </a:t>
            </a:r>
            <a:r>
              <a:rPr lang="en-GB" dirty="0" smtClean="0"/>
              <a:t>bars </a:t>
            </a:r>
            <a:r>
              <a:rPr lang="en-GB" dirty="0" smtClean="0"/>
              <a:t>definition</a:t>
            </a:r>
            <a:endParaRPr lang="en-GB" dirty="0"/>
          </a:p>
          <a:p>
            <a:pPr lvl="3"/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Plug layout proposal	</a:t>
            </a:r>
            <a:endParaRPr lang="en-GB" dirty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Manufacture demonstrator	</a:t>
            </a:r>
            <a:endParaRPr lang="en-GB" dirty="0" smtClean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Plug Design Review	</a:t>
            </a:r>
            <a:endParaRPr lang="en-GB" dirty="0">
              <a:sym typeface="Wingdings" panose="05000000000000000000" pitchFamily="2" charset="2"/>
            </a:endParaRP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Prototype manufacturing &amp; </a:t>
            </a:r>
            <a:r>
              <a:rPr lang="en-GB" dirty="0" smtClean="0">
                <a:sym typeface="Wingdings" panose="05000000000000000000" pitchFamily="2" charset="2"/>
              </a:rPr>
              <a:t>qualification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Available for assembly in prototype </a:t>
            </a:r>
            <a:r>
              <a:rPr lang="en-GB" dirty="0" smtClean="0">
                <a:sym typeface="Wingdings" panose="05000000000000000000" pitchFamily="2" charset="2"/>
              </a:rPr>
              <a:t>test</a:t>
            </a:r>
          </a:p>
          <a:p>
            <a:pPr lvl="4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Series production (@ SMI2 ; 4 + 4 spares)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0"/>
            <a:ext cx="4788024" cy="488884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 smtClean="0"/>
              <a:t>Schedule &amp; plan</a:t>
            </a:r>
            <a:endParaRPr lang="en-GB" sz="2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68453"/>
              </p:ext>
            </p:extLst>
          </p:nvPr>
        </p:nvGraphicFramePr>
        <p:xfrm>
          <a:off x="5019295" y="208935"/>
          <a:ext cx="3649252" cy="38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200">
                  <a:extLst>
                    <a:ext uri="{9D8B030D-6E8A-4147-A177-3AD203B41FA5}">
                      <a16:colId xmlns:a16="http://schemas.microsoft.com/office/drawing/2014/main" val="1758129173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30637481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223062539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47381916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2003853383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844493134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4042425313"/>
                    </a:ext>
                  </a:extLst>
                </a:gridCol>
                <a:gridCol w="347200">
                  <a:extLst>
                    <a:ext uri="{9D8B030D-6E8A-4147-A177-3AD203B41FA5}">
                      <a16:colId xmlns:a16="http://schemas.microsoft.com/office/drawing/2014/main" val="1752368872"/>
                    </a:ext>
                  </a:extLst>
                </a:gridCol>
                <a:gridCol w="435826">
                  <a:extLst>
                    <a:ext uri="{9D8B030D-6E8A-4147-A177-3AD203B41FA5}">
                      <a16:colId xmlns:a16="http://schemas.microsoft.com/office/drawing/2014/main" val="3615713618"/>
                    </a:ext>
                  </a:extLst>
                </a:gridCol>
                <a:gridCol w="435826">
                  <a:extLst>
                    <a:ext uri="{9D8B030D-6E8A-4147-A177-3AD203B41FA5}">
                      <a16:colId xmlns:a16="http://schemas.microsoft.com/office/drawing/2014/main" val="196130084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045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Q4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Q4</a:t>
                      </a:r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455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536656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019295" y="689454"/>
            <a:ext cx="1376001" cy="20080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323528" y="987574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Diamond 32"/>
          <p:cNvSpPr/>
          <p:nvPr/>
        </p:nvSpPr>
        <p:spPr>
          <a:xfrm>
            <a:off x="6320488" y="1070336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/>
          <p:cNvSpPr/>
          <p:nvPr/>
        </p:nvSpPr>
        <p:spPr>
          <a:xfrm>
            <a:off x="6428724" y="1443539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iamond 35"/>
          <p:cNvSpPr/>
          <p:nvPr/>
        </p:nvSpPr>
        <p:spPr>
          <a:xfrm>
            <a:off x="7012530" y="2256017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7100022" y="2585710"/>
            <a:ext cx="568322" cy="2008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iamond 37"/>
          <p:cNvSpPr/>
          <p:nvPr/>
        </p:nvSpPr>
        <p:spPr>
          <a:xfrm>
            <a:off x="7721190" y="2974076"/>
            <a:ext cx="174984" cy="188322"/>
          </a:xfrm>
          <a:prstGeom prst="diamond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7807003" y="3363839"/>
            <a:ext cx="855020" cy="2008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>
            <a:off x="323528" y="1347614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3528" y="1779662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3528" y="2139702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23528" y="2521550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23528" y="2881590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23528" y="3291830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23528" y="3651870"/>
            <a:ext cx="8363272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320489" y="1862424"/>
            <a:ext cx="420136" cy="2008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86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161339" cy="3680222"/>
          </a:xfrm>
        </p:spPr>
        <p:txBody>
          <a:bodyPr/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CPR – DFX 31.01.19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0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8946e33d-fd2f-4ae4-8ee9-d90c129cdf9e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43509</TotalTime>
  <Words>618</Words>
  <Application>Microsoft Office PowerPoint</Application>
  <PresentationFormat>On-screen Show (16:9)</PresentationFormat>
  <Paragraphs>274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Plug development: status, plan and key milestones for intermediate validation, production plan</vt:lpstr>
      <vt:lpstr>DFX-Triplet plug specifications</vt:lpstr>
      <vt:lpstr>DFX-Triplet plug proposal</vt:lpstr>
      <vt:lpstr>Infrastructure &amp; Know-How</vt:lpstr>
      <vt:lpstr>Infrastructure &amp; know-how</vt:lpstr>
      <vt:lpstr>Plug general manufacturing &amp; qualification procedure</vt:lpstr>
      <vt:lpstr>Schedule &amp; plan</vt:lpstr>
      <vt:lpstr>Spare slides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787</cp:revision>
  <cp:lastPrinted>2019-01-22T10:03:07Z</cp:lastPrinted>
  <dcterms:created xsi:type="dcterms:W3CDTF">2016-02-11T10:47:23Z</dcterms:created>
  <dcterms:modified xsi:type="dcterms:W3CDTF">2019-01-24T16:58:14Z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